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3.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 id="2147483667" r:id="rId6"/>
    <p:sldMasterId id="2147483670" r:id="rId7"/>
    <p:sldMasterId id="2147483679" r:id="rId8"/>
    <p:sldMasterId id="2147483688" r:id="rId9"/>
    <p:sldMasterId id="2147483698" r:id="rId10"/>
    <p:sldMasterId id="2147483707" r:id="rId11"/>
    <p:sldMasterId id="2147483717" r:id="rId12"/>
    <p:sldMasterId id="2147483727" r:id="rId13"/>
    <p:sldMasterId id="2147483761" r:id="rId14"/>
  </p:sldMasterIdLst>
  <p:notesMasterIdLst>
    <p:notesMasterId r:id="rId59"/>
  </p:notesMasterIdLst>
  <p:sldIdLst>
    <p:sldId id="344" r:id="rId15"/>
    <p:sldId id="374" r:id="rId16"/>
    <p:sldId id="438" r:id="rId17"/>
    <p:sldId id="439" r:id="rId18"/>
    <p:sldId id="495" r:id="rId19"/>
    <p:sldId id="471" r:id="rId20"/>
    <p:sldId id="473" r:id="rId21"/>
    <p:sldId id="512" r:id="rId22"/>
    <p:sldId id="513" r:id="rId23"/>
    <p:sldId id="467" r:id="rId24"/>
    <p:sldId id="462" r:id="rId25"/>
    <p:sldId id="497" r:id="rId26"/>
    <p:sldId id="498" r:id="rId27"/>
    <p:sldId id="475" r:id="rId28"/>
    <p:sldId id="488" r:id="rId29"/>
    <p:sldId id="502" r:id="rId30"/>
    <p:sldId id="485" r:id="rId31"/>
    <p:sldId id="486" r:id="rId32"/>
    <p:sldId id="487" r:id="rId33"/>
    <p:sldId id="489" r:id="rId34"/>
    <p:sldId id="499" r:id="rId35"/>
    <p:sldId id="493" r:id="rId36"/>
    <p:sldId id="491" r:id="rId37"/>
    <p:sldId id="517" r:id="rId38"/>
    <p:sldId id="490" r:id="rId39"/>
    <p:sldId id="518" r:id="rId40"/>
    <p:sldId id="479" r:id="rId41"/>
    <p:sldId id="500" r:id="rId42"/>
    <p:sldId id="503" r:id="rId43"/>
    <p:sldId id="504" r:id="rId44"/>
    <p:sldId id="468" r:id="rId45"/>
    <p:sldId id="505" r:id="rId46"/>
    <p:sldId id="514" r:id="rId47"/>
    <p:sldId id="507" r:id="rId48"/>
    <p:sldId id="465" r:id="rId49"/>
    <p:sldId id="508" r:id="rId50"/>
    <p:sldId id="516" r:id="rId51"/>
    <p:sldId id="506" r:id="rId52"/>
    <p:sldId id="515" r:id="rId53"/>
    <p:sldId id="509" r:id="rId54"/>
    <p:sldId id="451" r:id="rId55"/>
    <p:sldId id="511" r:id="rId56"/>
    <p:sldId id="510" r:id="rId57"/>
    <p:sldId id="43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00"/>
    <a:srgbClr val="A7F7D9"/>
    <a:srgbClr val="CCCC00"/>
    <a:srgbClr val="FF9933"/>
    <a:srgbClr val="FFCC99"/>
    <a:srgbClr val="CCFFFF"/>
    <a:srgbClr val="FF3300"/>
    <a:srgbClr val="FF66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7" autoAdjust="0"/>
  </p:normalViewPr>
  <p:slideViewPr>
    <p:cSldViewPr showGuides="1">
      <p:cViewPr varScale="1">
        <p:scale>
          <a:sx n="37" d="100"/>
          <a:sy n="37" d="100"/>
        </p:scale>
        <p:origin x="66" y="618"/>
      </p:cViewPr>
      <p:guideLst>
        <p:guide orient="horz" pos="2160"/>
        <p:guide pos="2880"/>
      </p:guideLst>
    </p:cSldViewPr>
  </p:slideViewPr>
  <p:outlineViewPr>
    <p:cViewPr>
      <p:scale>
        <a:sx n="33" d="100"/>
        <a:sy n="33" d="100"/>
      </p:scale>
      <p:origin x="0" y="-31776"/>
    </p:cViewPr>
  </p:outlineViewPr>
  <p:notesTextViewPr>
    <p:cViewPr>
      <p:scale>
        <a:sx n="1" d="1"/>
        <a:sy n="1" d="1"/>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customXml" Target="../customXml/item5.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9"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2400" dirty="0">
                <a:latin typeface="Century Schoolbook" panose="02040604050505020304" pitchFamily="18" charset="0"/>
              </a:rPr>
              <a:t>Permanently</a:t>
            </a:r>
            <a:r>
              <a:rPr lang="en-US" sz="2400" baseline="0" dirty="0">
                <a:latin typeface="Century Schoolbook" panose="02040604050505020304" pitchFamily="18" charset="0"/>
              </a:rPr>
              <a:t> Housed (Housing Stability)</a:t>
            </a:r>
            <a:endParaRPr lang="en-US" sz="2400" dirty="0">
              <a:latin typeface="Century Schoolbook" panose="02040604050505020304"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Permanently Housed</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399D-46C6-825B-042BDA012A14}"/>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399D-46C6-825B-042BDA012A14}"/>
              </c:ext>
            </c:extLst>
          </c:dPt>
          <c:dPt>
            <c:idx val="2"/>
            <c:invertIfNegative val="0"/>
            <c:bubble3D val="0"/>
            <c:spPr>
              <a:solidFill>
                <a:schemeClr val="bg2">
                  <a:lumMod val="90000"/>
                </a:schemeClr>
              </a:solidFill>
            </c:spPr>
            <c:extLst>
              <c:ext xmlns:c16="http://schemas.microsoft.com/office/drawing/2014/chart" uri="{C3380CC4-5D6E-409C-BE32-E72D297353CC}">
                <c16:uniqueId val="{00000005-399D-46C6-825B-042BDA012A14}"/>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399D-46C6-825B-042BDA012A14}"/>
              </c:ext>
            </c:extLst>
          </c:dPt>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Shelter</c:v>
                </c:pt>
                <c:pt idx="1">
                  <c:v>Transitional Housing</c:v>
                </c:pt>
                <c:pt idx="2">
                  <c:v>Rapid Re-Housing</c:v>
                </c:pt>
                <c:pt idx="3">
                  <c:v>Supportive Housing</c:v>
                </c:pt>
              </c:strCache>
            </c:strRef>
          </c:cat>
          <c:val>
            <c:numRef>
              <c:f>Sheet1!$B$2:$B$6</c:f>
              <c:numCache>
                <c:formatCode>0%</c:formatCode>
                <c:ptCount val="5"/>
                <c:pt idx="0">
                  <c:v>0.16</c:v>
                </c:pt>
                <c:pt idx="1">
                  <c:v>0.42</c:v>
                </c:pt>
                <c:pt idx="2">
                  <c:v>0.75</c:v>
                </c:pt>
                <c:pt idx="3">
                  <c:v>0.9</c:v>
                </c:pt>
              </c:numCache>
            </c:numRef>
          </c:val>
          <c:extLst>
            <c:ext xmlns:c16="http://schemas.microsoft.com/office/drawing/2014/chart" uri="{C3380CC4-5D6E-409C-BE32-E72D297353CC}">
              <c16:uniqueId val="{00000008-399D-46C6-825B-042BDA012A14}"/>
            </c:ext>
          </c:extLst>
        </c:ser>
        <c:dLbls>
          <c:showLegendKey val="0"/>
          <c:showVal val="0"/>
          <c:showCatName val="0"/>
          <c:showSerName val="0"/>
          <c:showPercent val="0"/>
          <c:showBubbleSize val="0"/>
        </c:dLbls>
        <c:gapWidth val="150"/>
        <c:shape val="box"/>
        <c:axId val="121538816"/>
        <c:axId val="121552896"/>
        <c:axId val="0"/>
      </c:bar3DChart>
      <c:catAx>
        <c:axId val="121538816"/>
        <c:scaling>
          <c:orientation val="minMax"/>
        </c:scaling>
        <c:delete val="0"/>
        <c:axPos val="b"/>
        <c:numFmt formatCode="General" sourceLinked="0"/>
        <c:majorTickMark val="out"/>
        <c:minorTickMark val="none"/>
        <c:tickLblPos val="nextTo"/>
        <c:txPr>
          <a:bodyPr/>
          <a:lstStyle/>
          <a:p>
            <a:pPr>
              <a:defRPr sz="1800" b="0">
                <a:latin typeface="Century Schoolbook" panose="02040604050505020304" pitchFamily="18" charset="0"/>
              </a:defRPr>
            </a:pPr>
            <a:endParaRPr lang="en-US"/>
          </a:p>
        </c:txPr>
        <c:crossAx val="121552896"/>
        <c:crosses val="autoZero"/>
        <c:auto val="1"/>
        <c:lblAlgn val="ctr"/>
        <c:lblOffset val="100"/>
        <c:noMultiLvlLbl val="0"/>
      </c:catAx>
      <c:valAx>
        <c:axId val="121552896"/>
        <c:scaling>
          <c:orientation val="minMax"/>
        </c:scaling>
        <c:delete val="0"/>
        <c:axPos val="l"/>
        <c:majorGridlines/>
        <c:numFmt formatCode="0%" sourceLinked="1"/>
        <c:majorTickMark val="out"/>
        <c:minorTickMark val="none"/>
        <c:tickLblPos val="nextTo"/>
        <c:txPr>
          <a:bodyPr/>
          <a:lstStyle/>
          <a:p>
            <a:pPr>
              <a:defRPr sz="1800" b="1">
                <a:latin typeface="Perpetua" panose="02020502060401020303" pitchFamily="18" charset="0"/>
              </a:defRPr>
            </a:pPr>
            <a:endParaRPr lang="en-US"/>
          </a:p>
        </c:txPr>
        <c:crossAx val="121538816"/>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9DE6-064E-C240-8471-4D1431127AAC}" type="doc">
      <dgm:prSet loTypeId="urn:microsoft.com/office/officeart/2005/8/layout/pList2" loCatId="" qsTypeId="urn:microsoft.com/office/officeart/2005/8/quickstyle/simple4" qsCatId="simple" csTypeId="urn:microsoft.com/office/officeart/2005/8/colors/accent1_2" csCatId="accent1" phldr="1"/>
      <dgm:spPr/>
    </dgm:pt>
    <dgm:pt modelId="{AFB641E1-CA3F-5E4D-BAE4-032A118419D1}">
      <dgm:prSet phldrT="[Text]" custT="1"/>
      <dgm:spPr/>
      <dgm:t>
        <a:bodyPr/>
        <a:lstStyle/>
        <a:p>
          <a:r>
            <a:rPr lang="en-US" sz="2000" b="1" dirty="0">
              <a:latin typeface="Century Schoolbook"/>
              <a:cs typeface="Century Schoolbook"/>
            </a:rPr>
            <a:t>Improve lives of vulnerable people</a:t>
          </a:r>
        </a:p>
      </dgm:t>
    </dgm:pt>
    <dgm:pt modelId="{98FAC306-22B9-9947-AC14-42F64B40A0B2}" type="parTrans" cxnId="{C0DACCF6-44A0-B44C-89BE-D01B23F25782}">
      <dgm:prSet/>
      <dgm:spPr/>
      <dgm:t>
        <a:bodyPr/>
        <a:lstStyle/>
        <a:p>
          <a:endParaRPr lang="en-US"/>
        </a:p>
      </dgm:t>
    </dgm:pt>
    <dgm:pt modelId="{BEA69718-ADBA-0C41-9964-E67115435FFE}" type="sibTrans" cxnId="{C0DACCF6-44A0-B44C-89BE-D01B23F25782}">
      <dgm:prSet/>
      <dgm:spPr/>
      <dgm:t>
        <a:bodyPr/>
        <a:lstStyle/>
        <a:p>
          <a:endParaRPr lang="en-US"/>
        </a:p>
      </dgm:t>
    </dgm:pt>
    <dgm:pt modelId="{F651CE75-BC8F-4A4D-86C3-27FA12B66900}">
      <dgm:prSet phldrT="[Text]" custT="1"/>
      <dgm:spPr/>
      <dgm:t>
        <a:bodyPr/>
        <a:lstStyle/>
        <a:p>
          <a:r>
            <a:rPr lang="en-US" sz="2000" b="1" dirty="0">
              <a:latin typeface="Century Schoolbook"/>
              <a:cs typeface="Century Schoolbook"/>
            </a:rPr>
            <a:t>Maximize public resources</a:t>
          </a:r>
        </a:p>
      </dgm:t>
    </dgm:pt>
    <dgm:pt modelId="{31E4BC79-0EF0-8A49-A4F2-4ABB08FDD466}" type="parTrans" cxnId="{BF1428B3-1E92-824D-BB04-75267595EB8A}">
      <dgm:prSet/>
      <dgm:spPr/>
      <dgm:t>
        <a:bodyPr/>
        <a:lstStyle/>
        <a:p>
          <a:endParaRPr lang="en-US"/>
        </a:p>
      </dgm:t>
    </dgm:pt>
    <dgm:pt modelId="{062A2F0D-EBF5-D345-BCA6-FE2E438801D3}" type="sibTrans" cxnId="{BF1428B3-1E92-824D-BB04-75267595EB8A}">
      <dgm:prSet/>
      <dgm:spPr/>
      <dgm:t>
        <a:bodyPr/>
        <a:lstStyle/>
        <a:p>
          <a:endParaRPr lang="en-US"/>
        </a:p>
      </dgm:t>
    </dgm:pt>
    <dgm:pt modelId="{6E54CBE7-F8C5-5B4C-BB17-01AD0522702A}">
      <dgm:prSet phldrT="[Text]" custT="1"/>
      <dgm:spPr/>
      <dgm:t>
        <a:bodyPr/>
        <a:lstStyle/>
        <a:p>
          <a:r>
            <a:rPr lang="en-US" sz="2000" b="1" dirty="0">
              <a:latin typeface="Century Schoolbook"/>
              <a:cs typeface="Century Schoolbook"/>
            </a:rPr>
            <a:t>Build strong, healthy communities</a:t>
          </a:r>
        </a:p>
      </dgm:t>
    </dgm:pt>
    <dgm:pt modelId="{F1D23439-AD5F-E648-BE34-83859AA72D86}" type="parTrans" cxnId="{ECE59F98-C8F5-DA40-8B29-399051439329}">
      <dgm:prSet/>
      <dgm:spPr/>
      <dgm:t>
        <a:bodyPr/>
        <a:lstStyle/>
        <a:p>
          <a:endParaRPr lang="en-US"/>
        </a:p>
      </dgm:t>
    </dgm:pt>
    <dgm:pt modelId="{A64A86D2-DFD8-F645-A5CD-DEE1A1CC1E09}" type="sibTrans" cxnId="{ECE59F98-C8F5-DA40-8B29-399051439329}">
      <dgm:prSet/>
      <dgm:spPr/>
      <dgm:t>
        <a:bodyPr/>
        <a:lstStyle/>
        <a:p>
          <a:endParaRPr lang="en-US"/>
        </a:p>
      </dgm:t>
    </dgm:pt>
    <dgm:pt modelId="{685CA621-00D4-CA46-8660-A9E39FCEB974}" type="pres">
      <dgm:prSet presAssocID="{4EB69DE6-064E-C240-8471-4D1431127AAC}" presName="Name0" presStyleCnt="0">
        <dgm:presLayoutVars>
          <dgm:dir/>
          <dgm:resizeHandles val="exact"/>
        </dgm:presLayoutVars>
      </dgm:prSet>
      <dgm:spPr/>
    </dgm:pt>
    <dgm:pt modelId="{3F224CEB-60D0-FC4B-B5B0-12DD8152873F}" type="pres">
      <dgm:prSet presAssocID="{4EB69DE6-064E-C240-8471-4D1431127AAC}" presName="bkgdShp" presStyleLbl="alignAccFollowNode1" presStyleIdx="0" presStyleCnt="1" custScaleY="217925" custLinFactNeighborX="-130" custLinFactNeighborY="30072"/>
      <dgm:spPr/>
    </dgm:pt>
    <dgm:pt modelId="{900BAB1A-1602-1346-BF89-5A7532D9FA14}" type="pres">
      <dgm:prSet presAssocID="{4EB69DE6-064E-C240-8471-4D1431127AAC}" presName="linComp" presStyleCnt="0"/>
      <dgm:spPr/>
    </dgm:pt>
    <dgm:pt modelId="{61738C59-823A-234D-930D-42FDE21481B6}" type="pres">
      <dgm:prSet presAssocID="{AFB641E1-CA3F-5E4D-BAE4-032A118419D1}" presName="compNode" presStyleCnt="0"/>
      <dgm:spPr/>
    </dgm:pt>
    <dgm:pt modelId="{C4F1C9ED-B20B-C440-AF3D-66E5EAFD2A39}" type="pres">
      <dgm:prSet presAssocID="{AFB641E1-CA3F-5E4D-BAE4-032A118419D1}" presName="node" presStyleLbl="node1" presStyleIdx="0" presStyleCnt="3" custScaleX="260478" custScaleY="63055" custLinFactNeighborX="-5472" custLinFactNeighborY="-25439">
        <dgm:presLayoutVars>
          <dgm:bulletEnabled val="1"/>
        </dgm:presLayoutVars>
      </dgm:prSet>
      <dgm:spPr/>
    </dgm:pt>
    <dgm:pt modelId="{E604DA99-18E2-6A4C-BD53-99F7533C75DB}" type="pres">
      <dgm:prSet presAssocID="{AFB641E1-CA3F-5E4D-BAE4-032A118419D1}" presName="invisiNode" presStyleLbl="node1" presStyleIdx="0" presStyleCnt="3"/>
      <dgm:spPr/>
    </dgm:pt>
    <dgm:pt modelId="{CA479E40-0475-B547-89D6-01AE4FF7AFB5}" type="pres">
      <dgm:prSet presAssocID="{AFB641E1-CA3F-5E4D-BAE4-032A118419D1}" presName="imagNode" presStyleLbl="fgImgPlace1" presStyleIdx="0" presStyleCnt="3" custScaleX="258072" custScaleY="207236" custLinFactNeighborX="-7048" custLinFactNeighborY="-2711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1BFABB2-05E4-EC4D-B1AE-2E08AFC53669}" type="pres">
      <dgm:prSet presAssocID="{BEA69718-ADBA-0C41-9964-E67115435FFE}" presName="sibTrans" presStyleLbl="sibTrans2D1" presStyleIdx="0" presStyleCnt="0"/>
      <dgm:spPr/>
    </dgm:pt>
    <dgm:pt modelId="{177AAD52-2F20-CE49-841E-6A8914A08368}" type="pres">
      <dgm:prSet presAssocID="{F651CE75-BC8F-4A4D-86C3-27FA12B66900}" presName="compNode" presStyleCnt="0"/>
      <dgm:spPr/>
    </dgm:pt>
    <dgm:pt modelId="{78F880F3-4A9D-C143-A530-6D70E9B531A6}" type="pres">
      <dgm:prSet presAssocID="{F651CE75-BC8F-4A4D-86C3-27FA12B66900}" presName="node" presStyleLbl="node1" presStyleIdx="1" presStyleCnt="3" custScaleX="267089" custScaleY="62512" custLinFactNeighborX="-3398" custLinFactNeighborY="-26502">
        <dgm:presLayoutVars>
          <dgm:bulletEnabled val="1"/>
        </dgm:presLayoutVars>
      </dgm:prSet>
      <dgm:spPr/>
    </dgm:pt>
    <dgm:pt modelId="{8C5BFE57-E105-4542-BE6A-812A13F50C00}" type="pres">
      <dgm:prSet presAssocID="{F651CE75-BC8F-4A4D-86C3-27FA12B66900}" presName="invisiNode" presStyleLbl="node1" presStyleIdx="1" presStyleCnt="3"/>
      <dgm:spPr/>
    </dgm:pt>
    <dgm:pt modelId="{2F3C673D-5902-1A49-B60B-5FADEDFBA00E}" type="pres">
      <dgm:prSet presAssocID="{F651CE75-BC8F-4A4D-86C3-27FA12B66900}" presName="imagNode" presStyleLbl="fgImgPlace1" presStyleIdx="1" presStyleCnt="3" custScaleX="263683" custScaleY="211607" custLinFactNeighborX="-4129" custLinFactNeighborY="-2930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6194BEF0-6F8B-084A-9799-096D5935619D}" type="pres">
      <dgm:prSet presAssocID="{062A2F0D-EBF5-D345-BCA6-FE2E438801D3}" presName="sibTrans" presStyleLbl="sibTrans2D1" presStyleIdx="0" presStyleCnt="0"/>
      <dgm:spPr/>
    </dgm:pt>
    <dgm:pt modelId="{86B5BEBB-FF46-8348-A6E6-4EC60634D7B3}" type="pres">
      <dgm:prSet presAssocID="{6E54CBE7-F8C5-5B4C-BB17-01AD0522702A}" presName="compNode" presStyleCnt="0"/>
      <dgm:spPr/>
    </dgm:pt>
    <dgm:pt modelId="{BC82B820-D0AF-FC4C-9800-9113C0EDFEAD}" type="pres">
      <dgm:prSet presAssocID="{6E54CBE7-F8C5-5B4C-BB17-01AD0522702A}" presName="node" presStyleLbl="node1" presStyleIdx="2" presStyleCnt="3" custScaleX="251850" custScaleY="62363" custLinFactNeighborX="2512" custLinFactNeighborY="-24175">
        <dgm:presLayoutVars>
          <dgm:bulletEnabled val="1"/>
        </dgm:presLayoutVars>
      </dgm:prSet>
      <dgm:spPr/>
    </dgm:pt>
    <dgm:pt modelId="{79D56698-3F89-7A41-9718-83DAE5D58C16}" type="pres">
      <dgm:prSet presAssocID="{6E54CBE7-F8C5-5B4C-BB17-01AD0522702A}" presName="invisiNode" presStyleLbl="node1" presStyleIdx="2" presStyleCnt="3"/>
      <dgm:spPr/>
    </dgm:pt>
    <dgm:pt modelId="{1ECAE3F6-F405-E645-8855-8779D3831D64}" type="pres">
      <dgm:prSet presAssocID="{6E54CBE7-F8C5-5B4C-BB17-01AD0522702A}" presName="imagNode" presStyleLbl="fgImgPlace1" presStyleIdx="2" presStyleCnt="3" custScaleX="243601" custScaleY="205833" custLinFactNeighborX="3690" custLinFactNeighborY="-33591"/>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454DD6F-0C7A-4D3B-A909-D179AD9F2E6C}" type="presOf" srcId="{F651CE75-BC8F-4A4D-86C3-27FA12B66900}" destId="{78F880F3-4A9D-C143-A530-6D70E9B531A6}" srcOrd="0" destOrd="0" presId="urn:microsoft.com/office/officeart/2005/8/layout/pList2"/>
    <dgm:cxn modelId="{435BB474-CEF1-44CC-80CD-C4085875C06A}" type="presOf" srcId="{062A2F0D-EBF5-D345-BCA6-FE2E438801D3}" destId="{6194BEF0-6F8B-084A-9799-096D5935619D}" srcOrd="0" destOrd="0" presId="urn:microsoft.com/office/officeart/2005/8/layout/pList2"/>
    <dgm:cxn modelId="{B13DE78C-C002-43B9-9649-65110B47FFE9}" type="presOf" srcId="{BEA69718-ADBA-0C41-9964-E67115435FFE}" destId="{51BFABB2-05E4-EC4D-B1AE-2E08AFC53669}" srcOrd="0" destOrd="0" presId="urn:microsoft.com/office/officeart/2005/8/layout/pList2"/>
    <dgm:cxn modelId="{7AD3FE97-92B3-4302-8DD0-E1246DAD6560}" type="presOf" srcId="{AFB641E1-CA3F-5E4D-BAE4-032A118419D1}" destId="{C4F1C9ED-B20B-C440-AF3D-66E5EAFD2A39}" srcOrd="0" destOrd="0" presId="urn:microsoft.com/office/officeart/2005/8/layout/pList2"/>
    <dgm:cxn modelId="{ECE59F98-C8F5-DA40-8B29-399051439329}" srcId="{4EB69DE6-064E-C240-8471-4D1431127AAC}" destId="{6E54CBE7-F8C5-5B4C-BB17-01AD0522702A}" srcOrd="2" destOrd="0" parTransId="{F1D23439-AD5F-E648-BE34-83859AA72D86}" sibTransId="{A64A86D2-DFD8-F645-A5CD-DEE1A1CC1E09}"/>
    <dgm:cxn modelId="{1688629B-20C8-4E27-B3AD-F95F050EA4A5}" type="presOf" srcId="{6E54CBE7-F8C5-5B4C-BB17-01AD0522702A}" destId="{BC82B820-D0AF-FC4C-9800-9113C0EDFEAD}" srcOrd="0" destOrd="0" presId="urn:microsoft.com/office/officeart/2005/8/layout/pList2"/>
    <dgm:cxn modelId="{6A45A0B2-3DED-4975-A101-7E0EFEEC4857}" type="presOf" srcId="{4EB69DE6-064E-C240-8471-4D1431127AAC}" destId="{685CA621-00D4-CA46-8660-A9E39FCEB974}" srcOrd="0" destOrd="0" presId="urn:microsoft.com/office/officeart/2005/8/layout/pList2"/>
    <dgm:cxn modelId="{BF1428B3-1E92-824D-BB04-75267595EB8A}" srcId="{4EB69DE6-064E-C240-8471-4D1431127AAC}" destId="{F651CE75-BC8F-4A4D-86C3-27FA12B66900}" srcOrd="1" destOrd="0" parTransId="{31E4BC79-0EF0-8A49-A4F2-4ABB08FDD466}" sibTransId="{062A2F0D-EBF5-D345-BCA6-FE2E438801D3}"/>
    <dgm:cxn modelId="{C0DACCF6-44A0-B44C-89BE-D01B23F25782}" srcId="{4EB69DE6-064E-C240-8471-4D1431127AAC}" destId="{AFB641E1-CA3F-5E4D-BAE4-032A118419D1}" srcOrd="0" destOrd="0" parTransId="{98FAC306-22B9-9947-AC14-42F64B40A0B2}" sibTransId="{BEA69718-ADBA-0C41-9964-E67115435FFE}"/>
    <dgm:cxn modelId="{D4F89CFC-0A8E-40BB-A5B7-62F34C8CAC92}" type="presParOf" srcId="{685CA621-00D4-CA46-8660-A9E39FCEB974}" destId="{3F224CEB-60D0-FC4B-B5B0-12DD8152873F}" srcOrd="0" destOrd="0" presId="urn:microsoft.com/office/officeart/2005/8/layout/pList2"/>
    <dgm:cxn modelId="{2CB29245-2302-4B7D-B123-C243B86E3663}" type="presParOf" srcId="{685CA621-00D4-CA46-8660-A9E39FCEB974}" destId="{900BAB1A-1602-1346-BF89-5A7532D9FA14}" srcOrd="1" destOrd="0" presId="urn:microsoft.com/office/officeart/2005/8/layout/pList2"/>
    <dgm:cxn modelId="{FB2898CF-DA81-45EA-AAE0-9EDBC034BBE2}" type="presParOf" srcId="{900BAB1A-1602-1346-BF89-5A7532D9FA14}" destId="{61738C59-823A-234D-930D-42FDE21481B6}" srcOrd="0" destOrd="0" presId="urn:microsoft.com/office/officeart/2005/8/layout/pList2"/>
    <dgm:cxn modelId="{71A209F6-1D3D-4DE6-93E8-817D4C7C60B3}" type="presParOf" srcId="{61738C59-823A-234D-930D-42FDE21481B6}" destId="{C4F1C9ED-B20B-C440-AF3D-66E5EAFD2A39}" srcOrd="0" destOrd="0" presId="urn:microsoft.com/office/officeart/2005/8/layout/pList2"/>
    <dgm:cxn modelId="{53BA8C69-0ECA-47E9-8CFE-2AE3788CAAD6}" type="presParOf" srcId="{61738C59-823A-234D-930D-42FDE21481B6}" destId="{E604DA99-18E2-6A4C-BD53-99F7533C75DB}" srcOrd="1" destOrd="0" presId="urn:microsoft.com/office/officeart/2005/8/layout/pList2"/>
    <dgm:cxn modelId="{63E1E9AB-2D7B-44BC-9FA5-3161A039ED80}" type="presParOf" srcId="{61738C59-823A-234D-930D-42FDE21481B6}" destId="{CA479E40-0475-B547-89D6-01AE4FF7AFB5}" srcOrd="2" destOrd="0" presId="urn:microsoft.com/office/officeart/2005/8/layout/pList2"/>
    <dgm:cxn modelId="{93A23FF7-FA1D-423C-84F0-96E3795F03C0}" type="presParOf" srcId="{900BAB1A-1602-1346-BF89-5A7532D9FA14}" destId="{51BFABB2-05E4-EC4D-B1AE-2E08AFC53669}" srcOrd="1" destOrd="0" presId="urn:microsoft.com/office/officeart/2005/8/layout/pList2"/>
    <dgm:cxn modelId="{527ABEFC-2225-467B-9BFD-CB036564BA63}" type="presParOf" srcId="{900BAB1A-1602-1346-BF89-5A7532D9FA14}" destId="{177AAD52-2F20-CE49-841E-6A8914A08368}" srcOrd="2" destOrd="0" presId="urn:microsoft.com/office/officeart/2005/8/layout/pList2"/>
    <dgm:cxn modelId="{C4086B5E-E222-4A7A-B751-F2DF1A412D20}" type="presParOf" srcId="{177AAD52-2F20-CE49-841E-6A8914A08368}" destId="{78F880F3-4A9D-C143-A530-6D70E9B531A6}" srcOrd="0" destOrd="0" presId="urn:microsoft.com/office/officeart/2005/8/layout/pList2"/>
    <dgm:cxn modelId="{88F86CD0-FE2A-42D4-BBC3-5C72CE674FCE}" type="presParOf" srcId="{177AAD52-2F20-CE49-841E-6A8914A08368}" destId="{8C5BFE57-E105-4542-BE6A-812A13F50C00}" srcOrd="1" destOrd="0" presId="urn:microsoft.com/office/officeart/2005/8/layout/pList2"/>
    <dgm:cxn modelId="{7B6CC6AF-2442-4CB4-B9B2-815A6FB15AEF}" type="presParOf" srcId="{177AAD52-2F20-CE49-841E-6A8914A08368}" destId="{2F3C673D-5902-1A49-B60B-5FADEDFBA00E}" srcOrd="2" destOrd="0" presId="urn:microsoft.com/office/officeart/2005/8/layout/pList2"/>
    <dgm:cxn modelId="{3C373F58-A4C5-4D54-9F3D-F06280C017B7}" type="presParOf" srcId="{900BAB1A-1602-1346-BF89-5A7532D9FA14}" destId="{6194BEF0-6F8B-084A-9799-096D5935619D}" srcOrd="3" destOrd="0" presId="urn:microsoft.com/office/officeart/2005/8/layout/pList2"/>
    <dgm:cxn modelId="{4985E10F-28D6-4FCA-BBB5-1C4B536BAE24}" type="presParOf" srcId="{900BAB1A-1602-1346-BF89-5A7532D9FA14}" destId="{86B5BEBB-FF46-8348-A6E6-4EC60634D7B3}" srcOrd="4" destOrd="0" presId="urn:microsoft.com/office/officeart/2005/8/layout/pList2"/>
    <dgm:cxn modelId="{DDE9CA2A-5E1C-433B-9769-5F2D4C15C8F6}" type="presParOf" srcId="{86B5BEBB-FF46-8348-A6E6-4EC60634D7B3}" destId="{BC82B820-D0AF-FC4C-9800-9113C0EDFEAD}" srcOrd="0" destOrd="0" presId="urn:microsoft.com/office/officeart/2005/8/layout/pList2"/>
    <dgm:cxn modelId="{9D277B0B-2B6D-4F02-B80F-DB3044166821}" type="presParOf" srcId="{86B5BEBB-FF46-8348-A6E6-4EC60634D7B3}" destId="{79D56698-3F89-7A41-9718-83DAE5D58C16}" srcOrd="1" destOrd="0" presId="urn:microsoft.com/office/officeart/2005/8/layout/pList2"/>
    <dgm:cxn modelId="{0055288C-D793-4A06-9123-0D27E4C27496}" type="presParOf" srcId="{86B5BEBB-FF46-8348-A6E6-4EC60634D7B3}" destId="{1ECAE3F6-F405-E645-8855-8779D3831D6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3A9A1-25D7-436C-936D-A523B7E60D2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FFD59892-4E14-455F-A490-84925AEC1011}">
      <dgm:prSet phldrT="[Text]" custT="1"/>
      <dgm:spPr/>
      <dgm:t>
        <a:bodyPr/>
        <a:lstStyle/>
        <a:p>
          <a:r>
            <a:rPr lang="en-US" sz="1600" dirty="0">
              <a:latin typeface="Century Schoolbook" panose="02040604050505020304" pitchFamily="18" charset="0"/>
            </a:rPr>
            <a:t>California</a:t>
          </a:r>
        </a:p>
      </dgm:t>
    </dgm:pt>
    <dgm:pt modelId="{CF8AC40C-08E5-4AD2-B9DE-6690D84748D8}" type="parTrans" cxnId="{28B01EC8-B516-4772-97C5-30D7B42F66B3}">
      <dgm:prSet/>
      <dgm:spPr/>
      <dgm:t>
        <a:bodyPr/>
        <a:lstStyle/>
        <a:p>
          <a:endParaRPr lang="en-US"/>
        </a:p>
      </dgm:t>
    </dgm:pt>
    <dgm:pt modelId="{36535D9D-5014-4E0C-8FF0-E7FE3D0815FC}" type="sibTrans" cxnId="{28B01EC8-B516-4772-97C5-30D7B42F66B3}">
      <dgm:prSet/>
      <dgm:spPr/>
      <dgm:t>
        <a:bodyPr/>
        <a:lstStyle/>
        <a:p>
          <a:endParaRPr lang="en-US"/>
        </a:p>
      </dgm:t>
    </dgm:pt>
    <dgm:pt modelId="{CC101463-E02D-4AE5-B3AB-45CA6B51E1F7}">
      <dgm:prSet phldrT="[Text]" custT="1"/>
      <dgm:spPr/>
      <dgm:t>
        <a:bodyPr/>
        <a:lstStyle/>
        <a:p>
          <a:r>
            <a:rPr lang="en-US" sz="1800" dirty="0">
              <a:latin typeface="Century Schoolbook" panose="02040604050505020304" pitchFamily="18" charset="0"/>
            </a:rPr>
            <a:t>40% decrease in public costs among homeless GR recipients after moving into supportive housing (taking into consideration costs of housing).</a:t>
          </a:r>
        </a:p>
      </dgm:t>
    </dgm:pt>
    <dgm:pt modelId="{9730BD14-CDA8-47EB-8AA7-846875892D9A}" type="parTrans" cxnId="{040D8F90-C6B5-4C5F-819F-E7B1FA3D0A7F}">
      <dgm:prSet/>
      <dgm:spPr/>
      <dgm:t>
        <a:bodyPr/>
        <a:lstStyle/>
        <a:p>
          <a:endParaRPr lang="en-US"/>
        </a:p>
      </dgm:t>
    </dgm:pt>
    <dgm:pt modelId="{2E271888-8D6D-4881-B4B6-07396FB5798E}" type="sibTrans" cxnId="{040D8F90-C6B5-4C5F-819F-E7B1FA3D0A7F}">
      <dgm:prSet/>
      <dgm:spPr/>
      <dgm:t>
        <a:bodyPr/>
        <a:lstStyle/>
        <a:p>
          <a:endParaRPr lang="en-US"/>
        </a:p>
      </dgm:t>
    </dgm:pt>
    <dgm:pt modelId="{A5580678-63F3-486A-AE38-DA40F382F38B}">
      <dgm:prSet phldrT="[Text]" custT="1"/>
      <dgm:spPr/>
      <dgm:t>
        <a:bodyPr/>
        <a:lstStyle/>
        <a:p>
          <a:r>
            <a:rPr lang="en-US" sz="1800" dirty="0">
              <a:latin typeface="Century Schoolbook" panose="02040604050505020304" pitchFamily="18" charset="0"/>
            </a:rPr>
            <a:t>Chicago</a:t>
          </a:r>
        </a:p>
      </dgm:t>
    </dgm:pt>
    <dgm:pt modelId="{83433248-6B1D-42A2-A221-1B4E020C4B89}" type="parTrans" cxnId="{B8F38EC9-89E0-4548-9BF1-A70DE4868257}">
      <dgm:prSet/>
      <dgm:spPr/>
      <dgm:t>
        <a:bodyPr/>
        <a:lstStyle/>
        <a:p>
          <a:endParaRPr lang="en-US"/>
        </a:p>
      </dgm:t>
    </dgm:pt>
    <dgm:pt modelId="{EC4BAE09-FF81-42A8-A93D-296C12E165A3}" type="sibTrans" cxnId="{B8F38EC9-89E0-4548-9BF1-A70DE4868257}">
      <dgm:prSet/>
      <dgm:spPr/>
      <dgm:t>
        <a:bodyPr/>
        <a:lstStyle/>
        <a:p>
          <a:endParaRPr lang="en-US"/>
        </a:p>
      </dgm:t>
    </dgm:pt>
    <dgm:pt modelId="{4DC20318-DF35-4E92-9382-971D4F628263}">
      <dgm:prSet phldrT="[Text]"/>
      <dgm:spPr/>
      <dgm:t>
        <a:bodyPr/>
        <a:lstStyle/>
        <a:p>
          <a:r>
            <a:rPr lang="en-US" dirty="0">
              <a:latin typeface="Century Schoolbook" panose="02040604050505020304" pitchFamily="18" charset="0"/>
            </a:rPr>
            <a:t>$6,307 reduction in costs per year, compared to control group</a:t>
          </a:r>
          <a:r>
            <a:rPr lang="en-US" dirty="0"/>
            <a:t>.</a:t>
          </a:r>
        </a:p>
      </dgm:t>
    </dgm:pt>
    <dgm:pt modelId="{F7BC1B9D-5DF8-48CB-83E4-B7F6B182A972}" type="parTrans" cxnId="{44E00351-D056-4445-B561-0D097E8AC560}">
      <dgm:prSet/>
      <dgm:spPr/>
      <dgm:t>
        <a:bodyPr/>
        <a:lstStyle/>
        <a:p>
          <a:endParaRPr lang="en-US"/>
        </a:p>
      </dgm:t>
    </dgm:pt>
    <dgm:pt modelId="{09AD29BC-30BC-4F99-BA03-1C09AE13225B}" type="sibTrans" cxnId="{44E00351-D056-4445-B561-0D097E8AC560}">
      <dgm:prSet/>
      <dgm:spPr/>
      <dgm:t>
        <a:bodyPr/>
        <a:lstStyle/>
        <a:p>
          <a:endParaRPr lang="en-US"/>
        </a:p>
      </dgm:t>
    </dgm:pt>
    <dgm:pt modelId="{300A9DF1-EA48-450D-ADE1-FC5B4FB77A40}">
      <dgm:prSet phldrT="[Text]" custT="1"/>
      <dgm:spPr/>
      <dgm:t>
        <a:bodyPr/>
        <a:lstStyle/>
        <a:p>
          <a:r>
            <a:rPr lang="en-US" sz="1800" dirty="0">
              <a:latin typeface="Century Schoolbook" panose="02040604050505020304" pitchFamily="18" charset="0"/>
            </a:rPr>
            <a:t>Seattle</a:t>
          </a:r>
        </a:p>
      </dgm:t>
    </dgm:pt>
    <dgm:pt modelId="{D30C5960-F1BA-4A23-85DE-1F8FB2FC5910}" type="parTrans" cxnId="{52DFEDAA-41AB-4468-A715-B1795AACF2F1}">
      <dgm:prSet/>
      <dgm:spPr/>
      <dgm:t>
        <a:bodyPr/>
        <a:lstStyle/>
        <a:p>
          <a:endParaRPr lang="en-US"/>
        </a:p>
      </dgm:t>
    </dgm:pt>
    <dgm:pt modelId="{BA26E693-E947-47CB-8C79-5C70C1C07724}" type="sibTrans" cxnId="{52DFEDAA-41AB-4468-A715-B1795AACF2F1}">
      <dgm:prSet/>
      <dgm:spPr/>
      <dgm:t>
        <a:bodyPr/>
        <a:lstStyle/>
        <a:p>
          <a:endParaRPr lang="en-US"/>
        </a:p>
      </dgm:t>
    </dgm:pt>
    <dgm:pt modelId="{A3C6A51E-82C9-48AA-B148-0B9E03DDFDFA}">
      <dgm:prSet phldrT="[Text]"/>
      <dgm:spPr/>
      <dgm:t>
        <a:bodyPr/>
        <a:lstStyle/>
        <a:p>
          <a:r>
            <a:rPr lang="en-US" dirty="0">
              <a:latin typeface="Century Schoolbook" panose="02040604050505020304" pitchFamily="18" charset="0"/>
            </a:rPr>
            <a:t>$2,449 less in Medicaid costs </a:t>
          </a:r>
          <a:r>
            <a:rPr lang="en-US" i="1" u="sng" dirty="0">
              <a:latin typeface="Century Schoolbook" panose="02040604050505020304" pitchFamily="18" charset="0"/>
            </a:rPr>
            <a:t>per month </a:t>
          </a:r>
          <a:r>
            <a:rPr lang="en-US" dirty="0">
              <a:latin typeface="Century Schoolbook" panose="02040604050505020304" pitchFamily="18" charset="0"/>
            </a:rPr>
            <a:t>among formerly chronically homeless alcoholics, compared to control group</a:t>
          </a:r>
          <a:r>
            <a:rPr lang="en-US" dirty="0"/>
            <a:t>.</a:t>
          </a:r>
        </a:p>
      </dgm:t>
    </dgm:pt>
    <dgm:pt modelId="{486C743D-14BE-4837-BB26-A687C7C7C37D}" type="parTrans" cxnId="{222884BE-648F-44A0-924C-9408D617BACA}">
      <dgm:prSet/>
      <dgm:spPr/>
      <dgm:t>
        <a:bodyPr/>
        <a:lstStyle/>
        <a:p>
          <a:endParaRPr lang="en-US"/>
        </a:p>
      </dgm:t>
    </dgm:pt>
    <dgm:pt modelId="{E6CC3905-0CDB-4371-A570-61E1CECAC1EB}" type="sibTrans" cxnId="{222884BE-648F-44A0-924C-9408D617BACA}">
      <dgm:prSet/>
      <dgm:spPr/>
      <dgm:t>
        <a:bodyPr/>
        <a:lstStyle/>
        <a:p>
          <a:endParaRPr lang="en-US"/>
        </a:p>
      </dgm:t>
    </dgm:pt>
    <dgm:pt modelId="{CD5A3B9B-FC92-40DD-A241-544FA119FB76}">
      <dgm:prSet phldrT="[Text]" custT="1"/>
      <dgm:spPr/>
      <dgm:t>
        <a:bodyPr/>
        <a:lstStyle/>
        <a:p>
          <a:r>
            <a:rPr lang="en-US" sz="1400" dirty="0">
              <a:latin typeface="Century Schoolbook" panose="02040604050505020304" pitchFamily="18" charset="0"/>
            </a:rPr>
            <a:t>Los Angeles</a:t>
          </a:r>
        </a:p>
      </dgm:t>
    </dgm:pt>
    <dgm:pt modelId="{DEE22968-528B-4962-96FC-93D11F272C3F}" type="parTrans" cxnId="{60A27E46-E04E-4B85-ACB5-14C9ADA8CF3B}">
      <dgm:prSet/>
      <dgm:spPr/>
      <dgm:t>
        <a:bodyPr/>
        <a:lstStyle/>
        <a:p>
          <a:endParaRPr lang="en-US"/>
        </a:p>
      </dgm:t>
    </dgm:pt>
    <dgm:pt modelId="{49B2E4BD-4303-48E2-8A45-483E3C9A8D9E}" type="sibTrans" cxnId="{60A27E46-E04E-4B85-ACB5-14C9ADA8CF3B}">
      <dgm:prSet/>
      <dgm:spPr/>
      <dgm:t>
        <a:bodyPr/>
        <a:lstStyle/>
        <a:p>
          <a:endParaRPr lang="en-US"/>
        </a:p>
      </dgm:t>
    </dgm:pt>
    <dgm:pt modelId="{69E6744E-7516-4C95-B754-05525631F3AB}">
      <dgm:prSet/>
      <dgm:spPr/>
      <dgm:t>
        <a:bodyPr/>
        <a:lstStyle/>
        <a:p>
          <a:r>
            <a:rPr lang="en-US" dirty="0">
              <a:latin typeface="Century Schoolbook" panose="02040604050505020304" pitchFamily="18" charset="0"/>
            </a:rPr>
            <a:t>81% decrease in inpatient days and total hospital costs among 10% highest-cost homeless people.</a:t>
          </a:r>
        </a:p>
      </dgm:t>
    </dgm:pt>
    <dgm:pt modelId="{B9C98960-ABFD-42A7-B5B0-7149DFB52AFF}" type="parTrans" cxnId="{E6C8F03B-7694-426B-85A0-949737F2C54E}">
      <dgm:prSet/>
      <dgm:spPr/>
      <dgm:t>
        <a:bodyPr/>
        <a:lstStyle/>
        <a:p>
          <a:endParaRPr lang="en-US"/>
        </a:p>
      </dgm:t>
    </dgm:pt>
    <dgm:pt modelId="{FEE4B357-06F4-4B79-8B3D-F37468F127F0}" type="sibTrans" cxnId="{E6C8F03B-7694-426B-85A0-949737F2C54E}">
      <dgm:prSet/>
      <dgm:spPr/>
      <dgm:t>
        <a:bodyPr/>
        <a:lstStyle/>
        <a:p>
          <a:endParaRPr lang="en-US"/>
        </a:p>
      </dgm:t>
    </dgm:pt>
    <dgm:pt modelId="{797D922C-AC24-4E22-80C8-2E63AAD57564}" type="pres">
      <dgm:prSet presAssocID="{F883A9A1-25D7-436C-936D-A523B7E60D22}" presName="linearFlow" presStyleCnt="0">
        <dgm:presLayoutVars>
          <dgm:dir/>
          <dgm:animLvl val="lvl"/>
          <dgm:resizeHandles val="exact"/>
        </dgm:presLayoutVars>
      </dgm:prSet>
      <dgm:spPr/>
    </dgm:pt>
    <dgm:pt modelId="{1E884771-C327-440E-B34A-8D72A7FFAB4F}" type="pres">
      <dgm:prSet presAssocID="{FFD59892-4E14-455F-A490-84925AEC1011}" presName="composite" presStyleCnt="0"/>
      <dgm:spPr/>
    </dgm:pt>
    <dgm:pt modelId="{24947775-3D3A-42DD-95F8-E1E159CEF268}" type="pres">
      <dgm:prSet presAssocID="{FFD59892-4E14-455F-A490-84925AEC1011}" presName="parentText" presStyleLbl="alignNode1" presStyleIdx="0" presStyleCnt="4" custScaleX="119647">
        <dgm:presLayoutVars>
          <dgm:chMax val="1"/>
          <dgm:bulletEnabled val="1"/>
        </dgm:presLayoutVars>
      </dgm:prSet>
      <dgm:spPr/>
    </dgm:pt>
    <dgm:pt modelId="{DDE41FF7-A2CB-46C2-A68B-9170DCC39D5A}" type="pres">
      <dgm:prSet presAssocID="{FFD59892-4E14-455F-A490-84925AEC1011}" presName="descendantText" presStyleLbl="alignAcc1" presStyleIdx="0" presStyleCnt="4">
        <dgm:presLayoutVars>
          <dgm:bulletEnabled val="1"/>
        </dgm:presLayoutVars>
      </dgm:prSet>
      <dgm:spPr/>
    </dgm:pt>
    <dgm:pt modelId="{65DAC79A-9CF0-419E-B876-27755B1D8C3E}" type="pres">
      <dgm:prSet presAssocID="{36535D9D-5014-4E0C-8FF0-E7FE3D0815FC}" presName="sp" presStyleCnt="0"/>
      <dgm:spPr/>
    </dgm:pt>
    <dgm:pt modelId="{D8CF6740-9092-4338-89B1-967764826F3D}" type="pres">
      <dgm:prSet presAssocID="{A5580678-63F3-486A-AE38-DA40F382F38B}" presName="composite" presStyleCnt="0"/>
      <dgm:spPr/>
    </dgm:pt>
    <dgm:pt modelId="{981B80DE-18D4-428B-AD5B-B59E3E013911}" type="pres">
      <dgm:prSet presAssocID="{A5580678-63F3-486A-AE38-DA40F382F38B}" presName="parentText" presStyleLbl="alignNode1" presStyleIdx="1" presStyleCnt="4">
        <dgm:presLayoutVars>
          <dgm:chMax val="1"/>
          <dgm:bulletEnabled val="1"/>
        </dgm:presLayoutVars>
      </dgm:prSet>
      <dgm:spPr/>
    </dgm:pt>
    <dgm:pt modelId="{A0D68640-659E-4AC9-8017-0BED6F73D35F}" type="pres">
      <dgm:prSet presAssocID="{A5580678-63F3-486A-AE38-DA40F382F38B}" presName="descendantText" presStyleLbl="alignAcc1" presStyleIdx="1" presStyleCnt="4" custScaleX="99984">
        <dgm:presLayoutVars>
          <dgm:bulletEnabled val="1"/>
        </dgm:presLayoutVars>
      </dgm:prSet>
      <dgm:spPr/>
    </dgm:pt>
    <dgm:pt modelId="{585EC1E1-9A45-4690-BA49-F42FB41BA385}" type="pres">
      <dgm:prSet presAssocID="{EC4BAE09-FF81-42A8-A93D-296C12E165A3}" presName="sp" presStyleCnt="0"/>
      <dgm:spPr/>
    </dgm:pt>
    <dgm:pt modelId="{3F134ADB-8D84-4B4F-99E0-5675B6572C96}" type="pres">
      <dgm:prSet presAssocID="{300A9DF1-EA48-450D-ADE1-FC5B4FB77A40}" presName="composite" presStyleCnt="0"/>
      <dgm:spPr/>
    </dgm:pt>
    <dgm:pt modelId="{92F58B94-B368-41F6-B52A-A4276695B1A8}" type="pres">
      <dgm:prSet presAssocID="{300A9DF1-EA48-450D-ADE1-FC5B4FB77A40}" presName="parentText" presStyleLbl="alignNode1" presStyleIdx="2" presStyleCnt="4">
        <dgm:presLayoutVars>
          <dgm:chMax val="1"/>
          <dgm:bulletEnabled val="1"/>
        </dgm:presLayoutVars>
      </dgm:prSet>
      <dgm:spPr/>
    </dgm:pt>
    <dgm:pt modelId="{34313D60-2603-444F-B7BC-0F728065A749}" type="pres">
      <dgm:prSet presAssocID="{300A9DF1-EA48-450D-ADE1-FC5B4FB77A40}" presName="descendantText" presStyleLbl="alignAcc1" presStyleIdx="2" presStyleCnt="4">
        <dgm:presLayoutVars>
          <dgm:bulletEnabled val="1"/>
        </dgm:presLayoutVars>
      </dgm:prSet>
      <dgm:spPr/>
    </dgm:pt>
    <dgm:pt modelId="{A8B80C6D-B79A-4FF0-8C41-11339206344E}" type="pres">
      <dgm:prSet presAssocID="{BA26E693-E947-47CB-8C79-5C70C1C07724}" presName="sp" presStyleCnt="0"/>
      <dgm:spPr/>
    </dgm:pt>
    <dgm:pt modelId="{52BA46DD-76AD-4132-9754-A5B7E3B59428}" type="pres">
      <dgm:prSet presAssocID="{CD5A3B9B-FC92-40DD-A241-544FA119FB76}" presName="composite" presStyleCnt="0"/>
      <dgm:spPr/>
    </dgm:pt>
    <dgm:pt modelId="{BF3248F4-428E-419F-9BA9-C820E032D06D}" type="pres">
      <dgm:prSet presAssocID="{CD5A3B9B-FC92-40DD-A241-544FA119FB76}" presName="parentText" presStyleLbl="alignNode1" presStyleIdx="3" presStyleCnt="4">
        <dgm:presLayoutVars>
          <dgm:chMax val="1"/>
          <dgm:bulletEnabled val="1"/>
        </dgm:presLayoutVars>
      </dgm:prSet>
      <dgm:spPr/>
    </dgm:pt>
    <dgm:pt modelId="{48E89779-6FAD-47D1-AE71-A6B507EACC48}" type="pres">
      <dgm:prSet presAssocID="{CD5A3B9B-FC92-40DD-A241-544FA119FB76}" presName="descendantText" presStyleLbl="alignAcc1" presStyleIdx="3" presStyleCnt="4">
        <dgm:presLayoutVars>
          <dgm:bulletEnabled val="1"/>
        </dgm:presLayoutVars>
      </dgm:prSet>
      <dgm:spPr/>
    </dgm:pt>
  </dgm:ptLst>
  <dgm:cxnLst>
    <dgm:cxn modelId="{E6C8F03B-7694-426B-85A0-949737F2C54E}" srcId="{CD5A3B9B-FC92-40DD-A241-544FA119FB76}" destId="{69E6744E-7516-4C95-B754-05525631F3AB}" srcOrd="0" destOrd="0" parTransId="{B9C98960-ABFD-42A7-B5B0-7149DFB52AFF}" sibTransId="{FEE4B357-06F4-4B79-8B3D-F37468F127F0}"/>
    <dgm:cxn modelId="{9DB9003C-7C4C-4533-8449-051AA96DEACA}" type="presOf" srcId="{4DC20318-DF35-4E92-9382-971D4F628263}" destId="{A0D68640-659E-4AC9-8017-0BED6F73D35F}" srcOrd="0" destOrd="0" presId="urn:microsoft.com/office/officeart/2005/8/layout/chevron2"/>
    <dgm:cxn modelId="{2BCFDA45-E878-4500-9136-93FBF19369C8}" type="presOf" srcId="{CD5A3B9B-FC92-40DD-A241-544FA119FB76}" destId="{BF3248F4-428E-419F-9BA9-C820E032D06D}" srcOrd="0" destOrd="0" presId="urn:microsoft.com/office/officeart/2005/8/layout/chevron2"/>
    <dgm:cxn modelId="{60A27E46-E04E-4B85-ACB5-14C9ADA8CF3B}" srcId="{F883A9A1-25D7-436C-936D-A523B7E60D22}" destId="{CD5A3B9B-FC92-40DD-A241-544FA119FB76}" srcOrd="3" destOrd="0" parTransId="{DEE22968-528B-4962-96FC-93D11F272C3F}" sibTransId="{49B2E4BD-4303-48E2-8A45-483E3C9A8D9E}"/>
    <dgm:cxn modelId="{44E00351-D056-4445-B561-0D097E8AC560}" srcId="{A5580678-63F3-486A-AE38-DA40F382F38B}" destId="{4DC20318-DF35-4E92-9382-971D4F628263}" srcOrd="0" destOrd="0" parTransId="{F7BC1B9D-5DF8-48CB-83E4-B7F6B182A972}" sibTransId="{09AD29BC-30BC-4F99-BA03-1C09AE13225B}"/>
    <dgm:cxn modelId="{1C9EF555-13BF-47EB-8962-F84686E59F39}" type="presOf" srcId="{FFD59892-4E14-455F-A490-84925AEC1011}" destId="{24947775-3D3A-42DD-95F8-E1E159CEF268}" srcOrd="0" destOrd="0" presId="urn:microsoft.com/office/officeart/2005/8/layout/chevron2"/>
    <dgm:cxn modelId="{2266F17E-ABA6-4D5F-BC19-090961D3A750}" type="presOf" srcId="{300A9DF1-EA48-450D-ADE1-FC5B4FB77A40}" destId="{92F58B94-B368-41F6-B52A-A4276695B1A8}" srcOrd="0" destOrd="0" presId="urn:microsoft.com/office/officeart/2005/8/layout/chevron2"/>
    <dgm:cxn modelId="{040D8F90-C6B5-4C5F-819F-E7B1FA3D0A7F}" srcId="{FFD59892-4E14-455F-A490-84925AEC1011}" destId="{CC101463-E02D-4AE5-B3AB-45CA6B51E1F7}" srcOrd="0" destOrd="0" parTransId="{9730BD14-CDA8-47EB-8AA7-846875892D9A}" sibTransId="{2E271888-8D6D-4881-B4B6-07396FB5798E}"/>
    <dgm:cxn modelId="{52DFEDAA-41AB-4468-A715-B1795AACF2F1}" srcId="{F883A9A1-25D7-436C-936D-A523B7E60D22}" destId="{300A9DF1-EA48-450D-ADE1-FC5B4FB77A40}" srcOrd="2" destOrd="0" parTransId="{D30C5960-F1BA-4A23-85DE-1F8FB2FC5910}" sibTransId="{BA26E693-E947-47CB-8C79-5C70C1C07724}"/>
    <dgm:cxn modelId="{C167AFAC-C558-486A-9E89-684098F05D57}" type="presOf" srcId="{F883A9A1-25D7-436C-936D-A523B7E60D22}" destId="{797D922C-AC24-4E22-80C8-2E63AAD57564}" srcOrd="0" destOrd="0" presId="urn:microsoft.com/office/officeart/2005/8/layout/chevron2"/>
    <dgm:cxn modelId="{3EA7A6AD-F0BC-4033-9C33-6435C23B674F}" type="presOf" srcId="{A5580678-63F3-486A-AE38-DA40F382F38B}" destId="{981B80DE-18D4-428B-AD5B-B59E3E013911}" srcOrd="0" destOrd="0" presId="urn:microsoft.com/office/officeart/2005/8/layout/chevron2"/>
    <dgm:cxn modelId="{222884BE-648F-44A0-924C-9408D617BACA}" srcId="{300A9DF1-EA48-450D-ADE1-FC5B4FB77A40}" destId="{A3C6A51E-82C9-48AA-B148-0B9E03DDFDFA}" srcOrd="0" destOrd="0" parTransId="{486C743D-14BE-4837-BB26-A687C7C7C37D}" sibTransId="{E6CC3905-0CDB-4371-A570-61E1CECAC1EB}"/>
    <dgm:cxn modelId="{44E00BC0-DDBF-4787-A340-3D05F7DE6AD9}" type="presOf" srcId="{A3C6A51E-82C9-48AA-B148-0B9E03DDFDFA}" destId="{34313D60-2603-444F-B7BC-0F728065A749}" srcOrd="0" destOrd="0" presId="urn:microsoft.com/office/officeart/2005/8/layout/chevron2"/>
    <dgm:cxn modelId="{A6CE43C4-A69F-45A2-ACF0-8C068C046478}" type="presOf" srcId="{CC101463-E02D-4AE5-B3AB-45CA6B51E1F7}" destId="{DDE41FF7-A2CB-46C2-A68B-9170DCC39D5A}" srcOrd="0" destOrd="0" presId="urn:microsoft.com/office/officeart/2005/8/layout/chevron2"/>
    <dgm:cxn modelId="{28B01EC8-B516-4772-97C5-30D7B42F66B3}" srcId="{F883A9A1-25D7-436C-936D-A523B7E60D22}" destId="{FFD59892-4E14-455F-A490-84925AEC1011}" srcOrd="0" destOrd="0" parTransId="{CF8AC40C-08E5-4AD2-B9DE-6690D84748D8}" sibTransId="{36535D9D-5014-4E0C-8FF0-E7FE3D0815FC}"/>
    <dgm:cxn modelId="{B8F38EC9-89E0-4548-9BF1-A70DE4868257}" srcId="{F883A9A1-25D7-436C-936D-A523B7E60D22}" destId="{A5580678-63F3-486A-AE38-DA40F382F38B}" srcOrd="1" destOrd="0" parTransId="{83433248-6B1D-42A2-A221-1B4E020C4B89}" sibTransId="{EC4BAE09-FF81-42A8-A93D-296C12E165A3}"/>
    <dgm:cxn modelId="{2C1786FC-78AF-4248-9F25-EA3BE9B83698}" type="presOf" srcId="{69E6744E-7516-4C95-B754-05525631F3AB}" destId="{48E89779-6FAD-47D1-AE71-A6B507EACC48}" srcOrd="0" destOrd="0" presId="urn:microsoft.com/office/officeart/2005/8/layout/chevron2"/>
    <dgm:cxn modelId="{C247B690-F8CE-4C3E-B701-09D10E7257D4}" type="presParOf" srcId="{797D922C-AC24-4E22-80C8-2E63AAD57564}" destId="{1E884771-C327-440E-B34A-8D72A7FFAB4F}" srcOrd="0" destOrd="0" presId="urn:microsoft.com/office/officeart/2005/8/layout/chevron2"/>
    <dgm:cxn modelId="{F3309E78-F36A-4AF1-8452-9450A9AD9374}" type="presParOf" srcId="{1E884771-C327-440E-B34A-8D72A7FFAB4F}" destId="{24947775-3D3A-42DD-95F8-E1E159CEF268}" srcOrd="0" destOrd="0" presId="urn:microsoft.com/office/officeart/2005/8/layout/chevron2"/>
    <dgm:cxn modelId="{103EA9CA-EE84-4568-94F8-1EAC8B997F8A}" type="presParOf" srcId="{1E884771-C327-440E-B34A-8D72A7FFAB4F}" destId="{DDE41FF7-A2CB-46C2-A68B-9170DCC39D5A}" srcOrd="1" destOrd="0" presId="urn:microsoft.com/office/officeart/2005/8/layout/chevron2"/>
    <dgm:cxn modelId="{CA407F15-9D8D-464C-A7F8-9433497493FE}" type="presParOf" srcId="{797D922C-AC24-4E22-80C8-2E63AAD57564}" destId="{65DAC79A-9CF0-419E-B876-27755B1D8C3E}" srcOrd="1" destOrd="0" presId="urn:microsoft.com/office/officeart/2005/8/layout/chevron2"/>
    <dgm:cxn modelId="{DE91BD50-01BC-4BB9-B41B-6870E3E59727}" type="presParOf" srcId="{797D922C-AC24-4E22-80C8-2E63AAD57564}" destId="{D8CF6740-9092-4338-89B1-967764826F3D}" srcOrd="2" destOrd="0" presId="urn:microsoft.com/office/officeart/2005/8/layout/chevron2"/>
    <dgm:cxn modelId="{37451EA9-EDC0-4FA8-82BE-AE43AEB44140}" type="presParOf" srcId="{D8CF6740-9092-4338-89B1-967764826F3D}" destId="{981B80DE-18D4-428B-AD5B-B59E3E013911}" srcOrd="0" destOrd="0" presId="urn:microsoft.com/office/officeart/2005/8/layout/chevron2"/>
    <dgm:cxn modelId="{706D820A-4624-49AF-8FEE-63CB8511DB10}" type="presParOf" srcId="{D8CF6740-9092-4338-89B1-967764826F3D}" destId="{A0D68640-659E-4AC9-8017-0BED6F73D35F}" srcOrd="1" destOrd="0" presId="urn:microsoft.com/office/officeart/2005/8/layout/chevron2"/>
    <dgm:cxn modelId="{7FA1D44A-6D3F-49F3-BE2F-5BE588CFFC60}" type="presParOf" srcId="{797D922C-AC24-4E22-80C8-2E63AAD57564}" destId="{585EC1E1-9A45-4690-BA49-F42FB41BA385}" srcOrd="3" destOrd="0" presId="urn:microsoft.com/office/officeart/2005/8/layout/chevron2"/>
    <dgm:cxn modelId="{C725166E-A54C-4FF4-8D7F-2F1FBA62F043}" type="presParOf" srcId="{797D922C-AC24-4E22-80C8-2E63AAD57564}" destId="{3F134ADB-8D84-4B4F-99E0-5675B6572C96}" srcOrd="4" destOrd="0" presId="urn:microsoft.com/office/officeart/2005/8/layout/chevron2"/>
    <dgm:cxn modelId="{ACEAEAE2-54F2-4CE0-8293-AC150CF53334}" type="presParOf" srcId="{3F134ADB-8D84-4B4F-99E0-5675B6572C96}" destId="{92F58B94-B368-41F6-B52A-A4276695B1A8}" srcOrd="0" destOrd="0" presId="urn:microsoft.com/office/officeart/2005/8/layout/chevron2"/>
    <dgm:cxn modelId="{4C69900B-7166-4CF1-B656-707A5CBF0F69}" type="presParOf" srcId="{3F134ADB-8D84-4B4F-99E0-5675B6572C96}" destId="{34313D60-2603-444F-B7BC-0F728065A749}" srcOrd="1" destOrd="0" presId="urn:microsoft.com/office/officeart/2005/8/layout/chevron2"/>
    <dgm:cxn modelId="{63C0A9D3-5580-4AE3-B709-110CDCFCAE76}" type="presParOf" srcId="{797D922C-AC24-4E22-80C8-2E63AAD57564}" destId="{A8B80C6D-B79A-4FF0-8C41-11339206344E}" srcOrd="5" destOrd="0" presId="urn:microsoft.com/office/officeart/2005/8/layout/chevron2"/>
    <dgm:cxn modelId="{C7CD2C31-2B6F-43D8-89EC-734E19C3B579}" type="presParOf" srcId="{797D922C-AC24-4E22-80C8-2E63AAD57564}" destId="{52BA46DD-76AD-4132-9754-A5B7E3B59428}" srcOrd="6" destOrd="0" presId="urn:microsoft.com/office/officeart/2005/8/layout/chevron2"/>
    <dgm:cxn modelId="{4D05D639-06F2-4F34-A204-6794EAD39C4A}" type="presParOf" srcId="{52BA46DD-76AD-4132-9754-A5B7E3B59428}" destId="{BF3248F4-428E-419F-9BA9-C820E032D06D}" srcOrd="0" destOrd="0" presId="urn:microsoft.com/office/officeart/2005/8/layout/chevron2"/>
    <dgm:cxn modelId="{4E7E0F2B-3D2A-4773-8812-F1A1EE5CD037}" type="presParOf" srcId="{52BA46DD-76AD-4132-9754-A5B7E3B59428}" destId="{48E89779-6FAD-47D1-AE71-A6B507EACC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D275D-9A05-4C30-BB1F-5156F3B362E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A27637A-451F-466F-A393-A8402F2B7B04}">
      <dgm:prSet phldrT="[Text]"/>
      <dgm:spPr/>
      <dgm:t>
        <a:bodyPr/>
        <a:lstStyle/>
        <a:p>
          <a:r>
            <a:rPr lang="en-US" dirty="0">
              <a:latin typeface="Century Schoolbook" panose="02040604050505020304" pitchFamily="18" charset="0"/>
            </a:rPr>
            <a:t>Massachusetts Behavioral Health Partnership</a:t>
          </a:r>
        </a:p>
      </dgm:t>
    </dgm:pt>
    <dgm:pt modelId="{AC8DBE71-0AB3-40A9-A77B-986420D03500}" type="parTrans" cxnId="{F14FD706-6FF8-473E-9DC6-5324E4ADD0F4}">
      <dgm:prSet/>
      <dgm:spPr/>
      <dgm:t>
        <a:bodyPr/>
        <a:lstStyle/>
        <a:p>
          <a:endParaRPr lang="en-US"/>
        </a:p>
      </dgm:t>
    </dgm:pt>
    <dgm:pt modelId="{EA0F7043-F746-4407-9214-7679EA4D077C}" type="sibTrans" cxnId="{F14FD706-6FF8-473E-9DC6-5324E4ADD0F4}">
      <dgm:prSet/>
      <dgm:spPr/>
      <dgm:t>
        <a:bodyPr/>
        <a:lstStyle/>
        <a:p>
          <a:endParaRPr lang="en-US"/>
        </a:p>
      </dgm:t>
    </dgm:pt>
    <dgm:pt modelId="{6891FCD9-FE91-4D9B-9B43-F8EC1DF3524A}">
      <dgm:prSet phldrT="[Text]" custT="1"/>
      <dgm:spPr/>
      <dgm:t>
        <a:bodyPr/>
        <a:lstStyle/>
        <a:p>
          <a:r>
            <a:rPr lang="en-US" sz="2000">
              <a:latin typeface="Century Schoolbook" panose="02040604050505020304" pitchFamily="18" charset="0"/>
            </a:rPr>
            <a:t>Chronically Homeless Beneficiaries</a:t>
          </a:r>
          <a:endParaRPr lang="en-US" sz="2000" dirty="0">
            <a:latin typeface="Century Schoolbook" panose="02040604050505020304" pitchFamily="18" charset="0"/>
          </a:endParaRPr>
        </a:p>
      </dgm:t>
    </dgm:pt>
    <dgm:pt modelId="{E19BF216-63A8-4177-B74D-EF943AB31E09}" type="parTrans" cxnId="{E95233C6-A571-4534-A0A0-CB7C6F8FFEFC}">
      <dgm:prSet/>
      <dgm:spPr/>
      <dgm:t>
        <a:bodyPr/>
        <a:lstStyle/>
        <a:p>
          <a:endParaRPr lang="en-US"/>
        </a:p>
      </dgm:t>
    </dgm:pt>
    <dgm:pt modelId="{95CB81B2-27D2-4094-B310-1749FFFC684F}" type="sibTrans" cxnId="{E95233C6-A571-4534-A0A0-CB7C6F8FFEFC}">
      <dgm:prSet/>
      <dgm:spPr/>
      <dgm:t>
        <a:bodyPr/>
        <a:lstStyle/>
        <a:p>
          <a:endParaRPr lang="en-US"/>
        </a:p>
      </dgm:t>
    </dgm:pt>
    <dgm:pt modelId="{55F06428-CE07-447C-BB67-76EDFE4D8FED}">
      <dgm:prSet phldrT="[Text]" custT="1"/>
      <dgm:spPr/>
      <dgm:t>
        <a:bodyPr/>
        <a:lstStyle/>
        <a:p>
          <a:r>
            <a:rPr lang="en-US" sz="2000">
              <a:latin typeface="Century Schoolbook" panose="02040604050505020304" pitchFamily="18" charset="0"/>
            </a:rPr>
            <a:t>Uses behavioral health benefit</a:t>
          </a:r>
          <a:endParaRPr lang="en-US" sz="2000" dirty="0">
            <a:latin typeface="Century Schoolbook" panose="02040604050505020304" pitchFamily="18" charset="0"/>
          </a:endParaRPr>
        </a:p>
      </dgm:t>
    </dgm:pt>
    <dgm:pt modelId="{F9F4217A-166C-49C1-AA0F-3C1C7A530FDD}" type="parTrans" cxnId="{5ADC69F5-E239-4DB1-8614-FEE80225F5C1}">
      <dgm:prSet/>
      <dgm:spPr/>
      <dgm:t>
        <a:bodyPr/>
        <a:lstStyle/>
        <a:p>
          <a:endParaRPr lang="en-US"/>
        </a:p>
      </dgm:t>
    </dgm:pt>
    <dgm:pt modelId="{B0695782-08A6-4A65-87EB-9CD2B1115FCB}" type="sibTrans" cxnId="{5ADC69F5-E239-4DB1-8614-FEE80225F5C1}">
      <dgm:prSet/>
      <dgm:spPr/>
      <dgm:t>
        <a:bodyPr/>
        <a:lstStyle/>
        <a:p>
          <a:endParaRPr lang="en-US"/>
        </a:p>
      </dgm:t>
    </dgm:pt>
    <dgm:pt modelId="{607AFE90-37CB-482E-A569-BC48FFCCA6C5}">
      <dgm:prSet phldrT="[Text]"/>
      <dgm:spPr/>
      <dgm:t>
        <a:bodyPr/>
        <a:lstStyle/>
        <a:p>
          <a:r>
            <a:rPr lang="en-US">
              <a:latin typeface="Century Schoolbook" panose="02040604050505020304" pitchFamily="18" charset="0"/>
            </a:rPr>
            <a:t>Medica in Minnesota</a:t>
          </a:r>
          <a:endParaRPr lang="en-US" dirty="0">
            <a:latin typeface="Century Schoolbook" panose="02040604050505020304" pitchFamily="18" charset="0"/>
          </a:endParaRPr>
        </a:p>
      </dgm:t>
    </dgm:pt>
    <dgm:pt modelId="{C004D49D-467B-4583-B4ED-4D94B2164717}" type="parTrans" cxnId="{F59FF6FD-0358-4710-A337-9EA7A0D9D899}">
      <dgm:prSet/>
      <dgm:spPr/>
      <dgm:t>
        <a:bodyPr/>
        <a:lstStyle/>
        <a:p>
          <a:endParaRPr lang="en-US"/>
        </a:p>
      </dgm:t>
    </dgm:pt>
    <dgm:pt modelId="{4A8EAA4C-E07E-47CB-AB9A-D16EB2321386}" type="sibTrans" cxnId="{F59FF6FD-0358-4710-A337-9EA7A0D9D899}">
      <dgm:prSet/>
      <dgm:spPr/>
      <dgm:t>
        <a:bodyPr/>
        <a:lstStyle/>
        <a:p>
          <a:endParaRPr lang="en-US"/>
        </a:p>
      </dgm:t>
    </dgm:pt>
    <dgm:pt modelId="{9412753D-AF75-490F-B319-B93962B311E4}">
      <dgm:prSet phldrT="[Text]" custT="1"/>
      <dgm:spPr/>
      <dgm:t>
        <a:bodyPr/>
        <a:lstStyle/>
        <a:p>
          <a:r>
            <a:rPr lang="en-US" sz="2000">
              <a:latin typeface="Century Schoolbook" panose="02040604050505020304" pitchFamily="18" charset="0"/>
            </a:rPr>
            <a:t>Demonstration Project: 85 high-cost users</a:t>
          </a:r>
          <a:endParaRPr lang="en-US" sz="2000" dirty="0">
            <a:latin typeface="Century Schoolbook" panose="02040604050505020304" pitchFamily="18" charset="0"/>
          </a:endParaRPr>
        </a:p>
      </dgm:t>
    </dgm:pt>
    <dgm:pt modelId="{E526B6BA-C885-42B2-AF67-F864101D4325}" type="parTrans" cxnId="{7F14800D-747D-45A9-8C69-0B4095576076}">
      <dgm:prSet/>
      <dgm:spPr/>
      <dgm:t>
        <a:bodyPr/>
        <a:lstStyle/>
        <a:p>
          <a:endParaRPr lang="en-US"/>
        </a:p>
      </dgm:t>
    </dgm:pt>
    <dgm:pt modelId="{75EF8D05-AEB9-44DB-ADC3-9344C9879D0E}" type="sibTrans" cxnId="{7F14800D-747D-45A9-8C69-0B4095576076}">
      <dgm:prSet/>
      <dgm:spPr/>
      <dgm:t>
        <a:bodyPr/>
        <a:lstStyle/>
        <a:p>
          <a:endParaRPr lang="en-US"/>
        </a:p>
      </dgm:t>
    </dgm:pt>
    <dgm:pt modelId="{A1B32AAE-0667-4ECB-BA07-C65C8DF0CEB3}">
      <dgm:prSet phldrT="[Text]"/>
      <dgm:spPr/>
      <dgm:t>
        <a:bodyPr/>
        <a:lstStyle/>
        <a:p>
          <a:r>
            <a:rPr lang="en-US" dirty="0">
              <a:latin typeface="Century Schoolbook" panose="02040604050505020304" pitchFamily="18" charset="0"/>
            </a:rPr>
            <a:t>Others</a:t>
          </a:r>
        </a:p>
      </dgm:t>
    </dgm:pt>
    <dgm:pt modelId="{4E5B6EC4-11F6-4909-A274-A1BDD07561EC}" type="parTrans" cxnId="{A32DEFA3-2378-4B55-BB64-2C168CFCCF79}">
      <dgm:prSet/>
      <dgm:spPr/>
      <dgm:t>
        <a:bodyPr/>
        <a:lstStyle/>
        <a:p>
          <a:endParaRPr lang="en-US"/>
        </a:p>
      </dgm:t>
    </dgm:pt>
    <dgm:pt modelId="{8276F4FF-51E1-45BB-BC15-B0AE80143010}" type="sibTrans" cxnId="{A32DEFA3-2378-4B55-BB64-2C168CFCCF79}">
      <dgm:prSet/>
      <dgm:spPr/>
      <dgm:t>
        <a:bodyPr/>
        <a:lstStyle/>
        <a:p>
          <a:endParaRPr lang="en-US"/>
        </a:p>
      </dgm:t>
    </dgm:pt>
    <dgm:pt modelId="{213ED07D-43BC-437F-B01A-B6C36EBBA99C}">
      <dgm:prSet phldrT="[Text]" custT="1"/>
      <dgm:spPr/>
      <dgm:t>
        <a:bodyPr/>
        <a:lstStyle/>
        <a:p>
          <a:r>
            <a:rPr lang="en-US" sz="2000" dirty="0">
              <a:latin typeface="Century Schoolbook" panose="02040604050505020304" pitchFamily="18" charset="0"/>
            </a:rPr>
            <a:t>Pays $17 per day, per member</a:t>
          </a:r>
        </a:p>
      </dgm:t>
    </dgm:pt>
    <dgm:pt modelId="{074BD93E-9C39-40E1-B4FD-7E3689A9739C}" type="parTrans" cxnId="{6C9980F2-A083-4C81-9968-2C731BE362D5}">
      <dgm:prSet/>
      <dgm:spPr/>
      <dgm:t>
        <a:bodyPr/>
        <a:lstStyle/>
        <a:p>
          <a:endParaRPr lang="en-US"/>
        </a:p>
      </dgm:t>
    </dgm:pt>
    <dgm:pt modelId="{BC65B63E-49A9-4E72-B607-44586F3412D0}" type="sibTrans" cxnId="{6C9980F2-A083-4C81-9968-2C731BE362D5}">
      <dgm:prSet/>
      <dgm:spPr/>
      <dgm:t>
        <a:bodyPr/>
        <a:lstStyle/>
        <a:p>
          <a:endParaRPr lang="en-US"/>
        </a:p>
      </dgm:t>
    </dgm:pt>
    <dgm:pt modelId="{90CB04D1-9082-4983-A492-71098BA2D457}">
      <dgm:prSet phldrT="[Text]" custT="1"/>
      <dgm:spPr/>
      <dgm:t>
        <a:bodyPr/>
        <a:lstStyle/>
        <a:p>
          <a:r>
            <a:rPr lang="en-US" sz="2000">
              <a:latin typeface="Century Schoolbook" panose="02040604050505020304" pitchFamily="18" charset="0"/>
            </a:rPr>
            <a:t>Supportive housing providers must place beneficiary in housing w/in 60 days</a:t>
          </a:r>
          <a:endParaRPr lang="en-US" sz="2000" dirty="0">
            <a:latin typeface="Century Schoolbook" panose="02040604050505020304" pitchFamily="18" charset="0"/>
          </a:endParaRPr>
        </a:p>
      </dgm:t>
    </dgm:pt>
    <dgm:pt modelId="{0126974A-5DC3-4141-AA9F-A5F9D7250A2F}" type="parTrans" cxnId="{CCA16F25-B9F3-477D-9484-792D8DD09986}">
      <dgm:prSet/>
      <dgm:spPr/>
      <dgm:t>
        <a:bodyPr/>
        <a:lstStyle/>
        <a:p>
          <a:endParaRPr lang="en-US"/>
        </a:p>
      </dgm:t>
    </dgm:pt>
    <dgm:pt modelId="{225946B6-E139-41FD-BF79-DBF00B0265B8}" type="sibTrans" cxnId="{CCA16F25-B9F3-477D-9484-792D8DD09986}">
      <dgm:prSet/>
      <dgm:spPr/>
      <dgm:t>
        <a:bodyPr/>
        <a:lstStyle/>
        <a:p>
          <a:endParaRPr lang="en-US"/>
        </a:p>
      </dgm:t>
    </dgm:pt>
    <dgm:pt modelId="{C69D34F9-E233-43F9-8295-616AFC1829CD}">
      <dgm:prSet phldrT="[Text]" custT="1"/>
      <dgm:spPr/>
      <dgm:t>
        <a:bodyPr/>
        <a:lstStyle/>
        <a:p>
          <a:r>
            <a:rPr lang="en-US" sz="2000">
              <a:latin typeface="Century Schoolbook" panose="02040604050505020304" pitchFamily="18" charset="0"/>
            </a:rPr>
            <a:t>MCO funds services and operating costs of supportive housing (i.e., rental assistance)</a:t>
          </a:r>
          <a:endParaRPr lang="en-US" sz="2000" dirty="0">
            <a:latin typeface="Century Schoolbook" panose="02040604050505020304" pitchFamily="18" charset="0"/>
          </a:endParaRPr>
        </a:p>
      </dgm:t>
    </dgm:pt>
    <dgm:pt modelId="{36640F4C-D4E0-4259-B7D5-B39AFDFC1C1E}" type="parTrans" cxnId="{E20E47A7-5B3E-4AD6-8E3B-3C05E3C80E55}">
      <dgm:prSet/>
      <dgm:spPr/>
      <dgm:t>
        <a:bodyPr/>
        <a:lstStyle/>
        <a:p>
          <a:endParaRPr lang="en-US"/>
        </a:p>
      </dgm:t>
    </dgm:pt>
    <dgm:pt modelId="{928185F9-91AD-4D20-854E-FBE55B00B112}" type="sibTrans" cxnId="{E20E47A7-5B3E-4AD6-8E3B-3C05E3C80E55}">
      <dgm:prSet/>
      <dgm:spPr/>
      <dgm:t>
        <a:bodyPr/>
        <a:lstStyle/>
        <a:p>
          <a:endParaRPr lang="en-US"/>
        </a:p>
      </dgm:t>
    </dgm:pt>
    <dgm:pt modelId="{9A2F80AC-9B99-4C1E-BF5A-7AC83CBF5A83}">
      <dgm:prSet phldrT="[Text]" custT="1"/>
      <dgm:spPr/>
      <dgm:t>
        <a:bodyPr/>
        <a:lstStyle/>
        <a:p>
          <a:r>
            <a:rPr lang="en-US" sz="2000">
              <a:latin typeface="Century Schoolbook" panose="02040604050505020304" pitchFamily="18" charset="0"/>
            </a:rPr>
            <a:t>Coordinated by Hearth Connection, Inc </a:t>
          </a:r>
          <a:endParaRPr lang="en-US" sz="2000" dirty="0">
            <a:latin typeface="Century Schoolbook" panose="02040604050505020304" pitchFamily="18" charset="0"/>
          </a:endParaRPr>
        </a:p>
      </dgm:t>
    </dgm:pt>
    <dgm:pt modelId="{93A7C213-7FA3-4A34-A832-52755031E1E1}" type="parTrans" cxnId="{BA8BCB50-E0F0-4AAA-8F5C-4504BAB07AF8}">
      <dgm:prSet/>
      <dgm:spPr/>
      <dgm:t>
        <a:bodyPr/>
        <a:lstStyle/>
        <a:p>
          <a:endParaRPr lang="en-US"/>
        </a:p>
      </dgm:t>
    </dgm:pt>
    <dgm:pt modelId="{D143AAD1-81CA-41AA-A9F3-4222E7A182F0}" type="sibTrans" cxnId="{BA8BCB50-E0F0-4AAA-8F5C-4504BAB07AF8}">
      <dgm:prSet/>
      <dgm:spPr/>
      <dgm:t>
        <a:bodyPr/>
        <a:lstStyle/>
        <a:p>
          <a:endParaRPr lang="en-US"/>
        </a:p>
      </dgm:t>
    </dgm:pt>
    <dgm:pt modelId="{ED80DF75-F32F-4851-9401-36FAEBF992D3}">
      <dgm:prSet phldrT="[Text]" custT="1"/>
      <dgm:spPr/>
      <dgm:t>
        <a:bodyPr/>
        <a:lstStyle/>
        <a:p>
          <a:r>
            <a:rPr lang="en-US" sz="1800" dirty="0">
              <a:latin typeface="Century Schoolbook" panose="02040604050505020304" pitchFamily="18" charset="0"/>
            </a:rPr>
            <a:t>LA Care, Anthem in LA investing in pilots</a:t>
          </a:r>
        </a:p>
      </dgm:t>
    </dgm:pt>
    <dgm:pt modelId="{715375BF-CA23-4E7B-A964-708C48CC53BB}" type="parTrans" cxnId="{42887989-E58A-4448-BD47-8EC9BEC7AD8B}">
      <dgm:prSet/>
      <dgm:spPr/>
      <dgm:t>
        <a:bodyPr/>
        <a:lstStyle/>
        <a:p>
          <a:endParaRPr lang="en-US"/>
        </a:p>
      </dgm:t>
    </dgm:pt>
    <dgm:pt modelId="{37B22A6C-5310-453D-B75E-93C4743FA708}" type="sibTrans" cxnId="{42887989-E58A-4448-BD47-8EC9BEC7AD8B}">
      <dgm:prSet/>
      <dgm:spPr/>
      <dgm:t>
        <a:bodyPr/>
        <a:lstStyle/>
        <a:p>
          <a:endParaRPr lang="en-US"/>
        </a:p>
      </dgm:t>
    </dgm:pt>
    <dgm:pt modelId="{013207F8-FEBB-4904-A4F2-95C6BBF07006}">
      <dgm:prSet phldrT="[Text]" custT="1"/>
      <dgm:spPr/>
      <dgm:t>
        <a:bodyPr/>
        <a:lstStyle/>
        <a:p>
          <a:r>
            <a:rPr lang="en-US" sz="1800" dirty="0">
              <a:latin typeface="Century Schoolbook" panose="02040604050505020304" pitchFamily="18" charset="0"/>
            </a:rPr>
            <a:t>Philadelphia: City-Run MCO funds operating through projected savings &amp; uses Medicaid for services</a:t>
          </a:r>
        </a:p>
      </dgm:t>
    </dgm:pt>
    <dgm:pt modelId="{0CBB462C-C520-4108-A6C5-F5C1A13770AB}" type="parTrans" cxnId="{FAFFF39C-EE13-4F30-92D3-76422C179818}">
      <dgm:prSet/>
      <dgm:spPr/>
      <dgm:t>
        <a:bodyPr/>
        <a:lstStyle/>
        <a:p>
          <a:endParaRPr lang="en-US"/>
        </a:p>
      </dgm:t>
    </dgm:pt>
    <dgm:pt modelId="{CBFD2DFD-D4C3-43DD-A5EC-9EB868B32872}" type="sibTrans" cxnId="{FAFFF39C-EE13-4F30-92D3-76422C179818}">
      <dgm:prSet/>
      <dgm:spPr/>
      <dgm:t>
        <a:bodyPr/>
        <a:lstStyle/>
        <a:p>
          <a:endParaRPr lang="en-US"/>
        </a:p>
      </dgm:t>
    </dgm:pt>
    <dgm:pt modelId="{056B9957-8174-4834-B1AD-4BA75668E6B6}">
      <dgm:prSet phldrT="[Text]" custT="1"/>
      <dgm:spPr/>
      <dgm:t>
        <a:bodyPr/>
        <a:lstStyle/>
        <a:p>
          <a:r>
            <a:rPr lang="en-US" sz="1800" dirty="0">
              <a:latin typeface="Century Schoolbook" panose="02040604050505020304" pitchFamily="18" charset="0"/>
            </a:rPr>
            <a:t>UnitedHealth Care/</a:t>
          </a:r>
          <a:r>
            <a:rPr lang="en-US" sz="1800" dirty="0" err="1">
              <a:latin typeface="Century Schoolbook" panose="02040604050505020304" pitchFamily="18" charset="0"/>
            </a:rPr>
            <a:t>OptumHealth</a:t>
          </a:r>
          <a:r>
            <a:rPr lang="en-US" sz="1800" dirty="0">
              <a:latin typeface="Century Schoolbook" panose="02040604050505020304" pitchFamily="18" charset="0"/>
            </a:rPr>
            <a:t> &amp; WellPoint/ Amerigroup exploring</a:t>
          </a:r>
        </a:p>
      </dgm:t>
    </dgm:pt>
    <dgm:pt modelId="{0A97DA54-EBC3-4102-858F-E8E9E18CC060}" type="parTrans" cxnId="{82D9EEC6-2084-4690-8B60-08C8B086F82E}">
      <dgm:prSet/>
      <dgm:spPr/>
      <dgm:t>
        <a:bodyPr/>
        <a:lstStyle/>
        <a:p>
          <a:endParaRPr lang="en-US"/>
        </a:p>
      </dgm:t>
    </dgm:pt>
    <dgm:pt modelId="{CF5268A0-1E58-4221-9950-A71E0B11A693}" type="sibTrans" cxnId="{82D9EEC6-2084-4690-8B60-08C8B086F82E}">
      <dgm:prSet/>
      <dgm:spPr/>
      <dgm:t>
        <a:bodyPr/>
        <a:lstStyle/>
        <a:p>
          <a:endParaRPr lang="en-US"/>
        </a:p>
      </dgm:t>
    </dgm:pt>
    <dgm:pt modelId="{61A6C889-75DD-4C5C-B44F-A59C4258407D}" type="pres">
      <dgm:prSet presAssocID="{97DD275D-9A05-4C30-BB1F-5156F3B362E6}" presName="Name0" presStyleCnt="0">
        <dgm:presLayoutVars>
          <dgm:dir/>
          <dgm:animLvl val="lvl"/>
          <dgm:resizeHandles val="exact"/>
        </dgm:presLayoutVars>
      </dgm:prSet>
      <dgm:spPr/>
    </dgm:pt>
    <dgm:pt modelId="{BBCD69EE-BD2C-4CC7-ABEA-8ECABA5C049E}" type="pres">
      <dgm:prSet presAssocID="{1A27637A-451F-466F-A393-A8402F2B7B04}" presName="linNode" presStyleCnt="0"/>
      <dgm:spPr/>
    </dgm:pt>
    <dgm:pt modelId="{028A5C18-41C6-4BC5-9475-5C76AB389987}" type="pres">
      <dgm:prSet presAssocID="{1A27637A-451F-466F-A393-A8402F2B7B04}" presName="parentText" presStyleLbl="node1" presStyleIdx="0" presStyleCnt="3" custScaleX="80312">
        <dgm:presLayoutVars>
          <dgm:chMax val="1"/>
          <dgm:bulletEnabled val="1"/>
        </dgm:presLayoutVars>
      </dgm:prSet>
      <dgm:spPr/>
    </dgm:pt>
    <dgm:pt modelId="{BEB0A4EE-A83C-4140-9170-8FC50112BA2B}" type="pres">
      <dgm:prSet presAssocID="{1A27637A-451F-466F-A393-A8402F2B7B04}" presName="descendantText" presStyleLbl="alignAccFollowNode1" presStyleIdx="0" presStyleCnt="3" custScaleX="108443" custScaleY="120278">
        <dgm:presLayoutVars>
          <dgm:bulletEnabled val="1"/>
        </dgm:presLayoutVars>
      </dgm:prSet>
      <dgm:spPr/>
    </dgm:pt>
    <dgm:pt modelId="{D6E7F13A-BB10-44C4-915F-3892F44C7C58}" type="pres">
      <dgm:prSet presAssocID="{EA0F7043-F746-4407-9214-7679EA4D077C}" presName="sp" presStyleCnt="0"/>
      <dgm:spPr/>
    </dgm:pt>
    <dgm:pt modelId="{D0F3A4E0-C8D3-4F41-A9BC-DEA99808873C}" type="pres">
      <dgm:prSet presAssocID="{607AFE90-37CB-482E-A569-BC48FFCCA6C5}" presName="linNode" presStyleCnt="0"/>
      <dgm:spPr/>
    </dgm:pt>
    <dgm:pt modelId="{FE28C5B2-2B45-4F21-9B67-B7491FAD8EFC}" type="pres">
      <dgm:prSet presAssocID="{607AFE90-37CB-482E-A569-BC48FFCCA6C5}" presName="parentText" presStyleLbl="node1" presStyleIdx="1" presStyleCnt="3" custScaleX="80312">
        <dgm:presLayoutVars>
          <dgm:chMax val="1"/>
          <dgm:bulletEnabled val="1"/>
        </dgm:presLayoutVars>
      </dgm:prSet>
      <dgm:spPr/>
    </dgm:pt>
    <dgm:pt modelId="{BD7BD82E-1EBA-4773-87BC-E10E3A1B55AC}" type="pres">
      <dgm:prSet presAssocID="{607AFE90-37CB-482E-A569-BC48FFCCA6C5}" presName="descendantText" presStyleLbl="alignAccFollowNode1" presStyleIdx="1" presStyleCnt="3" custScaleX="108093">
        <dgm:presLayoutVars>
          <dgm:bulletEnabled val="1"/>
        </dgm:presLayoutVars>
      </dgm:prSet>
      <dgm:spPr/>
    </dgm:pt>
    <dgm:pt modelId="{8FF20556-F74F-4216-B0D9-CD08CABBEF46}" type="pres">
      <dgm:prSet presAssocID="{4A8EAA4C-E07E-47CB-AB9A-D16EB2321386}" presName="sp" presStyleCnt="0"/>
      <dgm:spPr/>
    </dgm:pt>
    <dgm:pt modelId="{310DC34C-7872-4145-A5BF-C30766E9767D}" type="pres">
      <dgm:prSet presAssocID="{A1B32AAE-0667-4ECB-BA07-C65C8DF0CEB3}" presName="linNode" presStyleCnt="0"/>
      <dgm:spPr/>
    </dgm:pt>
    <dgm:pt modelId="{53151555-6543-4A16-AD19-24ACD2953D23}" type="pres">
      <dgm:prSet presAssocID="{A1B32AAE-0667-4ECB-BA07-C65C8DF0CEB3}" presName="parentText" presStyleLbl="node1" presStyleIdx="2" presStyleCnt="3" custScaleX="80312" custLinFactNeighborX="0" custLinFactNeighborY="-3283">
        <dgm:presLayoutVars>
          <dgm:chMax val="1"/>
          <dgm:bulletEnabled val="1"/>
        </dgm:presLayoutVars>
      </dgm:prSet>
      <dgm:spPr/>
    </dgm:pt>
    <dgm:pt modelId="{04E964FE-1B74-4FC5-A37C-25521BF5F8BD}" type="pres">
      <dgm:prSet presAssocID="{A1B32AAE-0667-4ECB-BA07-C65C8DF0CEB3}" presName="descendantText" presStyleLbl="alignAccFollowNode1" presStyleIdx="2" presStyleCnt="3" custScaleX="108553">
        <dgm:presLayoutVars>
          <dgm:bulletEnabled val="1"/>
        </dgm:presLayoutVars>
      </dgm:prSet>
      <dgm:spPr/>
    </dgm:pt>
  </dgm:ptLst>
  <dgm:cxnLst>
    <dgm:cxn modelId="{78291604-93EE-4888-A905-91B27BB1624D}" type="presOf" srcId="{97DD275D-9A05-4C30-BB1F-5156F3B362E6}" destId="{61A6C889-75DD-4C5C-B44F-A59C4258407D}" srcOrd="0" destOrd="0" presId="urn:microsoft.com/office/officeart/2005/8/layout/vList5"/>
    <dgm:cxn modelId="{F14FD706-6FF8-473E-9DC6-5324E4ADD0F4}" srcId="{97DD275D-9A05-4C30-BB1F-5156F3B362E6}" destId="{1A27637A-451F-466F-A393-A8402F2B7B04}" srcOrd="0" destOrd="0" parTransId="{AC8DBE71-0AB3-40A9-A77B-986420D03500}" sibTransId="{EA0F7043-F746-4407-9214-7679EA4D077C}"/>
    <dgm:cxn modelId="{7F14800D-747D-45A9-8C69-0B4095576076}" srcId="{607AFE90-37CB-482E-A569-BC48FFCCA6C5}" destId="{9412753D-AF75-490F-B319-B93962B311E4}" srcOrd="0" destOrd="0" parTransId="{E526B6BA-C885-42B2-AF67-F864101D4325}" sibTransId="{75EF8D05-AEB9-44DB-ADC3-9344C9879D0E}"/>
    <dgm:cxn modelId="{15B01C23-ABC8-4360-B0B1-6A264CE5E3DF}" type="presOf" srcId="{9412753D-AF75-490F-B319-B93962B311E4}" destId="{BD7BD82E-1EBA-4773-87BC-E10E3A1B55AC}" srcOrd="0" destOrd="0" presId="urn:microsoft.com/office/officeart/2005/8/layout/vList5"/>
    <dgm:cxn modelId="{CCA16F25-B9F3-477D-9484-792D8DD09986}" srcId="{1A27637A-451F-466F-A393-A8402F2B7B04}" destId="{90CB04D1-9082-4983-A492-71098BA2D457}" srcOrd="3" destOrd="0" parTransId="{0126974A-5DC3-4141-AA9F-A5F9D7250A2F}" sibTransId="{225946B6-E139-41FD-BF79-DBF00B0265B8}"/>
    <dgm:cxn modelId="{3561446E-1CE5-4759-800D-D41CA42F632A}" type="presOf" srcId="{A1B32AAE-0667-4ECB-BA07-C65C8DF0CEB3}" destId="{53151555-6543-4A16-AD19-24ACD2953D23}" srcOrd="0" destOrd="0" presId="urn:microsoft.com/office/officeart/2005/8/layout/vList5"/>
    <dgm:cxn modelId="{BA8BCB50-E0F0-4AAA-8F5C-4504BAB07AF8}" srcId="{607AFE90-37CB-482E-A569-BC48FFCCA6C5}" destId="{9A2F80AC-9B99-4C1E-BF5A-7AC83CBF5A83}" srcOrd="2" destOrd="0" parTransId="{93A7C213-7FA3-4A34-A832-52755031E1E1}" sibTransId="{D143AAD1-81CA-41AA-A9F3-4222E7A182F0}"/>
    <dgm:cxn modelId="{555EE752-B8F0-4B80-A854-2E40C8A0F142}" type="presOf" srcId="{013207F8-FEBB-4904-A4F2-95C6BBF07006}" destId="{04E964FE-1B74-4FC5-A37C-25521BF5F8BD}" srcOrd="0" destOrd="0" presId="urn:microsoft.com/office/officeart/2005/8/layout/vList5"/>
    <dgm:cxn modelId="{952CFE56-15CE-4F21-97D8-AF06644D6D7D}" type="presOf" srcId="{90CB04D1-9082-4983-A492-71098BA2D457}" destId="{BEB0A4EE-A83C-4140-9170-8FC50112BA2B}" srcOrd="0" destOrd="3" presId="urn:microsoft.com/office/officeart/2005/8/layout/vList5"/>
    <dgm:cxn modelId="{42887989-E58A-4448-BD47-8EC9BEC7AD8B}" srcId="{A1B32AAE-0667-4ECB-BA07-C65C8DF0CEB3}" destId="{ED80DF75-F32F-4851-9401-36FAEBF992D3}" srcOrd="1" destOrd="0" parTransId="{715375BF-CA23-4E7B-A964-708C48CC53BB}" sibTransId="{37B22A6C-5310-453D-B75E-93C4743FA708}"/>
    <dgm:cxn modelId="{0672D093-9AD2-445D-9DA6-18E54238A3AB}" type="presOf" srcId="{213ED07D-43BC-437F-B01A-B6C36EBBA99C}" destId="{BEB0A4EE-A83C-4140-9170-8FC50112BA2B}" srcOrd="0" destOrd="2" presId="urn:microsoft.com/office/officeart/2005/8/layout/vList5"/>
    <dgm:cxn modelId="{D21CBC9A-742C-4FDF-85F3-8B5D8C18E026}" type="presOf" srcId="{55F06428-CE07-447C-BB67-76EDFE4D8FED}" destId="{BEB0A4EE-A83C-4140-9170-8FC50112BA2B}" srcOrd="0" destOrd="1" presId="urn:microsoft.com/office/officeart/2005/8/layout/vList5"/>
    <dgm:cxn modelId="{FAFFF39C-EE13-4F30-92D3-76422C179818}" srcId="{A1B32AAE-0667-4ECB-BA07-C65C8DF0CEB3}" destId="{013207F8-FEBB-4904-A4F2-95C6BBF07006}" srcOrd="0" destOrd="0" parTransId="{0CBB462C-C520-4108-A6C5-F5C1A13770AB}" sibTransId="{CBFD2DFD-D4C3-43DD-A5EC-9EB868B32872}"/>
    <dgm:cxn modelId="{A32DEFA3-2378-4B55-BB64-2C168CFCCF79}" srcId="{97DD275D-9A05-4C30-BB1F-5156F3B362E6}" destId="{A1B32AAE-0667-4ECB-BA07-C65C8DF0CEB3}" srcOrd="2" destOrd="0" parTransId="{4E5B6EC4-11F6-4909-A274-A1BDD07561EC}" sibTransId="{8276F4FF-51E1-45BB-BC15-B0AE80143010}"/>
    <dgm:cxn modelId="{E20E47A7-5B3E-4AD6-8E3B-3C05E3C80E55}" srcId="{607AFE90-37CB-482E-A569-BC48FFCCA6C5}" destId="{C69D34F9-E233-43F9-8295-616AFC1829CD}" srcOrd="1" destOrd="0" parTransId="{36640F4C-D4E0-4259-B7D5-B39AFDFC1C1E}" sibTransId="{928185F9-91AD-4D20-854E-FBE55B00B112}"/>
    <dgm:cxn modelId="{72F72FB6-CAA1-4CB1-A296-534364B164F8}" type="presOf" srcId="{C69D34F9-E233-43F9-8295-616AFC1829CD}" destId="{BD7BD82E-1EBA-4773-87BC-E10E3A1B55AC}" srcOrd="0" destOrd="1" presId="urn:microsoft.com/office/officeart/2005/8/layout/vList5"/>
    <dgm:cxn modelId="{F416C7BC-9CCA-4240-8244-98DB99196A7E}" type="presOf" srcId="{1A27637A-451F-466F-A393-A8402F2B7B04}" destId="{028A5C18-41C6-4BC5-9475-5C76AB389987}" srcOrd="0" destOrd="0" presId="urn:microsoft.com/office/officeart/2005/8/layout/vList5"/>
    <dgm:cxn modelId="{6361CDBD-E291-4540-8428-2AA61A755CE9}" type="presOf" srcId="{607AFE90-37CB-482E-A569-BC48FFCCA6C5}" destId="{FE28C5B2-2B45-4F21-9B67-B7491FAD8EFC}" srcOrd="0" destOrd="0" presId="urn:microsoft.com/office/officeart/2005/8/layout/vList5"/>
    <dgm:cxn modelId="{E95233C6-A571-4534-A0A0-CB7C6F8FFEFC}" srcId="{1A27637A-451F-466F-A393-A8402F2B7B04}" destId="{6891FCD9-FE91-4D9B-9B43-F8EC1DF3524A}" srcOrd="0" destOrd="0" parTransId="{E19BF216-63A8-4177-B74D-EF943AB31E09}" sibTransId="{95CB81B2-27D2-4094-B310-1749FFFC684F}"/>
    <dgm:cxn modelId="{82D9EEC6-2084-4690-8B60-08C8B086F82E}" srcId="{A1B32AAE-0667-4ECB-BA07-C65C8DF0CEB3}" destId="{056B9957-8174-4834-B1AD-4BA75668E6B6}" srcOrd="2" destOrd="0" parTransId="{0A97DA54-EBC3-4102-858F-E8E9E18CC060}" sibTransId="{CF5268A0-1E58-4221-9950-A71E0B11A693}"/>
    <dgm:cxn modelId="{01D8F7D8-5A88-41AC-8AFF-3CF233463900}" type="presOf" srcId="{6891FCD9-FE91-4D9B-9B43-F8EC1DF3524A}" destId="{BEB0A4EE-A83C-4140-9170-8FC50112BA2B}" srcOrd="0" destOrd="0" presId="urn:microsoft.com/office/officeart/2005/8/layout/vList5"/>
    <dgm:cxn modelId="{E7E755DF-F911-4AFC-B400-22E58E283473}" type="presOf" srcId="{9A2F80AC-9B99-4C1E-BF5A-7AC83CBF5A83}" destId="{BD7BD82E-1EBA-4773-87BC-E10E3A1B55AC}" srcOrd="0" destOrd="2" presId="urn:microsoft.com/office/officeart/2005/8/layout/vList5"/>
    <dgm:cxn modelId="{E00DA1EA-A263-4F5A-AF4F-951392ED81F1}" type="presOf" srcId="{ED80DF75-F32F-4851-9401-36FAEBF992D3}" destId="{04E964FE-1B74-4FC5-A37C-25521BF5F8BD}" srcOrd="0" destOrd="1" presId="urn:microsoft.com/office/officeart/2005/8/layout/vList5"/>
    <dgm:cxn modelId="{6C9980F2-A083-4C81-9968-2C731BE362D5}" srcId="{1A27637A-451F-466F-A393-A8402F2B7B04}" destId="{213ED07D-43BC-437F-B01A-B6C36EBBA99C}" srcOrd="2" destOrd="0" parTransId="{074BD93E-9C39-40E1-B4FD-7E3689A9739C}" sibTransId="{BC65B63E-49A9-4E72-B607-44586F3412D0}"/>
    <dgm:cxn modelId="{5ADC69F5-E239-4DB1-8614-FEE80225F5C1}" srcId="{1A27637A-451F-466F-A393-A8402F2B7B04}" destId="{55F06428-CE07-447C-BB67-76EDFE4D8FED}" srcOrd="1" destOrd="0" parTransId="{F9F4217A-166C-49C1-AA0F-3C1C7A530FDD}" sibTransId="{B0695782-08A6-4A65-87EB-9CD2B1115FCB}"/>
    <dgm:cxn modelId="{06AE4FFA-6268-4F1F-A254-F8D2C23D0B26}" type="presOf" srcId="{056B9957-8174-4834-B1AD-4BA75668E6B6}" destId="{04E964FE-1B74-4FC5-A37C-25521BF5F8BD}" srcOrd="0" destOrd="2" presId="urn:microsoft.com/office/officeart/2005/8/layout/vList5"/>
    <dgm:cxn modelId="{F59FF6FD-0358-4710-A337-9EA7A0D9D899}" srcId="{97DD275D-9A05-4C30-BB1F-5156F3B362E6}" destId="{607AFE90-37CB-482E-A569-BC48FFCCA6C5}" srcOrd="1" destOrd="0" parTransId="{C004D49D-467B-4583-B4ED-4D94B2164717}" sibTransId="{4A8EAA4C-E07E-47CB-AB9A-D16EB2321386}"/>
    <dgm:cxn modelId="{22F41B43-4631-4DCC-A9B5-1D011B30CA13}" type="presParOf" srcId="{61A6C889-75DD-4C5C-B44F-A59C4258407D}" destId="{BBCD69EE-BD2C-4CC7-ABEA-8ECABA5C049E}" srcOrd="0" destOrd="0" presId="urn:microsoft.com/office/officeart/2005/8/layout/vList5"/>
    <dgm:cxn modelId="{EC6649B7-37FA-422B-BC12-73C16BA89D9A}" type="presParOf" srcId="{BBCD69EE-BD2C-4CC7-ABEA-8ECABA5C049E}" destId="{028A5C18-41C6-4BC5-9475-5C76AB389987}" srcOrd="0" destOrd="0" presId="urn:microsoft.com/office/officeart/2005/8/layout/vList5"/>
    <dgm:cxn modelId="{86BC2768-7AB8-4182-82A3-B5A59B7334B5}" type="presParOf" srcId="{BBCD69EE-BD2C-4CC7-ABEA-8ECABA5C049E}" destId="{BEB0A4EE-A83C-4140-9170-8FC50112BA2B}" srcOrd="1" destOrd="0" presId="urn:microsoft.com/office/officeart/2005/8/layout/vList5"/>
    <dgm:cxn modelId="{21307101-ED9C-4CD7-B3AC-158B289FA075}" type="presParOf" srcId="{61A6C889-75DD-4C5C-B44F-A59C4258407D}" destId="{D6E7F13A-BB10-44C4-915F-3892F44C7C58}" srcOrd="1" destOrd="0" presId="urn:microsoft.com/office/officeart/2005/8/layout/vList5"/>
    <dgm:cxn modelId="{2A16D624-1FE5-4D6D-A520-E017D7BA3338}" type="presParOf" srcId="{61A6C889-75DD-4C5C-B44F-A59C4258407D}" destId="{D0F3A4E0-C8D3-4F41-A9BC-DEA99808873C}" srcOrd="2" destOrd="0" presId="urn:microsoft.com/office/officeart/2005/8/layout/vList5"/>
    <dgm:cxn modelId="{06FC71F2-B4C4-4836-B0CB-F51E35F9A755}" type="presParOf" srcId="{D0F3A4E0-C8D3-4F41-A9BC-DEA99808873C}" destId="{FE28C5B2-2B45-4F21-9B67-B7491FAD8EFC}" srcOrd="0" destOrd="0" presId="urn:microsoft.com/office/officeart/2005/8/layout/vList5"/>
    <dgm:cxn modelId="{F7E3CA16-2423-4AF8-BBA6-FC947C840804}" type="presParOf" srcId="{D0F3A4E0-C8D3-4F41-A9BC-DEA99808873C}" destId="{BD7BD82E-1EBA-4773-87BC-E10E3A1B55AC}" srcOrd="1" destOrd="0" presId="urn:microsoft.com/office/officeart/2005/8/layout/vList5"/>
    <dgm:cxn modelId="{D8294D9A-18C6-4D17-A1BD-CCC3301D3E8B}" type="presParOf" srcId="{61A6C889-75DD-4C5C-B44F-A59C4258407D}" destId="{8FF20556-F74F-4216-B0D9-CD08CABBEF46}" srcOrd="3" destOrd="0" presId="urn:microsoft.com/office/officeart/2005/8/layout/vList5"/>
    <dgm:cxn modelId="{6AAEEA40-6825-4A9B-BB5D-705047819959}" type="presParOf" srcId="{61A6C889-75DD-4C5C-B44F-A59C4258407D}" destId="{310DC34C-7872-4145-A5BF-C30766E9767D}" srcOrd="4" destOrd="0" presId="urn:microsoft.com/office/officeart/2005/8/layout/vList5"/>
    <dgm:cxn modelId="{92FD578F-62E1-4D97-8D6C-240E54BC82AE}" type="presParOf" srcId="{310DC34C-7872-4145-A5BF-C30766E9767D}" destId="{53151555-6543-4A16-AD19-24ACD2953D23}" srcOrd="0" destOrd="0" presId="urn:microsoft.com/office/officeart/2005/8/layout/vList5"/>
    <dgm:cxn modelId="{474F43EA-BFA0-4587-BCE8-73A6D0DE1C68}" type="presParOf" srcId="{310DC34C-7872-4145-A5BF-C30766E9767D}" destId="{04E964FE-1B74-4FC5-A37C-25521BF5F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92C49-18FD-47BB-AFDD-D9A31240E8AD}"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US"/>
        </a:p>
      </dgm:t>
    </dgm:pt>
    <dgm:pt modelId="{2DEA8EC8-FC8C-4D2D-B4BF-A71743747ECC}">
      <dgm:prSet phldrT="[Text]"/>
      <dgm:spPr/>
      <dgm:t>
        <a:bodyPr/>
        <a:lstStyle/>
        <a:p>
          <a:r>
            <a:rPr lang="en-US" dirty="0">
              <a:latin typeface="Century Schoolbook" panose="02040604050505020304" pitchFamily="18" charset="0"/>
            </a:rPr>
            <a:t>Who to Serve</a:t>
          </a:r>
        </a:p>
      </dgm:t>
    </dgm:pt>
    <dgm:pt modelId="{8DC54FD1-D142-4275-9393-491B434B2A08}" type="parTrans" cxnId="{50E87786-30B1-4F0D-AB38-8E5B440C984A}">
      <dgm:prSet/>
      <dgm:spPr/>
      <dgm:t>
        <a:bodyPr/>
        <a:lstStyle/>
        <a:p>
          <a:endParaRPr lang="en-US"/>
        </a:p>
      </dgm:t>
    </dgm:pt>
    <dgm:pt modelId="{A119E30C-129A-47B8-9FA4-FD901936D2C2}" type="sibTrans" cxnId="{50E87786-30B1-4F0D-AB38-8E5B440C984A}">
      <dgm:prSet/>
      <dgm:spPr/>
      <dgm:t>
        <a:bodyPr/>
        <a:lstStyle/>
        <a:p>
          <a:endParaRPr lang="en-US"/>
        </a:p>
      </dgm:t>
    </dgm:pt>
    <dgm:pt modelId="{EF7858B3-6810-4D6B-ACAF-BBB68E3779C7}">
      <dgm:prSet phldrT="[Text]" custT="1"/>
      <dgm:spPr/>
      <dgm:t>
        <a:bodyPr/>
        <a:lstStyle/>
        <a:p>
          <a:r>
            <a:rPr lang="en-US" sz="2200" b="0" dirty="0">
              <a:latin typeface="Century Schoolbook" panose="02040604050505020304" pitchFamily="18" charset="0"/>
            </a:rPr>
            <a:t>Identifying populations to be targeted.</a:t>
          </a:r>
          <a:endParaRPr lang="en-US" sz="2200" dirty="0"/>
        </a:p>
      </dgm:t>
    </dgm:pt>
    <dgm:pt modelId="{97997AA2-1BE8-411C-92D3-A1D5A18816F2}" type="parTrans" cxnId="{C9C175AE-F177-41C4-9376-1BF9C8756C5B}">
      <dgm:prSet/>
      <dgm:spPr/>
      <dgm:t>
        <a:bodyPr/>
        <a:lstStyle/>
        <a:p>
          <a:endParaRPr lang="en-US"/>
        </a:p>
      </dgm:t>
    </dgm:pt>
    <dgm:pt modelId="{013B2461-16D2-4CC1-9C1D-FA353830DEE1}" type="sibTrans" cxnId="{C9C175AE-F177-41C4-9376-1BF9C8756C5B}">
      <dgm:prSet/>
      <dgm:spPr/>
      <dgm:t>
        <a:bodyPr/>
        <a:lstStyle/>
        <a:p>
          <a:endParaRPr lang="en-US"/>
        </a:p>
      </dgm:t>
    </dgm:pt>
    <dgm:pt modelId="{5A8D7655-FC56-4C24-815D-5E6982D89D85}">
      <dgm:prSet phldrT="[Text]"/>
      <dgm:spPr/>
      <dgm:t>
        <a:bodyPr/>
        <a:lstStyle/>
        <a:p>
          <a:r>
            <a:rPr lang="en-US" dirty="0">
              <a:latin typeface="Century Schoolbook" panose="02040604050505020304" pitchFamily="18" charset="0"/>
            </a:rPr>
            <a:t>What to Fund</a:t>
          </a:r>
        </a:p>
      </dgm:t>
    </dgm:pt>
    <dgm:pt modelId="{BE08B0FD-F211-476E-8843-95CE3650A31F}" type="parTrans" cxnId="{41AB7E16-21DD-4A2A-AD0D-8688432F1841}">
      <dgm:prSet/>
      <dgm:spPr/>
      <dgm:t>
        <a:bodyPr/>
        <a:lstStyle/>
        <a:p>
          <a:endParaRPr lang="en-US"/>
        </a:p>
      </dgm:t>
    </dgm:pt>
    <dgm:pt modelId="{1BC27DB1-6337-42FE-9197-36C0AFD19BC9}" type="sibTrans" cxnId="{41AB7E16-21DD-4A2A-AD0D-8688432F1841}">
      <dgm:prSet/>
      <dgm:spPr/>
      <dgm:t>
        <a:bodyPr/>
        <a:lstStyle/>
        <a:p>
          <a:endParaRPr lang="en-US"/>
        </a:p>
      </dgm:t>
    </dgm:pt>
    <dgm:pt modelId="{CABC2726-47EA-47E3-AF2D-D63E40AA703D}">
      <dgm:prSet phldrT="[Text]" custT="1"/>
      <dgm:spPr/>
      <dgm:t>
        <a:bodyPr/>
        <a:lstStyle/>
        <a:p>
          <a:r>
            <a:rPr lang="en-US" sz="1900" b="0" baseline="0" dirty="0">
              <a:latin typeface="Century Schoolbook" panose="02040604050505020304" pitchFamily="18" charset="0"/>
            </a:rPr>
            <a:t>Identifying appropriate housing options.</a:t>
          </a:r>
          <a:endParaRPr lang="en-US" sz="1900" baseline="0" dirty="0">
            <a:latin typeface="Century Schoolbook" panose="02040604050505020304" pitchFamily="18" charset="0"/>
          </a:endParaRPr>
        </a:p>
      </dgm:t>
    </dgm:pt>
    <dgm:pt modelId="{77048FF5-87F0-43BC-8E23-80834587A137}" type="parTrans" cxnId="{380A26DC-8219-4584-B3C0-EBBCEF4AE1C4}">
      <dgm:prSet/>
      <dgm:spPr/>
      <dgm:t>
        <a:bodyPr/>
        <a:lstStyle/>
        <a:p>
          <a:endParaRPr lang="en-US"/>
        </a:p>
      </dgm:t>
    </dgm:pt>
    <dgm:pt modelId="{56939C60-2E69-48DB-B37B-72D44F6BBB25}" type="sibTrans" cxnId="{380A26DC-8219-4584-B3C0-EBBCEF4AE1C4}">
      <dgm:prSet/>
      <dgm:spPr/>
      <dgm:t>
        <a:bodyPr/>
        <a:lstStyle/>
        <a:p>
          <a:endParaRPr lang="en-US"/>
        </a:p>
      </dgm:t>
    </dgm:pt>
    <dgm:pt modelId="{0069F57D-F27D-4988-BEEF-A171F41A3D49}">
      <dgm:prSet phldrT="[Text]"/>
      <dgm:spPr/>
      <dgm:t>
        <a:bodyPr/>
        <a:lstStyle/>
        <a:p>
          <a:r>
            <a:rPr lang="en-US" dirty="0">
              <a:latin typeface="Century Schoolbook" panose="02040604050505020304" pitchFamily="18" charset="0"/>
            </a:rPr>
            <a:t>How to Fund</a:t>
          </a:r>
        </a:p>
      </dgm:t>
    </dgm:pt>
    <dgm:pt modelId="{33D2E8ED-66ED-46DB-BF4C-79819566451D}" type="parTrans" cxnId="{B03ECBBF-D9D7-49FB-BEF7-BB29BA6D90C5}">
      <dgm:prSet/>
      <dgm:spPr/>
      <dgm:t>
        <a:bodyPr/>
        <a:lstStyle/>
        <a:p>
          <a:endParaRPr lang="en-US"/>
        </a:p>
      </dgm:t>
    </dgm:pt>
    <dgm:pt modelId="{B705E2ED-978A-465F-B184-2245B185E85D}" type="sibTrans" cxnId="{B03ECBBF-D9D7-49FB-BEF7-BB29BA6D90C5}">
      <dgm:prSet/>
      <dgm:spPr/>
      <dgm:t>
        <a:bodyPr/>
        <a:lstStyle/>
        <a:p>
          <a:endParaRPr lang="en-US"/>
        </a:p>
      </dgm:t>
    </dgm:pt>
    <dgm:pt modelId="{160DE891-4BE7-4726-85BD-FAF9D32D38CD}">
      <dgm:prSet phldrT="[Text]" custT="1"/>
      <dgm:spPr/>
      <dgm:t>
        <a:bodyPr/>
        <a:lstStyle/>
        <a:p>
          <a:r>
            <a:rPr lang="en-US" sz="1900" b="0" dirty="0">
              <a:latin typeface="Century Schoolbook" panose="02040604050505020304" pitchFamily="18" charset="0"/>
            </a:rPr>
            <a:t>Identifying viable options for CMS approval. </a:t>
          </a:r>
          <a:endParaRPr lang="en-US" sz="1900" dirty="0">
            <a:latin typeface="Century Schoolbook" panose="02040604050505020304" pitchFamily="18" charset="0"/>
          </a:endParaRPr>
        </a:p>
      </dgm:t>
    </dgm:pt>
    <dgm:pt modelId="{9817450D-5F90-4FE8-8686-E2A3C60E6AEA}" type="parTrans" cxnId="{877F6E7C-8D9F-4436-B904-BAD8A2F14BF1}">
      <dgm:prSet/>
      <dgm:spPr/>
      <dgm:t>
        <a:bodyPr/>
        <a:lstStyle/>
        <a:p>
          <a:endParaRPr lang="en-US"/>
        </a:p>
      </dgm:t>
    </dgm:pt>
    <dgm:pt modelId="{5D85BC66-39D1-46AB-A0AD-7AE0066BAECD}" type="sibTrans" cxnId="{877F6E7C-8D9F-4436-B904-BAD8A2F14BF1}">
      <dgm:prSet/>
      <dgm:spPr/>
      <dgm:t>
        <a:bodyPr/>
        <a:lstStyle/>
        <a:p>
          <a:endParaRPr lang="en-US"/>
        </a:p>
      </dgm:t>
    </dgm:pt>
    <dgm:pt modelId="{AC2FCB58-C438-45CD-B6AF-8223E0A78275}">
      <dgm:prSet custT="1"/>
      <dgm:spPr/>
      <dgm:t>
        <a:bodyPr/>
        <a:lstStyle/>
        <a:p>
          <a:r>
            <a:rPr lang="en-US" sz="2200" b="0" dirty="0">
              <a:latin typeface="Century Schoolbook" panose="02040604050505020304" pitchFamily="18" charset="0"/>
            </a:rPr>
            <a:t>Defining eligibility criteria</a:t>
          </a:r>
          <a:r>
            <a:rPr lang="en-US" sz="2400" b="0" dirty="0">
              <a:latin typeface="Century Schoolbook" panose="02040604050505020304" pitchFamily="18" charset="0"/>
            </a:rPr>
            <a:t>. </a:t>
          </a:r>
        </a:p>
      </dgm:t>
    </dgm:pt>
    <dgm:pt modelId="{E30B174A-6C6C-4C91-A75D-50A41ACC09C8}" type="parTrans" cxnId="{DD02F36C-6F15-438E-A0EB-6BC039FB89C6}">
      <dgm:prSet/>
      <dgm:spPr/>
      <dgm:t>
        <a:bodyPr/>
        <a:lstStyle/>
        <a:p>
          <a:endParaRPr lang="en-US"/>
        </a:p>
      </dgm:t>
    </dgm:pt>
    <dgm:pt modelId="{D7CC5C66-371A-4B94-94FB-A0B8EF089D72}" type="sibTrans" cxnId="{DD02F36C-6F15-438E-A0EB-6BC039FB89C6}">
      <dgm:prSet/>
      <dgm:spPr/>
      <dgm:t>
        <a:bodyPr/>
        <a:lstStyle/>
        <a:p>
          <a:endParaRPr lang="en-US"/>
        </a:p>
      </dgm:t>
    </dgm:pt>
    <dgm:pt modelId="{013BF824-ACE1-455A-99B2-2E32578E651E}">
      <dgm:prSet custT="1"/>
      <dgm:spPr/>
      <dgm:t>
        <a:bodyPr/>
        <a:lstStyle/>
        <a:p>
          <a:r>
            <a:rPr lang="en-US" sz="1900" b="0" dirty="0">
              <a:latin typeface="Century Schoolbook" panose="02040604050505020304" pitchFamily="18" charset="0"/>
            </a:rPr>
            <a:t>Assessing options for oversight &amp; payment.</a:t>
          </a:r>
        </a:p>
      </dgm:t>
    </dgm:pt>
    <dgm:pt modelId="{5FD65C05-8218-4D2C-905E-3FB234F268E9}" type="parTrans" cxnId="{31A80B8E-1370-461F-96FB-9DA0C19A3977}">
      <dgm:prSet/>
      <dgm:spPr/>
      <dgm:t>
        <a:bodyPr/>
        <a:lstStyle/>
        <a:p>
          <a:endParaRPr lang="en-US"/>
        </a:p>
      </dgm:t>
    </dgm:pt>
    <dgm:pt modelId="{42184C99-6A88-49A5-A5CA-C8A946A97A76}" type="sibTrans" cxnId="{31A80B8E-1370-461F-96FB-9DA0C19A3977}">
      <dgm:prSet/>
      <dgm:spPr/>
      <dgm:t>
        <a:bodyPr/>
        <a:lstStyle/>
        <a:p>
          <a:endParaRPr lang="en-US"/>
        </a:p>
      </dgm:t>
    </dgm:pt>
    <dgm:pt modelId="{DD8ECFC0-1E6D-4505-8A38-66D8EE828B92}">
      <dgm:prSet custT="1"/>
      <dgm:spPr/>
      <dgm:t>
        <a:bodyPr/>
        <a:lstStyle/>
        <a:p>
          <a:r>
            <a:rPr lang="en-US" sz="1900" b="0" dirty="0">
              <a:latin typeface="Century Schoolbook" panose="02040604050505020304" pitchFamily="18" charset="0"/>
            </a:rPr>
            <a:t>Determining costs to set rate.</a:t>
          </a:r>
        </a:p>
      </dgm:t>
    </dgm:pt>
    <dgm:pt modelId="{38623D38-E66D-4885-8204-B26EFE0D0510}" type="parTrans" cxnId="{B2380503-3E0B-4101-AB77-F54B7424AE76}">
      <dgm:prSet/>
      <dgm:spPr/>
      <dgm:t>
        <a:bodyPr/>
        <a:lstStyle/>
        <a:p>
          <a:endParaRPr lang="en-US"/>
        </a:p>
      </dgm:t>
    </dgm:pt>
    <dgm:pt modelId="{456B80F6-3BAC-437D-A547-3D8EE8BECAAD}" type="sibTrans" cxnId="{B2380503-3E0B-4101-AB77-F54B7424AE76}">
      <dgm:prSet/>
      <dgm:spPr/>
      <dgm:t>
        <a:bodyPr/>
        <a:lstStyle/>
        <a:p>
          <a:endParaRPr lang="en-US"/>
        </a:p>
      </dgm:t>
    </dgm:pt>
    <dgm:pt modelId="{5B9F29A8-F910-4EA1-9A0D-3C53DA4E89A5}">
      <dgm:prSet custT="1"/>
      <dgm:spPr/>
      <dgm:t>
        <a:bodyPr/>
        <a:lstStyle/>
        <a:p>
          <a:r>
            <a:rPr lang="en-US" sz="1900" b="0" baseline="0" dirty="0">
              <a:latin typeface="Century Schoolbook" panose="02040604050505020304" pitchFamily="18" charset="0"/>
            </a:rPr>
            <a:t>Enumerating &amp; defining services models for each population. </a:t>
          </a:r>
          <a:endParaRPr lang="en-US" sz="1900" baseline="0" dirty="0">
            <a:latin typeface="Century Schoolbook" panose="02040604050505020304" pitchFamily="18" charset="0"/>
          </a:endParaRPr>
        </a:p>
      </dgm:t>
    </dgm:pt>
    <dgm:pt modelId="{BA9DE7FA-4F18-4C47-B675-BF18EA06286D}" type="sibTrans" cxnId="{9C603173-C2B7-4C41-BD5C-5A1E50988B47}">
      <dgm:prSet/>
      <dgm:spPr/>
      <dgm:t>
        <a:bodyPr/>
        <a:lstStyle/>
        <a:p>
          <a:endParaRPr lang="en-US"/>
        </a:p>
      </dgm:t>
    </dgm:pt>
    <dgm:pt modelId="{F5942E01-F11D-4A99-8C0B-EC3CDC023E2B}" type="parTrans" cxnId="{9C603173-C2B7-4C41-BD5C-5A1E50988B47}">
      <dgm:prSet/>
      <dgm:spPr/>
      <dgm:t>
        <a:bodyPr/>
        <a:lstStyle/>
        <a:p>
          <a:endParaRPr lang="en-US"/>
        </a:p>
      </dgm:t>
    </dgm:pt>
    <dgm:pt modelId="{2A73F37E-6A87-493D-ACE0-C1AD9756D0EB}">
      <dgm:prSet custT="1"/>
      <dgm:spPr/>
      <dgm:t>
        <a:bodyPr/>
        <a:lstStyle/>
        <a:p>
          <a:r>
            <a:rPr lang="en-US" sz="1900" b="0" baseline="0" dirty="0">
              <a:latin typeface="Century Schoolbook" panose="02040604050505020304" pitchFamily="18" charset="0"/>
            </a:rPr>
            <a:t>Establishing categories of services.</a:t>
          </a:r>
        </a:p>
      </dgm:t>
    </dgm:pt>
    <dgm:pt modelId="{F10EBC99-EAE8-4C27-94E8-29D787AB0E42}" type="sibTrans" cxnId="{047EBB0E-AE14-44E5-ACDF-47A68DC34A9C}">
      <dgm:prSet/>
      <dgm:spPr/>
      <dgm:t>
        <a:bodyPr/>
        <a:lstStyle/>
        <a:p>
          <a:endParaRPr lang="en-US"/>
        </a:p>
      </dgm:t>
    </dgm:pt>
    <dgm:pt modelId="{0EFA079E-E585-49F8-8B18-9009C013C6B0}" type="parTrans" cxnId="{047EBB0E-AE14-44E5-ACDF-47A68DC34A9C}">
      <dgm:prSet/>
      <dgm:spPr/>
      <dgm:t>
        <a:bodyPr/>
        <a:lstStyle/>
        <a:p>
          <a:endParaRPr lang="en-US"/>
        </a:p>
      </dgm:t>
    </dgm:pt>
    <dgm:pt modelId="{9B3AFC3E-AC95-4A2D-A35A-40CFC9CF8D9E}">
      <dgm:prSet custT="1"/>
      <dgm:spPr/>
      <dgm:t>
        <a:bodyPr/>
        <a:lstStyle/>
        <a:p>
          <a:r>
            <a:rPr lang="en-US" sz="1900" baseline="0" dirty="0">
              <a:latin typeface="Century Schoolbook" panose="02040604050505020304" pitchFamily="18" charset="0"/>
            </a:rPr>
            <a:t>Defining services not otherwise covered.</a:t>
          </a:r>
        </a:p>
      </dgm:t>
    </dgm:pt>
    <dgm:pt modelId="{1388E432-DDA3-451F-A4A9-98BDC3B058DF}" type="parTrans" cxnId="{C7D3DC54-CF6C-4307-9F2B-982FA1500A1B}">
      <dgm:prSet/>
      <dgm:spPr/>
      <dgm:t>
        <a:bodyPr/>
        <a:lstStyle/>
        <a:p>
          <a:endParaRPr lang="en-US"/>
        </a:p>
      </dgm:t>
    </dgm:pt>
    <dgm:pt modelId="{9DA62858-F48C-4AE3-8842-C12B15731B19}" type="sibTrans" cxnId="{C7D3DC54-CF6C-4307-9F2B-982FA1500A1B}">
      <dgm:prSet/>
      <dgm:spPr/>
      <dgm:t>
        <a:bodyPr/>
        <a:lstStyle/>
        <a:p>
          <a:endParaRPr lang="en-US"/>
        </a:p>
      </dgm:t>
    </dgm:pt>
    <dgm:pt modelId="{44D881F7-46BA-475E-B714-5E4553647061}">
      <dgm:prSet custT="1"/>
      <dgm:spPr/>
      <dgm:t>
        <a:bodyPr/>
        <a:lstStyle/>
        <a:p>
          <a:r>
            <a:rPr lang="en-US" sz="1900" b="0" dirty="0">
              <a:latin typeface="Century Schoolbook" panose="02040604050505020304" pitchFamily="18" charset="0"/>
            </a:rPr>
            <a:t>Identifying mechanisms for administering housing vouchers.</a:t>
          </a:r>
        </a:p>
      </dgm:t>
    </dgm:pt>
    <dgm:pt modelId="{3324FB3A-E932-4AA8-9398-95830585132B}" type="parTrans" cxnId="{5FE20FB1-177B-47EA-8EF4-4C2E6BDCF564}">
      <dgm:prSet/>
      <dgm:spPr/>
      <dgm:t>
        <a:bodyPr/>
        <a:lstStyle/>
        <a:p>
          <a:endParaRPr lang="en-US"/>
        </a:p>
      </dgm:t>
    </dgm:pt>
    <dgm:pt modelId="{1D7AA0A6-3F12-494B-B73C-72D5B3AEFDEC}" type="sibTrans" cxnId="{5FE20FB1-177B-47EA-8EF4-4C2E6BDCF564}">
      <dgm:prSet/>
      <dgm:spPr/>
      <dgm:t>
        <a:bodyPr/>
        <a:lstStyle/>
        <a:p>
          <a:endParaRPr lang="en-US"/>
        </a:p>
      </dgm:t>
    </dgm:pt>
    <dgm:pt modelId="{62F96F54-AC40-42EC-B9B5-912CACE62D4D}" type="pres">
      <dgm:prSet presAssocID="{B8492C49-18FD-47BB-AFDD-D9A31240E8AD}" presName="linearFlow" presStyleCnt="0">
        <dgm:presLayoutVars>
          <dgm:dir/>
          <dgm:animLvl val="lvl"/>
          <dgm:resizeHandles/>
        </dgm:presLayoutVars>
      </dgm:prSet>
      <dgm:spPr/>
    </dgm:pt>
    <dgm:pt modelId="{DFB5B941-4097-4395-81F6-161F6C2DDC8F}" type="pres">
      <dgm:prSet presAssocID="{2DEA8EC8-FC8C-4D2D-B4BF-A71743747ECC}" presName="compositeNode" presStyleCnt="0">
        <dgm:presLayoutVars>
          <dgm:bulletEnabled val="1"/>
        </dgm:presLayoutVars>
      </dgm:prSet>
      <dgm:spPr/>
    </dgm:pt>
    <dgm:pt modelId="{89637FDD-3680-4C7D-93F6-8EDF8961EC97}" type="pres">
      <dgm:prSet presAssocID="{2DEA8EC8-FC8C-4D2D-B4BF-A71743747E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C8849750-2909-4621-A7A9-CC03A1DBE3E7}" type="pres">
      <dgm:prSet presAssocID="{2DEA8EC8-FC8C-4D2D-B4BF-A71743747ECC}" presName="childNode" presStyleLbl="node1" presStyleIdx="0" presStyleCnt="3" custScaleX="103273">
        <dgm:presLayoutVars>
          <dgm:bulletEnabled val="1"/>
        </dgm:presLayoutVars>
      </dgm:prSet>
      <dgm:spPr/>
    </dgm:pt>
    <dgm:pt modelId="{D5034AD3-5074-42A4-A647-35BA3ABB711D}" type="pres">
      <dgm:prSet presAssocID="{2DEA8EC8-FC8C-4D2D-B4BF-A71743747ECC}" presName="parentNode" presStyleLbl="revTx" presStyleIdx="0" presStyleCnt="3">
        <dgm:presLayoutVars>
          <dgm:chMax val="0"/>
          <dgm:bulletEnabled val="1"/>
        </dgm:presLayoutVars>
      </dgm:prSet>
      <dgm:spPr/>
    </dgm:pt>
    <dgm:pt modelId="{0A476236-DD3A-4F3A-98F5-5EEAFCC7F1D2}" type="pres">
      <dgm:prSet presAssocID="{A119E30C-129A-47B8-9FA4-FD901936D2C2}" presName="sibTrans" presStyleCnt="0"/>
      <dgm:spPr/>
    </dgm:pt>
    <dgm:pt modelId="{6E032E2D-1517-4F03-9FCF-33B298219C14}" type="pres">
      <dgm:prSet presAssocID="{5A8D7655-FC56-4C24-815D-5E6982D89D85}" presName="compositeNode" presStyleCnt="0">
        <dgm:presLayoutVars>
          <dgm:bulletEnabled val="1"/>
        </dgm:presLayoutVars>
      </dgm:prSet>
      <dgm:spPr/>
    </dgm:pt>
    <dgm:pt modelId="{B9C7F635-E6CA-4651-ACF1-8BAF42D1EAAF}" type="pres">
      <dgm:prSet presAssocID="{5A8D7655-FC56-4C24-815D-5E6982D89D85}"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dgm:spPr>
    </dgm:pt>
    <dgm:pt modelId="{E2D051A7-0C4A-4555-ACBB-DEE069FA963C}" type="pres">
      <dgm:prSet presAssocID="{5A8D7655-FC56-4C24-815D-5E6982D89D85}" presName="childNode" presStyleLbl="node1" presStyleIdx="1" presStyleCnt="3" custScaleX="109146" custScaleY="100199">
        <dgm:presLayoutVars>
          <dgm:bulletEnabled val="1"/>
        </dgm:presLayoutVars>
      </dgm:prSet>
      <dgm:spPr/>
    </dgm:pt>
    <dgm:pt modelId="{0F0B79B3-1F26-41DE-A9B9-C8E363240173}" type="pres">
      <dgm:prSet presAssocID="{5A8D7655-FC56-4C24-815D-5E6982D89D85}" presName="parentNode" presStyleLbl="revTx" presStyleIdx="1" presStyleCnt="3" custLinFactNeighborX="-27590" custLinFactNeighborY="-1003">
        <dgm:presLayoutVars>
          <dgm:chMax val="0"/>
          <dgm:bulletEnabled val="1"/>
        </dgm:presLayoutVars>
      </dgm:prSet>
      <dgm:spPr/>
    </dgm:pt>
    <dgm:pt modelId="{C6D074A1-439C-4760-85E6-F34CC65F53BD}" type="pres">
      <dgm:prSet presAssocID="{1BC27DB1-6337-42FE-9197-36C0AFD19BC9}" presName="sibTrans" presStyleCnt="0"/>
      <dgm:spPr/>
    </dgm:pt>
    <dgm:pt modelId="{E185AC90-22D5-4D4A-AC44-61750A0D8F64}" type="pres">
      <dgm:prSet presAssocID="{0069F57D-F27D-4988-BEEF-A171F41A3D49}" presName="compositeNode" presStyleCnt="0">
        <dgm:presLayoutVars>
          <dgm:bulletEnabled val="1"/>
        </dgm:presLayoutVars>
      </dgm:prSet>
      <dgm:spPr/>
    </dgm:pt>
    <dgm:pt modelId="{D1FCB626-9AEF-4097-A228-173641B5A538}" type="pres">
      <dgm:prSet presAssocID="{0069F57D-F27D-4988-BEEF-A171F41A3D49}"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CD2BF6D3-0ED7-4317-8C62-322D224E99C1}" type="pres">
      <dgm:prSet presAssocID="{0069F57D-F27D-4988-BEEF-A171F41A3D49}" presName="childNode" presStyleLbl="node1" presStyleIdx="2" presStyleCnt="3" custScaleX="113132">
        <dgm:presLayoutVars>
          <dgm:bulletEnabled val="1"/>
        </dgm:presLayoutVars>
      </dgm:prSet>
      <dgm:spPr/>
    </dgm:pt>
    <dgm:pt modelId="{CCD6F9F1-02AD-42A8-A418-E224DD83A7CE}" type="pres">
      <dgm:prSet presAssocID="{0069F57D-F27D-4988-BEEF-A171F41A3D49}" presName="parentNode" presStyleLbl="revTx" presStyleIdx="2" presStyleCnt="3" custScaleX="92934" custLinFactNeighborX="-41699" custLinFactNeighborY="835">
        <dgm:presLayoutVars>
          <dgm:chMax val="0"/>
          <dgm:bulletEnabled val="1"/>
        </dgm:presLayoutVars>
      </dgm:prSet>
      <dgm:spPr/>
    </dgm:pt>
  </dgm:ptLst>
  <dgm:cxnLst>
    <dgm:cxn modelId="{B2380503-3E0B-4101-AB77-F54B7424AE76}" srcId="{0069F57D-F27D-4988-BEEF-A171F41A3D49}" destId="{DD8ECFC0-1E6D-4505-8A38-66D8EE828B92}" srcOrd="2" destOrd="0" parTransId="{38623D38-E66D-4885-8204-B26EFE0D0510}" sibTransId="{456B80F6-3BAC-437D-A547-3D8EE8BECAAD}"/>
    <dgm:cxn modelId="{B5B38103-A335-476E-972A-A8E935A4B653}" type="presOf" srcId="{44D881F7-46BA-475E-B714-5E4553647061}" destId="{CD2BF6D3-0ED7-4317-8C62-322D224E99C1}" srcOrd="0" destOrd="3" presId="urn:microsoft.com/office/officeart/2005/8/layout/hList2"/>
    <dgm:cxn modelId="{537EDE08-8192-4C81-819B-E4C2A61BD3BA}" type="presOf" srcId="{AC2FCB58-C438-45CD-B6AF-8223E0A78275}" destId="{C8849750-2909-4621-A7A9-CC03A1DBE3E7}" srcOrd="0" destOrd="1" presId="urn:microsoft.com/office/officeart/2005/8/layout/hList2"/>
    <dgm:cxn modelId="{047EBB0E-AE14-44E5-ACDF-47A68DC34A9C}" srcId="{5A8D7655-FC56-4C24-815D-5E6982D89D85}" destId="{2A73F37E-6A87-493D-ACE0-C1AD9756D0EB}" srcOrd="1" destOrd="0" parTransId="{0EFA079E-E585-49F8-8B18-9009C013C6B0}" sibTransId="{F10EBC99-EAE8-4C27-94E8-29D787AB0E42}"/>
    <dgm:cxn modelId="{55CFE310-0E6D-4E84-B19A-37E9C3B99C58}" type="presOf" srcId="{9B3AFC3E-AC95-4A2D-A35A-40CFC9CF8D9E}" destId="{E2D051A7-0C4A-4555-ACBB-DEE069FA963C}" srcOrd="0" destOrd="3" presId="urn:microsoft.com/office/officeart/2005/8/layout/hList2"/>
    <dgm:cxn modelId="{0650EB13-AB89-4EC0-A071-C5CAA021CDA6}" type="presOf" srcId="{5A8D7655-FC56-4C24-815D-5E6982D89D85}" destId="{0F0B79B3-1F26-41DE-A9B9-C8E363240173}" srcOrd="0" destOrd="0" presId="urn:microsoft.com/office/officeart/2005/8/layout/hList2"/>
    <dgm:cxn modelId="{41AB7E16-21DD-4A2A-AD0D-8688432F1841}" srcId="{B8492C49-18FD-47BB-AFDD-D9A31240E8AD}" destId="{5A8D7655-FC56-4C24-815D-5E6982D89D85}" srcOrd="1" destOrd="0" parTransId="{BE08B0FD-F211-476E-8843-95CE3650A31F}" sibTransId="{1BC27DB1-6337-42FE-9197-36C0AFD19BC9}"/>
    <dgm:cxn modelId="{C103D71A-121C-4929-9E8F-5A4C8FBDE662}" type="presOf" srcId="{0069F57D-F27D-4988-BEEF-A171F41A3D49}" destId="{CCD6F9F1-02AD-42A8-A418-E224DD83A7CE}" srcOrd="0" destOrd="0" presId="urn:microsoft.com/office/officeart/2005/8/layout/hList2"/>
    <dgm:cxn modelId="{ADBA9838-78A0-4169-8C85-A575D6D5646C}" type="presOf" srcId="{2A73F37E-6A87-493D-ACE0-C1AD9756D0EB}" destId="{E2D051A7-0C4A-4555-ACBB-DEE069FA963C}" srcOrd="0" destOrd="1" presId="urn:microsoft.com/office/officeart/2005/8/layout/hList2"/>
    <dgm:cxn modelId="{98757969-6191-4434-B633-2A50D85B717B}" type="presOf" srcId="{013BF824-ACE1-455A-99B2-2E32578E651E}" destId="{CD2BF6D3-0ED7-4317-8C62-322D224E99C1}" srcOrd="0" destOrd="1" presId="urn:microsoft.com/office/officeart/2005/8/layout/hList2"/>
    <dgm:cxn modelId="{DD02F36C-6F15-438E-A0EB-6BC039FB89C6}" srcId="{2DEA8EC8-FC8C-4D2D-B4BF-A71743747ECC}" destId="{AC2FCB58-C438-45CD-B6AF-8223E0A78275}" srcOrd="1" destOrd="0" parTransId="{E30B174A-6C6C-4C91-A75D-50A41ACC09C8}" sibTransId="{D7CC5C66-371A-4B94-94FB-A0B8EF089D72}"/>
    <dgm:cxn modelId="{A5A01E53-B651-412E-92B2-A52BC7BA8F4D}" type="presOf" srcId="{EF7858B3-6810-4D6B-ACAF-BBB68E3779C7}" destId="{C8849750-2909-4621-A7A9-CC03A1DBE3E7}" srcOrd="0" destOrd="0" presId="urn:microsoft.com/office/officeart/2005/8/layout/hList2"/>
    <dgm:cxn modelId="{9C603173-C2B7-4C41-BD5C-5A1E50988B47}" srcId="{5A8D7655-FC56-4C24-815D-5E6982D89D85}" destId="{5B9F29A8-F910-4EA1-9A0D-3C53DA4E89A5}" srcOrd="2" destOrd="0" parTransId="{F5942E01-F11D-4A99-8C0B-EC3CDC023E2B}" sibTransId="{BA9DE7FA-4F18-4C47-B675-BF18EA06286D}"/>
    <dgm:cxn modelId="{C7D3DC54-CF6C-4307-9F2B-982FA1500A1B}" srcId="{5A8D7655-FC56-4C24-815D-5E6982D89D85}" destId="{9B3AFC3E-AC95-4A2D-A35A-40CFC9CF8D9E}" srcOrd="3" destOrd="0" parTransId="{1388E432-DDA3-451F-A4A9-98BDC3B058DF}" sibTransId="{9DA62858-F48C-4AE3-8842-C12B15731B19}"/>
    <dgm:cxn modelId="{556D5B57-F8DB-459E-A2E6-B8035C725747}" type="presOf" srcId="{160DE891-4BE7-4726-85BD-FAF9D32D38CD}" destId="{CD2BF6D3-0ED7-4317-8C62-322D224E99C1}" srcOrd="0" destOrd="0" presId="urn:microsoft.com/office/officeart/2005/8/layout/hList2"/>
    <dgm:cxn modelId="{877F6E7C-8D9F-4436-B904-BAD8A2F14BF1}" srcId="{0069F57D-F27D-4988-BEEF-A171F41A3D49}" destId="{160DE891-4BE7-4726-85BD-FAF9D32D38CD}" srcOrd="0" destOrd="0" parTransId="{9817450D-5F90-4FE8-8686-E2A3C60E6AEA}" sibTransId="{5D85BC66-39D1-46AB-A0AD-7AE0066BAECD}"/>
    <dgm:cxn modelId="{C3F2667E-AC42-427E-868A-4C2DA0B8BA6A}" type="presOf" srcId="{CABC2726-47EA-47E3-AF2D-D63E40AA703D}" destId="{E2D051A7-0C4A-4555-ACBB-DEE069FA963C}" srcOrd="0" destOrd="0" presId="urn:microsoft.com/office/officeart/2005/8/layout/hList2"/>
    <dgm:cxn modelId="{50E87786-30B1-4F0D-AB38-8E5B440C984A}" srcId="{B8492C49-18FD-47BB-AFDD-D9A31240E8AD}" destId="{2DEA8EC8-FC8C-4D2D-B4BF-A71743747ECC}" srcOrd="0" destOrd="0" parTransId="{8DC54FD1-D142-4275-9393-491B434B2A08}" sibTransId="{A119E30C-129A-47B8-9FA4-FD901936D2C2}"/>
    <dgm:cxn modelId="{31A80B8E-1370-461F-96FB-9DA0C19A3977}" srcId="{0069F57D-F27D-4988-BEEF-A171F41A3D49}" destId="{013BF824-ACE1-455A-99B2-2E32578E651E}" srcOrd="1" destOrd="0" parTransId="{5FD65C05-8218-4D2C-905E-3FB234F268E9}" sibTransId="{42184C99-6A88-49A5-A5CA-C8A946A97A76}"/>
    <dgm:cxn modelId="{C9C175AE-F177-41C4-9376-1BF9C8756C5B}" srcId="{2DEA8EC8-FC8C-4D2D-B4BF-A71743747ECC}" destId="{EF7858B3-6810-4D6B-ACAF-BBB68E3779C7}" srcOrd="0" destOrd="0" parTransId="{97997AA2-1BE8-411C-92D3-A1D5A18816F2}" sibTransId="{013B2461-16D2-4CC1-9C1D-FA353830DEE1}"/>
    <dgm:cxn modelId="{5FE20FB1-177B-47EA-8EF4-4C2E6BDCF564}" srcId="{0069F57D-F27D-4988-BEEF-A171F41A3D49}" destId="{44D881F7-46BA-475E-B714-5E4553647061}" srcOrd="3" destOrd="0" parTransId="{3324FB3A-E932-4AA8-9398-95830585132B}" sibTransId="{1D7AA0A6-3F12-494B-B73C-72D5B3AEFDEC}"/>
    <dgm:cxn modelId="{383EAEBB-D719-42ED-AF7F-B16E6E60A2F2}" type="presOf" srcId="{2DEA8EC8-FC8C-4D2D-B4BF-A71743747ECC}" destId="{D5034AD3-5074-42A4-A647-35BA3ABB711D}" srcOrd="0" destOrd="0" presId="urn:microsoft.com/office/officeart/2005/8/layout/hList2"/>
    <dgm:cxn modelId="{B03ECBBF-D9D7-49FB-BEF7-BB29BA6D90C5}" srcId="{B8492C49-18FD-47BB-AFDD-D9A31240E8AD}" destId="{0069F57D-F27D-4988-BEEF-A171F41A3D49}" srcOrd="2" destOrd="0" parTransId="{33D2E8ED-66ED-46DB-BF4C-79819566451D}" sibTransId="{B705E2ED-978A-465F-B184-2245B185E85D}"/>
    <dgm:cxn modelId="{97881ED2-7C98-4383-8B0A-CFAC69E7B74F}" type="presOf" srcId="{DD8ECFC0-1E6D-4505-8A38-66D8EE828B92}" destId="{CD2BF6D3-0ED7-4317-8C62-322D224E99C1}" srcOrd="0" destOrd="2" presId="urn:microsoft.com/office/officeart/2005/8/layout/hList2"/>
    <dgm:cxn modelId="{380A26DC-8219-4584-B3C0-EBBCEF4AE1C4}" srcId="{5A8D7655-FC56-4C24-815D-5E6982D89D85}" destId="{CABC2726-47EA-47E3-AF2D-D63E40AA703D}" srcOrd="0" destOrd="0" parTransId="{77048FF5-87F0-43BC-8E23-80834587A137}" sibTransId="{56939C60-2E69-48DB-B37B-72D44F6BBB25}"/>
    <dgm:cxn modelId="{EA3907E3-59B2-463C-87E7-5AC2EC275135}" type="presOf" srcId="{B8492C49-18FD-47BB-AFDD-D9A31240E8AD}" destId="{62F96F54-AC40-42EC-B9B5-912CACE62D4D}" srcOrd="0" destOrd="0" presId="urn:microsoft.com/office/officeart/2005/8/layout/hList2"/>
    <dgm:cxn modelId="{2078D8FC-ADFF-450F-A38E-9F2B840E83E6}" type="presOf" srcId="{5B9F29A8-F910-4EA1-9A0D-3C53DA4E89A5}" destId="{E2D051A7-0C4A-4555-ACBB-DEE069FA963C}" srcOrd="0" destOrd="2" presId="urn:microsoft.com/office/officeart/2005/8/layout/hList2"/>
    <dgm:cxn modelId="{80AFAF9F-F105-4D1B-BDBD-6B8FBBAA99F4}" type="presParOf" srcId="{62F96F54-AC40-42EC-B9B5-912CACE62D4D}" destId="{DFB5B941-4097-4395-81F6-161F6C2DDC8F}" srcOrd="0" destOrd="0" presId="urn:microsoft.com/office/officeart/2005/8/layout/hList2"/>
    <dgm:cxn modelId="{1ACD7CAF-9EDC-4B16-B4F8-6CCEF31CF663}" type="presParOf" srcId="{DFB5B941-4097-4395-81F6-161F6C2DDC8F}" destId="{89637FDD-3680-4C7D-93F6-8EDF8961EC97}" srcOrd="0" destOrd="0" presId="urn:microsoft.com/office/officeart/2005/8/layout/hList2"/>
    <dgm:cxn modelId="{5EC70DCA-5AFE-4FE7-BC4B-AD0C17B8D0F2}" type="presParOf" srcId="{DFB5B941-4097-4395-81F6-161F6C2DDC8F}" destId="{C8849750-2909-4621-A7A9-CC03A1DBE3E7}" srcOrd="1" destOrd="0" presId="urn:microsoft.com/office/officeart/2005/8/layout/hList2"/>
    <dgm:cxn modelId="{35E94C18-B508-4759-993F-266773141258}" type="presParOf" srcId="{DFB5B941-4097-4395-81F6-161F6C2DDC8F}" destId="{D5034AD3-5074-42A4-A647-35BA3ABB711D}" srcOrd="2" destOrd="0" presId="urn:microsoft.com/office/officeart/2005/8/layout/hList2"/>
    <dgm:cxn modelId="{9BF2C775-845A-4B58-B87B-834E5581A765}" type="presParOf" srcId="{62F96F54-AC40-42EC-B9B5-912CACE62D4D}" destId="{0A476236-DD3A-4F3A-98F5-5EEAFCC7F1D2}" srcOrd="1" destOrd="0" presId="urn:microsoft.com/office/officeart/2005/8/layout/hList2"/>
    <dgm:cxn modelId="{3A137587-61F7-4EE0-B453-55F1816B91D9}" type="presParOf" srcId="{62F96F54-AC40-42EC-B9B5-912CACE62D4D}" destId="{6E032E2D-1517-4F03-9FCF-33B298219C14}" srcOrd="2" destOrd="0" presId="urn:microsoft.com/office/officeart/2005/8/layout/hList2"/>
    <dgm:cxn modelId="{9BFCEB86-694E-41BA-A1AA-CDC4C346D478}" type="presParOf" srcId="{6E032E2D-1517-4F03-9FCF-33B298219C14}" destId="{B9C7F635-E6CA-4651-ACF1-8BAF42D1EAAF}" srcOrd="0" destOrd="0" presId="urn:microsoft.com/office/officeart/2005/8/layout/hList2"/>
    <dgm:cxn modelId="{1770CF4E-F75E-4C7C-9BD4-DE9C3D1DE10F}" type="presParOf" srcId="{6E032E2D-1517-4F03-9FCF-33B298219C14}" destId="{E2D051A7-0C4A-4555-ACBB-DEE069FA963C}" srcOrd="1" destOrd="0" presId="urn:microsoft.com/office/officeart/2005/8/layout/hList2"/>
    <dgm:cxn modelId="{EAD004DB-6495-4F47-80CA-0A05B90F63C0}" type="presParOf" srcId="{6E032E2D-1517-4F03-9FCF-33B298219C14}" destId="{0F0B79B3-1F26-41DE-A9B9-C8E363240173}" srcOrd="2" destOrd="0" presId="urn:microsoft.com/office/officeart/2005/8/layout/hList2"/>
    <dgm:cxn modelId="{7F27E3E4-B905-4ECF-BD37-62F1A66E888D}" type="presParOf" srcId="{62F96F54-AC40-42EC-B9B5-912CACE62D4D}" destId="{C6D074A1-439C-4760-85E6-F34CC65F53BD}" srcOrd="3" destOrd="0" presId="urn:microsoft.com/office/officeart/2005/8/layout/hList2"/>
    <dgm:cxn modelId="{214D6442-BA59-4920-81E3-2799D90804C5}" type="presParOf" srcId="{62F96F54-AC40-42EC-B9B5-912CACE62D4D}" destId="{E185AC90-22D5-4D4A-AC44-61750A0D8F64}" srcOrd="4" destOrd="0" presId="urn:microsoft.com/office/officeart/2005/8/layout/hList2"/>
    <dgm:cxn modelId="{C305ADD3-F9BD-4F48-B4A6-B033AED00538}" type="presParOf" srcId="{E185AC90-22D5-4D4A-AC44-61750A0D8F64}" destId="{D1FCB626-9AEF-4097-A228-173641B5A538}" srcOrd="0" destOrd="0" presId="urn:microsoft.com/office/officeart/2005/8/layout/hList2"/>
    <dgm:cxn modelId="{6AFD6661-F315-4A99-B90E-E8EA4D60E746}" type="presParOf" srcId="{E185AC90-22D5-4D4A-AC44-61750A0D8F64}" destId="{CD2BF6D3-0ED7-4317-8C62-322D224E99C1}" srcOrd="1" destOrd="0" presId="urn:microsoft.com/office/officeart/2005/8/layout/hList2"/>
    <dgm:cxn modelId="{2E5950D3-27FA-49C2-897F-E7E969CB4561}" type="presParOf" srcId="{E185AC90-22D5-4D4A-AC44-61750A0D8F64}" destId="{CCD6F9F1-02AD-42A8-A418-E224DD83A7C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5D2A2-CE60-4578-9462-339DCA6127B4}"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B97ED8D7-9E4F-4543-AEB6-E160EACE1E3C}">
      <dgm:prSet phldrT="[Text]"/>
      <dgm:spPr/>
      <dgm:t>
        <a:bodyPr/>
        <a:lstStyle/>
        <a:p>
          <a:r>
            <a:rPr lang="en-US" dirty="0">
              <a:latin typeface="Century Schoolbook" panose="02040604050505020304" pitchFamily="18" charset="0"/>
            </a:rPr>
            <a:t>How to Achieve Budget Neutrality</a:t>
          </a:r>
        </a:p>
      </dgm:t>
    </dgm:pt>
    <dgm:pt modelId="{8AE86D82-FAA8-42B2-BCA7-42B121081116}" type="parTrans" cxnId="{4FAF5E8E-64FF-4747-BCF0-DC547B4667FD}">
      <dgm:prSet/>
      <dgm:spPr/>
      <dgm:t>
        <a:bodyPr/>
        <a:lstStyle/>
        <a:p>
          <a:endParaRPr lang="en-US"/>
        </a:p>
      </dgm:t>
    </dgm:pt>
    <dgm:pt modelId="{4B84C360-696D-474B-9DBC-9931652A1ABA}" type="sibTrans" cxnId="{4FAF5E8E-64FF-4747-BCF0-DC547B4667FD}">
      <dgm:prSet/>
      <dgm:spPr/>
      <dgm:t>
        <a:bodyPr/>
        <a:lstStyle/>
        <a:p>
          <a:endParaRPr lang="en-US"/>
        </a:p>
      </dgm:t>
    </dgm:pt>
    <dgm:pt modelId="{489C3669-1257-4746-8C09-35DCA595EA6A}">
      <dgm:prSet phldrT="[Text]" custT="1"/>
      <dgm:spPr/>
      <dgm:t>
        <a:bodyPr/>
        <a:lstStyle/>
        <a:p>
          <a:r>
            <a:rPr lang="en-US" sz="2000" b="0" dirty="0">
              <a:latin typeface="Century Schoolbook" panose="02040604050505020304" pitchFamily="18" charset="0"/>
            </a:rPr>
            <a:t>Identifying Medicaid costs saved.</a:t>
          </a:r>
          <a:endParaRPr lang="en-US" sz="2000" dirty="0">
            <a:latin typeface="Century Schoolbook" panose="02040604050505020304" pitchFamily="18" charset="0"/>
          </a:endParaRPr>
        </a:p>
      </dgm:t>
    </dgm:pt>
    <dgm:pt modelId="{838AECF6-277B-457A-98F1-E2CF25DA0AAB}" type="parTrans" cxnId="{77750916-0D27-4952-B767-ACC1C23FC319}">
      <dgm:prSet/>
      <dgm:spPr/>
      <dgm:t>
        <a:bodyPr/>
        <a:lstStyle/>
        <a:p>
          <a:endParaRPr lang="en-US"/>
        </a:p>
      </dgm:t>
    </dgm:pt>
    <dgm:pt modelId="{B65E02CA-E01F-4B90-AB66-231B2CFE6B2B}" type="sibTrans" cxnId="{77750916-0D27-4952-B767-ACC1C23FC319}">
      <dgm:prSet/>
      <dgm:spPr/>
      <dgm:t>
        <a:bodyPr/>
        <a:lstStyle/>
        <a:p>
          <a:endParaRPr lang="en-US"/>
        </a:p>
      </dgm:t>
    </dgm:pt>
    <dgm:pt modelId="{05887459-59A2-4465-BF2D-6632CDCC5BC9}">
      <dgm:prSet phldrT="[Text]"/>
      <dgm:spPr/>
      <dgm:t>
        <a:bodyPr/>
        <a:lstStyle/>
        <a:p>
          <a:r>
            <a:rPr lang="en-US" dirty="0">
              <a:latin typeface="Century Schoolbook" panose="02040604050505020304" pitchFamily="18" charset="0"/>
            </a:rPr>
            <a:t>Others</a:t>
          </a:r>
        </a:p>
      </dgm:t>
    </dgm:pt>
    <dgm:pt modelId="{7744FE0B-ED13-44B8-B528-5017EDE4805E}" type="parTrans" cxnId="{CC1956CA-84DB-4B89-88A6-D0F4FACAFC40}">
      <dgm:prSet/>
      <dgm:spPr/>
      <dgm:t>
        <a:bodyPr/>
        <a:lstStyle/>
        <a:p>
          <a:endParaRPr lang="en-US"/>
        </a:p>
      </dgm:t>
    </dgm:pt>
    <dgm:pt modelId="{11ECB021-6518-4AF0-B3DE-F6041F964C67}" type="sibTrans" cxnId="{CC1956CA-84DB-4B89-88A6-D0F4FACAFC40}">
      <dgm:prSet/>
      <dgm:spPr/>
      <dgm:t>
        <a:bodyPr/>
        <a:lstStyle/>
        <a:p>
          <a:endParaRPr lang="en-US"/>
        </a:p>
      </dgm:t>
    </dgm:pt>
    <dgm:pt modelId="{AB741919-C753-4114-95A7-520C66A1CD22}">
      <dgm:prSet phldrT="[Text]" custT="1"/>
      <dgm:spPr/>
      <dgm:t>
        <a:bodyPr/>
        <a:lstStyle/>
        <a:p>
          <a:r>
            <a:rPr lang="en-US" sz="5400" dirty="0">
              <a:latin typeface="Century Schoolbook" panose="02040604050505020304" pitchFamily="18" charset="0"/>
            </a:rPr>
            <a:t>????</a:t>
          </a:r>
        </a:p>
      </dgm:t>
    </dgm:pt>
    <dgm:pt modelId="{4A7DA5E6-544A-49C9-9A33-241DCFBF79A5}" type="parTrans" cxnId="{96E86F09-F3BA-4962-9939-240205F2172B}">
      <dgm:prSet/>
      <dgm:spPr/>
      <dgm:t>
        <a:bodyPr/>
        <a:lstStyle/>
        <a:p>
          <a:endParaRPr lang="en-US"/>
        </a:p>
      </dgm:t>
    </dgm:pt>
    <dgm:pt modelId="{841C1565-D40C-494D-81FC-460ACCC767D3}" type="sibTrans" cxnId="{96E86F09-F3BA-4962-9939-240205F2172B}">
      <dgm:prSet/>
      <dgm:spPr/>
      <dgm:t>
        <a:bodyPr/>
        <a:lstStyle/>
        <a:p>
          <a:endParaRPr lang="en-US"/>
        </a:p>
      </dgm:t>
    </dgm:pt>
    <dgm:pt modelId="{6507D3B0-0F35-490A-B162-68356D6F0B84}">
      <dgm:prSet custT="1"/>
      <dgm:spPr/>
      <dgm:t>
        <a:bodyPr/>
        <a:lstStyle/>
        <a:p>
          <a:r>
            <a:rPr lang="en-US" sz="2000" b="0" dirty="0">
              <a:latin typeface="Century Schoolbook" panose="02040604050505020304" pitchFamily="18" charset="0"/>
            </a:rPr>
            <a:t>Comparing Medicaid costs populations currently incur to costs saved.</a:t>
          </a:r>
        </a:p>
      </dgm:t>
    </dgm:pt>
    <dgm:pt modelId="{AC37E734-9EFE-41C7-B078-AAF45F053F88}" type="parTrans" cxnId="{88195315-76A6-40EB-834E-E50B8C9CCD5C}">
      <dgm:prSet/>
      <dgm:spPr/>
      <dgm:t>
        <a:bodyPr/>
        <a:lstStyle/>
        <a:p>
          <a:endParaRPr lang="en-US"/>
        </a:p>
      </dgm:t>
    </dgm:pt>
    <dgm:pt modelId="{26134BDA-5A67-4915-8E74-3E2F591C4E7F}" type="sibTrans" cxnId="{88195315-76A6-40EB-834E-E50B8C9CCD5C}">
      <dgm:prSet/>
      <dgm:spPr/>
      <dgm:t>
        <a:bodyPr/>
        <a:lstStyle/>
        <a:p>
          <a:endParaRPr lang="en-US"/>
        </a:p>
      </dgm:t>
    </dgm:pt>
    <dgm:pt modelId="{B1B356DE-F605-4D91-BD8F-A7FC094D2673}">
      <dgm:prSet custT="1"/>
      <dgm:spPr/>
      <dgm:t>
        <a:bodyPr/>
        <a:lstStyle/>
        <a:p>
          <a:r>
            <a:rPr lang="en-US" sz="2000" b="0" dirty="0">
              <a:latin typeface="Century Schoolbook" panose="02040604050505020304" pitchFamily="18" charset="0"/>
            </a:rPr>
            <a:t>Determining a threshold of potential savings to establish federal budget neutrality.</a:t>
          </a:r>
          <a:endParaRPr lang="en-US" sz="2000" dirty="0">
            <a:latin typeface="Century Schoolbook" panose="02040604050505020304" pitchFamily="18" charset="0"/>
          </a:endParaRPr>
        </a:p>
      </dgm:t>
    </dgm:pt>
    <dgm:pt modelId="{9BCCC3F5-6BB3-464A-B437-EFA870B62C19}" type="parTrans" cxnId="{9821674A-0A6F-4E54-9034-08D0712A67C4}">
      <dgm:prSet/>
      <dgm:spPr/>
      <dgm:t>
        <a:bodyPr/>
        <a:lstStyle/>
        <a:p>
          <a:endParaRPr lang="en-US"/>
        </a:p>
      </dgm:t>
    </dgm:pt>
    <dgm:pt modelId="{945B2D17-F1BA-4A08-8184-7431315010B0}" type="sibTrans" cxnId="{9821674A-0A6F-4E54-9034-08D0712A67C4}">
      <dgm:prSet/>
      <dgm:spPr/>
      <dgm:t>
        <a:bodyPr/>
        <a:lstStyle/>
        <a:p>
          <a:endParaRPr lang="en-US"/>
        </a:p>
      </dgm:t>
    </dgm:pt>
    <dgm:pt modelId="{9C2FA103-AEAB-4975-8B0B-484A78EB57F6}">
      <dgm:prSet phldrT="[Text]" custT="1"/>
      <dgm:spPr/>
      <dgm:t>
        <a:bodyPr/>
        <a:lstStyle/>
        <a:p>
          <a:endParaRPr lang="en-US" sz="2000" dirty="0">
            <a:latin typeface="Century Schoolbook" panose="02040604050505020304" pitchFamily="18" charset="0"/>
          </a:endParaRPr>
        </a:p>
      </dgm:t>
    </dgm:pt>
    <dgm:pt modelId="{E54925F7-E522-4EDA-9F3F-F0CFDF05C61D}" type="parTrans" cxnId="{45CBF6F8-3A67-46AC-9F94-8D4764E0C244}">
      <dgm:prSet/>
      <dgm:spPr/>
      <dgm:t>
        <a:bodyPr/>
        <a:lstStyle/>
        <a:p>
          <a:endParaRPr lang="en-US"/>
        </a:p>
      </dgm:t>
    </dgm:pt>
    <dgm:pt modelId="{9ED2A32C-E7A4-4CAE-9973-319BBE6939EB}" type="sibTrans" cxnId="{45CBF6F8-3A67-46AC-9F94-8D4764E0C244}">
      <dgm:prSet/>
      <dgm:spPr/>
      <dgm:t>
        <a:bodyPr/>
        <a:lstStyle/>
        <a:p>
          <a:endParaRPr lang="en-US"/>
        </a:p>
      </dgm:t>
    </dgm:pt>
    <dgm:pt modelId="{1AEA52D8-FE47-47E2-A79C-5BE88B46399F}" type="pres">
      <dgm:prSet presAssocID="{B795D2A2-CE60-4578-9462-339DCA6127B4}" presName="linearFlow" presStyleCnt="0">
        <dgm:presLayoutVars>
          <dgm:dir/>
          <dgm:animLvl val="lvl"/>
          <dgm:resizeHandles/>
        </dgm:presLayoutVars>
      </dgm:prSet>
      <dgm:spPr/>
    </dgm:pt>
    <dgm:pt modelId="{F3214BD9-5C44-4686-B4C4-305FC23E5B47}" type="pres">
      <dgm:prSet presAssocID="{B97ED8D7-9E4F-4543-AEB6-E160EACE1E3C}" presName="compositeNode" presStyleCnt="0">
        <dgm:presLayoutVars>
          <dgm:bulletEnabled val="1"/>
        </dgm:presLayoutVars>
      </dgm:prSet>
      <dgm:spPr/>
    </dgm:pt>
    <dgm:pt modelId="{2A5B3F12-F2B0-45D9-86AA-AF13169A563E}" type="pres">
      <dgm:prSet presAssocID="{B97ED8D7-9E4F-4543-AEB6-E160EACE1E3C}"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8909122-7D8C-4DA5-BF39-4B1114B4F80C}" type="pres">
      <dgm:prSet presAssocID="{B97ED8D7-9E4F-4543-AEB6-E160EACE1E3C}" presName="childNode" presStyleLbl="node1" presStyleIdx="0" presStyleCnt="2" custScaleX="101541" custScaleY="120493" custLinFactNeighborX="939" custLinFactNeighborY="2604">
        <dgm:presLayoutVars>
          <dgm:bulletEnabled val="1"/>
        </dgm:presLayoutVars>
      </dgm:prSet>
      <dgm:spPr/>
    </dgm:pt>
    <dgm:pt modelId="{E3C36356-4CF3-4E36-AFA9-4634EF7BF882}" type="pres">
      <dgm:prSet presAssocID="{B97ED8D7-9E4F-4543-AEB6-E160EACE1E3C}" presName="parentNode" presStyleLbl="revTx" presStyleIdx="0" presStyleCnt="2">
        <dgm:presLayoutVars>
          <dgm:chMax val="0"/>
          <dgm:bulletEnabled val="1"/>
        </dgm:presLayoutVars>
      </dgm:prSet>
      <dgm:spPr/>
    </dgm:pt>
    <dgm:pt modelId="{82823F45-3865-4763-9950-7ECA118A03EC}" type="pres">
      <dgm:prSet presAssocID="{4B84C360-696D-474B-9DBC-9931652A1ABA}" presName="sibTrans" presStyleCnt="0"/>
      <dgm:spPr/>
    </dgm:pt>
    <dgm:pt modelId="{02750B48-CD7C-4F45-8CB2-EBF59C659150}" type="pres">
      <dgm:prSet presAssocID="{05887459-59A2-4465-BF2D-6632CDCC5BC9}" presName="compositeNode" presStyleCnt="0">
        <dgm:presLayoutVars>
          <dgm:bulletEnabled val="1"/>
        </dgm:presLayoutVars>
      </dgm:prSet>
      <dgm:spPr/>
    </dgm:pt>
    <dgm:pt modelId="{6AB0DEE3-4A4C-4AC4-8EA4-E2E713D34A44}" type="pres">
      <dgm:prSet presAssocID="{05887459-59A2-4465-BF2D-6632CDCC5BC9}"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A5B4245-0CE0-4AC6-800B-5D72C13A2D03}" type="pres">
      <dgm:prSet presAssocID="{05887459-59A2-4465-BF2D-6632CDCC5BC9}" presName="childNode" presStyleLbl="node1" presStyleIdx="1" presStyleCnt="2">
        <dgm:presLayoutVars>
          <dgm:bulletEnabled val="1"/>
        </dgm:presLayoutVars>
      </dgm:prSet>
      <dgm:spPr/>
    </dgm:pt>
    <dgm:pt modelId="{D9DAE6D0-990C-4BE0-A0C6-B65773A42758}" type="pres">
      <dgm:prSet presAssocID="{05887459-59A2-4465-BF2D-6632CDCC5BC9}" presName="parentNode" presStyleLbl="revTx" presStyleIdx="1" presStyleCnt="2">
        <dgm:presLayoutVars>
          <dgm:chMax val="0"/>
          <dgm:bulletEnabled val="1"/>
        </dgm:presLayoutVars>
      </dgm:prSet>
      <dgm:spPr/>
    </dgm:pt>
  </dgm:ptLst>
  <dgm:cxnLst>
    <dgm:cxn modelId="{96E86F09-F3BA-4962-9939-240205F2172B}" srcId="{05887459-59A2-4465-BF2D-6632CDCC5BC9}" destId="{AB741919-C753-4114-95A7-520C66A1CD22}" srcOrd="0" destOrd="0" parTransId="{4A7DA5E6-544A-49C9-9A33-241DCFBF79A5}" sibTransId="{841C1565-D40C-494D-81FC-460ACCC767D3}"/>
    <dgm:cxn modelId="{88195315-76A6-40EB-834E-E50B8C9CCD5C}" srcId="{B97ED8D7-9E4F-4543-AEB6-E160EACE1E3C}" destId="{6507D3B0-0F35-490A-B162-68356D6F0B84}" srcOrd="2" destOrd="0" parTransId="{AC37E734-9EFE-41C7-B078-AAF45F053F88}" sibTransId="{26134BDA-5A67-4915-8E74-3E2F591C4E7F}"/>
    <dgm:cxn modelId="{77750916-0D27-4952-B767-ACC1C23FC319}" srcId="{B97ED8D7-9E4F-4543-AEB6-E160EACE1E3C}" destId="{489C3669-1257-4746-8C09-35DCA595EA6A}" srcOrd="1" destOrd="0" parTransId="{838AECF6-277B-457A-98F1-E2CF25DA0AAB}" sibTransId="{B65E02CA-E01F-4B90-AB66-231B2CFE6B2B}"/>
    <dgm:cxn modelId="{9104E71E-3A56-4CC7-87E4-E08C7CEB1E79}" type="presOf" srcId="{B1B356DE-F605-4D91-BD8F-A7FC094D2673}" destId="{C8909122-7D8C-4DA5-BF39-4B1114B4F80C}" srcOrd="0" destOrd="3" presId="urn:microsoft.com/office/officeart/2005/8/layout/hList2"/>
    <dgm:cxn modelId="{C0A29B32-E5DB-4B75-97CC-BE1B317C27D4}" type="presOf" srcId="{9C2FA103-AEAB-4975-8B0B-484A78EB57F6}" destId="{C8909122-7D8C-4DA5-BF39-4B1114B4F80C}" srcOrd="0" destOrd="0" presId="urn:microsoft.com/office/officeart/2005/8/layout/hList2"/>
    <dgm:cxn modelId="{BB354A5D-217E-4398-9DFB-03C1C6409147}" type="presOf" srcId="{B795D2A2-CE60-4578-9462-339DCA6127B4}" destId="{1AEA52D8-FE47-47E2-A79C-5BE88B46399F}" srcOrd="0" destOrd="0" presId="urn:microsoft.com/office/officeart/2005/8/layout/hList2"/>
    <dgm:cxn modelId="{9821674A-0A6F-4E54-9034-08D0712A67C4}" srcId="{B97ED8D7-9E4F-4543-AEB6-E160EACE1E3C}" destId="{B1B356DE-F605-4D91-BD8F-A7FC094D2673}" srcOrd="3" destOrd="0" parTransId="{9BCCC3F5-6BB3-464A-B437-EFA870B62C19}" sibTransId="{945B2D17-F1BA-4A08-8184-7431315010B0}"/>
    <dgm:cxn modelId="{65884357-3448-4BB4-9036-6E621D8F1EF5}" type="presOf" srcId="{05887459-59A2-4465-BF2D-6632CDCC5BC9}" destId="{D9DAE6D0-990C-4BE0-A0C6-B65773A42758}" srcOrd="0" destOrd="0" presId="urn:microsoft.com/office/officeart/2005/8/layout/hList2"/>
    <dgm:cxn modelId="{C68DEE78-16A0-4D98-AD83-D9748C22D583}" type="presOf" srcId="{AB741919-C753-4114-95A7-520C66A1CD22}" destId="{BA5B4245-0CE0-4AC6-800B-5D72C13A2D03}" srcOrd="0" destOrd="0" presId="urn:microsoft.com/office/officeart/2005/8/layout/hList2"/>
    <dgm:cxn modelId="{5C6E417B-B839-4025-AAF0-0285481A55BE}" type="presOf" srcId="{B97ED8D7-9E4F-4543-AEB6-E160EACE1E3C}" destId="{E3C36356-4CF3-4E36-AFA9-4634EF7BF882}" srcOrd="0" destOrd="0" presId="urn:microsoft.com/office/officeart/2005/8/layout/hList2"/>
    <dgm:cxn modelId="{4FAF5E8E-64FF-4747-BCF0-DC547B4667FD}" srcId="{B795D2A2-CE60-4578-9462-339DCA6127B4}" destId="{B97ED8D7-9E4F-4543-AEB6-E160EACE1E3C}" srcOrd="0" destOrd="0" parTransId="{8AE86D82-FAA8-42B2-BCA7-42B121081116}" sibTransId="{4B84C360-696D-474B-9DBC-9931652A1ABA}"/>
    <dgm:cxn modelId="{CC1956CA-84DB-4B89-88A6-D0F4FACAFC40}" srcId="{B795D2A2-CE60-4578-9462-339DCA6127B4}" destId="{05887459-59A2-4465-BF2D-6632CDCC5BC9}" srcOrd="1" destOrd="0" parTransId="{7744FE0B-ED13-44B8-B528-5017EDE4805E}" sibTransId="{11ECB021-6518-4AF0-B3DE-F6041F964C67}"/>
    <dgm:cxn modelId="{B76266D0-5533-4CDB-9740-3C3649E05409}" type="presOf" srcId="{6507D3B0-0F35-490A-B162-68356D6F0B84}" destId="{C8909122-7D8C-4DA5-BF39-4B1114B4F80C}" srcOrd="0" destOrd="2" presId="urn:microsoft.com/office/officeart/2005/8/layout/hList2"/>
    <dgm:cxn modelId="{D09DD7D5-F515-4812-8561-61D689D3DBF2}" type="presOf" srcId="{489C3669-1257-4746-8C09-35DCA595EA6A}" destId="{C8909122-7D8C-4DA5-BF39-4B1114B4F80C}" srcOrd="0" destOrd="1" presId="urn:microsoft.com/office/officeart/2005/8/layout/hList2"/>
    <dgm:cxn modelId="{45CBF6F8-3A67-46AC-9F94-8D4764E0C244}" srcId="{B97ED8D7-9E4F-4543-AEB6-E160EACE1E3C}" destId="{9C2FA103-AEAB-4975-8B0B-484A78EB57F6}" srcOrd="0" destOrd="0" parTransId="{E54925F7-E522-4EDA-9F3F-F0CFDF05C61D}" sibTransId="{9ED2A32C-E7A4-4CAE-9973-319BBE6939EB}"/>
    <dgm:cxn modelId="{7269E083-5E94-4EA2-A9DD-5AF6FE5F57C7}" type="presParOf" srcId="{1AEA52D8-FE47-47E2-A79C-5BE88B46399F}" destId="{F3214BD9-5C44-4686-B4C4-305FC23E5B47}" srcOrd="0" destOrd="0" presId="urn:microsoft.com/office/officeart/2005/8/layout/hList2"/>
    <dgm:cxn modelId="{4AB438C1-8048-4282-84DC-DB1A70D8C08D}" type="presParOf" srcId="{F3214BD9-5C44-4686-B4C4-305FC23E5B47}" destId="{2A5B3F12-F2B0-45D9-86AA-AF13169A563E}" srcOrd="0" destOrd="0" presId="urn:microsoft.com/office/officeart/2005/8/layout/hList2"/>
    <dgm:cxn modelId="{662FEEB8-7036-4D68-B66F-ECFBEE31D7C6}" type="presParOf" srcId="{F3214BD9-5C44-4686-B4C4-305FC23E5B47}" destId="{C8909122-7D8C-4DA5-BF39-4B1114B4F80C}" srcOrd="1" destOrd="0" presId="urn:microsoft.com/office/officeart/2005/8/layout/hList2"/>
    <dgm:cxn modelId="{BFFE1CB0-3E76-4904-9B89-6F6A05AD977D}" type="presParOf" srcId="{F3214BD9-5C44-4686-B4C4-305FC23E5B47}" destId="{E3C36356-4CF3-4E36-AFA9-4634EF7BF882}" srcOrd="2" destOrd="0" presId="urn:microsoft.com/office/officeart/2005/8/layout/hList2"/>
    <dgm:cxn modelId="{07D00E6E-8640-49AB-B53E-C33CB4C15DFB}" type="presParOf" srcId="{1AEA52D8-FE47-47E2-A79C-5BE88B46399F}" destId="{82823F45-3865-4763-9950-7ECA118A03EC}" srcOrd="1" destOrd="0" presId="urn:microsoft.com/office/officeart/2005/8/layout/hList2"/>
    <dgm:cxn modelId="{F5D65519-ECE9-4727-87EF-811381F32046}" type="presParOf" srcId="{1AEA52D8-FE47-47E2-A79C-5BE88B46399F}" destId="{02750B48-CD7C-4F45-8CB2-EBF59C659150}" srcOrd="2" destOrd="0" presId="urn:microsoft.com/office/officeart/2005/8/layout/hList2"/>
    <dgm:cxn modelId="{8AC05BFD-4A2D-4AE0-9137-8553020406FE}" type="presParOf" srcId="{02750B48-CD7C-4F45-8CB2-EBF59C659150}" destId="{6AB0DEE3-4A4C-4AC4-8EA4-E2E713D34A44}" srcOrd="0" destOrd="0" presId="urn:microsoft.com/office/officeart/2005/8/layout/hList2"/>
    <dgm:cxn modelId="{22D6BD52-AFED-4B01-8BDA-DAB10A335CEF}" type="presParOf" srcId="{02750B48-CD7C-4F45-8CB2-EBF59C659150}" destId="{BA5B4245-0CE0-4AC6-800B-5D72C13A2D03}" srcOrd="1" destOrd="0" presId="urn:microsoft.com/office/officeart/2005/8/layout/hList2"/>
    <dgm:cxn modelId="{86970F4D-E7ED-4848-A19D-052BBCB611FE}" type="presParOf" srcId="{02750B48-CD7C-4F45-8CB2-EBF59C659150}" destId="{D9DAE6D0-990C-4BE0-A0C6-B65773A4275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15760-C240-4B39-84C8-C9D1546D60DD}" type="doc">
      <dgm:prSet loTypeId="urn:microsoft.com/office/officeart/2005/8/layout/hChevron3" loCatId="process" qsTypeId="urn:microsoft.com/office/officeart/2005/8/quickstyle/simple1" qsCatId="simple" csTypeId="urn:microsoft.com/office/officeart/2005/8/colors/colorful4" csCatId="colorful" phldr="1"/>
      <dgm:spPr/>
    </dgm:pt>
    <dgm:pt modelId="{EB875564-263C-4445-AAF8-4E587930220D}">
      <dgm:prSet phldrT="[Text]"/>
      <dgm:spPr/>
      <dgm:t>
        <a:bodyPr/>
        <a:lstStyle/>
        <a:p>
          <a:r>
            <a:rPr lang="en-US" dirty="0">
              <a:latin typeface="Century Schoolbook" panose="02040604050505020304" pitchFamily="18" charset="0"/>
            </a:rPr>
            <a:t>Bridge Subsidy</a:t>
          </a:r>
        </a:p>
      </dgm:t>
    </dgm:pt>
    <dgm:pt modelId="{08BAA344-57DC-496E-8CC0-56D1BA5EB128}" type="parTrans" cxnId="{5E678A05-6110-4C14-BFCB-171E0D016A19}">
      <dgm:prSet/>
      <dgm:spPr/>
      <dgm:t>
        <a:bodyPr/>
        <a:lstStyle/>
        <a:p>
          <a:endParaRPr lang="en-US"/>
        </a:p>
      </dgm:t>
    </dgm:pt>
    <dgm:pt modelId="{9E411129-D31D-4D42-BB77-CDF16D70F746}" type="sibTrans" cxnId="{5E678A05-6110-4C14-BFCB-171E0D016A19}">
      <dgm:prSet/>
      <dgm:spPr/>
      <dgm:t>
        <a:bodyPr/>
        <a:lstStyle/>
        <a:p>
          <a:endParaRPr lang="en-US"/>
        </a:p>
      </dgm:t>
    </dgm:pt>
    <dgm:pt modelId="{70BD52B3-8FE7-4A7A-B10B-53F8C2567F50}">
      <dgm:prSet phldrT="[Text]"/>
      <dgm:spPr/>
      <dgm:t>
        <a:bodyPr/>
        <a:lstStyle/>
        <a:p>
          <a:r>
            <a:rPr lang="en-US" dirty="0">
              <a:latin typeface="Century Schoolbook" panose="02040604050505020304" pitchFamily="18" charset="0"/>
            </a:rPr>
            <a:t>Long-term subsidy</a:t>
          </a:r>
        </a:p>
      </dgm:t>
    </dgm:pt>
    <dgm:pt modelId="{FABDBC47-6470-4529-969D-358B9BC63EA9}" type="parTrans" cxnId="{5DBF8CEE-7646-4E2E-8945-AECCBD293977}">
      <dgm:prSet/>
      <dgm:spPr/>
      <dgm:t>
        <a:bodyPr/>
        <a:lstStyle/>
        <a:p>
          <a:endParaRPr lang="en-US"/>
        </a:p>
      </dgm:t>
    </dgm:pt>
    <dgm:pt modelId="{283F9074-4BEC-4F3F-9132-96A8C1D984D1}" type="sibTrans" cxnId="{5DBF8CEE-7646-4E2E-8945-AECCBD293977}">
      <dgm:prSet/>
      <dgm:spPr/>
      <dgm:t>
        <a:bodyPr/>
        <a:lstStyle/>
        <a:p>
          <a:endParaRPr lang="en-US"/>
        </a:p>
      </dgm:t>
    </dgm:pt>
    <dgm:pt modelId="{A735A8EE-47FC-4987-A866-5BD028A39907}" type="pres">
      <dgm:prSet presAssocID="{42F15760-C240-4B39-84C8-C9D1546D60DD}" presName="Name0" presStyleCnt="0">
        <dgm:presLayoutVars>
          <dgm:dir/>
          <dgm:resizeHandles val="exact"/>
        </dgm:presLayoutVars>
      </dgm:prSet>
      <dgm:spPr/>
    </dgm:pt>
    <dgm:pt modelId="{B16DAAE9-A02B-4B30-863E-CD685938F304}" type="pres">
      <dgm:prSet presAssocID="{EB875564-263C-4445-AAF8-4E587930220D}" presName="parTxOnly" presStyleLbl="node1" presStyleIdx="0" presStyleCnt="2" custLinFactNeighborX="6954" custLinFactNeighborY="885">
        <dgm:presLayoutVars>
          <dgm:bulletEnabled val="1"/>
        </dgm:presLayoutVars>
      </dgm:prSet>
      <dgm:spPr/>
    </dgm:pt>
    <dgm:pt modelId="{D73C1AB3-8F2A-4365-8C16-C7402E265889}" type="pres">
      <dgm:prSet presAssocID="{9E411129-D31D-4D42-BB77-CDF16D70F746}" presName="parSpace" presStyleCnt="0"/>
      <dgm:spPr/>
    </dgm:pt>
    <dgm:pt modelId="{C1D3A1E0-47F3-47CA-9A0E-40814E3D184D}" type="pres">
      <dgm:prSet presAssocID="{70BD52B3-8FE7-4A7A-B10B-53F8C2567F50}" presName="parTxOnly" presStyleLbl="node1" presStyleIdx="1" presStyleCnt="2" custLinFactNeighborX="7649">
        <dgm:presLayoutVars>
          <dgm:bulletEnabled val="1"/>
        </dgm:presLayoutVars>
      </dgm:prSet>
      <dgm:spPr/>
    </dgm:pt>
  </dgm:ptLst>
  <dgm:cxnLst>
    <dgm:cxn modelId="{5E678A05-6110-4C14-BFCB-171E0D016A19}" srcId="{42F15760-C240-4B39-84C8-C9D1546D60DD}" destId="{EB875564-263C-4445-AAF8-4E587930220D}" srcOrd="0" destOrd="0" parTransId="{08BAA344-57DC-496E-8CC0-56D1BA5EB128}" sibTransId="{9E411129-D31D-4D42-BB77-CDF16D70F746}"/>
    <dgm:cxn modelId="{B405F5BA-0C51-4493-83ED-57F47CBAF56F}" type="presOf" srcId="{42F15760-C240-4B39-84C8-C9D1546D60DD}" destId="{A735A8EE-47FC-4987-A866-5BD028A39907}" srcOrd="0" destOrd="0" presId="urn:microsoft.com/office/officeart/2005/8/layout/hChevron3"/>
    <dgm:cxn modelId="{4FECBBC3-1526-4EFE-B5DB-CC9DFDE7A9AE}" type="presOf" srcId="{70BD52B3-8FE7-4A7A-B10B-53F8C2567F50}" destId="{C1D3A1E0-47F3-47CA-9A0E-40814E3D184D}" srcOrd="0" destOrd="0" presId="urn:microsoft.com/office/officeart/2005/8/layout/hChevron3"/>
    <dgm:cxn modelId="{E5CF42C5-AE93-460F-BF9D-88AE06D330D4}" type="presOf" srcId="{EB875564-263C-4445-AAF8-4E587930220D}" destId="{B16DAAE9-A02B-4B30-863E-CD685938F304}" srcOrd="0" destOrd="0" presId="urn:microsoft.com/office/officeart/2005/8/layout/hChevron3"/>
    <dgm:cxn modelId="{5DBF8CEE-7646-4E2E-8945-AECCBD293977}" srcId="{42F15760-C240-4B39-84C8-C9D1546D60DD}" destId="{70BD52B3-8FE7-4A7A-B10B-53F8C2567F50}" srcOrd="1" destOrd="0" parTransId="{FABDBC47-6470-4529-969D-358B9BC63EA9}" sibTransId="{283F9074-4BEC-4F3F-9132-96A8C1D984D1}"/>
    <dgm:cxn modelId="{616A930E-B4E2-4FEC-AC6B-3EBFB080079B}" type="presParOf" srcId="{A735A8EE-47FC-4987-A866-5BD028A39907}" destId="{B16DAAE9-A02B-4B30-863E-CD685938F304}" srcOrd="0" destOrd="0" presId="urn:microsoft.com/office/officeart/2005/8/layout/hChevron3"/>
    <dgm:cxn modelId="{D1D6ED9D-4B52-4D6A-95FD-7F5E7A0BD7BE}" type="presParOf" srcId="{A735A8EE-47FC-4987-A866-5BD028A39907}" destId="{D73C1AB3-8F2A-4365-8C16-C7402E265889}" srcOrd="1" destOrd="0" presId="urn:microsoft.com/office/officeart/2005/8/layout/hChevron3"/>
    <dgm:cxn modelId="{32193AE7-A838-4B9B-8F78-D22F324FFBC5}" type="presParOf" srcId="{A735A8EE-47FC-4987-A866-5BD028A39907}" destId="{C1D3A1E0-47F3-47CA-9A0E-40814E3D184D}"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24CEB-60D0-FC4B-B5B0-12DD8152873F}">
      <dsp:nvSpPr>
        <dsp:cNvPr id="0" name=""/>
        <dsp:cNvSpPr/>
      </dsp:nvSpPr>
      <dsp:spPr>
        <a:xfrm>
          <a:off x="0" y="-9037"/>
          <a:ext cx="8166100" cy="3400054"/>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479E40-0475-B547-89D6-01AE4FF7AFB5}">
      <dsp:nvSpPr>
        <dsp:cNvPr id="0" name=""/>
        <dsp:cNvSpPr/>
      </dsp:nvSpPr>
      <dsp:spPr>
        <a:xfrm>
          <a:off x="195496" y="104905"/>
          <a:ext cx="2473825" cy="23710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F1C9ED-B20B-C440-AF3D-66E5EAFD2A39}">
      <dsp:nvSpPr>
        <dsp:cNvPr id="0" name=""/>
        <dsp:cNvSpPr/>
      </dsp:nvSpPr>
      <dsp:spPr>
        <a:xfrm rot="10800000">
          <a:off x="199071" y="2247908"/>
          <a:ext cx="2496889" cy="1202398"/>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Improve lives of vulnerable people</a:t>
          </a:r>
        </a:p>
      </dsp:txBody>
      <dsp:txXfrm rot="10800000">
        <a:off x="236049" y="2247908"/>
        <a:ext cx="2422933" cy="1165420"/>
      </dsp:txXfrm>
    </dsp:sp>
    <dsp:sp modelId="{2F3C673D-5902-1A49-B60B-5FADEDFBA00E}">
      <dsp:nvSpPr>
        <dsp:cNvPr id="0" name=""/>
        <dsp:cNvSpPr/>
      </dsp:nvSpPr>
      <dsp:spPr>
        <a:xfrm>
          <a:off x="2821017" y="69935"/>
          <a:ext cx="2527611" cy="24210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F880F3-4A9D-C143-A530-6D70E9B531A6}">
      <dsp:nvSpPr>
        <dsp:cNvPr id="0" name=""/>
        <dsp:cNvSpPr/>
      </dsp:nvSpPr>
      <dsp:spPr>
        <a:xfrm rot="10800000">
          <a:off x="2811700" y="2247906"/>
          <a:ext cx="2560260" cy="1192044"/>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Maximize public resources</a:t>
          </a:r>
        </a:p>
      </dsp:txBody>
      <dsp:txXfrm rot="10800000">
        <a:off x="2848359" y="2247906"/>
        <a:ext cx="2486942" cy="1155385"/>
      </dsp:txXfrm>
    </dsp:sp>
    <dsp:sp modelId="{1ECAE3F6-F405-E645-8855-8779D3831D64}">
      <dsp:nvSpPr>
        <dsp:cNvPr id="0" name=""/>
        <dsp:cNvSpPr/>
      </dsp:nvSpPr>
      <dsp:spPr>
        <a:xfrm>
          <a:off x="5575299" y="38100"/>
          <a:ext cx="2335109" cy="23550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82B820-D0AF-FC4C-9800-9113C0EDFEAD}">
      <dsp:nvSpPr>
        <dsp:cNvPr id="0" name=""/>
        <dsp:cNvSpPr/>
      </dsp:nvSpPr>
      <dsp:spPr>
        <a:xfrm rot="10800000">
          <a:off x="5524471" y="2277895"/>
          <a:ext cx="2414183" cy="1189203"/>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entury Schoolbook"/>
              <a:cs typeface="Century Schoolbook"/>
            </a:rPr>
            <a:t>Build strong, healthy communities</a:t>
          </a:r>
        </a:p>
      </dsp:txBody>
      <dsp:txXfrm rot="10800000">
        <a:off x="5561043" y="2277895"/>
        <a:ext cx="2341039" cy="1152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7775-3D3A-42DD-95F8-E1E159CEF268}">
      <dsp:nvSpPr>
        <dsp:cNvPr id="0" name=""/>
        <dsp:cNvSpPr/>
      </dsp:nvSpPr>
      <dsp:spPr>
        <a:xfrm rot="5400000">
          <a:off x="-157300" y="115567"/>
          <a:ext cx="1360524" cy="113947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Schoolbook" panose="02040604050505020304" pitchFamily="18" charset="0"/>
            </a:rPr>
            <a:t>California</a:t>
          </a:r>
        </a:p>
      </dsp:txBody>
      <dsp:txXfrm rot="-5400000">
        <a:off x="-46777" y="574783"/>
        <a:ext cx="1139478" cy="221046"/>
      </dsp:txXfrm>
    </dsp:sp>
    <dsp:sp modelId="{DDE41FF7-A2CB-46C2-A68B-9170DCC39D5A}">
      <dsp:nvSpPr>
        <dsp:cNvPr id="0" name=""/>
        <dsp:cNvSpPr/>
      </dsp:nvSpPr>
      <dsp:spPr>
        <a:xfrm rot="5400000">
          <a:off x="4295565" y="-3291376"/>
          <a:ext cx="884805" cy="747764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40% decrease in public costs among homeless GR recipients after moving into supportive housing (taking into consideration costs of housing).</a:t>
          </a:r>
        </a:p>
      </dsp:txBody>
      <dsp:txXfrm rot="-5400000">
        <a:off x="999145" y="48237"/>
        <a:ext cx="7434454" cy="798419"/>
      </dsp:txXfrm>
    </dsp:sp>
    <dsp:sp modelId="{981B80DE-18D4-428B-AD5B-B59E3E013911}">
      <dsp:nvSpPr>
        <dsp:cNvPr id="0" name=""/>
        <dsp:cNvSpPr/>
      </dsp:nvSpPr>
      <dsp:spPr>
        <a:xfrm rot="5400000">
          <a:off x="-250856" y="1424361"/>
          <a:ext cx="1360524" cy="952367"/>
        </a:xfrm>
        <a:prstGeom prst="chevron">
          <a:avLst/>
        </a:prstGeom>
        <a:solidFill>
          <a:schemeClr val="accent4">
            <a:hueOff val="406013"/>
            <a:satOff val="-7024"/>
            <a:lumOff val="-1503"/>
            <a:alphaOff val="0"/>
          </a:schemeClr>
        </a:solidFill>
        <a:ln w="25400" cap="flat" cmpd="sng" algn="ctr">
          <a:solidFill>
            <a:schemeClr val="accent4">
              <a:hueOff val="406013"/>
              <a:satOff val="-7024"/>
              <a:lumOff val="-15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Schoolbook" panose="02040604050505020304" pitchFamily="18" charset="0"/>
            </a:rPr>
            <a:t>Chicago</a:t>
          </a:r>
        </a:p>
      </dsp:txBody>
      <dsp:txXfrm rot="-5400000">
        <a:off x="-46777" y="1696467"/>
        <a:ext cx="952367" cy="408157"/>
      </dsp:txXfrm>
    </dsp:sp>
    <dsp:sp modelId="{A0D68640-659E-4AC9-8017-0BED6F73D35F}">
      <dsp:nvSpPr>
        <dsp:cNvPr id="0" name=""/>
        <dsp:cNvSpPr/>
      </dsp:nvSpPr>
      <dsp:spPr>
        <a:xfrm rot="5400000">
          <a:off x="4202242" y="-2075772"/>
          <a:ext cx="884340" cy="7476451"/>
        </a:xfrm>
        <a:prstGeom prst="round2SameRect">
          <a:avLst/>
        </a:prstGeom>
        <a:solidFill>
          <a:schemeClr val="lt1">
            <a:alpha val="90000"/>
            <a:hueOff val="0"/>
            <a:satOff val="0"/>
            <a:lumOff val="0"/>
            <a:alphaOff val="0"/>
          </a:schemeClr>
        </a:solidFill>
        <a:ln w="25400" cap="flat" cmpd="sng" algn="ctr">
          <a:solidFill>
            <a:schemeClr val="accent4">
              <a:hueOff val="406013"/>
              <a:satOff val="-7024"/>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$6,307 reduction in costs per year, compared to control group</a:t>
          </a:r>
          <a:r>
            <a:rPr lang="en-US" sz="2000" kern="1200" dirty="0"/>
            <a:t>.</a:t>
          </a:r>
        </a:p>
      </dsp:txBody>
      <dsp:txXfrm rot="-5400000">
        <a:off x="906187" y="1263453"/>
        <a:ext cx="7433281" cy="798000"/>
      </dsp:txXfrm>
    </dsp:sp>
    <dsp:sp modelId="{92F58B94-B368-41F6-B52A-A4276695B1A8}">
      <dsp:nvSpPr>
        <dsp:cNvPr id="0" name=""/>
        <dsp:cNvSpPr/>
      </dsp:nvSpPr>
      <dsp:spPr>
        <a:xfrm rot="5400000">
          <a:off x="-250856" y="2639598"/>
          <a:ext cx="1360524" cy="952367"/>
        </a:xfrm>
        <a:prstGeom prst="chevron">
          <a:avLst/>
        </a:prstGeom>
        <a:solidFill>
          <a:schemeClr val="accent4">
            <a:hueOff val="812025"/>
            <a:satOff val="-14048"/>
            <a:lumOff val="-3007"/>
            <a:alphaOff val="0"/>
          </a:schemeClr>
        </a:solidFill>
        <a:ln w="25400" cap="flat" cmpd="sng" algn="ctr">
          <a:solidFill>
            <a:schemeClr val="accent4">
              <a:hueOff val="812025"/>
              <a:satOff val="-14048"/>
              <a:lumOff val="-30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Schoolbook" panose="02040604050505020304" pitchFamily="18" charset="0"/>
            </a:rPr>
            <a:t>Seattle</a:t>
          </a:r>
        </a:p>
      </dsp:txBody>
      <dsp:txXfrm rot="-5400000">
        <a:off x="-46777" y="2911704"/>
        <a:ext cx="952367" cy="408157"/>
      </dsp:txXfrm>
    </dsp:sp>
    <dsp:sp modelId="{34313D60-2603-444F-B7BC-0F728065A749}">
      <dsp:nvSpPr>
        <dsp:cNvPr id="0" name=""/>
        <dsp:cNvSpPr/>
      </dsp:nvSpPr>
      <dsp:spPr>
        <a:xfrm rot="5400000">
          <a:off x="4202242" y="-861133"/>
          <a:ext cx="884340" cy="7477647"/>
        </a:xfrm>
        <a:prstGeom prst="round2SameRect">
          <a:avLst/>
        </a:prstGeom>
        <a:solidFill>
          <a:schemeClr val="lt1">
            <a:alpha val="90000"/>
            <a:hueOff val="0"/>
            <a:satOff val="0"/>
            <a:lumOff val="0"/>
            <a:alphaOff val="0"/>
          </a:schemeClr>
        </a:solidFill>
        <a:ln w="25400" cap="flat" cmpd="sng" algn="ctr">
          <a:solidFill>
            <a:schemeClr val="accent4">
              <a:hueOff val="812025"/>
              <a:satOff val="-14048"/>
              <a:lumOff val="-30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$2,449 less in Medicaid costs </a:t>
          </a:r>
          <a:r>
            <a:rPr lang="en-US" sz="2000" i="1" u="sng" kern="1200" dirty="0">
              <a:latin typeface="Century Schoolbook" panose="02040604050505020304" pitchFamily="18" charset="0"/>
            </a:rPr>
            <a:t>per month </a:t>
          </a:r>
          <a:r>
            <a:rPr lang="en-US" sz="2000" kern="1200" dirty="0">
              <a:latin typeface="Century Schoolbook" panose="02040604050505020304" pitchFamily="18" charset="0"/>
            </a:rPr>
            <a:t>among formerly chronically homeless alcoholics, compared to control group</a:t>
          </a:r>
          <a:r>
            <a:rPr lang="en-US" sz="2000" kern="1200" dirty="0"/>
            <a:t>.</a:t>
          </a:r>
        </a:p>
      </dsp:txBody>
      <dsp:txXfrm rot="-5400000">
        <a:off x="905589" y="2478690"/>
        <a:ext cx="7434477" cy="798000"/>
      </dsp:txXfrm>
    </dsp:sp>
    <dsp:sp modelId="{BF3248F4-428E-419F-9BA9-C820E032D06D}">
      <dsp:nvSpPr>
        <dsp:cNvPr id="0" name=""/>
        <dsp:cNvSpPr/>
      </dsp:nvSpPr>
      <dsp:spPr>
        <a:xfrm rot="5400000">
          <a:off x="-250856" y="3854836"/>
          <a:ext cx="1360524" cy="952367"/>
        </a:xfrm>
        <a:prstGeom prst="chevron">
          <a:avLst/>
        </a:prstGeom>
        <a:solidFill>
          <a:schemeClr val="accent4">
            <a:hueOff val="1218038"/>
            <a:satOff val="-21072"/>
            <a:lumOff val="-451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Schoolbook" panose="02040604050505020304" pitchFamily="18" charset="0"/>
            </a:rPr>
            <a:t>Los Angeles</a:t>
          </a:r>
        </a:p>
      </dsp:txBody>
      <dsp:txXfrm rot="-5400000">
        <a:off x="-46777" y="4126942"/>
        <a:ext cx="952367" cy="408157"/>
      </dsp:txXfrm>
    </dsp:sp>
    <dsp:sp modelId="{48E89779-6FAD-47D1-AE71-A6B507EACC48}">
      <dsp:nvSpPr>
        <dsp:cNvPr id="0" name=""/>
        <dsp:cNvSpPr/>
      </dsp:nvSpPr>
      <dsp:spPr>
        <a:xfrm rot="5400000">
          <a:off x="4202242" y="354104"/>
          <a:ext cx="884340" cy="7477647"/>
        </a:xfrm>
        <a:prstGeom prst="round2SameRect">
          <a:avLst/>
        </a:prstGeom>
        <a:solidFill>
          <a:schemeClr val="lt1">
            <a:alpha val="90000"/>
            <a:hueOff val="0"/>
            <a:satOff val="0"/>
            <a:lumOff val="0"/>
            <a:alphaOff val="0"/>
          </a:schemeClr>
        </a:solidFill>
        <a:ln w="25400" cap="flat" cmpd="sng"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81% decrease in inpatient days and total hospital costs among 10% highest-cost homeless people.</a:t>
          </a:r>
        </a:p>
      </dsp:txBody>
      <dsp:txXfrm rot="-5400000">
        <a:off x="905589" y="3693927"/>
        <a:ext cx="7434477" cy="79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0A4EE-A83C-4140-9170-8FC50112BA2B}">
      <dsp:nvSpPr>
        <dsp:cNvPr id="0" name=""/>
        <dsp:cNvSpPr/>
      </dsp:nvSpPr>
      <dsp:spPr>
        <a:xfrm rot="5400000">
          <a:off x="4780919" y="-2164701"/>
          <a:ext cx="1630400" cy="6028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Chronically Homeless Beneficiaries</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Uses behavioral health benefit</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dirty="0">
              <a:latin typeface="Century Schoolbook" panose="02040604050505020304" pitchFamily="18" charset="0"/>
            </a:rPr>
            <a:t>Pays $17 per day, per member</a:t>
          </a: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Supportive housing providers must place beneficiary in housing w/in 60 days</a:t>
          </a:r>
          <a:endParaRPr lang="en-US" sz="2000" kern="1200" dirty="0">
            <a:latin typeface="Century Schoolbook" panose="02040604050505020304" pitchFamily="18" charset="0"/>
          </a:endParaRPr>
        </a:p>
      </dsp:txBody>
      <dsp:txXfrm rot="-5400000">
        <a:off x="2581647" y="114161"/>
        <a:ext cx="5949354" cy="1471220"/>
      </dsp:txXfrm>
    </dsp:sp>
    <dsp:sp modelId="{028A5C18-41C6-4BC5-9475-5C76AB389987}">
      <dsp:nvSpPr>
        <dsp:cNvPr id="0" name=""/>
        <dsp:cNvSpPr/>
      </dsp:nvSpPr>
      <dsp:spPr>
        <a:xfrm>
          <a:off x="70092" y="2567"/>
          <a:ext cx="2511555" cy="16944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Schoolbook" panose="02040604050505020304" pitchFamily="18" charset="0"/>
            </a:rPr>
            <a:t>Massachusetts Behavioral Health Partnership</a:t>
          </a:r>
        </a:p>
      </dsp:txBody>
      <dsp:txXfrm>
        <a:off x="152806" y="85281"/>
        <a:ext cx="2346127" cy="1528980"/>
      </dsp:txXfrm>
    </dsp:sp>
    <dsp:sp modelId="{BD7BD82E-1EBA-4773-87BC-E10E3A1B55AC}">
      <dsp:nvSpPr>
        <dsp:cNvPr id="0" name=""/>
        <dsp:cNvSpPr/>
      </dsp:nvSpPr>
      <dsp:spPr>
        <a:xfrm rot="5400000">
          <a:off x="4908627" y="-375843"/>
          <a:ext cx="1355526" cy="600948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Demonstration Project: 85 high-cost users</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MCO funds services and operating costs of supportive housing (i.e., rental assistance)</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kern="1200">
              <a:latin typeface="Century Schoolbook" panose="02040604050505020304" pitchFamily="18" charset="0"/>
            </a:rPr>
            <a:t>Coordinated by Hearth Connection, Inc </a:t>
          </a:r>
          <a:endParaRPr lang="en-US" sz="2000" kern="1200" dirty="0">
            <a:latin typeface="Century Schoolbook" panose="02040604050505020304" pitchFamily="18" charset="0"/>
          </a:endParaRPr>
        </a:p>
      </dsp:txBody>
      <dsp:txXfrm rot="-5400000">
        <a:off x="2581648" y="2017307"/>
        <a:ext cx="5943315" cy="1223184"/>
      </dsp:txXfrm>
    </dsp:sp>
    <dsp:sp modelId="{FE28C5B2-2B45-4F21-9B67-B7491FAD8EFC}">
      <dsp:nvSpPr>
        <dsp:cNvPr id="0" name=""/>
        <dsp:cNvSpPr/>
      </dsp:nvSpPr>
      <dsp:spPr>
        <a:xfrm>
          <a:off x="70092" y="1781695"/>
          <a:ext cx="2511555" cy="16944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latin typeface="Century Schoolbook" panose="02040604050505020304" pitchFamily="18" charset="0"/>
            </a:rPr>
            <a:t>Medica in Minnesota</a:t>
          </a:r>
          <a:endParaRPr lang="en-US" sz="2300" kern="1200" dirty="0">
            <a:latin typeface="Century Schoolbook" panose="02040604050505020304" pitchFamily="18" charset="0"/>
          </a:endParaRPr>
        </a:p>
      </dsp:txBody>
      <dsp:txXfrm>
        <a:off x="152806" y="1864409"/>
        <a:ext cx="2346127" cy="1528980"/>
      </dsp:txXfrm>
    </dsp:sp>
    <dsp:sp modelId="{04E964FE-1B74-4FC5-A37C-25521BF5F8BD}">
      <dsp:nvSpPr>
        <dsp:cNvPr id="0" name=""/>
        <dsp:cNvSpPr/>
      </dsp:nvSpPr>
      <dsp:spPr>
        <a:xfrm rot="5400000">
          <a:off x="4921414" y="1390498"/>
          <a:ext cx="1355526" cy="60350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Philadelphia: City-Run MCO funds operating through projected savings &amp; uses Medicaid for services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LA Care, Anthem in LA investing in pilots</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rPr>
            <a:t>UnitedHealth Care/</a:t>
          </a:r>
          <a:r>
            <a:rPr lang="en-US" sz="1800" kern="1200" dirty="0" err="1">
              <a:latin typeface="Century Schoolbook" panose="02040604050505020304" pitchFamily="18" charset="0"/>
            </a:rPr>
            <a:t>OptumHealth</a:t>
          </a:r>
          <a:r>
            <a:rPr lang="en-US" sz="1800" kern="1200" dirty="0">
              <a:latin typeface="Century Schoolbook" panose="02040604050505020304" pitchFamily="18" charset="0"/>
            </a:rPr>
            <a:t> &amp; WellPoint/ Amerigroup exploring</a:t>
          </a:r>
        </a:p>
      </dsp:txBody>
      <dsp:txXfrm rot="-5400000">
        <a:off x="2581648" y="3796436"/>
        <a:ext cx="5968889" cy="1223184"/>
      </dsp:txXfrm>
    </dsp:sp>
    <dsp:sp modelId="{53151555-6543-4A16-AD19-24ACD2953D23}">
      <dsp:nvSpPr>
        <dsp:cNvPr id="0" name=""/>
        <dsp:cNvSpPr/>
      </dsp:nvSpPr>
      <dsp:spPr>
        <a:xfrm>
          <a:off x="70092" y="3505197"/>
          <a:ext cx="2511555" cy="16944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Schoolbook" panose="02040604050505020304" pitchFamily="18" charset="0"/>
            </a:rPr>
            <a:t>Others</a:t>
          </a:r>
        </a:p>
      </dsp:txBody>
      <dsp:txXfrm>
        <a:off x="152806" y="3587911"/>
        <a:ext cx="2346127" cy="1528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4AD3-5074-42A4-A647-35BA3ABB711D}">
      <dsp:nvSpPr>
        <dsp:cNvPr id="0" name=""/>
        <dsp:cNvSpPr/>
      </dsp:nvSpPr>
      <dsp:spPr>
        <a:xfrm rot="16200000">
          <a:off x="-1832840" y="2771248"/>
          <a:ext cx="4219956" cy="42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Who to Serve</a:t>
          </a:r>
        </a:p>
      </dsp:txBody>
      <dsp:txXfrm>
        <a:off x="-1832840" y="2771248"/>
        <a:ext cx="4219956" cy="426548"/>
      </dsp:txXfrm>
    </dsp:sp>
    <dsp:sp modelId="{C8849750-2909-4621-A7A9-CC03A1DBE3E7}">
      <dsp:nvSpPr>
        <dsp:cNvPr id="0" name=""/>
        <dsp:cNvSpPr/>
      </dsp:nvSpPr>
      <dsp:spPr>
        <a:xfrm>
          <a:off x="455641" y="874544"/>
          <a:ext cx="2194201" cy="42199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76192"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b="0" kern="1200" dirty="0">
              <a:latin typeface="Century Schoolbook" panose="02040604050505020304" pitchFamily="18" charset="0"/>
            </a:rPr>
            <a:t>Identifying populations to be targeted.</a:t>
          </a:r>
          <a:endParaRPr lang="en-US" sz="2200" kern="1200" dirty="0"/>
        </a:p>
        <a:p>
          <a:pPr marL="228600" lvl="1" indent="-228600" algn="l" defTabSz="977900">
            <a:lnSpc>
              <a:spcPct val="90000"/>
            </a:lnSpc>
            <a:spcBef>
              <a:spcPct val="0"/>
            </a:spcBef>
            <a:spcAft>
              <a:spcPct val="15000"/>
            </a:spcAft>
            <a:buChar char="•"/>
          </a:pPr>
          <a:r>
            <a:rPr lang="en-US" sz="2200" b="0" kern="1200" dirty="0">
              <a:latin typeface="Century Schoolbook" panose="02040604050505020304" pitchFamily="18" charset="0"/>
            </a:rPr>
            <a:t>Defining eligibility criteria</a:t>
          </a:r>
          <a:r>
            <a:rPr lang="en-US" sz="2400" b="0" kern="1200" dirty="0">
              <a:latin typeface="Century Schoolbook" panose="02040604050505020304" pitchFamily="18" charset="0"/>
            </a:rPr>
            <a:t>. </a:t>
          </a:r>
        </a:p>
      </dsp:txBody>
      <dsp:txXfrm>
        <a:off x="455641" y="874544"/>
        <a:ext cx="2194201" cy="4219956"/>
      </dsp:txXfrm>
    </dsp:sp>
    <dsp:sp modelId="{89637FDD-3680-4C7D-93F6-8EDF8961EC97}">
      <dsp:nvSpPr>
        <dsp:cNvPr id="0" name=""/>
        <dsp:cNvSpPr/>
      </dsp:nvSpPr>
      <dsp:spPr>
        <a:xfrm>
          <a:off x="63863" y="311500"/>
          <a:ext cx="853096" cy="85309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B79B3-1F26-41DE-A9B9-C8E363240173}">
      <dsp:nvSpPr>
        <dsp:cNvPr id="0" name=""/>
        <dsp:cNvSpPr/>
      </dsp:nvSpPr>
      <dsp:spPr>
        <a:xfrm rot="16200000">
          <a:off x="1181058" y="2728922"/>
          <a:ext cx="4219956" cy="426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What to Fund</a:t>
          </a:r>
        </a:p>
      </dsp:txBody>
      <dsp:txXfrm>
        <a:off x="1181058" y="2728922"/>
        <a:ext cx="4219956" cy="426548"/>
      </dsp:txXfrm>
    </dsp:sp>
    <dsp:sp modelId="{E2D051A7-0C4A-4555-ACBB-DEE069FA963C}">
      <dsp:nvSpPr>
        <dsp:cNvPr id="0" name=""/>
        <dsp:cNvSpPr/>
      </dsp:nvSpPr>
      <dsp:spPr>
        <a:xfrm>
          <a:off x="3524834" y="870345"/>
          <a:ext cx="2318983" cy="4228353"/>
        </a:xfrm>
        <a:prstGeom prst="rect">
          <a:avLst/>
        </a:prstGeom>
        <a:solidFill>
          <a:schemeClr val="accent4">
            <a:hueOff val="609019"/>
            <a:satOff val="-10536"/>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76192"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Identifying appropriate housing options.</a:t>
          </a:r>
          <a:endParaRPr lang="en-US" sz="1900" kern="1200" baseline="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Establishing categories of services.</a:t>
          </a:r>
        </a:p>
        <a:p>
          <a:pPr marL="171450" lvl="1" indent="-171450" algn="l" defTabSz="844550">
            <a:lnSpc>
              <a:spcPct val="90000"/>
            </a:lnSpc>
            <a:spcBef>
              <a:spcPct val="0"/>
            </a:spcBef>
            <a:spcAft>
              <a:spcPct val="15000"/>
            </a:spcAft>
            <a:buChar char="•"/>
          </a:pPr>
          <a:r>
            <a:rPr lang="en-US" sz="1900" b="0" kern="1200" baseline="0" dirty="0">
              <a:latin typeface="Century Schoolbook" panose="02040604050505020304" pitchFamily="18" charset="0"/>
            </a:rPr>
            <a:t>Enumerating &amp; defining services models for each population. </a:t>
          </a:r>
          <a:endParaRPr lang="en-US" sz="1900" kern="1200" baseline="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kern="1200" baseline="0" dirty="0">
              <a:latin typeface="Century Schoolbook" panose="02040604050505020304" pitchFamily="18" charset="0"/>
            </a:rPr>
            <a:t>Defining services not otherwise covered.</a:t>
          </a:r>
        </a:p>
      </dsp:txBody>
      <dsp:txXfrm>
        <a:off x="3524834" y="870345"/>
        <a:ext cx="2318983" cy="4228353"/>
      </dsp:txXfrm>
    </dsp:sp>
    <dsp:sp modelId="{B9C7F635-E6CA-4651-ACF1-8BAF42D1EAAF}">
      <dsp:nvSpPr>
        <dsp:cNvPr id="0" name=""/>
        <dsp:cNvSpPr/>
      </dsp:nvSpPr>
      <dsp:spPr>
        <a:xfrm>
          <a:off x="3195447" y="311500"/>
          <a:ext cx="853096" cy="85309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6F9F1-02AD-42A8-A418-E224DD83A7CE}">
      <dsp:nvSpPr>
        <dsp:cNvPr id="0" name=""/>
        <dsp:cNvSpPr/>
      </dsp:nvSpPr>
      <dsp:spPr>
        <a:xfrm rot="16200000">
          <a:off x="4314851" y="2821554"/>
          <a:ext cx="4219956" cy="39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192"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Century Schoolbook" panose="02040604050505020304" pitchFamily="18" charset="0"/>
            </a:rPr>
            <a:t>How to Fund</a:t>
          </a:r>
        </a:p>
      </dsp:txBody>
      <dsp:txXfrm>
        <a:off x="4314851" y="2821554"/>
        <a:ext cx="4219956" cy="396408"/>
      </dsp:txXfrm>
    </dsp:sp>
    <dsp:sp modelId="{CD2BF6D3-0ED7-4317-8C62-322D224E99C1}">
      <dsp:nvSpPr>
        <dsp:cNvPr id="0" name=""/>
        <dsp:cNvSpPr/>
      </dsp:nvSpPr>
      <dsp:spPr>
        <a:xfrm>
          <a:off x="6676464" y="874544"/>
          <a:ext cx="2403672" cy="4219956"/>
        </a:xfrm>
        <a:prstGeom prst="rect">
          <a:avLst/>
        </a:prstGeom>
        <a:solidFill>
          <a:schemeClr val="accent4">
            <a:hueOff val="1218038"/>
            <a:satOff val="-21072"/>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76192"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Identifying viable options for CMS approval. </a:t>
          </a:r>
          <a:endParaRPr lang="en-US" sz="1900" kern="1200" dirty="0">
            <a:latin typeface="Century Schoolbook" panose="02040604050505020304" pitchFamily="18" charset="0"/>
          </a:endParaRP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Assessing options for oversight &amp; payment.</a:t>
          </a: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Determining costs to set rate.</a:t>
          </a:r>
        </a:p>
        <a:p>
          <a:pPr marL="171450" lvl="1" indent="-171450" algn="l" defTabSz="844550">
            <a:lnSpc>
              <a:spcPct val="90000"/>
            </a:lnSpc>
            <a:spcBef>
              <a:spcPct val="0"/>
            </a:spcBef>
            <a:spcAft>
              <a:spcPct val="15000"/>
            </a:spcAft>
            <a:buChar char="•"/>
          </a:pPr>
          <a:r>
            <a:rPr lang="en-US" sz="1900" b="0" kern="1200" dirty="0">
              <a:latin typeface="Century Schoolbook" panose="02040604050505020304" pitchFamily="18" charset="0"/>
            </a:rPr>
            <a:t>Identifying mechanisms for administering housing vouchers.</a:t>
          </a:r>
        </a:p>
      </dsp:txBody>
      <dsp:txXfrm>
        <a:off x="6676464" y="874544"/>
        <a:ext cx="2403672" cy="4219956"/>
      </dsp:txXfrm>
    </dsp:sp>
    <dsp:sp modelId="{D1FCB626-9AEF-4097-A228-173641B5A538}">
      <dsp:nvSpPr>
        <dsp:cNvPr id="0" name=""/>
        <dsp:cNvSpPr/>
      </dsp:nvSpPr>
      <dsp:spPr>
        <a:xfrm>
          <a:off x="6389421" y="311500"/>
          <a:ext cx="853096" cy="85309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36356-4CF3-4E36-AFA9-4634EF7BF882}">
      <dsp:nvSpPr>
        <dsp:cNvPr id="0" name=""/>
        <dsp:cNvSpPr/>
      </dsp:nvSpPr>
      <dsp:spPr>
        <a:xfrm rot="16200000">
          <a:off x="-1506149" y="2309085"/>
          <a:ext cx="3744468" cy="62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654" bIns="0" numCol="1" spcCol="1270" anchor="t" anchorCtr="0">
          <a:noAutofit/>
        </a:bodyPr>
        <a:lstStyle/>
        <a:p>
          <a:pPr marL="0" lvl="0" indent="0" algn="r" defTabSz="977900">
            <a:lnSpc>
              <a:spcPct val="90000"/>
            </a:lnSpc>
            <a:spcBef>
              <a:spcPct val="0"/>
            </a:spcBef>
            <a:spcAft>
              <a:spcPct val="35000"/>
            </a:spcAft>
            <a:buNone/>
          </a:pPr>
          <a:r>
            <a:rPr lang="en-US" sz="2200" kern="1200" dirty="0">
              <a:latin typeface="Century Schoolbook" panose="02040604050505020304" pitchFamily="18" charset="0"/>
            </a:rPr>
            <a:t>How to Achieve Budget Neutrality</a:t>
          </a:r>
        </a:p>
      </dsp:txBody>
      <dsp:txXfrm>
        <a:off x="-1506149" y="2309085"/>
        <a:ext cx="3744468" cy="628899"/>
      </dsp:txXfrm>
    </dsp:sp>
    <dsp:sp modelId="{C8909122-7D8C-4DA5-BF39-4B1114B4F80C}">
      <dsp:nvSpPr>
        <dsp:cNvPr id="0" name=""/>
        <dsp:cNvSpPr/>
      </dsp:nvSpPr>
      <dsp:spPr>
        <a:xfrm>
          <a:off x="685812" y="367624"/>
          <a:ext cx="3180858" cy="45118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4654"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Identifying Medicaid costs saved.</a:t>
          </a:r>
          <a:endParaRPr lang="en-US" sz="2000" kern="1200" dirty="0">
            <a:latin typeface="Century Schoolbook" panose="02040604050505020304" pitchFamily="18" charset="0"/>
          </a:endParaRP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Comparing Medicaid costs populations currently incur to costs saved.</a:t>
          </a:r>
        </a:p>
        <a:p>
          <a:pPr marL="228600" lvl="1" indent="-228600" algn="l" defTabSz="889000">
            <a:lnSpc>
              <a:spcPct val="90000"/>
            </a:lnSpc>
            <a:spcBef>
              <a:spcPct val="0"/>
            </a:spcBef>
            <a:spcAft>
              <a:spcPct val="15000"/>
            </a:spcAft>
            <a:buChar char="•"/>
          </a:pPr>
          <a:r>
            <a:rPr lang="en-US" sz="2000" b="0" kern="1200" dirty="0">
              <a:latin typeface="Century Schoolbook" panose="02040604050505020304" pitchFamily="18" charset="0"/>
            </a:rPr>
            <a:t>Determining a threshold of potential savings to establish federal budget neutrality.</a:t>
          </a:r>
          <a:endParaRPr lang="en-US" sz="2000" kern="1200" dirty="0">
            <a:latin typeface="Century Schoolbook" panose="02040604050505020304" pitchFamily="18" charset="0"/>
          </a:endParaRPr>
        </a:p>
      </dsp:txBody>
      <dsp:txXfrm>
        <a:off x="685812" y="367624"/>
        <a:ext cx="3180858" cy="4511821"/>
      </dsp:txXfrm>
    </dsp:sp>
    <dsp:sp modelId="{2A5B3F12-F2B0-45D9-86AA-AF13169A563E}">
      <dsp:nvSpPr>
        <dsp:cNvPr id="0" name=""/>
        <dsp:cNvSpPr/>
      </dsp:nvSpPr>
      <dsp:spPr>
        <a:xfrm>
          <a:off x="51634" y="-78846"/>
          <a:ext cx="1257798" cy="12577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AE6D0-990C-4BE0-A0C6-B65773A42758}">
      <dsp:nvSpPr>
        <dsp:cNvPr id="0" name=""/>
        <dsp:cNvSpPr/>
      </dsp:nvSpPr>
      <dsp:spPr>
        <a:xfrm rot="16200000">
          <a:off x="3087296" y="2309085"/>
          <a:ext cx="3744468" cy="62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4654" bIns="0" numCol="1" spcCol="1270" anchor="t" anchorCtr="0">
          <a:noAutofit/>
        </a:bodyPr>
        <a:lstStyle/>
        <a:p>
          <a:pPr marL="0" lvl="0" indent="0" algn="r" defTabSz="977900">
            <a:lnSpc>
              <a:spcPct val="90000"/>
            </a:lnSpc>
            <a:spcBef>
              <a:spcPct val="0"/>
            </a:spcBef>
            <a:spcAft>
              <a:spcPct val="35000"/>
            </a:spcAft>
            <a:buNone/>
          </a:pPr>
          <a:r>
            <a:rPr lang="en-US" sz="2200" kern="1200" dirty="0">
              <a:latin typeface="Century Schoolbook" panose="02040604050505020304" pitchFamily="18" charset="0"/>
            </a:rPr>
            <a:t>Others</a:t>
          </a:r>
        </a:p>
      </dsp:txBody>
      <dsp:txXfrm>
        <a:off x="3087296" y="2309085"/>
        <a:ext cx="3744468" cy="628899"/>
      </dsp:txXfrm>
    </dsp:sp>
    <dsp:sp modelId="{BA5B4245-0CE0-4AC6-800B-5D72C13A2D03}">
      <dsp:nvSpPr>
        <dsp:cNvPr id="0" name=""/>
        <dsp:cNvSpPr/>
      </dsp:nvSpPr>
      <dsp:spPr>
        <a:xfrm>
          <a:off x="5273979" y="751301"/>
          <a:ext cx="3132585" cy="3744468"/>
        </a:xfrm>
        <a:prstGeom prst="rect">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554654" rIns="384048" bIns="384048" numCol="1" spcCol="1270" anchor="t" anchorCtr="0">
          <a:noAutofit/>
        </a:bodyPr>
        <a:lstStyle/>
        <a:p>
          <a:pPr marL="285750" lvl="1" indent="-285750" algn="l" defTabSz="2400300">
            <a:lnSpc>
              <a:spcPct val="90000"/>
            </a:lnSpc>
            <a:spcBef>
              <a:spcPct val="0"/>
            </a:spcBef>
            <a:spcAft>
              <a:spcPct val="15000"/>
            </a:spcAft>
            <a:buChar char="•"/>
          </a:pPr>
          <a:r>
            <a:rPr lang="en-US" sz="5400" kern="1200" dirty="0">
              <a:latin typeface="Century Schoolbook" panose="02040604050505020304" pitchFamily="18" charset="0"/>
            </a:rPr>
            <a:t>????</a:t>
          </a:r>
        </a:p>
      </dsp:txBody>
      <dsp:txXfrm>
        <a:off x="5273979" y="751301"/>
        <a:ext cx="3132585" cy="3744468"/>
      </dsp:txXfrm>
    </dsp:sp>
    <dsp:sp modelId="{6AB0DEE3-4A4C-4AC4-8EA4-E2E713D34A44}">
      <dsp:nvSpPr>
        <dsp:cNvPr id="0" name=""/>
        <dsp:cNvSpPr/>
      </dsp:nvSpPr>
      <dsp:spPr>
        <a:xfrm>
          <a:off x="4645080" y="-78846"/>
          <a:ext cx="1257798" cy="12577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AAE9-A02B-4B30-863E-CD685938F304}">
      <dsp:nvSpPr>
        <dsp:cNvPr id="0" name=""/>
        <dsp:cNvSpPr/>
      </dsp:nvSpPr>
      <dsp:spPr>
        <a:xfrm>
          <a:off x="44450" y="0"/>
          <a:ext cx="2902148" cy="83820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Schoolbook" panose="02040604050505020304" pitchFamily="18" charset="0"/>
            </a:rPr>
            <a:t>Bridge Subsidy</a:t>
          </a:r>
        </a:p>
      </dsp:txBody>
      <dsp:txXfrm>
        <a:off x="44450" y="0"/>
        <a:ext cx="2692598" cy="838200"/>
      </dsp:txXfrm>
    </dsp:sp>
    <dsp:sp modelId="{C1D3A1E0-47F3-47CA-9A0E-40814E3D184D}">
      <dsp:nvSpPr>
        <dsp:cNvPr id="0" name=""/>
        <dsp:cNvSpPr/>
      </dsp:nvSpPr>
      <dsp:spPr>
        <a:xfrm>
          <a:off x="2329893" y="0"/>
          <a:ext cx="2902148" cy="838200"/>
        </a:xfrm>
        <a:prstGeom prst="chevron">
          <a:avLst/>
        </a:prstGeom>
        <a:solidFill>
          <a:schemeClr val="accent4">
            <a:hueOff val="1218038"/>
            <a:satOff val="-21072"/>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Schoolbook" panose="02040604050505020304" pitchFamily="18" charset="0"/>
            </a:rPr>
            <a:t>Long-term subsidy</a:t>
          </a:r>
        </a:p>
      </dsp:txBody>
      <dsp:txXfrm>
        <a:off x="2748993" y="0"/>
        <a:ext cx="2063948"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B0E825B-7A6C-4333-B18F-475F6CE93227}" type="datetimeFigureOut">
              <a:rPr lang="en-US" smtClean="0"/>
              <a:t>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2568B982-CFFF-4C55-8179-1D2B0CD860D3}" type="slidenum">
              <a:rPr lang="en-US" smtClean="0"/>
              <a:t>‹#›</a:t>
            </a:fld>
            <a:endParaRPr lang="en-US"/>
          </a:p>
        </p:txBody>
      </p:sp>
    </p:spTree>
    <p:extLst>
      <p:ext uri="{BB962C8B-B14F-4D97-AF65-F5344CB8AC3E}">
        <p14:creationId xmlns:p14="http://schemas.microsoft.com/office/powerpoint/2010/main" val="76776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1</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16</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28</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9241C62-DBDB-4B75-B904-B94D4D9378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79242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a:pPr/>
              <a:t>44</a:t>
            </a:fld>
            <a:endParaRPr lang="en-US"/>
          </a:p>
        </p:txBody>
      </p:sp>
    </p:spTree>
    <p:extLst>
      <p:ext uri="{BB962C8B-B14F-4D97-AF65-F5344CB8AC3E}">
        <p14:creationId xmlns:p14="http://schemas.microsoft.com/office/powerpoint/2010/main" val="36282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681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2273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4</a:t>
            </a:fld>
            <a:endParaRPr lang="en-US"/>
          </a:p>
        </p:txBody>
      </p:sp>
    </p:spTree>
    <p:extLst>
      <p:ext uri="{BB962C8B-B14F-4D97-AF65-F5344CB8AC3E}">
        <p14:creationId xmlns:p14="http://schemas.microsoft.com/office/powerpoint/2010/main" val="26844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charset="0"/>
            </a:endParaRPr>
          </a:p>
        </p:txBody>
      </p:sp>
      <p:sp>
        <p:nvSpPr>
          <p:cNvPr id="4" name="Slide Number Placeholder 3"/>
          <p:cNvSpPr>
            <a:spLocks noGrp="1"/>
          </p:cNvSpPr>
          <p:nvPr>
            <p:ph type="sldNum" sz="quarter" idx="10"/>
          </p:nvPr>
        </p:nvSpPr>
        <p:spPr/>
        <p:txBody>
          <a:bodyPr/>
          <a:lstStyle/>
          <a:p>
            <a:fld id="{295F9F17-BD84-4D56-A3DF-1E59C5A370AF}" type="slidenum">
              <a:rPr lang="en-US" smtClean="0"/>
              <a:pPr/>
              <a:t>8</a:t>
            </a:fld>
            <a:endParaRPr lang="en-US"/>
          </a:p>
        </p:txBody>
      </p:sp>
    </p:spTree>
    <p:extLst>
      <p:ext uri="{BB962C8B-B14F-4D97-AF65-F5344CB8AC3E}">
        <p14:creationId xmlns:p14="http://schemas.microsoft.com/office/powerpoint/2010/main" val="10529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C076B-8947-2340-9045-B4ED427BEBD5}" type="slidenum">
              <a:rPr lang="en-US" smtClean="0"/>
              <a:t>9</a:t>
            </a:fld>
            <a:endParaRPr lang="en-US"/>
          </a:p>
        </p:txBody>
      </p:sp>
    </p:spTree>
    <p:extLst>
      <p:ext uri="{BB962C8B-B14F-4D97-AF65-F5344CB8AC3E}">
        <p14:creationId xmlns:p14="http://schemas.microsoft.com/office/powerpoint/2010/main" val="19479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11</a:t>
            </a:fld>
            <a:endParaRPr lang="en-US" dirty="0"/>
          </a:p>
        </p:txBody>
      </p:sp>
    </p:spTree>
    <p:extLst>
      <p:ext uri="{BB962C8B-B14F-4D97-AF65-F5344CB8AC3E}">
        <p14:creationId xmlns:p14="http://schemas.microsoft.com/office/powerpoint/2010/main" val="127616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8B982-CFFF-4C55-8179-1D2B0CD860D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5230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endParaRPr lang="en-US" sz="4000" b="1">
              <a:solidFill>
                <a:schemeClr val="bg1"/>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791200" cy="1066800"/>
          </a:xfrm>
        </p:spPr>
        <p:txBody>
          <a:bodyPr/>
          <a:lstStyle/>
          <a:p>
            <a:r>
              <a:rPr lang="en-US"/>
              <a:t>Click to edit Master title style</a:t>
            </a:r>
          </a:p>
        </p:txBody>
      </p:sp>
      <p:sp>
        <p:nvSpPr>
          <p:cNvPr id="3" name="Text Placeholder 2"/>
          <p:cNvSpPr>
            <a:spLocks noGrp="1"/>
          </p:cNvSpPr>
          <p:nvPr>
            <p:ph type="body"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5213" y="1981200"/>
            <a:ext cx="3810000" cy="4114800"/>
          </a:xfrm>
        </p:spPr>
        <p:txBody>
          <a:bodyPr/>
          <a:lstStyle/>
          <a:p>
            <a:pPr lvl="0"/>
            <a:endParaRPr lang="en-US" noProof="0"/>
          </a:p>
        </p:txBody>
      </p:sp>
    </p:spTree>
    <p:extLst>
      <p:ext uri="{BB962C8B-B14F-4D97-AF65-F5344CB8AC3E}">
        <p14:creationId xmlns:p14="http://schemas.microsoft.com/office/powerpoint/2010/main" val="5624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295400"/>
          </a:xfrm>
          <a:prstGeom prst="rect">
            <a:avLst/>
          </a:prstGeom>
          <a:solidFill>
            <a:srgbClr val="5F86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381000" y="0"/>
            <a:ext cx="8229600" cy="1295400"/>
          </a:xfrm>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smtClean="0"/>
            </a:lvl1pPr>
          </a:lstStyle>
          <a:p>
            <a:pPr>
              <a:defRPr/>
            </a:pPr>
            <a:fld id="{46D79884-4C89-4A45-B47B-82E73FE80013}" type="slidenum">
              <a:rPr lang="en-US"/>
              <a:pPr>
                <a:defRPr/>
              </a:pPr>
              <a:t>‹#›</a:t>
            </a:fld>
            <a:endParaRPr lang="en-US"/>
          </a:p>
        </p:txBody>
      </p:sp>
    </p:spTree>
    <p:extLst>
      <p:ext uri="{BB962C8B-B14F-4D97-AF65-F5344CB8AC3E}">
        <p14:creationId xmlns:p14="http://schemas.microsoft.com/office/powerpoint/2010/main" val="136920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773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02140"/>
      </p:ext>
    </p:extLst>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10738208"/>
      </p:ext>
    </p:extLst>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latin typeface="Gill Sans MT" pitchFamily="34" charset="0"/>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927293"/>
      </p:ext>
    </p:extLst>
  </p:cSld>
  <p:clrMapOvr>
    <a:masterClrMapping/>
  </p:clrMapOvr>
  <p:transition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4698484"/>
      </p:ext>
    </p:extLst>
  </p:cSld>
  <p:clrMapOvr>
    <a:masterClrMapping/>
  </p:clrMapOvr>
  <p:transition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02140"/>
      </p:ext>
    </p:extLst>
  </p:cSld>
  <p:clrMapOvr>
    <a:masterClrMapping/>
  </p:clrMapOvr>
  <p:transition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79457475"/>
      </p:ext>
    </p:extLst>
  </p:cSld>
  <p:clrMapOvr>
    <a:masterClrMapping/>
  </p:clrMapOvr>
  <p:transition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pPr>
                <a:defRPr/>
              </a:pPr>
              <a:t>‹#›</a:t>
            </a:fld>
            <a:endParaRPr lang="en-US"/>
          </a:p>
        </p:txBody>
      </p:sp>
    </p:spTree>
    <p:extLst>
      <p:ext uri="{BB962C8B-B14F-4D97-AF65-F5344CB8AC3E}">
        <p14:creationId xmlns:p14="http://schemas.microsoft.com/office/powerpoint/2010/main" val="218143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839234847"/>
      </p:ext>
    </p:extLst>
  </p:cSld>
  <p:clrMapOvr>
    <a:masterClrMapping/>
  </p:clrMapOvr>
  <p:transition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063221"/>
      </p:ext>
    </p:extLst>
  </p:cSld>
  <p:clrMapOvr>
    <a:masterClrMapping/>
  </p:clrMapOvr>
  <p:transition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3953256"/>
      </p:ext>
    </p:extLst>
  </p:cSld>
  <p:clrMapOvr>
    <a:masterClrMapping/>
  </p:clrMapOvr>
  <p:transition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753544"/>
      </p:ext>
    </p:extLst>
  </p:cSld>
  <p:clrMapOvr>
    <a:masterClrMapping/>
  </p:clrMapOvr>
  <p:transition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71648261"/>
      </p:ext>
    </p:extLst>
  </p:cSld>
  <p:clrMapOvr>
    <a:masterClrMapping/>
  </p:clrMapOvr>
  <p:transition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212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692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srgbClr val="FFFFFF"/>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75777957"/>
      </p:ext>
    </p:extLst>
  </p:cSld>
  <p:clrMapOvr>
    <a:masterClrMapping/>
  </p:clrMapOvr>
  <p:transition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713844"/>
      </p:ext>
    </p:extLst>
  </p:cSld>
  <p:clrMapOvr>
    <a:masterClrMapping/>
  </p:clrMapOvr>
  <p:transition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2021463"/>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3503798"/>
      </p:ext>
    </p:extLst>
  </p:cSld>
  <p:clrMapOvr>
    <a:masterClrMapping/>
  </p:clrMapOvr>
  <p:transition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02140325"/>
      </p:ext>
    </p:extLst>
  </p:cSld>
  <p:clrMapOvr>
    <a:masterClrMapping/>
  </p:clrMapOvr>
  <p:transition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831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F806BE-DAD1-4A6A-8A9A-6F24D32AEE37}" type="datetimeFigureOut">
              <a:rPr lang="en-US" smtClean="0">
                <a:solidFill>
                  <a:srgbClr val="FFFFFF"/>
                </a:solidFill>
              </a:rPr>
              <a:pPr/>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3753931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257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707009549"/>
      </p:ext>
    </p:extLst>
  </p:cSld>
  <p:clrMapOvr>
    <a:masterClrMapping/>
  </p:clrMapOvr>
  <p:transition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682100"/>
      </p:ext>
    </p:extLst>
  </p:cSld>
  <p:clrMapOvr>
    <a:masterClrMapping/>
  </p:clrMapOvr>
  <p:transition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0580731"/>
      </p:ext>
    </p:extLst>
  </p:cSld>
  <p:clrMapOvr>
    <a:masterClrMapping/>
  </p:clrMapOvr>
  <p:transition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7384601"/>
      </p:ext>
    </p:extLst>
  </p:cSld>
  <p:clrMapOvr>
    <a:masterClrMapping/>
  </p:clrMapOvr>
  <p:transition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19681661"/>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119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357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787114571"/>
      </p:ext>
    </p:extLst>
  </p:cSld>
  <p:clrMapOvr>
    <a:masterClrMapping/>
  </p:clrMapOvr>
  <p:transition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3326811"/>
      </p:ext>
    </p:extLst>
  </p:cSld>
  <p:clrMapOvr>
    <a:masterClrMapping/>
  </p:clrMapOvr>
  <p:transition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5809071"/>
      </p:ext>
    </p:extLst>
  </p:cSld>
  <p:clrMapOvr>
    <a:masterClrMapping/>
  </p:clrMapOvr>
  <p:transition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535928"/>
      </p:ext>
    </p:extLst>
  </p:cSld>
  <p:clrMapOvr>
    <a:masterClrMapping/>
  </p:clrMapOvr>
  <p:transition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01942335"/>
      </p:ext>
    </p:extLst>
  </p:cSld>
  <p:clrMapOvr>
    <a:masterClrMapping/>
  </p:clrMapOvr>
  <p:transition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a:prstGeom prst="rect">
            <a:avLst/>
          </a:prstGeom>
        </p:spPr>
        <p:txBody>
          <a:bodyPr/>
          <a:lstStyle>
            <a:lvl1pPr>
              <a:defRPr sz="1200">
                <a:solidFill>
                  <a:schemeClr val="tx1">
                    <a:lumMod val="75000"/>
                    <a:lumOff val="25000"/>
                  </a:schemeClr>
                </a:solidFill>
                <a:latin typeface="Berlin Sans FB" panose="020E0602020502020306" pitchFamily="34" charset="0"/>
              </a:defRPr>
            </a:lvl1pPr>
          </a:lstStyle>
          <a:p>
            <a:pPr defTabSz="457200"/>
            <a:fld id="{6612F26E-70FB-4880-A2F3-3D3583D511C9}" type="datetime5">
              <a:rPr lang="en-US" smtClean="0">
                <a:solidFill>
                  <a:prstClr val="black">
                    <a:lumMod val="75000"/>
                    <a:lumOff val="25000"/>
                  </a:prstClr>
                </a:solidFill>
              </a:rPr>
              <a:pPr defTabSz="457200"/>
              <a:t>4-Dec-20</a:t>
            </a:fld>
            <a:endParaRPr lang="en-US">
              <a:solidFill>
                <a:prstClr val="black">
                  <a:lumMod val="75000"/>
                  <a:lumOff val="2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a:xfrm>
            <a:off x="8077200" y="6173787"/>
            <a:ext cx="889000" cy="365125"/>
          </a:xfrm>
        </p:spPr>
        <p:txBody>
          <a:bodyPr/>
          <a:lstStyle>
            <a:lvl1pPr algn="r">
              <a:defRPr sz="1400" i="0">
                <a:latin typeface="Berlin Sans FB" panose="020E0602020502020306" pitchFamily="34" charset="0"/>
              </a:defRPr>
            </a:lvl1pPr>
          </a:lstStyle>
          <a:p>
            <a:fld id="{56498345-3970-294E-962B-BBE9A69965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9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507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15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F806BE-DAD1-4A6A-8A9A-6F24D32AEE37}" type="datetimeFigureOut">
              <a:rPr lang="en-US" smtClean="0">
                <a:solidFill>
                  <a:srgbClr val="FFFFFF"/>
                </a:solidFill>
              </a:rPr>
              <a:pPr/>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660220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345254"/>
      </p:ext>
    </p:extLst>
  </p:cSld>
  <p:clrMapOvr>
    <a:masterClrMapping/>
  </p:clrMapOvr>
  <p:transition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616880505"/>
      </p:ext>
    </p:extLst>
  </p:cSld>
  <p:clrMapOvr>
    <a:masterClrMapping/>
  </p:clrMapOvr>
  <p:transition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65496"/>
      </p:ext>
    </p:extLst>
  </p:cSld>
  <p:clrMapOvr>
    <a:masterClrMapping/>
  </p:clrMapOvr>
  <p:transition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8631764"/>
      </p:ext>
    </p:extLst>
  </p:cSld>
  <p:clrMapOvr>
    <a:masterClrMapping/>
  </p:clrMapOvr>
  <p:transition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837674"/>
      </p:ext>
    </p:extLst>
  </p:cSld>
  <p:clrMapOvr>
    <a:masterClrMapping/>
  </p:clrMapOvr>
  <p:transition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82844676"/>
      </p:ext>
    </p:extLst>
  </p:cSld>
  <p:clrMapOvr>
    <a:masterClrMapping/>
  </p:clrMapOvr>
  <p:transition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293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fld id="{0A508A6F-033F-4535-B505-A9210F855F8B}" type="datetime5">
              <a:rPr lang="en-US" smtClean="0">
                <a:solidFill>
                  <a:srgbClr val="000000"/>
                </a:solidFill>
              </a:rPr>
              <a:pPr defTabSz="457200">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28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2079600"/>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6F59B9-7893-4C7D-B46B-11EE9C52D78A}" type="datetimeFigureOut">
              <a:rPr lang="en-US" smtClean="0"/>
              <a:t>12/4/2020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552CC4E-C068-4187-8C27-74815BD8457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5471956"/>
      </p:ext>
    </p:extLst>
  </p:cSld>
  <p:clrMapOvr>
    <a:masterClrMapping/>
  </p:clrMapOvr>
  <p:transition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20332166"/>
      </p:ext>
    </p:extLst>
  </p:cSld>
  <p:clrMapOvr>
    <a:masterClrMapping/>
  </p:clrMapOvr>
  <p:transition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912869"/>
      </p:ext>
    </p:extLst>
  </p:cSld>
  <p:clrMapOvr>
    <a:masterClrMapping/>
  </p:clrMapOvr>
  <p:transition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43078952"/>
      </p:ext>
    </p:extLst>
  </p:cSld>
  <p:clrMapOvr>
    <a:masterClrMapping/>
  </p:clrMapOvr>
  <p:transition advTm="10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to Edit</a:t>
            </a:r>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defTabSz="457200"/>
            <a:endParaRPr lang="en-US" sz="4000" b="1">
              <a:solidFill>
                <a:prstClr val="white"/>
              </a:solidFill>
              <a:latin typeface="Arial" charset="0"/>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a:t>Click to edit master subtitle style</a:t>
            </a:r>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897572514"/>
      </p:ext>
    </p:extLst>
  </p:cSld>
  <p:clrMapOvr>
    <a:masterClrMapping/>
  </p:clrMapOvr>
  <p:transition advTm="1000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a:t>CLICK TO EDIT</a:t>
            </a:r>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9438829"/>
      </p:ext>
    </p:extLst>
  </p:cSld>
  <p:clrMapOvr>
    <a:masterClrMapping/>
  </p:clrMapOvr>
  <p:transition advTm="1000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0583212"/>
      </p:ext>
    </p:extLst>
  </p:cSld>
  <p:clrMapOvr>
    <a:masterClrMapping/>
  </p:clrMapOvr>
  <p:transition advTm="1000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666944"/>
      </p:ext>
    </p:extLst>
  </p:cSld>
  <p:clrMapOvr>
    <a:masterClrMapping/>
  </p:clrMapOvr>
  <p:transition advTm="1000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a:t>CLICK TO EDIT MASTER TITLE STYLE</a:t>
            </a:r>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96283492"/>
      </p:ext>
    </p:extLst>
  </p:cSld>
  <p:clrMapOvr>
    <a:masterClrMapping/>
  </p:clrMapOvr>
  <p:transition advTm="1000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66649631"/>
      </p:ext>
    </p:extLst>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05F806BE-DAD1-4A6A-8A9A-6F24D32AEE37}" type="datetimeFigureOut">
              <a:rPr lang="en-US" smtClean="0">
                <a:solidFill>
                  <a:srgbClr val="FFFFFF"/>
                </a:solidFill>
              </a:rPr>
              <a:pPr defTabSz="914400"/>
              <a:t>12/4/2020</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FFFF"/>
              </a:solidFill>
            </a:endParaRPr>
          </a:p>
        </p:txBody>
      </p:sp>
      <p:sp>
        <p:nvSpPr>
          <p:cNvPr id="5" name="Slide Number Placeholder 4"/>
          <p:cNvSpPr>
            <a:spLocks noGrp="1"/>
          </p:cNvSpPr>
          <p:nvPr>
            <p:ph type="sldNum" sz="quarter" idx="12"/>
          </p:nvPr>
        </p:nvSpPr>
        <p:spPr/>
        <p:txBody>
          <a:bodyPr/>
          <a:lstStyle/>
          <a:p>
            <a:fld id="{DCCF5EF6-26B7-4CB5-A406-BE3C0C0B3DA0}" type="slidenum">
              <a:rPr lang="en-US" smtClean="0"/>
              <a:pPr/>
              <a:t>‹#›</a:t>
            </a:fld>
            <a:endParaRPr lang="en-US"/>
          </a:p>
        </p:txBody>
      </p:sp>
    </p:spTree>
    <p:extLst>
      <p:ext uri="{BB962C8B-B14F-4D97-AF65-F5344CB8AC3E}">
        <p14:creationId xmlns:p14="http://schemas.microsoft.com/office/powerpoint/2010/main" val="2289265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75529984"/>
      </p:ext>
    </p:extLst>
  </p:cSld>
  <p:clrMapOvr>
    <a:masterClrMapping/>
  </p:clrMapOvr>
  <p:transition advTm="1000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CFF838-F9DE-4071-937E-D872C2A77ACA}"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555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36537-4EB7-4FFB-994C-6603827FC4A4}"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48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64926-6E01-4618-8C45-42B45CD8BE6E}"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08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611758-9706-44D7-A0B3-591DF422CFAE}"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69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D58EF-F751-4813-AE2B-39F397B4C510}" type="datetime5">
              <a:rPr lang="en-US" smtClean="0">
                <a:solidFill>
                  <a:prstClr val="black">
                    <a:tint val="75000"/>
                  </a:prstClr>
                </a:solidFill>
              </a:rPr>
              <a:pPr/>
              <a:t>4-Dec-20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804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1A7B-3BE9-4EC9-A153-04AF69A05235}" type="datetime5">
              <a:rPr lang="en-US" smtClean="0">
                <a:solidFill>
                  <a:prstClr val="black">
                    <a:tint val="75000"/>
                  </a:prstClr>
                </a:solidFill>
              </a:rPr>
              <a:pPr/>
              <a:t>4-Dec-20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601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C748-8723-4673-B018-9BB166F65960}" type="datetime5">
              <a:rPr lang="en-US" smtClean="0">
                <a:solidFill>
                  <a:prstClr val="black">
                    <a:tint val="75000"/>
                  </a:prstClr>
                </a:solidFill>
              </a:rPr>
              <a:pPr/>
              <a:t>4-Dec-20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51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FFA0A-3C7F-43E5-9B08-29255D32BFF7}"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71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53748-D123-45A1-9504-E16BACD8E673}" type="datetime5">
              <a:rPr lang="en-US" smtClean="0">
                <a:solidFill>
                  <a:prstClr val="black">
                    <a:tint val="75000"/>
                  </a:prstClr>
                </a:solidFill>
              </a:rPr>
              <a:pPr/>
              <a:t>4-Dec-20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7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A508A6F-033F-4535-B505-A9210F855F8B}" type="datetime5">
              <a:rPr lang="en-US" smtClean="0">
                <a:solidFill>
                  <a:srgbClr val="000000"/>
                </a:solidFill>
              </a:rPr>
              <a:pPr>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575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E081E-C4D7-4EE6-A90E-0EFC5F41607D}"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859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282859-36AA-4EC4-9AE4-7864308009D3}"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69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4520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A508A6F-033F-4535-B505-A9210F855F8B}" type="datetime5">
              <a:rPr lang="en-US" smtClean="0">
                <a:solidFill>
                  <a:srgbClr val="000000"/>
                </a:solidFill>
              </a:rPr>
              <a:pPr>
                <a:defRPr/>
              </a:pPr>
              <a:t>4-Dec-20</a:t>
            </a:fld>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6B8ECF-C084-4461-8D10-849F26F5E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560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5791200" cy="914400"/>
          </a:xfrm>
        </p:spPr>
        <p:txBody>
          <a:bodyPr/>
          <a:lstStyle/>
          <a:p>
            <a:r>
              <a:rPr lang="en-US"/>
              <a:t>Click to edit Master title style</a:t>
            </a:r>
          </a:p>
        </p:txBody>
      </p:sp>
      <p:sp>
        <p:nvSpPr>
          <p:cNvPr id="3" name="Content Placeholder 2"/>
          <p:cNvSpPr>
            <a:spLocks noGrp="1"/>
          </p:cNvSpPr>
          <p:nvPr>
            <p:ph sz="half" idx="1"/>
          </p:nvPr>
        </p:nvSpPr>
        <p:spPr>
          <a:xfrm>
            <a:off x="9128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85571126-CF36-416D-B80F-416F26830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023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45946366"/>
      </p:ext>
    </p:extLst>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10.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7.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4552CC4E-C068-4187-8C27-74815BD8457F}" type="slidenum">
              <a:rPr lang="en-US" smtClean="0"/>
              <a:t>‹#›</a:t>
            </a:fld>
            <a:endParaRPr lang="en-US"/>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 id="2147483678" r:id="rId8"/>
    <p:sldLayoutId id="2147483759" r:id="rId9"/>
    <p:sldLayoutId id="2147483784" r:id="rId10"/>
    <p:sldLayoutId id="2147483785" r:id="rId11"/>
  </p:sldLayoutIdLst>
  <p:transition advTm="1000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1417B-3991-46A1-A492-AE0EC588B4FC}" type="datetime5">
              <a:rPr lang="en-US" smtClean="0">
                <a:solidFill>
                  <a:prstClr val="black">
                    <a:tint val="75000"/>
                  </a:prstClr>
                </a:solidFill>
              </a:rPr>
              <a:pPr/>
              <a:t>4-Dec-20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1768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Rectangle 38"/>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ectangle 4"/>
          <p:cNvSpPr>
            <a:spLocks noGrp="1" noChangeArrowheads="1"/>
          </p:cNvSpPr>
          <p:nvPr>
            <p:ph type="body" idx="1"/>
          </p:nvPr>
        </p:nvSpPr>
        <p:spPr bwMode="auto">
          <a:xfrm>
            <a:off x="7620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6" name="Picture 25" descr="CSH_Color_ta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27"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E2B764D5-3AB2-694F-8B89-2C77F41AEE37}" type="slidenum">
              <a:rPr lang="en-US" smtClean="0"/>
              <a:pPr/>
              <a:t>‹#›</a:t>
            </a:fld>
            <a:endParaRPr lang="en-US" dirty="0"/>
          </a:p>
        </p:txBody>
      </p:sp>
      <p:sp>
        <p:nvSpPr>
          <p:cNvPr id="24" name="Rectangle 23"/>
          <p:cNvSpPr/>
          <p:nvPr/>
        </p:nvSpPr>
        <p:spPr bwMode="auto">
          <a:xfrm>
            <a:off x="0" y="228600"/>
            <a:ext cx="9144000" cy="990600"/>
          </a:xfrm>
          <a:prstGeom prst="rect">
            <a:avLst/>
          </a:prstGeom>
          <a:solidFill>
            <a:srgbClr val="0081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Rectangle 3"/>
          <p:cNvSpPr>
            <a:spLocks noGrp="1" noChangeArrowheads="1"/>
          </p:cNvSpPr>
          <p:nvPr>
            <p:ph type="title"/>
          </p:nvPr>
        </p:nvSpPr>
        <p:spPr bwMode="auto">
          <a:xfrm>
            <a:off x="685800" y="457200"/>
            <a:ext cx="7162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30" name="Rectangle 29"/>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 name="Rectangle 30"/>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Rectangle 31"/>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Rectangle 32"/>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Rectangle 34"/>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Rectangle 35"/>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Rectangle 36"/>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Rectangle 37"/>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28" name="Straight Connector 27"/>
          <p:cNvCxnSpPr/>
          <p:nvPr/>
        </p:nvCxnSpPr>
        <p:spPr bwMode="auto">
          <a:xfrm>
            <a:off x="609600" y="0"/>
            <a:ext cx="0" cy="6629400"/>
          </a:xfrm>
          <a:prstGeom prst="line">
            <a:avLst/>
          </a:prstGeom>
          <a:solidFill>
            <a:schemeClr val="accent1"/>
          </a:solidFill>
          <a:ln w="3175" cap="flat" cmpd="sng" algn="ctr">
            <a:solidFill>
              <a:srgbClr val="999999"/>
            </a:solidFill>
            <a:prstDash val="solid"/>
            <a:round/>
            <a:headEnd type="none" w="med" len="med"/>
            <a:tailEnd type="none" w="med" len="med"/>
          </a:ln>
          <a:effectLst/>
        </p:spPr>
      </p:cxnSp>
    </p:spTree>
    <p:extLst>
      <p:ext uri="{BB962C8B-B14F-4D97-AF65-F5344CB8AC3E}">
        <p14:creationId xmlns:p14="http://schemas.microsoft.com/office/powerpoint/2010/main" val="944073587"/>
      </p:ext>
    </p:extLst>
  </p:cSld>
  <p:clrMap bg1="lt1" tx1="dk1" bg2="lt2" tx2="dk2" accent1="accent1" accent2="accent2" accent3="accent3" accent4="accent4" accent5="accent5" accent6="accent6" hlink="hlink" folHlink="folHlink"/>
  <p:sldLayoutIdLst>
    <p:sldLayoutId id="2147483668" r:id="rId1"/>
    <p:sldLayoutId id="2147483760" r:id="rId2"/>
  </p:sldLayoutIdLst>
  <p:txStyles>
    <p:titleStyle>
      <a:lvl1pPr algn="l" defTabSz="457200" rtl="0" eaLnBrk="1" latinLnBrk="0" hangingPunct="1">
        <a:spcBef>
          <a:spcPct val="0"/>
        </a:spcBef>
        <a:buNone/>
        <a:defRPr sz="2800" b="0" i="0" kern="1200">
          <a:solidFill>
            <a:schemeClr val="bg1"/>
          </a:solidFill>
          <a:latin typeface="Century Schoolbook"/>
          <a:ea typeface="+mj-ea"/>
          <a:cs typeface="Century Schoolbook"/>
        </a:defRPr>
      </a:lvl1pPr>
    </p:titleStyle>
    <p:bodyStyle>
      <a:lvl1pPr marL="342900" indent="-342900" algn="l" defTabSz="457200" rtl="0" eaLnBrk="1" latinLnBrk="0" hangingPunct="1">
        <a:spcBef>
          <a:spcPct val="20000"/>
        </a:spcBef>
        <a:buClr>
          <a:srgbClr val="9FA1A4"/>
        </a:buClr>
        <a:buFont typeface="Wingdings" charset="2"/>
        <a:buChar char="§"/>
        <a:defRPr sz="1800" b="1" kern="1200">
          <a:solidFill>
            <a:srgbClr val="0081C6"/>
          </a:solidFill>
          <a:latin typeface="Century Schoolbook"/>
          <a:ea typeface="+mn-ea"/>
          <a:cs typeface="Century Schoolbook"/>
        </a:defRPr>
      </a:lvl1pPr>
      <a:lvl2pPr marL="742950" indent="-285750" algn="l" defTabSz="457200" rtl="0" eaLnBrk="1" latinLnBrk="0" hangingPunct="1">
        <a:spcBef>
          <a:spcPct val="20000"/>
        </a:spcBef>
        <a:buClr>
          <a:srgbClr val="9FA1A4"/>
        </a:buClr>
        <a:buSzPct val="50000"/>
        <a:buFont typeface="Wingdings" charset="2"/>
        <a:buChar char=""/>
        <a:defRPr sz="1800" b="1" kern="1200">
          <a:solidFill>
            <a:srgbClr val="0081C6"/>
          </a:solidFill>
          <a:latin typeface="Century Schoolbook"/>
          <a:ea typeface="+mn-ea"/>
          <a:cs typeface="Century Schoolbook"/>
        </a:defRPr>
      </a:lvl2pPr>
      <a:lvl3pPr marL="1143000" indent="-228600" algn="l" defTabSz="457200" rtl="0" eaLnBrk="1" latinLnBrk="0" hangingPunct="1">
        <a:spcBef>
          <a:spcPct val="20000"/>
        </a:spcBef>
        <a:buClr>
          <a:schemeClr val="bg1">
            <a:lumMod val="75000"/>
          </a:schemeClr>
        </a:buClr>
        <a:buSzPct val="100000"/>
        <a:buFont typeface="Wingdings" charset="2"/>
        <a:buChar char="§"/>
        <a:defRPr sz="1800" b="1" kern="1200">
          <a:solidFill>
            <a:srgbClr val="0081C6"/>
          </a:solidFill>
          <a:latin typeface="Century Schoolbook"/>
          <a:ea typeface="+mn-ea"/>
          <a:cs typeface="Century Schoolbook"/>
        </a:defRPr>
      </a:lvl3pPr>
      <a:lvl4pPr marL="1600200" indent="-228600" algn="l" defTabSz="457200" rtl="0" eaLnBrk="1" latinLnBrk="0" hangingPunct="1">
        <a:spcBef>
          <a:spcPct val="20000"/>
        </a:spcBef>
        <a:buClr>
          <a:schemeClr val="bg1">
            <a:lumMod val="85000"/>
          </a:schemeClr>
        </a:buClr>
        <a:buFont typeface="Wingdings" charset="2"/>
        <a:buChar char="§"/>
        <a:defRPr sz="1800" b="1" kern="1200">
          <a:solidFill>
            <a:srgbClr val="0081C6"/>
          </a:solidFill>
          <a:latin typeface="Century Schoolbook"/>
          <a:ea typeface="+mn-ea"/>
          <a:cs typeface="Century Schoolbook"/>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56498345-3970-294E-962B-BBE9A699652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0076487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ransition advTm="10000"/>
  <p:hf hdr="0" ftr="0"/>
  <p:txStyles>
    <p:titleStyle>
      <a:lvl1pPr marL="460375" indent="-341313" algn="l" rtl="0" eaLnBrk="1" fontAlgn="base" hangingPunct="1">
        <a:spcBef>
          <a:spcPct val="0"/>
        </a:spcBef>
        <a:spcAft>
          <a:spcPct val="0"/>
        </a:spcAft>
        <a:defRPr sz="3200" b="0" baseline="0">
          <a:solidFill>
            <a:schemeClr val="bg1"/>
          </a:solidFill>
          <a:latin typeface="Gill Sans MT" pitchFamily="34" charset="0"/>
          <a:ea typeface="+mj-ea"/>
          <a:cs typeface="Gill Sans MT" pitchFamily="34" charset="0"/>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6732864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6" r:id="rId6"/>
    <p:sldLayoutId id="2147483687"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srgbClr val="000000"/>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2459726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5" r:id="rId6"/>
    <p:sldLayoutId id="2147483696" r:id="rId7"/>
    <p:sldLayoutId id="2147483697" r:id="rId8"/>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03778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5" r:id="rId6"/>
    <p:sldLayoutId id="2147483706"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7676210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53" r:id="rId10"/>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0764821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4" r:id="rId6"/>
    <p:sldLayoutId id="2147483725" r:id="rId7"/>
    <p:sldLayoutId id="2147483726" r:id="rId8"/>
    <p:sldLayoutId id="2147483781" r:id="rId9"/>
    <p:sldLayoutId id="2147483783" r:id="rId10"/>
    <p:sldLayoutId id="2147483791" r:id="rId11"/>
    <p:sldLayoutId id="2147483793" r:id="rId12"/>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87D8D973-AF2A-014E-82FA-593DB8703A51}"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2400">
              <a:solidFill>
                <a:prstClr val="black"/>
              </a:solidFill>
              <a:latin typeface="Times" charset="0"/>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476591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99" r:id="rId6"/>
    <p:sldLayoutId id="2147483801" r:id="rId7"/>
  </p:sldLayoutIdLst>
  <p:transition advTm="10000"/>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5.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8.png"/><Relationship Id="rId7" Type="http://schemas.openxmlformats.org/officeDocument/2006/relationships/diagramColors" Target="../diagrams/colors6.xml"/><Relationship Id="rId2" Type="http://schemas.openxmlformats.org/officeDocument/2006/relationships/image" Target="../media/image47.png"/><Relationship Id="rId1" Type="http://schemas.openxmlformats.org/officeDocument/2006/relationships/slideLayout" Target="../slideLayouts/slideLayout6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65.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7.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60.emf"/></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6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38.png"/><Relationship Id="rId2" Type="http://schemas.openxmlformats.org/officeDocument/2006/relationships/image" Target="../media/image66.png"/><Relationship Id="rId1" Type="http://schemas.openxmlformats.org/officeDocument/2006/relationships/slideLayout" Target="../slideLayouts/slideLayout6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lgn="r"/>
            <a:br>
              <a:rPr lang="en-US" sz="3600" i="1" dirty="0">
                <a:latin typeface="Century Schoolbook" panose="02040604050505020304" pitchFamily="18" charset="0"/>
              </a:rPr>
            </a:br>
            <a:r>
              <a:rPr lang="en-US" sz="3600" i="1" dirty="0">
                <a:latin typeface="Century Schoolbook" panose="02040604050505020304" pitchFamily="18" charset="0"/>
              </a:rPr>
              <a:t>Defining </a:t>
            </a:r>
            <a:r>
              <a:rPr lang="en-US" sz="4000" i="1" dirty="0">
                <a:latin typeface="Century Schoolbook" panose="02040604050505020304" pitchFamily="18" charset="0"/>
              </a:rPr>
              <a:t>Housing and Housing-Based Services</a:t>
            </a:r>
            <a:endParaRPr lang="en-US" sz="4000"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3382616074"/>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838200"/>
          </a:xfrm>
        </p:spPr>
        <p:txBody>
          <a:bodyPr/>
          <a:lstStyle/>
          <a:p>
            <a:r>
              <a:rPr lang="en-US" dirty="0"/>
              <a:t>Housing Continuum for Vulnerable/Expensive Medicaid Populations</a:t>
            </a:r>
          </a:p>
        </p:txBody>
      </p:sp>
      <p:grpSp>
        <p:nvGrpSpPr>
          <p:cNvPr id="9" name="Group 8" descr="image of Housing Continuum for Vulnerable/Expensive Medicaid Populations">
            <a:extLst>
              <a:ext uri="{FF2B5EF4-FFF2-40B4-BE49-F238E27FC236}">
                <a16:creationId xmlns:a16="http://schemas.microsoft.com/office/drawing/2014/main" id="{355A0AFF-155E-47DE-BE8C-2D27EADB9FC6}"/>
              </a:ext>
            </a:extLst>
          </p:cNvPr>
          <p:cNvGrpSpPr/>
          <p:nvPr/>
        </p:nvGrpSpPr>
        <p:grpSpPr>
          <a:xfrm>
            <a:off x="306079" y="1895788"/>
            <a:ext cx="8352146" cy="3623764"/>
            <a:chOff x="306079" y="1895788"/>
            <a:chExt cx="8352146" cy="3623764"/>
          </a:xfrm>
        </p:grpSpPr>
        <p:pic>
          <p:nvPicPr>
            <p:cNvPr id="6149" name="Picture 5" descr="Image of 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31278"/>
              <a:ext cx="3400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Image of a box being che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423" y="3009361"/>
              <a:ext cx="2468451" cy="158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a:extLst>
                <a:ext uri="{C183D7F6-B498-43B3-948B-1728B52AA6E4}">
                  <adec:decorative xmlns:adec="http://schemas.microsoft.com/office/drawing/2017/decorative" val="1"/>
                </a:ext>
              </a:extLst>
            </p:cNvPr>
            <p:cNvSpPr/>
            <p:nvPr/>
          </p:nvSpPr>
          <p:spPr bwMode="auto">
            <a:xfrm>
              <a:off x="1832043" y="3657600"/>
              <a:ext cx="9906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7" name="Content Placeholder 4" descr="Image of people in a temporary shelte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6079" y="2111402"/>
              <a:ext cx="1525964" cy="1143000"/>
            </a:xfrm>
            <a:prstGeom prst="rect">
              <a:avLst/>
            </a:prstGeom>
            <a:noFill/>
            <a:ln w="9525">
              <a:noFill/>
              <a:miter lim="800000"/>
              <a:headEnd/>
              <a:tailEnd/>
            </a:ln>
            <a:effectLst/>
          </p:spPr>
        </p:pic>
        <p:pic>
          <p:nvPicPr>
            <p:cNvPr id="6155" name="Picture 11" descr="Image of a box being chec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250" y="2807427"/>
              <a:ext cx="2305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descr="Image of a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04" y="3597914"/>
              <a:ext cx="2145048" cy="13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5718" y="3769596"/>
              <a:ext cx="1825006" cy="7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6079" y="2282792"/>
              <a:ext cx="215433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No Wrong Door</a:t>
              </a:r>
            </a:p>
          </p:txBody>
        </p:sp>
        <p:sp>
          <p:nvSpPr>
            <p:cNvPr id="12" name="TextBox 11"/>
            <p:cNvSpPr txBox="1"/>
            <p:nvPr/>
          </p:nvSpPr>
          <p:spPr>
            <a:xfrm>
              <a:off x="2514600" y="4863480"/>
              <a:ext cx="21336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latin typeface="Century Schoolbook" panose="02040604050505020304" pitchFamily="18" charset="0"/>
                </a:rPr>
                <a:t>Assessment</a:t>
              </a:r>
            </a:p>
          </p:txBody>
        </p:sp>
        <p:sp>
          <p:nvSpPr>
            <p:cNvPr id="13" name="TextBox 12"/>
            <p:cNvSpPr txBox="1"/>
            <p:nvPr/>
          </p:nvSpPr>
          <p:spPr>
            <a:xfrm>
              <a:off x="4311781" y="1895788"/>
              <a:ext cx="2307107"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Rapid Re-Housing: Housing Location</a:t>
              </a:r>
            </a:p>
          </p:txBody>
        </p:sp>
        <p:sp>
          <p:nvSpPr>
            <p:cNvPr id="14" name="TextBox 13"/>
            <p:cNvSpPr txBox="1"/>
            <p:nvPr/>
          </p:nvSpPr>
          <p:spPr>
            <a:xfrm>
              <a:off x="5089611" y="4596222"/>
              <a:ext cx="3058554"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Century Schoolbook" panose="02040604050505020304" pitchFamily="18" charset="0"/>
                </a:rPr>
                <a:t>Bridge Housing/Respite Until Locate Available Supportive Housing</a:t>
              </a:r>
            </a:p>
          </p:txBody>
        </p:sp>
        <p:pic>
          <p:nvPicPr>
            <p:cNvPr id="6156"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721" y="2682902"/>
              <a:ext cx="3602507" cy="83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15717" y="2874199"/>
              <a:ext cx="3852441" cy="369332"/>
            </a:xfrm>
            <a:prstGeom prst="rect">
              <a:avLst/>
            </a:prstGeom>
            <a:noFill/>
          </p:spPr>
          <p:txBody>
            <a:bodyPr wrap="square" rtlCol="0">
              <a:spAutoFit/>
            </a:bodyPr>
            <a:lstStyle/>
            <a:p>
              <a:r>
                <a:rPr lang="en-US" b="1" dirty="0">
                  <a:latin typeface="Perpetua" panose="02020502060401020303" pitchFamily="18" charset="0"/>
                </a:rPr>
                <a:t>Need Affordable Place to Live</a:t>
              </a:r>
            </a:p>
          </p:txBody>
        </p:sp>
        <p:pic>
          <p:nvPicPr>
            <p:cNvPr id="24" name="Picture 1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657" y="3867943"/>
              <a:ext cx="12785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8988" y="3937993"/>
              <a:ext cx="1518500" cy="369332"/>
            </a:xfrm>
            <a:prstGeom prst="rect">
              <a:avLst/>
            </a:prstGeom>
            <a:noFill/>
          </p:spPr>
          <p:txBody>
            <a:bodyPr wrap="square" rtlCol="0">
              <a:spAutoFit/>
            </a:bodyPr>
            <a:lstStyle/>
            <a:p>
              <a:r>
                <a:rPr lang="en-US" b="1" dirty="0">
                  <a:latin typeface="Perpetua" panose="02020502060401020303" pitchFamily="18" charset="0"/>
                </a:rPr>
                <a:t>Need SH</a:t>
              </a:r>
            </a:p>
          </p:txBody>
        </p:sp>
      </p:grpSp>
      <p:pic>
        <p:nvPicPr>
          <p:cNvPr id="8" name="Picture 7" descr="Image of a man holding a sig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713" y="1333500"/>
            <a:ext cx="1455605" cy="1349402"/>
          </a:xfrm>
          <a:prstGeom prst="rect">
            <a:avLst/>
          </a:prstGeom>
        </p:spPr>
      </p:pic>
      <p:pic>
        <p:nvPicPr>
          <p:cNvPr id="5" name="Content Placeholder 4" descr="Image of a jail cell"/>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5598" y="2920820"/>
            <a:ext cx="2407872" cy="1803580"/>
          </a:xfrm>
        </p:spPr>
      </p:pic>
      <p:sp>
        <p:nvSpPr>
          <p:cNvPr id="15" name="TextBox 14"/>
          <p:cNvSpPr txBox="1"/>
          <p:nvPr/>
        </p:nvSpPr>
        <p:spPr>
          <a:xfrm>
            <a:off x="2625423" y="5903070"/>
            <a:ext cx="3002453" cy="584775"/>
          </a:xfrm>
          <a:prstGeom prst="rect">
            <a:avLst/>
          </a:prstGeom>
          <a:noFill/>
        </p:spPr>
        <p:txBody>
          <a:bodyPr wrap="square" rtlCol="0">
            <a:spAutoFit/>
          </a:bodyPr>
          <a:lstStyle/>
          <a:p>
            <a:pPr algn="ctr"/>
            <a:r>
              <a:rPr lang="en-US" sz="3200" b="1" dirty="0">
                <a:latin typeface="Perpetua" panose="02020502060401020303" pitchFamily="18" charset="0"/>
              </a:rPr>
              <a:t>Until Recently</a:t>
            </a:r>
          </a:p>
        </p:txBody>
      </p:sp>
      <p:pic>
        <p:nvPicPr>
          <p:cNvPr id="6154" name="Picture 10" descr="Image of a jail ce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49" y="3520530"/>
            <a:ext cx="1586761" cy="118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of a hand holding keys and another hand holding a house figur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009361"/>
            <a:ext cx="1705918" cy="15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descr="Image of a Hospital"/>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800986" y="4800600"/>
            <a:ext cx="1526357" cy="1143294"/>
          </a:xfrm>
        </p:spPr>
      </p:pic>
      <p:pic>
        <p:nvPicPr>
          <p:cNvPr id="6157" name="Picture 13" descr="Image of a hand holding keys and a hand holding a small model hou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7383" y="2817658"/>
            <a:ext cx="17065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563519" y="5835109"/>
            <a:ext cx="3300533" cy="523220"/>
          </a:xfrm>
          <a:prstGeom prst="rect">
            <a:avLst/>
          </a:prstGeom>
          <a:noFill/>
        </p:spPr>
        <p:txBody>
          <a:bodyPr wrap="square" rtlCol="0">
            <a:spAutoFit/>
          </a:bodyPr>
          <a:lstStyle/>
          <a:p>
            <a:pPr algn="ctr"/>
            <a:r>
              <a:rPr lang="en-US" sz="2800" b="1" dirty="0">
                <a:latin typeface="Century Schoolbook" panose="02040604050505020304" pitchFamily="18" charset="0"/>
              </a:rPr>
              <a:t>Moving Toward</a:t>
            </a:r>
          </a:p>
        </p:txBody>
      </p:sp>
    </p:spTree>
    <p:extLst>
      <p:ext uri="{BB962C8B-B14F-4D97-AF65-F5344CB8AC3E}">
        <p14:creationId xmlns:p14="http://schemas.microsoft.com/office/powerpoint/2010/main" val="167693825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750"/>
                                        <p:tgtEl>
                                          <p:spTgt spid="6154"/>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6157"/>
                                        </p:tgtEl>
                                        <p:attrNameLst>
                                          <p:attrName>style.visibility</p:attrName>
                                        </p:attrNameLst>
                                      </p:cBhvr>
                                      <p:to>
                                        <p:strVal val="visible"/>
                                      </p:to>
                                    </p:set>
                                    <p:animEffect transition="in" filter="fade">
                                      <p:cBhvr>
                                        <p:cTn id="36" dur="1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p:cNvSpPr>
          <p:nvPr>
            <p:ph type="title" idx="4294967295"/>
          </p:nvPr>
        </p:nvSpPr>
        <p:spPr bwMode="auto">
          <a:xfrm>
            <a:off x="384535" y="228600"/>
            <a:ext cx="8229823" cy="990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horz" wrap="square" lIns="88892" tIns="50795" rIns="88892" bIns="50795" numCol="1" spcCol="0" rtlCol="0" fromWordArt="0" anchor="ctr" anchorCtr="0" forceAA="0" compatLnSpc="1">
            <a:prstTxWarp prst="textNoShape">
              <a:avLst/>
            </a:prstTxWarp>
            <a:noAutofit/>
          </a:bodyPr>
          <a:lstStyle/>
          <a:p>
            <a:pPr marL="0" marR="0" lvl="0" indent="0" algn="ctr" defTabSz="912981" rtl="0" eaLnBrk="1"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chemeClr val="bg1"/>
                </a:solidFill>
                <a:effectLst/>
                <a:uLnTx/>
                <a:uFillTx/>
                <a:latin typeface="Century Schoolbook" panose="02040604050505020304" pitchFamily="18" charset="0"/>
                <a:ea typeface="Verdana" pitchFamily="34" charset="0"/>
                <a:cs typeface="Verdana" pitchFamily="34" charset="0"/>
                <a:sym typeface="Verdana" pitchFamily="34" charset="0"/>
              </a:rPr>
              <a:t> Percent of People Achieving Housing Stability After Moving Into . . .</a:t>
            </a:r>
            <a:endParaRPr kumimoji="0" lang="en-US" sz="2000" b="0" i="0" u="none" strike="noStrike" kern="1200" cap="none" spc="0" normalizeH="0" baseline="0" noProof="0" dirty="0">
              <a:ln>
                <a:noFill/>
              </a:ln>
              <a:solidFill>
                <a:schemeClr val="bg1"/>
              </a:solidFill>
              <a:effectLst/>
              <a:uLnTx/>
              <a:uFillTx/>
              <a:latin typeface="Century Schoolbook" panose="02040604050505020304" pitchFamily="18" charset="0"/>
              <a:ea typeface="+mn-ea"/>
              <a:cs typeface="+mn-cs"/>
              <a:sym typeface="Helvetica Light" charset="0"/>
            </a:endParaRPr>
          </a:p>
        </p:txBody>
      </p:sp>
      <p:graphicFrame>
        <p:nvGraphicFramePr>
          <p:cNvPr id="8" name="Chart 7" descr="bar graph showing percentage of different types of housing"/>
          <p:cNvGraphicFramePr/>
          <p:nvPr>
            <p:extLst>
              <p:ext uri="{D42A27DB-BD31-4B8C-83A1-F6EECF244321}">
                <p14:modId xmlns:p14="http://schemas.microsoft.com/office/powerpoint/2010/main" val="1724218788"/>
              </p:ext>
            </p:extLst>
          </p:nvPr>
        </p:nvGraphicFramePr>
        <p:xfrm>
          <a:off x="2286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10497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533400" y="403965"/>
            <a:ext cx="7761288"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Supportive Housing Reduces Health Care Costs</a:t>
            </a:r>
          </a:p>
        </p:txBody>
      </p:sp>
      <p:graphicFrame>
        <p:nvGraphicFramePr>
          <p:cNvPr id="2" name="Diagram 1" descr="showing health care costs reducing in California, Chicago, Seattle and Los Angeles"/>
          <p:cNvGraphicFramePr/>
          <p:nvPr>
            <p:extLst>
              <p:ext uri="{D42A27DB-BD31-4B8C-83A1-F6EECF244321}">
                <p14:modId xmlns:p14="http://schemas.microsoft.com/office/powerpoint/2010/main" val="1409471027"/>
              </p:ext>
            </p:extLst>
          </p:nvPr>
        </p:nvGraphicFramePr>
        <p:xfrm>
          <a:off x="325677" y="1534785"/>
          <a:ext cx="8430015" cy="5016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56615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Quality Matters</a:t>
            </a:r>
          </a:p>
        </p:txBody>
      </p:sp>
      <p:sp>
        <p:nvSpPr>
          <p:cNvPr id="5" name="Content Placeholder 4"/>
          <p:cNvSpPr>
            <a:spLocks noGrp="1"/>
          </p:cNvSpPr>
          <p:nvPr>
            <p:ph idx="1"/>
          </p:nvPr>
        </p:nvSpPr>
        <p:spPr>
          <a:xfrm>
            <a:off x="228600" y="1371601"/>
            <a:ext cx="8839200" cy="4609070"/>
          </a:xfrm>
        </p:spPr>
        <p:txBody>
          <a:bodyPr/>
          <a:lstStyle/>
          <a:p>
            <a:pPr marL="119063" indent="0" algn="ctr">
              <a:buNone/>
            </a:pPr>
            <a:r>
              <a:rPr lang="en-US" sz="2000" dirty="0"/>
              <a:t>Death Rates Among SF Department of Public Health Projects</a:t>
            </a:r>
          </a:p>
        </p:txBody>
      </p:sp>
      <p:pic>
        <p:nvPicPr>
          <p:cNvPr id="6147" name="Picture 3" descr="Image of a graph showing death rates among SF Department of Public Health Project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val="0"/>
              </a:ext>
            </a:extLst>
          </a:blip>
          <a:srcRect t="7955"/>
          <a:stretch/>
        </p:blipFill>
        <p:spPr bwMode="auto">
          <a:xfrm>
            <a:off x="76200" y="1752600"/>
            <a:ext cx="8991600" cy="442398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722147"/>
      </p:ext>
    </p:extLst>
  </p:cSld>
  <p:clrMapOvr>
    <a:masterClrMapping/>
  </p:clrMapOvr>
  <p:transition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Housing-Based Services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5225690"/>
              </p:ext>
            </p:extLst>
          </p:nvPr>
        </p:nvGraphicFramePr>
        <p:xfrm>
          <a:off x="76200" y="1219195"/>
          <a:ext cx="8991600" cy="5433465"/>
        </p:xfrm>
        <a:graphic>
          <a:graphicData uri="http://schemas.openxmlformats.org/drawingml/2006/table">
            <a:tbl>
              <a:tblPr firstRow="1" firstCol="1" bandRow="1"/>
              <a:tblGrid>
                <a:gridCol w="4223760">
                  <a:extLst>
                    <a:ext uri="{9D8B030D-6E8A-4147-A177-3AD203B41FA5}">
                      <a16:colId xmlns:a16="http://schemas.microsoft.com/office/drawing/2014/main" val="20000"/>
                    </a:ext>
                  </a:extLst>
                </a:gridCol>
                <a:gridCol w="4767840">
                  <a:extLst>
                    <a:ext uri="{9D8B030D-6E8A-4147-A177-3AD203B41FA5}">
                      <a16:colId xmlns:a16="http://schemas.microsoft.com/office/drawing/2014/main" val="20001"/>
                    </a:ext>
                  </a:extLst>
                </a:gridCol>
              </a:tblGrid>
              <a:tr h="350702">
                <a:tc>
                  <a:txBody>
                    <a:bodyPr/>
                    <a:lstStyle/>
                    <a:p>
                      <a:pPr marL="0" marR="0" algn="ctr">
                        <a:spcBef>
                          <a:spcPts val="0"/>
                        </a:spcBef>
                        <a:spcAft>
                          <a:spcPts val="0"/>
                        </a:spcAft>
                      </a:pPr>
                      <a:r>
                        <a:rPr lang="en-US" sz="2000" b="1" dirty="0">
                          <a:effectLst/>
                          <a:latin typeface="Perpetua"/>
                          <a:ea typeface="Times New Roman"/>
                          <a:cs typeface="Times New Roman"/>
                        </a:rPr>
                        <a:t>Tenancy Supports</a:t>
                      </a:r>
                      <a:endParaRPr lang="en-US" sz="2000" dirty="0">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rgbClr val="969696"/>
                    </a:solidFill>
                  </a:tcPr>
                </a:tc>
                <a:tc>
                  <a:txBody>
                    <a:bodyPr/>
                    <a:lstStyle/>
                    <a:p>
                      <a:pPr marL="0" marR="0" algn="ctr">
                        <a:spcBef>
                          <a:spcPts val="0"/>
                        </a:spcBef>
                        <a:spcAft>
                          <a:spcPts val="0"/>
                        </a:spcAft>
                      </a:pPr>
                      <a:r>
                        <a:rPr lang="en-US" sz="2000" b="1" dirty="0">
                          <a:effectLst/>
                          <a:latin typeface="Perpetua"/>
                          <a:ea typeface="Times New Roman"/>
                          <a:cs typeface="Times New Roman"/>
                        </a:rPr>
                        <a:t>Housing Case Management</a:t>
                      </a:r>
                      <a:endParaRPr lang="en-US" sz="2000" dirty="0">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rgbClr val="969696"/>
                    </a:solidFill>
                  </a:tcPr>
                </a:tc>
                <a:extLst>
                  <a:ext uri="{0D108BD9-81ED-4DB2-BD59-A6C34878D82A}">
                    <a16:rowId xmlns:a16="http://schemas.microsoft.com/office/drawing/2014/main" val="10000"/>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Outreach and engagement </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Service plan development</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1"/>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Housing search assistance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Coordination with primary care and health homes</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2"/>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Collecting documents to apply for housing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a:solidFill>
                            <a:srgbClr val="000000"/>
                          </a:solidFill>
                          <a:effectLst/>
                          <a:latin typeface="Century Schoolbook" panose="02040604050505020304" pitchFamily="18" charset="0"/>
                          <a:ea typeface="Courier New"/>
                          <a:cs typeface="Times New Roman"/>
                        </a:rPr>
                        <a:t>Coordination with substance use treatment providers</a:t>
                      </a:r>
                      <a:endParaRPr lang="en-US" sz="1400" b="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3"/>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Completing housing applications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Coordination with mental health providers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4"/>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Subsidy applications and re-certifications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Coordination of vision and dental providers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5"/>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Advocacy with landlords to rent units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Coordination with hospitals/emergency departments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6"/>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Master-lease negotiations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Crisis interventions and Critical Time Intervention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7"/>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Acquiring furnishings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Motivational interviewing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8"/>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Purchasing cleaning supplies, dishes, linens, etc.</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Trauma Informed Care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9"/>
                  </a:ext>
                </a:extLst>
              </a:tr>
              <a:tr h="324645">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Moving assistance if housing situation doesn’t work</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Transportation to appointments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0"/>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Tenancy rights and responsibilities education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Entitlement assistance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1"/>
                  </a:ext>
                </a:extLst>
              </a:tr>
              <a:tr h="301455">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Eviction prevention (paying rent on time)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Independent living skills coaching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2"/>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Eviction prevention (conflict resolution)</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Individual counseling and de-escalation </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3"/>
                  </a:ext>
                </a:extLst>
              </a:tr>
              <a:tr h="280421">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Eviction prevention (lease behavior requirements)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Linkages to education, job skills training, and work</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4"/>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Eviction prevention (utilities management)</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Support groups</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5"/>
                  </a:ext>
                </a:extLst>
              </a:tr>
              <a:tr h="280562">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Landlord relationship maintenance</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Times New Roman"/>
                          <a:cs typeface="Times New Roman"/>
                        </a:rPr>
                        <a:t>End-of-life planning</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6"/>
                  </a:ext>
                </a:extLst>
              </a:tr>
              <a:tr h="280562">
                <a:tc>
                  <a:txBody>
                    <a:bodyPr/>
                    <a:lstStyle/>
                    <a:p>
                      <a:pPr marL="0" marR="0" algn="l">
                        <a:spcBef>
                          <a:spcPts val="0"/>
                        </a:spcBef>
                        <a:spcAft>
                          <a:spcPts val="0"/>
                        </a:spcAft>
                      </a:pPr>
                      <a:r>
                        <a:rPr lang="en-US" sz="1400" b="1" dirty="0">
                          <a:solidFill>
                            <a:schemeClr val="accent2"/>
                          </a:solidFill>
                          <a:effectLst/>
                          <a:latin typeface="Century Schoolbook" panose="02040604050505020304" pitchFamily="18" charset="0"/>
                          <a:ea typeface="Courier New"/>
                          <a:cs typeface="Times New Roman"/>
                        </a:rPr>
                        <a:t>Assistance with activities</a:t>
                      </a:r>
                      <a:r>
                        <a:rPr lang="en-US" sz="1400" b="1" baseline="0" dirty="0">
                          <a:solidFill>
                            <a:schemeClr val="accent2"/>
                          </a:solidFill>
                          <a:effectLst/>
                          <a:latin typeface="Century Schoolbook" panose="02040604050505020304" pitchFamily="18" charset="0"/>
                          <a:ea typeface="Courier New"/>
                          <a:cs typeface="Times New Roman"/>
                        </a:rPr>
                        <a:t> of daily living</a:t>
                      </a:r>
                      <a:endParaRPr lang="en-US" sz="1400" b="1" dirty="0">
                        <a:solidFill>
                          <a:schemeClr val="accent2"/>
                        </a:solidFill>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400" b="0" dirty="0">
                          <a:solidFill>
                            <a:srgbClr val="000000"/>
                          </a:solidFill>
                          <a:effectLst/>
                          <a:latin typeface="Century Schoolbook" panose="02040604050505020304" pitchFamily="18" charset="0"/>
                          <a:ea typeface="Courier New"/>
                          <a:cs typeface="Times New Roman"/>
                        </a:rPr>
                        <a:t>Re-engagement</a:t>
                      </a:r>
                      <a:endParaRPr lang="en-US" sz="1400" b="0" dirty="0">
                        <a:effectLst/>
                        <a:latin typeface="Century Schoolbook" panose="02040604050505020304" pitchFamily="18" charset="0"/>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380390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Recuperative Care &amp; Medical Respite</a:t>
            </a:r>
          </a:p>
        </p:txBody>
      </p:sp>
      <p:pic>
        <p:nvPicPr>
          <p:cNvPr id="7170" name="Picture 2" descr="Image of the Emergency room entrance of a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129540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Image of a woman in bed with a cloth draped over her fore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86955"/>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29200" y="1447800"/>
            <a:ext cx="3810000" cy="4648200"/>
          </a:xfrm>
          <a:effectLst>
            <a:outerShdw blurRad="50800" dist="38100" algn="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marL="119063" indent="0">
              <a:buNone/>
            </a:pPr>
            <a:r>
              <a:rPr lang="en-US" dirty="0">
                <a:solidFill>
                  <a:schemeClr val="tx2">
                    <a:lumMod val="50000"/>
                  </a:schemeClr>
                </a:solidFill>
                <a:latin typeface="Century Schoolbook" panose="02040604050505020304" pitchFamily="18" charset="0"/>
              </a:rPr>
              <a:t>Specialized shelter for people not sick enough to be in the hospital, too sick to be on the streets or in shelter:</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Discharged or diverted from hospital.</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On-site or visiting nurse services.</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Designated facilities or beds within a shelter or transitional housing (</a:t>
            </a:r>
            <a:r>
              <a:rPr lang="en-US" i="1" u="sng" dirty="0">
                <a:solidFill>
                  <a:schemeClr val="tx2">
                    <a:lumMod val="50000"/>
                  </a:schemeClr>
                </a:solidFill>
                <a:latin typeface="Century Schoolbook" panose="02040604050505020304" pitchFamily="18" charset="0"/>
              </a:rPr>
              <a:t>not licensed</a:t>
            </a:r>
            <a:r>
              <a:rPr lang="en-US" dirty="0">
                <a:solidFill>
                  <a:schemeClr val="tx2">
                    <a:lumMod val="50000"/>
                  </a:schemeClr>
                </a:solidFill>
                <a:latin typeface="Century Schoolbook" panose="02040604050505020304" pitchFamily="18" charset="0"/>
              </a:rPr>
              <a:t>).</a:t>
            </a:r>
          </a:p>
          <a:p>
            <a:pPr lvl="1">
              <a:buFont typeface="Wingdings" panose="05000000000000000000" pitchFamily="2" charset="2"/>
              <a:buChar char="v"/>
            </a:pPr>
            <a:r>
              <a:rPr lang="en-US" dirty="0">
                <a:solidFill>
                  <a:schemeClr val="tx2">
                    <a:lumMod val="50000"/>
                  </a:schemeClr>
                </a:solidFill>
                <a:latin typeface="Century Schoolbook" panose="02040604050505020304" pitchFamily="18" charset="0"/>
              </a:rPr>
              <a:t>Short-term stays or stabilization until case manager connects to permanent housing.</a:t>
            </a:r>
          </a:p>
          <a:p>
            <a:endParaRPr lang="en-US" dirty="0"/>
          </a:p>
        </p:txBody>
      </p:sp>
      <p:pic>
        <p:nvPicPr>
          <p:cNvPr id="7172" name="Picture 4" descr="image of a lady holding the hand of a man in b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175" y="3688724"/>
            <a:ext cx="2628900"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Image of a hospital 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3" y="5029200"/>
            <a:ext cx="26670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C183D7F6-B498-43B3-948B-1728B52AA6E4}">
                <adec:decorative xmlns:adec="http://schemas.microsoft.com/office/drawing/2017/decorative" val="1"/>
              </a:ext>
            </a:extLst>
          </p:cNvPr>
          <p:cNvSpPr/>
          <p:nvPr/>
        </p:nvSpPr>
        <p:spPr bwMode="auto">
          <a:xfrm>
            <a:off x="2785424" y="2971800"/>
            <a:ext cx="515626"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157748216"/>
      </p:ext>
    </p:extLst>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br>
              <a:rPr lang="en-US" sz="3600" i="1" dirty="0">
                <a:latin typeface="Century Schoolbook" panose="02040604050505020304" pitchFamily="18" charset="0"/>
              </a:rPr>
            </a:br>
            <a:r>
              <a:rPr lang="en-US" sz="3600" i="1" dirty="0">
                <a:latin typeface="Century Schoolbook" panose="02040604050505020304" pitchFamily="18" charset="0"/>
              </a:rPr>
              <a:t>Role of Housing &amp; Housing-Based Services in Other States’ Medicaid Programs</a:t>
            </a:r>
            <a:br>
              <a:rPr lang="en-US" sz="3600" dirty="0"/>
            </a:br>
            <a:endParaRPr lang="en-US" sz="4000"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52342512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Funding for Housing</a:t>
            </a:r>
          </a:p>
        </p:txBody>
      </p:sp>
      <p:pic>
        <p:nvPicPr>
          <p:cNvPr id="4" name="Content Placeholder 3" descr="Image of a construction pro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358140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300" y="33528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Capital</a:t>
            </a:r>
          </a:p>
        </p:txBody>
      </p:sp>
      <p:pic>
        <p:nvPicPr>
          <p:cNvPr id="5124" name="Picture 4" descr="Image of a hand holding a model house and a set of keys"/>
          <p:cNvPicPr>
            <a:picLocks noChangeAspect="1" noChangeArrowheads="1"/>
          </p:cNvPicPr>
          <p:nvPr/>
        </p:nvPicPr>
        <p:blipFill rotWithShape="1">
          <a:blip r:embed="rId3">
            <a:extLst>
              <a:ext uri="{28A0092B-C50C-407E-A947-70E740481C1C}">
                <a14:useLocalDpi xmlns:a14="http://schemas.microsoft.com/office/drawing/2010/main" val="0"/>
              </a:ext>
            </a:extLst>
          </a:blip>
          <a:srcRect t="4858" b="7405"/>
          <a:stretch/>
        </p:blipFill>
        <p:spPr bwMode="auto">
          <a:xfrm>
            <a:off x="4876800" y="2009105"/>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3675965"/>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pic>
        <p:nvPicPr>
          <p:cNvPr id="5125" name="Picture 5" descr="Image of two people talking over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357562" cy="1946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47800" y="59436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840121615"/>
      </p:ext>
    </p:extLst>
  </p:cSld>
  <p:clrMapOvr>
    <a:masterClrMapping/>
  </p:clrMapOvr>
  <p:transition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762000"/>
          </a:xfrm>
        </p:spPr>
        <p:txBody>
          <a:bodyPr/>
          <a:lstStyle/>
          <a:p>
            <a:r>
              <a:rPr lang="en-US" dirty="0"/>
              <a:t>Other States’ Approach to Funding </a:t>
            </a:r>
            <a:r>
              <a:rPr lang="en-US" b="1" u="sng" dirty="0"/>
              <a:t>Housing</a:t>
            </a:r>
            <a:r>
              <a:rPr lang="en-US" dirty="0"/>
              <a:t>: New York</a:t>
            </a:r>
          </a:p>
        </p:txBody>
      </p:sp>
      <p:pic>
        <p:nvPicPr>
          <p:cNvPr id="6" name="Content Placeholder 5" descr="1115 Waiver&#10;$750 million: reinvestment of projected Medicaid cost savings from creating supportive housing for chronically homeless beneficiaries. Reinvestment in—&#10;Capital to build new apartments&#10;Operating to fund operations of buildings&#10;Services offered to tenants&#10;&#10;CMS:&#10;Denied use of federal dollars for capital &amp; operating&#10;Approved use of federal &amp; state Medicaid money for housing-based services&#10;Approved use of state Medicaid savings for capital &amp; operating"/>
          <p:cNvPicPr>
            <a:picLocks noGrp="1" noChangeAspect="1"/>
          </p:cNvPicPr>
          <p:nvPr>
            <p:ph sz="half" idx="1"/>
          </p:nvPr>
        </p:nvPicPr>
        <p:blipFill>
          <a:blip r:embed="rId2">
            <a:lum bright="70000" contrast="-70000"/>
            <a:extLst>
              <a:ext uri="{28A0092B-C50C-407E-A947-70E740481C1C}">
                <a14:useLocalDpi xmlns:a14="http://schemas.microsoft.com/office/drawing/2010/main" val="0"/>
              </a:ext>
            </a:extLst>
          </a:blip>
          <a:stretch>
            <a:fillRect/>
          </a:stretch>
        </p:blipFill>
        <p:spPr>
          <a:xfrm>
            <a:off x="381000" y="1600200"/>
            <a:ext cx="8458200" cy="4419600"/>
          </a:xfrm>
        </p:spPr>
      </p:pic>
      <p:sp>
        <p:nvSpPr>
          <p:cNvPr id="4" name="Content Placeholder 3"/>
          <p:cNvSpPr>
            <a:spLocks noGrp="1"/>
          </p:cNvSpPr>
          <p:nvPr>
            <p:ph sz="half" idx="2"/>
          </p:nvPr>
        </p:nvSpPr>
        <p:spPr>
          <a:xfrm>
            <a:off x="304800" y="1524000"/>
            <a:ext cx="8534400" cy="4572000"/>
          </a:xfrm>
        </p:spPr>
        <p:txBody>
          <a:bodyPr/>
          <a:lstStyle/>
          <a:p>
            <a:pPr marL="119063" indent="0" algn="ctr">
              <a:buNone/>
            </a:pPr>
            <a:r>
              <a:rPr lang="en-US" sz="2400" u="sng" dirty="0">
                <a:solidFill>
                  <a:schemeClr val="tx2">
                    <a:lumMod val="50000"/>
                  </a:schemeClr>
                </a:solidFill>
              </a:rPr>
              <a:t>1115 Waiver</a:t>
            </a:r>
          </a:p>
          <a:p>
            <a:pPr>
              <a:buFont typeface="Wingdings" panose="05000000000000000000" pitchFamily="2" charset="2"/>
              <a:buChar char="v"/>
            </a:pPr>
            <a:r>
              <a:rPr lang="en-US" sz="2000" dirty="0">
                <a:solidFill>
                  <a:schemeClr val="tx2">
                    <a:lumMod val="50000"/>
                  </a:schemeClr>
                </a:solidFill>
              </a:rPr>
              <a:t>$750 million: reinvestment of projected Medicaid cost savings from creating supportive housing for chronically homeless beneficiaries. Reinvestment in—</a:t>
            </a:r>
          </a:p>
          <a:p>
            <a:pPr lvl="1">
              <a:buFont typeface="Wingdings" panose="05000000000000000000" pitchFamily="2" charset="2"/>
              <a:buChar char="§"/>
            </a:pPr>
            <a:r>
              <a:rPr lang="en-US" sz="2000" dirty="0">
                <a:solidFill>
                  <a:schemeClr val="tx2">
                    <a:lumMod val="50000"/>
                  </a:schemeClr>
                </a:solidFill>
              </a:rPr>
              <a:t>Capital to build new apartments</a:t>
            </a:r>
          </a:p>
          <a:p>
            <a:pPr lvl="1">
              <a:buFont typeface="Wingdings" panose="05000000000000000000" pitchFamily="2" charset="2"/>
              <a:buChar char="§"/>
            </a:pPr>
            <a:r>
              <a:rPr lang="en-US" sz="2000" dirty="0">
                <a:solidFill>
                  <a:schemeClr val="tx2">
                    <a:lumMod val="50000"/>
                  </a:schemeClr>
                </a:solidFill>
              </a:rPr>
              <a:t>Operating to fund operations of buildings</a:t>
            </a:r>
          </a:p>
          <a:p>
            <a:pPr lvl="1">
              <a:buFont typeface="Wingdings" panose="05000000000000000000" pitchFamily="2" charset="2"/>
              <a:buChar char="§"/>
            </a:pPr>
            <a:r>
              <a:rPr lang="en-US" sz="2000" dirty="0">
                <a:solidFill>
                  <a:schemeClr val="tx2">
                    <a:lumMod val="50000"/>
                  </a:schemeClr>
                </a:solidFill>
              </a:rPr>
              <a:t>Services offered to tenants</a:t>
            </a:r>
          </a:p>
          <a:p>
            <a:pPr>
              <a:buFont typeface="Wingdings" panose="05000000000000000000" pitchFamily="2" charset="2"/>
              <a:buChar char="§"/>
            </a:pPr>
            <a:endParaRPr lang="en-US" sz="2000" dirty="0">
              <a:solidFill>
                <a:schemeClr val="tx2">
                  <a:lumMod val="50000"/>
                </a:schemeClr>
              </a:solidFill>
            </a:endParaRPr>
          </a:p>
          <a:p>
            <a:pPr>
              <a:buFont typeface="Wingdings" panose="05000000000000000000" pitchFamily="2" charset="2"/>
              <a:buChar char="v"/>
            </a:pPr>
            <a:r>
              <a:rPr lang="en-US" sz="2000" dirty="0">
                <a:solidFill>
                  <a:schemeClr val="tx2">
                    <a:lumMod val="50000"/>
                  </a:schemeClr>
                </a:solidFill>
              </a:rPr>
              <a:t>CMS:</a:t>
            </a:r>
          </a:p>
          <a:p>
            <a:pPr lvl="1">
              <a:buFont typeface="Wingdings" panose="05000000000000000000" pitchFamily="2" charset="2"/>
              <a:buChar char="v"/>
            </a:pPr>
            <a:r>
              <a:rPr lang="en-US" sz="2000" dirty="0">
                <a:solidFill>
                  <a:schemeClr val="tx2">
                    <a:lumMod val="50000"/>
                  </a:schemeClr>
                </a:solidFill>
              </a:rPr>
              <a:t>Denied use of </a:t>
            </a:r>
            <a:r>
              <a:rPr lang="en-US" sz="2000" b="1" i="1" u="sng" dirty="0">
                <a:solidFill>
                  <a:schemeClr val="tx2">
                    <a:lumMod val="50000"/>
                  </a:schemeClr>
                </a:solidFill>
              </a:rPr>
              <a:t>federal</a:t>
            </a:r>
            <a:r>
              <a:rPr lang="en-US" sz="2000" dirty="0">
                <a:solidFill>
                  <a:schemeClr val="tx2">
                    <a:lumMod val="50000"/>
                  </a:schemeClr>
                </a:solidFill>
              </a:rPr>
              <a:t> dollars for capital &amp; operating</a:t>
            </a:r>
          </a:p>
          <a:p>
            <a:pPr lvl="1">
              <a:buFont typeface="Wingdings" panose="05000000000000000000" pitchFamily="2" charset="2"/>
              <a:buChar char="v"/>
            </a:pPr>
            <a:r>
              <a:rPr lang="en-US" sz="2000" dirty="0">
                <a:solidFill>
                  <a:schemeClr val="tx2">
                    <a:lumMod val="50000"/>
                  </a:schemeClr>
                </a:solidFill>
              </a:rPr>
              <a:t>Approved use of federal &amp; state Medicaid money for housing-based services</a:t>
            </a:r>
          </a:p>
          <a:p>
            <a:pPr lvl="1">
              <a:buFont typeface="Wingdings" panose="05000000000000000000" pitchFamily="2" charset="2"/>
              <a:buChar char="v"/>
            </a:pPr>
            <a:r>
              <a:rPr lang="en-US" sz="2000" dirty="0">
                <a:solidFill>
                  <a:schemeClr val="tx2">
                    <a:lumMod val="50000"/>
                  </a:schemeClr>
                </a:solidFill>
              </a:rPr>
              <a:t>Approved use of </a:t>
            </a:r>
            <a:r>
              <a:rPr lang="en-US" sz="2000" b="1" i="1" u="sng" dirty="0">
                <a:solidFill>
                  <a:schemeClr val="tx2">
                    <a:lumMod val="50000"/>
                  </a:schemeClr>
                </a:solidFill>
              </a:rPr>
              <a:t>state</a:t>
            </a:r>
            <a:r>
              <a:rPr lang="en-US" sz="2000" dirty="0">
                <a:solidFill>
                  <a:schemeClr val="tx2">
                    <a:lumMod val="50000"/>
                  </a:schemeClr>
                </a:solidFill>
              </a:rPr>
              <a:t> Medicaid savings for capital &amp; operating</a:t>
            </a:r>
          </a:p>
        </p:txBody>
      </p:sp>
    </p:spTree>
    <p:extLst>
      <p:ext uri="{BB962C8B-B14F-4D97-AF65-F5344CB8AC3E}">
        <p14:creationId xmlns:p14="http://schemas.microsoft.com/office/powerpoint/2010/main" val="1002090052"/>
      </p:ext>
    </p:extLst>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762000"/>
          </a:xfrm>
        </p:spPr>
        <p:txBody>
          <a:bodyPr/>
          <a:lstStyle/>
          <a:p>
            <a:r>
              <a:rPr lang="en-US" dirty="0"/>
              <a:t>Other States’ Approach to Funding </a:t>
            </a:r>
            <a:r>
              <a:rPr lang="en-US" b="1" u="sng" dirty="0"/>
              <a:t>Housing</a:t>
            </a:r>
            <a:r>
              <a:rPr lang="en-US" dirty="0"/>
              <a:t>: New York (cont.)</a:t>
            </a:r>
          </a:p>
        </p:txBody>
      </p:sp>
      <p:pic>
        <p:nvPicPr>
          <p:cNvPr id="6" name="Content Placeholder 5" descr="Reinvestment of overall savings from waiver ($8 billion) into new payment models, including Delivery System Reform Incentive Payments (DSRIP):&#10;Grants, workforce programs, &amp; incentive payments to reduce avoidable hospital use by 25% over 5 years&#10;Available to  public hospitals, Federally-Qualified Health Centers, nursing homes&#10;Partnerships with housing providers for respite care:&#10;Rehabilitation. stabilization, case management&#10;Link to permanent housing&#10;&#10;State Medicaid Savings Investment: $256 million in capital &amp; operating support for supportive housing FY2012/13 to 2014/15&#10;"/>
          <p:cNvPicPr>
            <a:picLocks noGrp="1" noChangeAspect="1"/>
          </p:cNvPicPr>
          <p:nvPr>
            <p:ph sz="half" idx="1"/>
          </p:nvPr>
        </p:nvPicPr>
        <p:blipFill>
          <a:blip r:embed="rId2">
            <a:lum bright="70000" contrast="-70000"/>
            <a:extLst>
              <a:ext uri="{28A0092B-C50C-407E-A947-70E740481C1C}">
                <a14:useLocalDpi xmlns:a14="http://schemas.microsoft.com/office/drawing/2010/main" val="0"/>
              </a:ext>
            </a:extLst>
          </a:blip>
          <a:stretch>
            <a:fillRect/>
          </a:stretch>
        </p:blipFill>
        <p:spPr>
          <a:xfrm>
            <a:off x="304800" y="1600200"/>
            <a:ext cx="8556143" cy="4495800"/>
          </a:xfrm>
        </p:spPr>
      </p:pic>
      <p:sp>
        <p:nvSpPr>
          <p:cNvPr id="4" name="Content Placeholder 3" descr="Reinvestment of overall savings from waiver ($8 billion) into new payment models, including Delivery System Reform Incentive Payments (DSRIP):&#10;Grants, workforce programs, &amp; incentive payments to reduce avoidable hospital use by 25% over 5 years&#10;Available to  public hospitals, Federally-Qualified Health Centers, nursing homes&#10;Partnerships with housing providers for respite care:&#10;Rehabilitation. stabilization, case management&#10;Link to permanent housing&#10;&#10;State Medicaid Savings Investment: $256 million in capital &amp; operating support for supportive housing FY2012/13 to 2014/15&#10;"/>
          <p:cNvSpPr>
            <a:spLocks noGrp="1"/>
          </p:cNvSpPr>
          <p:nvPr>
            <p:ph sz="half" idx="2"/>
          </p:nvPr>
        </p:nvSpPr>
        <p:spPr>
          <a:xfrm>
            <a:off x="228600" y="1295400"/>
            <a:ext cx="8839200" cy="5334000"/>
          </a:xfrm>
        </p:spPr>
        <p:txBody>
          <a:bodyPr/>
          <a:lstStyle/>
          <a:p>
            <a:pPr>
              <a:buFont typeface="Wingdings" panose="05000000000000000000" pitchFamily="2" charset="2"/>
              <a:buChar char="v"/>
            </a:pPr>
            <a:r>
              <a:rPr lang="en-US" sz="2000" dirty="0">
                <a:solidFill>
                  <a:schemeClr val="tx2">
                    <a:lumMod val="50000"/>
                  </a:schemeClr>
                </a:solidFill>
              </a:rPr>
              <a:t>CMS also approved—</a:t>
            </a:r>
          </a:p>
          <a:p>
            <a:pPr lvl="1">
              <a:buFont typeface="Wingdings" panose="05000000000000000000" pitchFamily="2" charset="2"/>
              <a:buChar char="v"/>
            </a:pPr>
            <a:r>
              <a:rPr lang="en-US" sz="2000" dirty="0">
                <a:solidFill>
                  <a:schemeClr val="tx2">
                    <a:lumMod val="50000"/>
                  </a:schemeClr>
                </a:solidFill>
              </a:rPr>
              <a:t>Reinvestment of overall savings from waiver ($8 billion) into new payment models, including </a:t>
            </a:r>
            <a:r>
              <a:rPr lang="en-US" sz="2000" b="1" dirty="0">
                <a:solidFill>
                  <a:schemeClr val="tx2">
                    <a:lumMod val="50000"/>
                  </a:schemeClr>
                </a:solidFill>
              </a:rPr>
              <a:t>Delivery System Reform Incentive Payments (DSRIP):</a:t>
            </a:r>
          </a:p>
          <a:p>
            <a:pPr lvl="2">
              <a:buFont typeface="Wingdings" panose="05000000000000000000" pitchFamily="2" charset="2"/>
              <a:buChar char="v"/>
            </a:pPr>
            <a:r>
              <a:rPr lang="en-US" sz="2000" dirty="0">
                <a:solidFill>
                  <a:schemeClr val="tx2">
                    <a:lumMod val="50000"/>
                  </a:schemeClr>
                </a:solidFill>
              </a:rPr>
              <a:t>Grants, workforce programs, &amp; incentive payments to reduce avoidable hospital use by 25% over 5 years</a:t>
            </a:r>
          </a:p>
          <a:p>
            <a:pPr lvl="2">
              <a:buFont typeface="Wingdings" panose="05000000000000000000" pitchFamily="2" charset="2"/>
              <a:buChar char="v"/>
            </a:pPr>
            <a:r>
              <a:rPr lang="en-US" sz="2000" dirty="0">
                <a:solidFill>
                  <a:schemeClr val="tx2">
                    <a:lumMod val="50000"/>
                  </a:schemeClr>
                </a:solidFill>
              </a:rPr>
              <a:t>Available to  public hospitals, Federally-Qualified Health Centers, nursing homes</a:t>
            </a:r>
          </a:p>
          <a:p>
            <a:pPr lvl="2">
              <a:buFont typeface="Wingdings" panose="05000000000000000000" pitchFamily="2" charset="2"/>
              <a:buChar char="v"/>
            </a:pPr>
            <a:r>
              <a:rPr lang="en-US" sz="2000" dirty="0">
                <a:solidFill>
                  <a:schemeClr val="tx2">
                    <a:lumMod val="50000"/>
                  </a:schemeClr>
                </a:solidFill>
              </a:rPr>
              <a:t>Partnerships with housing providers for respite care:</a:t>
            </a:r>
          </a:p>
          <a:p>
            <a:pPr lvl="4">
              <a:buFont typeface="Wingdings" panose="05000000000000000000" pitchFamily="2" charset="2"/>
              <a:buChar char="v"/>
            </a:pPr>
            <a:r>
              <a:rPr lang="en-US" sz="2000" dirty="0">
                <a:solidFill>
                  <a:schemeClr val="tx2">
                    <a:lumMod val="50000"/>
                  </a:schemeClr>
                </a:solidFill>
              </a:rPr>
              <a:t>Rehabilitation. stabilization, case management</a:t>
            </a:r>
          </a:p>
          <a:p>
            <a:pPr lvl="4">
              <a:buFont typeface="Wingdings" panose="05000000000000000000" pitchFamily="2" charset="2"/>
              <a:buChar char="v"/>
            </a:pPr>
            <a:r>
              <a:rPr lang="en-US" sz="2000" dirty="0">
                <a:solidFill>
                  <a:schemeClr val="tx2">
                    <a:lumMod val="50000"/>
                  </a:schemeClr>
                </a:solidFill>
              </a:rPr>
              <a:t>Link to permanent housing</a:t>
            </a:r>
          </a:p>
          <a:p>
            <a:pPr>
              <a:buFont typeface="Wingdings" panose="05000000000000000000" pitchFamily="2" charset="2"/>
              <a:buChar char="v"/>
            </a:pPr>
            <a:endParaRPr lang="en-US" sz="2000" dirty="0">
              <a:solidFill>
                <a:schemeClr val="tx2">
                  <a:lumMod val="50000"/>
                </a:schemeClr>
              </a:solidFill>
            </a:endParaRPr>
          </a:p>
          <a:p>
            <a:pPr>
              <a:buFont typeface="Wingdings" panose="05000000000000000000" pitchFamily="2" charset="2"/>
              <a:buChar char="v"/>
            </a:pPr>
            <a:r>
              <a:rPr lang="en-US" sz="2000" dirty="0">
                <a:solidFill>
                  <a:schemeClr val="tx2">
                    <a:lumMod val="50000"/>
                  </a:schemeClr>
                </a:solidFill>
              </a:rPr>
              <a:t>State Medicaid Savings Investment: $256 million in capital &amp; operating support for supportive housing FY2012/13 to 2014/15</a:t>
            </a:r>
          </a:p>
        </p:txBody>
      </p:sp>
    </p:spTree>
    <p:extLst>
      <p:ext uri="{BB962C8B-B14F-4D97-AF65-F5344CB8AC3E}">
        <p14:creationId xmlns:p14="http://schemas.microsoft.com/office/powerpoint/2010/main" val="197899176"/>
      </p:ext>
    </p:extLst>
  </p:cSld>
  <p:clrMapOvr>
    <a:masterClrMapping/>
  </p:clrMapOvr>
  <p:transition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533400"/>
          </a:xfrm>
        </p:spPr>
        <p:txBody>
          <a:bodyPr/>
          <a:lstStyle/>
          <a:p>
            <a:r>
              <a:rPr lang="en-US" sz="3200" dirty="0">
                <a:solidFill>
                  <a:schemeClr val="bg1"/>
                </a:solidFill>
                <a:latin typeface="Century Schoolbook" panose="02040604050505020304" pitchFamily="18" charset="0"/>
                <a:ea typeface="Meiryo" panose="020B0604030504040204" pitchFamily="34" charset="-128"/>
                <a:cs typeface="Meiryo" panose="020B0604030504040204" pitchFamily="34" charset="-128"/>
              </a:rPr>
              <a:t>Our Mission</a:t>
            </a:r>
          </a:p>
        </p:txBody>
      </p:sp>
      <p:graphicFrame>
        <p:nvGraphicFramePr>
          <p:cNvPr id="5" name="Content Placeholder 4" descr="Image of Person waling through a neighborhood. Obama signing a document in front of Bident. Picture of a building."/>
          <p:cNvGraphicFramePr>
            <a:graphicFrameLocks noGrp="1"/>
          </p:cNvGraphicFramePr>
          <p:nvPr>
            <p:ph idx="1"/>
            <p:extLst>
              <p:ext uri="{D42A27DB-BD31-4B8C-83A1-F6EECF244321}">
                <p14:modId xmlns:p14="http://schemas.microsoft.com/office/powerpoint/2010/main" val="4067037081"/>
              </p:ext>
            </p:extLst>
          </p:nvPr>
        </p:nvGraphicFramePr>
        <p:xfrm>
          <a:off x="596900" y="1943100"/>
          <a:ext cx="8166100"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584200" y="1231900"/>
            <a:ext cx="8369300" cy="54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0" i="0">
                <a:solidFill>
                  <a:srgbClr val="0081C6"/>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marL="119063" indent="0" defTabSz="914400">
              <a:buFont typeface="Wingdings" charset="2"/>
              <a:buNone/>
            </a:pPr>
            <a:r>
              <a:rPr lang="en-US" sz="2400" dirty="0">
                <a:solidFill>
                  <a:srgbClr val="808DA0">
                    <a:lumMod val="50000"/>
                  </a:srgbClr>
                </a:solidFill>
                <a:latin typeface="Perpetua" panose="02020502060401020303" pitchFamily="18" charset="0"/>
              </a:rPr>
              <a:t>Advancing </a:t>
            </a:r>
            <a:r>
              <a:rPr lang="en-US" sz="2800" dirty="0">
                <a:solidFill>
                  <a:srgbClr val="808DA0">
                    <a:lumMod val="50000"/>
                  </a:srgbClr>
                </a:solidFill>
                <a:latin typeface="Perpetua" panose="02020502060401020303" pitchFamily="18" charset="0"/>
              </a:rPr>
              <a:t>housing</a:t>
            </a:r>
            <a:r>
              <a:rPr lang="en-US" sz="2400" dirty="0">
                <a:solidFill>
                  <a:srgbClr val="808DA0">
                    <a:lumMod val="50000"/>
                  </a:srgbClr>
                </a:solidFill>
                <a:latin typeface="Perpetua" panose="02020502060401020303" pitchFamily="18" charset="0"/>
              </a:rPr>
              <a:t> solutions that:</a:t>
            </a:r>
          </a:p>
          <a:p>
            <a:pPr marL="119063" indent="0" defTabSz="914400">
              <a:buFont typeface="Wingdings" charset="2"/>
              <a:buNone/>
            </a:pPr>
            <a:endParaRPr lang="en-US" sz="2400" dirty="0">
              <a:solidFill>
                <a:srgbClr val="808DA0">
                  <a:lumMod val="50000"/>
                </a:srgbClr>
              </a:solidFill>
            </a:endParaRPr>
          </a:p>
        </p:txBody>
      </p:sp>
    </p:spTree>
    <p:extLst>
      <p:ext uri="{BB962C8B-B14F-4D97-AF65-F5344CB8AC3E}">
        <p14:creationId xmlns:p14="http://schemas.microsoft.com/office/powerpoint/2010/main" val="1310116913"/>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a:t>
            </a:r>
            <a:r>
              <a:rPr lang="en-US" b="1" u="sng" dirty="0"/>
              <a:t>Housing</a:t>
            </a:r>
            <a:r>
              <a:rPr lang="en-US" dirty="0"/>
              <a:t>: Illinois</a:t>
            </a:r>
          </a:p>
        </p:txBody>
      </p:sp>
      <p:pic>
        <p:nvPicPr>
          <p:cNvPr id="8194" name="Picture 2" descr="1115 Waiver&#10;Made IL a mandatory managed care state&#10;Improvements in targeting highly vulnerable, high-cost populations&#10;Incentive payments based on performance measures&#10;Allow managed care organizations to re-invest incentive payments into—&#10;Rental assistance&#10;Capital investment&#10;Supportive housing services&#10;&#10;Submitted in June 2014, in negotiations with CMS on budget neutrality&#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1752600"/>
            <a:ext cx="8319819"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81000" y="1600200"/>
            <a:ext cx="8458199" cy="4572000"/>
          </a:xfrm>
        </p:spPr>
        <p:txBody>
          <a:bodyPr/>
          <a:lstStyle/>
          <a:p>
            <a:pPr marL="119063" indent="0" algn="ctr">
              <a:buNone/>
            </a:pPr>
            <a:r>
              <a:rPr lang="en-US" sz="2400" u="sng" dirty="0"/>
              <a:t>1115 Waiver</a:t>
            </a:r>
          </a:p>
          <a:p>
            <a:pPr>
              <a:buFont typeface="Wingdings" panose="05000000000000000000" pitchFamily="2" charset="2"/>
              <a:buChar char="v"/>
            </a:pPr>
            <a:r>
              <a:rPr lang="en-US" sz="2000" dirty="0"/>
              <a:t>Made IL a mandatory managed care state</a:t>
            </a:r>
          </a:p>
          <a:p>
            <a:pPr>
              <a:buFont typeface="Wingdings" panose="05000000000000000000" pitchFamily="2" charset="2"/>
              <a:buChar char="v"/>
            </a:pPr>
            <a:r>
              <a:rPr lang="en-US" sz="2000" dirty="0"/>
              <a:t>Improvements in targeting highly vulnerable, high-cost populations</a:t>
            </a:r>
          </a:p>
          <a:p>
            <a:pPr lvl="1">
              <a:buFont typeface="Wingdings" panose="05000000000000000000" pitchFamily="2" charset="2"/>
              <a:buChar char="v"/>
            </a:pPr>
            <a:r>
              <a:rPr lang="en-US" sz="2000" dirty="0"/>
              <a:t>Incentive payments based on performance measures</a:t>
            </a:r>
          </a:p>
          <a:p>
            <a:pPr lvl="2">
              <a:buFont typeface="Wingdings" panose="05000000000000000000" pitchFamily="2" charset="2"/>
              <a:buChar char="v"/>
            </a:pPr>
            <a:r>
              <a:rPr lang="en-US" sz="2000" b="1" dirty="0"/>
              <a:t>Allow managed care organizations to re-invest incentive payments into—</a:t>
            </a:r>
          </a:p>
          <a:p>
            <a:pPr lvl="3">
              <a:buFont typeface="Wingdings" panose="05000000000000000000" pitchFamily="2" charset="2"/>
              <a:buChar char="v"/>
            </a:pPr>
            <a:r>
              <a:rPr lang="en-US" sz="2000" b="1" dirty="0"/>
              <a:t>Rental assistance</a:t>
            </a:r>
          </a:p>
          <a:p>
            <a:pPr lvl="3">
              <a:buFont typeface="Wingdings" panose="05000000000000000000" pitchFamily="2" charset="2"/>
              <a:buChar char="v"/>
            </a:pPr>
            <a:r>
              <a:rPr lang="en-US" sz="2000" b="1" dirty="0"/>
              <a:t>Capital investment</a:t>
            </a:r>
          </a:p>
          <a:p>
            <a:pPr lvl="3">
              <a:buFont typeface="Wingdings" panose="05000000000000000000" pitchFamily="2" charset="2"/>
              <a:buChar char="v"/>
            </a:pPr>
            <a:r>
              <a:rPr lang="en-US" sz="2000" b="1" dirty="0"/>
              <a:t>Supportive housing services</a:t>
            </a:r>
          </a:p>
          <a:p>
            <a:pPr marL="914400" lvl="2" indent="0">
              <a:buNone/>
            </a:pPr>
            <a:endParaRPr lang="en-US" sz="2000" dirty="0"/>
          </a:p>
          <a:p>
            <a:pPr marL="519113" indent="-285750">
              <a:buFont typeface="Wingdings" panose="05000000000000000000" pitchFamily="2" charset="2"/>
              <a:buChar char="v"/>
            </a:pPr>
            <a:r>
              <a:rPr lang="en-US" sz="2000" dirty="0"/>
              <a:t>Submitted in June 2014, in negotiations with CMS on budget neutrality</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830427056"/>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Texas</a:t>
            </a:r>
          </a:p>
        </p:txBody>
      </p:sp>
      <p:pic>
        <p:nvPicPr>
          <p:cNvPr id="10242" name="Picture 2" descr="1115 Waiver&#10;&#10;Delivery System Reform Incentive Payments (DSRIP):&#10;Enhanced access in 20 Regional Health Plan areas&#10;Two regions (Travis County &amp; Harris County) fund comprehensive services in supportive housing&#10;Coupled with locally-committed housing voucher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800" y="1676400"/>
            <a:ext cx="8448408" cy="429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04800" y="1676400"/>
            <a:ext cx="8534399" cy="4419600"/>
          </a:xfrm>
        </p:spPr>
        <p:txBody>
          <a:bodyPr/>
          <a:lstStyle/>
          <a:p>
            <a:pPr marL="119063" indent="0" algn="ctr">
              <a:buNone/>
            </a:pPr>
            <a:r>
              <a:rPr lang="en-US" sz="2800" u="sng" dirty="0"/>
              <a:t>1115 Waiver</a:t>
            </a:r>
          </a:p>
          <a:p>
            <a:pPr>
              <a:buFont typeface="Wingdings" panose="05000000000000000000" pitchFamily="2" charset="2"/>
              <a:buChar char="v"/>
            </a:pPr>
            <a:endParaRPr lang="en-US" sz="2400" dirty="0">
              <a:solidFill>
                <a:schemeClr val="tx2">
                  <a:lumMod val="50000"/>
                </a:schemeClr>
              </a:solidFill>
            </a:endParaRPr>
          </a:p>
          <a:p>
            <a:pPr>
              <a:buFont typeface="Wingdings" panose="05000000000000000000" pitchFamily="2" charset="2"/>
              <a:buChar char="v"/>
            </a:pPr>
            <a:r>
              <a:rPr lang="en-US" sz="2400" dirty="0">
                <a:solidFill>
                  <a:schemeClr val="tx2">
                    <a:lumMod val="50000"/>
                  </a:schemeClr>
                </a:solidFill>
              </a:rPr>
              <a:t>Delivery System Reform Incentive Payments (DSRIP):</a:t>
            </a:r>
          </a:p>
          <a:p>
            <a:pPr lvl="1">
              <a:buFont typeface="Wingdings" panose="05000000000000000000" pitchFamily="2" charset="2"/>
              <a:buChar char="v"/>
            </a:pPr>
            <a:r>
              <a:rPr lang="en-US" sz="2400" dirty="0"/>
              <a:t>Enhanced access in 20 Regional Health Plan areas</a:t>
            </a:r>
          </a:p>
          <a:p>
            <a:pPr lvl="2">
              <a:buFont typeface="Wingdings" panose="05000000000000000000" pitchFamily="2" charset="2"/>
              <a:buChar char="v"/>
            </a:pPr>
            <a:r>
              <a:rPr lang="en-US" sz="2400" b="1" dirty="0"/>
              <a:t>Two regions </a:t>
            </a:r>
            <a:r>
              <a:rPr lang="en-US" sz="2400" dirty="0"/>
              <a:t>(Travis County &amp; Harris County) </a:t>
            </a:r>
            <a:r>
              <a:rPr lang="en-US" sz="2400" b="1" dirty="0"/>
              <a:t>fund comprehensive services in supportive housing</a:t>
            </a:r>
          </a:p>
          <a:p>
            <a:pPr lvl="2">
              <a:buFont typeface="Wingdings" panose="05000000000000000000" pitchFamily="2" charset="2"/>
              <a:buChar char="v"/>
            </a:pPr>
            <a:r>
              <a:rPr lang="en-US" sz="2400" dirty="0"/>
              <a:t>Coupled with locally-committed housing vouchers</a:t>
            </a:r>
          </a:p>
        </p:txBody>
      </p:sp>
    </p:spTree>
    <p:extLst>
      <p:ext uri="{BB962C8B-B14F-4D97-AF65-F5344CB8AC3E}">
        <p14:creationId xmlns:p14="http://schemas.microsoft.com/office/powerpoint/2010/main" val="2738231598"/>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Rhode Island</a:t>
            </a:r>
          </a:p>
        </p:txBody>
      </p:sp>
      <p:pic>
        <p:nvPicPr>
          <p:cNvPr id="11266" name="Picture 2" descr="1115 Waiver&#10;&#10;Estimated savings of over $2 million by investing in supportive housing services&#10;Benefits package included bundled/case rate payment to supportive housing service providers who offer services in housing to high-acuity beneficiaries&#10;Outreach &amp; engagement&#10;Tenancy supports&#10;Case management&#10;Behavioral health counseling&#10;Transportation&#10;State withdrew this part of their waive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676400"/>
            <a:ext cx="84582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33590" y="1581150"/>
            <a:ext cx="8381999" cy="4591050"/>
          </a:xfrm>
        </p:spPr>
        <p:txBody>
          <a:bodyPr/>
          <a:lstStyle/>
          <a:p>
            <a:pPr marL="119063" indent="0" algn="ctr">
              <a:buNone/>
            </a:pPr>
            <a:r>
              <a:rPr lang="en-US" sz="2400" u="sng" dirty="0"/>
              <a:t>1115 Waiver</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Estimated savings of over $2 million by investing in supportive housing services</a:t>
            </a:r>
          </a:p>
          <a:p>
            <a:pPr>
              <a:buFont typeface="Wingdings" panose="05000000000000000000" pitchFamily="2" charset="2"/>
              <a:buChar char="v"/>
            </a:pPr>
            <a:r>
              <a:rPr lang="en-US" sz="2000" dirty="0"/>
              <a:t>Benefits package included bundled/case rate payment to supportive housing service providers who offer services in housing to high-acuity beneficiaries</a:t>
            </a:r>
          </a:p>
          <a:p>
            <a:pPr lvl="1">
              <a:buFont typeface="Wingdings" panose="05000000000000000000" pitchFamily="2" charset="2"/>
              <a:buChar char="v"/>
            </a:pPr>
            <a:r>
              <a:rPr lang="en-US" sz="2000" dirty="0"/>
              <a:t>Outreach &amp; engagement</a:t>
            </a:r>
          </a:p>
          <a:p>
            <a:pPr lvl="1">
              <a:buFont typeface="Wingdings" panose="05000000000000000000" pitchFamily="2" charset="2"/>
              <a:buChar char="v"/>
            </a:pPr>
            <a:r>
              <a:rPr lang="en-US" sz="2000" dirty="0"/>
              <a:t>Tenancy supports</a:t>
            </a:r>
          </a:p>
          <a:p>
            <a:pPr lvl="1">
              <a:buFont typeface="Wingdings" panose="05000000000000000000" pitchFamily="2" charset="2"/>
              <a:buChar char="v"/>
            </a:pPr>
            <a:r>
              <a:rPr lang="en-US" sz="2000" dirty="0"/>
              <a:t>Case management</a:t>
            </a:r>
          </a:p>
          <a:p>
            <a:pPr lvl="1">
              <a:buFont typeface="Wingdings" panose="05000000000000000000" pitchFamily="2" charset="2"/>
              <a:buChar char="v"/>
            </a:pPr>
            <a:r>
              <a:rPr lang="en-US" sz="2000" dirty="0"/>
              <a:t>Behavioral health counseling</a:t>
            </a:r>
          </a:p>
          <a:p>
            <a:pPr lvl="1">
              <a:buFont typeface="Wingdings" panose="05000000000000000000" pitchFamily="2" charset="2"/>
              <a:buChar char="v"/>
            </a:pPr>
            <a:r>
              <a:rPr lang="en-US" sz="2000" dirty="0"/>
              <a:t>Transportation</a:t>
            </a:r>
          </a:p>
          <a:p>
            <a:pPr>
              <a:buFont typeface="Wingdings" panose="05000000000000000000" pitchFamily="2" charset="2"/>
              <a:buChar char="v"/>
            </a:pPr>
            <a:r>
              <a:rPr lang="en-US" sz="2000" u="sng" dirty="0"/>
              <a:t>State withdrew this part of their waiver</a:t>
            </a:r>
          </a:p>
        </p:txBody>
      </p:sp>
    </p:spTree>
    <p:extLst>
      <p:ext uri="{BB962C8B-B14F-4D97-AF65-F5344CB8AC3E}">
        <p14:creationId xmlns:p14="http://schemas.microsoft.com/office/powerpoint/2010/main" val="1171313805"/>
      </p:ext>
    </p:extLst>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Illinois</a:t>
            </a:r>
          </a:p>
        </p:txBody>
      </p:sp>
      <p:pic>
        <p:nvPicPr>
          <p:cNvPr id="8194" name="Picture 2" descr="Accountable Care Organizations&#10;Payment &amp; delivery reform model for assigned patient population&#10;Coordinated health care providers offer care coordination&#10;&#10;Chicago Together for Health ACO manages Coordinated Care Entity (CCE)&#10;Targets beneficiaries with chronic conditions&#10;Provider network includes supportive housing programs&#10;Funds services in housing&#10;Tracks costs among beneficiaries&#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1752600"/>
            <a:ext cx="8319819"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81000" y="1600200"/>
            <a:ext cx="8458199" cy="4572000"/>
          </a:xfrm>
        </p:spPr>
        <p:txBody>
          <a:bodyPr/>
          <a:lstStyle/>
          <a:p>
            <a:pPr marL="119063" indent="0" algn="ctr">
              <a:buNone/>
            </a:pPr>
            <a:r>
              <a:rPr lang="en-US" sz="2400" u="sng" dirty="0"/>
              <a:t>Accountable Care Organizations</a:t>
            </a:r>
          </a:p>
          <a:p>
            <a:pPr>
              <a:buFont typeface="Wingdings" panose="05000000000000000000" pitchFamily="2" charset="2"/>
              <a:buChar char="v"/>
            </a:pPr>
            <a:r>
              <a:rPr lang="en-US" sz="2000" dirty="0"/>
              <a:t>Payment &amp; delivery reform model for assigned patient population</a:t>
            </a:r>
          </a:p>
          <a:p>
            <a:pPr>
              <a:buFont typeface="Wingdings" panose="05000000000000000000" pitchFamily="2" charset="2"/>
              <a:buChar char="v"/>
            </a:pPr>
            <a:r>
              <a:rPr lang="en-US" sz="2000" dirty="0"/>
              <a:t>Coordinated health care providers offer care coordination</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Chicago Together for Health ACO manages Coordinated Care Entity (CCE)</a:t>
            </a:r>
          </a:p>
          <a:p>
            <a:pPr lvl="1">
              <a:buFont typeface="Wingdings" panose="05000000000000000000" pitchFamily="2" charset="2"/>
              <a:buChar char="v"/>
            </a:pPr>
            <a:r>
              <a:rPr lang="en-US" sz="2000" dirty="0"/>
              <a:t>Targets beneficiaries with chronic conditions</a:t>
            </a:r>
          </a:p>
          <a:p>
            <a:pPr lvl="1">
              <a:buFont typeface="Wingdings" panose="05000000000000000000" pitchFamily="2" charset="2"/>
              <a:buChar char="v"/>
            </a:pPr>
            <a:r>
              <a:rPr lang="en-US" sz="2000" dirty="0"/>
              <a:t>Provider network includes supportive housing programs</a:t>
            </a:r>
          </a:p>
          <a:p>
            <a:pPr lvl="1">
              <a:buFont typeface="Wingdings" panose="05000000000000000000" pitchFamily="2" charset="2"/>
              <a:buChar char="v"/>
            </a:pPr>
            <a:r>
              <a:rPr lang="en-US" sz="2000" dirty="0"/>
              <a:t>Funds services in housing</a:t>
            </a:r>
          </a:p>
          <a:p>
            <a:pPr lvl="1">
              <a:buFont typeface="Wingdings" panose="05000000000000000000" pitchFamily="2" charset="2"/>
              <a:buChar char="v"/>
            </a:pPr>
            <a:r>
              <a:rPr lang="en-US" sz="2000" dirty="0"/>
              <a:t>Tracks costs among beneficiaries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324541435"/>
      </p:ext>
    </p:extLst>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Oregon</a:t>
            </a:r>
          </a:p>
        </p:txBody>
      </p:sp>
      <p:pic>
        <p:nvPicPr>
          <p:cNvPr id="4098" name="Picture 2" descr="Accountable Care Organizations&#10;&#10;CMS-approved Medicaid funding for Coordinated Care Organizations in Oregon&#10;Coordinated health care providers offer full-range of care, at risk for whole-person care&#10;&#10;Tri-City Medicaid Collaborative (Portland/Multnomah County): &#10;Provider network includes supportive housing programs&#10;Use savings to fund services in housing&#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8600" y="1479771"/>
            <a:ext cx="8747664" cy="438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457200" y="1600200"/>
            <a:ext cx="7924800" cy="4724400"/>
          </a:xfrm>
        </p:spPr>
        <p:txBody>
          <a:bodyPr/>
          <a:lstStyle/>
          <a:p>
            <a:pPr marL="119063" indent="0" algn="ctr">
              <a:buNone/>
            </a:pPr>
            <a:r>
              <a:rPr lang="en-US" sz="2400" u="sng" dirty="0"/>
              <a:t>Accountable Care Organizations</a:t>
            </a:r>
          </a:p>
          <a:p>
            <a:pPr marL="119063" indent="0" algn="ctr">
              <a:buNone/>
            </a:pPr>
            <a:endParaRPr lang="en-US" sz="1400" u="sng" dirty="0"/>
          </a:p>
          <a:p>
            <a:pPr>
              <a:buFont typeface="Wingdings" panose="05000000000000000000" pitchFamily="2" charset="2"/>
              <a:buChar char="v"/>
            </a:pPr>
            <a:r>
              <a:rPr lang="en-US" sz="2000" dirty="0"/>
              <a:t>CMS-approved Medicaid funding for Coordinated Care Organizations in Oregon</a:t>
            </a:r>
          </a:p>
          <a:p>
            <a:pPr>
              <a:buFont typeface="Wingdings" panose="05000000000000000000" pitchFamily="2" charset="2"/>
              <a:buChar char="v"/>
            </a:pPr>
            <a:r>
              <a:rPr lang="en-US" sz="2000" dirty="0"/>
              <a:t>Coordinated health care providers offer full-range of care, at risk for whole-person care</a:t>
            </a: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Tri-City Medicaid Collaborative (Portland/Multnomah County): </a:t>
            </a:r>
          </a:p>
          <a:p>
            <a:pPr lvl="1">
              <a:buFont typeface="Wingdings" panose="05000000000000000000" pitchFamily="2" charset="2"/>
              <a:buChar char="v"/>
            </a:pPr>
            <a:r>
              <a:rPr lang="en-US" sz="2000" dirty="0"/>
              <a:t>Provider network includes supportive housing programs</a:t>
            </a:r>
          </a:p>
          <a:p>
            <a:pPr lvl="1">
              <a:buFont typeface="Wingdings" panose="05000000000000000000" pitchFamily="2" charset="2"/>
              <a:buChar char="v"/>
            </a:pPr>
            <a:r>
              <a:rPr lang="en-US" sz="2000" dirty="0"/>
              <a:t>Use savings to fund services in housing</a:t>
            </a:r>
          </a:p>
          <a:p>
            <a:endParaRPr lang="en-US" dirty="0"/>
          </a:p>
        </p:txBody>
      </p:sp>
    </p:spTree>
    <p:extLst>
      <p:ext uri="{BB962C8B-B14F-4D97-AF65-F5344CB8AC3E}">
        <p14:creationId xmlns:p14="http://schemas.microsoft.com/office/powerpoint/2010/main" val="3731190390"/>
      </p:ext>
    </p:extLst>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p:spPr>
        <p:txBody>
          <a:bodyPr/>
          <a:lstStyle/>
          <a:p>
            <a:r>
              <a:rPr lang="en-US" dirty="0"/>
              <a:t>Other States’ Approach to Funding Housing-Based </a:t>
            </a:r>
            <a:r>
              <a:rPr lang="en-US" b="1" u="sng" dirty="0"/>
              <a:t>Services</a:t>
            </a:r>
            <a:r>
              <a:rPr lang="en-US" dirty="0"/>
              <a:t>: Louisiana</a:t>
            </a:r>
          </a:p>
        </p:txBody>
      </p:sp>
      <p:pic>
        <p:nvPicPr>
          <p:cNvPr id="9218" name="Picture 2" descr="Home &amp; Community-Based Services Waivers&#10;Managed through behavioral health managed care organization (MCO)&#10;MCO tracks availability of housing units, &amp; funds supportive housing service providers for services in housing&#10;Goals&#10;Reducing chronic homelessness&#10;Reducing number of people residing in institutional care&#10;Improving integration of care&#10;Eligibility&#10;Beneficiaries with significant long-term disability in need of housing and services&#1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1922" y="1524000"/>
            <a:ext cx="8852078" cy="442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291922" y="1524000"/>
            <a:ext cx="8547277" cy="4572000"/>
          </a:xfrm>
        </p:spPr>
        <p:txBody>
          <a:bodyPr/>
          <a:lstStyle/>
          <a:p>
            <a:pPr marL="119063" indent="0" algn="ctr">
              <a:buNone/>
            </a:pPr>
            <a:r>
              <a:rPr lang="en-US" sz="2400" u="sng" dirty="0"/>
              <a:t>Home &amp; Community-Based Services Waivers</a:t>
            </a:r>
          </a:p>
          <a:p>
            <a:pPr>
              <a:buFont typeface="Wingdings" panose="05000000000000000000" pitchFamily="2" charset="2"/>
              <a:buChar char="v"/>
            </a:pPr>
            <a:r>
              <a:rPr lang="en-US" sz="2000" dirty="0"/>
              <a:t>Managed through behavioral health managed care organization (MCO)</a:t>
            </a:r>
          </a:p>
          <a:p>
            <a:pPr>
              <a:buFont typeface="Wingdings" panose="05000000000000000000" pitchFamily="2" charset="2"/>
              <a:buChar char="v"/>
            </a:pPr>
            <a:r>
              <a:rPr lang="en-US" sz="2000" dirty="0"/>
              <a:t>MCO tracks availability of housing units, &amp; funds supportive housing service providers for services in housing</a:t>
            </a:r>
          </a:p>
          <a:p>
            <a:pPr>
              <a:buFont typeface="Wingdings" panose="05000000000000000000" pitchFamily="2" charset="2"/>
              <a:buChar char="v"/>
            </a:pPr>
            <a:r>
              <a:rPr lang="en-US" sz="2000" dirty="0"/>
              <a:t>Goals</a:t>
            </a:r>
          </a:p>
          <a:p>
            <a:pPr lvl="1">
              <a:buFont typeface="Wingdings" panose="05000000000000000000" pitchFamily="2" charset="2"/>
              <a:buChar char="v"/>
            </a:pPr>
            <a:r>
              <a:rPr lang="en-US" sz="2000" dirty="0"/>
              <a:t>Reducing chronic homelessness</a:t>
            </a:r>
          </a:p>
          <a:p>
            <a:pPr lvl="1">
              <a:buFont typeface="Wingdings" panose="05000000000000000000" pitchFamily="2" charset="2"/>
              <a:buChar char="v"/>
            </a:pPr>
            <a:r>
              <a:rPr lang="en-US" sz="2000" dirty="0"/>
              <a:t>Reducing number of people residing in institutional care</a:t>
            </a:r>
          </a:p>
          <a:p>
            <a:pPr lvl="1">
              <a:buFont typeface="Wingdings" panose="05000000000000000000" pitchFamily="2" charset="2"/>
              <a:buChar char="v"/>
            </a:pPr>
            <a:r>
              <a:rPr lang="en-US" sz="2000" dirty="0"/>
              <a:t>Improving integration of care</a:t>
            </a:r>
          </a:p>
          <a:p>
            <a:pPr>
              <a:buFont typeface="Wingdings" panose="05000000000000000000" pitchFamily="2" charset="2"/>
              <a:buChar char="v"/>
            </a:pPr>
            <a:r>
              <a:rPr lang="en-US" sz="2000" dirty="0"/>
              <a:t>Eligibility</a:t>
            </a:r>
          </a:p>
          <a:p>
            <a:pPr lvl="1">
              <a:buFont typeface="Wingdings" panose="05000000000000000000" pitchFamily="2" charset="2"/>
              <a:buChar char="v"/>
            </a:pPr>
            <a:r>
              <a:rPr lang="en-US" sz="2000" dirty="0"/>
              <a:t>Beneficiaries with significant long-term disability in need of housing and services</a:t>
            </a:r>
          </a:p>
          <a:p>
            <a:pPr>
              <a:buFont typeface="Wingdings" panose="05000000000000000000" pitchFamily="2" charset="2"/>
              <a:buChar char="v"/>
            </a:pPr>
            <a:endParaRPr lang="en-US" sz="2000" dirty="0"/>
          </a:p>
        </p:txBody>
      </p:sp>
    </p:spTree>
    <p:extLst>
      <p:ext uri="{BB962C8B-B14F-4D97-AF65-F5344CB8AC3E}">
        <p14:creationId xmlns:p14="http://schemas.microsoft.com/office/powerpoint/2010/main" val="3735631074"/>
      </p:ext>
    </p:extLst>
  </p:cSld>
  <p:clrMapOvr>
    <a:masterClrMapping/>
  </p:clrMapOvr>
  <p:transition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 Approach to Funding Housing-Based </a:t>
            </a:r>
            <a:r>
              <a:rPr lang="en-US" b="1" u="sng" dirty="0"/>
              <a:t>Services</a:t>
            </a:r>
            <a:r>
              <a:rPr lang="en-US" dirty="0"/>
              <a:t>: Washington</a:t>
            </a:r>
          </a:p>
        </p:txBody>
      </p:sp>
      <p:pic>
        <p:nvPicPr>
          <p:cNvPr id="5123" name="Picture 3" descr="Work in Progress&#10;&#10;Developing plans to seek approval for a “supportive housing benefit”&#10;&#10;Services in supportive housing &#10;For people who are chronically homeless or people in long-term institutional ca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667000"/>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ork in Progress&#10;&#10;Developing plans to seek approval for a “supportive housing benefit”&#10;&#10;Services in supportive housing &#10;For people who are chronically homeless or people in long-term institutional care"/>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1456" y="1526059"/>
            <a:ext cx="8701087" cy="4419600"/>
          </a:xfrm>
          <a:prstGeom prst="rect">
            <a:avLst/>
          </a:prstGeom>
        </p:spPr>
      </p:pic>
      <p:sp>
        <p:nvSpPr>
          <p:cNvPr id="6" name="TextBox 5"/>
          <p:cNvSpPr txBox="1"/>
          <p:nvPr/>
        </p:nvSpPr>
        <p:spPr>
          <a:xfrm>
            <a:off x="533400" y="1905000"/>
            <a:ext cx="7848600" cy="2954655"/>
          </a:xfrm>
          <a:prstGeom prst="rect">
            <a:avLst/>
          </a:prstGeom>
          <a:noFill/>
        </p:spPr>
        <p:txBody>
          <a:bodyPr wrap="square" rtlCol="0">
            <a:spAutoFit/>
          </a:bodyPr>
          <a:lstStyle/>
          <a:p>
            <a:pPr algn="ctr"/>
            <a:r>
              <a:rPr lang="en-US" sz="2400" b="1" u="sng" dirty="0">
                <a:solidFill>
                  <a:schemeClr val="tx2">
                    <a:lumMod val="75000"/>
                  </a:schemeClr>
                </a:solidFill>
                <a:latin typeface="Century Schoolbook" panose="02040604050505020304" pitchFamily="18" charset="0"/>
              </a:rPr>
              <a:t>Work in Progress</a:t>
            </a:r>
          </a:p>
          <a:p>
            <a:endParaRPr lang="en-US" dirty="0">
              <a:solidFill>
                <a:schemeClr val="tx2">
                  <a:lumMod val="75000"/>
                </a:schemeClr>
              </a:solidFill>
              <a:latin typeface="Century Schoolbook" panose="02040604050505020304" pitchFamily="18" charset="0"/>
            </a:endParaRPr>
          </a:p>
          <a:p>
            <a:pPr marL="285750"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Developing plans to seek approval for a “supportive housing benefit”</a:t>
            </a:r>
          </a:p>
          <a:p>
            <a:endParaRPr lang="en-US" sz="2400" dirty="0">
              <a:solidFill>
                <a:schemeClr val="tx2">
                  <a:lumMod val="75000"/>
                </a:schemeClr>
              </a:solidFill>
              <a:latin typeface="Century Schoolbook" panose="02040604050505020304" pitchFamily="18" charset="0"/>
            </a:endParaRPr>
          </a:p>
          <a:p>
            <a:pPr marL="742950" lvl="1"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Services in supportive housing </a:t>
            </a:r>
          </a:p>
          <a:p>
            <a:pPr marL="742950" lvl="1" indent="-285750">
              <a:buFont typeface="Wingdings" panose="05000000000000000000" pitchFamily="2" charset="2"/>
              <a:buChar char="v"/>
            </a:pPr>
            <a:r>
              <a:rPr lang="en-US" sz="2400" dirty="0">
                <a:solidFill>
                  <a:schemeClr val="tx2">
                    <a:lumMod val="75000"/>
                  </a:schemeClr>
                </a:solidFill>
                <a:latin typeface="Century Schoolbook" panose="02040604050505020304" pitchFamily="18" charset="0"/>
              </a:rPr>
              <a:t>For people who are chronically homeless or people in long-term institutional care</a:t>
            </a:r>
          </a:p>
        </p:txBody>
      </p:sp>
    </p:spTree>
    <p:extLst>
      <p:ext uri="{BB962C8B-B14F-4D97-AF65-F5344CB8AC3E}">
        <p14:creationId xmlns:p14="http://schemas.microsoft.com/office/powerpoint/2010/main" val="878951006"/>
      </p:ext>
    </p:extLst>
  </p:cSld>
  <p:clrMapOvr>
    <a:masterClrMapping/>
  </p:clrMapOvr>
  <p:transition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Specific Initiatives</a:t>
            </a:r>
          </a:p>
        </p:txBody>
      </p:sp>
      <p:graphicFrame>
        <p:nvGraphicFramePr>
          <p:cNvPr id="4" name="Content Placeholder 3" descr="Information about Massachusetts Behavioral Health Partnership, Medica in Minnesota and Others"/>
          <p:cNvGraphicFramePr>
            <a:graphicFrameLocks noGrp="1"/>
          </p:cNvGraphicFramePr>
          <p:nvPr>
            <p:ph idx="1"/>
            <p:extLst>
              <p:ext uri="{D42A27DB-BD31-4B8C-83A1-F6EECF244321}">
                <p14:modId xmlns:p14="http://schemas.microsoft.com/office/powerpoint/2010/main" val="2991534387"/>
              </p:ext>
            </p:extLst>
          </p:nvPr>
        </p:nvGraphicFramePr>
        <p:xfrm>
          <a:off x="228600" y="13716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179577"/>
      </p:ext>
    </p:extLst>
  </p:cSld>
  <p:clrMapOvr>
    <a:masterClrMapping/>
  </p:clrMapOvr>
  <p:transition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520267" cy="3200400"/>
          </a:xfrm>
        </p:spPr>
        <p:txBody>
          <a:bodyPr/>
          <a:lstStyle/>
          <a:p>
            <a:pPr marL="119062" indent="0" algn="r"/>
            <a:br>
              <a:rPr lang="en-US" sz="4000" i="1" dirty="0">
                <a:latin typeface="Century Schoolbook" panose="02040604050505020304" pitchFamily="18" charset="0"/>
              </a:rPr>
            </a:br>
            <a:r>
              <a:rPr lang="en-US" sz="4000" i="1" dirty="0">
                <a:latin typeface="Century Schoolbook" panose="02040604050505020304" pitchFamily="18" charset="0"/>
              </a:rPr>
              <a:t>Issues &amp; Ideas for Housing Component in 1115 Waiver</a:t>
            </a:r>
            <a:br>
              <a:rPr lang="en-US" sz="2400" dirty="0">
                <a:latin typeface="Century Schoolbook" panose="02040604050505020304" pitchFamily="18" charset="0"/>
              </a:rPr>
            </a:br>
            <a:endParaRPr lang="en-US" dirty="0">
              <a:latin typeface="Century Schoolbook" panose="02040604050505020304" pitchFamily="18" charset="0"/>
            </a:endParaRPr>
          </a:p>
        </p:txBody>
      </p:sp>
      <p:sp>
        <p:nvSpPr>
          <p:cNvPr id="3" name="Subtitle 2"/>
          <p:cNvSpPr>
            <a:spLocks noGrp="1"/>
          </p:cNvSpPr>
          <p:nvPr>
            <p:ph type="subTitle" sz="quarter" idx="1"/>
          </p:nvPr>
        </p:nvSpPr>
        <p:spPr>
          <a:xfrm>
            <a:off x="762000" y="3657600"/>
            <a:ext cx="4953000" cy="1447800"/>
          </a:xfrm>
        </p:spPr>
        <p:txBody>
          <a:bodyPr/>
          <a:lstStyle/>
          <a:p>
            <a:r>
              <a:rPr lang="en-US" sz="1800" dirty="0"/>
              <a:t>Sharon Rapport, </a:t>
            </a:r>
          </a:p>
          <a:p>
            <a:r>
              <a:rPr lang="en-US" sz="1800" dirty="0"/>
              <a:t>Associate Director, California Policy, CSH</a:t>
            </a:r>
          </a:p>
          <a:p>
            <a:endParaRPr lang="en-US" sz="1800" dirty="0"/>
          </a:p>
          <a:p>
            <a:r>
              <a:rPr lang="en-US" sz="1800" dirty="0"/>
              <a:t>November 4, 2014</a:t>
            </a:r>
          </a:p>
        </p:txBody>
      </p:sp>
    </p:spTree>
    <p:extLst>
      <p:ext uri="{BB962C8B-B14F-4D97-AF65-F5344CB8AC3E}">
        <p14:creationId xmlns:p14="http://schemas.microsoft.com/office/powerpoint/2010/main" val="233144464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a:t>
            </a:r>
          </a:p>
        </p:txBody>
      </p:sp>
      <p:graphicFrame>
        <p:nvGraphicFramePr>
          <p:cNvPr id="7" name="Diagram 6" descr="Who to Serve, What to Fund and How to Fund"/>
          <p:cNvGraphicFramePr/>
          <p:nvPr>
            <p:extLst>
              <p:ext uri="{D42A27DB-BD31-4B8C-83A1-F6EECF244321}">
                <p14:modId xmlns:p14="http://schemas.microsoft.com/office/powerpoint/2010/main" val="2861504346"/>
              </p:ext>
            </p:extLst>
          </p:nvPr>
        </p:nvGraphicFramePr>
        <p:xfrm>
          <a:off x="0" y="11430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023020"/>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39543" cy="533400"/>
          </a:xfrm>
          <a:ln>
            <a:noFill/>
          </a:ln>
        </p:spPr>
        <p:txBody>
          <a:bodyPr/>
          <a:lstStyle/>
          <a:p>
            <a:r>
              <a:rPr lang="en-US" sz="3200" dirty="0">
                <a:solidFill>
                  <a:schemeClr val="bg1"/>
                </a:solidFill>
                <a:latin typeface="Century Schoolbook" panose="02040604050505020304" pitchFamily="18" charset="0"/>
                <a:cs typeface="Arial"/>
              </a:rPr>
              <a:t>Building Strong, Healthy Communities</a:t>
            </a:r>
          </a:p>
        </p:txBody>
      </p:sp>
      <p:grpSp>
        <p:nvGrpSpPr>
          <p:cNvPr id="235" name="Group 234" descr="Image of the United States. With images of push pins on certain states."/>
          <p:cNvGrpSpPr/>
          <p:nvPr/>
        </p:nvGrpSpPr>
        <p:grpSpPr>
          <a:xfrm>
            <a:off x="381000" y="1143000"/>
            <a:ext cx="7956161" cy="4721624"/>
            <a:chOff x="-190803" y="1092445"/>
            <a:chExt cx="8688374" cy="4930930"/>
          </a:xfrm>
        </p:grpSpPr>
        <p:grpSp>
          <p:nvGrpSpPr>
            <p:cNvPr id="4" name="Gruppe 251"/>
            <p:cNvGrpSpPr/>
            <p:nvPr/>
          </p:nvGrpSpPr>
          <p:grpSpPr>
            <a:xfrm>
              <a:off x="1393754" y="1092445"/>
              <a:ext cx="7103817" cy="4930930"/>
              <a:chOff x="1449634" y="627625"/>
              <a:chExt cx="7103817" cy="4930930"/>
            </a:xfrm>
            <a:solidFill>
              <a:srgbClr val="F8971D"/>
            </a:solidFill>
          </p:grpSpPr>
          <p:sp>
            <p:nvSpPr>
              <p:cNvPr id="5"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7" name="Gruppe 360"/>
              <p:cNvGrpSpPr/>
              <p:nvPr/>
            </p:nvGrpSpPr>
            <p:grpSpPr>
              <a:xfrm>
                <a:off x="1449634" y="627625"/>
                <a:ext cx="7103817" cy="4930930"/>
                <a:chOff x="1449634" y="627625"/>
                <a:chExt cx="7103817" cy="4930930"/>
              </a:xfrm>
              <a:grpFill/>
            </p:grpSpPr>
            <p:sp>
              <p:nvSpPr>
                <p:cNvPr id="8"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10" name="Gruppe 313"/>
                <p:cNvGrpSpPr/>
                <p:nvPr/>
              </p:nvGrpSpPr>
              <p:grpSpPr>
                <a:xfrm>
                  <a:off x="1449634" y="627625"/>
                  <a:ext cx="7103817" cy="4930930"/>
                  <a:chOff x="1449634" y="456175"/>
                  <a:chExt cx="7103817" cy="4930930"/>
                </a:xfrm>
                <a:grpFill/>
              </p:grpSpPr>
              <p:sp>
                <p:nvSpPr>
                  <p:cNvPr id="11"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85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nvGrpSpPr>
                  <p:cNvPr id="19" name="Gruppe 312"/>
                  <p:cNvGrpSpPr/>
                  <p:nvPr/>
                </p:nvGrpSpPr>
                <p:grpSpPr>
                  <a:xfrm>
                    <a:off x="1449634" y="664433"/>
                    <a:ext cx="6841621" cy="4722672"/>
                    <a:chOff x="1449634" y="664433"/>
                    <a:chExt cx="6841621" cy="4722672"/>
                  </a:xfrm>
                  <a:grpFill/>
                </p:grpSpPr>
                <p:grpSp>
                  <p:nvGrpSpPr>
                    <p:cNvPr id="24" name="Group 3052"/>
                    <p:cNvGrpSpPr>
                      <a:grpSpLocks/>
                    </p:cNvGrpSpPr>
                    <p:nvPr/>
                  </p:nvGrpSpPr>
                  <p:grpSpPr bwMode="auto">
                    <a:xfrm>
                      <a:off x="1449634" y="664433"/>
                      <a:ext cx="6841621" cy="4644660"/>
                      <a:chOff x="698" y="593"/>
                      <a:chExt cx="4584" cy="3112"/>
                    </a:xfrm>
                    <a:grpFill/>
                  </p:grpSpPr>
                  <p:sp>
                    <p:nvSpPr>
                      <p:cNvPr id="26"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7"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8"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9"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0"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1" name="Freeform 2858"/>
                      <p:cNvSpPr>
                        <a:spLocks/>
                      </p:cNvSpPr>
                      <p:nvPr/>
                    </p:nvSpPr>
                    <p:spPr bwMode="auto">
                      <a:xfrm>
                        <a:off x="3342" y="2328"/>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2"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3"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4"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5"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6"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7"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8"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39"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0"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1"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2"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3"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4"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5"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6"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7"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8"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49"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0" name="Rectangle 2877"/>
                      <p:cNvSpPr>
                        <a:spLocks noChangeArrowheads="1"/>
                      </p:cNvSpPr>
                      <p:nvPr/>
                    </p:nvSpPr>
                    <p:spPr bwMode="auto">
                      <a:xfrm>
                        <a:off x="4022" y="3015"/>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1"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2"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3"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4"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5"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6"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7"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8"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59"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rgbClr val="73B632"/>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0" name="Rectangle 2887"/>
                      <p:cNvSpPr>
                        <a:spLocks noChangeArrowheads="1"/>
                      </p:cNvSpPr>
                      <p:nvPr/>
                    </p:nvSpPr>
                    <p:spPr bwMode="auto">
                      <a:xfrm>
                        <a:off x="882" y="917"/>
                        <a:ext cx="6" cy="6"/>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1"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2" name="Rectangle 2889"/>
                      <p:cNvSpPr>
                        <a:spLocks noChangeArrowheads="1"/>
                      </p:cNvSpPr>
                      <p:nvPr/>
                    </p:nvSpPr>
                    <p:spPr bwMode="auto">
                      <a:xfrm>
                        <a:off x="766" y="1433"/>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3"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4"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5"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6"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7"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8"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69"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0"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1"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2" name="Rectangle 2899"/>
                      <p:cNvSpPr>
                        <a:spLocks noChangeArrowheads="1"/>
                      </p:cNvSpPr>
                      <p:nvPr/>
                    </p:nvSpPr>
                    <p:spPr bwMode="auto">
                      <a:xfrm>
                        <a:off x="1496" y="2219"/>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3"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4"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5"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6" name="Rectangle 2903"/>
                      <p:cNvSpPr>
                        <a:spLocks noChangeArrowheads="1"/>
                      </p:cNvSpPr>
                      <p:nvPr/>
                    </p:nvSpPr>
                    <p:spPr bwMode="auto">
                      <a:xfrm>
                        <a:off x="2628" y="1951"/>
                        <a:ext cx="1"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7" name="Rectangle 2904"/>
                      <p:cNvSpPr>
                        <a:spLocks noChangeArrowheads="1"/>
                      </p:cNvSpPr>
                      <p:nvPr/>
                    </p:nvSpPr>
                    <p:spPr bwMode="auto">
                      <a:xfrm>
                        <a:off x="2634" y="2307"/>
                        <a:ext cx="4"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8"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79"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0" name="Rectangle 2907"/>
                      <p:cNvSpPr>
                        <a:spLocks noChangeArrowheads="1"/>
                      </p:cNvSpPr>
                      <p:nvPr/>
                    </p:nvSpPr>
                    <p:spPr bwMode="auto">
                      <a:xfrm>
                        <a:off x="2472" y="1335"/>
                        <a:ext cx="2"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1"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2"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3" name="Rectangle 2910"/>
                      <p:cNvSpPr>
                        <a:spLocks noChangeArrowheads="1"/>
                      </p:cNvSpPr>
                      <p:nvPr/>
                    </p:nvSpPr>
                    <p:spPr bwMode="auto">
                      <a:xfrm>
                        <a:off x="2472" y="1583"/>
                        <a:ext cx="1"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4"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5"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6"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7" name="Rectangle 2914"/>
                      <p:cNvSpPr>
                        <a:spLocks noChangeArrowheads="1"/>
                      </p:cNvSpPr>
                      <p:nvPr/>
                    </p:nvSpPr>
                    <p:spPr bwMode="auto">
                      <a:xfrm>
                        <a:off x="3556" y="1865"/>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8"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89"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0"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1"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2" name="Rectangle 2919"/>
                      <p:cNvSpPr>
                        <a:spLocks noChangeArrowheads="1"/>
                      </p:cNvSpPr>
                      <p:nvPr/>
                    </p:nvSpPr>
                    <p:spPr bwMode="auto">
                      <a:xfrm>
                        <a:off x="2472" y="1231"/>
                        <a:ext cx="2"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3"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4"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5"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6"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7"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8"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99"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0"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1"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2"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3" name="Rectangle 2930"/>
                      <p:cNvSpPr>
                        <a:spLocks noChangeArrowheads="1"/>
                      </p:cNvSpPr>
                      <p:nvPr/>
                    </p:nvSpPr>
                    <p:spPr bwMode="auto">
                      <a:xfrm>
                        <a:off x="3338" y="2339"/>
                        <a:ext cx="4" cy="4"/>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4"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5"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6"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7" name="Rectangle 2934"/>
                      <p:cNvSpPr>
                        <a:spLocks noChangeArrowheads="1"/>
                      </p:cNvSpPr>
                      <p:nvPr/>
                    </p:nvSpPr>
                    <p:spPr bwMode="auto">
                      <a:xfrm>
                        <a:off x="3410" y="2759"/>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8"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09"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0" name="Rectangle 2937"/>
                      <p:cNvSpPr>
                        <a:spLocks noChangeArrowheads="1"/>
                      </p:cNvSpPr>
                      <p:nvPr/>
                    </p:nvSpPr>
                    <p:spPr bwMode="auto">
                      <a:xfrm>
                        <a:off x="3792" y="2375"/>
                        <a:ext cx="4"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1"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2"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3"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4"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5"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6"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7"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8"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19"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0"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1"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2"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3"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4"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5"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6"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7"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73B632"/>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8"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29"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0" name="Rectangle 2957"/>
                      <p:cNvSpPr>
                        <a:spLocks noChangeArrowheads="1"/>
                      </p:cNvSpPr>
                      <p:nvPr/>
                    </p:nvSpPr>
                    <p:spPr bwMode="auto">
                      <a:xfrm>
                        <a:off x="4522" y="1677"/>
                        <a:ext cx="1"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1"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2"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3"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4" name="Rectangle 2961"/>
                      <p:cNvSpPr>
                        <a:spLocks noChangeArrowheads="1"/>
                      </p:cNvSpPr>
                      <p:nvPr/>
                    </p:nvSpPr>
                    <p:spPr bwMode="auto">
                      <a:xfrm>
                        <a:off x="5072" y="1723"/>
                        <a:ext cx="2" cy="2"/>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5" name="Rectangle 2962"/>
                      <p:cNvSpPr>
                        <a:spLocks noChangeArrowheads="1"/>
                      </p:cNvSpPr>
                      <p:nvPr/>
                    </p:nvSpPr>
                    <p:spPr bwMode="auto">
                      <a:xfrm>
                        <a:off x="4944" y="1587"/>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6"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7"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8"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39"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0"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1"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2"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3" name="Rectangle 2970"/>
                      <p:cNvSpPr>
                        <a:spLocks noChangeArrowheads="1"/>
                      </p:cNvSpPr>
                      <p:nvPr/>
                    </p:nvSpPr>
                    <p:spPr bwMode="auto">
                      <a:xfrm>
                        <a:off x="5220" y="1347"/>
                        <a:ext cx="1" cy="1"/>
                      </a:xfrm>
                      <a:prstGeom prst="rect">
                        <a:avLst/>
                      </a:prstGeom>
                      <a:grpFill/>
                      <a:ln w="12700" cmpd="sng">
                        <a:solidFill>
                          <a:schemeClr val="bg1">
                            <a:lumMod val="75000"/>
                          </a:schemeClr>
                        </a:solidFill>
                        <a:prstDash val="solid"/>
                        <a:miter lim="800000"/>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4"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5"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6"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7"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8"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49"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0"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1"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2"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3"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4"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5"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6"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7"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8"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59"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0"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1"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2"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3"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4"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5"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6"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7"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8"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69"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0"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1"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2"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3"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4"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5"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6"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7"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8"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79"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0"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1"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2"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3"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4"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5"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6"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7"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8"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89"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0"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1"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2"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3"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4"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5"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6"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7"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8"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50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199"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0"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1"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2"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3"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4"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5"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6"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7"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8"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09"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0"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1"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2"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3"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4"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F8971D"/>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5"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6"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lumMod val="85000"/>
                        </a:schemeClr>
                      </a:solid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7"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8"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9"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sp>
                  <p:nvSpPr>
                    <p:cNvPr id="25" name="Line 3080"/>
                    <p:cNvSpPr>
                      <a:spLocks noChangeShapeType="1"/>
                    </p:cNvSpPr>
                    <p:nvPr/>
                  </p:nvSpPr>
                  <p:spPr bwMode="auto">
                    <a:xfrm>
                      <a:off x="4360909" y="5385612"/>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sp>
                <p:nvSpPr>
                  <p:cNvPr id="20" name="Line 3117"/>
                  <p:cNvSpPr>
                    <a:spLocks noChangeShapeType="1"/>
                  </p:cNvSpPr>
                  <p:nvPr/>
                </p:nvSpPr>
                <p:spPr bwMode="auto">
                  <a:xfrm>
                    <a:off x="7947449" y="1089044"/>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1" name="Line 3118"/>
                  <p:cNvSpPr>
                    <a:spLocks noChangeShapeType="1"/>
                  </p:cNvSpPr>
                  <p:nvPr/>
                </p:nvSpPr>
                <p:spPr bwMode="auto">
                  <a:xfrm>
                    <a:off x="7947449" y="1089044"/>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 name="Line 3119"/>
                  <p:cNvSpPr>
                    <a:spLocks noChangeShapeType="1"/>
                  </p:cNvSpPr>
                  <p:nvPr/>
                </p:nvSpPr>
                <p:spPr bwMode="auto">
                  <a:xfrm>
                    <a:off x="7875804" y="1954760"/>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 name="Line 3120"/>
                  <p:cNvSpPr>
                    <a:spLocks noChangeShapeType="1"/>
                  </p:cNvSpPr>
                  <p:nvPr/>
                </p:nvSpPr>
                <p:spPr bwMode="auto">
                  <a:xfrm>
                    <a:off x="8240002" y="1742809"/>
                    <a:ext cx="1493" cy="1493"/>
                  </a:xfrm>
                  <a:prstGeom prst="line">
                    <a:avLst/>
                  </a:prstGeom>
                  <a:grpFill/>
                  <a:ln w="12700" cmpd="sng">
                    <a:solidFill>
                      <a:schemeClr val="bg1">
                        <a:lumMod val="75000"/>
                      </a:schemeClr>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grpSp>
        <p:grpSp>
          <p:nvGrpSpPr>
            <p:cNvPr id="220" name="Gruppe 526"/>
            <p:cNvGrpSpPr>
              <a:grpSpLocks/>
            </p:cNvGrpSpPr>
            <p:nvPr/>
          </p:nvGrpSpPr>
          <p:grpSpPr bwMode="auto">
            <a:xfrm>
              <a:off x="-166227" y="1104657"/>
              <a:ext cx="1438481" cy="1037830"/>
              <a:chOff x="836023" y="4350658"/>
              <a:chExt cx="2135777" cy="1542142"/>
            </a:xfrm>
          </p:grpSpPr>
          <p:sp>
            <p:nvSpPr>
              <p:cNvPr id="221" name="Rektangel 527"/>
              <p:cNvSpPr>
                <a:spLocks noChangeArrowheads="1"/>
              </p:cNvSpPr>
              <p:nvPr/>
            </p:nvSpPr>
            <p:spPr bwMode="auto">
              <a:xfrm>
                <a:off x="836023" y="4350658"/>
                <a:ext cx="2135777" cy="1542142"/>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defTabSz="914400" eaLnBrk="0" fontAlgn="base" hangingPunct="0">
                  <a:spcBef>
                    <a:spcPct val="0"/>
                  </a:spcBef>
                  <a:spcAft>
                    <a:spcPct val="0"/>
                  </a:spcAft>
                  <a:defRPr/>
                </a:pPr>
                <a:endParaRPr lang="da-DK" sz="2400">
                  <a:solidFill>
                    <a:srgbClr val="171717"/>
                  </a:solidFill>
                  <a:latin typeface="Arial"/>
                </a:endParaRPr>
              </a:p>
            </p:txBody>
          </p:sp>
          <p:sp>
            <p:nvSpPr>
              <p:cNvPr id="222"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rgbClr val="F8971D"/>
              </a:solidFill>
              <a:ln w="6350">
                <a:solidFill>
                  <a:schemeClr val="bg2"/>
                </a:solid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nvGrpSpPr>
            <p:cNvPr id="224" name="Gruppe 555"/>
            <p:cNvGrpSpPr>
              <a:grpSpLocks/>
            </p:cNvGrpSpPr>
            <p:nvPr/>
          </p:nvGrpSpPr>
          <p:grpSpPr bwMode="auto">
            <a:xfrm rot="945313">
              <a:off x="-190803" y="4317258"/>
              <a:ext cx="1890713" cy="871538"/>
              <a:chOff x="335280" y="5273040"/>
              <a:chExt cx="1891255" cy="870415"/>
            </a:xfrm>
          </p:grpSpPr>
          <p:sp>
            <p:nvSpPr>
              <p:cNvPr id="225" name="Rektangel 543"/>
              <p:cNvSpPr>
                <a:spLocks noChangeArrowheads="1"/>
              </p:cNvSpPr>
              <p:nvPr/>
            </p:nvSpPr>
            <p:spPr bwMode="auto">
              <a:xfrm>
                <a:off x="335280" y="5273040"/>
                <a:ext cx="1891255" cy="870415"/>
              </a:xfrm>
              <a:prstGeom prst="rect">
                <a:avLst/>
              </a:prstGeom>
              <a:noFill/>
              <a:ln w="9525">
                <a:noFill/>
                <a:miter lim="800000"/>
                <a:headEnd/>
                <a:tailEnd/>
              </a:ln>
              <a:effectLst>
                <a:outerShdw blurRad="63500" dist="38100" dir="2700000" algn="tl" rotWithShape="0">
                  <a:srgbClr val="000000">
                    <a:alpha val="39999"/>
                  </a:srgbClr>
                </a:outerShdw>
              </a:effectLst>
            </p:spPr>
            <p:txBody>
              <a:bodyPr anchor="ctr"/>
              <a:lstStyle/>
              <a:p>
                <a:pPr algn="ctr" defTabSz="914400" eaLnBrk="0" fontAlgn="base" hangingPunct="0">
                  <a:spcBef>
                    <a:spcPct val="0"/>
                  </a:spcBef>
                  <a:spcAft>
                    <a:spcPct val="0"/>
                  </a:spcAft>
                  <a:defRPr/>
                </a:pPr>
                <a:endParaRPr lang="da-DK" sz="2400">
                  <a:solidFill>
                    <a:srgbClr val="171717"/>
                  </a:solidFill>
                  <a:latin typeface="Arial"/>
                </a:endParaRPr>
              </a:p>
            </p:txBody>
          </p:sp>
          <p:grpSp>
            <p:nvGrpSpPr>
              <p:cNvPr id="226" name="Gruppe 546"/>
              <p:cNvGrpSpPr>
                <a:grpSpLocks/>
              </p:cNvGrpSpPr>
              <p:nvPr/>
            </p:nvGrpSpPr>
            <p:grpSpPr bwMode="auto">
              <a:xfrm>
                <a:off x="527422" y="5292064"/>
                <a:ext cx="1503792" cy="821264"/>
                <a:chOff x="3173688" y="5185642"/>
                <a:chExt cx="1698643" cy="927676"/>
              </a:xfrm>
            </p:grpSpPr>
            <p:sp>
              <p:nvSpPr>
                <p:cNvPr id="22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2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sp>
              <p:nvSpPr>
                <p:cNvPr id="23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rgbClr val="F8971D"/>
                </a:solidFill>
                <a:ln w="6350">
                  <a:noFill/>
                  <a:prstDash val="solid"/>
                  <a:round/>
                  <a:headEnd/>
                  <a:tailEnd/>
                </a:ln>
              </p:spPr>
              <p:txBody>
                <a:bodyPr/>
                <a:lstStyle/>
                <a:p>
                  <a:pPr algn="r" defTabSz="914400" eaLnBrk="0" fontAlgn="base" hangingPunct="0">
                    <a:spcBef>
                      <a:spcPct val="0"/>
                    </a:spcBef>
                    <a:spcAft>
                      <a:spcPct val="0"/>
                    </a:spcAft>
                    <a:defRPr/>
                  </a:pPr>
                  <a:endParaRPr lang="da-DK" sz="2400">
                    <a:solidFill>
                      <a:srgbClr val="171717"/>
                    </a:solidFill>
                    <a:latin typeface="Times" charset="0"/>
                    <a:ea typeface="ＭＳ Ｐゴシック" pitchFamily="-97" charset="-128"/>
                  </a:endParaRPr>
                </a:p>
              </p:txBody>
            </p:sp>
          </p:grpSp>
        </p:grpSp>
        <p:pic>
          <p:nvPicPr>
            <p:cNvPr id="205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136" y="492150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401" y="488174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418" y="4170246"/>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279" y="422377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420" y="386506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583" y="3345256"/>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928" y="182366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41" y="1309961"/>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328" y="204959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426" y="223401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614" y="242903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450" y="2219911"/>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345" y="2551075"/>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846" y="2880904"/>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350" y="273051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3769" y="277827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100" y="2515598"/>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844" y="232272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685" y="2110833"/>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79" y="1963234"/>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2" descr="C:\Users\jessica.robinson\AppData\Local\Microsoft\Windows\Temporary Internet Files\Content.IE5\YEVH6C35\MC9003911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705" y="1601905"/>
              <a:ext cx="269789" cy="298843"/>
            </a:xfrm>
            <a:prstGeom prst="rect">
              <a:avLst/>
            </a:prstGeom>
            <a:noFill/>
            <a:extLst>
              <a:ext uri="{909E8E84-426E-40DD-AFC4-6F175D3DCCD1}">
                <a14:hiddenFill xmlns:a14="http://schemas.microsoft.com/office/drawing/2010/main">
                  <a:solidFill>
                    <a:srgbClr val="FFFFFF"/>
                  </a:solidFill>
                </a14:hiddenFill>
              </a:ext>
            </a:extLst>
          </p:spPr>
        </p:pic>
      </p:grpSp>
      <p:pic>
        <p:nvPicPr>
          <p:cNvPr id="382" name="Picture 2" descr="Image of a push p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027" y="5873357"/>
            <a:ext cx="269789" cy="298843"/>
          </a:xfrm>
          <a:prstGeom prst="rect">
            <a:avLst/>
          </a:prstGeom>
          <a:noFill/>
          <a:extLst>
            <a:ext uri="{909E8E84-426E-40DD-AFC4-6F175D3DCCD1}">
              <a14:hiddenFill xmlns:a14="http://schemas.microsoft.com/office/drawing/2010/main">
                <a:solidFill>
                  <a:srgbClr val="FFFFFF"/>
                </a:solidFill>
              </a14:hiddenFill>
            </a:ext>
          </a:extLst>
        </p:spPr>
      </p:pic>
      <p:sp>
        <p:nvSpPr>
          <p:cNvPr id="234" name="Oval 233">
            <a:extLst>
              <a:ext uri="{C183D7F6-B498-43B3-948B-1728B52AA6E4}">
                <adec:decorative xmlns:adec="http://schemas.microsoft.com/office/drawing/2017/decorative" val="1"/>
              </a:ext>
            </a:extLst>
          </p:cNvPr>
          <p:cNvSpPr/>
          <p:nvPr/>
        </p:nvSpPr>
        <p:spPr bwMode="auto">
          <a:xfrm>
            <a:off x="1564132" y="6228030"/>
            <a:ext cx="255735" cy="255735"/>
          </a:xfrm>
          <a:prstGeom prst="ellips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solidFill>
                <a:srgbClr val="FFFFFF"/>
              </a:solidFill>
              <a:latin typeface="Times" charset="0"/>
            </a:endParaRPr>
          </a:p>
        </p:txBody>
      </p:sp>
      <p:sp>
        <p:nvSpPr>
          <p:cNvPr id="3" name="TextBox 2"/>
          <p:cNvSpPr txBox="1"/>
          <p:nvPr/>
        </p:nvSpPr>
        <p:spPr>
          <a:xfrm>
            <a:off x="1828800" y="5867400"/>
            <a:ext cx="4255469" cy="276999"/>
          </a:xfrm>
          <a:prstGeom prst="rect">
            <a:avLst/>
          </a:prstGeom>
          <a:noFill/>
        </p:spPr>
        <p:txBody>
          <a:bodyPr wrap="square" rtlCol="0">
            <a:spAutoFit/>
          </a:bodyPr>
          <a:lstStyle/>
          <a:p>
            <a:pPr defTabSz="914400" eaLnBrk="0" fontAlgn="base" hangingPunct="0">
              <a:spcBef>
                <a:spcPct val="0"/>
              </a:spcBef>
              <a:spcAft>
                <a:spcPct val="0"/>
              </a:spcAft>
            </a:pPr>
            <a:r>
              <a:rPr lang="en-US" sz="1200" b="1" dirty="0">
                <a:solidFill>
                  <a:srgbClr val="9FA1A4"/>
                </a:solidFill>
                <a:latin typeface="Century Schoolbook" pitchFamily="18" charset="0"/>
              </a:rPr>
              <a:t>Locations where CSH has staff stationed</a:t>
            </a:r>
          </a:p>
        </p:txBody>
      </p:sp>
      <p:sp>
        <p:nvSpPr>
          <p:cNvPr id="259" name="TextBox 258"/>
          <p:cNvSpPr txBox="1"/>
          <p:nvPr/>
        </p:nvSpPr>
        <p:spPr>
          <a:xfrm>
            <a:off x="1828800" y="6208839"/>
            <a:ext cx="5270018" cy="276999"/>
          </a:xfrm>
          <a:prstGeom prst="rect">
            <a:avLst/>
          </a:prstGeom>
          <a:noFill/>
        </p:spPr>
        <p:txBody>
          <a:bodyPr wrap="square" rtlCol="0">
            <a:spAutoFit/>
          </a:bodyPr>
          <a:lstStyle/>
          <a:p>
            <a:pPr defTabSz="914400" eaLnBrk="0" fontAlgn="base" hangingPunct="0">
              <a:spcBef>
                <a:spcPct val="0"/>
              </a:spcBef>
              <a:spcAft>
                <a:spcPct val="0"/>
              </a:spcAft>
            </a:pPr>
            <a:r>
              <a:rPr lang="en-US" sz="1200" b="1" dirty="0">
                <a:solidFill>
                  <a:srgbClr val="9FA1A4"/>
                </a:solidFill>
                <a:latin typeface="Century Schoolbook" pitchFamily="18" charset="0"/>
              </a:rPr>
              <a:t>Locations where CSH has helped build strong communities</a:t>
            </a:r>
          </a:p>
        </p:txBody>
      </p:sp>
    </p:spTree>
    <p:extLst>
      <p:ext uri="{BB962C8B-B14F-4D97-AF65-F5344CB8AC3E}">
        <p14:creationId xmlns:p14="http://schemas.microsoft.com/office/powerpoint/2010/main" val="4193794887"/>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 (cont.)</a:t>
            </a:r>
          </a:p>
        </p:txBody>
      </p:sp>
      <p:graphicFrame>
        <p:nvGraphicFramePr>
          <p:cNvPr id="9" name="Diagram 8" descr="How to Achieve Budget Neutrality and Others"/>
          <p:cNvGraphicFramePr/>
          <p:nvPr>
            <p:extLst>
              <p:ext uri="{D42A27DB-BD31-4B8C-83A1-F6EECF244321}">
                <p14:modId xmlns:p14="http://schemas.microsoft.com/office/powerpoint/2010/main" val="1035011064"/>
              </p:ext>
            </p:extLst>
          </p:nvPr>
        </p:nvGraphicFramePr>
        <p:xfrm>
          <a:off x="228600" y="14478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792868"/>
      </p:ext>
    </p:extLst>
  </p:cSld>
  <p:clrMapOvr>
    <a:masterClrMapping/>
  </p:clrMapOvr>
  <p:transition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&amp; Targeting Eligible Populations</a:t>
            </a:r>
          </a:p>
        </p:txBody>
      </p:sp>
      <p:sp>
        <p:nvSpPr>
          <p:cNvPr id="5" name="Oval 4">
            <a:extLst>
              <a:ext uri="{C183D7F6-B498-43B3-948B-1728B52AA6E4}">
                <adec:decorative xmlns:adec="http://schemas.microsoft.com/office/drawing/2017/decorative" val="1"/>
              </a:ext>
            </a:extLst>
          </p:cNvPr>
          <p:cNvSpPr/>
          <p:nvPr/>
        </p:nvSpPr>
        <p:spPr bwMode="auto">
          <a:xfrm>
            <a:off x="685800" y="1752600"/>
            <a:ext cx="4495800" cy="3657600"/>
          </a:xfrm>
          <a:prstGeom prst="ellipse">
            <a:avLst/>
          </a:prstGeom>
          <a:solidFill>
            <a:schemeClr val="accent1"/>
          </a:solidFill>
          <a:ln w="9525" cap="flat" cmpd="sng" algn="ctr">
            <a:solidFill>
              <a:schemeClr val="bg2"/>
            </a:solidFill>
            <a:prstDash val="solid"/>
            <a:round/>
            <a:headEnd type="none" w="med" len="med"/>
            <a:tailEnd type="none" w="med" len="med"/>
          </a:ln>
          <a:effectLst>
            <a:glow rad="63500">
              <a:schemeClr val="accent4">
                <a:satMod val="175000"/>
                <a:alpha val="40000"/>
              </a:schemeClr>
            </a:glow>
            <a:outerShdw blurRad="50800" dist="38100" dir="2700000" algn="tl" rotWithShape="0">
              <a:prstClr val="black">
                <a:alpha val="40000"/>
              </a:prstClr>
            </a:outerShdw>
            <a:reflection blurRad="6350" stA="50000" endA="300" endPos="55000" dir="5400000" sy="-100000" algn="bl" rotWithShape="0"/>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Content Placeholder 2"/>
          <p:cNvSpPr>
            <a:spLocks noGrp="1"/>
          </p:cNvSpPr>
          <p:nvPr>
            <p:ph sz="half" idx="1"/>
          </p:nvPr>
        </p:nvSpPr>
        <p:spPr>
          <a:xfrm>
            <a:off x="1143000" y="2133600"/>
            <a:ext cx="3201987" cy="3048000"/>
          </a:xfrm>
        </p:spPr>
        <p:txBody>
          <a:bodyPr/>
          <a:lstStyle/>
          <a:p>
            <a:pPr marL="112713" indent="0">
              <a:buNone/>
            </a:pPr>
            <a:r>
              <a:rPr lang="en-US" sz="2000" dirty="0">
                <a:solidFill>
                  <a:schemeClr val="bg1"/>
                </a:solidFill>
              </a:rPr>
              <a:t>39,250 chronically homeless people live on the streets or in shelters on any given night in California.</a:t>
            </a:r>
          </a:p>
          <a:p>
            <a:r>
              <a:rPr lang="en-US" sz="2000" dirty="0">
                <a:solidFill>
                  <a:schemeClr val="bg1"/>
                </a:solidFill>
              </a:rPr>
              <a:t>Average Health Care Costs: </a:t>
            </a:r>
            <a:r>
              <a:rPr lang="en-US" sz="2400" u="sng" dirty="0">
                <a:solidFill>
                  <a:schemeClr val="bg1"/>
                </a:solidFill>
              </a:rPr>
              <a:t>&gt;$1,854/month</a:t>
            </a:r>
          </a:p>
          <a:p>
            <a:pPr marL="0" indent="0">
              <a:buNone/>
            </a:pPr>
            <a:endParaRPr lang="en-US" dirty="0"/>
          </a:p>
        </p:txBody>
      </p:sp>
      <p:sp>
        <p:nvSpPr>
          <p:cNvPr id="6" name="Oval 5">
            <a:extLst>
              <a:ext uri="{C183D7F6-B498-43B3-948B-1728B52AA6E4}">
                <adec:decorative xmlns:adec="http://schemas.microsoft.com/office/drawing/2017/decorative" val="1"/>
              </a:ext>
            </a:extLst>
          </p:cNvPr>
          <p:cNvSpPr/>
          <p:nvPr/>
        </p:nvSpPr>
        <p:spPr bwMode="auto">
          <a:xfrm>
            <a:off x="4419600" y="1752600"/>
            <a:ext cx="4114800" cy="3657600"/>
          </a:xfrm>
          <a:prstGeom prst="ellipse">
            <a:avLst/>
          </a:prstGeom>
          <a:solidFill>
            <a:schemeClr val="accent3">
              <a:lumMod val="60000"/>
              <a:lumOff val="40000"/>
            </a:schemeClr>
          </a:solidFill>
          <a:ln w="9525" cap="flat" cmpd="sng" algn="ctr">
            <a:solidFill>
              <a:schemeClr val="accent3">
                <a:lumMod val="20000"/>
                <a:lumOff val="80000"/>
              </a:schemeClr>
            </a:solidFill>
            <a:prstDash val="solid"/>
            <a:round/>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 name="Content Placeholder 3"/>
          <p:cNvSpPr>
            <a:spLocks noGrp="1"/>
          </p:cNvSpPr>
          <p:nvPr>
            <p:ph sz="half" idx="2"/>
          </p:nvPr>
        </p:nvSpPr>
        <p:spPr>
          <a:xfrm>
            <a:off x="4495800" y="2133600"/>
            <a:ext cx="3505200" cy="3276600"/>
          </a:xfrm>
        </p:spPr>
        <p:txBody>
          <a:bodyPr/>
          <a:lstStyle/>
          <a:p>
            <a:pPr marL="119063" indent="0" algn="r">
              <a:buNone/>
            </a:pPr>
            <a:r>
              <a:rPr lang="en-US" sz="2000" dirty="0">
                <a:solidFill>
                  <a:schemeClr val="bg1"/>
                </a:solidFill>
              </a:rPr>
              <a:t>11.4% (10,727) of nursing home residents have “low care needs.”</a:t>
            </a:r>
          </a:p>
          <a:p>
            <a:pPr algn="r"/>
            <a:r>
              <a:rPr lang="en-US" sz="2000" dirty="0">
                <a:solidFill>
                  <a:schemeClr val="bg1"/>
                </a:solidFill>
              </a:rPr>
              <a:t>Seniors &amp; adults with disabilities</a:t>
            </a:r>
          </a:p>
          <a:p>
            <a:pPr algn="r"/>
            <a:r>
              <a:rPr lang="en-US" sz="2000" dirty="0">
                <a:solidFill>
                  <a:schemeClr val="bg1"/>
                </a:solidFill>
              </a:rPr>
              <a:t>Average Health Care Costs:</a:t>
            </a:r>
            <a:r>
              <a:rPr lang="en-US" sz="2400" u="sng" dirty="0">
                <a:solidFill>
                  <a:schemeClr val="bg1"/>
                </a:solidFill>
              </a:rPr>
              <a:t> &gt;$4,580/month</a:t>
            </a:r>
          </a:p>
        </p:txBody>
      </p:sp>
    </p:spTree>
    <p:extLst>
      <p:ext uri="{BB962C8B-B14F-4D97-AF65-F5344CB8AC3E}">
        <p14:creationId xmlns:p14="http://schemas.microsoft.com/office/powerpoint/2010/main" val="2601635576"/>
      </p:ext>
    </p:extLst>
  </p:cSld>
  <p:clrMapOvr>
    <a:masterClrMapping/>
  </p:clrMapOvr>
  <p:transition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dirty="0"/>
              <a:t>Overlap: Homeless People are Aging &amp; Have Greater Risk of Nursing Home Placement</a:t>
            </a:r>
          </a:p>
        </p:txBody>
      </p:sp>
      <p:sp>
        <p:nvSpPr>
          <p:cNvPr id="6" name="TextBox 5"/>
          <p:cNvSpPr txBox="1"/>
          <p:nvPr/>
        </p:nvSpPr>
        <p:spPr>
          <a:xfrm>
            <a:off x="0" y="5410200"/>
            <a:ext cx="8534400" cy="584775"/>
          </a:xfrm>
          <a:prstGeom prst="rect">
            <a:avLst/>
          </a:prstGeom>
          <a:solidFill>
            <a:schemeClr val="accent4">
              <a:lumMod val="50000"/>
            </a:schemeClr>
          </a:solidFill>
          <a:ln>
            <a:solidFill>
              <a:schemeClr val="bg2">
                <a:lumMod val="50000"/>
              </a:schemeClr>
            </a:solidFill>
          </a:ln>
        </p:spPr>
        <p:txBody>
          <a:bodyPr wrap="square" rtlCol="0">
            <a:spAutoFit/>
          </a:bodyPr>
          <a:lstStyle/>
          <a:p>
            <a:pPr algn="ctr"/>
            <a:r>
              <a:rPr lang="en-US" sz="3200" dirty="0">
                <a:solidFill>
                  <a:schemeClr val="bg1"/>
                </a:solidFill>
                <a:latin typeface="Century Schoolbook" panose="02040604050505020304" pitchFamily="18" charset="0"/>
              </a:rPr>
              <a:t>Growing number of older homeless adults.</a:t>
            </a:r>
          </a:p>
        </p:txBody>
      </p:sp>
      <p:sp>
        <p:nvSpPr>
          <p:cNvPr id="8" name="Text Placeholder 5"/>
          <p:cNvSpPr>
            <a:spLocks noGrp="1"/>
          </p:cNvSpPr>
          <p:nvPr>
            <p:ph sz="half" idx="2"/>
          </p:nvPr>
        </p:nvSpPr>
        <p:spPr>
          <a:xfrm>
            <a:off x="5529943" y="1295400"/>
            <a:ext cx="3582933" cy="4114800"/>
          </a:xfrm>
        </p:spPr>
        <p:txBody>
          <a:bodyPr>
            <a:normAutofit fontScale="92500" lnSpcReduction="10000"/>
          </a:bodyPr>
          <a:lstStyle/>
          <a:p>
            <a:r>
              <a:rPr lang="en-US" sz="2000" b="0" dirty="0"/>
              <a:t>32% increase in number of homeless persons 51-61 between 2007 and 2013.</a:t>
            </a:r>
          </a:p>
          <a:p>
            <a:r>
              <a:rPr lang="en-US" sz="2000" dirty="0"/>
              <a:t>People experiencing homelessness use 9.8 more nursing home days on average per year than formerly homeless people living in supportive housing</a:t>
            </a:r>
          </a:p>
          <a:p>
            <a:r>
              <a:rPr lang="en-US" sz="2000" b="0" dirty="0"/>
              <a:t>Homeless people over 50 disproportionately exit homelessness to SNFs &amp; board &amp; care.</a:t>
            </a:r>
          </a:p>
        </p:txBody>
      </p:sp>
      <p:pic>
        <p:nvPicPr>
          <p:cNvPr id="6146" name="Picture 2" descr="Image of a older homeless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5562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16607"/>
      </p:ext>
    </p:extLst>
  </p:cSld>
  <p:clrMapOvr>
    <a:masterClrMapping/>
  </p:clrMapOvr>
  <p:transition advTm="1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685800"/>
          </a:xfrm>
        </p:spPr>
        <p:txBody>
          <a:bodyPr/>
          <a:lstStyle/>
          <a:p>
            <a:r>
              <a:rPr lang="en-US" dirty="0"/>
              <a:t>Overlap in Populations: Poverty &amp; Housing Unaffordability Cause Homelessness</a:t>
            </a:r>
          </a:p>
        </p:txBody>
      </p:sp>
      <p:pic>
        <p:nvPicPr>
          <p:cNvPr id="5" name="Content Placeholder 4" descr="Graph showing increasing poverty rates in Californi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76400"/>
            <a:ext cx="4876800" cy="45720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875212" y="1981200"/>
            <a:ext cx="3963988" cy="3505200"/>
          </a:xfrm>
          <a:solidFill>
            <a:srgbClr val="A7F7D9"/>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lstStyle/>
          <a:p>
            <a:pPr>
              <a:buFont typeface="Wingdings" panose="05000000000000000000" pitchFamily="2" charset="2"/>
              <a:buChar char="v"/>
            </a:pPr>
            <a:r>
              <a:rPr lang="en-US" dirty="0">
                <a:solidFill>
                  <a:srgbClr val="808000"/>
                </a:solidFill>
                <a:latin typeface="Century Schoolbook" panose="02040604050505020304" pitchFamily="18" charset="0"/>
              </a:rPr>
              <a:t>Admitting beneficiaries, already in poverty, to nursing homes often leads to loss of their affordable place to live.</a:t>
            </a:r>
          </a:p>
          <a:p>
            <a:endParaRPr lang="en-US" dirty="0">
              <a:solidFill>
                <a:srgbClr val="808000"/>
              </a:solidFill>
              <a:latin typeface="Century Schoolbook" panose="02040604050505020304" pitchFamily="18" charset="0"/>
            </a:endParaRPr>
          </a:p>
          <a:p>
            <a:pPr marL="1257300" lvl="3" indent="0">
              <a:buNone/>
            </a:pPr>
            <a:r>
              <a:rPr lang="en-US" b="1" i="1" dirty="0">
                <a:solidFill>
                  <a:srgbClr val="808000"/>
                </a:solidFill>
                <a:latin typeface="Century Schoolbook" panose="02040604050505020304" pitchFamily="18" charset="0"/>
              </a:rPr>
              <a:t>Institutionalization and homelessness among people in deep poverty who cannot a afford an apartment.</a:t>
            </a:r>
          </a:p>
        </p:txBody>
      </p:sp>
      <p:sp>
        <p:nvSpPr>
          <p:cNvPr id="6" name="Right Arrow 5">
            <a:extLst>
              <a:ext uri="{C183D7F6-B498-43B3-948B-1728B52AA6E4}">
                <adec:decorative xmlns:adec="http://schemas.microsoft.com/office/drawing/2017/decorative" val="1"/>
              </a:ext>
            </a:extLst>
          </p:cNvPr>
          <p:cNvSpPr/>
          <p:nvPr/>
        </p:nvSpPr>
        <p:spPr bwMode="auto">
          <a:xfrm>
            <a:off x="5000368" y="3810000"/>
            <a:ext cx="1143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599708467"/>
      </p:ext>
    </p:extLst>
  </p:cSld>
  <p:clrMapOvr>
    <a:masterClrMapping/>
  </p:clrMapOvr>
  <p:transition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Fund</a:t>
            </a:r>
          </a:p>
        </p:txBody>
      </p:sp>
      <p:sp>
        <p:nvSpPr>
          <p:cNvPr id="7" name="TextBox 6"/>
          <p:cNvSpPr txBox="1"/>
          <p:nvPr/>
        </p:nvSpPr>
        <p:spPr>
          <a:xfrm rot="2731595">
            <a:off x="1554673" y="2288967"/>
            <a:ext cx="2347136" cy="646331"/>
          </a:xfrm>
          <a:prstGeom prst="rect">
            <a:avLst/>
          </a:prstGeom>
          <a:noFill/>
        </p:spPr>
        <p:txBody>
          <a:bodyPr vert="horz" wrap="square" rtlCol="0">
            <a:spAutoFit/>
          </a:bodyPr>
          <a:lstStyle/>
          <a:p>
            <a:r>
              <a:rPr lang="en-US" sz="3600" b="1" dirty="0">
                <a:solidFill>
                  <a:schemeClr val="bg1"/>
                </a:solidFill>
                <a:latin typeface="Perpetua" panose="02020502060401020303" pitchFamily="18" charset="0"/>
              </a:rPr>
              <a:t>Medicaid</a:t>
            </a:r>
          </a:p>
        </p:txBody>
      </p:sp>
      <p:sp>
        <p:nvSpPr>
          <p:cNvPr id="3" name="&quot;No&quot; Symbol 2" descr="No symbol"/>
          <p:cNvSpPr/>
          <p:nvPr/>
        </p:nvSpPr>
        <p:spPr bwMode="auto">
          <a:xfrm>
            <a:off x="1364086" y="1371599"/>
            <a:ext cx="2445913" cy="2304365"/>
          </a:xfrm>
          <a:prstGeom prst="noSmoking">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Content Placeholder 3" descr="Image of a construction proje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3581400" cy="1981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300" y="3352800"/>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Capital</a:t>
            </a:r>
          </a:p>
        </p:txBody>
      </p:sp>
      <p:pic>
        <p:nvPicPr>
          <p:cNvPr id="5124" name="Picture 4" descr="Image of a hand holding a model of a house and keys"/>
          <p:cNvPicPr>
            <a:picLocks noChangeAspect="1" noChangeArrowheads="1"/>
          </p:cNvPicPr>
          <p:nvPr/>
        </p:nvPicPr>
        <p:blipFill rotWithShape="1">
          <a:blip r:embed="rId3">
            <a:extLst>
              <a:ext uri="{28A0092B-C50C-407E-A947-70E740481C1C}">
                <a14:useLocalDpi xmlns:a14="http://schemas.microsoft.com/office/drawing/2010/main" val="0"/>
              </a:ext>
            </a:extLst>
          </a:blip>
          <a:srcRect t="4858" b="7405"/>
          <a:stretch/>
        </p:blipFill>
        <p:spPr bwMode="auto">
          <a:xfrm>
            <a:off x="4876800" y="2009105"/>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3675965"/>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pic>
        <p:nvPicPr>
          <p:cNvPr id="5125" name="Picture 5" descr="picture of two woman meeting and discussing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357562" cy="1946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43000" y="5971986"/>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1178387091"/>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533400"/>
          </a:xfrm>
        </p:spPr>
        <p:txBody>
          <a:bodyPr/>
          <a:lstStyle/>
          <a:p>
            <a:r>
              <a:rPr lang="en-US" dirty="0"/>
              <a:t>Bridge Housing/Respite Care</a:t>
            </a:r>
            <a:endParaRPr lang="en-US" sz="2800" dirty="0"/>
          </a:p>
        </p:txBody>
      </p:sp>
      <p:pic>
        <p:nvPicPr>
          <p:cNvPr id="6149" name="Picture 5" descr="Image of a woman standing in front of 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5576"/>
            <a:ext cx="3345221" cy="2246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3750827"/>
            <a:ext cx="3962400" cy="592573"/>
          </a:xfrm>
        </p:spPr>
        <p:style>
          <a:lnRef idx="2">
            <a:schemeClr val="accent5"/>
          </a:lnRef>
          <a:fillRef idx="1">
            <a:schemeClr val="lt1"/>
          </a:fillRef>
          <a:effectRef idx="0">
            <a:schemeClr val="accent5"/>
          </a:effectRef>
          <a:fontRef idx="minor">
            <a:schemeClr val="dk1"/>
          </a:fontRef>
        </p:style>
        <p:txBody>
          <a:bodyPr/>
          <a:lstStyle/>
          <a:p>
            <a:pPr marL="119063" indent="0">
              <a:buNone/>
            </a:pPr>
            <a:r>
              <a:rPr lang="en-US" b="0" dirty="0">
                <a:solidFill>
                  <a:schemeClr val="tx1"/>
                </a:solidFill>
                <a:latin typeface="Century Schoolbook" panose="02040604050505020304" pitchFamily="18" charset="0"/>
              </a:rPr>
              <a:t>Bridge Subsidies: short to medium term rental payments</a:t>
            </a:r>
          </a:p>
        </p:txBody>
      </p:sp>
      <p:pic>
        <p:nvPicPr>
          <p:cNvPr id="2050" name="Picture 2" descr="Image of a woman holding a man in be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5649"/>
            <a:ext cx="3886200" cy="298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36842" y="3803300"/>
            <a:ext cx="3048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entury Schoolbook" panose="02040604050505020304" pitchFamily="18" charset="0"/>
              </a:rPr>
              <a:t>Respite/Recuperative Care</a:t>
            </a:r>
          </a:p>
          <a:p>
            <a:endParaRPr lang="en-US" dirty="0">
              <a:latin typeface="Century Schoolbook" panose="02040604050505020304" pitchFamily="18" charset="0"/>
            </a:endParaRPr>
          </a:p>
        </p:txBody>
      </p:sp>
      <p:graphicFrame>
        <p:nvGraphicFramePr>
          <p:cNvPr id="4" name="Diagram 3" descr="Bridge Subsidy to Long term subsidy"/>
          <p:cNvGraphicFramePr/>
          <p:nvPr>
            <p:extLst>
              <p:ext uri="{D42A27DB-BD31-4B8C-83A1-F6EECF244321}">
                <p14:modId xmlns:p14="http://schemas.microsoft.com/office/powerpoint/2010/main" val="701641296"/>
              </p:ext>
            </p:extLst>
          </p:nvPr>
        </p:nvGraphicFramePr>
        <p:xfrm>
          <a:off x="1828800" y="4876800"/>
          <a:ext cx="5232042" cy="83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2984810"/>
      </p:ext>
    </p:extLst>
  </p:cSld>
  <p:clrMapOvr>
    <a:masterClrMapping/>
  </p:clrMapOvr>
  <p:transition advTm="1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Housing</a:t>
            </a:r>
          </a:p>
        </p:txBody>
      </p:sp>
      <p:grpSp>
        <p:nvGrpSpPr>
          <p:cNvPr id="3" name="Group 2" descr="Images of houses in different capcities">
            <a:extLst>
              <a:ext uri="{FF2B5EF4-FFF2-40B4-BE49-F238E27FC236}">
                <a16:creationId xmlns:a16="http://schemas.microsoft.com/office/drawing/2014/main" id="{E86FACEB-E3CA-4E9B-9D2F-D75184C21EAB}"/>
              </a:ext>
            </a:extLst>
          </p:cNvPr>
          <p:cNvGrpSpPr/>
          <p:nvPr/>
        </p:nvGrpSpPr>
        <p:grpSpPr>
          <a:xfrm>
            <a:off x="997408" y="1603451"/>
            <a:ext cx="8070392" cy="4235288"/>
            <a:chOff x="997408" y="1603451"/>
            <a:chExt cx="8070392" cy="4235288"/>
          </a:xfrm>
        </p:grpSpPr>
        <p:pic>
          <p:nvPicPr>
            <p:cNvPr id="5124" name="Picture 4" descr="Image of a hand holding a model of a house and keys"/>
            <p:cNvPicPr>
              <a:picLocks noChangeAspect="1" noChangeArrowheads="1"/>
            </p:cNvPicPr>
            <p:nvPr/>
          </p:nvPicPr>
          <p:blipFill rotWithShape="1">
            <a:blip r:embed="rId2">
              <a:extLst>
                <a:ext uri="{28A0092B-C50C-407E-A947-70E740481C1C}">
                  <a14:useLocalDpi xmlns:a14="http://schemas.microsoft.com/office/drawing/2010/main" val="0"/>
                </a:ext>
              </a:extLst>
            </a:blip>
            <a:srcRect t="4858" b="7405"/>
            <a:stretch/>
          </p:blipFill>
          <p:spPr bwMode="auto">
            <a:xfrm>
              <a:off x="997408" y="1676400"/>
              <a:ext cx="3057525" cy="1880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3352800"/>
              <a:ext cx="2834425"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atin typeface="Perpetua" panose="02020502060401020303" pitchFamily="18" charset="0"/>
                </a:rPr>
                <a:t>Operating/</a:t>
              </a:r>
            </a:p>
            <a:p>
              <a:pPr algn="ctr"/>
              <a:r>
                <a:rPr lang="en-US" sz="2800" b="1" dirty="0">
                  <a:latin typeface="Perpetua" panose="02020502060401020303" pitchFamily="18" charset="0"/>
                </a:rPr>
                <a:t>Rental Subsidies</a:t>
              </a:r>
            </a:p>
          </p:txBody>
        </p:sp>
        <p:sp>
          <p:nvSpPr>
            <p:cNvPr id="9" name="Right Arrow 8">
              <a:extLst>
                <a:ext uri="{C183D7F6-B498-43B3-948B-1728B52AA6E4}">
                  <adec:decorative xmlns:adec="http://schemas.microsoft.com/office/drawing/2017/decorative" val="1"/>
                </a:ext>
              </a:extLst>
            </p:cNvPr>
            <p:cNvSpPr/>
            <p:nvPr/>
          </p:nvSpPr>
          <p:spPr bwMode="auto">
            <a:xfrm>
              <a:off x="4063171" y="2095500"/>
              <a:ext cx="1768229"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ight Arrow 14">
              <a:extLst>
                <a:ext uri="{C183D7F6-B498-43B3-948B-1728B52AA6E4}">
                  <adec:decorative xmlns:adec="http://schemas.microsoft.com/office/drawing/2017/decorative" val="1"/>
                </a:ext>
              </a:extLst>
            </p:cNvPr>
            <p:cNvSpPr/>
            <p:nvPr/>
          </p:nvSpPr>
          <p:spPr bwMode="auto">
            <a:xfrm rot="1062549" flipV="1">
              <a:off x="3997726" y="3290374"/>
              <a:ext cx="2941299" cy="530751"/>
            </a:xfrm>
            <a:prstGeom prst="rightArrow">
              <a:avLst>
                <a:gd name="adj1" fmla="val 29587"/>
                <a:gd name="adj2" fmla="val 582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ArchUp">
                <a:avLst>
                  <a:gd name="adj" fmla="val 5375347"/>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Curved Right Arrow 6">
              <a:extLst>
                <a:ext uri="{C183D7F6-B498-43B3-948B-1728B52AA6E4}">
                  <adec:decorative xmlns:adec="http://schemas.microsoft.com/office/drawing/2017/decorative" val="1"/>
                </a:ext>
              </a:extLst>
            </p:cNvPr>
            <p:cNvSpPr/>
            <p:nvPr/>
          </p:nvSpPr>
          <p:spPr bwMode="auto">
            <a:xfrm>
              <a:off x="2998395" y="4204883"/>
              <a:ext cx="1283830" cy="1255693"/>
            </a:xfrm>
            <a:prstGeom prst="curvedRightArrow">
              <a:avLst>
                <a:gd name="adj1" fmla="val 9135"/>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TextBox 9"/>
            <p:cNvSpPr txBox="1"/>
            <p:nvPr/>
          </p:nvSpPr>
          <p:spPr>
            <a:xfrm>
              <a:off x="6507020" y="2855599"/>
              <a:ext cx="1752600"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entury Schoolbook" panose="02040604050505020304" pitchFamily="18" charset="0"/>
                </a:rPr>
                <a:t>Single Site</a:t>
              </a:r>
            </a:p>
          </p:txBody>
        </p:sp>
        <p:pic>
          <p:nvPicPr>
            <p:cNvPr id="3075" name="Picture 3" descr="image of a house"/>
            <p:cNvPicPr>
              <a:picLocks noChangeAspect="1" noChangeArrowheads="1"/>
            </p:cNvPicPr>
            <p:nvPr/>
          </p:nvPicPr>
          <p:blipFill rotWithShape="1">
            <a:blip r:embed="rId3">
              <a:extLst>
                <a:ext uri="{28A0092B-C50C-407E-A947-70E740481C1C}">
                  <a14:useLocalDpi xmlns:a14="http://schemas.microsoft.com/office/drawing/2010/main" val="0"/>
                </a:ext>
              </a:extLst>
            </a:blip>
            <a:srcRect l="15474" r="24131"/>
            <a:stretch/>
          </p:blipFill>
          <p:spPr bwMode="auto">
            <a:xfrm>
              <a:off x="5911102" y="1603451"/>
              <a:ext cx="1472218" cy="136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4693192"/>
              <a:ext cx="1828800" cy="369332"/>
            </a:xfrm>
            <a:prstGeom prst="rect">
              <a:avLst/>
            </a:prstGeom>
            <a:solidFill>
              <a:schemeClr val="accent4">
                <a:lumMod val="20000"/>
                <a:lumOff val="80000"/>
              </a:schemeClr>
            </a:solidFill>
            <a:ln w="19050">
              <a:solidFill>
                <a:schemeClr val="tx1"/>
              </a:solidFill>
            </a:ln>
          </p:spPr>
          <p:txBody>
            <a:bodyPr wrap="square" rtlCol="0">
              <a:spAutoFit/>
            </a:bodyPr>
            <a:lstStyle/>
            <a:p>
              <a:r>
                <a:rPr lang="en-US" dirty="0">
                  <a:latin typeface="Century Schoolbook" panose="02040604050505020304" pitchFamily="18" charset="0"/>
                </a:rPr>
                <a:t>Master Leased</a:t>
              </a:r>
            </a:p>
          </p:txBody>
        </p:sp>
        <p:pic>
          <p:nvPicPr>
            <p:cNvPr id="1026" name="Picture 2" descr="image of a cluster of ho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59" y="3415969"/>
              <a:ext cx="1711742" cy="127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894611" y="5469407"/>
              <a:ext cx="1752600"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Century Schoolbook" panose="02040604050505020304" pitchFamily="18" charset="0"/>
                </a:rPr>
                <a:t>Scattered Site</a:t>
              </a:r>
            </a:p>
          </p:txBody>
        </p:sp>
        <p:pic>
          <p:nvPicPr>
            <p:cNvPr id="3074" name="Picture 2" descr="Image of scattered ho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269" y="4255900"/>
              <a:ext cx="2362076" cy="132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322508" y="4618791"/>
            <a:ext cx="2542503" cy="430887"/>
          </a:xfrm>
          <a:prstGeom prst="rect">
            <a:avLst/>
          </a:prstGeom>
          <a:noFill/>
        </p:spPr>
        <p:txBody>
          <a:bodyPr wrap="square" rtlCol="0">
            <a:spAutoFit/>
          </a:bodyPr>
          <a:lstStyle/>
          <a:p>
            <a:r>
              <a:rPr lang="en-US" sz="2200" b="1" dirty="0">
                <a:solidFill>
                  <a:schemeClr val="accent3"/>
                </a:solidFill>
                <a:latin typeface="Century Schoolbook" panose="02040604050505020304" pitchFamily="18" charset="0"/>
              </a:rPr>
              <a:t>Tenant Choice</a:t>
            </a:r>
          </a:p>
        </p:txBody>
      </p:sp>
      <p:sp>
        <p:nvSpPr>
          <p:cNvPr id="20" name="TextBox 19"/>
          <p:cNvSpPr txBox="1"/>
          <p:nvPr/>
        </p:nvSpPr>
        <p:spPr>
          <a:xfrm>
            <a:off x="266700" y="5029689"/>
            <a:ext cx="3146318" cy="430887"/>
          </a:xfrm>
          <a:prstGeom prst="rect">
            <a:avLst/>
          </a:prstGeom>
          <a:noFill/>
        </p:spPr>
        <p:txBody>
          <a:bodyPr wrap="square" rtlCol="0">
            <a:spAutoFit/>
          </a:bodyPr>
          <a:lstStyle/>
          <a:p>
            <a:r>
              <a:rPr lang="en-US" sz="2200" b="1" dirty="0">
                <a:solidFill>
                  <a:schemeClr val="accent5">
                    <a:lumMod val="60000"/>
                    <a:lumOff val="40000"/>
                  </a:schemeClr>
                </a:solidFill>
                <a:latin typeface="Century Schoolbook" panose="02040604050505020304" pitchFamily="18" charset="0"/>
              </a:rPr>
              <a:t>Nature of Benefits</a:t>
            </a:r>
          </a:p>
        </p:txBody>
      </p:sp>
      <p:sp>
        <p:nvSpPr>
          <p:cNvPr id="21" name="TextBox 20"/>
          <p:cNvSpPr txBox="1"/>
          <p:nvPr/>
        </p:nvSpPr>
        <p:spPr>
          <a:xfrm>
            <a:off x="246977" y="5469407"/>
            <a:ext cx="4401223" cy="430887"/>
          </a:xfrm>
          <a:prstGeom prst="rect">
            <a:avLst/>
          </a:prstGeom>
          <a:noFill/>
        </p:spPr>
        <p:txBody>
          <a:bodyPr wrap="square" rtlCol="0">
            <a:spAutoFit/>
          </a:bodyPr>
          <a:lstStyle/>
          <a:p>
            <a:r>
              <a:rPr lang="en-US" sz="2200" b="1" dirty="0">
                <a:solidFill>
                  <a:schemeClr val="bg2">
                    <a:lumMod val="50000"/>
                  </a:schemeClr>
                </a:solidFill>
                <a:latin typeface="Century Schoolbook" panose="02040604050505020304" pitchFamily="18" charset="0"/>
              </a:rPr>
              <a:t>Qualified Housing Providers</a:t>
            </a:r>
          </a:p>
        </p:txBody>
      </p:sp>
    </p:spTree>
    <p:extLst>
      <p:ext uri="{BB962C8B-B14F-4D97-AF65-F5344CB8AC3E}">
        <p14:creationId xmlns:p14="http://schemas.microsoft.com/office/powerpoint/2010/main" val="168474548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5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a:t>
            </a:r>
          </a:p>
        </p:txBody>
      </p:sp>
      <p:cxnSp>
        <p:nvCxnSpPr>
          <p:cNvPr id="14" name="Straight Connector 13">
            <a:extLst>
              <a:ext uri="{C183D7F6-B498-43B3-948B-1728B52AA6E4}">
                <adec:decorative xmlns:adec="http://schemas.microsoft.com/office/drawing/2017/decorative" val="1"/>
              </a:ext>
            </a:extLst>
          </p:cNvPr>
          <p:cNvCxnSpPr/>
          <p:nvPr/>
        </p:nvCxnSpPr>
        <p:spPr bwMode="auto">
          <a:xfrm>
            <a:off x="2185264" y="1400176"/>
            <a:ext cx="0" cy="2667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3" name="Group 2" descr="Image showing HUD Housing and HHS Services">
            <a:extLst>
              <a:ext uri="{FF2B5EF4-FFF2-40B4-BE49-F238E27FC236}">
                <a16:creationId xmlns:a16="http://schemas.microsoft.com/office/drawing/2014/main" id="{07F6672E-8210-40D4-8192-CD9D43CB7A41}"/>
              </a:ext>
            </a:extLst>
          </p:cNvPr>
          <p:cNvGrpSpPr/>
          <p:nvPr/>
        </p:nvGrpSpPr>
        <p:grpSpPr>
          <a:xfrm>
            <a:off x="990600" y="1598141"/>
            <a:ext cx="2856657" cy="2271070"/>
            <a:chOff x="990600" y="1598141"/>
            <a:chExt cx="2856657" cy="2271070"/>
          </a:xfrm>
        </p:grpSpPr>
        <p:sp>
          <p:nvSpPr>
            <p:cNvPr id="10" name="TextBox 9"/>
            <p:cNvSpPr txBox="1"/>
            <p:nvPr/>
          </p:nvSpPr>
          <p:spPr>
            <a:xfrm>
              <a:off x="990600" y="1598141"/>
              <a:ext cx="1169551" cy="2271070"/>
            </a:xfrm>
            <a:prstGeom prst="rect">
              <a:avLst/>
            </a:prstGeom>
            <a:solidFill>
              <a:schemeClr val="accent4">
                <a:lumMod val="20000"/>
                <a:lumOff val="80000"/>
              </a:schemeClr>
            </a:solidFill>
            <a:ln w="57150">
              <a:solidFill>
                <a:schemeClr val="accent4"/>
              </a:solidFill>
            </a:ln>
          </p:spPr>
          <p:txBody>
            <a:bodyPr vert="vert270" wrap="square" rtlCol="0">
              <a:spAutoFit/>
            </a:bodyPr>
            <a:lstStyle/>
            <a:p>
              <a:r>
                <a:rPr lang="en-US" sz="3200" dirty="0">
                  <a:latin typeface="Century Schoolbook" panose="02040604050505020304" pitchFamily="18" charset="0"/>
                </a:rPr>
                <a:t>HUD: Housing</a:t>
              </a:r>
            </a:p>
          </p:txBody>
        </p:sp>
        <p:sp>
          <p:nvSpPr>
            <p:cNvPr id="11" name="TextBox 10"/>
            <p:cNvSpPr txBox="1"/>
            <p:nvPr/>
          </p:nvSpPr>
          <p:spPr>
            <a:xfrm>
              <a:off x="2185264" y="1598141"/>
              <a:ext cx="1661993" cy="2271070"/>
            </a:xfrm>
            <a:prstGeom prst="rect">
              <a:avLst/>
            </a:prstGeom>
            <a:solidFill>
              <a:schemeClr val="accent3">
                <a:lumMod val="20000"/>
                <a:lumOff val="80000"/>
              </a:schemeClr>
            </a:solidFill>
            <a:ln w="57150">
              <a:solidFill>
                <a:schemeClr val="accent2"/>
              </a:solidFill>
            </a:ln>
          </p:spPr>
          <p:txBody>
            <a:bodyPr vert="vert270" wrap="square" rtlCol="0">
              <a:spAutoFit/>
            </a:bodyPr>
            <a:lstStyle/>
            <a:p>
              <a:r>
                <a:rPr lang="en-US" sz="3200" dirty="0">
                  <a:latin typeface="Century Schoolbook" panose="02040604050505020304" pitchFamily="18" charset="0"/>
                </a:rPr>
                <a:t>HHS: Services</a:t>
              </a:r>
            </a:p>
          </p:txBody>
        </p:sp>
      </p:grpSp>
      <p:pic>
        <p:nvPicPr>
          <p:cNvPr id="3081" name="Picture 9" descr="image of a warning challenges ahea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459" y="1326206"/>
            <a:ext cx="3094206" cy="354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8075" y="4398913"/>
            <a:ext cx="40386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entury Schoolbook" panose="02040604050505020304" pitchFamily="18" charset="0"/>
              </a:rPr>
              <a:t>“How can Medicaid support people connecting to housing without becoming a permanent affordable housing subsidizer?”</a:t>
            </a:r>
          </a:p>
        </p:txBody>
      </p:sp>
      <p:pic>
        <p:nvPicPr>
          <p:cNvPr id="12" name="Picture 11" descr="Image of Chicago 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887" y="5181600"/>
            <a:ext cx="3943350" cy="876300"/>
          </a:xfrm>
          <a:prstGeom prst="rect">
            <a:avLst/>
          </a:prstGeom>
        </p:spPr>
      </p:pic>
    </p:spTree>
    <p:extLst>
      <p:ext uri="{BB962C8B-B14F-4D97-AF65-F5344CB8AC3E}">
        <p14:creationId xmlns:p14="http://schemas.microsoft.com/office/powerpoint/2010/main" val="2105529269"/>
      </p:ext>
    </p:extLst>
  </p:cSld>
  <p:clrMapOvr>
    <a:masterClrMapping/>
  </p:clrMapOvr>
  <p:transition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Housing-Based Services</a:t>
            </a:r>
            <a:r>
              <a:rPr lang="en-US" sz="800"/>
              <a:t>2</a:t>
            </a: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961038185"/>
              </p:ext>
            </p:extLst>
          </p:nvPr>
        </p:nvGraphicFramePr>
        <p:xfrm>
          <a:off x="228600" y="1295400"/>
          <a:ext cx="8719457" cy="5185091"/>
        </p:xfrm>
        <a:graphic>
          <a:graphicData uri="http://schemas.openxmlformats.org/drawingml/2006/table">
            <a:tbl>
              <a:tblPr firstRow="1" firstCol="1" bandRow="1"/>
              <a:tblGrid>
                <a:gridCol w="4095922">
                  <a:extLst>
                    <a:ext uri="{9D8B030D-6E8A-4147-A177-3AD203B41FA5}">
                      <a16:colId xmlns:a16="http://schemas.microsoft.com/office/drawing/2014/main" val="20000"/>
                    </a:ext>
                  </a:extLst>
                </a:gridCol>
                <a:gridCol w="4623535">
                  <a:extLst>
                    <a:ext uri="{9D8B030D-6E8A-4147-A177-3AD203B41FA5}">
                      <a16:colId xmlns:a16="http://schemas.microsoft.com/office/drawing/2014/main" val="20001"/>
                    </a:ext>
                  </a:extLst>
                </a:gridCol>
              </a:tblGrid>
              <a:tr h="350702">
                <a:tc>
                  <a:txBody>
                    <a:bodyPr/>
                    <a:lstStyle/>
                    <a:p>
                      <a:pPr marL="0" marR="0" algn="ctr">
                        <a:spcBef>
                          <a:spcPts val="0"/>
                        </a:spcBef>
                        <a:spcAft>
                          <a:spcPts val="0"/>
                        </a:spcAft>
                      </a:pPr>
                      <a:r>
                        <a:rPr lang="en-US" sz="2000" b="1" dirty="0">
                          <a:solidFill>
                            <a:schemeClr val="bg1">
                              <a:lumMod val="65000"/>
                            </a:schemeClr>
                          </a:solidFill>
                          <a:effectLst/>
                          <a:latin typeface="Perpetua"/>
                          <a:ea typeface="Times New Roman"/>
                          <a:cs typeface="Times New Roman"/>
                        </a:rPr>
                        <a:t>Tenancy Supports</a:t>
                      </a:r>
                      <a:endParaRPr lang="en-US" sz="2000" dirty="0">
                        <a:solidFill>
                          <a:schemeClr val="bg1">
                            <a:lumMod val="65000"/>
                          </a:schemeClr>
                        </a:solidFill>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chemeClr val="accent4">
                        <a:lumMod val="50000"/>
                      </a:schemeClr>
                    </a:solidFill>
                  </a:tcPr>
                </a:tc>
                <a:tc>
                  <a:txBody>
                    <a:bodyPr/>
                    <a:lstStyle/>
                    <a:p>
                      <a:pPr marL="0" marR="0" algn="ctr">
                        <a:spcBef>
                          <a:spcPts val="0"/>
                        </a:spcBef>
                        <a:spcAft>
                          <a:spcPts val="0"/>
                        </a:spcAft>
                      </a:pPr>
                      <a:r>
                        <a:rPr lang="en-US" sz="2000" b="1" dirty="0">
                          <a:solidFill>
                            <a:schemeClr val="bg1">
                              <a:lumMod val="65000"/>
                            </a:schemeClr>
                          </a:solidFill>
                          <a:effectLst/>
                          <a:latin typeface="Perpetua"/>
                          <a:ea typeface="Times New Roman"/>
                          <a:cs typeface="Times New Roman"/>
                        </a:rPr>
                        <a:t>Housing Case Management</a:t>
                      </a:r>
                      <a:endParaRPr lang="en-US" sz="2000" dirty="0">
                        <a:solidFill>
                          <a:schemeClr val="bg1">
                            <a:lumMod val="65000"/>
                          </a:schemeClr>
                        </a:solidFill>
                        <a:effectLst/>
                        <a:latin typeface="Perpetua"/>
                        <a:ea typeface="Calibri"/>
                        <a:cs typeface="Times New Roman"/>
                      </a:endParaRPr>
                    </a:p>
                  </a:txBody>
                  <a:tcPr marL="56923" marR="56923" marT="0" marB="0" anchor="b">
                    <a:lnL>
                      <a:noFill/>
                    </a:lnL>
                    <a:lnR>
                      <a:noFill/>
                    </a:lnR>
                    <a:lnT>
                      <a:noFill/>
                    </a:lnT>
                    <a:lnB w="12700" cap="flat" cmpd="sng" algn="ctr">
                      <a:solidFill>
                        <a:srgbClr val="0081C6"/>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0000"/>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Outreach and engagement </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Service plan development</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1"/>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Housing search assistance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Coordination with primary care and health homes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2"/>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Collecting documents to apply for housing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Coordination with substance use treatment providers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3"/>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Completing housing applications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Coordination with mental health providers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4"/>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Subsidy applications and </a:t>
                      </a:r>
                      <a:r>
                        <a:rPr lang="en-US" sz="1700" b="0" dirty="0" err="1">
                          <a:solidFill>
                            <a:schemeClr val="bg1">
                              <a:lumMod val="65000"/>
                            </a:schemeClr>
                          </a:solidFill>
                          <a:effectLst/>
                          <a:latin typeface="Perpetua"/>
                          <a:ea typeface="Courier New"/>
                          <a:cs typeface="Times New Roman"/>
                        </a:rPr>
                        <a:t>recertifications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Coordination of vision and dental providers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5"/>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Advocacy with landlords to rent units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Coordination with hospitals/emergency departments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6"/>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Master-lease negotiations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Crisis interventions and Critical Time Intervention</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7"/>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Acquiring furnishings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Motivational interviewing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8"/>
                  </a:ext>
                </a:extLst>
              </a:tr>
              <a:tr h="280562">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Purchasing cleaning supplies, dishes, linens, etc.</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Trauma Informed Care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09"/>
                  </a:ext>
                </a:extLst>
              </a:tr>
              <a:tr h="324645">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Moving assistance if housing situation doesn’t work</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Transportation to appointments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0"/>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Tenancy rights and responsibilities education</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Entitlement assistance</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1"/>
                  </a:ext>
                </a:extLst>
              </a:tr>
              <a:tr h="301455">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Eviction prevention (paying rent on time)</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Independent living skills coaching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2"/>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Courier New"/>
                          <a:cs typeface="Times New Roman"/>
                        </a:rPr>
                        <a:t>Eviction prevention (conflict resolution)</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Individual counseling and de-escalation </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3"/>
                  </a:ext>
                </a:extLst>
              </a:tr>
              <a:tr h="280421">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Eviction prevention (lease behavior requirements)</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Linkages to education, job skills training, and work</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4"/>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Eviction prevention (utilities management)</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Support groups</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5"/>
                  </a:ext>
                </a:extLst>
              </a:tr>
              <a:tr h="280562">
                <a:tc>
                  <a:txBody>
                    <a:bodyPr/>
                    <a:lstStyle/>
                    <a:p>
                      <a:pPr marL="0" marR="0" algn="l">
                        <a:spcBef>
                          <a:spcPts val="0"/>
                        </a:spcBef>
                        <a:spcAft>
                          <a:spcPts val="0"/>
                        </a:spcAft>
                      </a:pPr>
                      <a:r>
                        <a:rPr lang="en-US" sz="1700" b="0">
                          <a:solidFill>
                            <a:schemeClr val="bg1">
                              <a:lumMod val="65000"/>
                            </a:schemeClr>
                          </a:solidFill>
                          <a:effectLst/>
                          <a:latin typeface="Perpetua"/>
                          <a:ea typeface="Times New Roman"/>
                          <a:cs typeface="Times New Roman"/>
                        </a:rPr>
                        <a:t>Landlord relationship maintenance</a:t>
                      </a:r>
                      <a:endParaRPr lang="en-US" sz="1700" b="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Times New Roman"/>
                          <a:cs typeface="Times New Roman"/>
                        </a:rPr>
                        <a:t>End-of-life planning</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6"/>
                  </a:ext>
                </a:extLst>
              </a:tr>
              <a:tr h="280562">
                <a:tc>
                  <a:txBody>
                    <a:bodyPr/>
                    <a:lstStyle/>
                    <a:p>
                      <a:pPr marL="0" marR="0" algn="l">
                        <a:spcBef>
                          <a:spcPts val="0"/>
                        </a:spcBef>
                        <a:spcAft>
                          <a:spcPts val="0"/>
                        </a:spcAft>
                      </a:pPr>
                      <a:r>
                        <a:rPr lang="en-US" sz="1700" b="1" dirty="0">
                          <a:solidFill>
                            <a:schemeClr val="bg1">
                              <a:lumMod val="65000"/>
                            </a:schemeClr>
                          </a:solidFill>
                          <a:effectLst/>
                          <a:latin typeface="Perpetua"/>
                          <a:ea typeface="Courier New"/>
                          <a:cs typeface="Times New Roman"/>
                        </a:rPr>
                        <a:t>Activities of daily living</a:t>
                      </a:r>
                      <a:endParaRPr lang="en-US" sz="1700" b="1"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tc>
                  <a:txBody>
                    <a:bodyPr/>
                    <a:lstStyle/>
                    <a:p>
                      <a:pPr marL="0" marR="0" algn="l">
                        <a:spcBef>
                          <a:spcPts val="0"/>
                        </a:spcBef>
                        <a:spcAft>
                          <a:spcPts val="0"/>
                        </a:spcAft>
                      </a:pPr>
                      <a:r>
                        <a:rPr lang="en-US" sz="1700" b="0" dirty="0">
                          <a:solidFill>
                            <a:schemeClr val="bg1">
                              <a:lumMod val="65000"/>
                            </a:schemeClr>
                          </a:solidFill>
                          <a:effectLst/>
                          <a:latin typeface="Perpetua"/>
                          <a:ea typeface="Courier New"/>
                          <a:cs typeface="Times New Roman"/>
                        </a:rPr>
                        <a:t>Re-engagement</a:t>
                      </a:r>
                      <a:endParaRPr lang="en-US" sz="1700" b="0" dirty="0">
                        <a:solidFill>
                          <a:schemeClr val="bg1">
                            <a:lumMod val="65000"/>
                          </a:schemeClr>
                        </a:solidFill>
                        <a:effectLst/>
                        <a:latin typeface="Perpetua"/>
                        <a:ea typeface="Calibri"/>
                        <a:cs typeface="Times New Roman"/>
                      </a:endParaRPr>
                    </a:p>
                  </a:txBody>
                  <a:tcPr marL="56923" marR="56923" marT="0" marB="0" anchor="b">
                    <a:lnL w="12700" cap="flat" cmpd="sng" algn="ctr">
                      <a:solidFill>
                        <a:srgbClr val="0081C6"/>
                      </a:solidFill>
                      <a:prstDash val="solid"/>
                      <a:round/>
                      <a:headEnd type="none" w="med" len="med"/>
                      <a:tailEnd type="none" w="med" len="med"/>
                    </a:lnL>
                    <a:lnR w="12700" cap="flat" cmpd="sng" algn="ctr">
                      <a:solidFill>
                        <a:srgbClr val="0081C6"/>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081C6"/>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pic>
        <p:nvPicPr>
          <p:cNvPr id="5" name="Picture 5" descr="picture of two woman meeting and discussing paperwor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791200" cy="3356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200" y="5325655"/>
            <a:ext cx="236220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Perpetua" panose="02020502060401020303" pitchFamily="18" charset="0"/>
              </a:rPr>
              <a:t>Services</a:t>
            </a:r>
          </a:p>
        </p:txBody>
      </p:sp>
    </p:spTree>
    <p:extLst>
      <p:ext uri="{BB962C8B-B14F-4D97-AF65-F5344CB8AC3E}">
        <p14:creationId xmlns:p14="http://schemas.microsoft.com/office/powerpoint/2010/main" val="3201898424"/>
      </p:ext>
    </p:extLst>
  </p:cSld>
  <p:clrMapOvr>
    <a:masterClrMapping/>
  </p:clrMapOvr>
  <p:transition advTm="1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Housing-Based Services</a:t>
            </a:r>
          </a:p>
        </p:txBody>
      </p:sp>
      <p:pic>
        <p:nvPicPr>
          <p:cNvPr id="2050" name="Picture 2" descr="image of a documen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18373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image of a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29" y="1828800"/>
            <a:ext cx="3396452"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774281" y="1981200"/>
            <a:ext cx="3963987" cy="4243731"/>
          </a:xfrm>
        </p:spPr>
        <p:txBody>
          <a:bodyPr/>
          <a:lstStyle/>
          <a:p>
            <a:pPr>
              <a:buFont typeface="Wingdings" panose="05000000000000000000" pitchFamily="2" charset="2"/>
              <a:buChar char="v"/>
            </a:pPr>
            <a:r>
              <a:rPr lang="en-US" sz="2000" dirty="0"/>
              <a:t>CMS &amp; HHS have recognized services in supportive housing as Medicaid reimbursable</a:t>
            </a:r>
          </a:p>
          <a:p>
            <a:pPr marL="119063" indent="0">
              <a:buNone/>
            </a:pPr>
            <a:endParaRPr lang="en-US" sz="2000" dirty="0"/>
          </a:p>
          <a:p>
            <a:pPr>
              <a:buFont typeface="Wingdings" panose="05000000000000000000" pitchFamily="2" charset="2"/>
              <a:buChar char="v"/>
            </a:pPr>
            <a:r>
              <a:rPr lang="en-US" sz="2000" dirty="0"/>
              <a:t>Comprehensive range of flexible services already covered in many state Medicaid programs </a:t>
            </a:r>
          </a:p>
          <a:p>
            <a:pPr lvl="1">
              <a:buFont typeface="Wingdings" panose="05000000000000000000" pitchFamily="2" charset="2"/>
              <a:buChar char="v"/>
            </a:pPr>
            <a:r>
              <a:rPr lang="en-US" sz="2000" dirty="0"/>
              <a:t>Pre-tenancy services </a:t>
            </a:r>
          </a:p>
          <a:p>
            <a:pPr lvl="1">
              <a:buFont typeface="Wingdings" panose="05000000000000000000" pitchFamily="2" charset="2"/>
              <a:buChar char="v"/>
            </a:pPr>
            <a:r>
              <a:rPr lang="en-US" sz="2000" dirty="0"/>
              <a:t>Move-in services </a:t>
            </a:r>
          </a:p>
          <a:p>
            <a:pPr lvl="1">
              <a:buFont typeface="Wingdings" panose="05000000000000000000" pitchFamily="2" charset="2"/>
              <a:buChar char="v"/>
            </a:pPr>
            <a:r>
              <a:rPr lang="en-US" sz="2000" dirty="0"/>
              <a:t>Tenancy services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47456155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1500" fill="hold"/>
                                        <p:tgtEl>
                                          <p:spTgt spid="2051"/>
                                        </p:tgtEl>
                                        <p:attrNameLst>
                                          <p:attrName>ppt_w</p:attrName>
                                        </p:attrNameLst>
                                      </p:cBhvr>
                                      <p:tavLst>
                                        <p:tav tm="0">
                                          <p:val>
                                            <p:fltVal val="0"/>
                                          </p:val>
                                        </p:tav>
                                        <p:tav tm="100000">
                                          <p:val>
                                            <p:strVal val="#ppt_w"/>
                                          </p:val>
                                        </p:tav>
                                      </p:tavLst>
                                    </p:anim>
                                    <p:anim calcmode="lin" valueType="num">
                                      <p:cBhvr>
                                        <p:cTn id="15" dur="1500" fill="hold"/>
                                        <p:tgtEl>
                                          <p:spTgt spid="2051"/>
                                        </p:tgtEl>
                                        <p:attrNameLst>
                                          <p:attrName>ppt_h</p:attrName>
                                        </p:attrNameLst>
                                      </p:cBhvr>
                                      <p:tavLst>
                                        <p:tav tm="0">
                                          <p:val>
                                            <p:fltVal val="0"/>
                                          </p:val>
                                        </p:tav>
                                        <p:tav tm="100000">
                                          <p:val>
                                            <p:strVal val="#ppt_h"/>
                                          </p:val>
                                        </p:tav>
                                      </p:tavLst>
                                    </p:anim>
                                    <p:anim calcmode="lin" valueType="num">
                                      <p:cBhvr>
                                        <p:cTn id="16" dur="1500" fill="hold"/>
                                        <p:tgtEl>
                                          <p:spTgt spid="2051"/>
                                        </p:tgtEl>
                                        <p:attrNameLst>
                                          <p:attrName>style.rotation</p:attrName>
                                        </p:attrNameLst>
                                      </p:cBhvr>
                                      <p:tavLst>
                                        <p:tav tm="0">
                                          <p:val>
                                            <p:fltVal val="90"/>
                                          </p:val>
                                        </p:tav>
                                        <p:tav tm="100000">
                                          <p:val>
                                            <p:fltVal val="0"/>
                                          </p:val>
                                        </p:tav>
                                      </p:tavLst>
                                    </p:anim>
                                    <p:animEffect transition="in" filter="fade">
                                      <p:cBhvr>
                                        <p:cTn id="17" dur="1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18" y="304800"/>
            <a:ext cx="6019800" cy="533400"/>
          </a:xfrm>
        </p:spPr>
        <p:txBody>
          <a:bodyPr/>
          <a:lstStyle/>
          <a:p>
            <a:r>
              <a:rPr lang="en-US" sz="3200" dirty="0">
                <a:solidFill>
                  <a:schemeClr val="bg1"/>
                </a:solidFill>
                <a:latin typeface="Century Schoolbook" panose="02040604050505020304" pitchFamily="18" charset="0"/>
                <a:cs typeface="Arial"/>
              </a:rPr>
              <a:t>Maximizing Public Resources</a:t>
            </a:r>
          </a:p>
        </p:txBody>
      </p:sp>
      <p:sp>
        <p:nvSpPr>
          <p:cNvPr id="28" name="TextBox 27"/>
          <p:cNvSpPr txBox="1"/>
          <p:nvPr/>
        </p:nvSpPr>
        <p:spPr>
          <a:xfrm>
            <a:off x="609785" y="1295400"/>
            <a:ext cx="8002346" cy="928459"/>
          </a:xfrm>
          <a:prstGeom prst="rect">
            <a:avLst/>
          </a:prstGeom>
          <a:noFill/>
        </p:spPr>
        <p:txBody>
          <a:bodyPr wrap="square" rtlCol="0">
            <a:spAutoFit/>
          </a:bodyPr>
          <a:lstStyle/>
          <a:p>
            <a:pPr algn="l">
              <a:lnSpc>
                <a:spcPct val="90000"/>
              </a:lnSpc>
            </a:pPr>
            <a:r>
              <a:rPr lang="en-US" sz="2000" dirty="0">
                <a:solidFill>
                  <a:schemeClr val="tx1">
                    <a:lumMod val="75000"/>
                    <a:lumOff val="25000"/>
                  </a:schemeClr>
                </a:solidFill>
                <a:latin typeface="Century Schoolbook" pitchFamily="18" charset="0"/>
              </a:rPr>
              <a:t>CSH collaborates with communities to introduce housing solutions that promote integration among public service systems, leading to strengthened partnerships and maximized resources. </a:t>
            </a:r>
          </a:p>
        </p:txBody>
      </p:sp>
      <p:grpSp>
        <p:nvGrpSpPr>
          <p:cNvPr id="8" name="Group 7" descr="Public Systems"/>
          <p:cNvGrpSpPr/>
          <p:nvPr/>
        </p:nvGrpSpPr>
        <p:grpSpPr>
          <a:xfrm>
            <a:off x="210877" y="2827278"/>
            <a:ext cx="2073698" cy="2089271"/>
            <a:chOff x="-114778" y="1906005"/>
            <a:chExt cx="3568694" cy="3595495"/>
          </a:xfrm>
        </p:grpSpPr>
        <p:sp>
          <p:nvSpPr>
            <p:cNvPr id="9" name="Freeform 8"/>
            <p:cNvSpPr/>
            <p:nvPr/>
          </p:nvSpPr>
          <p:spPr>
            <a:xfrm>
              <a:off x="571717" y="3194200"/>
              <a:ext cx="2779240" cy="915886"/>
            </a:xfrm>
            <a:custGeom>
              <a:avLst/>
              <a:gdLst>
                <a:gd name="connsiteX0" fmla="*/ 0 w 2779240"/>
                <a:gd name="connsiteY0" fmla="*/ 0 h 915886"/>
                <a:gd name="connsiteX1" fmla="*/ 2779240 w 2779240"/>
                <a:gd name="connsiteY1" fmla="*/ 0 h 915886"/>
                <a:gd name="connsiteX2" fmla="*/ 2779240 w 2779240"/>
                <a:gd name="connsiteY2" fmla="*/ 915886 h 915886"/>
                <a:gd name="connsiteX3" fmla="*/ 0 w 2779240"/>
                <a:gd name="connsiteY3" fmla="*/ 915886 h 915886"/>
                <a:gd name="connsiteX4" fmla="*/ 0 w 2779240"/>
                <a:gd name="connsiteY4" fmla="*/ 0 h 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40" h="915886">
                  <a:moveTo>
                    <a:pt x="0" y="0"/>
                  </a:moveTo>
                  <a:lnTo>
                    <a:pt x="2779240" y="0"/>
                  </a:lnTo>
                  <a:lnTo>
                    <a:pt x="2779240" y="915886"/>
                  </a:lnTo>
                  <a:lnTo>
                    <a:pt x="0" y="915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lvl="0" algn="ctr" defTabSz="1200150">
                <a:lnSpc>
                  <a:spcPct val="90000"/>
                </a:lnSpc>
                <a:spcBef>
                  <a:spcPct val="0"/>
                </a:spcBef>
                <a:spcAft>
                  <a:spcPct val="35000"/>
                </a:spcAft>
              </a:pPr>
              <a:r>
                <a:rPr lang="en-US" b="1" kern="1200" dirty="0">
                  <a:solidFill>
                    <a:srgbClr val="000000"/>
                  </a:solidFill>
                  <a:latin typeface="Century Schoolbook" pitchFamily="18" charset="0"/>
                </a:rPr>
                <a:t>Public Systems</a:t>
              </a:r>
            </a:p>
            <a:p>
              <a:pPr lvl="0" algn="ctr" defTabSz="1200150">
                <a:lnSpc>
                  <a:spcPct val="90000"/>
                </a:lnSpc>
                <a:spcBef>
                  <a:spcPct val="0"/>
                </a:spcBef>
                <a:spcAft>
                  <a:spcPct val="35000"/>
                </a:spcAft>
              </a:pPr>
              <a:endParaRPr lang="en-US" b="1" dirty="0">
                <a:solidFill>
                  <a:srgbClr val="000000"/>
                </a:solidFill>
                <a:latin typeface="Century Schoolbook" pitchFamily="18" charset="0"/>
              </a:endParaRPr>
            </a:p>
            <a:p>
              <a:pPr lvl="0" algn="ctr" defTabSz="1200150">
                <a:lnSpc>
                  <a:spcPct val="90000"/>
                </a:lnSpc>
                <a:spcBef>
                  <a:spcPct val="0"/>
                </a:spcBef>
                <a:spcAft>
                  <a:spcPct val="35000"/>
                </a:spcAft>
              </a:pPr>
              <a:endParaRPr lang="en-US" b="1" kern="1200" dirty="0">
                <a:solidFill>
                  <a:srgbClr val="000000"/>
                </a:solidFill>
                <a:latin typeface="Century Schoolbook" pitchFamily="18" charset="0"/>
              </a:endParaRPr>
            </a:p>
            <a:p>
              <a:pPr lvl="0" algn="ctr" defTabSz="1200150">
                <a:lnSpc>
                  <a:spcPct val="90000"/>
                </a:lnSpc>
                <a:spcBef>
                  <a:spcPct val="0"/>
                </a:spcBef>
                <a:spcAft>
                  <a:spcPct val="35000"/>
                </a:spcAft>
              </a:pPr>
              <a:endParaRPr lang="en-US" b="1" dirty="0">
                <a:solidFill>
                  <a:srgbClr val="000000"/>
                </a:solidFill>
                <a:latin typeface="Century Schoolbook" pitchFamily="18" charset="0"/>
              </a:endParaRPr>
            </a:p>
            <a:p>
              <a:pPr lvl="0" algn="ctr" defTabSz="1200150">
                <a:lnSpc>
                  <a:spcPct val="90000"/>
                </a:lnSpc>
                <a:spcBef>
                  <a:spcPct val="0"/>
                </a:spcBef>
                <a:spcAft>
                  <a:spcPct val="35000"/>
                </a:spcAft>
              </a:pPr>
              <a:r>
                <a:rPr lang="en-US" sz="1400" kern="1200" dirty="0">
                  <a:solidFill>
                    <a:srgbClr val="000000"/>
                  </a:solidFill>
                  <a:latin typeface="Century Schoolbook" pitchFamily="18" charset="0"/>
                </a:rPr>
                <a:t>Housing</a:t>
              </a:r>
            </a:p>
            <a:p>
              <a:pPr lvl="0" algn="ctr" defTabSz="1200150">
                <a:lnSpc>
                  <a:spcPct val="90000"/>
                </a:lnSpc>
                <a:spcBef>
                  <a:spcPct val="0"/>
                </a:spcBef>
                <a:spcAft>
                  <a:spcPct val="35000"/>
                </a:spcAft>
              </a:pPr>
              <a:r>
                <a:rPr lang="en-US" sz="1400" dirty="0">
                  <a:solidFill>
                    <a:srgbClr val="000000"/>
                  </a:solidFill>
                  <a:latin typeface="Century Schoolbook" pitchFamily="18" charset="0"/>
                </a:rPr>
                <a:t>Health Care</a:t>
              </a:r>
            </a:p>
            <a:p>
              <a:pPr lvl="0" algn="ctr" defTabSz="1200150">
                <a:lnSpc>
                  <a:spcPct val="90000"/>
                </a:lnSpc>
                <a:spcBef>
                  <a:spcPct val="0"/>
                </a:spcBef>
                <a:spcAft>
                  <a:spcPct val="35000"/>
                </a:spcAft>
              </a:pPr>
              <a:r>
                <a:rPr lang="en-US" sz="1400" kern="1200" dirty="0">
                  <a:solidFill>
                    <a:srgbClr val="000000"/>
                  </a:solidFill>
                  <a:latin typeface="Century Schoolbook" pitchFamily="18" charset="0"/>
                </a:rPr>
                <a:t>Criminal Justice</a:t>
              </a:r>
            </a:p>
            <a:p>
              <a:pPr lvl="0" algn="ctr" defTabSz="1200150">
                <a:lnSpc>
                  <a:spcPct val="90000"/>
                </a:lnSpc>
                <a:spcBef>
                  <a:spcPct val="0"/>
                </a:spcBef>
                <a:spcAft>
                  <a:spcPct val="35000"/>
                </a:spcAft>
              </a:pPr>
              <a:r>
                <a:rPr lang="en-US" sz="1400" dirty="0">
                  <a:solidFill>
                    <a:srgbClr val="000000"/>
                  </a:solidFill>
                  <a:latin typeface="Century Schoolbook" pitchFamily="18" charset="0"/>
                </a:rPr>
                <a:t>Child Welfare</a:t>
              </a:r>
              <a:endParaRPr lang="en-US" sz="1400" kern="1200" dirty="0">
                <a:solidFill>
                  <a:srgbClr val="000000"/>
                </a:solidFill>
                <a:latin typeface="Century Schoolbook" pitchFamily="18" charset="0"/>
              </a:endParaRPr>
            </a:p>
          </p:txBody>
        </p:sp>
        <p:sp>
          <p:nvSpPr>
            <p:cNvPr id="10" name="Oval 9"/>
            <p:cNvSpPr/>
            <p:nvPr/>
          </p:nvSpPr>
          <p:spPr>
            <a:xfrm>
              <a:off x="600458" y="2915644"/>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Oval 10"/>
            <p:cNvSpPr/>
            <p:nvPr/>
          </p:nvSpPr>
          <p:spPr>
            <a:xfrm>
              <a:off x="571716" y="1944990"/>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677259"/>
                <a:satOff val="294"/>
                <a:lumOff val="-1122"/>
                <a:alphaOff val="0"/>
              </a:schemeClr>
            </a:effectRef>
            <a:fontRef idx="minor">
              <a:schemeClr val="lt1"/>
            </a:fontRef>
          </p:style>
        </p:sp>
        <p:sp>
          <p:nvSpPr>
            <p:cNvPr id="12" name="Oval 11"/>
            <p:cNvSpPr/>
            <p:nvPr/>
          </p:nvSpPr>
          <p:spPr>
            <a:xfrm>
              <a:off x="2159991" y="2729426"/>
              <a:ext cx="347406" cy="347406"/>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1354518"/>
                <a:satOff val="587"/>
                <a:lumOff val="-2244"/>
                <a:alphaOff val="0"/>
              </a:schemeClr>
            </a:effectRef>
            <a:fontRef idx="minor">
              <a:schemeClr val="lt1"/>
            </a:fontRef>
          </p:style>
        </p:sp>
        <p:sp>
          <p:nvSpPr>
            <p:cNvPr id="13" name="Oval 12"/>
            <p:cNvSpPr/>
            <p:nvPr/>
          </p:nvSpPr>
          <p:spPr>
            <a:xfrm>
              <a:off x="1436125" y="2327582"/>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2031777"/>
                <a:satOff val="881"/>
                <a:lumOff val="-3366"/>
                <a:alphaOff val="0"/>
              </a:schemeClr>
            </a:effectRef>
            <a:fontRef idx="minor">
              <a:schemeClr val="lt1"/>
            </a:fontRef>
          </p:style>
        </p:sp>
        <p:sp>
          <p:nvSpPr>
            <p:cNvPr id="14" name="Oval 13"/>
            <p:cNvSpPr/>
            <p:nvPr/>
          </p:nvSpPr>
          <p:spPr>
            <a:xfrm>
              <a:off x="1838484" y="2203779"/>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2709035"/>
                <a:satOff val="1174"/>
                <a:lumOff val="-4488"/>
                <a:alphaOff val="0"/>
              </a:schemeClr>
            </a:effectRef>
            <a:fontRef idx="minor">
              <a:schemeClr val="lt1"/>
            </a:fontRef>
          </p:style>
        </p:sp>
        <p:sp>
          <p:nvSpPr>
            <p:cNvPr id="15" name="Oval 14"/>
            <p:cNvSpPr/>
            <p:nvPr/>
          </p:nvSpPr>
          <p:spPr>
            <a:xfrm>
              <a:off x="2134995" y="1906005"/>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3386294"/>
                <a:satOff val="1468"/>
                <a:lumOff val="-5610"/>
                <a:alphaOff val="0"/>
              </a:schemeClr>
            </a:effectRef>
            <a:fontRef idx="minor">
              <a:schemeClr val="lt1"/>
            </a:fontRef>
          </p:style>
        </p:sp>
        <p:sp>
          <p:nvSpPr>
            <p:cNvPr id="16" name="Oval 15"/>
            <p:cNvSpPr/>
            <p:nvPr/>
          </p:nvSpPr>
          <p:spPr>
            <a:xfrm>
              <a:off x="2764338" y="1953377"/>
              <a:ext cx="347406" cy="347406"/>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4063553"/>
                <a:satOff val="1761"/>
                <a:lumOff val="-6732"/>
                <a:alphaOff val="0"/>
              </a:schemeClr>
            </a:effectRef>
            <a:fontRef idx="minor">
              <a:schemeClr val="lt1"/>
            </a:fontRef>
          </p:style>
        </p:sp>
        <p:sp>
          <p:nvSpPr>
            <p:cNvPr id="17" name="Oval 16"/>
            <p:cNvSpPr/>
            <p:nvPr/>
          </p:nvSpPr>
          <p:spPr>
            <a:xfrm>
              <a:off x="2716966" y="2618889"/>
              <a:ext cx="221074"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4740812"/>
                <a:satOff val="2055"/>
                <a:lumOff val="-7854"/>
                <a:alphaOff val="0"/>
              </a:schemeClr>
            </a:effectRef>
            <a:fontRef idx="minor">
              <a:schemeClr val="lt1"/>
            </a:fontRef>
          </p:style>
        </p:sp>
        <p:sp>
          <p:nvSpPr>
            <p:cNvPr id="18" name="Oval 17"/>
            <p:cNvSpPr/>
            <p:nvPr/>
          </p:nvSpPr>
          <p:spPr>
            <a:xfrm>
              <a:off x="3230314" y="3256101"/>
              <a:ext cx="221075" cy="221075"/>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5418071"/>
                <a:satOff val="2348"/>
                <a:lumOff val="-8976"/>
                <a:alphaOff val="0"/>
              </a:schemeClr>
            </a:effectRef>
            <a:fontRef idx="minor">
              <a:schemeClr val="lt1"/>
            </a:fontRef>
          </p:style>
        </p:sp>
        <p:sp>
          <p:nvSpPr>
            <p:cNvPr id="19" name="Oval 18"/>
            <p:cNvSpPr/>
            <p:nvPr/>
          </p:nvSpPr>
          <p:spPr>
            <a:xfrm>
              <a:off x="-114778" y="2962996"/>
              <a:ext cx="568481" cy="568481"/>
            </a:xfrm>
            <a:prstGeom prst="ellipse">
              <a:avLst/>
            </a:prstGeom>
            <a:solidFill>
              <a:srgbClr val="73B632"/>
            </a:solidFill>
          </p:spPr>
          <p:style>
            <a:lnRef idx="2">
              <a:schemeClr val="lt1">
                <a:hueOff val="0"/>
                <a:satOff val="0"/>
                <a:lumOff val="0"/>
                <a:alphaOff val="0"/>
              </a:schemeClr>
            </a:lnRef>
            <a:fillRef idx="1">
              <a:scrgbClr r="0" g="0" b="0"/>
            </a:fillRef>
            <a:effectRef idx="0">
              <a:schemeClr val="accent4">
                <a:hueOff val="6095329"/>
                <a:satOff val="2642"/>
                <a:lumOff val="-10099"/>
                <a:alphaOff val="0"/>
              </a:schemeClr>
            </a:effectRef>
            <a:fontRef idx="minor">
              <a:schemeClr val="lt1"/>
            </a:fontRef>
          </p:style>
        </p:sp>
        <p:sp>
          <p:nvSpPr>
            <p:cNvPr id="20" name="Oval 19"/>
            <p:cNvSpPr/>
            <p:nvPr/>
          </p:nvSpPr>
          <p:spPr>
            <a:xfrm>
              <a:off x="413806" y="3782262"/>
              <a:ext cx="221075"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6772588"/>
                <a:satOff val="2935"/>
                <a:lumOff val="-11221"/>
                <a:alphaOff val="0"/>
              </a:schemeClr>
            </a:effectRef>
            <a:fontRef idx="minor">
              <a:schemeClr val="lt1"/>
            </a:fontRef>
          </p:style>
        </p:sp>
        <p:sp>
          <p:nvSpPr>
            <p:cNvPr id="21" name="Oval 20"/>
            <p:cNvSpPr/>
            <p:nvPr/>
          </p:nvSpPr>
          <p:spPr>
            <a:xfrm>
              <a:off x="1088719" y="5154094"/>
              <a:ext cx="347405" cy="34740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7449847"/>
                <a:satOff val="3229"/>
                <a:lumOff val="-12343"/>
                <a:alphaOff val="0"/>
              </a:schemeClr>
            </a:effectRef>
            <a:fontRef idx="minor">
              <a:schemeClr val="lt1"/>
            </a:fontRef>
          </p:style>
        </p:sp>
        <p:sp>
          <p:nvSpPr>
            <p:cNvPr id="22" name="Oval 21"/>
            <p:cNvSpPr/>
            <p:nvPr/>
          </p:nvSpPr>
          <p:spPr>
            <a:xfrm>
              <a:off x="292543" y="4918068"/>
              <a:ext cx="505316" cy="50531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8127106"/>
                <a:satOff val="3522"/>
                <a:lumOff val="-13465"/>
                <a:alphaOff val="0"/>
              </a:schemeClr>
            </a:effectRef>
            <a:fontRef idx="minor">
              <a:schemeClr val="lt1"/>
            </a:fontRef>
          </p:style>
        </p:sp>
        <p:sp>
          <p:nvSpPr>
            <p:cNvPr id="23" name="Oval 22"/>
            <p:cNvSpPr/>
            <p:nvPr/>
          </p:nvSpPr>
          <p:spPr>
            <a:xfrm>
              <a:off x="1691769" y="5054103"/>
              <a:ext cx="221074"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8804365"/>
                <a:satOff val="3816"/>
                <a:lumOff val="-14587"/>
                <a:alphaOff val="0"/>
              </a:schemeClr>
            </a:effectRef>
            <a:fontRef idx="minor">
              <a:schemeClr val="lt1"/>
            </a:fontRef>
          </p:style>
        </p:sp>
        <p:sp>
          <p:nvSpPr>
            <p:cNvPr id="24" name="Oval 23"/>
            <p:cNvSpPr/>
            <p:nvPr/>
          </p:nvSpPr>
          <p:spPr>
            <a:xfrm>
              <a:off x="1068284" y="4544296"/>
              <a:ext cx="347406" cy="34740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9481623"/>
                <a:satOff val="4109"/>
                <a:lumOff val="-15709"/>
                <a:alphaOff val="0"/>
              </a:schemeClr>
            </a:effectRef>
            <a:fontRef idx="minor">
              <a:schemeClr val="lt1"/>
            </a:fontRef>
          </p:style>
        </p:sp>
        <p:sp>
          <p:nvSpPr>
            <p:cNvPr id="25" name="Oval 24"/>
            <p:cNvSpPr/>
            <p:nvPr/>
          </p:nvSpPr>
          <p:spPr>
            <a:xfrm>
              <a:off x="2436480" y="4807531"/>
              <a:ext cx="221074" cy="22107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0158882"/>
                <a:satOff val="4403"/>
                <a:lumOff val="-16831"/>
                <a:alphaOff val="0"/>
              </a:schemeClr>
            </a:effectRef>
            <a:fontRef idx="minor">
              <a:schemeClr val="lt1"/>
            </a:fontRef>
          </p:style>
        </p:sp>
        <p:sp>
          <p:nvSpPr>
            <p:cNvPr id="26" name="Oval 25"/>
            <p:cNvSpPr/>
            <p:nvPr/>
          </p:nvSpPr>
          <p:spPr>
            <a:xfrm>
              <a:off x="2805849" y="4911982"/>
              <a:ext cx="505316" cy="505316"/>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0836141"/>
                <a:satOff val="4696"/>
                <a:lumOff val="-17953"/>
                <a:alphaOff val="0"/>
              </a:schemeClr>
            </a:effectRef>
            <a:fontRef idx="minor">
              <a:schemeClr val="lt1"/>
            </a:fontRef>
          </p:style>
        </p:sp>
        <p:sp>
          <p:nvSpPr>
            <p:cNvPr id="27" name="Oval 26"/>
            <p:cNvSpPr/>
            <p:nvPr/>
          </p:nvSpPr>
          <p:spPr>
            <a:xfrm>
              <a:off x="3106511" y="4122719"/>
              <a:ext cx="347405" cy="347405"/>
            </a:xfrm>
            <a:prstGeom prst="ellipse">
              <a:avLst/>
            </a:prstGeom>
            <a:solidFill>
              <a:srgbClr val="0081C6"/>
            </a:solidFill>
          </p:spPr>
          <p:style>
            <a:lnRef idx="2">
              <a:schemeClr val="lt1">
                <a:hueOff val="0"/>
                <a:satOff val="0"/>
                <a:lumOff val="0"/>
                <a:alphaOff val="0"/>
              </a:schemeClr>
            </a:lnRef>
            <a:fillRef idx="1">
              <a:scrgbClr r="0" g="0" b="0"/>
            </a:fillRef>
            <a:effectRef idx="0">
              <a:schemeClr val="accent4">
                <a:hueOff val="11513399"/>
                <a:satOff val="4990"/>
                <a:lumOff val="-19075"/>
                <a:alphaOff val="0"/>
              </a:schemeClr>
            </a:effectRef>
            <a:fontRef idx="minor">
              <a:schemeClr val="lt1"/>
            </a:fontRef>
          </p:style>
        </p:sp>
      </p:grpSp>
      <p:sp>
        <p:nvSpPr>
          <p:cNvPr id="31" name="Right Arrow 30">
            <a:extLst>
              <a:ext uri="{C183D7F6-B498-43B3-948B-1728B52AA6E4}">
                <adec:decorative xmlns:adec="http://schemas.microsoft.com/office/drawing/2017/decorative" val="1"/>
              </a:ext>
            </a:extLst>
          </p:cNvPr>
          <p:cNvSpPr/>
          <p:nvPr/>
        </p:nvSpPr>
        <p:spPr bwMode="auto">
          <a:xfrm>
            <a:off x="5636194" y="3621984"/>
            <a:ext cx="634098" cy="757886"/>
          </a:xfrm>
          <a:prstGeom prst="rightArrow">
            <a:avLst/>
          </a:prstGeom>
          <a:solidFill>
            <a:srgbClr val="9FA1A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2"/>
              </a:solidFill>
              <a:effectLst/>
              <a:latin typeface="Times" charset="0"/>
            </a:endParaRPr>
          </a:p>
        </p:txBody>
      </p:sp>
      <p:pic>
        <p:nvPicPr>
          <p:cNvPr id="52" name="Picture 51" descr="CSH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80" y="3495812"/>
            <a:ext cx="1839862" cy="786608"/>
          </a:xfrm>
          <a:prstGeom prst="rect">
            <a:avLst/>
          </a:prstGeom>
        </p:spPr>
      </p:pic>
      <p:grpSp>
        <p:nvGrpSpPr>
          <p:cNvPr id="71" name="Group 70" descr="Maximized Resources"/>
          <p:cNvGrpSpPr/>
          <p:nvPr/>
        </p:nvGrpSpPr>
        <p:grpSpPr>
          <a:xfrm>
            <a:off x="6369199" y="2695693"/>
            <a:ext cx="2647210" cy="2701679"/>
            <a:chOff x="3327059" y="2616023"/>
            <a:chExt cx="3043808" cy="3106436"/>
          </a:xfrm>
        </p:grpSpPr>
        <p:sp>
          <p:nvSpPr>
            <p:cNvPr id="72" name="Freeform 71"/>
            <p:cNvSpPr/>
            <p:nvPr/>
          </p:nvSpPr>
          <p:spPr>
            <a:xfrm>
              <a:off x="5136650" y="2638250"/>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3" name="Circular Arrow 72"/>
            <p:cNvSpPr/>
            <p:nvPr/>
          </p:nvSpPr>
          <p:spPr>
            <a:xfrm>
              <a:off x="3327059" y="2616023"/>
              <a:ext cx="2884281" cy="2884281"/>
            </a:xfrm>
            <a:prstGeom prst="circularArrow">
              <a:avLst>
                <a:gd name="adj1" fmla="val 5202"/>
                <a:gd name="adj2" fmla="val 336015"/>
                <a:gd name="adj3" fmla="val 21292825"/>
                <a:gd name="adj4" fmla="val 19766604"/>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Freeform 73"/>
            <p:cNvSpPr/>
            <p:nvPr/>
          </p:nvSpPr>
          <p:spPr>
            <a:xfrm>
              <a:off x="5601495" y="4068898"/>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5" name="Circular Arrow 74"/>
            <p:cNvSpPr/>
            <p:nvPr/>
          </p:nvSpPr>
          <p:spPr>
            <a:xfrm>
              <a:off x="3327059" y="2616023"/>
              <a:ext cx="2884281" cy="2884281"/>
            </a:xfrm>
            <a:prstGeom prst="circularArrow">
              <a:avLst>
                <a:gd name="adj1" fmla="val 5202"/>
                <a:gd name="adj2" fmla="val 336015"/>
                <a:gd name="adj3" fmla="val 4014266"/>
                <a:gd name="adj4" fmla="val 2253829"/>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eform 75"/>
            <p:cNvSpPr/>
            <p:nvPr/>
          </p:nvSpPr>
          <p:spPr>
            <a:xfrm>
              <a:off x="4384514" y="4953087"/>
              <a:ext cx="769372" cy="769372"/>
            </a:xfrm>
            <a:custGeom>
              <a:avLst/>
              <a:gdLst>
                <a:gd name="connsiteX0" fmla="*/ 0 w 769372"/>
                <a:gd name="connsiteY0" fmla="*/ 0 h 769372"/>
                <a:gd name="connsiteX1" fmla="*/ 769372 w 769372"/>
                <a:gd name="connsiteY1" fmla="*/ 0 h 769372"/>
                <a:gd name="connsiteX2" fmla="*/ 769372 w 769372"/>
                <a:gd name="connsiteY2" fmla="*/ 769372 h 769372"/>
                <a:gd name="connsiteX3" fmla="*/ 0 w 769372"/>
                <a:gd name="connsiteY3" fmla="*/ 769372 h 769372"/>
                <a:gd name="connsiteX4" fmla="*/ 0 w 769372"/>
                <a:gd name="connsiteY4" fmla="*/ 0 h 76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372" h="769372">
                  <a:moveTo>
                    <a:pt x="0" y="0"/>
                  </a:moveTo>
                  <a:lnTo>
                    <a:pt x="769372" y="0"/>
                  </a:lnTo>
                  <a:lnTo>
                    <a:pt x="769372" y="769372"/>
                  </a:lnTo>
                  <a:lnTo>
                    <a:pt x="0" y="769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p:txBody>
        </p:sp>
        <p:sp>
          <p:nvSpPr>
            <p:cNvPr id="77" name="Circular Arrow 76"/>
            <p:cNvSpPr/>
            <p:nvPr/>
          </p:nvSpPr>
          <p:spPr>
            <a:xfrm>
              <a:off x="3327059" y="2616023"/>
              <a:ext cx="2884281" cy="2884281"/>
            </a:xfrm>
            <a:prstGeom prst="circularArrow">
              <a:avLst>
                <a:gd name="adj1" fmla="val 5202"/>
                <a:gd name="adj2" fmla="val 336015"/>
                <a:gd name="adj3" fmla="val 8540209"/>
                <a:gd name="adj4" fmla="val 6449719"/>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Freeform 77"/>
            <p:cNvSpPr/>
            <p:nvPr/>
          </p:nvSpPr>
          <p:spPr>
            <a:xfrm>
              <a:off x="3374196" y="4301508"/>
              <a:ext cx="304153" cy="304153"/>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79" name="Circular Arrow 78"/>
            <p:cNvSpPr/>
            <p:nvPr/>
          </p:nvSpPr>
          <p:spPr>
            <a:xfrm>
              <a:off x="3327059" y="2616023"/>
              <a:ext cx="2884281" cy="2884281"/>
            </a:xfrm>
            <a:prstGeom prst="circularArrow">
              <a:avLst>
                <a:gd name="adj1" fmla="val 5202"/>
                <a:gd name="adj2" fmla="val 336015"/>
                <a:gd name="adj3" fmla="val 12527735"/>
                <a:gd name="adj4" fmla="val 10499903"/>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0" name="Freeform 79"/>
            <p:cNvSpPr/>
            <p:nvPr/>
          </p:nvSpPr>
          <p:spPr>
            <a:xfrm>
              <a:off x="3704698" y="2879700"/>
              <a:ext cx="455599" cy="455599"/>
            </a:xfrm>
            <a:custGeom>
              <a:avLst/>
              <a:gdLst>
                <a:gd name="connsiteX0" fmla="*/ 0 w 624730"/>
                <a:gd name="connsiteY0" fmla="*/ 0 h 624730"/>
                <a:gd name="connsiteX1" fmla="*/ 624730 w 624730"/>
                <a:gd name="connsiteY1" fmla="*/ 0 h 624730"/>
                <a:gd name="connsiteX2" fmla="*/ 624730 w 624730"/>
                <a:gd name="connsiteY2" fmla="*/ 624730 h 624730"/>
                <a:gd name="connsiteX3" fmla="*/ 0 w 624730"/>
                <a:gd name="connsiteY3" fmla="*/ 624730 h 624730"/>
                <a:gd name="connsiteX4" fmla="*/ 0 w 624730"/>
                <a:gd name="connsiteY4" fmla="*/ 0 h 62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30" h="624730">
                  <a:moveTo>
                    <a:pt x="0" y="0"/>
                  </a:moveTo>
                  <a:lnTo>
                    <a:pt x="624730" y="0"/>
                  </a:lnTo>
                  <a:lnTo>
                    <a:pt x="624730" y="624730"/>
                  </a:lnTo>
                  <a:lnTo>
                    <a:pt x="0" y="624730"/>
                  </a:lnTo>
                  <a:lnTo>
                    <a:pt x="0" y="0"/>
                  </a:lnTo>
                  <a:close/>
                </a:path>
              </a:pathLst>
            </a:custGeom>
            <a:blipFill rotWithShape="0">
              <a:blip r:embed="rId5"/>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81" name="Circular Arrow 80"/>
            <p:cNvSpPr/>
            <p:nvPr/>
          </p:nvSpPr>
          <p:spPr>
            <a:xfrm>
              <a:off x="3327059" y="2616023"/>
              <a:ext cx="2884281" cy="2884281"/>
            </a:xfrm>
            <a:prstGeom prst="circularArrow">
              <a:avLst>
                <a:gd name="adj1" fmla="val 5202"/>
                <a:gd name="adj2" fmla="val 336015"/>
                <a:gd name="adj3" fmla="val 16865256"/>
                <a:gd name="adj4" fmla="val 14993942"/>
                <a:gd name="adj5" fmla="val 6068"/>
              </a:avLst>
            </a:prstGeom>
            <a:solidFill>
              <a:srgbClr val="9FA1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69" name="Right Arrow 68">
            <a:extLst>
              <a:ext uri="{C183D7F6-B498-43B3-948B-1728B52AA6E4}">
                <adec:decorative xmlns:adec="http://schemas.microsoft.com/office/drawing/2017/decorative" val="1"/>
              </a:ext>
            </a:extLst>
          </p:cNvPr>
          <p:cNvSpPr/>
          <p:nvPr/>
        </p:nvSpPr>
        <p:spPr bwMode="auto">
          <a:xfrm>
            <a:off x="2676166" y="3558438"/>
            <a:ext cx="634098" cy="757886"/>
          </a:xfrm>
          <a:prstGeom prst="rightArrow">
            <a:avLst/>
          </a:prstGeom>
          <a:solidFill>
            <a:srgbClr val="9FA1A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2" name="Freeform 81">
            <a:extLst>
              <a:ext uri="{C183D7F6-B498-43B3-948B-1728B52AA6E4}">
                <adec:decorative xmlns:adec="http://schemas.microsoft.com/office/drawing/2017/decorative" val="1"/>
              </a:ext>
            </a:extLst>
          </p:cNvPr>
          <p:cNvSpPr/>
          <p:nvPr/>
        </p:nvSpPr>
        <p:spPr>
          <a:xfrm>
            <a:off x="8072205" y="2889993"/>
            <a:ext cx="410725" cy="410725"/>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83" name="Freeform 82">
            <a:extLst>
              <a:ext uri="{C183D7F6-B498-43B3-948B-1728B52AA6E4}">
                <adec:decorative xmlns:adec="http://schemas.microsoft.com/office/drawing/2017/decorative" val="1"/>
              </a:ext>
            </a:extLst>
          </p:cNvPr>
          <p:cNvSpPr/>
          <p:nvPr/>
        </p:nvSpPr>
        <p:spPr>
          <a:xfrm>
            <a:off x="7508925" y="4899269"/>
            <a:ext cx="268485" cy="268485"/>
          </a:xfrm>
          <a:custGeom>
            <a:avLst/>
            <a:gdLst>
              <a:gd name="connsiteX0" fmla="*/ 0 w 624730"/>
              <a:gd name="connsiteY0" fmla="*/ 0 h 624730"/>
              <a:gd name="connsiteX1" fmla="*/ 624730 w 624730"/>
              <a:gd name="connsiteY1" fmla="*/ 0 h 624730"/>
              <a:gd name="connsiteX2" fmla="*/ 624730 w 624730"/>
              <a:gd name="connsiteY2" fmla="*/ 624730 h 624730"/>
              <a:gd name="connsiteX3" fmla="*/ 0 w 624730"/>
              <a:gd name="connsiteY3" fmla="*/ 624730 h 624730"/>
              <a:gd name="connsiteX4" fmla="*/ 0 w 624730"/>
              <a:gd name="connsiteY4" fmla="*/ 0 h 62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30" h="624730">
                <a:moveTo>
                  <a:pt x="0" y="0"/>
                </a:moveTo>
                <a:lnTo>
                  <a:pt x="624730" y="0"/>
                </a:lnTo>
                <a:lnTo>
                  <a:pt x="624730" y="624730"/>
                </a:lnTo>
                <a:lnTo>
                  <a:pt x="0" y="624730"/>
                </a:lnTo>
                <a:lnTo>
                  <a:pt x="0" y="0"/>
                </a:lnTo>
                <a:close/>
              </a:path>
            </a:pathLst>
          </a:custGeom>
          <a:blipFill rotWithShape="0">
            <a:blip r:embed="rId5"/>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84" name="Freeform 83">
            <a:extLst>
              <a:ext uri="{C183D7F6-B498-43B3-948B-1728B52AA6E4}">
                <adec:decorative xmlns:adec="http://schemas.microsoft.com/office/drawing/2017/decorative" val="1"/>
              </a:ext>
            </a:extLst>
          </p:cNvPr>
          <p:cNvSpPr/>
          <p:nvPr/>
        </p:nvSpPr>
        <p:spPr>
          <a:xfrm>
            <a:off x="8504273" y="4113689"/>
            <a:ext cx="337462" cy="337462"/>
          </a:xfrm>
          <a:custGeom>
            <a:avLst/>
            <a:gdLst>
              <a:gd name="connsiteX0" fmla="*/ 0 w 567720"/>
              <a:gd name="connsiteY0" fmla="*/ 0 h 567720"/>
              <a:gd name="connsiteX1" fmla="*/ 567720 w 567720"/>
              <a:gd name="connsiteY1" fmla="*/ 0 h 567720"/>
              <a:gd name="connsiteX2" fmla="*/ 567720 w 567720"/>
              <a:gd name="connsiteY2" fmla="*/ 567720 h 567720"/>
              <a:gd name="connsiteX3" fmla="*/ 0 w 567720"/>
              <a:gd name="connsiteY3" fmla="*/ 567720 h 567720"/>
              <a:gd name="connsiteX4" fmla="*/ 0 w 567720"/>
              <a:gd name="connsiteY4" fmla="*/ 0 h 56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0" h="567720">
                <a:moveTo>
                  <a:pt x="0" y="0"/>
                </a:moveTo>
                <a:lnTo>
                  <a:pt x="567720" y="0"/>
                </a:lnTo>
                <a:lnTo>
                  <a:pt x="567720" y="567720"/>
                </a:lnTo>
                <a:lnTo>
                  <a:pt x="0" y="567720"/>
                </a:lnTo>
                <a:lnTo>
                  <a:pt x="0" y="0"/>
                </a:lnTo>
                <a:close/>
              </a:path>
            </a:pathLst>
          </a:custGeom>
          <a:blipFill rotWithShape="0">
            <a:blip r:embed="rId4"/>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sp>
        <p:nvSpPr>
          <p:cNvPr id="43" name="Freeform 42"/>
          <p:cNvSpPr/>
          <p:nvPr/>
        </p:nvSpPr>
        <p:spPr>
          <a:xfrm>
            <a:off x="6691820" y="3616582"/>
            <a:ext cx="1846202" cy="608407"/>
          </a:xfrm>
          <a:custGeom>
            <a:avLst/>
            <a:gdLst>
              <a:gd name="connsiteX0" fmla="*/ 0 w 2779240"/>
              <a:gd name="connsiteY0" fmla="*/ 0 h 915886"/>
              <a:gd name="connsiteX1" fmla="*/ 2779240 w 2779240"/>
              <a:gd name="connsiteY1" fmla="*/ 0 h 915886"/>
              <a:gd name="connsiteX2" fmla="*/ 2779240 w 2779240"/>
              <a:gd name="connsiteY2" fmla="*/ 915886 h 915886"/>
              <a:gd name="connsiteX3" fmla="*/ 0 w 2779240"/>
              <a:gd name="connsiteY3" fmla="*/ 915886 h 915886"/>
              <a:gd name="connsiteX4" fmla="*/ 0 w 2779240"/>
              <a:gd name="connsiteY4" fmla="*/ 0 h 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40" h="915886">
                <a:moveTo>
                  <a:pt x="0" y="0"/>
                </a:moveTo>
                <a:lnTo>
                  <a:pt x="2779240" y="0"/>
                </a:lnTo>
                <a:lnTo>
                  <a:pt x="2779240" y="915886"/>
                </a:lnTo>
                <a:lnTo>
                  <a:pt x="0" y="915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b="1" dirty="0">
                <a:solidFill>
                  <a:srgbClr val="000000"/>
                </a:solidFill>
                <a:latin typeface="Century Schoolbook" pitchFamily="18" charset="0"/>
              </a:rPr>
              <a:t>Maximized Resources</a:t>
            </a:r>
            <a:endParaRPr lang="en-US" b="1" kern="1200" dirty="0">
              <a:solidFill>
                <a:srgbClr val="000000"/>
              </a:solidFill>
              <a:latin typeface="Century Schoolbook" pitchFamily="18" charset="0"/>
            </a:endParaRPr>
          </a:p>
        </p:txBody>
      </p:sp>
    </p:spTree>
    <p:extLst>
      <p:ext uri="{BB962C8B-B14F-4D97-AF65-F5344CB8AC3E}">
        <p14:creationId xmlns:p14="http://schemas.microsoft.com/office/powerpoint/2010/main" val="379817714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Fund </a:t>
            </a:r>
          </a:p>
        </p:txBody>
      </p:sp>
      <p:sp>
        <p:nvSpPr>
          <p:cNvPr id="4" name="Content Placeholder 3"/>
          <p:cNvSpPr>
            <a:spLocks noGrp="1"/>
          </p:cNvSpPr>
          <p:nvPr>
            <p:ph sz="half" idx="2"/>
          </p:nvPr>
        </p:nvSpPr>
        <p:spPr>
          <a:xfrm>
            <a:off x="76200" y="3219450"/>
            <a:ext cx="3276600" cy="3562350"/>
          </a:xfrm>
          <a:solidFill>
            <a:schemeClr val="accent4">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a:lstStyle/>
          <a:p>
            <a:pPr marL="119063" indent="0" algn="ctr">
              <a:buNone/>
            </a:pPr>
            <a:r>
              <a:rPr lang="en-US" sz="2200" u="sng" dirty="0" err="1">
                <a:solidFill>
                  <a:schemeClr val="bg1"/>
                </a:solidFill>
                <a:latin typeface="Century Schoolbook" panose="02040604050505020304" pitchFamily="18" charset="0"/>
              </a:rPr>
              <a:t>Medi</a:t>
            </a:r>
            <a:r>
              <a:rPr lang="en-US" sz="2200" u="sng" dirty="0">
                <a:solidFill>
                  <a:schemeClr val="bg1"/>
                </a:solidFill>
                <a:latin typeface="Century Schoolbook" panose="02040604050505020304" pitchFamily="18" charset="0"/>
              </a:rPr>
              <a:t>-Cal Managed Care</a:t>
            </a:r>
          </a:p>
          <a:p>
            <a:pPr>
              <a:buFont typeface="Wingdings" panose="05000000000000000000" pitchFamily="2" charset="2"/>
              <a:buChar char="v"/>
            </a:pPr>
            <a:r>
              <a:rPr lang="en-US" sz="1900" b="0" dirty="0">
                <a:solidFill>
                  <a:schemeClr val="bg1"/>
                </a:solidFill>
                <a:latin typeface="Century Schoolbook" panose="02040604050505020304" pitchFamily="18" charset="0"/>
              </a:rPr>
              <a:t>MCO rates include housing &amp; services for defined populations.</a:t>
            </a:r>
          </a:p>
          <a:p>
            <a:pPr>
              <a:buFont typeface="Wingdings" panose="05000000000000000000" pitchFamily="2" charset="2"/>
              <a:buChar char="v"/>
            </a:pPr>
            <a:r>
              <a:rPr lang="en-US" sz="1900" b="0" dirty="0">
                <a:solidFill>
                  <a:schemeClr val="bg1"/>
                </a:solidFill>
                <a:latin typeface="Century Schoolbook" panose="02040604050505020304" pitchFamily="18" charset="0"/>
              </a:rPr>
              <a:t>Incentive payments.</a:t>
            </a:r>
          </a:p>
          <a:p>
            <a:pPr>
              <a:buFont typeface="Wingdings" panose="05000000000000000000" pitchFamily="2" charset="2"/>
              <a:buChar char="v"/>
            </a:pPr>
            <a:r>
              <a:rPr lang="en-US" sz="1900" b="0" dirty="0">
                <a:solidFill>
                  <a:schemeClr val="bg1"/>
                </a:solidFill>
                <a:latin typeface="Century Schoolbook" panose="02040604050505020304" pitchFamily="18" charset="0"/>
              </a:rPr>
              <a:t>Case rate for “housing-based services,” including rental payments, nurse care in housing/respite.</a:t>
            </a:r>
          </a:p>
        </p:txBody>
      </p:sp>
      <p:pic>
        <p:nvPicPr>
          <p:cNvPr id="5" name="Picture 2" descr="image of multiple healthcare log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32766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of a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25908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3"/>
          <p:cNvSpPr txBox="1">
            <a:spLocks/>
          </p:cNvSpPr>
          <p:nvPr/>
        </p:nvSpPr>
        <p:spPr bwMode="auto">
          <a:xfrm>
            <a:off x="3581400" y="3199311"/>
            <a:ext cx="2590799" cy="3562350"/>
          </a:xfrm>
          <a:prstGeom prst="rect">
            <a:avLst/>
          </a:prstGeom>
          <a:solidFill>
            <a:schemeClr val="accent4">
              <a:lumMod val="50000"/>
            </a:schemeClr>
          </a:solidFill>
          <a:ln w="25400" cap="flat" cmpd="sng" algn="ctr">
            <a:solidFill>
              <a:schemeClr val="tx2"/>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461963" indent="-342900" algn="l" rtl="0" eaLnBrk="1" fontAlgn="base" hangingPunct="1">
              <a:spcBef>
                <a:spcPct val="20000"/>
              </a:spcBef>
              <a:spcAft>
                <a:spcPct val="0"/>
              </a:spcAft>
              <a:buClr>
                <a:srgbClr val="9FA1A4"/>
              </a:buClr>
              <a:buSzPct val="100000"/>
              <a:buFont typeface="Wingdings" charset="2"/>
              <a:buChar char="§"/>
              <a:defRPr sz="1800" b="1" i="0">
                <a:solidFill>
                  <a:srgbClr val="595959"/>
                </a:solidFill>
                <a:latin typeface="+mn-lt"/>
                <a:ea typeface="+mn-ea"/>
                <a:cs typeface="+mn-cs"/>
              </a:defRPr>
            </a:lvl1pPr>
            <a:lvl2pPr marL="736600" indent="-285750" algn="l" rtl="0" eaLnBrk="1" fontAlgn="base" hangingPunct="1">
              <a:spcBef>
                <a:spcPct val="20000"/>
              </a:spcBef>
              <a:spcAft>
                <a:spcPct val="0"/>
              </a:spcAft>
              <a:buClr>
                <a:srgbClr val="9FA1A4"/>
              </a:buClr>
              <a:buSzPct val="50000"/>
              <a:buFont typeface="Wingdings" charset="2"/>
              <a:buChar char=""/>
              <a:defRPr sz="1800" b="0" i="0">
                <a:solidFill>
                  <a:srgbClr val="595959"/>
                </a:solidFill>
                <a:latin typeface="+mn-lt"/>
                <a:ea typeface="+mn-ea"/>
                <a:cs typeface="+mn-cs"/>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800" b="0" i="0">
                <a:solidFill>
                  <a:srgbClr val="595959"/>
                </a:solidFill>
                <a:latin typeface="+mn-lt"/>
                <a:ea typeface="+mn-ea"/>
                <a:cs typeface="+mn-cs"/>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800" b="0" i="0">
                <a:solidFill>
                  <a:srgbClr val="595959"/>
                </a:solidFill>
                <a:latin typeface="+mn-lt"/>
                <a:ea typeface="+mn-ea"/>
                <a:cs typeface="+mn-cs"/>
              </a:defRPr>
            </a:lvl4pPr>
            <a:lvl5pPr marL="2114550" indent="-285750" algn="l" rtl="0" eaLnBrk="1" fontAlgn="base" hangingPunct="1">
              <a:spcBef>
                <a:spcPct val="20000"/>
              </a:spcBef>
              <a:spcAft>
                <a:spcPct val="0"/>
              </a:spcAft>
              <a:buClr>
                <a:srgbClr val="9FA1A4"/>
              </a:buClr>
              <a:buFont typeface="Wingdings" charset="2"/>
              <a:buChar char="§"/>
              <a:defRPr sz="1800" b="0" i="0">
                <a:solidFill>
                  <a:srgbClr val="595959"/>
                </a:solidFill>
                <a:latin typeface="+mn-lt"/>
                <a:ea typeface="+mn-ea"/>
                <a:cs typeface="+mn-cs"/>
              </a:defRPr>
            </a:lvl5pPr>
            <a:lvl6pPr marL="2514600" indent="-228600" algn="l" rtl="0" eaLnBrk="1" fontAlgn="base" hangingPunct="1">
              <a:spcBef>
                <a:spcPct val="20000"/>
              </a:spcBef>
              <a:spcAft>
                <a:spcPct val="0"/>
              </a:spcAft>
              <a:defRPr sz="1800">
                <a:solidFill>
                  <a:schemeClr val="dk1"/>
                </a:solidFill>
                <a:latin typeface="+mn-lt"/>
                <a:ea typeface="+mn-ea"/>
                <a:cs typeface="+mn-cs"/>
              </a:defRPr>
            </a:lvl6pPr>
            <a:lvl7pPr marL="2971800" indent="-228600" algn="l" rtl="0" eaLnBrk="1" fontAlgn="base" hangingPunct="1">
              <a:spcBef>
                <a:spcPct val="20000"/>
              </a:spcBef>
              <a:spcAft>
                <a:spcPct val="0"/>
              </a:spcAft>
              <a:defRPr sz="1800">
                <a:solidFill>
                  <a:schemeClr val="dk1"/>
                </a:solidFill>
                <a:latin typeface="+mn-lt"/>
                <a:ea typeface="+mn-ea"/>
                <a:cs typeface="+mn-cs"/>
              </a:defRPr>
            </a:lvl7pPr>
            <a:lvl8pPr marL="3429000" indent="-228600" algn="l" rtl="0" eaLnBrk="1" fontAlgn="base" hangingPunct="1">
              <a:spcBef>
                <a:spcPct val="20000"/>
              </a:spcBef>
              <a:spcAft>
                <a:spcPct val="0"/>
              </a:spcAft>
              <a:defRPr sz="1800">
                <a:solidFill>
                  <a:schemeClr val="dk1"/>
                </a:solidFill>
                <a:latin typeface="+mn-lt"/>
                <a:ea typeface="+mn-ea"/>
                <a:cs typeface="+mn-cs"/>
              </a:defRPr>
            </a:lvl8pPr>
            <a:lvl9pPr marL="3886200" indent="-228600" algn="l" rtl="0" eaLnBrk="1" fontAlgn="base" hangingPunct="1">
              <a:spcBef>
                <a:spcPct val="20000"/>
              </a:spcBef>
              <a:spcAft>
                <a:spcPct val="0"/>
              </a:spcAft>
              <a:defRPr sz="1800">
                <a:solidFill>
                  <a:schemeClr val="dk1"/>
                </a:solidFill>
                <a:latin typeface="+mn-lt"/>
                <a:ea typeface="+mn-ea"/>
                <a:cs typeface="+mn-cs"/>
              </a:defRPr>
            </a:lvl9pPr>
          </a:lstStyle>
          <a:p>
            <a:pPr marL="119063" indent="0" algn="ctr">
              <a:buFont typeface="Wingdings" charset="2"/>
              <a:buNone/>
            </a:pPr>
            <a:r>
              <a:rPr lang="en-US" sz="2200" u="sng" kern="0" dirty="0">
                <a:solidFill>
                  <a:schemeClr val="bg1"/>
                </a:solidFill>
                <a:latin typeface="Century Schoolbook" panose="02040604050505020304" pitchFamily="18" charset="0"/>
              </a:rPr>
              <a:t>DSRIP</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Pool of funds to offer incentives for reducing high-cost care (hospitalizations, nursing home stays, etc.).</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Hospitals, nursing homes, clinics, MCOs.</a:t>
            </a:r>
          </a:p>
        </p:txBody>
      </p:sp>
      <p:pic>
        <p:nvPicPr>
          <p:cNvPr id="4099" name="Picture 3" descr="image of a group of p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599"/>
            <a:ext cx="2628900" cy="182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3"/>
          <p:cNvSpPr txBox="1">
            <a:spLocks/>
          </p:cNvSpPr>
          <p:nvPr/>
        </p:nvSpPr>
        <p:spPr bwMode="auto">
          <a:xfrm>
            <a:off x="6371408" y="3219450"/>
            <a:ext cx="2569029" cy="3562350"/>
          </a:xfrm>
          <a:prstGeom prst="rect">
            <a:avLst/>
          </a:prstGeom>
          <a:solidFill>
            <a:schemeClr val="accent4">
              <a:lumMod val="50000"/>
            </a:schemeClr>
          </a:solidFill>
          <a:ln w="25400" cap="flat" cmpd="sng" algn="ctr">
            <a:solidFill>
              <a:schemeClr val="tx2"/>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461963" indent="-342900" algn="l" rtl="0" eaLnBrk="1" fontAlgn="base" hangingPunct="1">
              <a:spcBef>
                <a:spcPct val="20000"/>
              </a:spcBef>
              <a:spcAft>
                <a:spcPct val="0"/>
              </a:spcAft>
              <a:buClr>
                <a:srgbClr val="9FA1A4"/>
              </a:buClr>
              <a:buSzPct val="100000"/>
              <a:buFont typeface="Wingdings" charset="2"/>
              <a:buChar char="§"/>
              <a:defRPr sz="1800" b="1" i="0">
                <a:solidFill>
                  <a:srgbClr val="595959"/>
                </a:solidFill>
                <a:latin typeface="+mn-lt"/>
                <a:ea typeface="+mn-ea"/>
                <a:cs typeface="+mn-cs"/>
              </a:defRPr>
            </a:lvl1pPr>
            <a:lvl2pPr marL="736600" indent="-285750" algn="l" rtl="0" eaLnBrk="1" fontAlgn="base" hangingPunct="1">
              <a:spcBef>
                <a:spcPct val="20000"/>
              </a:spcBef>
              <a:spcAft>
                <a:spcPct val="0"/>
              </a:spcAft>
              <a:buClr>
                <a:srgbClr val="9FA1A4"/>
              </a:buClr>
              <a:buSzPct val="50000"/>
              <a:buFont typeface="Wingdings" charset="2"/>
              <a:buChar char=""/>
              <a:defRPr sz="1800" b="0" i="0">
                <a:solidFill>
                  <a:srgbClr val="595959"/>
                </a:solidFill>
                <a:latin typeface="+mn-lt"/>
                <a:ea typeface="+mn-ea"/>
                <a:cs typeface="+mn-cs"/>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800" b="0" i="0">
                <a:solidFill>
                  <a:srgbClr val="595959"/>
                </a:solidFill>
                <a:latin typeface="+mn-lt"/>
                <a:ea typeface="+mn-ea"/>
                <a:cs typeface="+mn-cs"/>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800" b="0" i="0">
                <a:solidFill>
                  <a:srgbClr val="595959"/>
                </a:solidFill>
                <a:latin typeface="+mn-lt"/>
                <a:ea typeface="+mn-ea"/>
                <a:cs typeface="+mn-cs"/>
              </a:defRPr>
            </a:lvl4pPr>
            <a:lvl5pPr marL="2114550" indent="-285750" algn="l" rtl="0" eaLnBrk="1" fontAlgn="base" hangingPunct="1">
              <a:spcBef>
                <a:spcPct val="20000"/>
              </a:spcBef>
              <a:spcAft>
                <a:spcPct val="0"/>
              </a:spcAft>
              <a:buClr>
                <a:srgbClr val="9FA1A4"/>
              </a:buClr>
              <a:buFont typeface="Wingdings" charset="2"/>
              <a:buChar char="§"/>
              <a:defRPr sz="1800" b="0" i="0">
                <a:solidFill>
                  <a:srgbClr val="595959"/>
                </a:solidFill>
                <a:latin typeface="+mn-lt"/>
                <a:ea typeface="+mn-ea"/>
                <a:cs typeface="+mn-cs"/>
              </a:defRPr>
            </a:lvl5pPr>
            <a:lvl6pPr marL="2514600" indent="-228600" algn="l" rtl="0" eaLnBrk="1" fontAlgn="base" hangingPunct="1">
              <a:spcBef>
                <a:spcPct val="20000"/>
              </a:spcBef>
              <a:spcAft>
                <a:spcPct val="0"/>
              </a:spcAft>
              <a:defRPr sz="1800">
                <a:solidFill>
                  <a:schemeClr val="dk1"/>
                </a:solidFill>
                <a:latin typeface="+mn-lt"/>
                <a:ea typeface="+mn-ea"/>
                <a:cs typeface="+mn-cs"/>
              </a:defRPr>
            </a:lvl6pPr>
            <a:lvl7pPr marL="2971800" indent="-228600" algn="l" rtl="0" eaLnBrk="1" fontAlgn="base" hangingPunct="1">
              <a:spcBef>
                <a:spcPct val="20000"/>
              </a:spcBef>
              <a:spcAft>
                <a:spcPct val="0"/>
              </a:spcAft>
              <a:defRPr sz="1800">
                <a:solidFill>
                  <a:schemeClr val="dk1"/>
                </a:solidFill>
                <a:latin typeface="+mn-lt"/>
                <a:ea typeface="+mn-ea"/>
                <a:cs typeface="+mn-cs"/>
              </a:defRPr>
            </a:lvl7pPr>
            <a:lvl8pPr marL="3429000" indent="-228600" algn="l" rtl="0" eaLnBrk="1" fontAlgn="base" hangingPunct="1">
              <a:spcBef>
                <a:spcPct val="20000"/>
              </a:spcBef>
              <a:spcAft>
                <a:spcPct val="0"/>
              </a:spcAft>
              <a:defRPr sz="1800">
                <a:solidFill>
                  <a:schemeClr val="dk1"/>
                </a:solidFill>
                <a:latin typeface="+mn-lt"/>
                <a:ea typeface="+mn-ea"/>
                <a:cs typeface="+mn-cs"/>
              </a:defRPr>
            </a:lvl8pPr>
            <a:lvl9pPr marL="3886200" indent="-228600" algn="l" rtl="0" eaLnBrk="1" fontAlgn="base" hangingPunct="1">
              <a:spcBef>
                <a:spcPct val="20000"/>
              </a:spcBef>
              <a:spcAft>
                <a:spcPct val="0"/>
              </a:spcAft>
              <a:defRPr sz="1800">
                <a:solidFill>
                  <a:schemeClr val="dk1"/>
                </a:solidFill>
                <a:latin typeface="+mn-lt"/>
                <a:ea typeface="+mn-ea"/>
                <a:cs typeface="+mn-cs"/>
              </a:defRPr>
            </a:lvl9pPr>
          </a:lstStyle>
          <a:p>
            <a:pPr marL="119063" indent="0" algn="ctr">
              <a:buFont typeface="Wingdings" charset="2"/>
              <a:buNone/>
            </a:pPr>
            <a:r>
              <a:rPr lang="en-US" sz="2200" u="sng" kern="0" dirty="0">
                <a:solidFill>
                  <a:schemeClr val="bg1"/>
                </a:solidFill>
                <a:latin typeface="Century Schoolbook" panose="02040604050505020304" pitchFamily="18" charset="0"/>
              </a:rPr>
              <a:t>Separate Benefit</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Case rate for “housing-based services,” incl. rental payment.</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MCOs, counties, or State administer.</a:t>
            </a:r>
          </a:p>
          <a:p>
            <a:pPr>
              <a:buFont typeface="Wingdings" panose="05000000000000000000" pitchFamily="2" charset="2"/>
              <a:buChar char="v"/>
            </a:pPr>
            <a:r>
              <a:rPr lang="en-US" sz="1900" b="0" kern="0" dirty="0">
                <a:solidFill>
                  <a:schemeClr val="bg1"/>
                </a:solidFill>
                <a:latin typeface="Century Schoolbook" panose="02040604050505020304" pitchFamily="18" charset="0"/>
              </a:rPr>
              <a:t>Network of providers.</a:t>
            </a:r>
          </a:p>
        </p:txBody>
      </p:sp>
    </p:spTree>
    <p:extLst>
      <p:ext uri="{BB962C8B-B14F-4D97-AF65-F5344CB8AC3E}">
        <p14:creationId xmlns:p14="http://schemas.microsoft.com/office/powerpoint/2010/main" val="76010689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noGrp="1"/>
          </p:cNvSpPr>
          <p:nvPr>
            <p:ph type="title" idx="4294967295"/>
          </p:nvPr>
        </p:nvSpPr>
        <p:spPr>
          <a:xfrm>
            <a:off x="609600" y="228600"/>
            <a:ext cx="8382000" cy="100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entury Schoolbook" panose="02040604050505020304" pitchFamily="18" charset="0"/>
                <a:ea typeface="+mn-ea"/>
                <a:cs typeface="Arial" panose="020B0604020202020204" pitchFamily="34" charset="0"/>
              </a:rPr>
              <a:t>Budget Neutrality</a:t>
            </a:r>
          </a:p>
        </p:txBody>
      </p:sp>
      <p:pic>
        <p:nvPicPr>
          <p:cNvPr id="2" name="Picture 2" descr="image of a man in a wheelchair in a care facility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4" y="1860760"/>
            <a:ext cx="3810000" cy="252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2770" y="4572000"/>
            <a:ext cx="3594463" cy="1323439"/>
          </a:xfrm>
          <a:prstGeom prst="rect">
            <a:avLst/>
          </a:prstGeom>
          <a:noFill/>
        </p:spPr>
        <p:txBody>
          <a:bodyPr wrap="square" rtlCol="0">
            <a:spAutoFit/>
          </a:bodyPr>
          <a:lstStyle/>
          <a:p>
            <a:pPr algn="r"/>
            <a:r>
              <a:rPr lang="en-US" sz="2000" dirty="0">
                <a:latin typeface="Century Schoolbook" panose="02040604050505020304" pitchFamily="18" charset="0"/>
              </a:rPr>
              <a:t>Cost data for low-care need populations: housing &amp; services in community vs. skilled nursing facilities</a:t>
            </a:r>
          </a:p>
        </p:txBody>
      </p:sp>
      <p:sp>
        <p:nvSpPr>
          <p:cNvPr id="10" name="Text Box 6"/>
          <p:cNvSpPr txBox="1">
            <a:spLocks noChangeArrowheads="1"/>
          </p:cNvSpPr>
          <p:nvPr/>
        </p:nvSpPr>
        <p:spPr bwMode="auto">
          <a:xfrm>
            <a:off x="4495800" y="1420950"/>
            <a:ext cx="4191000" cy="369332"/>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lang="en-US" dirty="0">
                <a:solidFill>
                  <a:srgbClr val="000000"/>
                </a:solidFill>
                <a:latin typeface="Century Schoolbook" panose="02040604050505020304" pitchFamily="18" charset="0"/>
                <a:cs typeface="Arial" panose="020B0604020202020204" pitchFamily="34" charset="0"/>
              </a:rPr>
              <a:t>Targeting of high-cost populations:</a:t>
            </a:r>
          </a:p>
        </p:txBody>
      </p:sp>
      <p:pic>
        <p:nvPicPr>
          <p:cNvPr id="25" name="Picture 9" descr="graph showing targeting high cost popul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803874"/>
            <a:ext cx="4106455" cy="447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entagon 12"/>
          <p:cNvSpPr/>
          <p:nvPr/>
        </p:nvSpPr>
        <p:spPr>
          <a:xfrm>
            <a:off x="5029200" y="2233354"/>
            <a:ext cx="1920240" cy="880241"/>
          </a:xfrm>
          <a:prstGeom prst="homePlate">
            <a:avLst/>
          </a:prstGeom>
          <a:solidFill>
            <a:schemeClr val="accent3">
              <a:lumMod val="20000"/>
              <a:lumOff val="80000"/>
            </a:schemeClr>
          </a:solidFill>
          <a:ln w="19050">
            <a:noFill/>
          </a:ln>
        </p:spPr>
        <p:txBody>
          <a:bodyPr wrap="square">
            <a:spAutoFit/>
          </a:bodyPr>
          <a:lstStyle/>
          <a:p>
            <a:pPr defTabSz="914400" fontAlgn="base">
              <a:lnSpc>
                <a:spcPct val="80000"/>
              </a:lnSpc>
              <a:spcBef>
                <a:spcPct val="50000"/>
              </a:spcBef>
              <a:spcAft>
                <a:spcPct val="0"/>
              </a:spcAft>
            </a:pPr>
            <a:r>
              <a:rPr lang="en-US" sz="1600" dirty="0">
                <a:solidFill>
                  <a:prstClr val="black">
                    <a:lumMod val="75000"/>
                    <a:lumOff val="25000"/>
                  </a:prstClr>
                </a:solidFill>
                <a:latin typeface="Century Schoolbook" panose="02040604050505020304" pitchFamily="18" charset="0"/>
                <a:cs typeface="Arial" panose="020B0604020202020204" pitchFamily="34" charset="0"/>
              </a:rPr>
              <a:t>Monthly costs of $6,529 </a:t>
            </a:r>
            <a:r>
              <a:rPr lang="en-US" sz="1600" dirty="0">
                <a:solidFill>
                  <a:prstClr val="black">
                    <a:lumMod val="75000"/>
                    <a:lumOff val="25000"/>
                  </a:prstClr>
                </a:solidFill>
                <a:latin typeface="Century Schoolbook" panose="02040604050505020304" pitchFamily="18" charset="0"/>
                <a:cs typeface="Arial" panose="020B0604020202020204" pitchFamily="34" charset="0"/>
                <a:sym typeface="Wingdings" panose="05000000000000000000" pitchFamily="2" charset="2"/>
              </a:rPr>
              <a:t> </a:t>
            </a:r>
            <a:r>
              <a:rPr lang="en-US" sz="1600" i="1" dirty="0">
                <a:solidFill>
                  <a:prstClr val="black">
                    <a:lumMod val="75000"/>
                    <a:lumOff val="25000"/>
                  </a:prstClr>
                </a:solidFill>
                <a:latin typeface="Century Schoolbook" panose="02040604050505020304" pitchFamily="18" charset="0"/>
                <a:cs typeface="Arial" panose="020B0604020202020204" pitchFamily="34" charset="0"/>
                <a:sym typeface="Wingdings" panose="05000000000000000000" pitchFamily="2" charset="2"/>
              </a:rPr>
              <a:t>A</a:t>
            </a:r>
            <a:r>
              <a:rPr lang="en-US" sz="1600" i="1" dirty="0">
                <a:solidFill>
                  <a:prstClr val="black">
                    <a:lumMod val="75000"/>
                    <a:lumOff val="25000"/>
                  </a:prstClr>
                </a:solidFill>
                <a:latin typeface="Century Schoolbook" panose="02040604050505020304" pitchFamily="18" charset="0"/>
                <a:cs typeface="Arial" panose="020B0604020202020204" pitchFamily="34" charset="0"/>
              </a:rPr>
              <a:t>nnual cost: $78,348</a:t>
            </a:r>
          </a:p>
        </p:txBody>
      </p:sp>
      <p:sp>
        <p:nvSpPr>
          <p:cNvPr id="19" name="Pentagon 18"/>
          <p:cNvSpPr/>
          <p:nvPr/>
        </p:nvSpPr>
        <p:spPr>
          <a:xfrm>
            <a:off x="4953000" y="3262016"/>
            <a:ext cx="1920240" cy="1071062"/>
          </a:xfrm>
          <a:prstGeom prst="homePlate">
            <a:avLst/>
          </a:prstGeom>
          <a:solidFill>
            <a:schemeClr val="accent3">
              <a:lumMod val="20000"/>
              <a:lumOff val="80000"/>
            </a:schemeClr>
          </a:solidFill>
          <a:ln w="19050">
            <a:noFill/>
          </a:ln>
        </p:spPr>
        <p:txBody>
          <a:bodyPr wrap="square">
            <a:spAutoFit/>
          </a:bodyPr>
          <a:lstStyle/>
          <a:p>
            <a:pPr defTabSz="914400" fontAlgn="base">
              <a:lnSpc>
                <a:spcPct val="80000"/>
              </a:lnSpc>
              <a:spcBef>
                <a:spcPct val="50000"/>
              </a:spcBef>
              <a:spcAft>
                <a:spcPct val="0"/>
              </a:spcAft>
            </a:pPr>
            <a:r>
              <a:rPr lang="en-US" sz="1200" dirty="0">
                <a:solidFill>
                  <a:prstClr val="black">
                    <a:lumMod val="75000"/>
                    <a:lumOff val="25000"/>
                  </a:prstClr>
                </a:solidFill>
                <a:latin typeface="Century Schoolbook" panose="02040604050505020304" pitchFamily="18" charset="0"/>
                <a:cs typeface="Arial" panose="020B0604020202020204" pitchFamily="34" charset="0"/>
              </a:rPr>
              <a:t>Hospitals: $3,452 per month </a:t>
            </a:r>
            <a:r>
              <a:rPr lang="en-US" sz="1200" i="1" dirty="0">
                <a:solidFill>
                  <a:prstClr val="black">
                    <a:lumMod val="75000"/>
                    <a:lumOff val="25000"/>
                  </a:prstClr>
                </a:solidFill>
                <a:latin typeface="Century Schoolbook" panose="02040604050505020304" pitchFamily="18" charset="0"/>
                <a:cs typeface="Arial" panose="020B0604020202020204" pitchFamily="34" charset="0"/>
              </a:rPr>
              <a:t>annual cost: $41,424</a:t>
            </a:r>
          </a:p>
          <a:p>
            <a:pPr defTabSz="914400" fontAlgn="base">
              <a:lnSpc>
                <a:spcPct val="80000"/>
              </a:lnSpc>
              <a:spcBef>
                <a:spcPct val="50000"/>
              </a:spcBef>
              <a:spcAft>
                <a:spcPct val="0"/>
              </a:spcAft>
            </a:pPr>
            <a:r>
              <a:rPr lang="en-US" sz="1200" i="1" dirty="0">
                <a:solidFill>
                  <a:prstClr val="black">
                    <a:lumMod val="75000"/>
                    <a:lumOff val="25000"/>
                  </a:prstClr>
                </a:solidFill>
                <a:latin typeface="Century Schoolbook" panose="02040604050505020304" pitchFamily="18" charset="0"/>
                <a:cs typeface="Arial" panose="020B0604020202020204" pitchFamily="34" charset="0"/>
              </a:rPr>
              <a:t>More with jail medical &amp; mental health. </a:t>
            </a:r>
          </a:p>
        </p:txBody>
      </p:sp>
      <p:sp>
        <p:nvSpPr>
          <p:cNvPr id="5122" name="Slide Number Placeholder 5"/>
          <p:cNvSpPr>
            <a:spLocks noGrp="1"/>
          </p:cNvSpPr>
          <p:nvPr>
            <p:ph type="sldNum" sz="quarter" idx="4294967295"/>
          </p:nvPr>
        </p:nvSpPr>
        <p:spPr>
          <a:xfrm>
            <a:off x="7010400" y="6172200"/>
            <a:ext cx="2133600" cy="365125"/>
          </a:xfrm>
          <a:prstGeom prst="rect">
            <a:avLst/>
          </a:prstGeom>
          <a:noFill/>
          <a:ln>
            <a:miter lim="800000"/>
            <a:headEnd/>
            <a:tailEnd/>
          </a:ln>
        </p:spPr>
        <p:txBody>
          <a:bodyPr/>
          <a:lstStyle/>
          <a:p>
            <a:pPr algn="r"/>
            <a:fld id="{8F793B4F-36B3-442E-AE22-61A28C2E506E}" type="slidenum">
              <a:rPr lang="en-US" i="0" smtClean="0">
                <a:solidFill>
                  <a:srgbClr val="000000"/>
                </a:solidFill>
                <a:latin typeface="Berlin Sans FB" panose="020E0602020502020306" pitchFamily="34" charset="0"/>
              </a:rPr>
              <a:pPr algn="r"/>
              <a:t>41</a:t>
            </a:fld>
            <a:endParaRPr lang="en-US" i="0" dirty="0">
              <a:solidFill>
                <a:srgbClr val="000000"/>
              </a:solidFill>
              <a:latin typeface="Berlin Sans FB" panose="020E0602020502020306" pitchFamily="34" charset="0"/>
            </a:endParaRPr>
          </a:p>
        </p:txBody>
      </p:sp>
    </p:spTree>
    <p:extLst>
      <p:ext uri="{BB962C8B-B14F-4D97-AF65-F5344CB8AC3E}">
        <p14:creationId xmlns:p14="http://schemas.microsoft.com/office/powerpoint/2010/main" val="177350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381000" y="366387"/>
            <a:ext cx="8763000"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Research Data: Affordable Housing &amp; Housing-Based Services Reduces Medicaid Costs</a:t>
            </a:r>
          </a:p>
        </p:txBody>
      </p:sp>
      <p:grpSp>
        <p:nvGrpSpPr>
          <p:cNvPr id="2" name="Group 1" descr="Research Data on Affordable Housing">
            <a:extLst>
              <a:ext uri="{FF2B5EF4-FFF2-40B4-BE49-F238E27FC236}">
                <a16:creationId xmlns:a16="http://schemas.microsoft.com/office/drawing/2014/main" id="{C46368AD-240D-414D-9B4C-CED3A60C0984}"/>
              </a:ext>
            </a:extLst>
          </p:cNvPr>
          <p:cNvGrpSpPr/>
          <p:nvPr/>
        </p:nvGrpSpPr>
        <p:grpSpPr>
          <a:xfrm>
            <a:off x="627889" y="1447800"/>
            <a:ext cx="7352658" cy="4231847"/>
            <a:chOff x="627889" y="1447800"/>
            <a:chExt cx="7352658" cy="4231847"/>
          </a:xfrm>
        </p:grpSpPr>
        <p:pic>
          <p:nvPicPr>
            <p:cNvPr id="1026" name="Picture 2" descr="Image of a document"/>
            <p:cNvPicPr>
              <a:picLocks noChangeAspect="1" noChangeArrowheads="1"/>
            </p:cNvPicPr>
            <p:nvPr/>
          </p:nvPicPr>
          <p:blipFill rotWithShape="1">
            <a:blip r:embed="rId3">
              <a:extLst>
                <a:ext uri="{28A0092B-C50C-407E-A947-70E740481C1C}">
                  <a14:useLocalDpi xmlns:a14="http://schemas.microsoft.com/office/drawing/2010/main" val="0"/>
                </a:ext>
              </a:extLst>
            </a:blip>
            <a:srcRect l="28031" t="11308" r="42716" b="6999"/>
            <a:stretch/>
          </p:blipFill>
          <p:spPr bwMode="auto">
            <a:xfrm rot="20773562">
              <a:off x="627889" y="1747727"/>
              <a:ext cx="2519305"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Image of a document"/>
            <p:cNvPicPr>
              <a:picLocks noChangeAspect="1" noChangeArrowheads="1"/>
            </p:cNvPicPr>
            <p:nvPr/>
          </p:nvPicPr>
          <p:blipFill rotWithShape="1">
            <a:blip r:embed="rId4">
              <a:extLst>
                <a:ext uri="{28A0092B-C50C-407E-A947-70E740481C1C}">
                  <a14:useLocalDpi xmlns:a14="http://schemas.microsoft.com/office/drawing/2010/main" val="0"/>
                </a:ext>
              </a:extLst>
            </a:blip>
            <a:srcRect l="31950" t="11425" r="30167" b="8848"/>
            <a:stretch/>
          </p:blipFill>
          <p:spPr bwMode="auto">
            <a:xfrm rot="21364355">
              <a:off x="1508729" y="1564853"/>
              <a:ext cx="283380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descr="Image of a document"/>
            <p:cNvPicPr>
              <a:picLocks noChangeAspect="1" noChangeArrowheads="1"/>
            </p:cNvPicPr>
            <p:nvPr/>
          </p:nvPicPr>
          <p:blipFill rotWithShape="1">
            <a:blip r:embed="rId5">
              <a:extLst>
                <a:ext uri="{28A0092B-C50C-407E-A947-70E740481C1C}">
                  <a14:useLocalDpi xmlns:a14="http://schemas.microsoft.com/office/drawing/2010/main" val="0"/>
                </a:ext>
              </a:extLst>
            </a:blip>
            <a:srcRect l="33215" t="11863" r="31333" b="5901"/>
            <a:stretch/>
          </p:blipFill>
          <p:spPr bwMode="auto">
            <a:xfrm rot="21355032">
              <a:off x="2535030" y="1694900"/>
              <a:ext cx="2617184"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Image of a document"/>
            <p:cNvPicPr>
              <a:picLocks noChangeAspect="1" noChangeArrowheads="1"/>
            </p:cNvPicPr>
            <p:nvPr/>
          </p:nvPicPr>
          <p:blipFill rotWithShape="1">
            <a:blip r:embed="rId6">
              <a:extLst>
                <a:ext uri="{28A0092B-C50C-407E-A947-70E740481C1C}">
                  <a14:useLocalDpi xmlns:a14="http://schemas.microsoft.com/office/drawing/2010/main" val="0"/>
                </a:ext>
              </a:extLst>
            </a:blip>
            <a:srcRect l="32808" t="10215" r="30667" b="6231"/>
            <a:stretch/>
          </p:blipFill>
          <p:spPr bwMode="auto">
            <a:xfrm>
              <a:off x="3581400" y="1447800"/>
              <a:ext cx="2663315"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descr="Image of a document"/>
            <p:cNvPicPr>
              <a:picLocks noChangeAspect="1" noChangeArrowheads="1"/>
            </p:cNvPicPr>
            <p:nvPr/>
          </p:nvPicPr>
          <p:blipFill rotWithShape="1">
            <a:blip r:embed="rId7">
              <a:extLst>
                <a:ext uri="{28A0092B-C50C-407E-A947-70E740481C1C}">
                  <a14:useLocalDpi xmlns:a14="http://schemas.microsoft.com/office/drawing/2010/main" val="0"/>
                </a:ext>
              </a:extLst>
            </a:blip>
            <a:srcRect l="20584" t="9808" r="22864" b="3234"/>
            <a:stretch/>
          </p:blipFill>
          <p:spPr bwMode="auto">
            <a:xfrm rot="284480">
              <a:off x="4971536" y="1717832"/>
              <a:ext cx="3009011"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 name="TextBox 4"/>
          <p:cNvSpPr txBox="1"/>
          <p:nvPr/>
        </p:nvSpPr>
        <p:spPr>
          <a:xfrm>
            <a:off x="780288" y="6019800"/>
            <a:ext cx="5468112" cy="307777"/>
          </a:xfrm>
          <a:prstGeom prst="rect">
            <a:avLst/>
          </a:prstGeom>
          <a:noFill/>
        </p:spPr>
        <p:txBody>
          <a:bodyPr wrap="square" rtlCol="0">
            <a:spAutoFit/>
          </a:bodyPr>
          <a:lstStyle/>
          <a:p>
            <a:pPr marL="342900" indent="-342900" defTabSz="914400">
              <a:buFontTx/>
              <a:buAutoNum type="arabicPlain" startAt="2002"/>
            </a:pPr>
            <a:r>
              <a:rPr lang="en-US" sz="1400" dirty="0">
                <a:solidFill>
                  <a:srgbClr val="474B78">
                    <a:lumMod val="75000"/>
                  </a:srgbClr>
                </a:solidFill>
                <a:latin typeface="Maiandra GD" panose="020E0502030308020204" pitchFamily="34" charset="0"/>
              </a:rPr>
              <a:t> 	2008  	2009 	   2011   	          2013 </a:t>
            </a:r>
          </a:p>
        </p:txBody>
      </p:sp>
    </p:spTree>
    <p:extLst>
      <p:ext uri="{BB962C8B-B14F-4D97-AF65-F5344CB8AC3E}">
        <p14:creationId xmlns:p14="http://schemas.microsoft.com/office/powerpoint/2010/main" val="388327212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grpSp>
        <p:nvGrpSpPr>
          <p:cNvPr id="4" name="Group 3" descr="Picture of 6 different license plates">
            <a:extLst>
              <a:ext uri="{FF2B5EF4-FFF2-40B4-BE49-F238E27FC236}">
                <a16:creationId xmlns:a16="http://schemas.microsoft.com/office/drawing/2014/main" id="{A1070CFD-F43F-43B2-9F48-7AC1D0927C1A}"/>
              </a:ext>
            </a:extLst>
          </p:cNvPr>
          <p:cNvGrpSpPr/>
          <p:nvPr/>
        </p:nvGrpSpPr>
        <p:grpSpPr>
          <a:xfrm>
            <a:off x="1473334" y="1242362"/>
            <a:ext cx="6167206" cy="3339596"/>
            <a:chOff x="1473334" y="1242362"/>
            <a:chExt cx="6167206" cy="3339596"/>
          </a:xfrm>
        </p:grpSpPr>
        <p:pic>
          <p:nvPicPr>
            <p:cNvPr id="6151" name="Picture 7" descr="Image of a license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34467">
              <a:off x="750420" y="2440157"/>
              <a:ext cx="2864715" cy="141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Image of a license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16828">
              <a:off x="1359620" y="2139736"/>
              <a:ext cx="2868867" cy="134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Image of a license 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06674">
              <a:off x="2436928" y="2006720"/>
              <a:ext cx="2872259" cy="14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of a license pl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571399">
              <a:off x="3095941" y="2248066"/>
              <a:ext cx="2816383" cy="128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Image of a license p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27316">
              <a:off x="3787775" y="2156718"/>
              <a:ext cx="3133147" cy="130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Image of a license pl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061888">
              <a:off x="4645627" y="2460429"/>
              <a:ext cx="2994913" cy="12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ontent Placeholder 2"/>
          <p:cNvSpPr>
            <a:spLocks noGrp="1"/>
          </p:cNvSpPr>
          <p:nvPr>
            <p:ph idx="1"/>
          </p:nvPr>
        </p:nvSpPr>
        <p:spPr>
          <a:xfrm>
            <a:off x="2133766" y="4800600"/>
            <a:ext cx="3886200" cy="754477"/>
          </a:xfr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a:lstStyle/>
          <a:p>
            <a:pPr marL="119063" indent="0" algn="ctr">
              <a:buNone/>
            </a:pPr>
            <a:r>
              <a:rPr lang="en-US" sz="3200" dirty="0">
                <a:solidFill>
                  <a:schemeClr val="tx1"/>
                </a:solidFill>
                <a:latin typeface="Century Schoolbook" panose="02040604050505020304" pitchFamily="18" charset="0"/>
              </a:rPr>
              <a:t>Other States</a:t>
            </a:r>
          </a:p>
        </p:txBody>
      </p:sp>
    </p:spTree>
    <p:extLst>
      <p:ext uri="{BB962C8B-B14F-4D97-AF65-F5344CB8AC3E}">
        <p14:creationId xmlns:p14="http://schemas.microsoft.com/office/powerpoint/2010/main" val="2748035359"/>
      </p:ext>
    </p:extLst>
  </p:cSld>
  <p:clrMapOvr>
    <a:masterClrMapping/>
  </p:clrMapOvr>
  <p:transition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5520267" cy="2133600"/>
          </a:xfrm>
        </p:spPr>
        <p:txBody>
          <a:bodyPr/>
          <a:lstStyle/>
          <a:p>
            <a:pPr marL="119062" indent="0" algn="r"/>
            <a:br>
              <a:rPr lang="en-US" sz="4000" i="1" dirty="0">
                <a:latin typeface="Century Schoolbook" panose="02040604050505020304" pitchFamily="18" charset="0"/>
              </a:rPr>
            </a:br>
            <a:r>
              <a:rPr lang="en-US" sz="3200" i="1" dirty="0">
                <a:latin typeface="Century Schoolbook" panose="02040604050505020304" pitchFamily="18" charset="0"/>
              </a:rPr>
              <a:t>Sharon.Rapport@csh.org</a:t>
            </a:r>
            <a:br>
              <a:rPr lang="en-US" sz="3200" i="1" dirty="0">
                <a:latin typeface="Century Schoolbook" panose="02040604050505020304" pitchFamily="18" charset="0"/>
              </a:rPr>
            </a:br>
            <a:r>
              <a:rPr lang="en-US" sz="3200" i="1" dirty="0">
                <a:latin typeface="Century Schoolbook" panose="02040604050505020304" pitchFamily="18" charset="0"/>
              </a:rPr>
              <a:t>(323) 243-7424 (c)</a:t>
            </a:r>
            <a:br>
              <a:rPr lang="en-US" sz="3200" i="1" dirty="0">
                <a:latin typeface="Century Schoolbook" panose="02040604050505020304" pitchFamily="18" charset="0"/>
              </a:rPr>
            </a:br>
            <a:r>
              <a:rPr lang="en-US" sz="3200" i="1" dirty="0">
                <a:latin typeface="Century Schoolbook" panose="02040604050505020304" pitchFamily="18" charset="0"/>
              </a:rPr>
              <a:t>(213) 623-4342, x18 (o)</a:t>
            </a:r>
            <a:br>
              <a:rPr lang="en-US" sz="3200" i="1" dirty="0">
                <a:latin typeface="Century Schoolbook" panose="02040604050505020304" pitchFamily="18" charset="0"/>
              </a:rPr>
            </a:br>
            <a:endParaRPr lang="en-US" sz="3200" dirty="0">
              <a:latin typeface="Century Schoolbook" panose="02040604050505020304" pitchFamily="18" charset="0"/>
            </a:endParaRPr>
          </a:p>
        </p:txBody>
      </p:sp>
      <p:sp>
        <p:nvSpPr>
          <p:cNvPr id="3" name="Subtitle 2"/>
          <p:cNvSpPr>
            <a:spLocks noGrp="1"/>
          </p:cNvSpPr>
          <p:nvPr>
            <p:ph type="subTitle" sz="quarter" idx="1"/>
          </p:nvPr>
        </p:nvSpPr>
        <p:spPr>
          <a:xfrm>
            <a:off x="685800" y="3581400"/>
            <a:ext cx="4953000" cy="990600"/>
          </a:xfrm>
        </p:spPr>
        <p:txBody>
          <a:bodyPr/>
          <a:lstStyle/>
          <a:p>
            <a:r>
              <a:rPr lang="en-US" sz="1800" dirty="0"/>
              <a:t>\</a:t>
            </a:r>
          </a:p>
        </p:txBody>
      </p:sp>
    </p:spTree>
    <p:extLst>
      <p:ext uri="{BB962C8B-B14F-4D97-AF65-F5344CB8AC3E}">
        <p14:creationId xmlns:p14="http://schemas.microsoft.com/office/powerpoint/2010/main" val="250648507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noChangeArrowheads="1"/>
          </p:cNvSpPr>
          <p:nvPr>
            <p:ph type="title" idx="4294967295"/>
          </p:nvPr>
        </p:nvSpPr>
        <p:spPr bwMode="auto">
          <a:xfrm>
            <a:off x="533400" y="228600"/>
            <a:ext cx="7761288" cy="7239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460375" indent="-341313" algn="l" rtl="0" eaLnBrk="1" fontAlgn="base" hangingPunct="1">
              <a:spcBef>
                <a:spcPct val="0"/>
              </a:spcBef>
              <a:spcAft>
                <a:spcPct val="0"/>
              </a:spcAft>
              <a:defRPr sz="2800" b="0" baseline="0">
                <a:solidFill>
                  <a:srgbClr val="FFFFFF"/>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marL="460375" marR="0" lvl="0" indent="-341313"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entury Schoolbook" panose="02040604050505020304" pitchFamily="18" charset="0"/>
                <a:ea typeface="+mj-ea"/>
                <a:cs typeface="Century Schoolbook"/>
              </a:rPr>
              <a:t>Housing is Health Care</a:t>
            </a:r>
          </a:p>
        </p:txBody>
      </p:sp>
      <p:sp>
        <p:nvSpPr>
          <p:cNvPr id="6" name="TextBox 5"/>
          <p:cNvSpPr txBox="1"/>
          <p:nvPr/>
        </p:nvSpPr>
        <p:spPr>
          <a:xfrm>
            <a:off x="228600" y="2084043"/>
            <a:ext cx="2655517" cy="3614738"/>
          </a:xfrm>
          <a:prstGeom prst="roundRect">
            <a:avLst/>
          </a:prstGeom>
          <a:solidFill>
            <a:schemeClr val="bg2"/>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Survival rates among HIV patients still homeless are 62% higher than people living in supportive housing, despite receiving same care. Tenants showed intact immunity, decreased viral load. </a:t>
            </a:r>
            <a:r>
              <a:rPr lang="en-US" sz="1400" i="1" dirty="0">
                <a:solidFill>
                  <a:prstClr val="black"/>
                </a:solidFill>
                <a:latin typeface="Century Schoolbook" panose="02040604050505020304" pitchFamily="18" charset="0"/>
              </a:rPr>
              <a:t>American Journal of Public Health</a:t>
            </a:r>
            <a:r>
              <a:rPr lang="en-US" sz="1600" i="1" dirty="0">
                <a:solidFill>
                  <a:prstClr val="black"/>
                </a:solidFill>
                <a:latin typeface="Century Schoolbook" panose="02040604050505020304" pitchFamily="18" charset="0"/>
              </a:rPr>
              <a:t>.</a:t>
            </a:r>
          </a:p>
        </p:txBody>
      </p:sp>
      <p:sp>
        <p:nvSpPr>
          <p:cNvPr id="7" name="TextBox 6"/>
          <p:cNvSpPr txBox="1"/>
          <p:nvPr/>
        </p:nvSpPr>
        <p:spPr>
          <a:xfrm>
            <a:off x="1861158" y="1853852"/>
            <a:ext cx="5285981" cy="3439239"/>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prstClr val="black"/>
                </a:solidFill>
                <a:latin typeface="Century Schoolbook" panose="02040604050505020304" pitchFamily="18" charset="0"/>
              </a:rPr>
              <a:t>Premature death rates for people experiencing homelessness are 3.5-5 times higher than general population. </a:t>
            </a:r>
            <a:r>
              <a:rPr lang="en-US" sz="2800" i="1" dirty="0">
                <a:solidFill>
                  <a:prstClr val="black"/>
                </a:solidFill>
                <a:latin typeface="Century Schoolbook" panose="02040604050505020304" pitchFamily="18" charset="0"/>
              </a:rPr>
              <a:t>New England Journal of Medicine, Annals of Internal Medicine</a:t>
            </a:r>
            <a:r>
              <a:rPr lang="en-US" sz="1400" i="1" dirty="0">
                <a:solidFill>
                  <a:prstClr val="black"/>
                </a:solidFill>
                <a:latin typeface="Century Schoolbook" panose="02040604050505020304" pitchFamily="18" charset="0"/>
              </a:rPr>
              <a:t>.</a:t>
            </a:r>
          </a:p>
        </p:txBody>
      </p:sp>
      <p:sp>
        <p:nvSpPr>
          <p:cNvPr id="8" name="TextBox 7"/>
          <p:cNvSpPr txBox="1"/>
          <p:nvPr/>
        </p:nvSpPr>
        <p:spPr>
          <a:xfrm>
            <a:off x="3444658" y="1804702"/>
            <a:ext cx="2693094" cy="4135576"/>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Randomized trial showed people remaining homeless had 1/3 higher hospitalizations &amp; hospital days, 1/4 higher ED visits than formerly chronically homeless, chronically ill housing tenants.</a:t>
            </a:r>
            <a:r>
              <a:rPr lang="en-US" sz="1400" dirty="0">
                <a:solidFill>
                  <a:prstClr val="black"/>
                </a:solidFill>
                <a:latin typeface="Century Schoolbook" panose="02040604050505020304" pitchFamily="18" charset="0"/>
              </a:rPr>
              <a:t> </a:t>
            </a:r>
            <a:r>
              <a:rPr lang="en-US" sz="1400" i="1" dirty="0">
                <a:solidFill>
                  <a:prstClr val="black"/>
                </a:solidFill>
                <a:latin typeface="Century Schoolbook" panose="02040604050505020304" pitchFamily="18" charset="0"/>
              </a:rPr>
              <a:t>Journal of American Medical Association</a:t>
            </a:r>
            <a:r>
              <a:rPr lang="en-US" sz="1400" dirty="0">
                <a:solidFill>
                  <a:prstClr val="black"/>
                </a:solidFill>
                <a:latin typeface="Century Schoolbook" panose="02040604050505020304" pitchFamily="18" charset="0"/>
              </a:rPr>
              <a:t>.</a:t>
            </a:r>
          </a:p>
        </p:txBody>
      </p:sp>
      <p:sp>
        <p:nvSpPr>
          <p:cNvPr id="3" name="TextBox 2"/>
          <p:cNvSpPr txBox="1"/>
          <p:nvPr/>
        </p:nvSpPr>
        <p:spPr>
          <a:xfrm>
            <a:off x="6438375" y="2310539"/>
            <a:ext cx="2417523" cy="3351848"/>
          </a:xfrm>
          <a:prstGeom prst="round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prstClr val="black"/>
                </a:solidFill>
                <a:latin typeface="Century Schoolbook" panose="02040604050505020304" pitchFamily="18" charset="0"/>
              </a:rPr>
              <a:t>After 2 years in supportive housing, 100% reduction in hypertension crises, 30% decrease in rates of obesity, over 19% decrease in alcohol consumption. </a:t>
            </a:r>
          </a:p>
        </p:txBody>
      </p:sp>
    </p:spTree>
    <p:extLst>
      <p:ext uri="{BB962C8B-B14F-4D97-AF65-F5344CB8AC3E}">
        <p14:creationId xmlns:p14="http://schemas.microsoft.com/office/powerpoint/2010/main" val="3092888859"/>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xit" presetSubtype="0" fill="hold" grpId="1" nodeType="afterEffect">
                                  <p:stCondLst>
                                    <p:cond delay="2000"/>
                                  </p:stCondLst>
                                  <p:childTnLst>
                                    <p:animEffect transition="out" filter="fade">
                                      <p:cBhvr>
                                        <p:cTn id="10" dur="1750"/>
                                        <p:tgtEl>
                                          <p:spTgt spid="7"/>
                                        </p:tgtEl>
                                      </p:cBhvr>
                                    </p:animEffect>
                                    <p:set>
                                      <p:cBhvr>
                                        <p:cTn id="11" dur="1" fill="hold">
                                          <p:stCondLst>
                                            <p:cond delay="1749"/>
                                          </p:stCondLst>
                                        </p:cTn>
                                        <p:tgtEl>
                                          <p:spTgt spid="7"/>
                                        </p:tgtEl>
                                        <p:attrNameLst>
                                          <p:attrName>style.visibility</p:attrName>
                                        </p:attrNameLst>
                                      </p:cBhvr>
                                      <p:to>
                                        <p:strVal val="hidden"/>
                                      </p:to>
                                    </p:se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250"/>
                            </p:stCondLst>
                            <p:childTnLst>
                              <p:par>
                                <p:cTn id="17" presetID="10" presetClass="entr" presetSubtype="0" fill="hold" grpId="0" nodeType="afterEffect">
                                  <p:stCondLst>
                                    <p:cond delay="1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250"/>
                                        <p:tgtEl>
                                          <p:spTgt spid="8"/>
                                        </p:tgtEl>
                                      </p:cBhvr>
                                    </p:animEffect>
                                  </p:childTnLst>
                                </p:cTn>
                              </p:par>
                            </p:childTnLst>
                          </p:cTn>
                        </p:par>
                        <p:par>
                          <p:cTn id="20" fill="hold">
                            <p:stCondLst>
                              <p:cond delay="8250"/>
                            </p:stCondLst>
                            <p:childTnLst>
                              <p:par>
                                <p:cTn id="21" presetID="10" presetClass="entr" presetSubtype="0"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58200" cy="914400"/>
          </a:xfrm>
        </p:spPr>
        <p:txBody>
          <a:bodyPr/>
          <a:lstStyle/>
          <a:p>
            <a:r>
              <a:rPr lang="en-US" dirty="0"/>
              <a:t>Housing Models: 1980’s-’90’s </a:t>
            </a:r>
            <a:r>
              <a:rPr lang="en-US" i="1" u="sng" dirty="0"/>
              <a:t>(not subject to licensure)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682864"/>
              </p:ext>
            </p:extLst>
          </p:nvPr>
        </p:nvGraphicFramePr>
        <p:xfrm>
          <a:off x="142164" y="1299432"/>
          <a:ext cx="8925635" cy="5048481"/>
        </p:xfrm>
        <a:graphic>
          <a:graphicData uri="http://schemas.openxmlformats.org/drawingml/2006/table">
            <a:tbl>
              <a:tblPr firstRow="1" firstCol="1" bandRow="1"/>
              <a:tblGrid>
                <a:gridCol w="1688633">
                  <a:extLst>
                    <a:ext uri="{9D8B030D-6E8A-4147-A177-3AD203B41FA5}">
                      <a16:colId xmlns:a16="http://schemas.microsoft.com/office/drawing/2014/main" val="20000"/>
                    </a:ext>
                  </a:extLst>
                </a:gridCol>
                <a:gridCol w="2291718">
                  <a:extLst>
                    <a:ext uri="{9D8B030D-6E8A-4147-A177-3AD203B41FA5}">
                      <a16:colId xmlns:a16="http://schemas.microsoft.com/office/drawing/2014/main" val="20001"/>
                    </a:ext>
                  </a:extLst>
                </a:gridCol>
                <a:gridCol w="2444498">
                  <a:extLst>
                    <a:ext uri="{9D8B030D-6E8A-4147-A177-3AD203B41FA5}">
                      <a16:colId xmlns:a16="http://schemas.microsoft.com/office/drawing/2014/main" val="20002"/>
                    </a:ext>
                  </a:extLst>
                </a:gridCol>
                <a:gridCol w="2500786">
                  <a:extLst>
                    <a:ext uri="{9D8B030D-6E8A-4147-A177-3AD203B41FA5}">
                      <a16:colId xmlns:a16="http://schemas.microsoft.com/office/drawing/2014/main" val="20003"/>
                    </a:ext>
                  </a:extLst>
                </a:gridCol>
              </a:tblGrid>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Model</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Emergency Shelter</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Transitional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Affordable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Cost</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82296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Duration</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Short-Term (1-180 Days)</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Medium-Term Subsidy, Length of Stay in Housing Limited to 6-24 Months</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Long-Term Subsidy, No Limit on Length of Stay in Housing</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2"/>
                  </a:ext>
                </a:extLst>
              </a:tr>
              <a:tr h="348619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Features</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Immediate Access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High-Barriers, Particularly for People with SUD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Vary Greatly</a:t>
                      </a:r>
                    </a:p>
                    <a:p>
                      <a:pPr marL="274320" marR="0">
                        <a:lnSpc>
                          <a:spcPct val="115000"/>
                        </a:lnSpc>
                        <a:spcBef>
                          <a:spcPts val="0"/>
                        </a:spcBef>
                        <a:spcAft>
                          <a:spcPts val="0"/>
                        </a:spcAft>
                      </a:pPr>
                      <a:r>
                        <a:rPr lang="en-US" sz="1700" dirty="0">
                          <a:effectLst/>
                          <a:latin typeface="Perpetua" panose="02020502060401020303" pitchFamily="18" charset="0"/>
                          <a:ea typeface="Calibri"/>
                          <a:cs typeface="Times New Roman"/>
                        </a:rPr>
                        <a:t> </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Must be “Ready”</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No High-Need Populations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No 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Housing Contingent on Participation in Services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Job Training, Abstinence-Based</a:t>
                      </a:r>
                      <a:r>
                        <a:rPr lang="en-US" sz="1700" baseline="0" dirty="0">
                          <a:effectLst/>
                          <a:latin typeface="Perpetua" panose="02020502060401020303" pitchFamily="18" charset="0"/>
                          <a:ea typeface="Calibri"/>
                          <a:cs typeface="Times New Roman"/>
                        </a:rPr>
                        <a:t> SUD Treatment</a:t>
                      </a:r>
                      <a:endParaRPr lang="en-US" sz="1700" dirty="0">
                        <a:effectLst/>
                        <a:latin typeface="Perpetua" panose="02020502060401020303" pitchFamily="18" charset="0"/>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(i.e.,</a:t>
                      </a:r>
                      <a:r>
                        <a:rPr lang="en-US" sz="1700" baseline="0" dirty="0">
                          <a:effectLst/>
                          <a:latin typeface="Perpetua" panose="02020502060401020303" pitchFamily="18" charset="0"/>
                          <a:ea typeface="Calibri"/>
                          <a:cs typeface="Times New Roman"/>
                        </a:rPr>
                        <a:t> </a:t>
                      </a:r>
                      <a:r>
                        <a:rPr lang="en-US" sz="1700" dirty="0">
                          <a:effectLst/>
                          <a:latin typeface="Perpetua" panose="02020502060401020303" pitchFamily="18" charset="0"/>
                          <a:ea typeface="Calibri"/>
                          <a:cs typeface="Times New Roman"/>
                        </a:rPr>
                        <a:t>tax credits) &amp; Scattered Site (HUD</a:t>
                      </a:r>
                      <a:r>
                        <a:rPr lang="en-US" sz="1700" baseline="0" dirty="0">
                          <a:effectLst/>
                          <a:latin typeface="Perpetua" panose="02020502060401020303" pitchFamily="18" charset="0"/>
                          <a:ea typeface="Calibri"/>
                          <a:cs typeface="Times New Roman"/>
                        </a:rPr>
                        <a:t> §§ 8, 811, 202</a:t>
                      </a:r>
                      <a:r>
                        <a:rPr lang="en-US" sz="1700" dirty="0">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Income Targeting for Site Based Often Above Poverty</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3"/>
                  </a:ext>
                </a:extLst>
              </a:tr>
            </a:tbl>
          </a:graphicData>
        </a:graphic>
      </p:graphicFrame>
      <p:pic>
        <p:nvPicPr>
          <p:cNvPr id="7" name="Picture 1" descr="Image of a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129" y="5181600"/>
            <a:ext cx="716658"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 name="Picture 1" descr="Image of a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170868"/>
            <a:ext cx="716658"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C183D7F6-B498-43B3-948B-1728B52AA6E4}">
                <adec:decorative xmlns:adec="http://schemas.microsoft.com/office/drawing/2017/decorative" val="1"/>
              </a:ext>
            </a:extLst>
          </p:cNvPr>
          <p:cNvSpPr/>
          <p:nvPr/>
        </p:nvSpPr>
        <p:spPr bwMode="auto">
          <a:xfrm>
            <a:off x="4145658" y="5943600"/>
            <a:ext cx="1035942"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ight Arrow 7">
            <a:extLst>
              <a:ext uri="{C183D7F6-B498-43B3-948B-1728B52AA6E4}">
                <adec:decorative xmlns:adec="http://schemas.microsoft.com/office/drawing/2017/decorative" val="1"/>
              </a:ext>
            </a:extLst>
          </p:cNvPr>
          <p:cNvSpPr/>
          <p:nvPr/>
        </p:nvSpPr>
        <p:spPr bwMode="auto">
          <a:xfrm>
            <a:off x="2190216" y="5943600"/>
            <a:ext cx="1035942"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050" name="Picture 2" descr="Image of a person with a graduation cap and gown on"/>
          <p:cNvPicPr>
            <a:picLocks noChangeAspect="1" noChangeArrowheads="1"/>
          </p:cNvPicPr>
          <p:nvPr/>
        </p:nvPicPr>
        <p:blipFill rotWithShape="1">
          <a:blip r:embed="rId3">
            <a:extLst>
              <a:ext uri="{28A0092B-C50C-407E-A947-70E740481C1C}">
                <a14:useLocalDpi xmlns:a14="http://schemas.microsoft.com/office/drawing/2010/main" val="0"/>
              </a:ext>
            </a:extLst>
          </a:blip>
          <a:srcRect l="44965"/>
          <a:stretch/>
        </p:blipFill>
        <p:spPr bwMode="auto">
          <a:xfrm flipH="1">
            <a:off x="6296090" y="5170868"/>
            <a:ext cx="612682" cy="12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7742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2049"/>
                                        </p:tgtEl>
                                        <p:attrNameLst>
                                          <p:attrName>ppt_w</p:attrName>
                                        </p:attrNameLst>
                                      </p:cBhvr>
                                      <p:tavLst>
                                        <p:tav tm="0">
                                          <p:val>
                                            <p:strVal val="ppt_w"/>
                                          </p:val>
                                        </p:tav>
                                        <p:tav tm="100000">
                                          <p:val>
                                            <p:fltVal val="0"/>
                                          </p:val>
                                        </p:tav>
                                      </p:tavLst>
                                    </p:anim>
                                    <p:anim calcmode="lin" valueType="num">
                                      <p:cBhvr>
                                        <p:cTn id="17" dur="1000"/>
                                        <p:tgtEl>
                                          <p:spTgt spid="2049"/>
                                        </p:tgtEl>
                                        <p:attrNameLst>
                                          <p:attrName>ppt_h</p:attrName>
                                        </p:attrNameLst>
                                      </p:cBhvr>
                                      <p:tavLst>
                                        <p:tav tm="0">
                                          <p:val>
                                            <p:strVal val="ppt_h"/>
                                          </p:val>
                                        </p:tav>
                                        <p:tav tm="100000">
                                          <p:val>
                                            <p:fltVal val="0"/>
                                          </p:val>
                                        </p:tav>
                                      </p:tavLst>
                                    </p:anim>
                                    <p:anim calcmode="lin" valueType="num">
                                      <p:cBhvr>
                                        <p:cTn id="18" dur="1000"/>
                                        <p:tgtEl>
                                          <p:spTgt spid="2049"/>
                                        </p:tgtEl>
                                        <p:attrNameLst>
                                          <p:attrName>style.rotation</p:attrName>
                                        </p:attrNameLst>
                                      </p:cBhvr>
                                      <p:tavLst>
                                        <p:tav tm="0">
                                          <p:val>
                                            <p:fltVal val="0"/>
                                          </p:val>
                                        </p:tav>
                                        <p:tav tm="100000">
                                          <p:val>
                                            <p:fltVal val="90"/>
                                          </p:val>
                                        </p:tav>
                                      </p:tavLst>
                                    </p:anim>
                                    <p:animEffect transition="out" filter="fade">
                                      <p:cBhvr>
                                        <p:cTn id="19" dur="1000"/>
                                        <p:tgtEl>
                                          <p:spTgt spid="2049"/>
                                        </p:tgtEl>
                                      </p:cBhvr>
                                    </p:animEffect>
                                    <p:set>
                                      <p:cBhvr>
                                        <p:cTn id="20" dur="1" fill="hold">
                                          <p:stCondLst>
                                            <p:cond delay="999"/>
                                          </p:stCondLst>
                                        </p:cTn>
                                        <p:tgtEl>
                                          <p:spTgt spid="2049"/>
                                        </p:tgtEl>
                                        <p:attrNameLst>
                                          <p:attrName>style.visibility</p:attrName>
                                        </p:attrNameLst>
                                      </p:cBhvr>
                                      <p:to>
                                        <p:strVal val="hidden"/>
                                      </p:to>
                                    </p:set>
                                  </p:childTnLst>
                                </p:cTn>
                              </p:par>
                              <p:par>
                                <p:cTn id="21" presetID="16" presetClass="exit" presetSubtype="21" fill="hold" grpId="0" nodeType="with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2050"/>
                                        </p:tgtEl>
                                      </p:cBhvr>
                                    </p:animEffect>
                                    <p:anim calcmode="lin" valueType="num">
                                      <p:cBhvr>
                                        <p:cTn id="28"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35" dur="26">
                                          <p:stCondLst>
                                            <p:cond delay="620"/>
                                          </p:stCondLst>
                                        </p:cTn>
                                        <p:tgtEl>
                                          <p:spTgt spid="2050"/>
                                        </p:tgtEl>
                                      </p:cBhvr>
                                      <p:to x="100000" y="60000"/>
                                    </p:animScale>
                                    <p:animScale>
                                      <p:cBhvr>
                                        <p:cTn id="36" dur="166" decel="50000">
                                          <p:stCondLst>
                                            <p:cond delay="646"/>
                                          </p:stCondLst>
                                        </p:cTn>
                                        <p:tgtEl>
                                          <p:spTgt spid="2050"/>
                                        </p:tgtEl>
                                      </p:cBhvr>
                                      <p:to x="100000" y="100000"/>
                                    </p:animScale>
                                    <p:animScale>
                                      <p:cBhvr>
                                        <p:cTn id="37" dur="26">
                                          <p:stCondLst>
                                            <p:cond delay="1312"/>
                                          </p:stCondLst>
                                        </p:cTn>
                                        <p:tgtEl>
                                          <p:spTgt spid="2050"/>
                                        </p:tgtEl>
                                      </p:cBhvr>
                                      <p:to x="100000" y="80000"/>
                                    </p:animScale>
                                    <p:animScale>
                                      <p:cBhvr>
                                        <p:cTn id="38" dur="166" decel="50000">
                                          <p:stCondLst>
                                            <p:cond delay="1338"/>
                                          </p:stCondLst>
                                        </p:cTn>
                                        <p:tgtEl>
                                          <p:spTgt spid="2050"/>
                                        </p:tgtEl>
                                      </p:cBhvr>
                                      <p:to x="100000" y="100000"/>
                                    </p:animScale>
                                    <p:animScale>
                                      <p:cBhvr>
                                        <p:cTn id="39" dur="26">
                                          <p:stCondLst>
                                            <p:cond delay="1642"/>
                                          </p:stCondLst>
                                        </p:cTn>
                                        <p:tgtEl>
                                          <p:spTgt spid="2050"/>
                                        </p:tgtEl>
                                      </p:cBhvr>
                                      <p:to x="100000" y="90000"/>
                                    </p:animScale>
                                    <p:animScale>
                                      <p:cBhvr>
                                        <p:cTn id="40" dur="166" decel="50000">
                                          <p:stCondLst>
                                            <p:cond delay="1668"/>
                                          </p:stCondLst>
                                        </p:cTn>
                                        <p:tgtEl>
                                          <p:spTgt spid="2050"/>
                                        </p:tgtEl>
                                      </p:cBhvr>
                                      <p:to x="100000" y="100000"/>
                                    </p:animScale>
                                    <p:animScale>
                                      <p:cBhvr>
                                        <p:cTn id="41" dur="26">
                                          <p:stCondLst>
                                            <p:cond delay="1808"/>
                                          </p:stCondLst>
                                        </p:cTn>
                                        <p:tgtEl>
                                          <p:spTgt spid="2050"/>
                                        </p:tgtEl>
                                      </p:cBhvr>
                                      <p:to x="100000" y="95000"/>
                                    </p:animScale>
                                    <p:animScale>
                                      <p:cBhvr>
                                        <p:cTn id="42" dur="166" decel="50000">
                                          <p:stCondLst>
                                            <p:cond delay="1834"/>
                                          </p:stCondLst>
                                        </p:cTn>
                                        <p:tgtEl>
                                          <p:spTgt spid="2050"/>
                                        </p:tgtEl>
                                      </p:cBhvr>
                                      <p:to x="100000" y="100000"/>
                                    </p:animScale>
                                    <p:set>
                                      <p:cBhvr>
                                        <p:cTn id="43"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Models: 1990’s-Present (evolving)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093830"/>
              </p:ext>
            </p:extLst>
          </p:nvPr>
        </p:nvGraphicFramePr>
        <p:xfrm>
          <a:off x="152400" y="1295400"/>
          <a:ext cx="8762999" cy="5409439"/>
        </p:xfrm>
        <a:graphic>
          <a:graphicData uri="http://schemas.openxmlformats.org/drawingml/2006/table">
            <a:tbl>
              <a:tblPr firstRow="1" firstCol="1" bandRow="1"/>
              <a:tblGrid>
                <a:gridCol w="1657864">
                  <a:extLst>
                    <a:ext uri="{9D8B030D-6E8A-4147-A177-3AD203B41FA5}">
                      <a16:colId xmlns:a16="http://schemas.microsoft.com/office/drawing/2014/main" val="20000"/>
                    </a:ext>
                  </a:extLst>
                </a:gridCol>
                <a:gridCol w="2249960">
                  <a:extLst>
                    <a:ext uri="{9D8B030D-6E8A-4147-A177-3AD203B41FA5}">
                      <a16:colId xmlns:a16="http://schemas.microsoft.com/office/drawing/2014/main" val="20001"/>
                    </a:ext>
                  </a:extLst>
                </a:gridCol>
                <a:gridCol w="2399956">
                  <a:extLst>
                    <a:ext uri="{9D8B030D-6E8A-4147-A177-3AD203B41FA5}">
                      <a16:colId xmlns:a16="http://schemas.microsoft.com/office/drawing/2014/main" val="20002"/>
                    </a:ext>
                  </a:extLst>
                </a:gridCol>
                <a:gridCol w="2455219">
                  <a:extLst>
                    <a:ext uri="{9D8B030D-6E8A-4147-A177-3AD203B41FA5}">
                      <a16:colId xmlns:a16="http://schemas.microsoft.com/office/drawing/2014/main" val="20003"/>
                    </a:ext>
                  </a:extLst>
                </a:gridCol>
              </a:tblGrid>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Model</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panose="02020502060401020303" pitchFamily="18" charset="0"/>
                          <a:ea typeface="Calibri"/>
                          <a:cs typeface="Times New Roman"/>
                        </a:rPr>
                        <a:t>Rapid Re-Housing</a:t>
                      </a:r>
                      <a:endParaRPr lang="en-US" sz="18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panose="02020502060401020303" pitchFamily="18" charset="0"/>
                          <a:ea typeface="Calibri"/>
                          <a:cs typeface="Times New Roman"/>
                        </a:rPr>
                        <a:t>Permanent Supportive Housing</a:t>
                      </a:r>
                      <a:endParaRPr lang="en-US" sz="18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dirty="0">
                          <a:solidFill>
                            <a:srgbClr val="FFFFFF"/>
                          </a:solidFill>
                          <a:effectLst/>
                          <a:latin typeface="Perpetua"/>
                          <a:ea typeface="Calibri"/>
                          <a:cs typeface="Times New Roman"/>
                        </a:rPr>
                        <a:t>Affordable Housing</a:t>
                      </a:r>
                      <a:endParaRPr lang="en-US" sz="18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49014">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Cost</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82296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Duration</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Short- &amp; Medium-Term Subsidy, No Limit on Length of Stay in Housing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700" dirty="0">
                          <a:effectLst/>
                          <a:latin typeface="Perpetua" panose="02020502060401020303" pitchFamily="18" charset="0"/>
                          <a:ea typeface="Calibri"/>
                          <a:cs typeface="Times New Roman"/>
                        </a:rPr>
                        <a:t>Long-Term Subsidy, No Limit on Length of Stay (focused on permanency)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700">
                          <a:effectLst/>
                          <a:latin typeface="Perpetua" panose="02020502060401020303" pitchFamily="18" charset="0"/>
                          <a:ea typeface="Calibri"/>
                          <a:cs typeface="Times New Roman"/>
                        </a:rPr>
                        <a:t>Long-Term Subsidy, No Limit on Length of Stay in Housing</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2"/>
                  </a:ext>
                </a:extLst>
              </a:tr>
              <a:tr h="3486190">
                <a:tc>
                  <a:txBody>
                    <a:bodyPr/>
                    <a:lstStyle/>
                    <a:p>
                      <a:pPr marL="0" marR="0" algn="ctr">
                        <a:lnSpc>
                          <a:spcPct val="115000"/>
                        </a:lnSpc>
                        <a:spcBef>
                          <a:spcPts val="0"/>
                        </a:spcBef>
                        <a:spcAft>
                          <a:spcPts val="0"/>
                        </a:spcAft>
                      </a:pPr>
                      <a:r>
                        <a:rPr lang="en-US" sz="2000" dirty="0">
                          <a:solidFill>
                            <a:srgbClr val="FFFFFF"/>
                          </a:solidFill>
                          <a:effectLst/>
                          <a:latin typeface="Perpetua"/>
                          <a:ea typeface="Calibri"/>
                          <a:cs typeface="Times New Roman"/>
                        </a:rPr>
                        <a:t>Features</a:t>
                      </a:r>
                      <a:endParaRPr lang="en-US" sz="2000" dirty="0">
                        <a:effectLst/>
                        <a:latin typeface="Calibri"/>
                        <a:ea typeface="Calibri"/>
                        <a:cs typeface="Times New Roman"/>
                      </a:endParaRP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Housing Location, Some Short-Term</a:t>
                      </a:r>
                      <a:r>
                        <a:rPr lang="en-US" sz="1700" baseline="0" dirty="0">
                          <a:effectLst/>
                          <a:latin typeface="Perpetua" panose="02020502060401020303" pitchFamily="18" charset="0"/>
                          <a:ea typeface="Calibri"/>
                          <a:cs typeface="Times New Roman"/>
                        </a:rPr>
                        <a:t> </a:t>
                      </a:r>
                      <a:r>
                        <a:rPr lang="en-US" sz="1700" dirty="0">
                          <a:effectLst/>
                          <a:latin typeface="Perpetua" panose="02020502060401020303" pitchFamily="18" charset="0"/>
                          <a:ea typeface="Calibri"/>
                          <a:cs typeface="Times New Roman"/>
                        </a:rPr>
                        <a:t>Case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 </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Low-Barrier (Harm Reduction, Criminal</a:t>
                      </a:r>
                      <a:r>
                        <a:rPr lang="en-US" sz="1700" baseline="0" dirty="0">
                          <a:effectLst/>
                          <a:latin typeface="Perpetua" panose="02020502060401020303" pitchFamily="18" charset="0"/>
                          <a:ea typeface="Calibri"/>
                          <a:cs typeface="Times New Roman"/>
                        </a:rPr>
                        <a:t> Record, </a:t>
                      </a:r>
                      <a:r>
                        <a:rPr lang="en-US" sz="1700" dirty="0">
                          <a:effectLst/>
                          <a:latin typeface="Perpetua" panose="02020502060401020303" pitchFamily="18" charset="0"/>
                          <a:ea typeface="Calibri"/>
                          <a:cs typeface="Times New Roman"/>
                        </a:rPr>
                        <a:t>Ltd.</a:t>
                      </a:r>
                      <a:r>
                        <a:rPr lang="en-US" sz="1700" baseline="0" dirty="0">
                          <a:effectLst/>
                          <a:latin typeface="Perpetua" panose="02020502060401020303" pitchFamily="18" charset="0"/>
                          <a:ea typeface="Calibri"/>
                          <a:cs typeface="Times New Roman"/>
                        </a:rPr>
                        <a:t> Background Check</a:t>
                      </a:r>
                      <a:r>
                        <a:rPr lang="en-US" sz="1700" dirty="0">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Housing &amp; Health Stability (Case Management, Money &amp; Med. Management, Benefits Advocacy,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700" dirty="0">
                          <a:effectLst/>
                          <a:latin typeface="Perpetua" panose="02020502060401020303" pitchFamily="18" charset="0"/>
                          <a:ea typeface="Calibri"/>
                          <a:cs typeface="Times New Roman"/>
                        </a:rPr>
                        <a:t>Income Targeting for Site Based Often Above Poverty</a:t>
                      </a:r>
                    </a:p>
                  </a:txBody>
                  <a:tcPr marL="68378" marR="6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3"/>
                  </a:ext>
                </a:extLst>
              </a:tr>
            </a:tbl>
          </a:graphicData>
        </a:graphic>
      </p:graphicFrame>
      <p:pic>
        <p:nvPicPr>
          <p:cNvPr id="3074" name="Picture 2" descr="Image of a person with a graduation cap and gown on"/>
          <p:cNvPicPr>
            <a:picLocks noChangeAspect="1" noChangeArrowheads="1"/>
          </p:cNvPicPr>
          <p:nvPr/>
        </p:nvPicPr>
        <p:blipFill rotWithShape="1">
          <a:blip r:embed="rId2">
            <a:extLst>
              <a:ext uri="{28A0092B-C50C-407E-A947-70E740481C1C}">
                <a14:useLocalDpi xmlns:a14="http://schemas.microsoft.com/office/drawing/2010/main" val="0"/>
              </a:ext>
            </a:extLst>
          </a:blip>
          <a:srcRect l="54540" r="27801" b="48742"/>
          <a:stretch/>
        </p:blipFill>
        <p:spPr bwMode="auto">
          <a:xfrm>
            <a:off x="1905000" y="5499463"/>
            <a:ext cx="603160" cy="122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Image of a person with a graduation cap and gown 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699" y="5486400"/>
            <a:ext cx="603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54406"/>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24" y="548469"/>
            <a:ext cx="6843822" cy="533400"/>
          </a:xfrm>
        </p:spPr>
        <p:txBody>
          <a:bodyPr/>
          <a:lstStyle/>
          <a:p>
            <a:r>
              <a:rPr lang="en-US" dirty="0"/>
              <a:t>What is Supportive Housing?</a:t>
            </a:r>
          </a:p>
        </p:txBody>
      </p:sp>
      <p:sp>
        <p:nvSpPr>
          <p:cNvPr id="29" name="Rectangle 28"/>
          <p:cNvSpPr/>
          <p:nvPr/>
        </p:nvSpPr>
        <p:spPr>
          <a:xfrm>
            <a:off x="406400" y="1295400"/>
            <a:ext cx="8496300" cy="1323439"/>
          </a:xfrm>
          <a:prstGeom prst="rect">
            <a:avLst/>
          </a:prstGeom>
        </p:spPr>
        <p:txBody>
          <a:bodyPr wrap="square">
            <a:spAutoFit/>
          </a:bodyPr>
          <a:lstStyle/>
          <a:p>
            <a:pPr marL="119063" indent="0" algn="ctr">
              <a:buNone/>
            </a:pPr>
            <a:r>
              <a:rPr lang="en-US" sz="2000" b="1" dirty="0">
                <a:solidFill>
                  <a:srgbClr val="0081C6"/>
                </a:solidFill>
                <a:latin typeface="Century Schoolbook"/>
                <a:cs typeface="Century Schoolbook"/>
              </a:rPr>
              <a:t>Supportive housing is an evidence-based model that combines affordable housing with services that help tenants retain housing stability. </a:t>
            </a:r>
          </a:p>
          <a:p>
            <a:pPr algn="l"/>
            <a:endParaRPr lang="en-US" sz="2000" b="1" dirty="0">
              <a:solidFill>
                <a:srgbClr val="0064A4"/>
              </a:solidFill>
              <a:latin typeface="Century Schoolbook"/>
              <a:cs typeface="Century Schoolbook"/>
            </a:endParaRPr>
          </a:p>
        </p:txBody>
      </p:sp>
      <p:sp>
        <p:nvSpPr>
          <p:cNvPr id="26" name="Rectangle 25">
            <a:extLst>
              <a:ext uri="{C183D7F6-B498-43B3-948B-1728B52AA6E4}">
                <adec:decorative xmlns:adec="http://schemas.microsoft.com/office/drawing/2017/decorative" val="1"/>
              </a:ext>
            </a:extLst>
          </p:cNvPr>
          <p:cNvSpPr/>
          <p:nvPr/>
        </p:nvSpPr>
        <p:spPr>
          <a:xfrm>
            <a:off x="3581400" y="4419600"/>
            <a:ext cx="1371600" cy="369888"/>
          </a:xfrm>
          <a:prstGeom prst="rect">
            <a:avLst/>
          </a:prstGeom>
        </p:spPr>
        <p:txBody>
          <a:bodyPr>
            <a:spAutoFit/>
          </a:bodyPr>
          <a:lstStyle/>
          <a:p>
            <a:pPr>
              <a:lnSpc>
                <a:spcPct val="90000"/>
              </a:lnSpc>
              <a:defRPr/>
            </a:pPr>
            <a:r>
              <a:rPr lang="en-US" sz="2000" i="1" dirty="0">
                <a:solidFill>
                  <a:schemeClr val="tx1">
                    <a:lumMod val="65000"/>
                    <a:lumOff val="35000"/>
                  </a:schemeClr>
                </a:solidFill>
                <a:latin typeface="Arial Narrow" pitchFamily="34" charset="0"/>
              </a:rPr>
              <a:t> </a:t>
            </a:r>
            <a:endParaRPr lang="en-US" sz="2000" i="1" dirty="0">
              <a:solidFill>
                <a:schemeClr val="tx1">
                  <a:lumMod val="65000"/>
                  <a:lumOff val="35000"/>
                </a:schemeClr>
              </a:solidFill>
            </a:endParaRPr>
          </a:p>
        </p:txBody>
      </p:sp>
      <p:sp>
        <p:nvSpPr>
          <p:cNvPr id="27" name="Rectangle 26"/>
          <p:cNvSpPr/>
          <p:nvPr/>
        </p:nvSpPr>
        <p:spPr>
          <a:xfrm>
            <a:off x="152399" y="3293138"/>
            <a:ext cx="2153268" cy="2252924"/>
          </a:xfrm>
          <a:prstGeom prst="rect">
            <a:avLst/>
          </a:prstGeom>
        </p:spPr>
        <p:txBody>
          <a:bodyPr wrap="square">
            <a:spAutoFit/>
          </a:bodyPr>
          <a:lstStyle/>
          <a:p>
            <a:pPr>
              <a:lnSpc>
                <a:spcPct val="90000"/>
              </a:lnSpc>
              <a:defRPr/>
            </a:pPr>
            <a:r>
              <a:rPr lang="en-US" sz="1800" u="sng" dirty="0">
                <a:solidFill>
                  <a:schemeClr val="tx2">
                    <a:lumMod val="50000"/>
                  </a:schemeClr>
                </a:solidFill>
                <a:latin typeface="Century Schoolbook"/>
                <a:cs typeface="Century Schoolbook"/>
              </a:rPr>
              <a:t>Housing</a:t>
            </a:r>
            <a:r>
              <a:rPr lang="en-US" sz="1800" dirty="0">
                <a:solidFill>
                  <a:schemeClr val="tx2">
                    <a:lumMod val="50000"/>
                  </a:schemeClr>
                </a:solidFill>
                <a:latin typeface="Century Schoolbook"/>
                <a:cs typeface="Century Schoolbook"/>
              </a:rPr>
              <a:t>: </a:t>
            </a:r>
            <a:r>
              <a:rPr lang="en-US" sz="1800" i="1" dirty="0">
                <a:solidFill>
                  <a:schemeClr val="tx2">
                    <a:lumMod val="50000"/>
                  </a:schemeClr>
                </a:solidFill>
                <a:latin typeface="Century Schoolbook"/>
                <a:cs typeface="Century Schoolbook"/>
              </a:rPr>
              <a:t>Affordable</a:t>
            </a:r>
          </a:p>
          <a:p>
            <a:pPr>
              <a:lnSpc>
                <a:spcPct val="90000"/>
              </a:lnSpc>
              <a:defRPr/>
            </a:pPr>
            <a:r>
              <a:rPr lang="en-US" sz="1800" i="1" dirty="0">
                <a:solidFill>
                  <a:schemeClr val="tx2">
                    <a:lumMod val="50000"/>
                  </a:schemeClr>
                </a:solidFill>
                <a:latin typeface="Century Schoolbook"/>
                <a:cs typeface="Century Schoolbook"/>
              </a:rPr>
              <a:t>No limits on stay</a:t>
            </a:r>
          </a:p>
          <a:p>
            <a:pPr>
              <a:lnSpc>
                <a:spcPct val="90000"/>
              </a:lnSpc>
              <a:defRPr/>
            </a:pPr>
            <a:r>
              <a:rPr lang="en-US" sz="1800" b="1" i="1" dirty="0">
                <a:solidFill>
                  <a:schemeClr val="tx2">
                    <a:lumMod val="50000"/>
                  </a:schemeClr>
                </a:solidFill>
                <a:latin typeface="Century Schoolbook"/>
                <a:cs typeface="Century Schoolbook"/>
              </a:rPr>
              <a:t>Independent</a:t>
            </a:r>
          </a:p>
          <a:p>
            <a:pPr>
              <a:lnSpc>
                <a:spcPct val="90000"/>
              </a:lnSpc>
              <a:defRPr/>
            </a:pPr>
            <a:r>
              <a:rPr lang="en-US" i="1" dirty="0">
                <a:solidFill>
                  <a:schemeClr val="tx2">
                    <a:lumMod val="50000"/>
                  </a:schemeClr>
                </a:solidFill>
                <a:latin typeface="Century Schoolbook"/>
                <a:cs typeface="Century Schoolbook"/>
              </a:rPr>
              <a:t>Lease w/tenant protections</a:t>
            </a:r>
          </a:p>
          <a:p>
            <a:pPr>
              <a:lnSpc>
                <a:spcPct val="90000"/>
              </a:lnSpc>
              <a:defRPr/>
            </a:pPr>
            <a:r>
              <a:rPr lang="en-US" sz="2400" b="1" i="1" dirty="0">
                <a:solidFill>
                  <a:schemeClr val="tx2">
                    <a:lumMod val="50000"/>
                  </a:schemeClr>
                </a:solidFill>
                <a:latin typeface="Century Schoolbook"/>
                <a:cs typeface="Century Schoolbook"/>
              </a:rPr>
              <a:t>Not subject to licensure</a:t>
            </a:r>
          </a:p>
        </p:txBody>
      </p:sp>
      <p:sp>
        <p:nvSpPr>
          <p:cNvPr id="28" name="Rectangle 27"/>
          <p:cNvSpPr/>
          <p:nvPr/>
        </p:nvSpPr>
        <p:spPr>
          <a:xfrm>
            <a:off x="6851737" y="3582323"/>
            <a:ext cx="2063663" cy="1338828"/>
          </a:xfrm>
          <a:prstGeom prst="rect">
            <a:avLst/>
          </a:prstGeom>
        </p:spPr>
        <p:txBody>
          <a:bodyPr wrap="square">
            <a:spAutoFit/>
          </a:bodyPr>
          <a:lstStyle/>
          <a:p>
            <a:pPr algn="r">
              <a:lnSpc>
                <a:spcPct val="90000"/>
              </a:lnSpc>
              <a:defRPr/>
            </a:pPr>
            <a:r>
              <a:rPr lang="en-US" sz="1800" u="sng" dirty="0">
                <a:solidFill>
                  <a:schemeClr val="tx2">
                    <a:lumMod val="50000"/>
                  </a:schemeClr>
                </a:solidFill>
                <a:latin typeface="Century Schoolbook"/>
                <a:cs typeface="Century Schoolbook"/>
              </a:rPr>
              <a:t>Support</a:t>
            </a:r>
            <a:r>
              <a:rPr lang="en-US" sz="1800" dirty="0">
                <a:solidFill>
                  <a:schemeClr val="tx2">
                    <a:lumMod val="50000"/>
                  </a:schemeClr>
                </a:solidFill>
                <a:latin typeface="Century Schoolbook"/>
                <a:cs typeface="Century Schoolbook"/>
              </a:rPr>
              <a:t>:</a:t>
            </a:r>
          </a:p>
          <a:p>
            <a:pPr algn="r">
              <a:lnSpc>
                <a:spcPct val="90000"/>
              </a:lnSpc>
              <a:defRPr/>
            </a:pPr>
            <a:r>
              <a:rPr lang="en-US" sz="1800" i="1" dirty="0">
                <a:solidFill>
                  <a:schemeClr val="tx2">
                    <a:lumMod val="50000"/>
                  </a:schemeClr>
                </a:solidFill>
                <a:latin typeface="Century Schoolbook"/>
                <a:cs typeface="Century Schoolbook"/>
              </a:rPr>
              <a:t>Flexible</a:t>
            </a:r>
          </a:p>
          <a:p>
            <a:pPr algn="r">
              <a:lnSpc>
                <a:spcPct val="90000"/>
              </a:lnSpc>
              <a:defRPr/>
            </a:pPr>
            <a:r>
              <a:rPr lang="en-US" sz="1800" i="1" dirty="0">
                <a:solidFill>
                  <a:schemeClr val="tx2">
                    <a:lumMod val="50000"/>
                  </a:schemeClr>
                </a:solidFill>
                <a:latin typeface="Century Schoolbook"/>
                <a:cs typeface="Century Schoolbook"/>
              </a:rPr>
              <a:t>Voluntary</a:t>
            </a:r>
          </a:p>
          <a:p>
            <a:pPr algn="r">
              <a:lnSpc>
                <a:spcPct val="90000"/>
              </a:lnSpc>
              <a:defRPr/>
            </a:pPr>
            <a:r>
              <a:rPr lang="en-US" sz="1800" i="1" dirty="0">
                <a:solidFill>
                  <a:schemeClr val="tx2">
                    <a:lumMod val="50000"/>
                  </a:schemeClr>
                </a:solidFill>
                <a:latin typeface="Century Schoolbook"/>
                <a:cs typeface="Century Schoolbook"/>
              </a:rPr>
              <a:t>Tenant-centered</a:t>
            </a:r>
          </a:p>
          <a:p>
            <a:pPr algn="r">
              <a:lnSpc>
                <a:spcPct val="90000"/>
              </a:lnSpc>
              <a:defRPr/>
            </a:pPr>
            <a:r>
              <a:rPr lang="en-US" i="1" dirty="0">
                <a:solidFill>
                  <a:schemeClr val="tx2">
                    <a:lumMod val="50000"/>
                  </a:schemeClr>
                </a:solidFill>
                <a:latin typeface="Century Schoolbook"/>
                <a:cs typeface="Century Schoolbook"/>
              </a:rPr>
              <a:t>Face-to-Face</a:t>
            </a:r>
            <a:endParaRPr lang="en-US" sz="1800" i="1" dirty="0">
              <a:solidFill>
                <a:schemeClr val="tx2">
                  <a:lumMod val="50000"/>
                </a:schemeClr>
              </a:solidFill>
              <a:latin typeface="Century Schoolbook"/>
              <a:cs typeface="Century Schoolbook"/>
            </a:endParaRPr>
          </a:p>
        </p:txBody>
      </p:sp>
      <p:grpSp>
        <p:nvGrpSpPr>
          <p:cNvPr id="4" name="Group 3" descr="Affordable Housing flow chart"/>
          <p:cNvGrpSpPr/>
          <p:nvPr/>
        </p:nvGrpSpPr>
        <p:grpSpPr>
          <a:xfrm>
            <a:off x="702376" y="2286001"/>
            <a:ext cx="7651314" cy="4515657"/>
            <a:chOff x="406400" y="1929296"/>
            <a:chExt cx="7812567" cy="4711125"/>
          </a:xfrm>
        </p:grpSpPr>
        <p:sp>
          <p:nvSpPr>
            <p:cNvPr id="5" name="Rectangle 4"/>
            <p:cNvSpPr/>
            <p:nvPr/>
          </p:nvSpPr>
          <p:spPr>
            <a:xfrm>
              <a:off x="406400" y="2094610"/>
              <a:ext cx="7812567" cy="4481615"/>
            </a:xfrm>
            <a:prstGeom prst="rect">
              <a:avLst/>
            </a:prstGeom>
            <a:noFill/>
          </p:spPr>
        </p:sp>
        <p:sp>
          <p:nvSpPr>
            <p:cNvPr id="8" name="Freeform 7"/>
            <p:cNvSpPr/>
            <p:nvPr/>
          </p:nvSpPr>
          <p:spPr>
            <a:xfrm>
              <a:off x="3516763" y="5247799"/>
              <a:ext cx="1615834" cy="1392622"/>
            </a:xfrm>
            <a:custGeom>
              <a:avLst/>
              <a:gdLst>
                <a:gd name="connsiteX0" fmla="*/ 0 w 1406075"/>
                <a:gd name="connsiteY0" fmla="*/ 627394 h 1254788"/>
                <a:gd name="connsiteX1" fmla="*/ 703038 w 1406075"/>
                <a:gd name="connsiteY1" fmla="*/ 0 h 1254788"/>
                <a:gd name="connsiteX2" fmla="*/ 1406076 w 1406075"/>
                <a:gd name="connsiteY2" fmla="*/ 627394 h 1254788"/>
                <a:gd name="connsiteX3" fmla="*/ 703038 w 1406075"/>
                <a:gd name="connsiteY3" fmla="*/ 1254788 h 1254788"/>
                <a:gd name="connsiteX4" fmla="*/ 0 w 1406075"/>
                <a:gd name="connsiteY4" fmla="*/ 627394 h 12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075" h="1254788">
                  <a:moveTo>
                    <a:pt x="0" y="627394"/>
                  </a:moveTo>
                  <a:cubicBezTo>
                    <a:pt x="0" y="280894"/>
                    <a:pt x="314761" y="0"/>
                    <a:pt x="703038" y="0"/>
                  </a:cubicBezTo>
                  <a:cubicBezTo>
                    <a:pt x="1091315" y="0"/>
                    <a:pt x="1406076" y="280894"/>
                    <a:pt x="1406076" y="627394"/>
                  </a:cubicBezTo>
                  <a:cubicBezTo>
                    <a:pt x="1406076" y="973894"/>
                    <a:pt x="1091315" y="1254788"/>
                    <a:pt x="703038" y="1254788"/>
                  </a:cubicBezTo>
                  <a:cubicBezTo>
                    <a:pt x="314761" y="1254788"/>
                    <a:pt x="0" y="973894"/>
                    <a:pt x="0" y="627394"/>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12900" tIns="190744" rIns="212900" bIns="190744"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Employ-</a:t>
              </a:r>
              <a:r>
                <a:rPr lang="en-US" b="1" kern="1200" dirty="0" err="1">
                  <a:latin typeface="Century Schoolbook" pitchFamily="18" charset="0"/>
                </a:rPr>
                <a:t>ment</a:t>
              </a:r>
              <a:r>
                <a:rPr lang="en-US" b="1" kern="1200" dirty="0">
                  <a:latin typeface="Century Schoolbook" pitchFamily="18" charset="0"/>
                </a:rPr>
                <a:t> Services</a:t>
              </a:r>
            </a:p>
          </p:txBody>
        </p:sp>
        <p:sp>
          <p:nvSpPr>
            <p:cNvPr id="9" name="Freeform 8"/>
            <p:cNvSpPr/>
            <p:nvPr/>
          </p:nvSpPr>
          <p:spPr>
            <a:xfrm rot="19800000">
              <a:off x="5007075" y="3886250"/>
              <a:ext cx="118301" cy="28428"/>
            </a:xfrm>
            <a:custGeom>
              <a:avLst/>
              <a:gdLst>
                <a:gd name="connsiteX0" fmla="*/ 0 w 118301"/>
                <a:gd name="connsiteY0" fmla="*/ 14214 h 28428"/>
                <a:gd name="connsiteX1" fmla="*/ 118301 w 118301"/>
                <a:gd name="connsiteY1" fmla="*/ 14214 h 28428"/>
              </a:gdLst>
              <a:ahLst/>
              <a:cxnLst>
                <a:cxn ang="0">
                  <a:pos x="connsiteX0" y="connsiteY0"/>
                </a:cxn>
                <a:cxn ang="0">
                  <a:pos x="connsiteX1" y="connsiteY1"/>
                </a:cxn>
              </a:cxnLst>
              <a:rect l="l" t="t" r="r" b="b"/>
              <a:pathLst>
                <a:path w="118301" h="28428">
                  <a:moveTo>
                    <a:pt x="0" y="14214"/>
                  </a:moveTo>
                  <a:lnTo>
                    <a:pt x="118301"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68892" tIns="11257" rIns="68893" bIns="11255"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0" name="Freeform 9"/>
            <p:cNvSpPr/>
            <p:nvPr/>
          </p:nvSpPr>
          <p:spPr>
            <a:xfrm>
              <a:off x="3585673" y="1929296"/>
              <a:ext cx="1485035" cy="1407067"/>
            </a:xfrm>
            <a:custGeom>
              <a:avLst/>
              <a:gdLst>
                <a:gd name="connsiteX0" fmla="*/ 0 w 1370304"/>
                <a:gd name="connsiteY0" fmla="*/ 622039 h 1244078"/>
                <a:gd name="connsiteX1" fmla="*/ 685152 w 1370304"/>
                <a:gd name="connsiteY1" fmla="*/ 0 h 1244078"/>
                <a:gd name="connsiteX2" fmla="*/ 1370304 w 1370304"/>
                <a:gd name="connsiteY2" fmla="*/ 622039 h 1244078"/>
                <a:gd name="connsiteX3" fmla="*/ 685152 w 1370304"/>
                <a:gd name="connsiteY3" fmla="*/ 1244078 h 1244078"/>
                <a:gd name="connsiteX4" fmla="*/ 0 w 1370304"/>
                <a:gd name="connsiteY4" fmla="*/ 622039 h 124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04" h="1244078">
                  <a:moveTo>
                    <a:pt x="0" y="622039"/>
                  </a:moveTo>
                  <a:cubicBezTo>
                    <a:pt x="0" y="278496"/>
                    <a:pt x="306753" y="0"/>
                    <a:pt x="685152" y="0"/>
                  </a:cubicBezTo>
                  <a:cubicBezTo>
                    <a:pt x="1063551" y="0"/>
                    <a:pt x="1370304" y="278496"/>
                    <a:pt x="1370304" y="622039"/>
                  </a:cubicBezTo>
                  <a:cubicBezTo>
                    <a:pt x="1370304" y="965582"/>
                    <a:pt x="1063551" y="1244078"/>
                    <a:pt x="685152" y="1244078"/>
                  </a:cubicBezTo>
                  <a:cubicBezTo>
                    <a:pt x="306753" y="1244078"/>
                    <a:pt x="0" y="965582"/>
                    <a:pt x="0" y="622039"/>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7661" tIns="189176" rIns="207661" bIns="189176"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Case Manage-</a:t>
              </a:r>
              <a:r>
                <a:rPr lang="en-US" b="1" kern="1200" dirty="0" err="1">
                  <a:latin typeface="Century Schoolbook" pitchFamily="18" charset="0"/>
                </a:rPr>
                <a:t>ment</a:t>
              </a:r>
              <a:endParaRPr lang="en-US" b="1" kern="1200" dirty="0">
                <a:latin typeface="Century Schoolbook" pitchFamily="18" charset="0"/>
              </a:endParaRPr>
            </a:p>
          </p:txBody>
        </p:sp>
        <p:sp>
          <p:nvSpPr>
            <p:cNvPr id="11" name="Freeform 10"/>
            <p:cNvSpPr/>
            <p:nvPr/>
          </p:nvSpPr>
          <p:spPr>
            <a:xfrm rot="1800000">
              <a:off x="5006727" y="4767905"/>
              <a:ext cx="123495" cy="28428"/>
            </a:xfrm>
            <a:custGeom>
              <a:avLst/>
              <a:gdLst>
                <a:gd name="connsiteX0" fmla="*/ 0 w 123495"/>
                <a:gd name="connsiteY0" fmla="*/ 14214 h 28428"/>
                <a:gd name="connsiteX1" fmla="*/ 123495 w 123495"/>
                <a:gd name="connsiteY1" fmla="*/ 14214 h 28428"/>
              </a:gdLst>
              <a:ahLst/>
              <a:cxnLst>
                <a:cxn ang="0">
                  <a:pos x="connsiteX0" y="connsiteY0"/>
                </a:cxn>
                <a:cxn ang="0">
                  <a:pos x="connsiteX1" y="connsiteY1"/>
                </a:cxn>
              </a:cxnLst>
              <a:rect l="l" t="t" r="r" b="b"/>
              <a:pathLst>
                <a:path w="123495" h="28428">
                  <a:moveTo>
                    <a:pt x="0" y="14214"/>
                  </a:moveTo>
                  <a:lnTo>
                    <a:pt x="123495"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1359" tIns="11127" rIns="71361" bIns="111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2" name="Freeform 11"/>
            <p:cNvSpPr/>
            <p:nvPr/>
          </p:nvSpPr>
          <p:spPr>
            <a:xfrm>
              <a:off x="1828222" y="2670547"/>
              <a:ext cx="1610988" cy="1408781"/>
            </a:xfrm>
            <a:custGeom>
              <a:avLst/>
              <a:gdLst>
                <a:gd name="connsiteX0" fmla="*/ 0 w 1327081"/>
                <a:gd name="connsiteY0" fmla="*/ 659000 h 1318000"/>
                <a:gd name="connsiteX1" fmla="*/ 663541 w 1327081"/>
                <a:gd name="connsiteY1" fmla="*/ 0 h 1318000"/>
                <a:gd name="connsiteX2" fmla="*/ 1327082 w 1327081"/>
                <a:gd name="connsiteY2" fmla="*/ 659000 h 1318000"/>
                <a:gd name="connsiteX3" fmla="*/ 663541 w 1327081"/>
                <a:gd name="connsiteY3" fmla="*/ 1318000 h 1318000"/>
                <a:gd name="connsiteX4" fmla="*/ 0 w 1327081"/>
                <a:gd name="connsiteY4" fmla="*/ 659000 h 13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81" h="1318000">
                  <a:moveTo>
                    <a:pt x="0" y="659000"/>
                  </a:moveTo>
                  <a:cubicBezTo>
                    <a:pt x="0" y="295044"/>
                    <a:pt x="297077" y="0"/>
                    <a:pt x="663541" y="0"/>
                  </a:cubicBezTo>
                  <a:cubicBezTo>
                    <a:pt x="1030005" y="0"/>
                    <a:pt x="1327082" y="295044"/>
                    <a:pt x="1327082" y="659000"/>
                  </a:cubicBezTo>
                  <a:cubicBezTo>
                    <a:pt x="1327082" y="1022956"/>
                    <a:pt x="1030005" y="1318000"/>
                    <a:pt x="663541" y="1318000"/>
                  </a:cubicBezTo>
                  <a:cubicBezTo>
                    <a:pt x="297077" y="1318000"/>
                    <a:pt x="0" y="1022956"/>
                    <a:pt x="0" y="659000"/>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1332" tIns="200002" rIns="201332" bIns="200002"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Primary Care</a:t>
              </a:r>
            </a:p>
          </p:txBody>
        </p:sp>
        <p:sp>
          <p:nvSpPr>
            <p:cNvPr id="13" name="Freeform 12"/>
            <p:cNvSpPr/>
            <p:nvPr/>
          </p:nvSpPr>
          <p:spPr>
            <a:xfrm rot="5400000">
              <a:off x="4221313" y="5151084"/>
              <a:ext cx="148519" cy="44909"/>
            </a:xfrm>
            <a:custGeom>
              <a:avLst/>
              <a:gdLst>
                <a:gd name="connsiteX0" fmla="*/ 0 w 231518"/>
                <a:gd name="connsiteY0" fmla="*/ 14214 h 28428"/>
                <a:gd name="connsiteX1" fmla="*/ 231518 w 231518"/>
                <a:gd name="connsiteY1" fmla="*/ 14214 h 28428"/>
              </a:gdLst>
              <a:ahLst/>
              <a:cxnLst>
                <a:cxn ang="0">
                  <a:pos x="connsiteX0" y="connsiteY0"/>
                </a:cxn>
                <a:cxn ang="0">
                  <a:pos x="connsiteX1" y="connsiteY1"/>
                </a:cxn>
              </a:cxnLst>
              <a:rect l="l" t="t" r="r" b="b"/>
              <a:pathLst>
                <a:path w="231518" h="28428">
                  <a:moveTo>
                    <a:pt x="0" y="14214"/>
                  </a:moveTo>
                  <a:lnTo>
                    <a:pt x="231518"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2671" tIns="8426" rIns="122672" bIns="84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4" name="Freeform 13"/>
            <p:cNvSpPr/>
            <p:nvPr/>
          </p:nvSpPr>
          <p:spPr>
            <a:xfrm>
              <a:off x="5129056" y="4486333"/>
              <a:ext cx="1678745" cy="1455415"/>
            </a:xfrm>
            <a:custGeom>
              <a:avLst/>
              <a:gdLst>
                <a:gd name="connsiteX0" fmla="*/ 0 w 1233886"/>
                <a:gd name="connsiteY0" fmla="*/ 616943 h 1233886"/>
                <a:gd name="connsiteX1" fmla="*/ 616943 w 1233886"/>
                <a:gd name="connsiteY1" fmla="*/ 0 h 1233886"/>
                <a:gd name="connsiteX2" fmla="*/ 1233886 w 1233886"/>
                <a:gd name="connsiteY2" fmla="*/ 616943 h 1233886"/>
                <a:gd name="connsiteX3" fmla="*/ 616943 w 1233886"/>
                <a:gd name="connsiteY3" fmla="*/ 1233886 h 1233886"/>
                <a:gd name="connsiteX4" fmla="*/ 0 w 1233886"/>
                <a:gd name="connsiteY4" fmla="*/ 616943 h 123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86" h="1233886">
                  <a:moveTo>
                    <a:pt x="0" y="616943"/>
                  </a:moveTo>
                  <a:cubicBezTo>
                    <a:pt x="0" y="276215"/>
                    <a:pt x="276215" y="0"/>
                    <a:pt x="616943" y="0"/>
                  </a:cubicBezTo>
                  <a:cubicBezTo>
                    <a:pt x="957671" y="0"/>
                    <a:pt x="1233886" y="276215"/>
                    <a:pt x="1233886" y="616943"/>
                  </a:cubicBezTo>
                  <a:cubicBezTo>
                    <a:pt x="1233886" y="957671"/>
                    <a:pt x="957671" y="1233886"/>
                    <a:pt x="616943" y="1233886"/>
                  </a:cubicBezTo>
                  <a:cubicBezTo>
                    <a:pt x="276215" y="1233886"/>
                    <a:pt x="0" y="957671"/>
                    <a:pt x="0" y="616943"/>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187683" tIns="187683" rIns="187683" bIns="187683"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Mental Health Services</a:t>
              </a:r>
            </a:p>
          </p:txBody>
        </p:sp>
        <p:sp>
          <p:nvSpPr>
            <p:cNvPr id="15" name="Freeform 14"/>
            <p:cNvSpPr/>
            <p:nvPr/>
          </p:nvSpPr>
          <p:spPr>
            <a:xfrm rot="19800000">
              <a:off x="3434998" y="4779267"/>
              <a:ext cx="168950" cy="28429"/>
            </a:xfrm>
            <a:custGeom>
              <a:avLst/>
              <a:gdLst>
                <a:gd name="connsiteX0" fmla="*/ 0 w 168949"/>
                <a:gd name="connsiteY0" fmla="*/ 14214 h 28428"/>
                <a:gd name="connsiteX1" fmla="*/ 168949 w 168949"/>
                <a:gd name="connsiteY1" fmla="*/ 14214 h 28428"/>
              </a:gdLst>
              <a:ahLst/>
              <a:cxnLst>
                <a:cxn ang="0">
                  <a:pos x="connsiteX0" y="connsiteY0"/>
                </a:cxn>
                <a:cxn ang="0">
                  <a:pos x="connsiteX1" y="connsiteY1"/>
                </a:cxn>
              </a:cxnLst>
              <a:rect l="l" t="t" r="r" b="b"/>
              <a:pathLst>
                <a:path w="168949" h="28428">
                  <a:moveTo>
                    <a:pt x="168949"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92949" tIns="9991" rIns="92953" bIns="9990"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6" name="Freeform 15"/>
            <p:cNvSpPr/>
            <p:nvPr/>
          </p:nvSpPr>
          <p:spPr>
            <a:xfrm>
              <a:off x="5251682" y="2849495"/>
              <a:ext cx="1346862" cy="1252238"/>
            </a:xfrm>
            <a:custGeom>
              <a:avLst/>
              <a:gdLst>
                <a:gd name="connsiteX0" fmla="*/ 0 w 1233886"/>
                <a:gd name="connsiteY0" fmla="*/ 616943 h 1233886"/>
                <a:gd name="connsiteX1" fmla="*/ 616943 w 1233886"/>
                <a:gd name="connsiteY1" fmla="*/ 0 h 1233886"/>
                <a:gd name="connsiteX2" fmla="*/ 1233886 w 1233886"/>
                <a:gd name="connsiteY2" fmla="*/ 616943 h 1233886"/>
                <a:gd name="connsiteX3" fmla="*/ 616943 w 1233886"/>
                <a:gd name="connsiteY3" fmla="*/ 1233886 h 1233886"/>
                <a:gd name="connsiteX4" fmla="*/ 0 w 1233886"/>
                <a:gd name="connsiteY4" fmla="*/ 616943 h 123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886" h="1233886">
                  <a:moveTo>
                    <a:pt x="0" y="616943"/>
                  </a:moveTo>
                  <a:cubicBezTo>
                    <a:pt x="0" y="276215"/>
                    <a:pt x="276215" y="0"/>
                    <a:pt x="616943" y="0"/>
                  </a:cubicBezTo>
                  <a:cubicBezTo>
                    <a:pt x="957671" y="0"/>
                    <a:pt x="1233886" y="276215"/>
                    <a:pt x="1233886" y="616943"/>
                  </a:cubicBezTo>
                  <a:cubicBezTo>
                    <a:pt x="1233886" y="957671"/>
                    <a:pt x="957671" y="1233886"/>
                    <a:pt x="616943" y="1233886"/>
                  </a:cubicBezTo>
                  <a:cubicBezTo>
                    <a:pt x="276215" y="1233886"/>
                    <a:pt x="0" y="957671"/>
                    <a:pt x="0" y="616943"/>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187683" tIns="187683" rIns="187683" bIns="187683"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SUD </a:t>
              </a:r>
              <a:r>
                <a:rPr lang="en-US" b="1" kern="1200" dirty="0" err="1">
                  <a:latin typeface="Century Schoolbook" pitchFamily="18" charset="0"/>
                </a:rPr>
                <a:t>Tx</a:t>
              </a:r>
              <a:endParaRPr lang="en-US" b="1" kern="1200" dirty="0">
                <a:latin typeface="Century Schoolbook" pitchFamily="18" charset="0"/>
              </a:endParaRPr>
            </a:p>
          </p:txBody>
        </p:sp>
        <p:sp>
          <p:nvSpPr>
            <p:cNvPr id="17" name="Freeform 16"/>
            <p:cNvSpPr/>
            <p:nvPr/>
          </p:nvSpPr>
          <p:spPr>
            <a:xfrm rot="1800000" flipV="1">
              <a:off x="3302866" y="3865635"/>
              <a:ext cx="286475" cy="63437"/>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18" name="Freeform 17"/>
            <p:cNvSpPr/>
            <p:nvPr/>
          </p:nvSpPr>
          <p:spPr>
            <a:xfrm>
              <a:off x="2003916" y="4348202"/>
              <a:ext cx="1468529" cy="1333073"/>
            </a:xfrm>
            <a:custGeom>
              <a:avLst/>
              <a:gdLst>
                <a:gd name="connsiteX0" fmla="*/ 0 w 1334830"/>
                <a:gd name="connsiteY0" fmla="*/ 622039 h 1244078"/>
                <a:gd name="connsiteX1" fmla="*/ 667415 w 1334830"/>
                <a:gd name="connsiteY1" fmla="*/ 0 h 1244078"/>
                <a:gd name="connsiteX2" fmla="*/ 1334830 w 1334830"/>
                <a:gd name="connsiteY2" fmla="*/ 622039 h 1244078"/>
                <a:gd name="connsiteX3" fmla="*/ 667415 w 1334830"/>
                <a:gd name="connsiteY3" fmla="*/ 1244078 h 1244078"/>
                <a:gd name="connsiteX4" fmla="*/ 0 w 1334830"/>
                <a:gd name="connsiteY4" fmla="*/ 622039 h 124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30" h="1244078">
                  <a:moveTo>
                    <a:pt x="0" y="622039"/>
                  </a:moveTo>
                  <a:cubicBezTo>
                    <a:pt x="0" y="278496"/>
                    <a:pt x="298812" y="0"/>
                    <a:pt x="667415" y="0"/>
                  </a:cubicBezTo>
                  <a:cubicBezTo>
                    <a:pt x="1036018" y="0"/>
                    <a:pt x="1334830" y="278496"/>
                    <a:pt x="1334830" y="622039"/>
                  </a:cubicBezTo>
                  <a:cubicBezTo>
                    <a:pt x="1334830" y="965582"/>
                    <a:pt x="1036018" y="1244078"/>
                    <a:pt x="667415" y="1244078"/>
                  </a:cubicBezTo>
                  <a:cubicBezTo>
                    <a:pt x="298812" y="1244078"/>
                    <a:pt x="0" y="965582"/>
                    <a:pt x="0" y="622039"/>
                  </a:cubicBezTo>
                  <a:close/>
                </a:path>
              </a:pathLst>
            </a:custGeom>
            <a:solidFill>
              <a:schemeClr val="accent4">
                <a:lumMod val="50000"/>
              </a:schemeClr>
            </a:solidFill>
            <a:ln>
              <a:solidFill>
                <a:srgbClr val="73B632"/>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02466" tIns="189176" rIns="202466" bIns="189176" numCol="1" spcCol="1270" anchor="ctr" anchorCtr="0">
              <a:noAutofit/>
            </a:bodyPr>
            <a:lstStyle/>
            <a:p>
              <a:pPr lvl="0" algn="ctr" defTabSz="488950">
                <a:lnSpc>
                  <a:spcPct val="90000"/>
                </a:lnSpc>
                <a:spcBef>
                  <a:spcPct val="0"/>
                </a:spcBef>
                <a:spcAft>
                  <a:spcPct val="35000"/>
                </a:spcAft>
              </a:pPr>
              <a:r>
                <a:rPr lang="en-US" b="1" kern="1200" dirty="0">
                  <a:latin typeface="Century Schoolbook" pitchFamily="18" charset="0"/>
                </a:rPr>
                <a:t>Life Skills</a:t>
              </a:r>
            </a:p>
          </p:txBody>
        </p:sp>
        <p:sp>
          <p:nvSpPr>
            <p:cNvPr id="6" name="Freeform 5"/>
            <p:cNvSpPr/>
            <p:nvPr/>
          </p:nvSpPr>
          <p:spPr>
            <a:xfrm>
              <a:off x="3439207" y="3538238"/>
              <a:ext cx="1812475" cy="1561041"/>
            </a:xfrm>
            <a:custGeom>
              <a:avLst/>
              <a:gdLst>
                <a:gd name="connsiteX0" fmla="*/ 0 w 1691547"/>
                <a:gd name="connsiteY0" fmla="*/ 758637 h 1517273"/>
                <a:gd name="connsiteX1" fmla="*/ 845774 w 1691547"/>
                <a:gd name="connsiteY1" fmla="*/ 0 h 1517273"/>
                <a:gd name="connsiteX2" fmla="*/ 1691548 w 1691547"/>
                <a:gd name="connsiteY2" fmla="*/ 758637 h 1517273"/>
                <a:gd name="connsiteX3" fmla="*/ 845774 w 1691547"/>
                <a:gd name="connsiteY3" fmla="*/ 1517274 h 1517273"/>
                <a:gd name="connsiteX4" fmla="*/ 0 w 1691547"/>
                <a:gd name="connsiteY4" fmla="*/ 758637 h 151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47" h="1517273">
                  <a:moveTo>
                    <a:pt x="0" y="758637"/>
                  </a:moveTo>
                  <a:cubicBezTo>
                    <a:pt x="0" y="339653"/>
                    <a:pt x="378666" y="0"/>
                    <a:pt x="845774" y="0"/>
                  </a:cubicBezTo>
                  <a:cubicBezTo>
                    <a:pt x="1312882" y="0"/>
                    <a:pt x="1691548" y="339653"/>
                    <a:pt x="1691548" y="758637"/>
                  </a:cubicBezTo>
                  <a:cubicBezTo>
                    <a:pt x="1691548" y="1177621"/>
                    <a:pt x="1312882" y="1517274"/>
                    <a:pt x="845774" y="1517274"/>
                  </a:cubicBezTo>
                  <a:cubicBezTo>
                    <a:pt x="378666" y="1517274"/>
                    <a:pt x="0" y="1177621"/>
                    <a:pt x="0" y="758637"/>
                  </a:cubicBezTo>
                  <a:close/>
                </a:path>
              </a:pathLst>
            </a:custGeom>
            <a:solidFill>
              <a:schemeClr val="accent4">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57881" tIns="232359" rIns="257881" bIns="232359" numCol="1" spcCol="1270" anchor="ctr" anchorCtr="0">
              <a:noAutofit/>
            </a:bodyPr>
            <a:lstStyle/>
            <a:p>
              <a:pPr lvl="0" algn="ctr" defTabSz="711200">
                <a:lnSpc>
                  <a:spcPct val="90000"/>
                </a:lnSpc>
                <a:spcBef>
                  <a:spcPct val="0"/>
                </a:spcBef>
                <a:spcAft>
                  <a:spcPct val="35000"/>
                </a:spcAft>
              </a:pPr>
              <a:r>
                <a:rPr lang="en-US" sz="1700" b="1" kern="1200" dirty="0">
                  <a:latin typeface="Century Schoolbook" pitchFamily="18" charset="0"/>
                </a:rPr>
                <a:t>Affordable Housing</a:t>
              </a:r>
            </a:p>
          </p:txBody>
        </p:sp>
      </p:grpSp>
      <p:sp>
        <p:nvSpPr>
          <p:cNvPr id="23" name="Freeform 22">
            <a:extLst>
              <a:ext uri="{C183D7F6-B498-43B3-948B-1728B52AA6E4}">
                <adec:decorative xmlns:adec="http://schemas.microsoft.com/office/drawing/2017/decorative" val="1"/>
              </a:ext>
            </a:extLst>
          </p:cNvPr>
          <p:cNvSpPr/>
          <p:nvPr/>
        </p:nvSpPr>
        <p:spPr>
          <a:xfrm rot="5400000" flipV="1">
            <a:off x="4515276" y="3718279"/>
            <a:ext cx="212901" cy="45719"/>
          </a:xfrm>
          <a:custGeom>
            <a:avLst/>
            <a:gdLst>
              <a:gd name="connsiteX0" fmla="*/ 0 w 231518"/>
              <a:gd name="connsiteY0" fmla="*/ 14214 h 28428"/>
              <a:gd name="connsiteX1" fmla="*/ 231518 w 231518"/>
              <a:gd name="connsiteY1" fmla="*/ 14214 h 28428"/>
            </a:gdLst>
            <a:ahLst/>
            <a:cxnLst>
              <a:cxn ang="0">
                <a:pos x="connsiteX0" y="connsiteY0"/>
              </a:cxn>
              <a:cxn ang="0">
                <a:pos x="connsiteX1" y="connsiteY1"/>
              </a:cxn>
            </a:cxnLst>
            <a:rect l="l" t="t" r="r" b="b"/>
            <a:pathLst>
              <a:path w="231518" h="28428">
                <a:moveTo>
                  <a:pt x="0" y="14214"/>
                </a:moveTo>
                <a:lnTo>
                  <a:pt x="231518"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2671" tIns="8426" rIns="122672" bIns="842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42" name="Freeform 41">
            <a:extLst>
              <a:ext uri="{C183D7F6-B498-43B3-948B-1728B52AA6E4}">
                <adec:decorative xmlns:adec="http://schemas.microsoft.com/office/drawing/2017/decorative" val="1"/>
              </a:ext>
            </a:extLst>
          </p:cNvPr>
          <p:cNvSpPr/>
          <p:nvPr/>
        </p:nvSpPr>
        <p:spPr>
          <a:xfrm rot="9011525" flipH="1">
            <a:off x="5342165" y="3657357"/>
            <a:ext cx="323249" cy="1018456"/>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
        <p:nvSpPr>
          <p:cNvPr id="43" name="Freeform 42">
            <a:extLst>
              <a:ext uri="{C183D7F6-B498-43B3-948B-1728B52AA6E4}">
                <adec:decorative xmlns:adec="http://schemas.microsoft.com/office/drawing/2017/decorative" val="1"/>
              </a:ext>
            </a:extLst>
          </p:cNvPr>
          <p:cNvSpPr/>
          <p:nvPr/>
        </p:nvSpPr>
        <p:spPr>
          <a:xfrm rot="1800000" flipV="1">
            <a:off x="5261219" y="5000945"/>
            <a:ext cx="280562" cy="60805"/>
          </a:xfrm>
          <a:custGeom>
            <a:avLst/>
            <a:gdLst>
              <a:gd name="connsiteX0" fmla="*/ 0 w 130745"/>
              <a:gd name="connsiteY0" fmla="*/ 14214 h 28428"/>
              <a:gd name="connsiteX1" fmla="*/ 130745 w 130745"/>
              <a:gd name="connsiteY1" fmla="*/ 14214 h 28428"/>
            </a:gdLst>
            <a:ahLst/>
            <a:cxnLst>
              <a:cxn ang="0">
                <a:pos x="connsiteX0" y="connsiteY0"/>
              </a:cxn>
              <a:cxn ang="0">
                <a:pos x="connsiteX1" y="connsiteY1"/>
              </a:cxn>
            </a:cxnLst>
            <a:rect l="l" t="t" r="r" b="b"/>
            <a:pathLst>
              <a:path w="130745" h="28428">
                <a:moveTo>
                  <a:pt x="130745" y="14214"/>
                </a:moveTo>
                <a:lnTo>
                  <a:pt x="0" y="14214"/>
                </a:lnTo>
              </a:path>
            </a:pathLst>
          </a:custGeom>
          <a:noFill/>
          <a:ln>
            <a:solidFill>
              <a:srgbClr val="848584"/>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74803" tIns="10944" rIns="74804" bIns="10946" numCol="1" spcCol="1270" anchor="ctr" anchorCtr="0">
            <a:noAutofit/>
          </a:bodyPr>
          <a:lstStyle/>
          <a:p>
            <a:pPr lvl="0" algn="ctr" defTabSz="222250">
              <a:lnSpc>
                <a:spcPct val="90000"/>
              </a:lnSpc>
              <a:spcBef>
                <a:spcPct val="0"/>
              </a:spcBef>
              <a:spcAft>
                <a:spcPct val="35000"/>
              </a:spcAft>
            </a:pPr>
            <a:endParaRPr lang="en-US" sz="500" b="1" kern="1200">
              <a:latin typeface="Century Schoolbook" pitchFamily="18" charset="0"/>
            </a:endParaRPr>
          </a:p>
        </p:txBody>
      </p:sp>
    </p:spTree>
    <p:extLst>
      <p:ext uri="{BB962C8B-B14F-4D97-AF65-F5344CB8AC3E}">
        <p14:creationId xmlns:p14="http://schemas.microsoft.com/office/powerpoint/2010/main" val="960958746"/>
      </p:ext>
    </p:extLst>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682668"/>
          </a:xfrm>
        </p:spPr>
        <p:txBody>
          <a:bodyPr/>
          <a:lstStyle/>
          <a:p>
            <a:r>
              <a:rPr lang="en-US" dirty="0">
                <a:solidFill>
                  <a:schemeClr val="bg1"/>
                </a:solidFill>
                <a:latin typeface="Century Schoolbook" panose="02040604050505020304" pitchFamily="18" charset="0"/>
                <a:cs typeface="Arial" panose="020B0604020202020204" pitchFamily="34" charset="0"/>
              </a:rPr>
              <a:t>Why Housing Stability is Important</a:t>
            </a:r>
          </a:p>
        </p:txBody>
      </p:sp>
      <p:pic>
        <p:nvPicPr>
          <p:cNvPr id="4" name="Picture 2" descr="Image of 10 different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23" y="1524000"/>
            <a:ext cx="1401763"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82763" y="1524000"/>
            <a:ext cx="7208837" cy="4657814"/>
          </a:xfrm>
        </p:spPr>
        <p:txBody>
          <a:bodyPr/>
          <a:lstStyle/>
          <a:p>
            <a:pPr>
              <a:buFont typeface="Wingdings" panose="05000000000000000000" pitchFamily="2" charset="2"/>
              <a:buChar char="v"/>
            </a:pPr>
            <a:r>
              <a:rPr lang="en-US" sz="2400" i="1" u="sng" dirty="0">
                <a:solidFill>
                  <a:schemeClr val="accent4"/>
                </a:solidFill>
              </a:rPr>
              <a:t>Highly-vulnerable populations must move into housing before services can be effective. </a:t>
            </a:r>
          </a:p>
          <a:p>
            <a:pPr>
              <a:buFont typeface="Wingdings" panose="05000000000000000000" pitchFamily="2" charset="2"/>
              <a:buChar char="v"/>
            </a:pPr>
            <a:r>
              <a:rPr lang="en-US" sz="2200" b="0" dirty="0">
                <a:solidFill>
                  <a:schemeClr val="accent4"/>
                </a:solidFill>
              </a:rPr>
              <a:t>Housing is independent, integrated, &amp; </a:t>
            </a:r>
            <a:r>
              <a:rPr lang="en-US" sz="2200" b="0" i="1" u="sng" dirty="0">
                <a:solidFill>
                  <a:schemeClr val="accent4"/>
                </a:solidFill>
              </a:rPr>
              <a:t>not conditioned on participation in services.</a:t>
            </a:r>
          </a:p>
          <a:p>
            <a:pPr>
              <a:buFont typeface="Wingdings" panose="05000000000000000000" pitchFamily="2" charset="2"/>
              <a:buChar char="v"/>
            </a:pPr>
            <a:r>
              <a:rPr lang="en-US" sz="2200" b="0" dirty="0">
                <a:solidFill>
                  <a:schemeClr val="accent4"/>
                </a:solidFill>
              </a:rPr>
              <a:t>Housing is necessary for recovery.</a:t>
            </a:r>
          </a:p>
          <a:p>
            <a:pPr>
              <a:buFont typeface="Wingdings" panose="05000000000000000000" pitchFamily="2" charset="2"/>
              <a:buChar char="v"/>
            </a:pPr>
            <a:r>
              <a:rPr lang="en-US" sz="2200" b="0" dirty="0">
                <a:solidFill>
                  <a:schemeClr val="accent4"/>
                </a:solidFill>
              </a:rPr>
              <a:t>Anyone is ready for housing.</a:t>
            </a:r>
          </a:p>
          <a:p>
            <a:pPr>
              <a:buFont typeface="Wingdings" panose="05000000000000000000" pitchFamily="2" charset="2"/>
              <a:buChar char="v"/>
            </a:pPr>
            <a:r>
              <a:rPr lang="en-US" sz="2200" b="0" dirty="0">
                <a:solidFill>
                  <a:schemeClr val="accent4"/>
                </a:solidFill>
              </a:rPr>
              <a:t>Housing is a basic human need, not a reward for clinical success or a contingency for compliance.</a:t>
            </a:r>
          </a:p>
          <a:p>
            <a:pPr>
              <a:buFont typeface="Wingdings" panose="05000000000000000000" pitchFamily="2" charset="2"/>
              <a:buChar char="v"/>
            </a:pPr>
            <a:r>
              <a:rPr lang="en-US" sz="2200" b="0" dirty="0">
                <a:solidFill>
                  <a:schemeClr val="accent4"/>
                </a:solidFill>
              </a:rPr>
              <a:t>Engagement is key.</a:t>
            </a:r>
          </a:p>
          <a:p>
            <a:pPr>
              <a:buFont typeface="Wingdings" panose="05000000000000000000" pitchFamily="2" charset="2"/>
              <a:buChar char="v"/>
            </a:pPr>
            <a:r>
              <a:rPr lang="en-US" sz="2200" b="0" dirty="0">
                <a:solidFill>
                  <a:schemeClr val="accent4"/>
                </a:solidFill>
              </a:rPr>
              <a:t>Once stable in housing, clinical &amp; social stabilization occur faster, &amp; are more enduring.</a:t>
            </a:r>
            <a:endParaRPr lang="en-US" sz="2200" b="0" dirty="0"/>
          </a:p>
          <a:p>
            <a:pPr marL="119063" indent="0">
              <a:buNone/>
            </a:pPr>
            <a:endParaRPr lang="en-US" sz="2000" dirty="0"/>
          </a:p>
        </p:txBody>
      </p:sp>
    </p:spTree>
    <p:extLst>
      <p:ext uri="{BB962C8B-B14F-4D97-AF65-F5344CB8AC3E}">
        <p14:creationId xmlns:p14="http://schemas.microsoft.com/office/powerpoint/2010/main" val="3322114647"/>
      </p:ext>
    </p:extLst>
  </p:cSld>
  <p:clrMapOvr>
    <a:masterClrMapping/>
  </p:clrMapOvr>
  <p:transition advClick="0"/>
</p:sld>
</file>

<file path=ppt/theme/theme1.xml><?xml version="1.0" encoding="utf-8"?>
<a:theme xmlns:a="http://schemas.openxmlformats.org/drawingml/2006/main" name="CSH2">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SH2">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CSH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SH2">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SH2">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14cdebee284c5e9c52b438d1c9dce7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Presentation materials for Sharon Rapport - waiver renewal stakeholder workgroup for housing, meeting 1.</Abstract>
    <PublishingContactName xmlns="http://schemas.microsoft.com/sharepoint/v3">Jonathan Palisoc</PublishingContactName>
    <TAGAge xmlns="69bc34b3-1921-46c7-8c7a-d18363374b4b" xsi:nil="true"/>
    <_dlc_DocId xmlns="69bc34b3-1921-46c7-8c7a-d18363374b4b">DHCSDOC-2129867196-1803</_dlc_DocId>
    <_dlc_DocIdUrl xmlns="69bc34b3-1921-46c7-8c7a-d18363374b4b">
      <Url>http://dhcs2016prod:88/provgovpart/_layouts/15/DocIdRedir.aspx?ID=DHCSDOC-2129867196-1803</Url>
      <Description>DHCSDOC-2129867196-1803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22" ma:contentTypeDescription="This is the Custom Document Type for use by DHCS" ma:contentTypeScope="" ma:versionID="54754345e7a46eefdcce069b4d1cec81">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d6b18e05db21fd7ec08f5784cff6b160"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Organization"/>
                <xsd:element ref="ns2:Publication_x0020_Type" minOccurs="0"/>
                <xsd:element ref="ns2:Abstract" minOccurs="0"/>
                <xsd:element ref="ns3:Reading_x0020_Level"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3: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Language" ma:index="8"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Organization" ma:index="2" ma:displayName="Organization" ma:list="2ddb1181-b291-4e5e-950b-c2e820c0d208" ma:internalName="Organization" ma:showField="Title" ma:web="69bc34b3-1921-46c7-8c7a-d18363374b4b">
      <xsd:simpleType>
        <xsd:restriction base="dms:Lookup"/>
      </xsd:simpleType>
    </xsd:element>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internalName="Abstract">
      <xsd:simpleType>
        <xsd:restriction base="dms:Note">
          <xsd:maxLength value="255"/>
        </xsd:restriction>
      </xsd:simpleType>
    </xsd:element>
    <xsd:element name="TAGAge" ma:index="9" nillable="true" ma:displayName="TAGAge" ma:list="379e5c79-d9c3-4952-a067-e05980d12f7d" ma:internalName="TAGAge" ma:showField="Title" ma:web="69bc34b3-1921-46c7-8c7a-d18363374b4b">
      <xsd:simpleType>
        <xsd:restriction base="dms:Lookup"/>
      </xsd:simpleType>
    </xsd:element>
    <xsd:element name="TAGBusPart" ma:index="10" nillable="true" ma:displayName="TAGBusPart" ma:list="e6599d1e-16c4-4dcc-aa83-4b926728b2ff" ma:internalName="TAGBusPart" ma:showField="Title" ma:web="69bc34b3-1921-46c7-8c7a-d18363374b4b">
      <xsd:simpleType>
        <xsd:restriction base="dms:Lookup"/>
      </xsd:simpleType>
    </xsd:element>
    <xsd:element name="TAGender" ma:index="11" nillable="true" ma:displayName="TAGender" ma:list="1fedfd00-9c5a-428a-8fed-99736ec43d80" ma:internalName="TAGender" ma:showField="Title" ma:web="69bc34b3-1921-46c7-8c7a-d18363374b4b">
      <xsd:simpleType>
        <xsd:restriction base="dms:Lookup"/>
      </xsd:simpleType>
    </xsd:element>
    <xsd:element name="TAGEthnicity" ma:index="12" nillable="true" ma:displayName="TAGEthnicity" ma:list="90ba1348-e3b2-4d32-9e12-e8a4f76c577a" ma:internalName="TAGEthnicity" ma:showField="Title" ma:web="69bc34b3-1921-46c7-8c7a-d18363374b4b">
      <xsd:simpleType>
        <xsd:restriction base="dms:Lookup"/>
      </xsd:simpleType>
    </xsd:element>
    <xsd:element name="Topics" ma:index="13" nillable="true" ma:displayName="Topics" ma:list="d882c70e-9a2a-4ac7-bf8a-63d5b11e81e5" ma:internalName="Topics" ma:showField="Title" ma:web="69bc34b3-1921-46c7-8c7a-d18363374b4b">
      <xsd:simpleType>
        <xsd:restriction base="dms:Lookup"/>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Reading_x0020_Level" ma:index="5" nillable="true" ma:displayName="Reading Level" ma:format="Dropdown"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9B550BE-C4EF-4F9D-88A8-6F523947689A}"/>
</file>

<file path=customXml/itemProps2.xml><?xml version="1.0" encoding="utf-8"?>
<ds:datastoreItem xmlns:ds="http://schemas.openxmlformats.org/officeDocument/2006/customXml" ds:itemID="{78DB070D-3429-447F-9366-FBDA35FFB0BD}">
  <ds:schemaRefs>
    <ds:schemaRef ds:uri="http://schemas.microsoft.com/sharepoint/v3/contenttype/forms"/>
  </ds:schemaRefs>
</ds:datastoreItem>
</file>

<file path=customXml/itemProps3.xml><?xml version="1.0" encoding="utf-8"?>
<ds:datastoreItem xmlns:ds="http://schemas.openxmlformats.org/officeDocument/2006/customXml" ds:itemID="{21DAFE30-E8B7-4C71-96EF-21CFB7F3BD6D}">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4.xml><?xml version="1.0" encoding="utf-8"?>
<ds:datastoreItem xmlns:ds="http://schemas.openxmlformats.org/officeDocument/2006/customXml" ds:itemID="{2A7D0243-CA48-42EF-96E4-4EE56E9E3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bc34b3-1921-46c7-8c7a-d18363374b4b"/>
    <ds:schemaRef ds:uri="c1c1dc04-eeda-4b6e-b2df-40979f5d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D486829-C595-4569-BF1C-EA194BC52248}"/>
</file>

<file path=docProps/app.xml><?xml version="1.0" encoding="utf-8"?>
<Properties xmlns="http://schemas.openxmlformats.org/officeDocument/2006/extended-properties" xmlns:vt="http://schemas.openxmlformats.org/officeDocument/2006/docPropsVTypes">
  <Template>CSH2</Template>
  <TotalTime>34680</TotalTime>
  <Words>2566</Words>
  <Application>Microsoft Office PowerPoint</Application>
  <PresentationFormat>On-screen Show (4:3)</PresentationFormat>
  <Paragraphs>437</Paragraphs>
  <Slides>44</Slides>
  <Notes>14</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44</vt:i4>
      </vt:variant>
    </vt:vector>
  </HeadingPairs>
  <TitlesOfParts>
    <vt:vector size="65" baseType="lpstr">
      <vt:lpstr>Arial</vt:lpstr>
      <vt:lpstr>Arial Narrow</vt:lpstr>
      <vt:lpstr>Berlin Sans FB</vt:lpstr>
      <vt:lpstr>Calibri</vt:lpstr>
      <vt:lpstr>Century Schoolbook</vt:lpstr>
      <vt:lpstr>Gill Sans MT</vt:lpstr>
      <vt:lpstr>Maiandra GD</vt:lpstr>
      <vt:lpstr>Perpetua</vt:lpstr>
      <vt:lpstr>Symbol</vt:lpstr>
      <vt:lpstr>Times</vt:lpstr>
      <vt:lpstr>Wingdings</vt:lpstr>
      <vt:lpstr>CSH2</vt:lpstr>
      <vt:lpstr>New Chapter</vt:lpstr>
      <vt:lpstr>1_CSH2</vt:lpstr>
      <vt:lpstr>2_CSH2</vt:lpstr>
      <vt:lpstr>11_CSH2</vt:lpstr>
      <vt:lpstr>3_CSH2</vt:lpstr>
      <vt:lpstr>9_CSH2</vt:lpstr>
      <vt:lpstr>4_CSH2</vt:lpstr>
      <vt:lpstr>5_CSH2</vt:lpstr>
      <vt:lpstr>2_Custom Design</vt:lpstr>
      <vt:lpstr> Defining Housing and Housing-Based Services</vt:lpstr>
      <vt:lpstr>Our Mission</vt:lpstr>
      <vt:lpstr>Building Strong, Healthy Communities</vt:lpstr>
      <vt:lpstr>Maximizing Public Resources</vt:lpstr>
      <vt:lpstr>Housing is Health Care</vt:lpstr>
      <vt:lpstr>Housing Models: 1980’s-’90’s (not subject to licensure)</vt:lpstr>
      <vt:lpstr>Housing Models: 1990’s-Present (evolving)</vt:lpstr>
      <vt:lpstr>What is Supportive Housing?</vt:lpstr>
      <vt:lpstr>Why Housing Stability is Important</vt:lpstr>
      <vt:lpstr>Housing Continuum for Vulnerable/Expensive Medicaid Populations</vt:lpstr>
      <vt:lpstr> Percent of People Achieving Housing Stability After Moving Into . . .</vt:lpstr>
      <vt:lpstr>Supportive Housing Reduces Health Care Costs</vt:lpstr>
      <vt:lpstr>Housing Quality Matters</vt:lpstr>
      <vt:lpstr>Housing-Based Services</vt:lpstr>
      <vt:lpstr>Recuperative Care &amp; Medical Respite</vt:lpstr>
      <vt:lpstr> Role of Housing &amp; Housing-Based Services in Other States’ Medicaid Programs </vt:lpstr>
      <vt:lpstr>Types of Funding for Housing</vt:lpstr>
      <vt:lpstr>Other States’ Approach to Funding Housing: New York</vt:lpstr>
      <vt:lpstr>Other States’ Approach to Funding Housing: New York (cont.)</vt:lpstr>
      <vt:lpstr>Other States’ Approach to Funding Housing: Illinois</vt:lpstr>
      <vt:lpstr>Other States’ Approach to Funding Housing-Based Services: Texas</vt:lpstr>
      <vt:lpstr>Other States’ Approach to Funding Housing-Based Services: Rhode Island</vt:lpstr>
      <vt:lpstr>Other States’ Approach to Funding Housing-Based Services: Illinois</vt:lpstr>
      <vt:lpstr>Other States’ Approach to Funding Housing-Based Services: Oregon</vt:lpstr>
      <vt:lpstr>Other States’ Approach to Funding Housing-Based Services: Louisiana</vt:lpstr>
      <vt:lpstr>Other States’ Approach to Funding Housing-Based Services: Washington</vt:lpstr>
      <vt:lpstr>Managed Care Specific Initiatives</vt:lpstr>
      <vt:lpstr> Issues &amp; Ideas for Housing Component in 1115 Waiver </vt:lpstr>
      <vt:lpstr>Issues to be Decided</vt:lpstr>
      <vt:lpstr>Issues to be Decided (cont.)</vt:lpstr>
      <vt:lpstr>Identifying &amp; Targeting Eligible Populations</vt:lpstr>
      <vt:lpstr>Overlap: Homeless People are Aging &amp; Have Greater Risk of Nursing Home Placement</vt:lpstr>
      <vt:lpstr>Overlap in Populations: Poverty &amp; Housing Unaffordability Cause Homelessness</vt:lpstr>
      <vt:lpstr>What to Fund</vt:lpstr>
      <vt:lpstr>Bridge Housing/Respite Care</vt:lpstr>
      <vt:lpstr>Permanent Housing</vt:lpstr>
      <vt:lpstr>Medicaid-Funded Housing</vt:lpstr>
      <vt:lpstr>Housing-Based Services2</vt:lpstr>
      <vt:lpstr>Medicaid-Funded Housing-Based Services</vt:lpstr>
      <vt:lpstr>How to Fund </vt:lpstr>
      <vt:lpstr>Budget Neutrality</vt:lpstr>
      <vt:lpstr>Research Data: Affordable Housing &amp; Housing-Based Services Reduces Medicaid Costs</vt:lpstr>
      <vt:lpstr>Gathering Data</vt:lpstr>
      <vt:lpstr> Sharon.Rapport@csh.org (323) 243-7424 (c) (213) 623-4342, x18 (o) </vt:lpstr>
    </vt:vector>
  </TitlesOfParts>
  <Company>CorpSH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CSH - L.A. CARE Meeting</dc:title>
  <dc:creator>Susan Lee</dc:creator>
  <cp:keywords>waiver, renewal, stakeholder, workgroup, 1115</cp:keywords>
  <cp:lastModifiedBy>Jamie Bracht</cp:lastModifiedBy>
  <cp:revision>293</cp:revision>
  <cp:lastPrinted>2014-07-07T17:51:16Z</cp:lastPrinted>
  <dcterms:created xsi:type="dcterms:W3CDTF">2014-02-14T23:31:42Z</dcterms:created>
  <dcterms:modified xsi:type="dcterms:W3CDTF">2020-12-05T04:08:58Z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89e59177-7fc2-46f1-8ed0-0d5ffc011a4c</vt:lpwstr>
  </property>
  <property fmtid="{D5CDD505-2E9C-101B-9397-08002B2CF9AE}" pid="9" name="Remediated">
    <vt:bool>false</vt:bool>
  </property>
  <property fmtid="{D5CDD505-2E9C-101B-9397-08002B2CF9AE}" pid="10" name="Organization">
    <vt:lpwstr>76</vt:lpwstr>
  </property>
  <property fmtid="{D5CDD505-2E9C-101B-9397-08002B2CF9AE}" pid="11" name="Division">
    <vt:lpwstr>62;#Directors Office|e4872da7-61d4-4c7f-a711-33e1928ea746</vt:lpwstr>
  </property>
</Properties>
</file>