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Lst>
  <p:notesMasterIdLst>
    <p:notesMasterId r:id="rId22"/>
  </p:notesMasterIdLst>
  <p:handoutMasterIdLst>
    <p:handoutMasterId r:id="rId23"/>
  </p:handoutMasterIdLst>
  <p:sldIdLst>
    <p:sldId id="256" r:id="rId6"/>
    <p:sldId id="303" r:id="rId7"/>
    <p:sldId id="304" r:id="rId8"/>
    <p:sldId id="305" r:id="rId9"/>
    <p:sldId id="317" r:id="rId10"/>
    <p:sldId id="307" r:id="rId11"/>
    <p:sldId id="306" r:id="rId12"/>
    <p:sldId id="309" r:id="rId13"/>
    <p:sldId id="308" r:id="rId14"/>
    <p:sldId id="314" r:id="rId15"/>
    <p:sldId id="315" r:id="rId16"/>
    <p:sldId id="316" r:id="rId17"/>
    <p:sldId id="312" r:id="rId18"/>
    <p:sldId id="313" r:id="rId19"/>
    <p:sldId id="310" r:id="rId20"/>
    <p:sldId id="311" r:id="rId21"/>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12" clrIdx="0"/>
  <p:cmAuthor id="1" name="Joanne Spetz" initials="JS" lastIdx="2"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2" d="100"/>
          <a:sy n="72" d="100"/>
        </p:scale>
        <p:origin x="330" y="9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2" d="100"/>
          <a:sy n="62" d="100"/>
        </p:scale>
        <p:origin x="-1524"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commentAuthors" Target="commentAuthors.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80A9B710-1E33-4438-8005-C6EB5AFA4E33}" type="datetimeFigureOut">
              <a:rPr lang="en-US" smtClean="0"/>
              <a:t>12/4/2020</a:t>
            </a:fld>
            <a:endParaRPr lang="en-US" dirty="0"/>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BB6071FC-2665-4BA2-93B0-0AD50D757491}" type="slidenum">
              <a:rPr lang="en-US" smtClean="0"/>
              <a:t>‹#›</a:t>
            </a:fld>
            <a:endParaRPr lang="en-US" dirty="0"/>
          </a:p>
        </p:txBody>
      </p:sp>
    </p:spTree>
    <p:extLst>
      <p:ext uri="{BB962C8B-B14F-4D97-AF65-F5344CB8AC3E}">
        <p14:creationId xmlns:p14="http://schemas.microsoft.com/office/powerpoint/2010/main" val="2185115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7909B7-634F-41F8-A6C1-F79C98B7A5FC}" type="slidenum">
              <a:rPr lang="en-US" smtClean="0"/>
              <a:pPr/>
              <a:t>1</a:t>
            </a:fld>
            <a:endParaRPr lang="en-US" dirty="0"/>
          </a:p>
        </p:txBody>
      </p:sp>
    </p:spTree>
    <p:extLst>
      <p:ext uri="{BB962C8B-B14F-4D97-AF65-F5344CB8AC3E}">
        <p14:creationId xmlns:p14="http://schemas.microsoft.com/office/powerpoint/2010/main" val="260464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780108"/>
          </a:xfrm>
        </p:spPr>
        <p:txBody>
          <a:bodyPr>
            <a:noAutofit/>
          </a:bodyPr>
          <a:lstStyle/>
          <a:p>
            <a:r>
              <a:rPr lang="en-US" sz="4000" dirty="0">
                <a:solidFill>
                  <a:schemeClr val="tx1"/>
                </a:solidFill>
              </a:rPr>
              <a:t>Workforce Training Initiatives </a:t>
            </a:r>
            <a:br>
              <a:rPr lang="en-US" sz="4000" dirty="0">
                <a:solidFill>
                  <a:schemeClr val="tx1"/>
                </a:solidFill>
              </a:rPr>
            </a:br>
            <a:r>
              <a:rPr lang="en-US" sz="4000" dirty="0">
                <a:solidFill>
                  <a:schemeClr val="tx1"/>
                </a:solidFill>
              </a:rPr>
              <a:t>in Other States’ Medicaid 1115 Waiver Applications</a:t>
            </a:r>
          </a:p>
        </p:txBody>
      </p:sp>
      <p:sp>
        <p:nvSpPr>
          <p:cNvPr id="3" name="Subtitle 2"/>
          <p:cNvSpPr>
            <a:spLocks noGrp="1"/>
          </p:cNvSpPr>
          <p:nvPr>
            <p:ph type="subTitle" idx="1"/>
          </p:nvPr>
        </p:nvSpPr>
        <p:spPr>
          <a:xfrm>
            <a:off x="1371600" y="3276600"/>
            <a:ext cx="6629400" cy="15240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br>
              <a:rPr lang="en-US" sz="2400" dirty="0">
                <a:solidFill>
                  <a:schemeClr val="tx1"/>
                </a:solidFill>
              </a:rPr>
            </a:br>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a:t>
            </a:r>
          </a:p>
        </p:txBody>
      </p:sp>
      <p:sp>
        <p:nvSpPr>
          <p:cNvPr id="3" name="Content Placeholder 2"/>
          <p:cNvSpPr>
            <a:spLocks noGrp="1"/>
          </p:cNvSpPr>
          <p:nvPr>
            <p:ph idx="1"/>
          </p:nvPr>
        </p:nvSpPr>
        <p:spPr>
          <a:xfrm>
            <a:off x="381000" y="1828800"/>
            <a:ext cx="8534400" cy="4602163"/>
          </a:xfrm>
        </p:spPr>
        <p:txBody>
          <a:bodyPr>
            <a:normAutofit/>
          </a:bodyPr>
          <a:lstStyle/>
          <a:p>
            <a:pPr marL="0" indent="0">
              <a:buNone/>
            </a:pPr>
            <a:r>
              <a:rPr lang="en-US" u="sng" dirty="0"/>
              <a:t>Oregon</a:t>
            </a:r>
            <a:br>
              <a:rPr lang="en-US" u="sng" dirty="0"/>
            </a:br>
            <a:endParaRPr lang="en-US" sz="2000" u="sng" dirty="0"/>
          </a:p>
          <a:p>
            <a:r>
              <a:rPr lang="en-US" dirty="0"/>
              <a:t>$2 million/yr. for a loan repayment program for health professionals who commit to serving Medicaid populations in rural and underserved areas</a:t>
            </a:r>
          </a:p>
          <a:p>
            <a:r>
              <a:rPr lang="en-US" dirty="0"/>
              <a:t>Eligible professions include:</a:t>
            </a:r>
          </a:p>
          <a:p>
            <a:pPr lvl="1"/>
            <a:r>
              <a:rPr lang="en-US" dirty="0"/>
              <a:t>Dentists and dental hygienists</a:t>
            </a:r>
          </a:p>
          <a:p>
            <a:pPr lvl="1"/>
            <a:r>
              <a:rPr lang="en-US" dirty="0"/>
              <a:t>Mental health professionals</a:t>
            </a:r>
          </a:p>
          <a:p>
            <a:pPr lvl="1"/>
            <a:r>
              <a:rPr lang="en-US" dirty="0"/>
              <a:t>Nurse practitioners</a:t>
            </a:r>
          </a:p>
          <a:p>
            <a:pPr lvl="1"/>
            <a:r>
              <a:rPr lang="en-US" dirty="0"/>
              <a:t>Physician assistants</a:t>
            </a:r>
          </a:p>
          <a:p>
            <a:pPr lvl="1"/>
            <a:r>
              <a:rPr lang="en-US" dirty="0"/>
              <a:t>Primary care physicians</a:t>
            </a:r>
          </a:p>
          <a:p>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10</a:t>
            </a:fld>
            <a:endParaRPr lang="en-US" dirty="0"/>
          </a:p>
        </p:txBody>
      </p:sp>
    </p:spTree>
    <p:extLst>
      <p:ext uri="{BB962C8B-B14F-4D97-AF65-F5344CB8AC3E}">
        <p14:creationId xmlns:p14="http://schemas.microsoft.com/office/powerpoint/2010/main" val="286858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3400" dirty="0"/>
              <a:t>Increase Retention – 2</a:t>
            </a:r>
          </a:p>
        </p:txBody>
      </p:sp>
      <p:sp>
        <p:nvSpPr>
          <p:cNvPr id="3" name="Content Placeholder 2"/>
          <p:cNvSpPr>
            <a:spLocks noGrp="1"/>
          </p:cNvSpPr>
          <p:nvPr>
            <p:ph idx="1"/>
          </p:nvPr>
        </p:nvSpPr>
        <p:spPr>
          <a:xfrm>
            <a:off x="457200" y="1752600"/>
            <a:ext cx="8229600" cy="4572000"/>
          </a:xfrm>
        </p:spPr>
        <p:txBody>
          <a:bodyPr>
            <a:noAutofit/>
          </a:bodyPr>
          <a:lstStyle/>
          <a:p>
            <a:pPr marL="0" indent="0">
              <a:buNone/>
            </a:pPr>
            <a:r>
              <a:rPr lang="en-US" u="sng" dirty="0"/>
              <a:t>New York</a:t>
            </a:r>
            <a:br>
              <a:rPr lang="en-US" u="sng" dirty="0"/>
            </a:br>
            <a:endParaRPr lang="en-US" sz="2000" u="sng" dirty="0"/>
          </a:p>
          <a:p>
            <a:r>
              <a:rPr lang="en-US" sz="2400" dirty="0"/>
              <a:t>$250 million over 5 years to recruit and retain health professionals in underserved areas</a:t>
            </a:r>
          </a:p>
          <a:p>
            <a:pPr lvl="1"/>
            <a:r>
              <a:rPr lang="en-US" sz="2400" dirty="0"/>
              <a:t>Doctors Across New York (DANY): loan repayment and incentives to establish or join existing practices</a:t>
            </a:r>
          </a:p>
          <a:p>
            <a:pPr marL="457200" lvl="1" indent="0">
              <a:buNone/>
            </a:pPr>
            <a:endParaRPr lang="en-US" sz="2000" dirty="0"/>
          </a:p>
          <a:p>
            <a:pPr lvl="1"/>
            <a:r>
              <a:rPr lang="en-US" sz="2400" dirty="0"/>
              <a:t>Primary Care Service Corp:  loan repayment for:</a:t>
            </a:r>
          </a:p>
          <a:p>
            <a:pPr lvl="2"/>
            <a:r>
              <a:rPr lang="en-US" dirty="0"/>
              <a:t>Advanced practice nurses</a:t>
            </a:r>
          </a:p>
          <a:p>
            <a:pPr lvl="2"/>
            <a:r>
              <a:rPr lang="en-US" dirty="0"/>
              <a:t>Dentists and dental hygienists</a:t>
            </a:r>
          </a:p>
          <a:p>
            <a:pPr lvl="2"/>
            <a:r>
              <a:rPr lang="en-US" dirty="0"/>
              <a:t>Mental health professionals</a:t>
            </a:r>
          </a:p>
          <a:p>
            <a:pPr lvl="2"/>
            <a:r>
              <a:rPr lang="en-US" dirty="0"/>
              <a:t>Physician assistants</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11</a:t>
            </a:fld>
            <a:endParaRPr lang="en-US" dirty="0"/>
          </a:p>
        </p:txBody>
      </p:sp>
    </p:spTree>
    <p:extLst>
      <p:ext uri="{BB962C8B-B14F-4D97-AF65-F5344CB8AC3E}">
        <p14:creationId xmlns:p14="http://schemas.microsoft.com/office/powerpoint/2010/main" val="425631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 –3</a:t>
            </a:r>
          </a:p>
        </p:txBody>
      </p:sp>
      <p:sp>
        <p:nvSpPr>
          <p:cNvPr id="3" name="Content Placeholder 2"/>
          <p:cNvSpPr>
            <a:spLocks noGrp="1"/>
          </p:cNvSpPr>
          <p:nvPr>
            <p:ph idx="1"/>
          </p:nvPr>
        </p:nvSpPr>
        <p:spPr>
          <a:xfrm>
            <a:off x="381000" y="1981200"/>
            <a:ext cx="8305800" cy="4572000"/>
          </a:xfrm>
        </p:spPr>
        <p:txBody>
          <a:bodyPr>
            <a:normAutofit/>
          </a:bodyPr>
          <a:lstStyle/>
          <a:p>
            <a:pPr marL="0" indent="0">
              <a:buNone/>
            </a:pPr>
            <a:r>
              <a:rPr lang="en-US" u="sng" dirty="0"/>
              <a:t>Illinois</a:t>
            </a:r>
          </a:p>
          <a:p>
            <a:pPr marL="0" indent="0">
              <a:buNone/>
            </a:pPr>
            <a:endParaRPr lang="en-US" sz="2000" dirty="0"/>
          </a:p>
          <a:p>
            <a:r>
              <a:rPr lang="en-US" dirty="0"/>
              <a:t>$10 million/yr. for loan repayment for health professionals who commit to serving Medicaid enrollees in underserved areas </a:t>
            </a:r>
          </a:p>
          <a:p>
            <a:endParaRPr lang="en-US" dirty="0"/>
          </a:p>
          <a:p>
            <a:r>
              <a:rPr lang="en-US" dirty="0"/>
              <a:t>Establish a "bonus payment pool" to provide funds to Critical Access Hospitals and other safety net hospitals to create loan repayment programs </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12</a:t>
            </a:fld>
            <a:endParaRPr lang="en-US" dirty="0"/>
          </a:p>
        </p:txBody>
      </p:sp>
    </p:spTree>
    <p:extLst>
      <p:ext uri="{BB962C8B-B14F-4D97-AF65-F5344CB8AC3E}">
        <p14:creationId xmlns:p14="http://schemas.microsoft.com/office/powerpoint/2010/main" val="161307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Address Practice Limitations</a:t>
            </a:r>
          </a:p>
        </p:txBody>
      </p:sp>
      <p:sp>
        <p:nvSpPr>
          <p:cNvPr id="3" name="Content Placeholder 2"/>
          <p:cNvSpPr>
            <a:spLocks noGrp="1"/>
          </p:cNvSpPr>
          <p:nvPr>
            <p:ph idx="1"/>
          </p:nvPr>
        </p:nvSpPr>
        <p:spPr>
          <a:xfrm>
            <a:off x="304800" y="2057400"/>
            <a:ext cx="8610599" cy="4267200"/>
          </a:xfrm>
        </p:spPr>
        <p:txBody>
          <a:bodyPr>
            <a:normAutofit/>
          </a:bodyPr>
          <a:lstStyle/>
          <a:p>
            <a:pPr marL="0" indent="0">
              <a:buNone/>
            </a:pPr>
            <a:r>
              <a:rPr lang="en-US" u="sng" dirty="0"/>
              <a:t>New York</a:t>
            </a:r>
          </a:p>
          <a:p>
            <a:pPr marL="0" indent="0">
              <a:buNone/>
            </a:pPr>
            <a:endParaRPr lang="en-US" sz="2000" u="sng" dirty="0"/>
          </a:p>
          <a:p>
            <a:r>
              <a:rPr lang="en-US" dirty="0"/>
              <a:t>$250 million over 5 years to train:</a:t>
            </a:r>
          </a:p>
          <a:p>
            <a:pPr lvl="1"/>
            <a:r>
              <a:rPr lang="en-US" dirty="0"/>
              <a:t>CHW and home care workers as care coordinators</a:t>
            </a:r>
          </a:p>
          <a:p>
            <a:pPr lvl="1"/>
            <a:r>
              <a:rPr lang="en-US" dirty="0"/>
              <a:t>Personal care assistants as home health aides</a:t>
            </a:r>
          </a:p>
          <a:p>
            <a:pPr lvl="1"/>
            <a:r>
              <a:rPr lang="en-US" dirty="0"/>
              <a:t>CNAs as medical assistants</a:t>
            </a:r>
          </a:p>
          <a:p>
            <a:pPr lvl="1"/>
            <a:r>
              <a:rPr lang="en-US" dirty="0"/>
              <a:t>LPNs as health coaches</a:t>
            </a:r>
          </a:p>
          <a:p>
            <a:pPr lvl="1"/>
            <a:r>
              <a:rPr lang="en-US" dirty="0"/>
              <a:t>RNs as certified diabetes educators</a:t>
            </a:r>
          </a:p>
          <a:p>
            <a:pPr lvl="1"/>
            <a:r>
              <a:rPr lang="en-US" dirty="0"/>
              <a:t>Lab technicians as laboratory technologists</a:t>
            </a:r>
          </a:p>
          <a:p>
            <a:pPr lvl="1"/>
            <a:r>
              <a:rPr lang="en-US" dirty="0"/>
              <a:t>Transitional case managers as health home case managers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13</a:t>
            </a:fld>
            <a:endParaRPr lang="en-US" dirty="0"/>
          </a:p>
        </p:txBody>
      </p:sp>
    </p:spTree>
    <p:extLst>
      <p:ext uri="{BB962C8B-B14F-4D97-AF65-F5344CB8AC3E}">
        <p14:creationId xmlns:p14="http://schemas.microsoft.com/office/powerpoint/2010/main" val="375489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Greater Efficiency</a:t>
            </a:r>
          </a:p>
        </p:txBody>
      </p:sp>
      <p:sp>
        <p:nvSpPr>
          <p:cNvPr id="3" name="Content Placeholder 2"/>
          <p:cNvSpPr>
            <a:spLocks noGrp="1"/>
          </p:cNvSpPr>
          <p:nvPr>
            <p:ph idx="1"/>
          </p:nvPr>
        </p:nvSpPr>
        <p:spPr>
          <a:xfrm>
            <a:off x="304800" y="2209800"/>
            <a:ext cx="8610600" cy="4038600"/>
          </a:xfrm>
        </p:spPr>
        <p:txBody>
          <a:bodyPr>
            <a:normAutofit lnSpcReduction="10000"/>
          </a:bodyPr>
          <a:lstStyle/>
          <a:p>
            <a:pPr marL="0" indent="0">
              <a:buNone/>
            </a:pPr>
            <a:r>
              <a:rPr lang="en-US" u="sng" dirty="0"/>
              <a:t>New York</a:t>
            </a:r>
            <a:br>
              <a:rPr lang="en-US" u="sng" dirty="0"/>
            </a:br>
            <a:endParaRPr lang="en-US" sz="2200" dirty="0"/>
          </a:p>
          <a:p>
            <a:r>
              <a:rPr lang="en-US" dirty="0"/>
              <a:t>Example: Training and retraining for case management staff in health homes aimed at:</a:t>
            </a:r>
          </a:p>
          <a:p>
            <a:pPr lvl="1"/>
            <a:r>
              <a:rPr lang="en-US" dirty="0"/>
              <a:t>Integrating management of medical and behavioral health needs</a:t>
            </a:r>
          </a:p>
          <a:p>
            <a:pPr lvl="1"/>
            <a:r>
              <a:rPr lang="en-US" dirty="0"/>
              <a:t>Reducing communication challenges</a:t>
            </a:r>
          </a:p>
          <a:p>
            <a:pPr lvl="1"/>
            <a:r>
              <a:rPr lang="en-US" dirty="0"/>
              <a:t>Enhancing cultural competence</a:t>
            </a:r>
          </a:p>
          <a:p>
            <a:pPr lvl="1"/>
            <a:r>
              <a:rPr lang="en-US" dirty="0"/>
              <a:t>Increasing use of successful outreach, engagement, and care management strategies</a:t>
            </a:r>
          </a:p>
          <a:p>
            <a:pPr lvl="1"/>
            <a:r>
              <a:rPr lang="en-US" dirty="0"/>
              <a:t>Promoting team-based multi-disciplinary care</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14</a:t>
            </a:fld>
            <a:endParaRPr lang="en-US" dirty="0"/>
          </a:p>
        </p:txBody>
      </p:sp>
    </p:spTree>
    <p:extLst>
      <p:ext uri="{BB962C8B-B14F-4D97-AF65-F5344CB8AC3E}">
        <p14:creationId xmlns:p14="http://schemas.microsoft.com/office/powerpoint/2010/main" val="423275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4000" dirty="0"/>
              <a:t>Address Whole Person Care</a:t>
            </a:r>
          </a:p>
        </p:txBody>
      </p:sp>
      <p:sp>
        <p:nvSpPr>
          <p:cNvPr id="3" name="Content Placeholder 2"/>
          <p:cNvSpPr>
            <a:spLocks noGrp="1"/>
          </p:cNvSpPr>
          <p:nvPr>
            <p:ph idx="1"/>
          </p:nvPr>
        </p:nvSpPr>
        <p:spPr>
          <a:xfrm>
            <a:off x="457200" y="1752600"/>
            <a:ext cx="8229600" cy="4525963"/>
          </a:xfrm>
        </p:spPr>
        <p:txBody>
          <a:bodyPr>
            <a:normAutofit lnSpcReduction="10000"/>
          </a:bodyPr>
          <a:lstStyle/>
          <a:p>
            <a:pPr marL="0" indent="0">
              <a:buNone/>
            </a:pPr>
            <a:r>
              <a:rPr lang="en-US" u="sng" dirty="0"/>
              <a:t>New Hampshire</a:t>
            </a:r>
          </a:p>
          <a:p>
            <a:pPr marL="0" indent="0">
              <a:buNone/>
            </a:pPr>
            <a:endParaRPr lang="en-US" sz="2000" dirty="0"/>
          </a:p>
          <a:p>
            <a:r>
              <a:rPr lang="en-US" dirty="0"/>
              <a:t>$5 million in grants for workforce development aimed at substance use disorder and other behavioral health conditions</a:t>
            </a:r>
            <a:br>
              <a:rPr lang="en-US" dirty="0"/>
            </a:br>
            <a:endParaRPr lang="en-US" sz="2000" dirty="0"/>
          </a:p>
          <a:p>
            <a:r>
              <a:rPr lang="en-US" dirty="0"/>
              <a:t>Possible topics include: </a:t>
            </a:r>
          </a:p>
          <a:p>
            <a:pPr lvl="1"/>
            <a:r>
              <a:rPr lang="en-US" dirty="0"/>
              <a:t>Crisis intervention</a:t>
            </a:r>
          </a:p>
          <a:p>
            <a:pPr lvl="1"/>
            <a:r>
              <a:rPr lang="en-US" dirty="0"/>
              <a:t>Crisis stabilization</a:t>
            </a:r>
          </a:p>
          <a:p>
            <a:pPr lvl="1"/>
            <a:r>
              <a:rPr lang="en-US" dirty="0"/>
              <a:t>Substance misuse and abuse</a:t>
            </a:r>
          </a:p>
          <a:p>
            <a:pPr lvl="1"/>
            <a:r>
              <a:rPr lang="en-US" dirty="0"/>
              <a:t>Alcohol abuse</a:t>
            </a:r>
          </a:p>
          <a:p>
            <a:pPr lvl="1"/>
            <a:r>
              <a:rPr lang="en-US" dirty="0"/>
              <a:t>Prescription drug abuse</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15</a:t>
            </a:fld>
            <a:endParaRPr lang="en-US" dirty="0"/>
          </a:p>
        </p:txBody>
      </p:sp>
    </p:spTree>
    <p:extLst>
      <p:ext uri="{BB962C8B-B14F-4D97-AF65-F5344CB8AC3E}">
        <p14:creationId xmlns:p14="http://schemas.microsoft.com/office/powerpoint/2010/main" val="334933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401762"/>
          </a:xfrm>
        </p:spPr>
        <p:txBody>
          <a:bodyPr>
            <a:normAutofit/>
          </a:bodyPr>
          <a:lstStyle/>
          <a:p>
            <a:r>
              <a:rPr lang="en-US" sz="4000" dirty="0"/>
              <a:t>Address Whole Person Care – 2</a:t>
            </a:r>
          </a:p>
        </p:txBody>
      </p:sp>
      <p:sp>
        <p:nvSpPr>
          <p:cNvPr id="3" name="Content Placeholder 2"/>
          <p:cNvSpPr>
            <a:spLocks noGrp="1"/>
          </p:cNvSpPr>
          <p:nvPr>
            <p:ph idx="1"/>
          </p:nvPr>
        </p:nvSpPr>
        <p:spPr>
          <a:xfrm>
            <a:off x="533400" y="1600200"/>
            <a:ext cx="8229600" cy="4800600"/>
          </a:xfrm>
        </p:spPr>
        <p:txBody>
          <a:bodyPr>
            <a:noAutofit/>
          </a:bodyPr>
          <a:lstStyle/>
          <a:p>
            <a:pPr marL="0" indent="0">
              <a:buNone/>
            </a:pPr>
            <a:r>
              <a:rPr lang="en-US" u="sng" dirty="0"/>
              <a:t>New York</a:t>
            </a:r>
            <a:br>
              <a:rPr lang="en-US" u="sng" dirty="0"/>
            </a:br>
            <a:endParaRPr lang="en-US" sz="2000" u="sng" dirty="0"/>
          </a:p>
          <a:p>
            <a:pPr marL="0" indent="0">
              <a:buNone/>
            </a:pPr>
            <a:r>
              <a:rPr lang="en-US" dirty="0"/>
              <a:t>Hospital-Medical Home (H-MH) </a:t>
            </a:r>
          </a:p>
          <a:p>
            <a:r>
              <a:rPr lang="en-US" dirty="0"/>
              <a:t>Prepare primary care residents to deliver team-based, patient-centered, continuous care, with a focus on care transitions and population health</a:t>
            </a:r>
          </a:p>
          <a:p>
            <a:pPr marL="0" indent="0">
              <a:buNone/>
            </a:pPr>
            <a:endParaRPr lang="en-US" sz="2000" dirty="0"/>
          </a:p>
          <a:p>
            <a:r>
              <a:rPr lang="en-US" dirty="0"/>
              <a:t>Training done in hospital outpatient departments and other ambulatory care settings</a:t>
            </a:r>
          </a:p>
          <a:p>
            <a:endParaRPr lang="en-US" sz="2000" dirty="0"/>
          </a:p>
          <a:p>
            <a:r>
              <a:rPr lang="en-US" dirty="0"/>
              <a:t>119 primary care residency programs; includes 1 in 3 physicians-in-training in NY</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16</a:t>
            </a:fld>
            <a:endParaRPr lang="en-US" dirty="0"/>
          </a:p>
        </p:txBody>
      </p:sp>
    </p:spTree>
    <p:extLst>
      <p:ext uri="{BB962C8B-B14F-4D97-AF65-F5344CB8AC3E}">
        <p14:creationId xmlns:p14="http://schemas.microsoft.com/office/powerpoint/2010/main" val="416141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Sources of Information</a:t>
            </a:r>
          </a:p>
        </p:txBody>
      </p:sp>
      <p:sp>
        <p:nvSpPr>
          <p:cNvPr id="3" name="Content Placeholder 2"/>
          <p:cNvSpPr>
            <a:spLocks noGrp="1"/>
          </p:cNvSpPr>
          <p:nvPr>
            <p:ph idx="1"/>
          </p:nvPr>
        </p:nvSpPr>
        <p:spPr>
          <a:xfrm>
            <a:off x="533400" y="2362200"/>
            <a:ext cx="8229600" cy="4068763"/>
          </a:xfrm>
        </p:spPr>
        <p:txBody>
          <a:bodyPr>
            <a:noAutofit/>
          </a:bodyPr>
          <a:lstStyle/>
          <a:p>
            <a:r>
              <a:rPr lang="en-US" dirty="0"/>
              <a:t>Medicaid.gov website</a:t>
            </a:r>
          </a:p>
          <a:p>
            <a:pPr lvl="1"/>
            <a:r>
              <a:rPr lang="en-US" sz="2400" dirty="0"/>
              <a:t>Pending applications</a:t>
            </a:r>
          </a:p>
          <a:p>
            <a:pPr lvl="1"/>
            <a:r>
              <a:rPr lang="en-US" sz="2400" dirty="0"/>
              <a:t>Demonstration approval letters</a:t>
            </a:r>
          </a:p>
          <a:p>
            <a:pPr marL="0" indent="0">
              <a:buNone/>
            </a:pPr>
            <a:endParaRPr lang="en-US" dirty="0"/>
          </a:p>
          <a:p>
            <a:r>
              <a:rPr lang="en-US" dirty="0"/>
              <a:t>State Medicaid agencies’ websites</a:t>
            </a:r>
          </a:p>
          <a:p>
            <a:endParaRPr lang="en-US" dirty="0"/>
          </a:p>
          <a:p>
            <a:r>
              <a:rPr lang="en-US" dirty="0"/>
              <a:t>Websites for other state programs funded through Medicaid 1115 waivers</a:t>
            </a:r>
          </a:p>
        </p:txBody>
      </p:sp>
      <p:sp>
        <p:nvSpPr>
          <p:cNvPr id="5" name="Slide Number Placeholder 4"/>
          <p:cNvSpPr>
            <a:spLocks noGrp="1"/>
          </p:cNvSpPr>
          <p:nvPr>
            <p:ph type="sldNum" sz="quarter" idx="12"/>
          </p:nvPr>
        </p:nvSpPr>
        <p:spPr/>
        <p:txBody>
          <a:bodyPr/>
          <a:lstStyle/>
          <a:p>
            <a:fld id="{26A15490-1445-49BC-9DBD-5CEBDC591D54}" type="slidenum">
              <a:rPr lang="en-US" smtClean="0"/>
              <a:pPr/>
              <a:t>2</a:t>
            </a:fld>
            <a:endParaRPr lang="en-US" dirty="0"/>
          </a:p>
        </p:txBody>
      </p:sp>
    </p:spTree>
    <p:extLst>
      <p:ext uri="{BB962C8B-B14F-4D97-AF65-F5344CB8AC3E}">
        <p14:creationId xmlns:p14="http://schemas.microsoft.com/office/powerpoint/2010/main" val="181150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534400" cy="1252728"/>
          </a:xfrm>
        </p:spPr>
        <p:txBody>
          <a:bodyPr>
            <a:noAutofit/>
          </a:bodyPr>
          <a:lstStyle/>
          <a:p>
            <a:r>
              <a:rPr lang="en-US" sz="3400" dirty="0"/>
              <a:t>States with Workforce Initiatives Approved or Pending in 1115 Waiver Applications</a:t>
            </a:r>
          </a:p>
        </p:txBody>
      </p:sp>
      <p:sp>
        <p:nvSpPr>
          <p:cNvPr id="3" name="Content Placeholder 2"/>
          <p:cNvSpPr>
            <a:spLocks noGrp="1"/>
          </p:cNvSpPr>
          <p:nvPr>
            <p:ph idx="1"/>
          </p:nvPr>
        </p:nvSpPr>
        <p:spPr/>
        <p:txBody>
          <a:bodyPr>
            <a:normAutofit/>
          </a:bodyPr>
          <a:lstStyle/>
          <a:p>
            <a:r>
              <a:rPr lang="en-US" dirty="0"/>
              <a:t>Illinois</a:t>
            </a:r>
          </a:p>
          <a:p>
            <a:r>
              <a:rPr lang="en-US" dirty="0"/>
              <a:t>Minnesota</a:t>
            </a:r>
          </a:p>
          <a:p>
            <a:r>
              <a:rPr lang="en-US" dirty="0"/>
              <a:t>New Hampshire</a:t>
            </a:r>
          </a:p>
          <a:p>
            <a:r>
              <a:rPr lang="en-US" dirty="0"/>
              <a:t>New Jersey</a:t>
            </a:r>
          </a:p>
          <a:p>
            <a:r>
              <a:rPr lang="en-US" dirty="0"/>
              <a:t>New York </a:t>
            </a:r>
          </a:p>
          <a:p>
            <a:r>
              <a:rPr lang="en-US" dirty="0"/>
              <a:t>Oregon</a:t>
            </a:r>
          </a:p>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3</a:t>
            </a:fld>
            <a:endParaRPr lang="en-US" dirty="0"/>
          </a:p>
        </p:txBody>
      </p:sp>
    </p:spTree>
    <p:extLst>
      <p:ext uri="{BB962C8B-B14F-4D97-AF65-F5344CB8AC3E}">
        <p14:creationId xmlns:p14="http://schemas.microsoft.com/office/powerpoint/2010/main" val="43582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Three Major Types of Initiatives</a:t>
            </a:r>
          </a:p>
        </p:txBody>
      </p:sp>
      <p:sp>
        <p:nvSpPr>
          <p:cNvPr id="3" name="Content Placeholder 2"/>
          <p:cNvSpPr>
            <a:spLocks noGrp="1"/>
          </p:cNvSpPr>
          <p:nvPr>
            <p:ph idx="1"/>
          </p:nvPr>
        </p:nvSpPr>
        <p:spPr/>
        <p:txBody>
          <a:bodyPr/>
          <a:lstStyle/>
          <a:p>
            <a:r>
              <a:rPr lang="en-US" dirty="0"/>
              <a:t>Train more health professionals</a:t>
            </a:r>
          </a:p>
          <a:p>
            <a:endParaRPr lang="en-US" dirty="0"/>
          </a:p>
          <a:p>
            <a:r>
              <a:rPr lang="en-US" dirty="0"/>
              <a:t>Innovative ways to address whole person care</a:t>
            </a:r>
          </a:p>
          <a:p>
            <a:endParaRPr lang="en-US" dirty="0"/>
          </a:p>
          <a:p>
            <a:r>
              <a:rPr lang="en-US" dirty="0"/>
              <a:t>Create incentives for health professionals to serve Medicaid beneficiaries and other underserved populations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4</a:t>
            </a:fld>
            <a:endParaRPr lang="en-US" dirty="0"/>
          </a:p>
        </p:txBody>
      </p:sp>
    </p:spTree>
    <p:extLst>
      <p:ext uri="{BB962C8B-B14F-4D97-AF65-F5344CB8AC3E}">
        <p14:creationId xmlns:p14="http://schemas.microsoft.com/office/powerpoint/2010/main" val="340719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dirty="0"/>
              <a:t>Overview of Waiver Strategies by State</a:t>
            </a:r>
          </a:p>
        </p:txBody>
      </p:sp>
      <p:graphicFrame>
        <p:nvGraphicFramePr>
          <p:cNvPr id="5" name="Content Placeholder 4" descr="Overview of strategies used by states who have workforce included in waivers--pending or accepted" title="Table Summary"/>
          <p:cNvGraphicFramePr>
            <a:graphicFrameLocks noGrp="1"/>
          </p:cNvGraphicFramePr>
          <p:nvPr>
            <p:ph idx="1"/>
            <p:extLst>
              <p:ext uri="{D42A27DB-BD31-4B8C-83A1-F6EECF244321}">
                <p14:modId xmlns:p14="http://schemas.microsoft.com/office/powerpoint/2010/main" val="3945752406"/>
              </p:ext>
            </p:extLst>
          </p:nvPr>
        </p:nvGraphicFramePr>
        <p:xfrm>
          <a:off x="228600" y="2514600"/>
          <a:ext cx="8610600" cy="397764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370840">
                <a:tc>
                  <a:txBody>
                    <a:bodyPr/>
                    <a:lstStyle/>
                    <a:p>
                      <a:pPr algn="ctr"/>
                      <a:r>
                        <a:rPr lang="en-US" sz="2300" b="0" dirty="0">
                          <a:solidFill>
                            <a:schemeClr val="tx1"/>
                          </a:solidFill>
                          <a:latin typeface="Arial" panose="020B0604020202020204" pitchFamily="34" charset="0"/>
                          <a:cs typeface="Arial" panose="020B0604020202020204" pitchFamily="34" charset="0"/>
                        </a:rPr>
                        <a:t>Strategy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IL</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MN</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NH</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NJ</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OR</a:t>
                      </a:r>
                    </a:p>
                  </a:txBody>
                  <a:tcPr/>
                </a:tc>
                <a:extLst>
                  <a:ext uri="{0D108BD9-81ED-4DB2-BD59-A6C34878D82A}">
                    <a16:rowId xmlns:a16="http://schemas.microsoft.com/office/drawing/2014/main" val="10000"/>
                  </a:ext>
                </a:extLst>
              </a:tr>
              <a:tr h="370840">
                <a:tc>
                  <a:txBody>
                    <a:bodyPr/>
                    <a:lstStyle/>
                    <a:p>
                      <a:pPr algn="l"/>
                      <a:r>
                        <a:rPr lang="en-US" sz="2300" dirty="0">
                          <a:latin typeface="Arial" panose="020B0604020202020204" pitchFamily="34" charset="0"/>
                          <a:cs typeface="Arial" panose="020B0604020202020204" pitchFamily="34" charset="0"/>
                        </a:rPr>
                        <a:t>Train more</a:t>
                      </a:r>
                    </a:p>
                  </a:txBody>
                  <a:tcPr/>
                </a:tc>
                <a:tc>
                  <a:txBody>
                    <a:bodyPr/>
                    <a:lstStyle/>
                    <a:p>
                      <a:pPr algn="ct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pPr algn="l"/>
                      <a:r>
                        <a:rPr lang="en-US" sz="2300" dirty="0">
                          <a:latin typeface="Arial" panose="020B0604020202020204" pitchFamily="34" charset="0"/>
                          <a:cs typeface="Arial" panose="020B0604020202020204" pitchFamily="34" charset="0"/>
                        </a:rPr>
                        <a:t>Increase retention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pPr algn="l"/>
                      <a:r>
                        <a:rPr lang="en-US" sz="2300" dirty="0">
                          <a:latin typeface="Arial" panose="020B0604020202020204" pitchFamily="34" charset="0"/>
                          <a:cs typeface="Arial" panose="020B0604020202020204" pitchFamily="34" charset="0"/>
                        </a:rPr>
                        <a:t>Address practice limitations</a:t>
                      </a: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pPr algn="l"/>
                      <a:r>
                        <a:rPr lang="en-US" sz="2300" dirty="0">
                          <a:latin typeface="Arial" panose="020B0604020202020204" pitchFamily="34" charset="0"/>
                          <a:cs typeface="Arial" panose="020B0604020202020204" pitchFamily="34" charset="0"/>
                        </a:rPr>
                        <a:t>Add greater efficiency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pPr algn="l"/>
                      <a:r>
                        <a:rPr lang="en-US" sz="2300" dirty="0">
                          <a:latin typeface="Arial" panose="020B0604020202020204" pitchFamily="34" charset="0"/>
                          <a:cs typeface="Arial" panose="020B0604020202020204" pitchFamily="34" charset="0"/>
                        </a:rPr>
                        <a:t>Innovative ways to address whole</a:t>
                      </a:r>
                      <a:r>
                        <a:rPr lang="en-US" sz="2300" baseline="0" dirty="0">
                          <a:latin typeface="Arial" panose="020B0604020202020204" pitchFamily="34" charset="0"/>
                          <a:cs typeface="Arial" panose="020B0604020202020204" pitchFamily="34" charset="0"/>
                        </a:rPr>
                        <a:t> person care</a:t>
                      </a:r>
                      <a:endParaRPr lang="en-US" sz="23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pPr algn="l"/>
                      <a:r>
                        <a:rPr lang="en-US" sz="2300" dirty="0">
                          <a:latin typeface="Arial" panose="020B0604020202020204" pitchFamily="34" charset="0"/>
                          <a:cs typeface="Arial" panose="020B0604020202020204" pitchFamily="34" charset="0"/>
                        </a:rPr>
                        <a:t>Create incentives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26A15490-1445-49BC-9DBD-5CEBDC591D54}" type="slidenum">
              <a:rPr lang="en-US" smtClean="0"/>
              <a:pPr/>
              <a:t>5</a:t>
            </a:fld>
            <a:endParaRPr lang="en-US" dirty="0"/>
          </a:p>
        </p:txBody>
      </p:sp>
    </p:spTree>
    <p:extLst>
      <p:ext uri="{BB962C8B-B14F-4D97-AF65-F5344CB8AC3E}">
        <p14:creationId xmlns:p14="http://schemas.microsoft.com/office/powerpoint/2010/main" val="963405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382000" cy="1252728"/>
          </a:xfrm>
        </p:spPr>
        <p:txBody>
          <a:bodyPr>
            <a:normAutofit/>
          </a:bodyPr>
          <a:lstStyle/>
          <a:p>
            <a:r>
              <a:rPr lang="en-US" sz="3600" dirty="0"/>
              <a:t>Train More Health Professionals</a:t>
            </a:r>
          </a:p>
        </p:txBody>
      </p:sp>
      <p:sp>
        <p:nvSpPr>
          <p:cNvPr id="3" name="Content Placeholder 2"/>
          <p:cNvSpPr>
            <a:spLocks noGrp="1"/>
          </p:cNvSpPr>
          <p:nvPr>
            <p:ph idx="1"/>
          </p:nvPr>
        </p:nvSpPr>
        <p:spPr>
          <a:xfrm>
            <a:off x="304800" y="1828800"/>
            <a:ext cx="8610600" cy="4525963"/>
          </a:xfrm>
        </p:spPr>
        <p:txBody>
          <a:bodyPr>
            <a:noAutofit/>
          </a:bodyPr>
          <a:lstStyle/>
          <a:p>
            <a:pPr marL="0" indent="0">
              <a:buNone/>
            </a:pPr>
            <a:r>
              <a:rPr lang="en-US" sz="2800" u="sng" dirty="0"/>
              <a:t>Illinois</a:t>
            </a:r>
            <a:br>
              <a:rPr lang="en-US" sz="2800" u="sng" dirty="0"/>
            </a:br>
            <a:endParaRPr lang="en-US" sz="2000" dirty="0"/>
          </a:p>
          <a:p>
            <a:r>
              <a:rPr lang="en-US" sz="2400" dirty="0"/>
              <a:t>$10 million/yr. for a pilot program; similar to the Teaching Health Center GME program</a:t>
            </a:r>
            <a:br>
              <a:rPr lang="en-US" sz="2400" dirty="0"/>
            </a:br>
            <a:endParaRPr lang="en-US" sz="2000" dirty="0"/>
          </a:p>
          <a:p>
            <a:r>
              <a:rPr lang="en-US" sz="2400" dirty="0"/>
              <a:t>$26 million/yr. to medical </a:t>
            </a:r>
            <a:r>
              <a:rPr lang="en-US" dirty="0"/>
              <a:t>&amp; </a:t>
            </a:r>
            <a:r>
              <a:rPr lang="en-US" sz="2400" dirty="0"/>
              <a:t>dental residency programs in specialties in great demand in medically underserved areas</a:t>
            </a:r>
            <a:br>
              <a:rPr lang="en-US" sz="2400" dirty="0"/>
            </a:br>
            <a:endParaRPr lang="en-US" sz="2000" dirty="0"/>
          </a:p>
          <a:p>
            <a:r>
              <a:rPr lang="en-US" sz="2400" dirty="0"/>
              <a:t>At least $50 million/yr. for training programs to increase access to care in underserved areas </a:t>
            </a:r>
          </a:p>
          <a:p>
            <a:pPr lvl="1"/>
            <a:r>
              <a:rPr lang="en-US" sz="2400" dirty="0"/>
              <a:t>Multiple occupations</a:t>
            </a:r>
          </a:p>
          <a:p>
            <a:pPr lvl="1"/>
            <a:r>
              <a:rPr lang="en-US" sz="2400" dirty="0"/>
              <a:t>Multiple educational levels</a:t>
            </a:r>
          </a:p>
          <a:p>
            <a:pPr marL="0" indent="0">
              <a:buNone/>
            </a:pPr>
            <a:endParaRPr lang="en-US" sz="2400" dirty="0"/>
          </a:p>
        </p:txBody>
      </p:sp>
      <p:sp>
        <p:nvSpPr>
          <p:cNvPr id="4" name="Slide Number Placeholder 3"/>
          <p:cNvSpPr>
            <a:spLocks noGrp="1"/>
          </p:cNvSpPr>
          <p:nvPr>
            <p:ph type="sldNum" sz="quarter" idx="12"/>
          </p:nvPr>
        </p:nvSpPr>
        <p:spPr>
          <a:xfrm>
            <a:off x="3962400" y="6400800"/>
            <a:ext cx="1161826" cy="365125"/>
          </a:xfrm>
        </p:spPr>
        <p:txBody>
          <a:bodyPr/>
          <a:lstStyle/>
          <a:p>
            <a:fld id="{B1C00C74-BE2D-447C-A158-CFE9A3CBAC58}" type="slidenum">
              <a:rPr lang="en-US" smtClean="0"/>
              <a:pPr/>
              <a:t>6</a:t>
            </a:fld>
            <a:endParaRPr lang="en-US" dirty="0"/>
          </a:p>
        </p:txBody>
      </p:sp>
    </p:spTree>
    <p:extLst>
      <p:ext uri="{BB962C8B-B14F-4D97-AF65-F5344CB8AC3E}">
        <p14:creationId xmlns:p14="http://schemas.microsoft.com/office/powerpoint/2010/main" val="327221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10600" cy="1252728"/>
          </a:xfrm>
        </p:spPr>
        <p:txBody>
          <a:bodyPr>
            <a:noAutofit/>
          </a:bodyPr>
          <a:lstStyle/>
          <a:p>
            <a:r>
              <a:rPr lang="en-US" sz="3600" dirty="0"/>
              <a:t>Train More Health Professionals – 2</a:t>
            </a:r>
          </a:p>
        </p:txBody>
      </p:sp>
      <p:sp>
        <p:nvSpPr>
          <p:cNvPr id="3" name="Content Placeholder 2"/>
          <p:cNvSpPr>
            <a:spLocks noGrp="1"/>
          </p:cNvSpPr>
          <p:nvPr>
            <p:ph idx="1"/>
          </p:nvPr>
        </p:nvSpPr>
        <p:spPr>
          <a:xfrm>
            <a:off x="381000" y="2133600"/>
            <a:ext cx="8534400" cy="3840163"/>
          </a:xfrm>
        </p:spPr>
        <p:txBody>
          <a:bodyPr>
            <a:noAutofit/>
          </a:bodyPr>
          <a:lstStyle/>
          <a:p>
            <a:pPr marL="0" indent="0">
              <a:buNone/>
            </a:pPr>
            <a:r>
              <a:rPr lang="en-US" u="sng" dirty="0"/>
              <a:t>Minnesota</a:t>
            </a:r>
            <a:br>
              <a:rPr lang="en-US" u="sng" dirty="0"/>
            </a:br>
            <a:endParaRPr lang="en-US" sz="2000" u="sng" dirty="0"/>
          </a:p>
          <a:p>
            <a:r>
              <a:rPr lang="en-US" dirty="0"/>
              <a:t>Distribution of at least $21.7 million through the Medical Education and Research Costs Trust Fund</a:t>
            </a:r>
          </a:p>
          <a:p>
            <a:pPr>
              <a:buNone/>
            </a:pPr>
            <a:endParaRPr lang="en-US" dirty="0"/>
          </a:p>
          <a:p>
            <a:r>
              <a:rPr lang="en-US" dirty="0"/>
              <a:t>Institutions providing medical or dental education are eligible</a:t>
            </a:r>
          </a:p>
          <a:p>
            <a:endParaRPr lang="en-US" dirty="0"/>
          </a:p>
          <a:p>
            <a:r>
              <a:rPr lang="en-US" dirty="0"/>
              <a:t>Some funds targeted to improve access to care for underserved populations</a:t>
            </a:r>
          </a:p>
          <a:p>
            <a:pPr marL="0" indent="0">
              <a:buNone/>
            </a:pPr>
            <a:endParaRPr lang="en-US" sz="2800" u="sng"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B1C00C74-BE2D-447C-A158-CFE9A3CBAC58}" type="slidenum">
              <a:rPr lang="en-US" smtClean="0"/>
              <a:pPr/>
              <a:t>7</a:t>
            </a:fld>
            <a:endParaRPr lang="en-US" dirty="0"/>
          </a:p>
        </p:txBody>
      </p:sp>
    </p:spTree>
    <p:extLst>
      <p:ext uri="{BB962C8B-B14F-4D97-AF65-F5344CB8AC3E}">
        <p14:creationId xmlns:p14="http://schemas.microsoft.com/office/powerpoint/2010/main" val="309444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3</a:t>
            </a:r>
          </a:p>
        </p:txBody>
      </p:sp>
      <p:sp>
        <p:nvSpPr>
          <p:cNvPr id="3" name="Content Placeholder 2"/>
          <p:cNvSpPr>
            <a:spLocks noGrp="1"/>
          </p:cNvSpPr>
          <p:nvPr>
            <p:ph idx="1"/>
          </p:nvPr>
        </p:nvSpPr>
        <p:spPr>
          <a:xfrm>
            <a:off x="381000" y="2362200"/>
            <a:ext cx="8610599" cy="3763963"/>
          </a:xfrm>
        </p:spPr>
        <p:txBody>
          <a:bodyPr/>
          <a:lstStyle/>
          <a:p>
            <a:pPr marL="0" indent="0">
              <a:buNone/>
            </a:pPr>
            <a:r>
              <a:rPr lang="en-US" u="sng" dirty="0"/>
              <a:t>New Jersey</a:t>
            </a:r>
            <a:br>
              <a:rPr lang="en-US" u="sng" dirty="0"/>
            </a:br>
            <a:endParaRPr lang="en-US" sz="2000" u="sng" dirty="0"/>
          </a:p>
          <a:p>
            <a:r>
              <a:rPr lang="en-US" dirty="0"/>
              <a:t>Hospitals enrolled as a New Jersey Medicaid provider, and previously receiving a supplemental payment under the Medicaid State plan in 2012 can receive two types of payments:</a:t>
            </a:r>
          </a:p>
          <a:p>
            <a:pPr lvl="1"/>
            <a:r>
              <a:rPr lang="en-US" sz="2300" dirty="0"/>
              <a:t>GME Transition Payments </a:t>
            </a:r>
          </a:p>
          <a:p>
            <a:pPr lvl="1"/>
            <a:r>
              <a:rPr lang="en-US" sz="2300" dirty="0"/>
              <a:t>Hospital Relief Subsidy Fund (later replaced with DSRIP program) </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8</a:t>
            </a:fld>
            <a:endParaRPr lang="en-US" dirty="0"/>
          </a:p>
        </p:txBody>
      </p:sp>
    </p:spTree>
    <p:extLst>
      <p:ext uri="{BB962C8B-B14F-4D97-AF65-F5344CB8AC3E}">
        <p14:creationId xmlns:p14="http://schemas.microsoft.com/office/powerpoint/2010/main" val="158701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4 </a:t>
            </a:r>
          </a:p>
        </p:txBody>
      </p:sp>
      <p:sp>
        <p:nvSpPr>
          <p:cNvPr id="3" name="Content Placeholder 2"/>
          <p:cNvSpPr>
            <a:spLocks noGrp="1"/>
          </p:cNvSpPr>
          <p:nvPr>
            <p:ph idx="1"/>
          </p:nvPr>
        </p:nvSpPr>
        <p:spPr>
          <a:xfrm>
            <a:off x="304800" y="2286000"/>
            <a:ext cx="8610599" cy="3840163"/>
          </a:xfrm>
        </p:spPr>
        <p:txBody>
          <a:bodyPr>
            <a:noAutofit/>
          </a:bodyPr>
          <a:lstStyle/>
          <a:p>
            <a:pPr marL="0" indent="0">
              <a:buNone/>
            </a:pPr>
            <a:r>
              <a:rPr lang="en-US" u="sng" dirty="0"/>
              <a:t>Oregon</a:t>
            </a:r>
            <a:br>
              <a:rPr lang="en-US" u="sng" dirty="0"/>
            </a:br>
            <a:endParaRPr lang="en-US" sz="2000" u="sng" dirty="0"/>
          </a:p>
          <a:p>
            <a:r>
              <a:rPr lang="en-US" dirty="0"/>
              <a:t>Up to $178 million for health workforce training programs operated by public colleges and universities</a:t>
            </a:r>
          </a:p>
          <a:p>
            <a:endParaRPr lang="en-US" dirty="0"/>
          </a:p>
          <a:p>
            <a:r>
              <a:rPr lang="en-US" dirty="0"/>
              <a:t>Through community colleges:</a:t>
            </a:r>
          </a:p>
          <a:p>
            <a:pPr lvl="1"/>
            <a:r>
              <a:rPr lang="en-US" sz="2400" dirty="0"/>
              <a:t>Establish a standardized CHW curriculum </a:t>
            </a:r>
          </a:p>
          <a:p>
            <a:pPr lvl="1"/>
            <a:r>
              <a:rPr lang="en-US" sz="2400" dirty="0"/>
              <a:t>Train 300 additional CHW by December 2015</a:t>
            </a:r>
            <a:endParaRPr lang="en-US" sz="2400" u="sng" dirty="0"/>
          </a:p>
          <a:p>
            <a:endParaRPr lang="en-US" dirty="0"/>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9</a:t>
            </a:fld>
            <a:endParaRPr lang="en-US" dirty="0"/>
          </a:p>
        </p:txBody>
      </p:sp>
    </p:spTree>
    <p:extLst>
      <p:ext uri="{BB962C8B-B14F-4D97-AF65-F5344CB8AC3E}">
        <p14:creationId xmlns:p14="http://schemas.microsoft.com/office/powerpoint/2010/main" val="3643381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UCSF 1st presentation for the first workforce expert stakeholder workgroup.</Abstract>
    <PublishingContactName xmlns="http://schemas.microsoft.com/sharepoint/v3">Jonathan Palisoc</PublishingContactName>
    <TAGAge xmlns="69bc34b3-1921-46c7-8c7a-d18363374b4b" xsi:nil="true"/>
    <_dlc_DocId xmlns="69bc34b3-1921-46c7-8c7a-d18363374b4b">DHCSDOC-2129867196-1997</_dlc_DocId>
    <_dlc_DocIdUrl xmlns="69bc34b3-1921-46c7-8c7a-d18363374b4b">
      <Url>http://dhcs2016prod:88/provgovpart/_layouts/15/DocIdRedir.aspx?ID=DHCSDOC-2129867196-1997</Url>
      <Description>DHCSDOC-2129867196-1997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8AB5F95-3B13-451B-BD45-57012A45F0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731CDF-6A04-474A-AC88-A45A3F140246}"/>
</file>

<file path=customXml/itemProps3.xml><?xml version="1.0" encoding="utf-8"?>
<ds:datastoreItem xmlns:ds="http://schemas.openxmlformats.org/officeDocument/2006/customXml" ds:itemID="{8A1BE623-83C0-4E27-B67F-763D559D93F7}">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F6810C42-13DA-4B24-AB7B-189CD897B645}">
  <ds:schemaRefs>
    <ds:schemaRef ds:uri="http://schemas.microsoft.com/sharepoint/v3/contenttype/forms"/>
  </ds:schemaRefs>
</ds:datastoreItem>
</file>

<file path=customXml/itemProps5.xml><?xml version="1.0" encoding="utf-8"?>
<ds:datastoreItem xmlns:ds="http://schemas.openxmlformats.org/officeDocument/2006/customXml" ds:itemID="{5BF35B95-CB53-4635-93F7-4DF64606F04A}"/>
</file>

<file path=docProps/app.xml><?xml version="1.0" encoding="utf-8"?>
<Properties xmlns="http://schemas.openxmlformats.org/officeDocument/2006/extended-properties" xmlns:vt="http://schemas.openxmlformats.org/officeDocument/2006/docPropsVTypes">
  <Template>Waveform</Template>
  <TotalTime>470</TotalTime>
  <Words>754</Words>
  <Application>Microsoft Office PowerPoint</Application>
  <PresentationFormat>On-screen Show (4:3)</PresentationFormat>
  <Paragraphs>158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Candara</vt:lpstr>
      <vt:lpstr>Symbol</vt:lpstr>
      <vt:lpstr>Waveform</vt:lpstr>
      <vt:lpstr>Workforce Training Initiatives  in Other States’ Medicaid 1115 Waiver Applications</vt:lpstr>
      <vt:lpstr>Sources of Information</vt:lpstr>
      <vt:lpstr>States with Workforce Initiatives Approved or Pending in 1115 Waiver Applications</vt:lpstr>
      <vt:lpstr>Three Major Types of Initiatives</vt:lpstr>
      <vt:lpstr>Overview of Waiver Strategies by State</vt:lpstr>
      <vt:lpstr>Train More Health Professionals</vt:lpstr>
      <vt:lpstr>Train More Health Professionals – 2</vt:lpstr>
      <vt:lpstr>Train More Health Professionals – 3</vt:lpstr>
      <vt:lpstr>Train More Health Professionals – 4 </vt:lpstr>
      <vt:lpstr>Increase Retention</vt:lpstr>
      <vt:lpstr>Increase Retention – 2</vt:lpstr>
      <vt:lpstr>Increase Retention –3</vt:lpstr>
      <vt:lpstr>Address Practice Limitations</vt:lpstr>
      <vt:lpstr>Greater Efficiency</vt:lpstr>
      <vt:lpstr>Address Whole Person Care</vt:lpstr>
      <vt:lpstr>Address Whole Person Care – 2</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61</cp:revision>
  <cp:lastPrinted>2014-11-13T00:00:41Z</cp:lastPrinted>
  <dcterms:created xsi:type="dcterms:W3CDTF">2014-10-23T23:24:47Z</dcterms:created>
  <dcterms:modified xsi:type="dcterms:W3CDTF">2020-12-05T04:38:12Z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8fce506c-8dfb-445a-9fa0-9061090747d8</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