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Masters/notesMaster1.xml" ContentType="application/vnd.openxmlformats-officedocument.presentationml.notesMaster+xml"/>
  <Override PartName="/ppt/charts/chart3.xml" ContentType="application/vnd.openxmlformats-officedocument.drawingml.chart+xml"/>
  <Override PartName="/ppt/charts/chart2.xml" ContentType="application/vnd.openxmlformats-officedocument.drawingml.chart+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ustom.xml" ContentType="application/vnd.openxmlformats-officedocument.custom-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5"/>
  </p:notesMasterIdLst>
  <p:handoutMasterIdLst>
    <p:handoutMasterId r:id="rId26"/>
  </p:handoutMasterIdLst>
  <p:sldIdLst>
    <p:sldId id="256" r:id="rId6"/>
    <p:sldId id="258" r:id="rId7"/>
    <p:sldId id="273" r:id="rId8"/>
    <p:sldId id="284" r:id="rId9"/>
    <p:sldId id="278" r:id="rId10"/>
    <p:sldId id="298" r:id="rId11"/>
    <p:sldId id="279" r:id="rId12"/>
    <p:sldId id="295" r:id="rId13"/>
    <p:sldId id="274" r:id="rId14"/>
    <p:sldId id="275" r:id="rId15"/>
    <p:sldId id="302" r:id="rId16"/>
    <p:sldId id="303" r:id="rId17"/>
    <p:sldId id="290" r:id="rId18"/>
    <p:sldId id="286" r:id="rId19"/>
    <p:sldId id="291" r:id="rId20"/>
    <p:sldId id="292" r:id="rId21"/>
    <p:sldId id="301" r:id="rId22"/>
    <p:sldId id="293" r:id="rId23"/>
    <p:sldId id="294"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ita Mutha" initials="SM" lastIdx="2" clrIdx="0"/>
  <p:cmAuthor id="1" name="Joanne Spetz" initials="JS" lastIdx="1" clrIdx="1"/>
  <p:cmAuthor id="2" name="Janet Coffman" initials="JC" lastIdx="6"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62" y="90"/>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63" d="100"/>
          <a:sy n="63" d="100"/>
        </p:scale>
        <p:origin x="-218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ustomXml" Target="../customXml/item5.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30" Type="http://schemas.openxmlformats.org/officeDocument/2006/relationships/theme" Target="theme/theme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Sheet1!$B$1</c:f>
              <c:strCache>
                <c:ptCount val="1"/>
                <c:pt idx="0">
                  <c:v>MDs per 100.000 Persons</c:v>
                </c:pt>
              </c:strCache>
            </c:strRef>
          </c:tx>
          <c:invertIfNegative val="0"/>
          <c:dLbls>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Bay Area</c:v>
                </c:pt>
                <c:pt idx="1">
                  <c:v>Central Coast</c:v>
                </c:pt>
                <c:pt idx="2">
                  <c:v>Central Valley/Sierra</c:v>
                </c:pt>
                <c:pt idx="3">
                  <c:v>Inland Empire</c:v>
                </c:pt>
                <c:pt idx="4">
                  <c:v>Los Angeles</c:v>
                </c:pt>
                <c:pt idx="5">
                  <c:v>North</c:v>
                </c:pt>
                <c:pt idx="6">
                  <c:v>North Valley/Sierra</c:v>
                </c:pt>
                <c:pt idx="7">
                  <c:v>Orange</c:v>
                </c:pt>
                <c:pt idx="8">
                  <c:v>San Diego</c:v>
                </c:pt>
                <c:pt idx="9">
                  <c:v>South Valley/Sierra</c:v>
                </c:pt>
              </c:strCache>
            </c:strRef>
          </c:cat>
          <c:val>
            <c:numRef>
              <c:f>Sheet1!$B$2:$B$11</c:f>
              <c:numCache>
                <c:formatCode>0</c:formatCode>
                <c:ptCount val="10"/>
                <c:pt idx="0">
                  <c:v>258.2015672078615</c:v>
                </c:pt>
                <c:pt idx="1">
                  <c:v>173.52998743864879</c:v>
                </c:pt>
                <c:pt idx="2">
                  <c:v>146.42762155402841</c:v>
                </c:pt>
                <c:pt idx="3">
                  <c:v>124.5527221551683</c:v>
                </c:pt>
                <c:pt idx="4">
                  <c:v>206.095840236231</c:v>
                </c:pt>
                <c:pt idx="5">
                  <c:v>148.76784845683639</c:v>
                </c:pt>
                <c:pt idx="6">
                  <c:v>200.620973552512</c:v>
                </c:pt>
                <c:pt idx="7">
                  <c:v>202.41346864730431</c:v>
                </c:pt>
                <c:pt idx="8">
                  <c:v>204.37293291354999</c:v>
                </c:pt>
                <c:pt idx="9">
                  <c:v>121.3406885033201</c:v>
                </c:pt>
              </c:numCache>
            </c:numRef>
          </c:val>
          <c:extLst>
            <c:ext xmlns:c16="http://schemas.microsoft.com/office/drawing/2014/chart" uri="{C3380CC4-5D6E-409C-BE32-E72D297353CC}">
              <c16:uniqueId val="{00000000-5B6F-4378-B53C-536632F4AA53}"/>
            </c:ext>
          </c:extLst>
        </c:ser>
        <c:dLbls>
          <c:showLegendKey val="0"/>
          <c:showVal val="1"/>
          <c:showCatName val="0"/>
          <c:showSerName val="0"/>
          <c:showPercent val="0"/>
          <c:showBubbleSize val="0"/>
        </c:dLbls>
        <c:gapWidth val="150"/>
        <c:axId val="29264512"/>
        <c:axId val="29267456"/>
      </c:barChart>
      <c:catAx>
        <c:axId val="29264512"/>
        <c:scaling>
          <c:orientation val="minMax"/>
        </c:scaling>
        <c:delete val="0"/>
        <c:axPos val="b"/>
        <c:numFmt formatCode="General" sourceLinked="1"/>
        <c:majorTickMark val="out"/>
        <c:minorTickMark val="none"/>
        <c:tickLblPos val="nextTo"/>
        <c:txPr>
          <a:bodyPr/>
          <a:lstStyle/>
          <a:p>
            <a:pPr>
              <a:defRPr sz="2000"/>
            </a:pPr>
            <a:endParaRPr lang="en-US"/>
          </a:p>
        </c:txPr>
        <c:crossAx val="29267456"/>
        <c:crosses val="autoZero"/>
        <c:auto val="1"/>
        <c:lblAlgn val="ctr"/>
        <c:lblOffset val="100"/>
        <c:noMultiLvlLbl val="0"/>
      </c:catAx>
      <c:valAx>
        <c:axId val="29267456"/>
        <c:scaling>
          <c:orientation val="minMax"/>
        </c:scaling>
        <c:delete val="0"/>
        <c:axPos val="l"/>
        <c:numFmt formatCode="0" sourceLinked="1"/>
        <c:majorTickMark val="out"/>
        <c:minorTickMark val="none"/>
        <c:tickLblPos val="nextTo"/>
        <c:crossAx val="29264512"/>
        <c:crosses val="autoZero"/>
        <c:crossBetween val="between"/>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567058023996999"/>
          <c:y val="0.118570533160967"/>
          <c:w val="0.72727186445444503"/>
          <c:h val="0.68522827252227503"/>
        </c:manualLayout>
      </c:layout>
      <c:barChart>
        <c:barDir val="col"/>
        <c:grouping val="clustered"/>
        <c:varyColors val="0"/>
        <c:ser>
          <c:idx val="0"/>
          <c:order val="0"/>
          <c:tx>
            <c:strRef>
              <c:f>Sheet1!$B$1</c:f>
              <c:strCache>
                <c:ptCount val="1"/>
                <c:pt idx="0">
                  <c:v>Private Insurance</c:v>
                </c:pt>
              </c:strCache>
            </c:strRef>
          </c:tx>
          <c:spPr>
            <a:solidFill>
              <a:schemeClr val="tx2">
                <a:lumMod val="50000"/>
              </a:schemeClr>
            </a:solidFill>
          </c:spPr>
          <c:invertIfNegative val="0"/>
          <c:dLbls>
            <c:dLbl>
              <c:idx val="0"/>
              <c:tx>
                <c:rich>
                  <a:bodyPr/>
                  <a:lstStyle/>
                  <a:p>
                    <a:r>
                      <a:rPr lang="en-US" sz="1600" b="1" i="0" dirty="0">
                        <a:solidFill>
                          <a:srgbClr val="003366"/>
                        </a:solidFill>
                      </a:rPr>
                      <a:t>79%</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E7C-4231-ABCE-21F99249CF7C}"/>
                </c:ext>
              </c:extLst>
            </c:dLbl>
            <c:dLbl>
              <c:idx val="1"/>
              <c:tx>
                <c:rich>
                  <a:bodyPr/>
                  <a:lstStyle/>
                  <a:p>
                    <a:r>
                      <a:rPr lang="en-US" sz="1600" b="1" i="0" dirty="0">
                        <a:solidFill>
                          <a:srgbClr val="003366"/>
                        </a:solidFill>
                      </a:rPr>
                      <a:t>76%</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E7C-4231-ABCE-21F99249CF7C}"/>
                </c:ext>
              </c:extLst>
            </c:dLbl>
            <c:dLbl>
              <c:idx val="2"/>
              <c:tx>
                <c:rich>
                  <a:bodyPr/>
                  <a:lstStyle/>
                  <a:p>
                    <a:r>
                      <a:rPr lang="en-US" sz="1600" b="1" i="0" dirty="0">
                        <a:solidFill>
                          <a:srgbClr val="003366"/>
                        </a:solidFill>
                      </a:rPr>
                      <a:t>80%</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3E7C-4231-ABCE-21F99249CF7C}"/>
                </c:ext>
              </c:extLst>
            </c:dLbl>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Sheet1!$B$2:$B$4</c:f>
              <c:numCache>
                <c:formatCode>0%</c:formatCode>
                <c:ptCount val="3"/>
                <c:pt idx="0">
                  <c:v>0.79</c:v>
                </c:pt>
                <c:pt idx="1">
                  <c:v>0.76</c:v>
                </c:pt>
                <c:pt idx="2">
                  <c:v>0.8</c:v>
                </c:pt>
              </c:numCache>
            </c:numRef>
          </c:val>
          <c:extLst>
            <c:ext xmlns:c16="http://schemas.microsoft.com/office/drawing/2014/chart" uri="{C3380CC4-5D6E-409C-BE32-E72D297353CC}">
              <c16:uniqueId val="{00000003-3E7C-4231-ABCE-21F99249CF7C}"/>
            </c:ext>
          </c:extLst>
        </c:ser>
        <c:ser>
          <c:idx val="1"/>
          <c:order val="1"/>
          <c:tx>
            <c:strRef>
              <c:f>Sheet1!$C$1</c:f>
              <c:strCache>
                <c:ptCount val="1"/>
                <c:pt idx="0">
                  <c:v>Medicare</c:v>
                </c:pt>
              </c:strCache>
            </c:strRef>
          </c:tx>
          <c:spPr>
            <a:solidFill>
              <a:schemeClr val="accent1">
                <a:lumMod val="75000"/>
              </a:schemeClr>
            </a:solidFill>
            <a:ln w="25402">
              <a:noFill/>
            </a:ln>
          </c:spPr>
          <c:invertIfNegative val="0"/>
          <c:dLbls>
            <c:dLbl>
              <c:idx val="0"/>
              <c:tx>
                <c:rich>
                  <a:bodyPr/>
                  <a:lstStyle/>
                  <a:p>
                    <a:r>
                      <a:rPr lang="en-US" sz="1600" b="1" dirty="0">
                        <a:solidFill>
                          <a:srgbClr val="003366"/>
                        </a:solidFill>
                      </a:rPr>
                      <a:t>75%</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3E7C-4231-ABCE-21F99249CF7C}"/>
                </c:ext>
              </c:extLst>
            </c:dLbl>
            <c:dLbl>
              <c:idx val="1"/>
              <c:layout>
                <c:manualLayout>
                  <c:x val="7.44047619047621E-3"/>
                  <c:y val="4.6948356807511296E-3"/>
                </c:manualLayout>
              </c:layout>
              <c:tx>
                <c:rich>
                  <a:bodyPr/>
                  <a:lstStyle/>
                  <a:p>
                    <a:r>
                      <a:rPr lang="en-US" sz="1600" b="1" dirty="0">
                        <a:solidFill>
                          <a:srgbClr val="003366"/>
                        </a:solidFill>
                      </a:rPr>
                      <a:t>66%</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3E7C-4231-ABCE-21F99249CF7C}"/>
                </c:ext>
              </c:extLst>
            </c:dLbl>
            <c:dLbl>
              <c:idx val="2"/>
              <c:layout>
                <c:manualLayout>
                  <c:x val="8.9285714285713205E-3"/>
                  <c:y val="9.9502487562189296E-3"/>
                </c:manualLayout>
              </c:layout>
              <c:tx>
                <c:rich>
                  <a:bodyPr/>
                  <a:lstStyle/>
                  <a:p>
                    <a:r>
                      <a:rPr lang="en-US" sz="1600" b="1" dirty="0">
                        <a:solidFill>
                          <a:srgbClr val="003366"/>
                        </a:solidFill>
                      </a:rPr>
                      <a:t>79%</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3E7C-4231-ABCE-21F99249CF7C}"/>
                </c:ext>
              </c:extLst>
            </c:dLbl>
            <c:spPr>
              <a:noFill/>
              <a:ln w="25402">
                <a:noFill/>
              </a:ln>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Sheet1!$C$2:$C$4</c:f>
              <c:numCache>
                <c:formatCode>0%</c:formatCode>
                <c:ptCount val="3"/>
                <c:pt idx="0">
                  <c:v>0.77</c:v>
                </c:pt>
                <c:pt idx="1">
                  <c:v>0.66</c:v>
                </c:pt>
                <c:pt idx="2">
                  <c:v>0.79</c:v>
                </c:pt>
              </c:numCache>
            </c:numRef>
          </c:val>
          <c:extLst>
            <c:ext xmlns:c16="http://schemas.microsoft.com/office/drawing/2014/chart" uri="{C3380CC4-5D6E-409C-BE32-E72D297353CC}">
              <c16:uniqueId val="{00000007-3E7C-4231-ABCE-21F99249CF7C}"/>
            </c:ext>
          </c:extLst>
        </c:ser>
        <c:ser>
          <c:idx val="2"/>
          <c:order val="2"/>
          <c:tx>
            <c:strRef>
              <c:f>Sheet1!$D$1</c:f>
              <c:strCache>
                <c:ptCount val="1"/>
                <c:pt idx="0">
                  <c:v>Medi-Cal</c:v>
                </c:pt>
              </c:strCache>
            </c:strRef>
          </c:tx>
          <c:spPr>
            <a:solidFill>
              <a:srgbClr val="EDBD61"/>
            </a:solidFill>
            <a:ln w="25402">
              <a:noFill/>
            </a:ln>
          </c:spPr>
          <c:invertIfNegative val="0"/>
          <c:dLbls>
            <c:dLbl>
              <c:idx val="0"/>
              <c:layout>
                <c:manualLayout>
                  <c:x val="7.44047619047621E-3"/>
                  <c:y val="2.3474178403755999E-3"/>
                </c:manualLayout>
              </c:layout>
              <c:tx>
                <c:rich>
                  <a:bodyPr/>
                  <a:lstStyle/>
                  <a:p>
                    <a:r>
                      <a:rPr lang="en-US" sz="1800" b="1" dirty="0">
                        <a:solidFill>
                          <a:schemeClr val="tx2"/>
                        </a:solidFill>
                        <a:latin typeface="Arial" panose="020B0604020202020204" pitchFamily="34" charset="0"/>
                        <a:cs typeface="Arial" panose="020B0604020202020204" pitchFamily="34" charset="0"/>
                      </a:rPr>
                      <a:t>62%</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E7C-4231-ABCE-21F99249CF7C}"/>
                </c:ext>
              </c:extLst>
            </c:dLbl>
            <c:dLbl>
              <c:idx val="1"/>
              <c:layout>
                <c:manualLayout>
                  <c:x val="5.9523809523809E-3"/>
                  <c:y val="-4.6948356807511296E-3"/>
                </c:manualLayout>
              </c:layout>
              <c:tx>
                <c:rich>
                  <a:bodyPr/>
                  <a:lstStyle/>
                  <a:p>
                    <a:r>
                      <a:rPr lang="en-US" sz="1800" b="1" dirty="0">
                        <a:solidFill>
                          <a:schemeClr val="tx2"/>
                        </a:solidFill>
                        <a:latin typeface="Arial" panose="020B0604020202020204" pitchFamily="34" charset="0"/>
                        <a:cs typeface="Arial" panose="020B0604020202020204" pitchFamily="34" charset="0"/>
                      </a:rPr>
                      <a:t>57%</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3E7C-4231-ABCE-21F99249CF7C}"/>
                </c:ext>
              </c:extLst>
            </c:dLbl>
            <c:dLbl>
              <c:idx val="2"/>
              <c:layout>
                <c:manualLayout>
                  <c:x val="4.4642857142857097E-3"/>
                  <c:y val="2.3474178403755999E-3"/>
                </c:manualLayout>
              </c:layout>
              <c:tx>
                <c:rich>
                  <a:bodyPr/>
                  <a:lstStyle/>
                  <a:p>
                    <a:r>
                      <a:rPr lang="en-US" sz="1800" b="1" dirty="0">
                        <a:solidFill>
                          <a:schemeClr val="tx2"/>
                        </a:solidFill>
                        <a:latin typeface="Arial" panose="020B0604020202020204" pitchFamily="34" charset="0"/>
                        <a:cs typeface="Arial" panose="020B0604020202020204" pitchFamily="34" charset="0"/>
                      </a:rPr>
                      <a:t>64%</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3E7C-4231-ABCE-21F99249CF7C}"/>
                </c:ext>
              </c:extLst>
            </c:dLbl>
            <c:spPr>
              <a:noFill/>
              <a:ln w="25402">
                <a:noFill/>
              </a:ln>
            </c:spPr>
            <c:txPr>
              <a:bodyPr/>
              <a:lstStyle/>
              <a:p>
                <a:pPr algn="ctr" rtl="1">
                  <a:defRPr sz="1800" b="1">
                    <a:solidFill>
                      <a:schemeClr val="tx2"/>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Sheet1!$D$2:$D$4</c:f>
              <c:numCache>
                <c:formatCode>0%</c:formatCode>
                <c:ptCount val="3"/>
                <c:pt idx="0">
                  <c:v>0.69</c:v>
                </c:pt>
                <c:pt idx="1">
                  <c:v>0.56999999999999995</c:v>
                </c:pt>
                <c:pt idx="2">
                  <c:v>0.64</c:v>
                </c:pt>
              </c:numCache>
            </c:numRef>
          </c:val>
          <c:extLst>
            <c:ext xmlns:c16="http://schemas.microsoft.com/office/drawing/2014/chart" uri="{C3380CC4-5D6E-409C-BE32-E72D297353CC}">
              <c16:uniqueId val="{0000000B-3E7C-4231-ABCE-21F99249CF7C}"/>
            </c:ext>
          </c:extLst>
        </c:ser>
        <c:ser>
          <c:idx val="3"/>
          <c:order val="3"/>
          <c:tx>
            <c:strRef>
              <c:f>Sheet1!$E$1</c:f>
              <c:strCache>
                <c:ptCount val="1"/>
                <c:pt idx="0">
                  <c:v> Uninsured</c:v>
                </c:pt>
              </c:strCache>
            </c:strRef>
          </c:tx>
          <c:spPr>
            <a:solidFill>
              <a:srgbClr val="CC6600"/>
            </a:solidFill>
            <a:ln w="25402">
              <a:noFill/>
            </a:ln>
          </c:spPr>
          <c:invertIfNegative val="0"/>
          <c:dLbls>
            <c:dLbl>
              <c:idx val="0"/>
              <c:layout>
                <c:manualLayout>
                  <c:x val="5.9523809523809503E-3"/>
                  <c:y val="4.6948356807510897E-3"/>
                </c:manualLayout>
              </c:layout>
              <c:tx>
                <c:rich>
                  <a:bodyPr/>
                  <a:lstStyle/>
                  <a:p>
                    <a:r>
                      <a:rPr lang="en-US" b="1" dirty="0">
                        <a:solidFill>
                          <a:schemeClr val="tx2"/>
                        </a:solidFill>
                      </a:rPr>
                      <a:t>44%</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3E7C-4231-ABCE-21F99249CF7C}"/>
                </c:ext>
              </c:extLst>
            </c:dLbl>
            <c:dLbl>
              <c:idx val="1"/>
              <c:layout>
                <c:manualLayout>
                  <c:x val="4.4642857142857097E-3"/>
                  <c:y val="-2.3474178403755999E-3"/>
                </c:manualLayout>
              </c:layout>
              <c:tx>
                <c:rich>
                  <a:bodyPr/>
                  <a:lstStyle/>
                  <a:p>
                    <a:r>
                      <a:rPr lang="en-US" b="1" dirty="0">
                        <a:solidFill>
                          <a:schemeClr val="tx2"/>
                        </a:solidFill>
                      </a:rPr>
                      <a:t>39%</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3E7C-4231-ABCE-21F99249CF7C}"/>
                </c:ext>
              </c:extLst>
            </c:dLbl>
            <c:dLbl>
              <c:idx val="2"/>
              <c:layout>
                <c:manualLayout>
                  <c:x val="2.9761904761904799E-3"/>
                  <c:y val="4.3035496590490501E-17"/>
                </c:manualLayout>
              </c:layout>
              <c:tx>
                <c:rich>
                  <a:bodyPr/>
                  <a:lstStyle/>
                  <a:p>
                    <a:r>
                      <a:rPr lang="en-US" b="1" dirty="0">
                        <a:solidFill>
                          <a:schemeClr val="tx2"/>
                        </a:solidFill>
                      </a:rPr>
                      <a:t>47%</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3E7C-4231-ABCE-21F99249CF7C}"/>
                </c:ext>
              </c:extLst>
            </c:dLbl>
            <c:spPr>
              <a:noFill/>
              <a:ln w="25402">
                <a:noFill/>
              </a:ln>
            </c:spPr>
            <c:txPr>
              <a:bodyPr/>
              <a:lstStyle/>
              <a:p>
                <a:pPr>
                  <a:defRPr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Sheet1!$E$2:$E$4</c:f>
              <c:numCache>
                <c:formatCode>0%</c:formatCode>
                <c:ptCount val="3"/>
                <c:pt idx="0">
                  <c:v>0.44</c:v>
                </c:pt>
                <c:pt idx="1">
                  <c:v>0.39</c:v>
                </c:pt>
                <c:pt idx="2">
                  <c:v>0.47</c:v>
                </c:pt>
              </c:numCache>
            </c:numRef>
          </c:val>
          <c:extLst>
            <c:ext xmlns:c16="http://schemas.microsoft.com/office/drawing/2014/chart" uri="{C3380CC4-5D6E-409C-BE32-E72D297353CC}">
              <c16:uniqueId val="{0000000F-3E7C-4231-ABCE-21F99249CF7C}"/>
            </c:ext>
          </c:extLst>
        </c:ser>
        <c:dLbls>
          <c:showLegendKey val="0"/>
          <c:showVal val="0"/>
          <c:showCatName val="0"/>
          <c:showSerName val="0"/>
          <c:showPercent val="0"/>
          <c:showBubbleSize val="0"/>
        </c:dLbls>
        <c:gapWidth val="123"/>
        <c:axId val="29664000"/>
        <c:axId val="29665536"/>
      </c:barChart>
      <c:catAx>
        <c:axId val="29664000"/>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2400"/>
            </a:pPr>
            <a:endParaRPr lang="en-US"/>
          </a:p>
        </c:txPr>
        <c:crossAx val="29665536"/>
        <c:crosses val="autoZero"/>
        <c:auto val="1"/>
        <c:lblAlgn val="ctr"/>
        <c:lblOffset val="100"/>
        <c:noMultiLvlLbl val="0"/>
      </c:catAx>
      <c:valAx>
        <c:axId val="29665536"/>
        <c:scaling>
          <c:orientation val="minMax"/>
        </c:scaling>
        <c:delete val="1"/>
        <c:axPos val="l"/>
        <c:numFmt formatCode="0%" sourceLinked="1"/>
        <c:majorTickMark val="out"/>
        <c:minorTickMark val="none"/>
        <c:tickLblPos val="none"/>
        <c:crossAx val="29664000"/>
        <c:crosses val="autoZero"/>
        <c:crossBetween val="between"/>
      </c:valAx>
      <c:spPr>
        <a:solidFill>
          <a:srgbClr val="FFFFFF"/>
        </a:solidFill>
        <a:ln w="25402">
          <a:noFill/>
        </a:ln>
      </c:spPr>
    </c:plotArea>
    <c:legend>
      <c:legendPos val="t"/>
      <c:layout>
        <c:manualLayout>
          <c:xMode val="edge"/>
          <c:yMode val="edge"/>
          <c:x val="6.14552868391453E-2"/>
          <c:y val="2.9850746268656699E-2"/>
          <c:w val="0.81649447913838502"/>
          <c:h val="7.4916950679672495E-2"/>
        </c:manualLayout>
      </c:layout>
      <c:overlay val="0"/>
      <c:spPr>
        <a:noFill/>
        <a:ln w="25402">
          <a:noFill/>
        </a:ln>
      </c:spPr>
      <c:txPr>
        <a:bodyPr/>
        <a:lstStyle/>
        <a:p>
          <a:pPr>
            <a:defRPr sz="2000"/>
          </a:pPr>
          <a:endParaRPr lang="en-US"/>
        </a:p>
      </c:txPr>
    </c:legend>
    <c:plotVisOnly val="1"/>
    <c:dispBlanksAs val="gap"/>
    <c:showDLblsOverMax val="0"/>
  </c:chart>
  <c:spPr>
    <a:solidFill>
      <a:srgbClr val="FFFFFF"/>
    </a:solidFill>
    <a:ln w="3175">
      <a:noFill/>
      <a:prstDash val="solid"/>
    </a:ln>
  </c:spPr>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567058023996999"/>
          <c:y val="0.118570533160967"/>
          <c:w val="0.72727186445444503"/>
          <c:h val="0.68522827252227503"/>
        </c:manualLayout>
      </c:layout>
      <c:barChart>
        <c:barDir val="col"/>
        <c:grouping val="clustered"/>
        <c:varyColors val="0"/>
        <c:ser>
          <c:idx val="0"/>
          <c:order val="0"/>
          <c:tx>
            <c:strRef>
              <c:f>Sheet1!$B$1</c:f>
              <c:strCache>
                <c:ptCount val="1"/>
                <c:pt idx="0">
                  <c:v>Private Insurance</c:v>
                </c:pt>
              </c:strCache>
            </c:strRef>
          </c:tx>
          <c:spPr>
            <a:solidFill>
              <a:schemeClr val="tx2">
                <a:lumMod val="50000"/>
              </a:schemeClr>
            </a:solidFill>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Sheet1!$B$2:$B$2</c:f>
              <c:numCache>
                <c:formatCode>0%</c:formatCode>
                <c:ptCount val="1"/>
                <c:pt idx="0">
                  <c:v>0.97</c:v>
                </c:pt>
              </c:numCache>
            </c:numRef>
          </c:val>
          <c:extLst>
            <c:ext xmlns:c16="http://schemas.microsoft.com/office/drawing/2014/chart" uri="{C3380CC4-5D6E-409C-BE32-E72D297353CC}">
              <c16:uniqueId val="{00000000-729A-4E78-B40A-485B9F36E615}"/>
            </c:ext>
          </c:extLst>
        </c:ser>
        <c:ser>
          <c:idx val="1"/>
          <c:order val="1"/>
          <c:tx>
            <c:strRef>
              <c:f>Sheet1!$C$1</c:f>
              <c:strCache>
                <c:ptCount val="1"/>
                <c:pt idx="0">
                  <c:v>Medicare</c:v>
                </c:pt>
              </c:strCache>
            </c:strRef>
          </c:tx>
          <c:spPr>
            <a:solidFill>
              <a:schemeClr val="accent1">
                <a:lumMod val="75000"/>
              </a:schemeClr>
            </a:solidFill>
            <a:ln w="25402">
              <a:noFill/>
            </a:ln>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Sheet1!$C$2:$C$2</c:f>
              <c:numCache>
                <c:formatCode>0%</c:formatCode>
                <c:ptCount val="1"/>
                <c:pt idx="0">
                  <c:v>0.97</c:v>
                </c:pt>
              </c:numCache>
            </c:numRef>
          </c:val>
          <c:extLst>
            <c:ext xmlns:c16="http://schemas.microsoft.com/office/drawing/2014/chart" uri="{C3380CC4-5D6E-409C-BE32-E72D297353CC}">
              <c16:uniqueId val="{00000001-729A-4E78-B40A-485B9F36E615}"/>
            </c:ext>
          </c:extLst>
        </c:ser>
        <c:ser>
          <c:idx val="2"/>
          <c:order val="2"/>
          <c:tx>
            <c:strRef>
              <c:f>Sheet1!$D$1</c:f>
              <c:strCache>
                <c:ptCount val="1"/>
                <c:pt idx="0">
                  <c:v>Medi-Cal</c:v>
                </c:pt>
              </c:strCache>
            </c:strRef>
          </c:tx>
          <c:spPr>
            <a:solidFill>
              <a:srgbClr val="EDBD61"/>
            </a:solidFill>
            <a:ln w="25402">
              <a:noFill/>
            </a:ln>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Sheet1!$D$2:$D$2</c:f>
              <c:numCache>
                <c:formatCode>0%</c:formatCode>
                <c:ptCount val="1"/>
                <c:pt idx="0">
                  <c:v>0.94</c:v>
                </c:pt>
              </c:numCache>
            </c:numRef>
          </c:val>
          <c:extLst>
            <c:ext xmlns:c16="http://schemas.microsoft.com/office/drawing/2014/chart" uri="{C3380CC4-5D6E-409C-BE32-E72D297353CC}">
              <c16:uniqueId val="{00000002-729A-4E78-B40A-485B9F36E615}"/>
            </c:ext>
          </c:extLst>
        </c:ser>
        <c:ser>
          <c:idx val="3"/>
          <c:order val="3"/>
          <c:tx>
            <c:strRef>
              <c:f>Sheet1!$E$1</c:f>
              <c:strCache>
                <c:ptCount val="1"/>
                <c:pt idx="0">
                  <c:v> Uninsured</c:v>
                </c:pt>
              </c:strCache>
            </c:strRef>
          </c:tx>
          <c:spPr>
            <a:solidFill>
              <a:srgbClr val="CC6600"/>
            </a:solidFill>
            <a:ln w="25402">
              <a:noFill/>
            </a:ln>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Sheet1!$E$2:$E$2</c:f>
              <c:numCache>
                <c:formatCode>0%</c:formatCode>
                <c:ptCount val="1"/>
                <c:pt idx="0">
                  <c:v>0.98</c:v>
                </c:pt>
              </c:numCache>
            </c:numRef>
          </c:val>
          <c:extLst>
            <c:ext xmlns:c16="http://schemas.microsoft.com/office/drawing/2014/chart" uri="{C3380CC4-5D6E-409C-BE32-E72D297353CC}">
              <c16:uniqueId val="{00000003-729A-4E78-B40A-485B9F36E615}"/>
            </c:ext>
          </c:extLst>
        </c:ser>
        <c:dLbls>
          <c:showLegendKey val="0"/>
          <c:showVal val="1"/>
          <c:showCatName val="0"/>
          <c:showSerName val="0"/>
          <c:showPercent val="0"/>
          <c:showBubbleSize val="0"/>
        </c:dLbls>
        <c:gapWidth val="123"/>
        <c:axId val="29400064"/>
        <c:axId val="29401856"/>
      </c:barChart>
      <c:catAx>
        <c:axId val="29400064"/>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2400"/>
            </a:pPr>
            <a:endParaRPr lang="en-US"/>
          </a:p>
        </c:txPr>
        <c:crossAx val="29401856"/>
        <c:crosses val="autoZero"/>
        <c:auto val="1"/>
        <c:lblAlgn val="ctr"/>
        <c:lblOffset val="100"/>
        <c:noMultiLvlLbl val="0"/>
      </c:catAx>
      <c:valAx>
        <c:axId val="29401856"/>
        <c:scaling>
          <c:orientation val="minMax"/>
          <c:max val="1"/>
          <c:min val="0"/>
        </c:scaling>
        <c:delete val="0"/>
        <c:axPos val="l"/>
        <c:numFmt formatCode="0%" sourceLinked="1"/>
        <c:majorTickMark val="out"/>
        <c:minorTickMark val="none"/>
        <c:tickLblPos val="none"/>
        <c:crossAx val="29400064"/>
        <c:crosses val="autoZero"/>
        <c:crossBetween val="between"/>
      </c:valAx>
      <c:spPr>
        <a:solidFill>
          <a:srgbClr val="FFFFFF"/>
        </a:solidFill>
        <a:ln w="25402">
          <a:noFill/>
        </a:ln>
      </c:spPr>
    </c:plotArea>
    <c:legend>
      <c:legendPos val="t"/>
      <c:layout>
        <c:manualLayout>
          <c:xMode val="edge"/>
          <c:yMode val="edge"/>
          <c:x val="6.1455286839145203E-2"/>
          <c:y val="2.9850746268656699E-2"/>
          <c:w val="0.81649447913838502"/>
          <c:h val="7.4916950679672495E-2"/>
        </c:manualLayout>
      </c:layout>
      <c:overlay val="0"/>
      <c:spPr>
        <a:noFill/>
        <a:ln w="25402">
          <a:noFill/>
        </a:ln>
      </c:spPr>
      <c:txPr>
        <a:bodyPr/>
        <a:lstStyle/>
        <a:p>
          <a:pPr>
            <a:defRPr sz="2000"/>
          </a:pPr>
          <a:endParaRPr lang="en-US"/>
        </a:p>
      </c:txPr>
    </c:legend>
    <c:plotVisOnly val="1"/>
    <c:dispBlanksAs val="gap"/>
    <c:showDLblsOverMax val="0"/>
  </c:chart>
  <c:spPr>
    <a:solidFill>
      <a:srgbClr val="FFFFFF"/>
    </a:solidFill>
    <a:ln w="3175">
      <a:noFill/>
      <a:prstDash val="solid"/>
    </a:ln>
  </c:spPr>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F8E104D-A246-4A06-BD10-A82EC8DC4052}" type="datetimeFigureOut">
              <a:rPr lang="en-US" smtClean="0"/>
              <a:t>12/4/2020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363D2B1-4438-4837-87C3-C0CE512A3469}" type="slidenum">
              <a:rPr lang="en-US" smtClean="0"/>
              <a:t>‹#›</a:t>
            </a:fld>
            <a:endParaRPr lang="en-US" dirty="0"/>
          </a:p>
        </p:txBody>
      </p:sp>
    </p:spTree>
    <p:extLst>
      <p:ext uri="{BB962C8B-B14F-4D97-AF65-F5344CB8AC3E}">
        <p14:creationId xmlns:p14="http://schemas.microsoft.com/office/powerpoint/2010/main" val="4232620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51D3CBF-DD98-40F1-96B5-D7BD81F6C892}" type="datetimeFigureOut">
              <a:rPr lang="en-US" smtClean="0"/>
              <a:pPr/>
              <a:t>12/4/2020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D7909B7-634F-41F8-A6C1-F79C98B7A5FC}" type="slidenum">
              <a:rPr lang="en-US" smtClean="0"/>
              <a:pPr/>
              <a:t>‹#›</a:t>
            </a:fld>
            <a:endParaRPr lang="en-US" dirty="0"/>
          </a:p>
        </p:txBody>
      </p:sp>
    </p:spTree>
    <p:extLst>
      <p:ext uri="{BB962C8B-B14F-4D97-AF65-F5344CB8AC3E}">
        <p14:creationId xmlns:p14="http://schemas.microsoft.com/office/powerpoint/2010/main" val="250420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183380"/>
          </a:xfrm>
          <a:prstGeom prst="rect">
            <a:avLst/>
          </a:prstGeom>
        </p:spPr>
        <p:txBody>
          <a:bodyPr lIns="93177" tIns="46589" rIns="93177" bIns="46589"/>
          <a:lstStyle/>
          <a:p>
            <a:r>
              <a:rPr lang="en-US" dirty="0"/>
              <a:t>Not sure this is essential</a:t>
            </a:r>
          </a:p>
        </p:txBody>
      </p:sp>
      <p:sp>
        <p:nvSpPr>
          <p:cNvPr id="4" name="Slide Number Placeholder 3"/>
          <p:cNvSpPr>
            <a:spLocks noGrp="1"/>
          </p:cNvSpPr>
          <p:nvPr>
            <p:ph type="sldNum" sz="quarter" idx="10"/>
          </p:nvPr>
        </p:nvSpPr>
        <p:spPr/>
        <p:txBody>
          <a:bodyPr/>
          <a:lstStyle/>
          <a:p>
            <a:fld id="{2D7909B7-634F-41F8-A6C1-F79C98B7A5FC}" type="slidenum">
              <a:rPr lang="en-US" smtClean="0"/>
              <a:pPr/>
              <a:t>5</a:t>
            </a:fld>
            <a:endParaRPr lang="en-US" dirty="0"/>
          </a:p>
        </p:txBody>
      </p:sp>
    </p:spTree>
    <p:extLst>
      <p:ext uri="{BB962C8B-B14F-4D97-AF65-F5344CB8AC3E}">
        <p14:creationId xmlns:p14="http://schemas.microsoft.com/office/powerpoint/2010/main" val="104759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37067" y="5190867"/>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45664" y="1704404"/>
            <a:ext cx="8287480" cy="4451427"/>
          </a:xfrm>
          <a:prstGeom prst="rect">
            <a:avLst/>
          </a:prstGeom>
        </p:spPr>
        <p:txBody>
          <a:bodyPr/>
          <a:lstStyle>
            <a:lvl1pPr marL="342900" indent="-342900">
              <a:spcBef>
                <a:spcPts val="600"/>
              </a:spcBef>
              <a:spcAft>
                <a:spcPts val="1200"/>
              </a:spcAft>
              <a:buClr>
                <a:srgbClr val="800000"/>
              </a:buClr>
              <a:buSzPct val="100000"/>
              <a:buFont typeface="Wingdings" charset="2"/>
              <a:buChar char="§"/>
              <a:defRPr sz="2400">
                <a:latin typeface="Avenir Medium"/>
              </a:defRPr>
            </a:lvl1pPr>
            <a:lvl2pPr marL="742950" indent="-285750">
              <a:buClrTx/>
              <a:buSzPct val="85000"/>
              <a:buFont typeface="Courier New"/>
              <a:buChar char="o"/>
              <a:defRPr sz="2400">
                <a:latin typeface="12 Avenir 45 Book   03173"/>
              </a:defRPr>
            </a:lvl2pPr>
            <a:lvl3pPr marL="687388" indent="-339725">
              <a:spcBef>
                <a:spcPts val="600"/>
              </a:spcBef>
              <a:spcAft>
                <a:spcPts val="600"/>
              </a:spcAft>
              <a:buClr>
                <a:schemeClr val="accent1"/>
              </a:buClr>
              <a:buSzPct val="85000"/>
              <a:buFont typeface="Lucida Grande"/>
              <a:buChar char="●"/>
              <a:defRPr sz="2200" baseline="0">
                <a:latin typeface="Avenir Medium"/>
              </a:defRPr>
            </a:lvl3pPr>
            <a:lvl4pPr marL="1600200" indent="-228600">
              <a:buClr>
                <a:schemeClr val="accent3"/>
              </a:buClr>
              <a:buSzPct val="110000"/>
              <a:buFont typeface="Courier New"/>
              <a:buChar char="o"/>
              <a:defRPr>
                <a:latin typeface="12 Avenir 45 Book   03173"/>
              </a:defRPr>
            </a:lvl4pPr>
            <a:lvl5pPr marL="2057400" indent="-228600">
              <a:buClr>
                <a:schemeClr val="accent3"/>
              </a:buClr>
              <a:buSzPct val="100000"/>
              <a:buFont typeface="Lucida Grande"/>
              <a:buChar char="-"/>
              <a:defRPr>
                <a:latin typeface="12 Avenir 45 Book   03173"/>
              </a:defRPr>
            </a:lvl5pPr>
          </a:lstStyle>
          <a:p>
            <a:pPr lvl="0"/>
            <a:r>
              <a:rPr lang="en-US" dirty="0"/>
              <a:t>Click to edit Master text styles</a:t>
            </a:r>
          </a:p>
          <a:p>
            <a:pPr lvl="2"/>
            <a:r>
              <a:rPr lang="en-US" dirty="0"/>
              <a:t>Second level</a:t>
            </a:r>
          </a:p>
        </p:txBody>
      </p:sp>
      <p:sp>
        <p:nvSpPr>
          <p:cNvPr id="7" name="Title 1"/>
          <p:cNvSpPr>
            <a:spLocks noGrp="1"/>
          </p:cNvSpPr>
          <p:nvPr>
            <p:ph type="ctrTitle"/>
          </p:nvPr>
        </p:nvSpPr>
        <p:spPr>
          <a:xfrm>
            <a:off x="432522" y="437160"/>
            <a:ext cx="8287481" cy="1370163"/>
          </a:xfrm>
          <a:prstGeom prst="rect">
            <a:avLst/>
          </a:prstGeom>
        </p:spPr>
        <p:txBody>
          <a:bodyPr/>
          <a:lstStyle>
            <a:lvl1pPr>
              <a:defRPr sz="3200" baseline="0">
                <a:solidFill>
                  <a:schemeClr val="accent2">
                    <a:lumMod val="75000"/>
                  </a:schemeClr>
                </a:solidFill>
                <a:latin typeface="Avenir Medium"/>
              </a:defRPr>
            </a:lvl1pPr>
          </a:lstStyle>
          <a:p>
            <a:r>
              <a:rPr lang="en-US" dirty="0"/>
              <a:t>Click to edit Master title style</a:t>
            </a:r>
          </a:p>
        </p:txBody>
      </p:sp>
      <p:sp>
        <p:nvSpPr>
          <p:cNvPr id="8" name="Subtitle 2"/>
          <p:cNvSpPr>
            <a:spLocks noGrp="1"/>
          </p:cNvSpPr>
          <p:nvPr>
            <p:ph type="subTitle" idx="13"/>
          </p:nvPr>
        </p:nvSpPr>
        <p:spPr>
          <a:xfrm>
            <a:off x="445664" y="1056663"/>
            <a:ext cx="8254452" cy="647741"/>
          </a:xfrm>
          <a:prstGeom prst="rect">
            <a:avLst/>
          </a:prstGeom>
        </p:spPr>
        <p:txBody>
          <a:bodyPr/>
          <a:lstStyle>
            <a:lvl1pPr marL="0" indent="0" algn="l">
              <a:buNone/>
              <a:defRPr sz="2600" baseline="0">
                <a:solidFill>
                  <a:srgbClr val="991111"/>
                </a:solidFill>
                <a:latin typeface="Avenir Medium"/>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038325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1"/>
                </a:solidFill>
              </a:defRPr>
            </a:lvl1pPr>
          </a:lstStyle>
          <a:p>
            <a:fld id="{26A15490-1445-49BC-9DBD-5CEBDC591D54}"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1"/>
          </a:solidFill>
          <a:latin typeface="Arial" panose="020B0604020202020204" pitchFamily="34" charset="0"/>
          <a:ea typeface="+mn-ea"/>
          <a:cs typeface="Arial" panose="020B0604020202020204" pitchFamily="34" charset="0"/>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1"/>
          </a:solidFill>
          <a:latin typeface="Arial" panose="020B0604020202020204" pitchFamily="34" charset="0"/>
          <a:ea typeface="+mn-ea"/>
          <a:cs typeface="Arial" panose="020B0604020202020204" pitchFamily="34" charset="0"/>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1"/>
          </a:solidFill>
          <a:latin typeface="Arial" panose="020B0604020202020204" pitchFamily="34" charset="0"/>
          <a:ea typeface="+mn-ea"/>
          <a:cs typeface="Arial" panose="020B0604020202020204" pitchFamily="34" charset="0"/>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1"/>
          </a:solidFill>
          <a:latin typeface="Arial" panose="020B0604020202020204" pitchFamily="34" charset="0"/>
          <a:ea typeface="+mn-ea"/>
          <a:cs typeface="Arial" panose="020B0604020202020204" pitchFamily="34" charset="0"/>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1"/>
          </a:solidFill>
          <a:latin typeface="Arial" panose="020B0604020202020204" pitchFamily="34" charset="0"/>
          <a:ea typeface="+mn-ea"/>
          <a:cs typeface="Arial" panose="020B0604020202020204" pitchFamily="34" charset="0"/>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780108"/>
          </a:xfrm>
        </p:spPr>
        <p:txBody>
          <a:bodyPr>
            <a:noAutofit/>
          </a:bodyPr>
          <a:lstStyle/>
          <a:p>
            <a:r>
              <a:rPr lang="en-US" sz="4000" dirty="0">
                <a:solidFill>
                  <a:schemeClr val="tx1"/>
                </a:solidFill>
              </a:rPr>
              <a:t>Health Care Workforce Considerations for California’s 1115 Waiver Renewal</a:t>
            </a:r>
          </a:p>
        </p:txBody>
      </p:sp>
      <p:sp>
        <p:nvSpPr>
          <p:cNvPr id="3" name="Subtitle 2"/>
          <p:cNvSpPr>
            <a:spLocks noGrp="1"/>
          </p:cNvSpPr>
          <p:nvPr>
            <p:ph type="subTitle" idx="1"/>
          </p:nvPr>
        </p:nvSpPr>
        <p:spPr>
          <a:xfrm>
            <a:off x="1371600" y="3276600"/>
            <a:ext cx="6629400" cy="1473200"/>
          </a:xfrm>
        </p:spPr>
        <p:txBody>
          <a:bodyPr>
            <a:noAutofit/>
          </a:bodyPr>
          <a:lstStyle/>
          <a:p>
            <a:r>
              <a:rPr lang="en-US" sz="2400" dirty="0">
                <a:solidFill>
                  <a:schemeClr val="tx1"/>
                </a:solidFill>
              </a:rPr>
              <a:t>Sunita Mutha, MD, Joanne Spetz, PhD, </a:t>
            </a:r>
          </a:p>
          <a:p>
            <a:r>
              <a:rPr lang="en-US" sz="2400" dirty="0">
                <a:solidFill>
                  <a:schemeClr val="tx1"/>
                </a:solidFill>
              </a:rPr>
              <a:t>Janet Coffman, PhD, and Margaret Fix, MPH</a:t>
            </a:r>
          </a:p>
          <a:p>
            <a:r>
              <a:rPr lang="en-US" sz="2400" dirty="0">
                <a:solidFill>
                  <a:schemeClr val="tx1"/>
                </a:solidFill>
              </a:rPr>
              <a:t>Center for the Health Professions at UCSF</a:t>
            </a:r>
            <a:br>
              <a:rPr lang="en-US" sz="2400" dirty="0">
                <a:solidFill>
                  <a:schemeClr val="tx1"/>
                </a:solidFill>
              </a:rPr>
            </a:br>
            <a:endParaRPr lang="en-US" sz="2400" dirty="0">
              <a:solidFill>
                <a:schemeClr val="tx1"/>
              </a:solidFill>
            </a:endParaRPr>
          </a:p>
          <a:p>
            <a:r>
              <a:rPr lang="en-US" sz="2400" dirty="0">
                <a:solidFill>
                  <a:schemeClr val="tx1"/>
                </a:solidFill>
              </a:rPr>
              <a:t>November 20, 2014</a:t>
            </a:r>
          </a:p>
          <a:p>
            <a:endParaRPr lang="en-US" sz="2400" dirty="0">
              <a:solidFill>
                <a:schemeClr val="tx1"/>
              </a:solidFill>
            </a:endParaRPr>
          </a:p>
        </p:txBody>
      </p:sp>
      <p:pic>
        <p:nvPicPr>
          <p:cNvPr id="5" name="Picture 3" title="UCSF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7067" y="5638800"/>
            <a:ext cx="1752600" cy="972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107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title="non-primary care physicians accepting new medi-cal pts by region"/>
          <p:cNvSpPr>
            <a:spLocks noGrp="1"/>
          </p:cNvSpPr>
          <p:nvPr>
            <p:ph type="title"/>
          </p:nvPr>
        </p:nvSpPr>
        <p:spPr/>
        <p:txBody>
          <a:bodyPr>
            <a:noAutofit/>
          </a:bodyPr>
          <a:lstStyle/>
          <a:p>
            <a:r>
              <a:rPr lang="en-US" sz="3400" dirty="0"/>
              <a:t>Non-Primary Care Physicians Accepting New Medi-Cal Patients by Region</a:t>
            </a:r>
          </a:p>
        </p:txBody>
      </p:sp>
      <p:sp>
        <p:nvSpPr>
          <p:cNvPr id="8" name="Title 2" title="non primary care physicisns accepting new medi-cal pts by CA region"/>
          <p:cNvSpPr txBox="1">
            <a:spLocks/>
          </p:cNvSpPr>
          <p:nvPr/>
        </p:nvSpPr>
        <p:spPr>
          <a:xfrm>
            <a:off x="381000" y="366793"/>
            <a:ext cx="8392855" cy="1426323"/>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effectLst/>
              <a:uLnTx/>
              <a:uFillTx/>
              <a:latin typeface="Avenir Medium"/>
              <a:ea typeface="+mj-ea"/>
              <a:cs typeface="+mj-cs"/>
            </a:endParaRPr>
          </a:p>
        </p:txBody>
      </p:sp>
      <p:pic>
        <p:nvPicPr>
          <p:cNvPr id="9" name="Picture 8" descr="CA state map showing regional distribution of non-primary care physicians accepting new Medi-Cal patients." title="State Map"/>
          <p:cNvPicPr/>
          <p:nvPr/>
        </p:nvPicPr>
        <p:blipFill>
          <a:blip r:embed="rId2" cstate="print"/>
          <a:stretch>
            <a:fillRect/>
          </a:stretch>
        </p:blipFill>
        <p:spPr>
          <a:xfrm>
            <a:off x="467382" y="2209800"/>
            <a:ext cx="7686018" cy="4145189"/>
          </a:xfrm>
          <a:prstGeom prst="rect">
            <a:avLst/>
          </a:prstGeom>
        </p:spPr>
      </p:pic>
      <p:sp>
        <p:nvSpPr>
          <p:cNvPr id="5" name="TextBox 4" descr="Coffman et al. Physician Participation in Medi-Cal 2014." title="reference"/>
          <p:cNvSpPr txBox="1"/>
          <p:nvPr/>
        </p:nvSpPr>
        <p:spPr>
          <a:xfrm>
            <a:off x="1524000" y="6400800"/>
            <a:ext cx="686444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Coffman, et al.</a:t>
            </a:r>
            <a:r>
              <a:rPr lang="en-US" sz="1400" i="1" dirty="0">
                <a:latin typeface="Arial" panose="020B0604020202020204" pitchFamily="34" charset="0"/>
                <a:cs typeface="Arial" panose="020B0604020202020204" pitchFamily="34" charset="0"/>
              </a:rPr>
              <a:t> Physician Participation in Medi-Cal.</a:t>
            </a:r>
            <a:r>
              <a:rPr lang="en-US" sz="1400" dirty="0">
                <a:latin typeface="Arial" panose="020B0604020202020204" pitchFamily="34" charset="0"/>
                <a:cs typeface="Arial" panose="020B0604020202020204" pitchFamily="34" charset="0"/>
              </a:rPr>
              <a:t> 2014.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descr="psychologists per 100,000 in 2008" title="psychologists per 100,000 in 2008"/>
          <p:cNvSpPr txBox="1">
            <a:spLocks noGrp="1"/>
          </p:cNvSpPr>
          <p:nvPr>
            <p:ph type="title"/>
          </p:nvPr>
        </p:nvSpPr>
        <p:spPr>
          <a:xfrm>
            <a:off x="457200" y="304800"/>
            <a:ext cx="8229600" cy="1254125"/>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t>Psychologists per 100,000 in 2008</a:t>
            </a:r>
          </a:p>
        </p:txBody>
      </p:sp>
      <p:sp>
        <p:nvSpPr>
          <p:cNvPr id="4" name="TextBox 3" descr="Bates, Blash, Chapman, and Dower 2011" title="reference"/>
          <p:cNvSpPr txBox="1"/>
          <p:nvPr/>
        </p:nvSpPr>
        <p:spPr>
          <a:xfrm>
            <a:off x="37381" y="6511601"/>
            <a:ext cx="399423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Source: Bates, Blash, Chapman, &amp; Dower, 2011</a:t>
            </a:r>
          </a:p>
        </p:txBody>
      </p:sp>
      <p:pic>
        <p:nvPicPr>
          <p:cNvPr id="5" name="Picture 2" descr="State map showing regional distribution of psychologist per 100,000 patients in 2008" title="CA ma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2360" y="1752600"/>
            <a:ext cx="5118040" cy="4792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8618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9099" y="457200"/>
            <a:ext cx="8229600" cy="1252728"/>
          </a:xfrm>
        </p:spPr>
        <p:txBody>
          <a:bodyPr>
            <a:normAutofit fontScale="90000"/>
          </a:bodyPr>
          <a:lstStyle/>
          <a:p>
            <a:r>
              <a:rPr lang="en-US" dirty="0"/>
              <a:t>Marriage and Family Therapists per 100,000 in 2008</a:t>
            </a:r>
            <a:br>
              <a:rPr lang="en-US" dirty="0"/>
            </a:br>
            <a:endParaRPr lang="en-US" dirty="0"/>
          </a:p>
        </p:txBody>
      </p:sp>
      <p:sp>
        <p:nvSpPr>
          <p:cNvPr id="3" name="TextBox 2" descr="Bates, Blash, Chapman, and Dower 2011" title="reference"/>
          <p:cNvSpPr txBox="1"/>
          <p:nvPr/>
        </p:nvSpPr>
        <p:spPr>
          <a:xfrm>
            <a:off x="37381" y="6511601"/>
            <a:ext cx="399423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Source: Bates, Blash, Chapman, &amp; Dower, 2011</a:t>
            </a:r>
          </a:p>
        </p:txBody>
      </p:sp>
      <p:pic>
        <p:nvPicPr>
          <p:cNvPr id="4" name="Picture 2" descr="regional distribution of marriage and family therapist per 100,000 in 2008" title="state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799" y="1828800"/>
            <a:ext cx="6172201" cy="4682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2933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3 Proposed Workforce Goals</a:t>
            </a:r>
          </a:p>
        </p:txBody>
      </p:sp>
      <p:sp>
        <p:nvSpPr>
          <p:cNvPr id="7" name="Content Placeholder 6"/>
          <p:cNvSpPr>
            <a:spLocks noGrp="1"/>
          </p:cNvSpPr>
          <p:nvPr>
            <p:ph idx="1"/>
          </p:nvPr>
        </p:nvSpPr>
        <p:spPr>
          <a:xfrm>
            <a:off x="304800" y="2133600"/>
            <a:ext cx="8458200" cy="4267200"/>
          </a:xfrm>
        </p:spPr>
        <p:txBody>
          <a:bodyPr>
            <a:normAutofit fontScale="92500" lnSpcReduction="10000"/>
          </a:bodyPr>
          <a:lstStyle/>
          <a:p>
            <a:pPr marL="514350" indent="-514350">
              <a:buFont typeface="+mj-lt"/>
              <a:buAutoNum type="arabicPeriod"/>
            </a:pPr>
            <a:r>
              <a:rPr lang="en-US" sz="2600" dirty="0"/>
              <a:t>Increase # in medically underserved areas </a:t>
            </a:r>
            <a:r>
              <a:rPr lang="en-US" sz="2600" i="1" dirty="0"/>
              <a:t>or</a:t>
            </a:r>
            <a:r>
              <a:rPr lang="en-US" sz="2600" dirty="0"/>
              <a:t> who serve a high number of Medicaid beneficiaries</a:t>
            </a:r>
          </a:p>
          <a:p>
            <a:pPr marL="1095693" lvl="2" indent="-514350">
              <a:buFont typeface="+mj-lt"/>
              <a:buAutoNum type="alphaLcParenR"/>
            </a:pPr>
            <a:r>
              <a:rPr lang="en-US" sz="2600" dirty="0"/>
              <a:t>Train new health professionals </a:t>
            </a:r>
          </a:p>
          <a:p>
            <a:pPr marL="1095693" lvl="2" indent="-514350">
              <a:buFont typeface="+mj-lt"/>
              <a:buAutoNum type="alphaLcParenR"/>
            </a:pPr>
            <a:r>
              <a:rPr lang="en-US" sz="2600" dirty="0"/>
              <a:t>Increase retention</a:t>
            </a:r>
          </a:p>
          <a:p>
            <a:pPr marL="1095693" lvl="2" indent="-514350">
              <a:buFont typeface="+mj-lt"/>
              <a:buAutoNum type="alphaLcParenR"/>
            </a:pPr>
            <a:r>
              <a:rPr lang="en-US" sz="2600" dirty="0"/>
              <a:t>Explore practice limitations</a:t>
            </a:r>
          </a:p>
          <a:p>
            <a:pPr marL="1095693" lvl="2" indent="-514350">
              <a:buFont typeface="+mj-lt"/>
              <a:buAutoNum type="alphaLcParenR"/>
            </a:pPr>
            <a:r>
              <a:rPr lang="en-US" sz="2600" dirty="0"/>
              <a:t>Work with greater efficiency</a:t>
            </a:r>
          </a:p>
          <a:p>
            <a:pPr marL="514350" indent="-514350">
              <a:buFont typeface="+mj-lt"/>
              <a:buAutoNum type="arabicPeriod"/>
            </a:pPr>
            <a:r>
              <a:rPr lang="en-US" sz="2600" dirty="0"/>
              <a:t>Develop innovative ways to address whole person care to meet physical and mental health needs</a:t>
            </a:r>
          </a:p>
          <a:p>
            <a:pPr marL="514350" indent="-514350">
              <a:buFont typeface="+mj-lt"/>
              <a:buAutoNum type="arabicPeriod"/>
            </a:pPr>
            <a:r>
              <a:rPr lang="en-US" sz="2600" dirty="0"/>
              <a:t>Create incentives to encourage greater commitment to serve Medicaid beneficiaries and practice in underserved areas</a:t>
            </a:r>
          </a:p>
        </p:txBody>
      </p:sp>
    </p:spTree>
    <p:extLst>
      <p:ext uri="{BB962C8B-B14F-4D97-AF65-F5344CB8AC3E}">
        <p14:creationId xmlns:p14="http://schemas.microsoft.com/office/powerpoint/2010/main" val="1031931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1a: Train </a:t>
            </a:r>
            <a:r>
              <a:rPr lang="en-US" sz="3600" dirty="0"/>
              <a:t>N</a:t>
            </a:r>
            <a:r>
              <a:rPr lang="en-US" sz="3600" dirty="0">
                <a:solidFill>
                  <a:schemeClr val="tx1"/>
                </a:solidFill>
              </a:rPr>
              <a:t>ew Professionals</a:t>
            </a:r>
            <a:br>
              <a:rPr lang="en-US" sz="3600" dirty="0">
                <a:solidFill>
                  <a:schemeClr val="tx1"/>
                </a:solidFill>
              </a:rPr>
            </a:br>
            <a:br>
              <a:rPr lang="en-US" sz="3600" dirty="0">
                <a:solidFill>
                  <a:schemeClr val="tx1"/>
                </a:solidFill>
              </a:rPr>
            </a:br>
            <a:r>
              <a:rPr lang="en-US" sz="3600" dirty="0">
                <a:solidFill>
                  <a:schemeClr val="tx1"/>
                </a:solidFill>
              </a:rPr>
              <a:t> </a:t>
            </a:r>
          </a:p>
        </p:txBody>
      </p:sp>
      <p:graphicFrame>
        <p:nvGraphicFramePr>
          <p:cNvPr id="8" name="Table 7" descr="see handout for details" title="table of goal 1a strategy and example"/>
          <p:cNvGraphicFramePr>
            <a:graphicFrameLocks noGrp="1"/>
          </p:cNvGraphicFramePr>
          <p:nvPr>
            <p:extLst>
              <p:ext uri="{D42A27DB-BD31-4B8C-83A1-F6EECF244321}">
                <p14:modId xmlns:p14="http://schemas.microsoft.com/office/powerpoint/2010/main" val="1966228528"/>
              </p:ext>
            </p:extLst>
          </p:nvPr>
        </p:nvGraphicFramePr>
        <p:xfrm>
          <a:off x="304800" y="1371600"/>
          <a:ext cx="8610600" cy="5452872"/>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243840">
                <a:tc>
                  <a:txBody>
                    <a:bodyPr/>
                    <a:lstStyle/>
                    <a:p>
                      <a:r>
                        <a:rPr lang="en-US" sz="2300" dirty="0">
                          <a:solidFill>
                            <a:schemeClr val="tx1"/>
                          </a:solidFill>
                          <a:latin typeface="Arial" panose="020B0604020202020204" pitchFamily="34" charset="0"/>
                          <a:cs typeface="Arial" panose="020B0604020202020204" pitchFamily="34" charset="0"/>
                        </a:rPr>
                        <a:t>Strategy</a:t>
                      </a:r>
                    </a:p>
                  </a:txBody>
                  <a:tcPr/>
                </a:tc>
                <a:tc>
                  <a:txBody>
                    <a:bodyPr/>
                    <a:lstStyle/>
                    <a:p>
                      <a:r>
                        <a:rPr lang="en-US" sz="2300" dirty="0">
                          <a:solidFill>
                            <a:schemeClr val="tx1"/>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0" marR="0" indent="0">
                        <a:lnSpc>
                          <a:spcPct val="115000"/>
                        </a:lnSpc>
                        <a:spcBef>
                          <a:spcPts val="0"/>
                        </a:spcBef>
                        <a:spcAft>
                          <a:spcPts val="0"/>
                        </a:spcAft>
                        <a:tabLst/>
                      </a:pPr>
                      <a:r>
                        <a:rPr lang="en-US" sz="2400" dirty="0">
                          <a:effectLst/>
                          <a:latin typeface="Arial" panose="020B0604020202020204" pitchFamily="34" charset="0"/>
                          <a:cs typeface="Arial" panose="020B0604020202020204" pitchFamily="34" charset="0"/>
                        </a:rPr>
                        <a:t>Train and attract more new health</a:t>
                      </a:r>
                      <a:r>
                        <a:rPr lang="en-US" sz="2400" baseline="0" dirty="0">
                          <a:effectLst/>
                          <a:latin typeface="Arial" panose="020B0604020202020204" pitchFamily="34" charset="0"/>
                          <a:cs typeface="Arial" panose="020B0604020202020204" pitchFamily="34" charset="0"/>
                        </a:rPr>
                        <a:t> </a:t>
                      </a:r>
                      <a:r>
                        <a:rPr lang="en-US" sz="2400" dirty="0">
                          <a:effectLst/>
                          <a:latin typeface="Arial" panose="020B0604020202020204" pitchFamily="34" charset="0"/>
                          <a:cs typeface="Arial" panose="020B0604020202020204" pitchFamily="34" charset="0"/>
                        </a:rPr>
                        <a:t>professionals (HP)</a:t>
                      </a:r>
                      <a:r>
                        <a:rPr lang="en-US" sz="2400" baseline="0" dirty="0">
                          <a:effectLst/>
                          <a:latin typeface="Arial" panose="020B0604020202020204" pitchFamily="34" charset="0"/>
                          <a:cs typeface="Arial" panose="020B0604020202020204" pitchFamily="34" charset="0"/>
                        </a:rPr>
                        <a:t>, emphasis on</a:t>
                      </a:r>
                      <a:r>
                        <a:rPr lang="en-US" sz="2400" dirty="0">
                          <a:effectLst/>
                          <a:latin typeface="Arial" panose="020B0604020202020204" pitchFamily="34" charset="0"/>
                          <a:cs typeface="Arial" panose="020B0604020202020204" pitchFamily="34" charset="0"/>
                        </a:rPr>
                        <a:t>:</a:t>
                      </a:r>
                    </a:p>
                    <a:p>
                      <a:pPr marL="342900" marR="0" lvl="0" indent="-342900">
                        <a:spcBef>
                          <a:spcPts val="0"/>
                        </a:spcBef>
                        <a:spcAft>
                          <a:spcPts val="0"/>
                        </a:spcAft>
                        <a:buFont typeface="Symbol"/>
                        <a:buChar char=""/>
                        <a:tabLst>
                          <a:tab pos="184785" algn="l"/>
                        </a:tabLst>
                      </a:pPr>
                      <a:r>
                        <a:rPr lang="en-US" sz="2400" dirty="0">
                          <a:effectLst/>
                          <a:latin typeface="Arial" panose="020B0604020202020204" pitchFamily="34" charset="0"/>
                          <a:cs typeface="Arial" panose="020B0604020202020204" pitchFamily="34" charset="0"/>
                        </a:rPr>
                        <a:t>Train in professions and specialties of  greatest need</a:t>
                      </a:r>
                    </a:p>
                    <a:p>
                      <a:pPr marL="342900" marR="0" lvl="0" indent="-342900">
                        <a:spcBef>
                          <a:spcPts val="0"/>
                        </a:spcBef>
                        <a:spcAft>
                          <a:spcPts val="0"/>
                        </a:spcAft>
                        <a:buFont typeface="Symbol"/>
                        <a:buChar char=""/>
                        <a:tabLst>
                          <a:tab pos="184785" algn="l"/>
                        </a:tabLst>
                      </a:pPr>
                      <a:r>
                        <a:rPr lang="en-US" sz="2400" dirty="0">
                          <a:effectLst/>
                          <a:latin typeface="Arial" panose="020B0604020202020204" pitchFamily="34" charset="0"/>
                          <a:cs typeface="Arial" panose="020B0604020202020204" pitchFamily="34" charset="0"/>
                        </a:rPr>
                        <a:t>Train in settings with high % of Medicaid beneficiaries</a:t>
                      </a:r>
                    </a:p>
                    <a:p>
                      <a:pPr marL="342900" marR="0" lvl="0" indent="-342900" algn="l" defTabSz="914400" rtl="0" eaLnBrk="1" fontAlgn="auto" latinLnBrk="0" hangingPunct="1">
                        <a:lnSpc>
                          <a:spcPct val="100000"/>
                        </a:lnSpc>
                        <a:spcBef>
                          <a:spcPts val="0"/>
                        </a:spcBef>
                        <a:spcAft>
                          <a:spcPts val="0"/>
                        </a:spcAft>
                        <a:buClrTx/>
                        <a:buSzTx/>
                        <a:buFont typeface="Symbol"/>
                        <a:buChar char=""/>
                        <a:tabLst>
                          <a:tab pos="184785" algn="l"/>
                        </a:tabLst>
                        <a:defRPr/>
                      </a:pPr>
                      <a:r>
                        <a:rPr lang="en-US" sz="2400" kern="1200" dirty="0">
                          <a:solidFill>
                            <a:schemeClr val="dk1"/>
                          </a:solidFill>
                          <a:effectLst/>
                          <a:latin typeface="Arial" panose="020B0604020202020204" pitchFamily="34" charset="0"/>
                          <a:ea typeface="+mn-ea"/>
                          <a:cs typeface="Arial" panose="020B0604020202020204" pitchFamily="34" charset="0"/>
                        </a:rPr>
                        <a:t>Train those most likely to serve Medicaid beneficiaries after completing training</a:t>
                      </a:r>
                    </a:p>
                  </a:txBody>
                  <a:tcPr/>
                </a:tc>
                <a:tc>
                  <a:txBody>
                    <a:bodyPr/>
                    <a:lstStyle/>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Song-Brown</a:t>
                      </a:r>
                      <a:r>
                        <a:rPr lang="en-US" sz="2400" baseline="0" dirty="0">
                          <a:effectLst/>
                          <a:latin typeface="Arial" panose="020B0604020202020204" pitchFamily="34" charset="0"/>
                          <a:cs typeface="Arial" panose="020B0604020202020204" pitchFamily="34" charset="0"/>
                        </a:rPr>
                        <a:t> grants</a:t>
                      </a:r>
                      <a:endParaRPr lang="en-US" sz="2400" dirty="0">
                        <a:effectLst/>
                        <a:latin typeface="Arial" panose="020B0604020202020204" pitchFamily="34" charset="0"/>
                        <a:cs typeface="Arial" panose="020B0604020202020204" pitchFamily="34" charset="0"/>
                      </a:endParaRP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State-based Medicaid graduate medical education (GME) for primary care in FQHCs</a:t>
                      </a: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Scholarships (e.g., Health Professions Education Foundation programs)</a:t>
                      </a: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CalSEARCH grants </a:t>
                      </a: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Mental Health Services Act (MHSA) Workforce Education and Training (WET) Program</a:t>
                      </a:r>
                      <a:endParaRPr lang="en-US" sz="24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26559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1b: Increase </a:t>
            </a:r>
            <a:r>
              <a:rPr lang="en-US" sz="3600" dirty="0"/>
              <a:t>R</a:t>
            </a:r>
            <a:r>
              <a:rPr lang="en-US" sz="3600" dirty="0">
                <a:solidFill>
                  <a:schemeClr val="tx1"/>
                </a:solidFill>
              </a:rPr>
              <a:t>etention</a:t>
            </a:r>
            <a:br>
              <a:rPr lang="en-US" sz="3600" dirty="0">
                <a:solidFill>
                  <a:schemeClr val="tx1"/>
                </a:solidFill>
              </a:rPr>
            </a:b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1b strategy and examples"/>
          <p:cNvGraphicFramePr>
            <a:graphicFrameLocks noGrp="1"/>
          </p:cNvGraphicFramePr>
          <p:nvPr>
            <p:extLst>
              <p:ext uri="{D42A27DB-BD31-4B8C-83A1-F6EECF244321}">
                <p14:modId xmlns:p14="http://schemas.microsoft.com/office/powerpoint/2010/main" val="376115253"/>
              </p:ext>
            </p:extLst>
          </p:nvPr>
        </p:nvGraphicFramePr>
        <p:xfrm>
          <a:off x="304800" y="2133600"/>
          <a:ext cx="8610600" cy="3108960"/>
        </p:xfrm>
        <a:graphic>
          <a:graphicData uri="http://schemas.openxmlformats.org/drawingml/2006/table">
            <a:tbl>
              <a:tblPr firstRow="1" bandRow="1">
                <a:tableStyleId>{5C22544A-7EE6-4342-B048-85BDC9FD1C3A}</a:tableStyleId>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342900" marR="0" lvl="0" indent="-342900" algn="l" defTabSz="914400" rtl="0" eaLnBrk="1" fontAlgn="auto" latinLnBrk="0" hangingPunct="1">
                        <a:lnSpc>
                          <a:spcPct val="100000"/>
                        </a:lnSpc>
                        <a:spcBef>
                          <a:spcPts val="0"/>
                        </a:spcBef>
                        <a:spcAft>
                          <a:spcPts val="0"/>
                        </a:spcAft>
                        <a:buClrTx/>
                        <a:buSzTx/>
                        <a:buFont typeface="Symbol"/>
                        <a:buChar char=""/>
                        <a:tabLst>
                          <a:tab pos="184785" algn="l"/>
                        </a:tabLst>
                        <a:defRPr/>
                      </a:pPr>
                      <a:r>
                        <a:rPr lang="en-US" sz="2400" kern="1200" dirty="0">
                          <a:solidFill>
                            <a:schemeClr val="dk1"/>
                          </a:solidFill>
                          <a:effectLst/>
                          <a:latin typeface="Arial" panose="020B0604020202020204" pitchFamily="34" charset="0"/>
                          <a:ea typeface="+mn-ea"/>
                          <a:cs typeface="Arial" panose="020B0604020202020204" pitchFamily="34" charset="0"/>
                        </a:rPr>
                        <a:t>Eliminate or reduce barriers for health professionals  to continue to serve Medicaid beneficiaries </a:t>
                      </a:r>
                    </a:p>
                    <a:p>
                      <a:pPr marL="0" marR="0" lvl="0" indent="0">
                        <a:spcBef>
                          <a:spcPts val="0"/>
                        </a:spcBef>
                        <a:spcAft>
                          <a:spcPts val="0"/>
                        </a:spcAft>
                        <a:buFont typeface="Symbol"/>
                        <a:buNone/>
                        <a:tabLst>
                          <a:tab pos="184785" algn="l"/>
                        </a:tabLst>
                      </a:pPr>
                      <a:endParaRPr lang="en-US" sz="2400" dirty="0">
                        <a:latin typeface="Arial" panose="020B0604020202020204" pitchFamily="34" charset="0"/>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Loan repayment for HP who care for underserved populations</a:t>
                      </a:r>
                      <a:r>
                        <a:rPr lang="en-US" sz="2400" kern="1200" baseline="0" dirty="0">
                          <a:solidFill>
                            <a:schemeClr val="dk1"/>
                          </a:solidFill>
                          <a:effectLst/>
                          <a:latin typeface="Arial" panose="020B0604020202020204" pitchFamily="34" charset="0"/>
                          <a:ea typeface="+mn-ea"/>
                          <a:cs typeface="Arial" panose="020B0604020202020204" pitchFamily="34" charset="0"/>
                        </a:rPr>
                        <a:t> or </a:t>
                      </a:r>
                      <a:r>
                        <a:rPr lang="en-US" sz="2400" kern="1200" dirty="0">
                          <a:solidFill>
                            <a:schemeClr val="dk1"/>
                          </a:solidFill>
                          <a:effectLst/>
                          <a:latin typeface="Arial" panose="020B0604020202020204" pitchFamily="34" charset="0"/>
                          <a:ea typeface="+mn-ea"/>
                          <a:cs typeface="Arial" panose="020B0604020202020204" pitchFamily="34" charset="0"/>
                        </a:rPr>
                        <a:t>practice in underserved areas</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Facilitate physician volunteers who offer free or reduced-rate services</a:t>
                      </a:r>
                      <a:endParaRPr lang="en-US" sz="24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56195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1c: Explore </a:t>
            </a:r>
            <a:r>
              <a:rPr lang="en-US" sz="3600" dirty="0"/>
              <a:t>P</a:t>
            </a:r>
            <a:r>
              <a:rPr lang="en-US" sz="3600" dirty="0">
                <a:solidFill>
                  <a:schemeClr val="tx1"/>
                </a:solidFill>
              </a:rPr>
              <a:t>ractice </a:t>
            </a:r>
            <a:r>
              <a:rPr lang="en-US" sz="3600" dirty="0"/>
              <a:t>L</a:t>
            </a:r>
            <a:r>
              <a:rPr lang="en-US" sz="3600" dirty="0">
                <a:solidFill>
                  <a:schemeClr val="tx1"/>
                </a:solidFill>
              </a:rPr>
              <a:t>imitations</a:t>
            </a: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1c strategy and examples"/>
          <p:cNvGraphicFramePr>
            <a:graphicFrameLocks noGrp="1"/>
          </p:cNvGraphicFramePr>
          <p:nvPr>
            <p:extLst>
              <p:ext uri="{D42A27DB-BD31-4B8C-83A1-F6EECF244321}">
                <p14:modId xmlns:p14="http://schemas.microsoft.com/office/powerpoint/2010/main" val="2245241453"/>
              </p:ext>
            </p:extLst>
          </p:nvPr>
        </p:nvGraphicFramePr>
        <p:xfrm>
          <a:off x="304800" y="1981200"/>
          <a:ext cx="8610600" cy="454152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243840">
                <a:tc>
                  <a:txBody>
                    <a:bodyPr/>
                    <a:lstStyle/>
                    <a:p>
                      <a:r>
                        <a:rPr lang="en-US" sz="22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2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Assess the need to change licensure/certification, including expansion of scope </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Explore options for employers to permit health</a:t>
                      </a:r>
                      <a:r>
                        <a:rPr lang="en-US" sz="2400" kern="1200" baseline="0" dirty="0">
                          <a:solidFill>
                            <a:schemeClr val="dk1"/>
                          </a:solidFill>
                          <a:effectLst/>
                          <a:latin typeface="Arial" panose="020B0604020202020204" pitchFamily="34" charset="0"/>
                          <a:ea typeface="+mn-ea"/>
                          <a:cs typeface="Arial" panose="020B0604020202020204" pitchFamily="34" charset="0"/>
                        </a:rPr>
                        <a:t> professionals to practice at the top of their licenses</a:t>
                      </a:r>
                      <a:r>
                        <a:rPr lang="en-US" sz="2400" kern="1200" dirty="0">
                          <a:solidFill>
                            <a:schemeClr val="dk1"/>
                          </a:solidFill>
                          <a:effectLst/>
                          <a:latin typeface="Arial" panose="020B0604020202020204" pitchFamily="34" charset="0"/>
                          <a:ea typeface="+mn-ea"/>
                          <a:cs typeface="Arial" panose="020B0604020202020204" pitchFamily="34" charset="0"/>
                        </a:rPr>
                        <a:t> </a:t>
                      </a:r>
                    </a:p>
                    <a:p>
                      <a:pPr marL="0" indent="0">
                        <a:buFont typeface="Arial" panose="020B0604020202020204" pitchFamily="34" charset="0"/>
                        <a:buNone/>
                      </a:pPr>
                      <a:endParaRPr lang="en-US" sz="24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Expand scope of practice of existing professionals (i.e., SB 493)</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Community Paramedicine Health Workforce Pilot Project</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Establish certification protocol for expanded use of MFTs, PAs, and others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kern="1200" dirty="0">
                          <a:solidFill>
                            <a:schemeClr val="dk1"/>
                          </a:solidFill>
                          <a:effectLst/>
                          <a:latin typeface="Arial" panose="020B0604020202020204" pitchFamily="34" charset="0"/>
                          <a:ea typeface="+mn-ea"/>
                          <a:cs typeface="Arial" panose="020B0604020202020204" pitchFamily="34" charset="0"/>
                        </a:rPr>
                        <a:t>Advanced practice nurses practice as independently as permitted under law</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34973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1d: Add Greater </a:t>
            </a:r>
            <a:r>
              <a:rPr lang="en-US" sz="3600" dirty="0"/>
              <a:t>E</a:t>
            </a:r>
            <a:r>
              <a:rPr lang="en-US" sz="3600" dirty="0">
                <a:solidFill>
                  <a:schemeClr val="tx1"/>
                </a:solidFill>
              </a:rPr>
              <a:t>fficiency</a:t>
            </a:r>
            <a:br>
              <a:rPr lang="en-US" sz="3600" dirty="0">
                <a:solidFill>
                  <a:schemeClr val="tx1"/>
                </a:solidFill>
              </a:rPr>
            </a:br>
            <a:r>
              <a:rPr lang="en-US" sz="3600" dirty="0">
                <a:solidFill>
                  <a:schemeClr val="tx1"/>
                </a:solidFill>
              </a:rPr>
              <a:t> </a:t>
            </a:r>
          </a:p>
        </p:txBody>
      </p:sp>
      <p:graphicFrame>
        <p:nvGraphicFramePr>
          <p:cNvPr id="8" name="Table 7" descr="see handout for details" title="table of goal 1d strategy and examples"/>
          <p:cNvGraphicFramePr>
            <a:graphicFrameLocks noGrp="1"/>
          </p:cNvGraphicFramePr>
          <p:nvPr>
            <p:extLst>
              <p:ext uri="{D42A27DB-BD31-4B8C-83A1-F6EECF244321}">
                <p14:modId xmlns:p14="http://schemas.microsoft.com/office/powerpoint/2010/main" val="321718639"/>
              </p:ext>
            </p:extLst>
          </p:nvPr>
        </p:nvGraphicFramePr>
        <p:xfrm>
          <a:off x="304800" y="1752600"/>
          <a:ext cx="8610600" cy="457200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48006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Use technology to expand access to preventive, primary, and specialty care</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Use new models of care to enable existing health professionals to provide care more efficiently</a:t>
                      </a:r>
                      <a:endParaRPr lang="en-US" sz="2400" dirty="0">
                        <a:effectLst/>
                        <a:latin typeface="Arial" panose="020B0604020202020204" pitchFamily="34" charset="0"/>
                        <a:ea typeface="Times New Roman"/>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Team-based care</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Cross train incumbent workers (e.g., physical plus behavioral health)</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Group visits</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Email &amp; other Internet-based care</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Telehealth</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Training for IHSS workers to more effectively communicate with other care providers</a:t>
                      </a:r>
                      <a:endParaRPr lang="en-US" sz="24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5609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22860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2: Innovative Ways to Address </a:t>
            </a:r>
            <a:r>
              <a:rPr lang="en-US" sz="3600" dirty="0"/>
              <a:t>W</a:t>
            </a:r>
            <a:r>
              <a:rPr lang="en-US" sz="3600" dirty="0">
                <a:solidFill>
                  <a:schemeClr val="tx1"/>
                </a:solidFill>
              </a:rPr>
              <a:t>hole </a:t>
            </a:r>
            <a:r>
              <a:rPr lang="en-US" sz="3600" dirty="0"/>
              <a:t>P</a:t>
            </a:r>
            <a:r>
              <a:rPr lang="en-US" sz="3600" dirty="0">
                <a:solidFill>
                  <a:schemeClr val="tx1"/>
                </a:solidFill>
              </a:rPr>
              <a:t>erson </a:t>
            </a:r>
            <a:r>
              <a:rPr lang="en-US" sz="3600" dirty="0"/>
              <a:t>C</a:t>
            </a:r>
            <a:r>
              <a:rPr lang="en-US" sz="3600" dirty="0">
                <a:solidFill>
                  <a:schemeClr val="tx1"/>
                </a:solidFill>
              </a:rPr>
              <a:t>are</a:t>
            </a:r>
            <a:br>
              <a:rPr lang="en-US" sz="3600" dirty="0">
                <a:solidFill>
                  <a:schemeClr val="tx1"/>
                </a:solidFill>
              </a:rPr>
            </a:b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2 strategy and examples"/>
          <p:cNvGraphicFramePr>
            <a:graphicFrameLocks noGrp="1"/>
          </p:cNvGraphicFramePr>
          <p:nvPr>
            <p:extLst>
              <p:ext uri="{D42A27DB-BD31-4B8C-83A1-F6EECF244321}">
                <p14:modId xmlns:p14="http://schemas.microsoft.com/office/powerpoint/2010/main" val="1622309414"/>
              </p:ext>
            </p:extLst>
          </p:nvPr>
        </p:nvGraphicFramePr>
        <p:xfrm>
          <a:off x="304800" y="1752600"/>
          <a:ext cx="8610600" cy="49072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Pilot new categories of service providers such as community health workers, interns, peer support counselors (MH/SUD)</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Create new categories of health workers and care givers</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Expand access to desired treatment modalities</a:t>
                      </a:r>
                    </a:p>
                    <a:p>
                      <a:pPr marL="34290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Coordinate with social, housing, vocational training and other services </a:t>
                      </a:r>
                      <a:endParaRPr lang="en-US" sz="2200" dirty="0">
                        <a:latin typeface="Arial" panose="020B0604020202020204" pitchFamily="34" charset="0"/>
                        <a:cs typeface="Arial" panose="020B0604020202020204" pitchFamily="34" charset="0"/>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kern="1200" dirty="0">
                          <a:solidFill>
                            <a:schemeClr val="dk1"/>
                          </a:solidFill>
                          <a:effectLst/>
                          <a:latin typeface="Arial" panose="020B0604020202020204" pitchFamily="34" charset="0"/>
                          <a:ea typeface="+mn-ea"/>
                          <a:cs typeface="Arial" panose="020B0604020202020204" pitchFamily="34" charset="0"/>
                        </a:rPr>
                        <a:t>MHSA Workforce Education and Training grants </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Community health workers</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Peer support</a:t>
                      </a:r>
                      <a:r>
                        <a:rPr lang="en-US" sz="2200" kern="1200" baseline="0" dirty="0">
                          <a:solidFill>
                            <a:schemeClr val="dk1"/>
                          </a:solidFill>
                          <a:effectLst/>
                          <a:latin typeface="Arial" panose="020B0604020202020204" pitchFamily="34" charset="0"/>
                          <a:ea typeface="+mn-ea"/>
                          <a:cs typeface="Arial" panose="020B0604020202020204" pitchFamily="34" charset="0"/>
                        </a:rPr>
                        <a:t> and f</a:t>
                      </a:r>
                      <a:r>
                        <a:rPr lang="en-US" sz="2200" kern="1200" dirty="0">
                          <a:solidFill>
                            <a:schemeClr val="dk1"/>
                          </a:solidFill>
                          <a:effectLst/>
                          <a:latin typeface="Arial" panose="020B0604020202020204" pitchFamily="34" charset="0"/>
                          <a:ea typeface="+mn-ea"/>
                          <a:cs typeface="Arial" panose="020B0604020202020204" pitchFamily="34" charset="0"/>
                        </a:rPr>
                        <a:t>amily caregivers</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IHSS worker training to work with care teams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kern="1200" dirty="0">
                          <a:solidFill>
                            <a:schemeClr val="dk1"/>
                          </a:solidFill>
                          <a:effectLst/>
                          <a:latin typeface="Arial" panose="020B0604020202020204" pitchFamily="34" charset="0"/>
                          <a:ea typeface="+mn-ea"/>
                          <a:cs typeface="Arial" panose="020B0604020202020204" pitchFamily="34" charset="0"/>
                        </a:rPr>
                        <a:t>Train physicians in medication assisted therapy to</a:t>
                      </a:r>
                      <a:r>
                        <a:rPr lang="en-US" sz="2200" kern="1200" baseline="0" dirty="0">
                          <a:solidFill>
                            <a:schemeClr val="dk1"/>
                          </a:solidFill>
                          <a:effectLst/>
                          <a:latin typeface="Arial" panose="020B0604020202020204" pitchFamily="34" charset="0"/>
                          <a:ea typeface="+mn-ea"/>
                          <a:cs typeface="Arial" panose="020B0604020202020204" pitchFamily="34" charset="0"/>
                        </a:rPr>
                        <a:t> increase access to </a:t>
                      </a:r>
                      <a:r>
                        <a:rPr lang="en-US" sz="2200" kern="1200" dirty="0">
                          <a:solidFill>
                            <a:schemeClr val="dk1"/>
                          </a:solidFill>
                          <a:effectLst/>
                          <a:latin typeface="Arial" panose="020B0604020202020204" pitchFamily="34" charset="0"/>
                          <a:ea typeface="+mn-ea"/>
                          <a:cs typeface="Arial" panose="020B0604020202020204" pitchFamily="34" charset="0"/>
                        </a:rPr>
                        <a:t>needed</a:t>
                      </a:r>
                      <a:r>
                        <a:rPr lang="en-US" sz="2200" kern="1200" baseline="0" dirty="0">
                          <a:solidFill>
                            <a:schemeClr val="dk1"/>
                          </a:solidFill>
                          <a:effectLst/>
                          <a:latin typeface="Arial" panose="020B0604020202020204" pitchFamily="34" charset="0"/>
                          <a:ea typeface="+mn-ea"/>
                          <a:cs typeface="Arial" panose="020B0604020202020204" pitchFamily="34" charset="0"/>
                        </a:rPr>
                        <a:t> SUD treatment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kern="1200" dirty="0">
                          <a:solidFill>
                            <a:schemeClr val="dk1"/>
                          </a:solidFill>
                          <a:effectLst/>
                          <a:latin typeface="Arial" panose="020B0604020202020204" pitchFamily="34" charset="0"/>
                          <a:ea typeface="+mn-ea"/>
                          <a:cs typeface="Arial" panose="020B0604020202020204" pitchFamily="34" charset="0"/>
                        </a:rPr>
                        <a:t>Training &amp; coordination with non-health community services</a:t>
                      </a:r>
                      <a:endParaRPr lang="en-US" sz="22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11060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3:Create </a:t>
            </a:r>
            <a:r>
              <a:rPr lang="en-US" sz="3600" dirty="0"/>
              <a:t>I</a:t>
            </a:r>
            <a:r>
              <a:rPr lang="en-US" sz="3600" dirty="0">
                <a:solidFill>
                  <a:schemeClr val="tx1"/>
                </a:solidFill>
              </a:rPr>
              <a:t>ncentives</a:t>
            </a: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3 strategy and examples"/>
          <p:cNvGraphicFramePr>
            <a:graphicFrameLocks noGrp="1"/>
          </p:cNvGraphicFramePr>
          <p:nvPr>
            <p:extLst>
              <p:ext uri="{D42A27DB-BD31-4B8C-83A1-F6EECF244321}">
                <p14:modId xmlns:p14="http://schemas.microsoft.com/office/powerpoint/2010/main" val="1299169087"/>
              </p:ext>
            </p:extLst>
          </p:nvPr>
        </p:nvGraphicFramePr>
        <p:xfrm>
          <a:off x="304800" y="1752600"/>
          <a:ext cx="8610600" cy="493776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pPr marL="0" indent="0">
                        <a:buFont typeface="Arial" panose="020B0604020202020204" pitchFamily="34" charset="0"/>
                        <a:buNone/>
                      </a:pPr>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Reduce barriers to participation in Medicaid</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Provide financial incentives for participation in exchange for a commitment to serve Medicaid beneficiaries</a:t>
                      </a:r>
                      <a:endParaRPr lang="en-US" sz="2400" dirty="0">
                        <a:latin typeface="Arial" panose="020B0604020202020204" pitchFamily="34" charset="0"/>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Subsidize malpractice insurance</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Malpractice relief for physicians who volunteer </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Higher payment rates</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Reduce administrative burden</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Differential payment for IHSS and other workers who complete additional training</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Bonus payment pool to Critical Access Hospitals for loan repayment programs</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7608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pPr algn="ctr"/>
            <a:r>
              <a:rPr lang="en-US" altLang="en-US" dirty="0"/>
              <a:t>Center for the Health Professions</a:t>
            </a:r>
          </a:p>
        </p:txBody>
      </p:sp>
      <p:sp>
        <p:nvSpPr>
          <p:cNvPr id="4099" name="Content Placeholder 2"/>
          <p:cNvSpPr>
            <a:spLocks noGrp="1"/>
          </p:cNvSpPr>
          <p:nvPr>
            <p:ph idx="1"/>
          </p:nvPr>
        </p:nvSpPr>
        <p:spPr>
          <a:xfrm>
            <a:off x="304800" y="2590800"/>
            <a:ext cx="8382000" cy="3687763"/>
          </a:xfrm>
        </p:spPr>
        <p:txBody>
          <a:bodyPr>
            <a:normAutofit/>
          </a:bodyPr>
          <a:lstStyle/>
          <a:p>
            <a:pPr>
              <a:spcAft>
                <a:spcPts val="200"/>
              </a:spcAft>
            </a:pPr>
            <a:r>
              <a:rPr lang="en-US" dirty="0">
                <a:solidFill>
                  <a:schemeClr val="tx1"/>
                </a:solidFill>
              </a:rPr>
              <a:t>We are the leading source for research insights into the evolving health care workforce and for pioneering training programs that empower leaders to navigate change</a:t>
            </a:r>
            <a:br>
              <a:rPr lang="en-US" dirty="0">
                <a:solidFill>
                  <a:schemeClr val="tx1"/>
                </a:solidFill>
              </a:rPr>
            </a:br>
            <a:endParaRPr lang="en-US" dirty="0">
              <a:solidFill>
                <a:schemeClr val="tx1"/>
              </a:solidFill>
            </a:endParaRPr>
          </a:p>
          <a:p>
            <a:pPr>
              <a:spcAft>
                <a:spcPts val="200"/>
              </a:spcAft>
            </a:pPr>
            <a:r>
              <a:rPr lang="en-US" dirty="0">
                <a:solidFill>
                  <a:schemeClr val="tx1"/>
                </a:solidFill>
              </a:rPr>
              <a:t>Expertise across all health professions</a:t>
            </a:r>
          </a:p>
          <a:p>
            <a:pPr>
              <a:spcAft>
                <a:spcPts val="200"/>
              </a:spcAft>
            </a:pPr>
            <a:endParaRPr lang="en-US" dirty="0"/>
          </a:p>
          <a:p>
            <a:pPr marL="274320" lvl="1">
              <a:spcAft>
                <a:spcPts val="200"/>
              </a:spcAft>
            </a:pPr>
            <a:r>
              <a:rPr lang="en-US" sz="2400" dirty="0"/>
              <a:t>Workforce policy is a tool to drive delivery system change</a:t>
            </a:r>
            <a:endParaRPr lang="en-US" sz="2300" dirty="0"/>
          </a:p>
          <a:p>
            <a:pPr>
              <a:spcAft>
                <a:spcPts val="200"/>
              </a:spcAft>
            </a:pPr>
            <a:endParaRPr lang="en-US" dirty="0">
              <a:solidFill>
                <a:schemeClr val="tx1"/>
              </a:solidFill>
            </a:endParaRPr>
          </a:p>
          <a:p>
            <a:pPr marL="0" indent="0">
              <a:spcAft>
                <a:spcPts val="200"/>
              </a:spcAft>
              <a:buNone/>
            </a:pPr>
            <a:endParaRPr lang="en-US" dirty="0">
              <a:solidFill>
                <a:schemeClr val="tx1"/>
              </a:solidFill>
            </a:endParaRPr>
          </a:p>
          <a:p>
            <a:pPr>
              <a:spcAft>
                <a:spcPts val="200"/>
              </a:spcAft>
            </a:pPr>
            <a:endParaRPr lang="en-US" u="sng" dirty="0">
              <a:solidFill>
                <a:schemeClr val="tx1"/>
              </a:solidFill>
            </a:endParaRPr>
          </a:p>
          <a:p>
            <a:pPr>
              <a:spcAft>
                <a:spcPts val="200"/>
              </a:spcAft>
            </a:pPr>
            <a:endParaRPr lang="en-US" dirty="0">
              <a:solidFill>
                <a:schemeClr val="tx1"/>
              </a:solidFill>
            </a:endParaRPr>
          </a:p>
          <a:p>
            <a:pPr lvl="1">
              <a:defRPr/>
            </a:pPr>
            <a:endParaRPr lang="en-US" dirty="0">
              <a:solidFill>
                <a:schemeClr val="tx1"/>
              </a:solidFill>
            </a:endParaRPr>
          </a:p>
          <a:p>
            <a:pPr>
              <a:defRPr/>
            </a:pP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252728"/>
          </a:xfrm>
        </p:spPr>
        <p:txBody>
          <a:bodyPr>
            <a:normAutofit/>
          </a:bodyPr>
          <a:lstStyle/>
          <a:p>
            <a:r>
              <a:rPr lang="en-US" dirty="0"/>
              <a:t>Overview of Workforce Issues</a:t>
            </a:r>
          </a:p>
        </p:txBody>
      </p:sp>
      <p:sp>
        <p:nvSpPr>
          <p:cNvPr id="4" name="Content Placeholder 3"/>
          <p:cNvSpPr>
            <a:spLocks noGrp="1"/>
          </p:cNvSpPr>
          <p:nvPr>
            <p:ph idx="1"/>
          </p:nvPr>
        </p:nvSpPr>
        <p:spPr>
          <a:xfrm>
            <a:off x="32647" y="1905000"/>
            <a:ext cx="9144000" cy="3603096"/>
          </a:xfrm>
        </p:spPr>
        <p:txBody>
          <a:bodyPr>
            <a:noAutofit/>
          </a:bodyPr>
          <a:lstStyle/>
          <a:p>
            <a:pPr lvl="1"/>
            <a:r>
              <a:rPr lang="en-US" sz="2400" dirty="0"/>
              <a:t>Many Medi-Cal beneficiaries have complex conditions and provider needs</a:t>
            </a:r>
          </a:p>
          <a:p>
            <a:pPr lvl="1"/>
            <a:r>
              <a:rPr lang="en-US" sz="2400" dirty="0"/>
              <a:t>Many ways to measure provider participation and availability</a:t>
            </a:r>
          </a:p>
          <a:p>
            <a:pPr lvl="1"/>
            <a:r>
              <a:rPr lang="en-US" sz="2400" dirty="0"/>
              <a:t>Provider distribution varies by geography and by provider type</a:t>
            </a:r>
          </a:p>
          <a:p>
            <a:pPr lvl="1"/>
            <a:r>
              <a:rPr lang="en-US" sz="2400" dirty="0"/>
              <a:t>Diversity does not mirror population</a:t>
            </a:r>
          </a:p>
          <a:p>
            <a:pPr lvl="1"/>
            <a:r>
              <a:rPr lang="en-US" sz="2400" dirty="0"/>
              <a:t>High debt burden </a:t>
            </a:r>
          </a:p>
          <a:p>
            <a:pPr lvl="1"/>
            <a:r>
              <a:rPr lang="en-US" sz="2400" dirty="0"/>
              <a:t>Long pipeline for some professions</a:t>
            </a:r>
          </a:p>
          <a:p>
            <a:pPr lvl="1"/>
            <a:r>
              <a:rPr lang="en-US" sz="2400" dirty="0"/>
              <a:t>Educational programs may not yield needed competencies</a:t>
            </a:r>
          </a:p>
          <a:p>
            <a:pPr lvl="1"/>
            <a:r>
              <a:rPr lang="en-US" sz="2400" dirty="0"/>
              <a:t>Need new workforce roles to match needs </a:t>
            </a:r>
          </a:p>
          <a:p>
            <a:pPr lvl="1"/>
            <a:r>
              <a:rPr lang="en-US" sz="2400" dirty="0"/>
              <a:t>Medi-Cal beneficiaries may have difficulty accessing some types of professionals</a:t>
            </a:r>
          </a:p>
          <a:p>
            <a:endParaRPr lang="en-US" dirty="0"/>
          </a:p>
        </p:txBody>
      </p:sp>
    </p:spTree>
    <p:extLst>
      <p:ext uri="{BB962C8B-B14F-4D97-AF65-F5344CB8AC3E}">
        <p14:creationId xmlns:p14="http://schemas.microsoft.com/office/powerpoint/2010/main" val="111655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Selected Data</a:t>
            </a:r>
          </a:p>
        </p:txBody>
      </p:sp>
      <p:pic>
        <p:nvPicPr>
          <p:cNvPr id="4" name="Picture 3" title="UCSF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7067" y="5763966"/>
            <a:ext cx="1752600" cy="847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8315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381000"/>
            <a:ext cx="8686800" cy="928688"/>
          </a:xfrm>
        </p:spPr>
        <p:txBody>
          <a:bodyPr>
            <a:noAutofit/>
          </a:bodyPr>
          <a:lstStyle/>
          <a:p>
            <a:r>
              <a:rPr lang="en-US" sz="3600" dirty="0"/>
              <a:t>Regional Variation in MDs Providing Care per 100,000 in 2013</a:t>
            </a:r>
          </a:p>
        </p:txBody>
      </p:sp>
      <p:graphicFrame>
        <p:nvGraphicFramePr>
          <p:cNvPr id="6" name="Content Placeholder 5" descr="Number of MDs providing Care per 100,000 population in 2013 in different regions of California." title="Bar graph"/>
          <p:cNvGraphicFramePr>
            <a:graphicFrameLocks noGrp="1"/>
          </p:cNvGraphicFramePr>
          <p:nvPr>
            <p:ph idx="1"/>
            <p:extLst>
              <p:ext uri="{D42A27DB-BD31-4B8C-83A1-F6EECF244321}">
                <p14:modId xmlns:p14="http://schemas.microsoft.com/office/powerpoint/2010/main" val="517495816"/>
              </p:ext>
            </p:extLst>
          </p:nvPr>
        </p:nvGraphicFramePr>
        <p:xfrm>
          <a:off x="762000" y="1905000"/>
          <a:ext cx="7620000" cy="412235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57200" y="6027358"/>
            <a:ext cx="8305800" cy="738664"/>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Medical Board of California Mandatory Survey and California Department of Finance Demographic Unit. Includes only MDs who have completed training and provide at least 20 hours of patient care per week.</a:t>
            </a:r>
          </a:p>
        </p:txBody>
      </p:sp>
    </p:spTree>
    <p:extLst>
      <p:ext uri="{BB962C8B-B14F-4D97-AF65-F5344CB8AC3E}">
        <p14:creationId xmlns:p14="http://schemas.microsoft.com/office/powerpoint/2010/main" val="908288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Nurse Practitioners per 100,000 </a:t>
            </a:r>
            <a:br>
              <a:rPr lang="en-US" dirty="0"/>
            </a:br>
            <a:r>
              <a:rPr lang="en-US" dirty="0"/>
              <a:t>in 2008</a:t>
            </a:r>
          </a:p>
        </p:txBody>
      </p:sp>
      <p:pic>
        <p:nvPicPr>
          <p:cNvPr id="1026" name="Picture 2" descr="Map of California showing distribution of nurse practitioner per 100,000 population in 2008." title="CA ma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2133601"/>
            <a:ext cx="5581650" cy="4685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7381" y="6511601"/>
            <a:ext cx="399423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Source: Bates, Blash, Chapman, &amp; Dower, 2011</a:t>
            </a:r>
          </a:p>
        </p:txBody>
      </p:sp>
    </p:spTree>
    <p:extLst>
      <p:ext uri="{BB962C8B-B14F-4D97-AF65-F5344CB8AC3E}">
        <p14:creationId xmlns:p14="http://schemas.microsoft.com/office/powerpoint/2010/main" val="2712204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br>
              <a:rPr lang="en-US" kern="0" dirty="0"/>
            </a:br>
            <a:r>
              <a:rPr lang="en-US" kern="0" dirty="0"/>
              <a:t>California Physicians Accepting </a:t>
            </a:r>
            <a:br>
              <a:rPr lang="en-US" kern="0" dirty="0"/>
            </a:br>
            <a:r>
              <a:rPr lang="en-US" kern="0" dirty="0"/>
              <a:t>New Patients By Payer, 2013</a:t>
            </a:r>
            <a:br>
              <a:rPr lang="en-US" kern="0" dirty="0"/>
            </a:br>
            <a:endParaRPr lang="en-US" dirty="0"/>
          </a:p>
        </p:txBody>
      </p:sp>
      <p:graphicFrame>
        <p:nvGraphicFramePr>
          <p:cNvPr id="5" name="Chart 4" descr="Bar graphs showing % of California physicians who are accepting new patients in 2013  by four types of payers (private insurance, Medicare, Medi-Cal, and Uninsured)" title="Bar graph"/>
          <p:cNvGraphicFramePr>
            <a:graphicFrameLocks/>
          </p:cNvGraphicFramePr>
          <p:nvPr>
            <p:extLst>
              <p:ext uri="{D42A27DB-BD31-4B8C-83A1-F6EECF244321}">
                <p14:modId xmlns:p14="http://schemas.microsoft.com/office/powerpoint/2010/main" val="9645151"/>
              </p:ext>
            </p:extLst>
          </p:nvPr>
        </p:nvGraphicFramePr>
        <p:xfrm>
          <a:off x="378853" y="1833972"/>
          <a:ext cx="8538694" cy="481523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4000" y="6310648"/>
            <a:ext cx="686444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Coffman, et al.</a:t>
            </a:r>
            <a:r>
              <a:rPr lang="en-US" sz="1400" i="1" dirty="0">
                <a:latin typeface="Arial" panose="020B0604020202020204" pitchFamily="34" charset="0"/>
                <a:cs typeface="Arial" panose="020B0604020202020204" pitchFamily="34" charset="0"/>
              </a:rPr>
              <a:t> Physician Participation in Medi-Cal.</a:t>
            </a:r>
            <a:r>
              <a:rPr lang="en-US" sz="1400" dirty="0">
                <a:latin typeface="Arial" panose="020B0604020202020204" pitchFamily="34" charset="0"/>
                <a:cs typeface="Arial" panose="020B0604020202020204" pitchFamily="34" charset="0"/>
              </a:rPr>
              <a:t> 2014.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kern="0" dirty="0"/>
              <a:t>California NPs Accepting New Patients By Payer, 2010</a:t>
            </a:r>
            <a:endParaRPr lang="en-US" dirty="0"/>
          </a:p>
        </p:txBody>
      </p:sp>
      <p:graphicFrame>
        <p:nvGraphicFramePr>
          <p:cNvPr id="5" name="Chart 4" descr="Percentage of CA nurse practitioners accepting new patients in 2010, by type of payer (private insurance, Medicare, Medi-Cal, and Uninsured)." title="Bar Graph"/>
          <p:cNvGraphicFramePr>
            <a:graphicFrameLocks/>
          </p:cNvGraphicFramePr>
          <p:nvPr>
            <p:extLst>
              <p:ext uri="{D42A27DB-BD31-4B8C-83A1-F6EECF244321}">
                <p14:modId xmlns:p14="http://schemas.microsoft.com/office/powerpoint/2010/main" val="18829303"/>
              </p:ext>
            </p:extLst>
          </p:nvPr>
        </p:nvGraphicFramePr>
        <p:xfrm>
          <a:off x="378853" y="1833972"/>
          <a:ext cx="8538694" cy="481523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descr="Percentage of California nures practitiones accepting new patients in 2010, by payer type (private insurance, Medicare, Medi-Cal, and Uninsured)." title="Bar Graph"/>
          <p:cNvSpPr txBox="1"/>
          <p:nvPr/>
        </p:nvSpPr>
        <p:spPr>
          <a:xfrm>
            <a:off x="1524000" y="6310648"/>
            <a:ext cx="6864440"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Spetz, et al.</a:t>
            </a:r>
            <a:r>
              <a:rPr lang="en-US" sz="1400" i="1" dirty="0">
                <a:latin typeface="Arial" panose="020B0604020202020204" pitchFamily="34" charset="0"/>
                <a:cs typeface="Arial" panose="020B0604020202020204" pitchFamily="34" charset="0"/>
              </a:rPr>
              <a:t> 2010 Survey of Nurse Practitioners and Certified Nurse Midwives</a:t>
            </a:r>
            <a:r>
              <a:rPr lang="en-US" sz="1400" dirty="0">
                <a:latin typeface="Arial" panose="020B0604020202020204" pitchFamily="34" charset="0"/>
                <a:cs typeface="Arial" panose="020B0604020202020204" pitchFamily="34" charset="0"/>
              </a:rPr>
              <a:t>, 2011.</a:t>
            </a:r>
          </a:p>
        </p:txBody>
      </p:sp>
    </p:spTree>
    <p:extLst>
      <p:ext uri="{BB962C8B-B14F-4D97-AF65-F5344CB8AC3E}">
        <p14:creationId xmlns:p14="http://schemas.microsoft.com/office/powerpoint/2010/main" val="189426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a:solidFill>
                  <a:schemeClr val="tx1"/>
                </a:solidFill>
                <a:latin typeface="Arial" panose="020B0604020202020204" pitchFamily="34" charset="0"/>
              </a:rPr>
              <a:t>Primary Care Physicians Accepting New Medi-Cal Patients by Region</a:t>
            </a:r>
            <a:br>
              <a:rPr lang="en-US" sz="3600" b="1" dirty="0">
                <a:solidFill>
                  <a:schemeClr val="tx1"/>
                </a:solidFill>
                <a:latin typeface="Arial" panose="020B0604020202020204" pitchFamily="34" charset="0"/>
              </a:rPr>
            </a:br>
            <a:endParaRPr lang="en-US" sz="3600" dirty="0">
              <a:solidFill>
                <a:schemeClr val="tx1"/>
              </a:solidFill>
              <a:latin typeface="Arial" panose="020B0604020202020204" pitchFamily="34" charset="0"/>
            </a:endParaRPr>
          </a:p>
        </p:txBody>
      </p:sp>
      <p:pic>
        <p:nvPicPr>
          <p:cNvPr id="5" name="Content Placeholder 5" descr="distribution of primary care physicians accepting new Medi-Cal patients by region of the state." title="CA map"/>
          <p:cNvPicPr>
            <a:picLocks noChangeAspect="1"/>
          </p:cNvPicPr>
          <p:nvPr/>
        </p:nvPicPr>
        <p:blipFill>
          <a:blip r:embed="rId2" cstate="print"/>
          <a:srcRect t="7427" b="7427"/>
          <a:stretch>
            <a:fillRect/>
          </a:stretch>
        </p:blipFill>
        <p:spPr>
          <a:xfrm>
            <a:off x="838200" y="2168930"/>
            <a:ext cx="7643506" cy="4231870"/>
          </a:xfrm>
          <a:prstGeom prst="rect">
            <a:avLst/>
          </a:prstGeom>
        </p:spPr>
      </p:pic>
      <p:sp>
        <p:nvSpPr>
          <p:cNvPr id="7" name="TextBox 6"/>
          <p:cNvSpPr txBox="1"/>
          <p:nvPr/>
        </p:nvSpPr>
        <p:spPr>
          <a:xfrm>
            <a:off x="1524000" y="6400800"/>
            <a:ext cx="686444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Coffman, et al.</a:t>
            </a:r>
            <a:r>
              <a:rPr lang="en-US" sz="1400" i="1" dirty="0">
                <a:latin typeface="Arial" panose="020B0604020202020204" pitchFamily="34" charset="0"/>
                <a:cs typeface="Arial" panose="020B0604020202020204" pitchFamily="34" charset="0"/>
              </a:rPr>
              <a:t> Physician Participation in Medi-Cal.</a:t>
            </a:r>
            <a:r>
              <a:rPr lang="en-US" sz="1400" dirty="0">
                <a:latin typeface="Arial" panose="020B0604020202020204" pitchFamily="34" charset="0"/>
                <a:cs typeface="Arial" panose="020B0604020202020204" pitchFamily="34" charset="0"/>
              </a:rPr>
              <a:t> 2014.</a:t>
            </a:r>
          </a:p>
        </p:txBody>
      </p:sp>
    </p:spTree>
    <p:extLst>
      <p:ext uri="{BB962C8B-B14F-4D97-AF65-F5344CB8AC3E}">
        <p14:creationId xmlns:p14="http://schemas.microsoft.com/office/powerpoint/2010/main" val="387427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2nd UCSF powerpoint for workforce meeting 1, expert stakeholder workgroup.</Abstract>
    <PublishingContactName xmlns="http://schemas.microsoft.com/sharepoint/v3">Jonathan Palisoc</PublishingContactName>
    <TAGAge xmlns="69bc34b3-1921-46c7-8c7a-d18363374b4b" xsi:nil="true"/>
    <_dlc_DocId xmlns="69bc34b3-1921-46c7-8c7a-d18363374b4b">DHCSDOC-2129867196-1998</_dlc_DocId>
    <_dlc_DocIdUrl xmlns="69bc34b3-1921-46c7-8c7a-d18363374b4b">
      <Url>http://dhcs2016prod:88/provgovpart/_layouts/15/DocIdRedir.aspx?ID=DHCSDOC-2129867196-1998</Url>
      <Description>DHCSDOC-2129867196-1998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14cdebee284c5e9c52b438d1c9dce7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B509260-8606-48DE-91A6-F6343EF892AD}">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2.xml><?xml version="1.0" encoding="utf-8"?>
<ds:datastoreItem xmlns:ds="http://schemas.openxmlformats.org/officeDocument/2006/customXml" ds:itemID="{762DB21E-2AD4-48D6-BBF2-0D39FFF5341D}">
  <ds:schemaRefs>
    <ds:schemaRef ds:uri="http://schemas.microsoft.com/sharepoint/v3/contenttype/forms"/>
  </ds:schemaRefs>
</ds:datastoreItem>
</file>

<file path=customXml/itemProps3.xml><?xml version="1.0" encoding="utf-8"?>
<ds:datastoreItem xmlns:ds="http://schemas.openxmlformats.org/officeDocument/2006/customXml" ds:itemID="{B6369BA8-C846-42C7-8A56-6F9D087DCCB7}"/>
</file>

<file path=customXml/itemProps4.xml><?xml version="1.0" encoding="utf-8"?>
<ds:datastoreItem xmlns:ds="http://schemas.openxmlformats.org/officeDocument/2006/customXml" ds:itemID="{2D919CB3-04AC-463F-9BDC-35D499012920}">
  <ds:schemaRefs>
    <ds:schemaRef ds:uri="http://schemas.microsoft.com/sharepoint/events"/>
  </ds:schemaRefs>
</ds:datastoreItem>
</file>

<file path=customXml/itemProps5.xml><?xml version="1.0" encoding="utf-8"?>
<ds:datastoreItem xmlns:ds="http://schemas.openxmlformats.org/officeDocument/2006/customXml" ds:itemID="{1F20B459-34C0-4621-BDF9-2EB17D1291EB}"/>
</file>

<file path=docProps/app.xml><?xml version="1.0" encoding="utf-8"?>
<Properties xmlns="http://schemas.openxmlformats.org/officeDocument/2006/extended-properties" xmlns:vt="http://schemas.openxmlformats.org/officeDocument/2006/docPropsVTypes">
  <Template>Waveform</Template>
  <TotalTime>439</TotalTime>
  <Words>933</Words>
  <Application>Microsoft Office PowerPoint</Application>
  <PresentationFormat>On-screen Show (4:3)</PresentationFormat>
  <Paragraphs>125</Paragraphs>
  <Slides>19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12 Avenir 45 Book   03173</vt:lpstr>
      <vt:lpstr>Arial</vt:lpstr>
      <vt:lpstr>Avenir Medium</vt:lpstr>
      <vt:lpstr>Calibri</vt:lpstr>
      <vt:lpstr>Candara</vt:lpstr>
      <vt:lpstr>Courier New</vt:lpstr>
      <vt:lpstr>Lucida Grande</vt:lpstr>
      <vt:lpstr>Symbol</vt:lpstr>
      <vt:lpstr>Wingdings</vt:lpstr>
      <vt:lpstr>Waveform</vt:lpstr>
      <vt:lpstr>Health Care Workforce Considerations for California’s 1115 Waiver Renewal</vt:lpstr>
      <vt:lpstr>Center for the Health Professions</vt:lpstr>
      <vt:lpstr>Overview of Workforce Issues</vt:lpstr>
      <vt:lpstr>Selected Data</vt:lpstr>
      <vt:lpstr>Regional Variation in MDs Providing Care per 100,000 in 2013</vt:lpstr>
      <vt:lpstr>Nurse Practitioners per 100,000  in 2008</vt:lpstr>
      <vt:lpstr> California Physicians Accepting  New Patients By Payer, 2013 </vt:lpstr>
      <vt:lpstr>California NPs Accepting New Patients By Payer, 2010</vt:lpstr>
      <vt:lpstr>Primary Care Physicians Accepting New Medi-Cal Patients by Region </vt:lpstr>
      <vt:lpstr>Non-Primary Care Physicians Accepting New Medi-Cal Patients by Region</vt:lpstr>
      <vt:lpstr>Psychologists per 100,000 in 2008</vt:lpstr>
      <vt:lpstr>Marriage and Family Therapists per 100,000 in 2008 </vt:lpstr>
      <vt:lpstr>3 Proposed Workforce Goals</vt:lpstr>
      <vt:lpstr>  Goal 1a: Train New Professionals   </vt:lpstr>
      <vt:lpstr>  Goal 1b: Increase Retention   </vt:lpstr>
      <vt:lpstr>  Goal 1c: Explore Practice Limitations  </vt:lpstr>
      <vt:lpstr>  Goal 1d: Add Greater Efficiency  </vt:lpstr>
      <vt:lpstr>  Goal 2: Innovative Ways to Address Whole Person Care   </vt:lpstr>
      <vt:lpstr>  Goal 3:Create Incentives  </vt:lpstr>
    </vt:vector>
  </TitlesOfParts>
  <Company>UCSF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Workforce: Considerations for California’s 1115 Waiver</dc:title>
  <dc:creator>Sunita Mutha</dc:creator>
  <cp:keywords>1115, waiver, renewal, stakeholder, workgroup, workforce</cp:keywords>
  <cp:lastModifiedBy>Jamie Bracht</cp:lastModifiedBy>
  <cp:revision>73</cp:revision>
  <cp:lastPrinted>2014-11-12T23:58:28Z</cp:lastPrinted>
  <dcterms:created xsi:type="dcterms:W3CDTF">2014-10-23T23:24:47Z</dcterms:created>
  <dcterms:modified xsi:type="dcterms:W3CDTF">2020-12-05T04:38:59Z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690700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3697e6cb-be95-41d6-924c-f24f7cb75e14</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62;#Directors Office|e4872da7-61d4-4c7f-a711-33e1928ea746</vt:lpwstr>
  </property>
</Properties>
</file>