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257" r:id="rId6"/>
    <p:sldId id="305" r:id="rId7"/>
    <p:sldId id="312" r:id="rId8"/>
    <p:sldId id="313" r:id="rId9"/>
    <p:sldId id="314" r:id="rId10"/>
    <p:sldId id="315" r:id="rId11"/>
    <p:sldId id="316" r:id="rId12"/>
    <p:sldId id="317" r:id="rId13"/>
    <p:sldId id="31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7" autoAdjust="0"/>
  </p:normalViewPr>
  <p:slideViewPr>
    <p:cSldViewPr>
      <p:cViewPr varScale="1">
        <p:scale>
          <a:sx n="55" d="100"/>
          <a:sy n="55" d="100"/>
        </p:scale>
        <p:origin x="66" y="240"/>
      </p:cViewPr>
      <p:guideLst>
        <p:guide orient="horz" pos="2160"/>
        <p:guide pos="2880"/>
      </p:guideLst>
    </p:cSldViewPr>
  </p:slideViewPr>
  <p:outlineViewPr>
    <p:cViewPr>
      <p:scale>
        <a:sx n="33" d="100"/>
        <a:sy n="33" d="100"/>
      </p:scale>
      <p:origin x="0" y="-5796"/>
    </p:cViewPr>
  </p:outlineViewPr>
  <p:notesTextViewPr>
    <p:cViewPr>
      <p:scale>
        <a:sx n="1" d="1"/>
        <a:sy n="1" d="1"/>
      </p:scale>
      <p:origin x="0" y="0"/>
    </p:cViewPr>
  </p:notesTextViewPr>
  <p:sorterViewPr>
    <p:cViewPr>
      <p:scale>
        <a:sx n="100" d="100"/>
        <a:sy n="100" d="100"/>
      </p:scale>
      <p:origin x="0" y="85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slide" Target="slides/slide9.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EE7A6-4E59-4C80-96F9-FDF9A54BE185}" type="datetimeFigureOut">
              <a:rPr lang="en-US" smtClean="0"/>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2C606-6947-4607-803D-92DD6A7F193A}" type="slidenum">
              <a:rPr lang="en-US" smtClean="0"/>
              <a:t>‹#›</a:t>
            </a:fld>
            <a:endParaRPr lang="en-US"/>
          </a:p>
        </p:txBody>
      </p:sp>
    </p:spTree>
    <p:extLst>
      <p:ext uri="{BB962C8B-B14F-4D97-AF65-F5344CB8AC3E}">
        <p14:creationId xmlns:p14="http://schemas.microsoft.com/office/powerpoint/2010/main" val="223429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2</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3</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4</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5</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6</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you/Questions</a:t>
            </a:r>
            <a:r>
              <a:rPr lang="en-US" baseline="0" dirty="0"/>
              <a:t> Slide</a:t>
            </a:r>
            <a:endParaRPr lang="en-US" dirty="0"/>
          </a:p>
        </p:txBody>
      </p:sp>
      <p:sp>
        <p:nvSpPr>
          <p:cNvPr id="4" name="Slide Number Placeholder 3"/>
          <p:cNvSpPr>
            <a:spLocks noGrp="1"/>
          </p:cNvSpPr>
          <p:nvPr>
            <p:ph type="sldNum" sz="quarter" idx="10"/>
          </p:nvPr>
        </p:nvSpPr>
        <p:spPr/>
        <p:txBody>
          <a:bodyPr/>
          <a:lstStyle/>
          <a:p>
            <a:fld id="{B3312C60-1469-4901-930E-1B29441CF7B5}" type="slidenum">
              <a:rPr lang="en-US" smtClean="0"/>
              <a:t>9</a:t>
            </a:fld>
            <a:endParaRPr lang="en-US"/>
          </a:p>
        </p:txBody>
      </p:sp>
    </p:spTree>
    <p:extLst>
      <p:ext uri="{BB962C8B-B14F-4D97-AF65-F5344CB8AC3E}">
        <p14:creationId xmlns:p14="http://schemas.microsoft.com/office/powerpoint/2010/main" val="114750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ogo_DHCS_v%5b1%5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762000"/>
            <a:ext cx="51816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ctrTitle"/>
          </p:nvPr>
        </p:nvSpPr>
        <p:spPr>
          <a:xfrm>
            <a:off x="685800" y="2130425"/>
            <a:ext cx="7772400" cy="1470025"/>
          </a:xfrm>
        </p:spPr>
        <p:txBody>
          <a:bodyPr/>
          <a:lstStyle>
            <a:lvl1pPr>
              <a:defRPr smtClean="0"/>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B891EF09-8514-40E7-8440-B33965B5AE12}" type="datetime1">
              <a:rPr lang="en-US">
                <a:solidFill>
                  <a:srgbClr val="000000"/>
                </a:solidFill>
              </a:rPr>
              <a:pPr>
                <a:defRPr/>
              </a:pPr>
              <a:t>12/3/2020</a:t>
            </a:fld>
            <a:endParaRPr lang="en-US">
              <a:solidFill>
                <a:srgbClr val="000000"/>
              </a:solidFill>
            </a:endParaRPr>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422B1F0-58E6-43DB-ADE3-7AC579FAE6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48982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CA6F2D-AED1-4658-B97F-2000878C7CBD}" type="datetime1">
              <a:rPr lang="en-US">
                <a:solidFill>
                  <a:srgbClr val="000000"/>
                </a:solidFill>
              </a:rPr>
              <a:pPr>
                <a:defRPr/>
              </a:pPr>
              <a:t>12/3/2020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B4D7B-3618-48AB-B29E-B59A26C95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93760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r>
              <a:rPr lang="en-US"/>
              <a:t>Click to edit Master title style</a:t>
            </a:r>
          </a:p>
        </p:txBody>
      </p:sp>
      <p:sp>
        <p:nvSpPr>
          <p:cNvPr id="3" name="Content Placeholder 2"/>
          <p:cNvSpPr>
            <a:spLocks noGrp="1"/>
          </p:cNvSpPr>
          <p:nvPr>
            <p:ph idx="1"/>
          </p:nvPr>
        </p:nvSpPr>
        <p:spPr>
          <a:xfrm>
            <a:off x="457200" y="2209800"/>
            <a:ext cx="822960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BDA5897-F2AE-48A9-8D52-C143C5AEF26A}" type="datetime1">
              <a:rPr lang="en-US">
                <a:solidFill>
                  <a:srgbClr val="000000"/>
                </a:solidFill>
              </a:rPr>
              <a:pPr>
                <a:defRPr/>
              </a:pPr>
              <a:t>12/3/2020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F6DC7-7D13-4282-B776-952B4D59BB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65589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52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E20CB5E0-00FE-4B23-8D9E-624832BF6655}" type="datetime1">
              <a:rPr lang="en-US">
                <a:solidFill>
                  <a:srgbClr val="000000"/>
                </a:solidFill>
              </a:rPr>
              <a:pPr>
                <a:defRPr/>
              </a:pPr>
              <a:t>12/3/2020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279B7D-534A-4385-A0BB-72F98A4B41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77731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4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12D311FE-3C27-4036-AD7D-F7360D3347FE}" type="datetime1">
              <a:rPr lang="en-US">
                <a:solidFill>
                  <a:srgbClr val="000000"/>
                </a:solidFill>
              </a:rPr>
              <a:pPr fontAlgn="base">
                <a:spcBef>
                  <a:spcPct val="0"/>
                </a:spcBef>
                <a:spcAft>
                  <a:spcPct val="0"/>
                </a:spcAft>
                <a:defRPr/>
              </a:pPr>
              <a:t>12/3/2020</a:t>
            </a:fld>
            <a:endParaRPr lang="en-US">
              <a:solidFill>
                <a:srgbClr val="000000"/>
              </a:solidFill>
            </a:endParaRPr>
          </a:p>
        </p:txBody>
      </p:sp>
      <p:sp>
        <p:nvSpPr>
          <p:cNvPr id="1029" name="Rectangle 5"/>
          <p:cNvSpPr>
            <a:spLocks noGrp="1" noChangeArrowheads="1"/>
          </p:cNvSpPr>
          <p:nvPr>
            <p:ph type="ftr" sz="quarter" idx="3"/>
          </p:nvPr>
        </p:nvSpPr>
        <p:spPr bwMode="auto">
          <a:xfrm>
            <a:off x="2895600" y="6381750"/>
            <a:ext cx="3276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solidFill>
                  <a:schemeClr val="accent2"/>
                </a:solidFill>
                <a:latin typeface="Arial" charset="0"/>
              </a:defRPr>
            </a:lvl1pPr>
          </a:lstStyle>
          <a:p>
            <a:pPr fontAlgn="base">
              <a:spcBef>
                <a:spcPct val="0"/>
              </a:spcBef>
              <a:spcAft>
                <a:spcPct val="0"/>
              </a:spcAft>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D2BAE3AC-74B3-448F-B46B-141FCDD0827B}"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descr="logo_DHCS_v%5b1%5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2400" y="152400"/>
            <a:ext cx="18764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stsealc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53400" y="533400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userDrawn="1"/>
        </p:nvSpPr>
        <p:spPr bwMode="auto">
          <a:xfrm>
            <a:off x="457200" y="6172200"/>
            <a:ext cx="822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4" name="Line 10"/>
          <p:cNvSpPr>
            <a:spLocks noChangeShapeType="1"/>
          </p:cNvSpPr>
          <p:nvPr userDrawn="1"/>
        </p:nvSpPr>
        <p:spPr bwMode="auto">
          <a:xfrm>
            <a:off x="457200" y="1752600"/>
            <a:ext cx="822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65818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www.people-onthego.com/blog/bid/57984/When-everything-is-a-priority-nothing-is-a-priority-Overcome-priority-overlo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bwMode="auto">
          <a:xfrm>
            <a:off x="381000" y="2209800"/>
            <a:ext cx="8305800" cy="2286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MCHAP Sub-Committee: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Pediatric Dashboard</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Arial" pitchFamily="34" charset="0"/>
                <a:ea typeface="+mn-ea"/>
                <a:cs typeface="Arial" pitchFamily="34" charset="0"/>
              </a:rPr>
              <a:t>May 20, 2015</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rPr>
              <a:t>Anastasia Dodson, Associate Director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rPr>
              <a:t>Linette Scott, Chief Medical Information Officer and Deputy Director</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C5AC7C-C663-451D-8D6F-2367DE416AD0}" type="slidenum">
              <a:rPr lang="en-US" smtClean="0">
                <a:solidFill>
                  <a:srgbClr val="000000"/>
                </a:solidFill>
              </a:rPr>
              <a:pPr eaLnBrk="1" hangingPunct="1"/>
              <a:t>1</a:t>
            </a:fld>
            <a:endParaRPr lang="en-US">
              <a:solidFill>
                <a:srgbClr val="000000"/>
              </a:solidFill>
            </a:endParaRPr>
          </a:p>
        </p:txBody>
      </p:sp>
    </p:spTree>
    <p:extLst>
      <p:ext uri="{BB962C8B-B14F-4D97-AF65-F5344CB8AC3E}">
        <p14:creationId xmlns:p14="http://schemas.microsoft.com/office/powerpoint/2010/main" val="5731326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DHCS Dashboard Strategy</a:t>
            </a:r>
            <a:endParaRPr lang="en-US" dirty="0">
              <a:solidFill>
                <a:schemeClr val="tx1"/>
              </a:solidFill>
            </a:endParaRPr>
          </a:p>
        </p:txBody>
      </p:sp>
      <p:sp>
        <p:nvSpPr>
          <p:cNvPr id="3" name="Content Placeholder 2"/>
          <p:cNvSpPr>
            <a:spLocks noGrp="1"/>
          </p:cNvSpPr>
          <p:nvPr>
            <p:ph idx="1"/>
          </p:nvPr>
        </p:nvSpPr>
        <p:spPr>
          <a:xfrm>
            <a:off x="457200" y="1981200"/>
            <a:ext cx="8229600" cy="3916363"/>
          </a:xfrm>
        </p:spPr>
        <p:txBody>
          <a:bodyPr/>
          <a:lstStyle/>
          <a:p>
            <a:pPr>
              <a:lnSpc>
                <a:spcPct val="110000"/>
              </a:lnSpc>
              <a:spcBef>
                <a:spcPts val="1800"/>
              </a:spcBef>
            </a:pPr>
            <a:r>
              <a:rPr lang="en-US" sz="2400" dirty="0"/>
              <a:t>Develop overarching framework for integrated dashboard effort, both in display format and data elements </a:t>
            </a:r>
          </a:p>
          <a:p>
            <a:pPr>
              <a:lnSpc>
                <a:spcPct val="110000"/>
              </a:lnSpc>
              <a:spcBef>
                <a:spcPts val="1800"/>
              </a:spcBef>
            </a:pPr>
            <a:r>
              <a:rPr lang="en-US" sz="2400" dirty="0"/>
              <a:t>Develop, strengthen, and integrate public dashboards: overall DHCS dashboard, managed care, CCI, dental, mental health, SUDS, children’s health</a:t>
            </a:r>
          </a:p>
          <a:p>
            <a:pPr>
              <a:lnSpc>
                <a:spcPct val="110000"/>
              </a:lnSpc>
              <a:spcBef>
                <a:spcPts val="1800"/>
              </a:spcBef>
            </a:pPr>
            <a:r>
              <a:rPr lang="en-US" sz="2400" dirty="0"/>
              <a:t>Focus on cross-cutting issues &amp; integrated care  </a:t>
            </a:r>
          </a:p>
          <a:p>
            <a:pPr lvl="1">
              <a:lnSpc>
                <a:spcPct val="110000"/>
              </a:lnSpc>
            </a:pPr>
            <a:r>
              <a:rPr lang="en-US" sz="2000" dirty="0"/>
              <a:t>Include process and outcome measures  </a:t>
            </a:r>
          </a:p>
          <a:p>
            <a:pPr lvl="1">
              <a:lnSpc>
                <a:spcPct val="110000"/>
              </a:lnSpc>
            </a:pPr>
            <a:r>
              <a:rPr lang="en-US" sz="2000" dirty="0"/>
              <a:t>Build on lessons learned</a:t>
            </a:r>
          </a:p>
          <a:p>
            <a:endParaRPr lang="en-US" sz="1600" dirty="0"/>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321128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Governance Structure</a:t>
            </a:r>
            <a:endParaRPr lang="en-US" dirty="0">
              <a:solidFill>
                <a:schemeClr val="tx1"/>
              </a:solidFill>
            </a:endParaRPr>
          </a:p>
        </p:txBody>
      </p:sp>
      <p:pic>
        <p:nvPicPr>
          <p:cNvPr id="6" name="Picture 2" descr="image of governance stru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932029"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6305250"/>
            <a:ext cx="6477000" cy="400110"/>
          </a:xfrm>
          <a:prstGeom prst="rect">
            <a:avLst/>
          </a:prstGeom>
        </p:spPr>
        <p:txBody>
          <a:bodyPr wrap="square">
            <a:spAutoFit/>
          </a:bodyPr>
          <a:lstStyle/>
          <a:p>
            <a:pPr marL="109728" indent="0" algn="r">
              <a:buNone/>
            </a:pPr>
            <a:r>
              <a:rPr lang="en-US" sz="1000" dirty="0"/>
              <a:t>Executive Dashboard Implementation Guide 201, December 2010 </a:t>
            </a:r>
          </a:p>
          <a:p>
            <a:pPr marL="109728" indent="0" algn="r">
              <a:buNone/>
            </a:pPr>
            <a:r>
              <a:rPr lang="en-US" sz="1000" dirty="0"/>
              <a:t>© 2010 Healthcare Information and Management Systems Society (HIMSS) </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6535852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6525"/>
            <a:ext cx="8229600" cy="1295400"/>
          </a:xfrm>
        </p:spPr>
        <p:txBody>
          <a:bodyPr/>
          <a:lstStyle/>
          <a:p>
            <a:br>
              <a:rPr lang="en-US" sz="2800" b="1" baseline="30000" dirty="0">
                <a:solidFill>
                  <a:schemeClr val="tx1"/>
                </a:solidFill>
                <a:latin typeface="Arial" pitchFamily="34" charset="0"/>
                <a:cs typeface="Arial" pitchFamily="34" charset="0"/>
              </a:rPr>
            </a:br>
            <a:r>
              <a:rPr lang="en-US" sz="2800" b="1" dirty="0"/>
              <a:t>DHCS Dashboard Initiative </a:t>
            </a:r>
            <a:br>
              <a:rPr lang="en-US" sz="2800" b="1" dirty="0"/>
            </a:br>
            <a:r>
              <a:rPr lang="en-US" sz="2800" b="1" dirty="0"/>
              <a:t>Webpage</a:t>
            </a:r>
            <a:br>
              <a:rPr lang="en-US" sz="2800" b="1" dirty="0"/>
            </a:br>
            <a:endParaRPr lang="en-US" sz="2800" dirty="0">
              <a:solidFill>
                <a:schemeClr val="tx1"/>
              </a:solidFill>
            </a:endParaRP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4</a:t>
            </a:fld>
            <a:endParaRPr lang="en-US">
              <a:solidFill>
                <a:srgbClr val="000000"/>
              </a:solidFill>
            </a:endParaRPr>
          </a:p>
        </p:txBody>
      </p:sp>
      <p:pic>
        <p:nvPicPr>
          <p:cNvPr id="6" name="Picture 2" descr="screenshot of DHCS dashboard initiative coming soon"/>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028700" y="1214188"/>
            <a:ext cx="7086600" cy="525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120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CHHS Open Data Embedded</a:t>
            </a:r>
            <a:endParaRPr lang="en-US" dirty="0">
              <a:solidFill>
                <a:schemeClr val="tx1"/>
              </a:solidFill>
            </a:endParaRPr>
          </a:p>
        </p:txBody>
      </p:sp>
      <p:sp>
        <p:nvSpPr>
          <p:cNvPr id="3" name="Content Placeholder 2"/>
          <p:cNvSpPr>
            <a:spLocks noGrp="1"/>
          </p:cNvSpPr>
          <p:nvPr>
            <p:ph idx="1"/>
          </p:nvPr>
        </p:nvSpPr>
        <p:spPr>
          <a:xfrm>
            <a:off x="457200" y="2057400"/>
            <a:ext cx="4038600" cy="3916363"/>
          </a:xfrm>
        </p:spPr>
        <p:txBody>
          <a:bodyPr/>
          <a:lstStyle/>
          <a:p>
            <a:pPr marL="109728" indent="0">
              <a:buNone/>
            </a:pPr>
            <a:r>
              <a:rPr lang="en-US" sz="2800" dirty="0"/>
              <a:t>Opportunities:</a:t>
            </a:r>
          </a:p>
          <a:p>
            <a:r>
              <a:rPr lang="en-US" sz="2400" dirty="0"/>
              <a:t>CHDP – Expanded</a:t>
            </a:r>
          </a:p>
          <a:p>
            <a:r>
              <a:rPr lang="en-US" sz="2400" dirty="0"/>
              <a:t>Provider Data (PMF)</a:t>
            </a:r>
          </a:p>
          <a:p>
            <a:r>
              <a:rPr lang="en-US" sz="2400" dirty="0"/>
              <a:t>Managed Care Enrollment Data</a:t>
            </a:r>
          </a:p>
          <a:p>
            <a:r>
              <a:rPr lang="en-US" sz="2400" dirty="0"/>
              <a:t>Pharmacy Utilization Data</a:t>
            </a:r>
          </a:p>
          <a:p>
            <a:r>
              <a:rPr lang="en-US" sz="2400" dirty="0"/>
              <a:t>Mental Health Performance Outcome Data  </a:t>
            </a:r>
          </a:p>
          <a:p>
            <a:endParaRPr lang="en-US" dirty="0"/>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5</a:t>
            </a:fld>
            <a:endParaRPr lang="en-US">
              <a:solidFill>
                <a:srgbClr val="000000"/>
              </a:solidFill>
            </a:endParaRPr>
          </a:p>
        </p:txBody>
      </p:sp>
      <p:pic>
        <p:nvPicPr>
          <p:cNvPr id="6" name="Picture 3" descr="screenshot of DATA &amp; Statistics page"/>
          <p:cNvPicPr>
            <a:picLocks noChangeAspect="1" noChangeArrowheads="1"/>
          </p:cNvPicPr>
          <p:nvPr/>
        </p:nvPicPr>
        <p:blipFill rotWithShape="1">
          <a:blip r:embed="rId3">
            <a:extLst>
              <a:ext uri="{28A0092B-C50C-407E-A947-70E740481C1C}">
                <a14:useLocalDpi xmlns:a14="http://schemas.microsoft.com/office/drawing/2010/main" val="0"/>
              </a:ext>
            </a:extLst>
          </a:blip>
          <a:srcRect l="32333" t="10069" r="32953"/>
          <a:stretch/>
        </p:blipFill>
        <p:spPr bwMode="auto">
          <a:xfrm>
            <a:off x="5486400" y="1066800"/>
            <a:ext cx="3478876" cy="506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4134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lstStyle/>
          <a:p>
            <a:r>
              <a:rPr lang="en-US" sz="3200" dirty="0"/>
              <a:t>Recommendations for a Medi-Cal Children’s Dashboard</a:t>
            </a:r>
            <a:endParaRPr lang="en-US" sz="3200" dirty="0">
              <a:solidFill>
                <a:schemeClr val="tx1"/>
              </a:solidFill>
            </a:endParaRPr>
          </a:p>
        </p:txBody>
      </p:sp>
      <p:sp>
        <p:nvSpPr>
          <p:cNvPr id="3" name="Content Placeholder 2"/>
          <p:cNvSpPr>
            <a:spLocks noGrp="1"/>
          </p:cNvSpPr>
          <p:nvPr>
            <p:ph idx="1"/>
          </p:nvPr>
        </p:nvSpPr>
        <p:spPr>
          <a:xfrm>
            <a:off x="457200" y="1981200"/>
            <a:ext cx="8229600" cy="3916363"/>
          </a:xfrm>
        </p:spPr>
        <p:txBody>
          <a:bodyPr/>
          <a:lstStyle/>
          <a:p>
            <a:r>
              <a:rPr lang="en-US" sz="2400" dirty="0"/>
              <a:t>From California Children’s Health Coverage Coalition </a:t>
            </a:r>
          </a:p>
          <a:p>
            <a:r>
              <a:rPr lang="en-US" sz="2400" dirty="0"/>
              <a:t>Measures:</a:t>
            </a:r>
          </a:p>
          <a:p>
            <a:pPr lvl="1"/>
            <a:r>
              <a:rPr lang="en-US" sz="2000" dirty="0"/>
              <a:t>Eligibility &amp; Enrollment</a:t>
            </a:r>
          </a:p>
          <a:p>
            <a:pPr lvl="1"/>
            <a:r>
              <a:rPr lang="en-US" sz="2000" dirty="0"/>
              <a:t>Access to Health Care</a:t>
            </a:r>
          </a:p>
          <a:p>
            <a:pPr lvl="1"/>
            <a:r>
              <a:rPr lang="en-US" sz="2000" dirty="0"/>
              <a:t>Access to Dental Care</a:t>
            </a:r>
          </a:p>
          <a:p>
            <a:pPr lvl="1"/>
            <a:r>
              <a:rPr lang="en-US" sz="2000" dirty="0"/>
              <a:t>Access to Mental Health Care</a:t>
            </a:r>
          </a:p>
          <a:p>
            <a:pPr lvl="1"/>
            <a:r>
              <a:rPr lang="en-US" sz="2000" dirty="0"/>
              <a:t>Access for Children with Special Health Care Needs (CSHCN)</a:t>
            </a:r>
          </a:p>
          <a:p>
            <a:pPr lvl="1"/>
            <a:r>
              <a:rPr lang="en-US" sz="2000" dirty="0"/>
              <a:t>Access to Maternal Health Care</a:t>
            </a:r>
          </a:p>
          <a:p>
            <a:pPr lvl="1"/>
            <a:r>
              <a:rPr lang="en-US" sz="2000" dirty="0"/>
              <a:t>Consumer Experience</a:t>
            </a:r>
          </a:p>
          <a:p>
            <a:pPr lvl="1"/>
            <a:r>
              <a:rPr lang="en-US" sz="2000" dirty="0"/>
              <a:t>Areas of Quality Improvement</a:t>
            </a:r>
          </a:p>
          <a:p>
            <a:pPr lvl="1"/>
            <a:r>
              <a:rPr lang="en-US" sz="2000" dirty="0"/>
              <a:t>Population Health Improvements</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2498027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z="3200" dirty="0"/>
              <a:t>Recommendations for a Medi-Cal </a:t>
            </a:r>
            <a:r>
              <a:rPr lang="en-US" sz="3200"/>
              <a:t>Children’s Dashboard</a:t>
            </a:r>
            <a:r>
              <a:rPr lang="en-US" sz="800"/>
              <a:t>2</a:t>
            </a:r>
            <a:endParaRPr lang="en-US" sz="3200" dirty="0"/>
          </a:p>
        </p:txBody>
      </p:sp>
      <p:sp>
        <p:nvSpPr>
          <p:cNvPr id="3" name="Content Placeholder 2"/>
          <p:cNvSpPr>
            <a:spLocks noGrp="1"/>
          </p:cNvSpPr>
          <p:nvPr>
            <p:ph idx="1"/>
          </p:nvPr>
        </p:nvSpPr>
        <p:spPr>
          <a:xfrm>
            <a:off x="457200" y="1828800"/>
            <a:ext cx="8229600" cy="3916363"/>
          </a:xfrm>
        </p:spPr>
        <p:txBody>
          <a:bodyPr/>
          <a:lstStyle/>
          <a:p>
            <a:r>
              <a:rPr lang="en-US" sz="1750" dirty="0"/>
              <a:t>DHCS Handout Measures Addressed:</a:t>
            </a:r>
          </a:p>
          <a:p>
            <a:pPr lvl="1"/>
            <a:r>
              <a:rPr lang="en-US" sz="1750" dirty="0"/>
              <a:t>Eligibility &amp; Enrollment</a:t>
            </a:r>
          </a:p>
          <a:p>
            <a:pPr lvl="2"/>
            <a:r>
              <a:rPr lang="en-US" sz="1750" dirty="0"/>
              <a:t>Race/Ethnicity</a:t>
            </a:r>
          </a:p>
          <a:p>
            <a:pPr lvl="2"/>
            <a:r>
              <a:rPr lang="en-US" sz="1750" dirty="0"/>
              <a:t>Language Spoken</a:t>
            </a:r>
          </a:p>
          <a:p>
            <a:pPr lvl="2"/>
            <a:r>
              <a:rPr lang="en-US" sz="1750" dirty="0"/>
              <a:t>Delivery System</a:t>
            </a:r>
          </a:p>
          <a:p>
            <a:pPr lvl="1"/>
            <a:r>
              <a:rPr lang="en-US" sz="1750" dirty="0"/>
              <a:t>Access to Health Care</a:t>
            </a:r>
          </a:p>
          <a:p>
            <a:pPr lvl="2"/>
            <a:r>
              <a:rPr lang="en-US" sz="1750" dirty="0"/>
              <a:t>List that identifies the commonalities of indicators across HEDIS and non-HEDIS, CARTS, EQRO, National Quality of Care Indicators</a:t>
            </a:r>
          </a:p>
          <a:p>
            <a:pPr lvl="1"/>
            <a:r>
              <a:rPr lang="en-US" sz="1750" dirty="0"/>
              <a:t>Access to Dental Care</a:t>
            </a:r>
          </a:p>
          <a:p>
            <a:pPr lvl="2"/>
            <a:r>
              <a:rPr lang="en-US" sz="1750" dirty="0"/>
              <a:t>Preventative dental utilization by county (Sac county example)</a:t>
            </a:r>
          </a:p>
          <a:p>
            <a:pPr lvl="2"/>
            <a:r>
              <a:rPr lang="en-US" sz="1750" dirty="0" err="1"/>
              <a:t>Denti</a:t>
            </a:r>
            <a:r>
              <a:rPr lang="en-US" sz="1750" dirty="0"/>
              <a:t>-Cal performance metrics</a:t>
            </a:r>
          </a:p>
          <a:p>
            <a:pPr lvl="1"/>
            <a:r>
              <a:rPr lang="en-US" sz="1750" dirty="0"/>
              <a:t>Consumer Experience</a:t>
            </a:r>
          </a:p>
          <a:p>
            <a:pPr lvl="2"/>
            <a:r>
              <a:rPr lang="en-US" sz="1750" dirty="0"/>
              <a:t>Other consumer satisfaction data available from health plans</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40685162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Prioritization</a:t>
            </a:r>
          </a:p>
        </p:txBody>
      </p:sp>
      <p:sp>
        <p:nvSpPr>
          <p:cNvPr id="3" name="Content Placeholder 2"/>
          <p:cNvSpPr>
            <a:spLocks noGrp="1"/>
          </p:cNvSpPr>
          <p:nvPr>
            <p:ph idx="1"/>
          </p:nvPr>
        </p:nvSpPr>
        <p:spPr>
          <a:xfrm>
            <a:off x="381000" y="1981200"/>
            <a:ext cx="8229600" cy="3916363"/>
          </a:xfrm>
        </p:spPr>
        <p:txBody>
          <a:bodyPr/>
          <a:lstStyle/>
          <a:p>
            <a:r>
              <a:rPr lang="en-US" sz="2800" dirty="0"/>
              <a:t>“If you have too many priorities, you have none” </a:t>
            </a:r>
          </a:p>
          <a:p>
            <a:endParaRPr lang="en-US" dirty="0"/>
          </a:p>
        </p:txBody>
      </p:sp>
      <p:pic>
        <p:nvPicPr>
          <p:cNvPr id="6" name="Picture 3" descr="Image that reads Management id doing things right; leadership is doing the right things. Peter Druc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670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managing prior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4449014" cy="32586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8</a:t>
            </a:fld>
            <a:endParaRPr lang="en-US">
              <a:solidFill>
                <a:srgbClr val="000000"/>
              </a:solidFill>
            </a:endParaRPr>
          </a:p>
        </p:txBody>
      </p:sp>
      <p:sp>
        <p:nvSpPr>
          <p:cNvPr id="4" name="Footer Placeholder 3"/>
          <p:cNvSpPr>
            <a:spLocks noGrp="1"/>
          </p:cNvSpPr>
          <p:nvPr>
            <p:ph type="ftr" sz="quarter" idx="11"/>
          </p:nvPr>
        </p:nvSpPr>
        <p:spPr>
          <a:xfrm>
            <a:off x="2057400" y="6248400"/>
            <a:ext cx="6096000" cy="779998"/>
          </a:xfrm>
        </p:spPr>
        <p:txBody>
          <a:bodyPr/>
          <a:lstStyle/>
          <a:p>
            <a:pPr>
              <a:defRPr/>
            </a:pPr>
            <a:r>
              <a:rPr lang="en-US" dirty="0">
                <a:hlinkClick r:id="rId4"/>
              </a:rPr>
              <a:t>http://www.people-onthego.com/blog/bid/57984/When-everything-is-a-priority-nothing-is-a-priority-Overcome-priority-overload</a:t>
            </a:r>
            <a:r>
              <a:rPr lang="en-US" dirty="0"/>
              <a:t> </a:t>
            </a:r>
          </a:p>
          <a:p>
            <a:pPr>
              <a:defRPr/>
            </a:pPr>
            <a:endParaRPr lang="en-US" dirty="0">
              <a:solidFill>
                <a:srgbClr val="333399"/>
              </a:solidFill>
            </a:endParaRPr>
          </a:p>
        </p:txBody>
      </p:sp>
    </p:spTree>
    <p:extLst>
      <p:ext uri="{BB962C8B-B14F-4D97-AF65-F5344CB8AC3E}">
        <p14:creationId xmlns:p14="http://schemas.microsoft.com/office/powerpoint/2010/main" val="29624896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
            </a:r>
          </a:p>
        </p:txBody>
      </p:sp>
      <p:sp>
        <p:nvSpPr>
          <p:cNvPr id="3" name="Subtitle 2"/>
          <p:cNvSpPr>
            <a:spLocks noGrp="1"/>
          </p:cNvSpPr>
          <p:nvPr>
            <p:ph type="subTitle" idx="1"/>
          </p:nvPr>
        </p:nvSpPr>
        <p:spPr/>
        <p:txBody>
          <a:bodyPr/>
          <a:lstStyle/>
          <a:p>
            <a:endParaRPr lang="en-US"/>
          </a:p>
        </p:txBody>
      </p:sp>
      <p:pic>
        <p:nvPicPr>
          <p:cNvPr id="1027" name="Picture 3" descr="Page with DHC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063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F7B5F1A49D6C44F9EF3E441EAB6FA91" ma:contentTypeVersion="36" ma:contentTypeDescription="This is the Custom Document Type for use by DHCS" ma:contentTypeScope="" ma:versionID="dd9e60763d672dfd6005b7d42a358f16">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62</Value>
    </TaxCatchAll>
    <Reading_x0020_Level xmlns="c1c1dc04-eeda-4b6e-b2df-40979f5da1d3">7</Reading_x0020_Level>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e4872da7-61d4-4c7f-a711-33e1928ea746</TermId>
        </TermInfo>
      </Terms>
    </o68eaf9243684232b2418c37bbb152dc>
    <Abstract xmlns="69bc34b3-1921-46c7-8c7a-d18363374b4b">MCHAPSubCommittee5.20Presentation_v.1</Abstract>
    <PublishingContactName xmlns="http://schemas.microsoft.com/sharepoint/v3">MCHAPD</PublishingContactName>
    <TAGAge xmlns="69bc34b3-1921-46c7-8c7a-d18363374b4b" xsi:nil="true"/>
    <_dlc_DocId xmlns="69bc34b3-1921-46c7-8c7a-d18363374b4b">DHCSDOC-1832079576-1177</_dlc_DocId>
    <_dlc_DocIdUrl xmlns="69bc34b3-1921-46c7-8c7a-d18363374b4b">
      <Url>http://dhcs2016prod:88/services/_layouts/15/DocIdRedir.aspx?ID=DHCSDOC-1832079576-1177</Url>
      <Description>DHCSDOC-1832079576-1177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3E54DAA-187E-47EA-83E5-0B3921DA4E56}"/>
</file>

<file path=customXml/itemProps2.xml><?xml version="1.0" encoding="utf-8"?>
<ds:datastoreItem xmlns:ds="http://schemas.openxmlformats.org/officeDocument/2006/customXml" ds:itemID="{B3D2FDBF-CA1D-4A07-9122-136A260A11C6}">
  <ds:schemaRefs>
    <ds:schemaRef ds:uri="http://schemas.microsoft.com/sharepoint/v3/contenttype/forms"/>
  </ds:schemaRefs>
</ds:datastoreItem>
</file>

<file path=customXml/itemProps3.xml><?xml version="1.0" encoding="utf-8"?>
<ds:datastoreItem xmlns:ds="http://schemas.openxmlformats.org/officeDocument/2006/customXml" ds:itemID="{9CCCAFC5-60B8-4003-826C-2AD70F9F76C2}">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4.xml><?xml version="1.0" encoding="utf-8"?>
<ds:datastoreItem xmlns:ds="http://schemas.openxmlformats.org/officeDocument/2006/customXml" ds:itemID="{F6587956-D240-4039-8165-F059643D805A}">
  <ds:schemaRefs>
    <ds:schemaRef ds:uri="http://schemas.microsoft.com/sharepoint/events"/>
  </ds:schemaRefs>
</ds:datastoreItem>
</file>

<file path=customXml/itemProps5.xml><?xml version="1.0" encoding="utf-8"?>
<ds:datastoreItem xmlns:ds="http://schemas.openxmlformats.org/officeDocument/2006/customXml" ds:itemID="{B17A6A0B-58B2-47A2-805D-0D5E6A7333FC}"/>
</file>

<file path=docProps/app.xml><?xml version="1.0" encoding="utf-8"?>
<Properties xmlns="http://schemas.openxmlformats.org/officeDocument/2006/extended-properties" xmlns:vt="http://schemas.openxmlformats.org/officeDocument/2006/docPropsVTypes">
  <TotalTime>1813</TotalTime>
  <Words>315</Words>
  <Application>Microsoft Office PowerPoint</Application>
  <PresentationFormat>On-screen Show (4:3)</PresentationFormat>
  <Paragraphs>67</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MCHAP Sub-Committee: Pediatric Dashboard May 20, 2015  Anastasia Dodson, Associate Director Linette Scott, Chief Medical Information Officer and Deputy Director</vt:lpstr>
      <vt:lpstr>DHCS Dashboard Strategy</vt:lpstr>
      <vt:lpstr>Governance Structure</vt:lpstr>
      <vt:lpstr> DHCS Dashboard Initiative  Webpage </vt:lpstr>
      <vt:lpstr>CHHS Open Data Embedded</vt:lpstr>
      <vt:lpstr>Recommendations for a Medi-Cal Children’s Dashboard</vt:lpstr>
      <vt:lpstr>Recommendations for a Medi-Cal Children’s Dashboard2</vt:lpstr>
      <vt:lpstr>Prioritization</vt:lpstr>
      <vt:lpstr>.</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Northrop</dc:creator>
  <cp:keywords>MCHAPD</cp:keywords>
  <cp:lastModifiedBy>Jamie Bracht</cp:lastModifiedBy>
  <cp:revision>32</cp:revision>
  <dcterms:created xsi:type="dcterms:W3CDTF">2014-06-11T23:38:14Z</dcterms:created>
  <dcterms:modified xsi:type="dcterms:W3CDTF">2020-12-03T20:46:21Z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0x010100EEE380F46F125946A8B4C4C90D9FFCDC00EF7B5F1A49D6C44F9EF3E441EAB6FA91</vt:lpwstr>
  </property>
  <property fmtid="{D5CDD505-2E9C-101B-9397-08002B2CF9AE}" pid="3" name="_dlc_DocIdItemGuid">
    <vt:lpwstr>021530fe-516b-4f33-bf09-ac5ac8774ba1</vt:lpwstr>
  </property>
  <property fmtid="{D5CDD505-2E9C-101B-9397-08002B2CF9AE}" pid="4" name="Remediated">
    <vt:bool>false</vt:bool>
  </property>
  <property fmtid="{D5CDD505-2E9C-101B-9397-08002B2CF9AE}" pid="5" name="Organization">
    <vt:lpwstr>76</vt:lpwstr>
  </property>
  <property fmtid="{D5CDD505-2E9C-101B-9397-08002B2CF9AE}" pid="6" name="Division">
    <vt:lpwstr>62;#Directors Office|e4872da7-61d4-4c7f-a711-33e1928ea746</vt:lpwstr>
  </property>
</Properties>
</file>