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Layouts/slideLayout1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slideLayouts/slideLayout2.xml" ContentType="application/vnd.openxmlformats-officedocument.presentationml.slideLayout+xml"/>
  <Override PartName="/ppt/handoutMasters/handoutMaster1.xml" ContentType="application/vnd.openxmlformats-officedocument.presentationml.handoutMaster+xml"/>
  <Override PartName="/ppt/theme/theme2.xml" ContentType="application/vnd.openxmlformats-officedocument.theme+xml"/>
  <Override PartName="/ppt/commentAuthors.xml" ContentType="application/vnd.openxmlformats-officedocument.presentationml.commentAuthors+xml"/>
  <Override PartName="/ppt/theme/theme1.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docProps/core.xml" ContentType="application/vnd.openxmlformats-package.core-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5"/>
  </p:sldMasterIdLst>
  <p:notesMasterIdLst>
    <p:notesMasterId r:id="rId22"/>
  </p:notesMasterIdLst>
  <p:handoutMasterIdLst>
    <p:handoutMasterId r:id="rId23"/>
  </p:handoutMasterIdLst>
  <p:sldIdLst>
    <p:sldId id="256" r:id="rId6"/>
    <p:sldId id="303" r:id="rId7"/>
    <p:sldId id="304" r:id="rId8"/>
    <p:sldId id="305" r:id="rId9"/>
    <p:sldId id="317" r:id="rId10"/>
    <p:sldId id="307" r:id="rId11"/>
    <p:sldId id="306" r:id="rId12"/>
    <p:sldId id="309" r:id="rId13"/>
    <p:sldId id="308" r:id="rId14"/>
    <p:sldId id="314" r:id="rId15"/>
    <p:sldId id="315" r:id="rId16"/>
    <p:sldId id="316" r:id="rId17"/>
    <p:sldId id="312" r:id="rId18"/>
    <p:sldId id="313" r:id="rId19"/>
    <p:sldId id="310" r:id="rId20"/>
    <p:sldId id="311" r:id="rId21"/>
  </p:sldIdLst>
  <p:sldSz cx="9144000" cy="6858000" type="screen4x3"/>
  <p:notesSz cx="6934200" cy="9220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4">
          <p15:clr>
            <a:srgbClr val="A4A3A4"/>
          </p15:clr>
        </p15:guide>
        <p15:guide id="2" pos="218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unita Mutha" initials="SM" lastIdx="12" clrIdx="0"/>
  <p:cmAuthor id="1" name="Joanne Spetz" initials="JS" lastIdx="2" clrIdx="1"/>
  <p:cmAuthor id="2" name="Janet Coffman" initials="JC" lastIdx="6" clrIdx="2"/>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72" d="100"/>
          <a:sy n="72" d="100"/>
        </p:scale>
        <p:origin x="330" y="96"/>
      </p:cViewPr>
      <p:guideLst>
        <p:guide orient="horz" pos="2160"/>
        <p:guide pos="2880"/>
      </p:guideLst>
    </p:cSldViewPr>
  </p:slideViewPr>
  <p:notesTextViewPr>
    <p:cViewPr>
      <p:scale>
        <a:sx n="1" d="1"/>
        <a:sy n="1" d="1"/>
      </p:scale>
      <p:origin x="0" y="0"/>
    </p:cViewPr>
  </p:notesTextViewPr>
  <p:sorterViewPr>
    <p:cViewPr>
      <p:scale>
        <a:sx n="200" d="100"/>
        <a:sy n="200" d="100"/>
      </p:scale>
      <p:origin x="0" y="0"/>
    </p:cViewPr>
  </p:sorterViewPr>
  <p:notesViewPr>
    <p:cSldViewPr>
      <p:cViewPr varScale="1">
        <p:scale>
          <a:sx n="62" d="100"/>
          <a:sy n="62" d="100"/>
        </p:scale>
        <p:origin x="-1524" y="-96"/>
      </p:cViewPr>
      <p:guideLst>
        <p:guide orient="horz" pos="2904"/>
        <p:guide pos="218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ustomXml" Target="../customXml/item5.xml"/><Relationship Id="rId24" Type="http://schemas.openxmlformats.org/officeDocument/2006/relationships/commentAuthors" Target="commentAuthors.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010"/>
          </a:xfrm>
          <a:prstGeom prst="rect">
            <a:avLst/>
          </a:prstGeom>
        </p:spPr>
        <p:txBody>
          <a:bodyPr vert="horz" lIns="92309" tIns="46154" rIns="92309" bIns="46154" rtlCol="0"/>
          <a:lstStyle>
            <a:lvl1pPr algn="l">
              <a:defRPr sz="1200"/>
            </a:lvl1pPr>
          </a:lstStyle>
          <a:p>
            <a:endParaRPr lang="en-US" dirty="0"/>
          </a:p>
        </p:txBody>
      </p:sp>
      <p:sp>
        <p:nvSpPr>
          <p:cNvPr id="3" name="Date Placeholder 2"/>
          <p:cNvSpPr>
            <a:spLocks noGrp="1"/>
          </p:cNvSpPr>
          <p:nvPr>
            <p:ph type="dt" sz="quarter" idx="1"/>
          </p:nvPr>
        </p:nvSpPr>
        <p:spPr>
          <a:xfrm>
            <a:off x="3927775" y="0"/>
            <a:ext cx="3004820" cy="461010"/>
          </a:xfrm>
          <a:prstGeom prst="rect">
            <a:avLst/>
          </a:prstGeom>
        </p:spPr>
        <p:txBody>
          <a:bodyPr vert="horz" lIns="92309" tIns="46154" rIns="92309" bIns="46154" rtlCol="0"/>
          <a:lstStyle>
            <a:lvl1pPr algn="r">
              <a:defRPr sz="1200"/>
            </a:lvl1pPr>
          </a:lstStyle>
          <a:p>
            <a:fld id="{80A9B710-1E33-4438-8005-C6EB5AFA4E33}" type="datetimeFigureOut">
              <a:rPr lang="en-US" smtClean="0"/>
              <a:t>12/4/2020</a:t>
            </a:fld>
            <a:endParaRPr lang="en-US" dirty="0"/>
          </a:p>
        </p:txBody>
      </p:sp>
      <p:sp>
        <p:nvSpPr>
          <p:cNvPr id="4" name="Footer Placeholder 3"/>
          <p:cNvSpPr>
            <a:spLocks noGrp="1"/>
          </p:cNvSpPr>
          <p:nvPr>
            <p:ph type="ftr" sz="quarter" idx="2"/>
          </p:nvPr>
        </p:nvSpPr>
        <p:spPr>
          <a:xfrm>
            <a:off x="0" y="8757590"/>
            <a:ext cx="3004820" cy="461010"/>
          </a:xfrm>
          <a:prstGeom prst="rect">
            <a:avLst/>
          </a:prstGeom>
        </p:spPr>
        <p:txBody>
          <a:bodyPr vert="horz" lIns="92309" tIns="46154" rIns="92309" bIns="4615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27775" y="8757590"/>
            <a:ext cx="3004820" cy="461010"/>
          </a:xfrm>
          <a:prstGeom prst="rect">
            <a:avLst/>
          </a:prstGeom>
        </p:spPr>
        <p:txBody>
          <a:bodyPr vert="horz" lIns="92309" tIns="46154" rIns="92309" bIns="46154" rtlCol="0" anchor="b"/>
          <a:lstStyle>
            <a:lvl1pPr algn="r">
              <a:defRPr sz="1200"/>
            </a:lvl1pPr>
          </a:lstStyle>
          <a:p>
            <a:fld id="{BB6071FC-2665-4BA2-93B0-0AD50D757491}" type="slidenum">
              <a:rPr lang="en-US" smtClean="0"/>
              <a:t>‹#›</a:t>
            </a:fld>
            <a:endParaRPr lang="en-US" dirty="0"/>
          </a:p>
        </p:txBody>
      </p:sp>
    </p:spTree>
    <p:extLst>
      <p:ext uri="{BB962C8B-B14F-4D97-AF65-F5344CB8AC3E}">
        <p14:creationId xmlns:p14="http://schemas.microsoft.com/office/powerpoint/2010/main" val="21851152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010"/>
          </a:xfrm>
          <a:prstGeom prst="rect">
            <a:avLst/>
          </a:prstGeom>
        </p:spPr>
        <p:txBody>
          <a:bodyPr vert="horz" lIns="92309" tIns="46154" rIns="92309" bIns="46154" rtlCol="0"/>
          <a:lstStyle>
            <a:lvl1pPr algn="l">
              <a:defRPr sz="1200"/>
            </a:lvl1pPr>
          </a:lstStyle>
          <a:p>
            <a:endParaRPr lang="en-US" dirty="0"/>
          </a:p>
        </p:txBody>
      </p:sp>
      <p:sp>
        <p:nvSpPr>
          <p:cNvPr id="3" name="Date Placeholder 2"/>
          <p:cNvSpPr>
            <a:spLocks noGrp="1"/>
          </p:cNvSpPr>
          <p:nvPr>
            <p:ph type="dt" idx="1"/>
          </p:nvPr>
        </p:nvSpPr>
        <p:spPr>
          <a:xfrm>
            <a:off x="3927775" y="0"/>
            <a:ext cx="3004820" cy="461010"/>
          </a:xfrm>
          <a:prstGeom prst="rect">
            <a:avLst/>
          </a:prstGeom>
        </p:spPr>
        <p:txBody>
          <a:bodyPr vert="horz" lIns="92309" tIns="46154" rIns="92309" bIns="46154" rtlCol="0"/>
          <a:lstStyle>
            <a:lvl1pPr algn="r">
              <a:defRPr sz="1200"/>
            </a:lvl1pPr>
          </a:lstStyle>
          <a:p>
            <a:fld id="{551D3CBF-DD98-40F1-96B5-D7BD81F6C892}" type="datetimeFigureOut">
              <a:rPr lang="en-US" smtClean="0"/>
              <a:pPr/>
              <a:t>12/4/2020</a:t>
            </a:fld>
            <a:endParaRPr lang="en-US" dirty="0"/>
          </a:p>
        </p:txBody>
      </p:sp>
      <p:sp>
        <p:nvSpPr>
          <p:cNvPr id="4" name="Slide Image Placeholder 3"/>
          <p:cNvSpPr>
            <a:spLocks noGrp="1" noRot="1" noChangeAspect="1"/>
          </p:cNvSpPr>
          <p:nvPr>
            <p:ph type="sldImg" idx="2"/>
          </p:nvPr>
        </p:nvSpPr>
        <p:spPr>
          <a:xfrm>
            <a:off x="1162050" y="692150"/>
            <a:ext cx="4610100" cy="3457575"/>
          </a:xfrm>
          <a:prstGeom prst="rect">
            <a:avLst/>
          </a:prstGeom>
          <a:noFill/>
          <a:ln w="12700">
            <a:solidFill>
              <a:prstClr val="black"/>
            </a:solidFill>
          </a:ln>
        </p:spPr>
        <p:txBody>
          <a:bodyPr vert="horz" lIns="92309" tIns="46154" rIns="92309" bIns="46154" rtlCol="0" anchor="ctr"/>
          <a:lstStyle/>
          <a:p>
            <a:endParaRPr lang="en-US" dirty="0"/>
          </a:p>
        </p:txBody>
      </p:sp>
      <p:sp>
        <p:nvSpPr>
          <p:cNvPr id="5" name="Notes Placeholder 4"/>
          <p:cNvSpPr>
            <a:spLocks noGrp="1"/>
          </p:cNvSpPr>
          <p:nvPr>
            <p:ph type="body" sz="quarter" idx="3"/>
          </p:nvPr>
        </p:nvSpPr>
        <p:spPr>
          <a:xfrm>
            <a:off x="693420" y="4379595"/>
            <a:ext cx="5547360" cy="4149090"/>
          </a:xfrm>
          <a:prstGeom prst="rect">
            <a:avLst/>
          </a:prstGeom>
        </p:spPr>
        <p:txBody>
          <a:bodyPr vert="horz" lIns="92309" tIns="46154" rIns="92309" bIns="4615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57590"/>
            <a:ext cx="3004820" cy="461010"/>
          </a:xfrm>
          <a:prstGeom prst="rect">
            <a:avLst/>
          </a:prstGeom>
        </p:spPr>
        <p:txBody>
          <a:bodyPr vert="horz" lIns="92309" tIns="46154" rIns="92309" bIns="4615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27775" y="8757590"/>
            <a:ext cx="3004820" cy="461010"/>
          </a:xfrm>
          <a:prstGeom prst="rect">
            <a:avLst/>
          </a:prstGeom>
        </p:spPr>
        <p:txBody>
          <a:bodyPr vert="horz" lIns="92309" tIns="46154" rIns="92309" bIns="46154" rtlCol="0" anchor="b"/>
          <a:lstStyle>
            <a:lvl1pPr algn="r">
              <a:defRPr sz="1200"/>
            </a:lvl1pPr>
          </a:lstStyle>
          <a:p>
            <a:fld id="{2D7909B7-634F-41F8-A6C1-F79C98B7A5FC}" type="slidenum">
              <a:rPr lang="en-US" smtClean="0"/>
              <a:pPr/>
              <a:t>‹#›</a:t>
            </a:fld>
            <a:endParaRPr lang="en-US" dirty="0"/>
          </a:p>
        </p:txBody>
      </p:sp>
    </p:spTree>
    <p:extLst>
      <p:ext uri="{BB962C8B-B14F-4D97-AF65-F5344CB8AC3E}">
        <p14:creationId xmlns:p14="http://schemas.microsoft.com/office/powerpoint/2010/main" val="25042067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7909B7-634F-41F8-A6C1-F79C98B7A5FC}" type="slidenum">
              <a:rPr lang="en-US" smtClean="0"/>
              <a:pPr/>
              <a:t>1</a:t>
            </a:fld>
            <a:endParaRPr lang="en-US" dirty="0"/>
          </a:p>
        </p:txBody>
      </p:sp>
    </p:spTree>
    <p:extLst>
      <p:ext uri="{BB962C8B-B14F-4D97-AF65-F5344CB8AC3E}">
        <p14:creationId xmlns:p14="http://schemas.microsoft.com/office/powerpoint/2010/main" val="26046413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9"/>
          <p:cNvGrpSpPr>
            <a:grpSpLocks noChangeAspect="1"/>
          </p:cNvGrpSpPr>
          <p:nvPr/>
        </p:nvGrpSpPr>
        <p:grpSpPr bwMode="hidden">
          <a:xfrm>
            <a:off x="237067" y="5190867"/>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A15490-1445-49BC-9DBD-5CEBDC591D5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A15490-1445-49BC-9DBD-5CEBDC591D5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A15490-1445-49BC-9DBD-5CEBDC591D54}" type="slidenum">
              <a:rPr lang="en-US" smtClean="0"/>
              <a:pPr/>
              <a:t>‹#›</a:t>
            </a:fld>
            <a:endParaRPr lang="en-US" dirty="0"/>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A15490-1445-49BC-9DBD-5CEBDC591D54}" type="slidenum">
              <a:rPr lang="en-US" smtClean="0"/>
              <a:pPr/>
              <a:t>‹#›</a:t>
            </a:fld>
            <a:endParaRPr lang="en-US" dirty="0"/>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A15490-1445-49BC-9DBD-5CEBDC591D54}"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A15490-1445-49BC-9DBD-5CEBDC591D54}" type="slidenum">
              <a:rPr lang="en-US" smtClean="0"/>
              <a:pPr/>
              <a:t>‹#›</a:t>
            </a:fld>
            <a:endParaRPr lang="en-US" dirty="0"/>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6A15490-1445-49BC-9DBD-5CEBDC591D5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6A15490-1445-49BC-9DBD-5CEBDC591D5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6A15490-1445-49BC-9DBD-5CEBDC591D5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A15490-1445-49BC-9DBD-5CEBDC591D54}" type="slidenum">
              <a:rPr lang="en-US" smtClean="0"/>
              <a:pPr/>
              <a:t>‹#›</a:t>
            </a:fld>
            <a:endParaRPr lang="en-US" dirty="0"/>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A15490-1445-49BC-9DBD-5CEBDC591D54}" type="slidenum">
              <a:rPr lang="en-US" smtClean="0"/>
              <a:pPr/>
              <a:t>‹#›</a:t>
            </a:fld>
            <a:endParaRPr lang="en-US" dirty="0"/>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endParaRPr lang="en-US" dirty="0"/>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1"/>
                </a:solidFill>
              </a:defRPr>
            </a:lvl1pPr>
          </a:lstStyle>
          <a:p>
            <a:fld id="{26A15490-1445-49BC-9DBD-5CEBDC591D54}" type="slidenum">
              <a:rPr lang="en-US" smtClean="0"/>
              <a:pPr/>
              <a:t>‹#›</a:t>
            </a:fld>
            <a:endParaRPr lang="en-US" dirty="0"/>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1"/>
          </a:solidFill>
          <a:latin typeface="Arial" panose="020B0604020202020204" pitchFamily="34" charset="0"/>
          <a:ea typeface="+mn-ea"/>
          <a:cs typeface="Arial" panose="020B0604020202020204" pitchFamily="34" charset="0"/>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1"/>
          </a:solidFill>
          <a:latin typeface="Arial" panose="020B0604020202020204" pitchFamily="34" charset="0"/>
          <a:ea typeface="+mn-ea"/>
          <a:cs typeface="Arial" panose="020B0604020202020204" pitchFamily="34" charset="0"/>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1"/>
          </a:solidFill>
          <a:latin typeface="Arial" panose="020B0604020202020204" pitchFamily="34" charset="0"/>
          <a:ea typeface="+mn-ea"/>
          <a:cs typeface="Arial" panose="020B0604020202020204" pitchFamily="34" charset="0"/>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1"/>
          </a:solidFill>
          <a:latin typeface="Arial" panose="020B0604020202020204" pitchFamily="34" charset="0"/>
          <a:ea typeface="+mn-ea"/>
          <a:cs typeface="Arial" panose="020B0604020202020204" pitchFamily="34" charset="0"/>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1"/>
          </a:solidFill>
          <a:latin typeface="Arial" panose="020B0604020202020204" pitchFamily="34" charset="0"/>
          <a:ea typeface="+mn-ea"/>
          <a:cs typeface="Arial" panose="020B0604020202020204" pitchFamily="34" charset="0"/>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780108"/>
          </a:xfrm>
        </p:spPr>
        <p:txBody>
          <a:bodyPr>
            <a:noAutofit/>
          </a:bodyPr>
          <a:lstStyle/>
          <a:p>
            <a:r>
              <a:rPr lang="en-US" sz="4000" dirty="0">
                <a:solidFill>
                  <a:schemeClr val="tx1"/>
                </a:solidFill>
              </a:rPr>
              <a:t>Workforce Training Initiatives </a:t>
            </a:r>
            <a:br>
              <a:rPr lang="en-US" sz="4000" dirty="0">
                <a:solidFill>
                  <a:schemeClr val="tx1"/>
                </a:solidFill>
              </a:rPr>
            </a:br>
            <a:r>
              <a:rPr lang="en-US" sz="4000" dirty="0">
                <a:solidFill>
                  <a:schemeClr val="tx1"/>
                </a:solidFill>
              </a:rPr>
              <a:t>in Other States’ Medicaid 1115 Waiver Applications</a:t>
            </a:r>
          </a:p>
        </p:txBody>
      </p:sp>
      <p:sp>
        <p:nvSpPr>
          <p:cNvPr id="3" name="Subtitle 2"/>
          <p:cNvSpPr>
            <a:spLocks noGrp="1"/>
          </p:cNvSpPr>
          <p:nvPr>
            <p:ph type="subTitle" idx="1"/>
          </p:nvPr>
        </p:nvSpPr>
        <p:spPr>
          <a:xfrm>
            <a:off x="1371600" y="3276600"/>
            <a:ext cx="6629400" cy="1524000"/>
          </a:xfrm>
        </p:spPr>
        <p:txBody>
          <a:bodyPr>
            <a:noAutofit/>
          </a:bodyPr>
          <a:lstStyle/>
          <a:p>
            <a:r>
              <a:rPr lang="en-US" sz="2400" dirty="0">
                <a:solidFill>
                  <a:schemeClr val="tx1"/>
                </a:solidFill>
              </a:rPr>
              <a:t>Sunita Mutha, MD, Joanne Spetz, PhD, </a:t>
            </a:r>
          </a:p>
          <a:p>
            <a:r>
              <a:rPr lang="en-US" sz="2400" dirty="0">
                <a:solidFill>
                  <a:schemeClr val="tx1"/>
                </a:solidFill>
              </a:rPr>
              <a:t>Janet Coffman, PhD, and Margaret Fix, MPH</a:t>
            </a:r>
          </a:p>
          <a:p>
            <a:r>
              <a:rPr lang="en-US" sz="2400" dirty="0">
                <a:solidFill>
                  <a:schemeClr val="tx1"/>
                </a:solidFill>
              </a:rPr>
              <a:t>Center for the Health Professions at UCSF</a:t>
            </a:r>
            <a:br>
              <a:rPr lang="en-US" sz="2400" dirty="0">
                <a:solidFill>
                  <a:schemeClr val="tx1"/>
                </a:solidFill>
              </a:rPr>
            </a:br>
            <a:br>
              <a:rPr lang="en-US" sz="2400" dirty="0">
                <a:solidFill>
                  <a:schemeClr val="tx1"/>
                </a:solidFill>
              </a:rPr>
            </a:br>
            <a:r>
              <a:rPr lang="en-US" sz="2400" dirty="0">
                <a:solidFill>
                  <a:schemeClr val="tx1"/>
                </a:solidFill>
              </a:rPr>
              <a:t>November 20, 2014</a:t>
            </a:r>
          </a:p>
          <a:p>
            <a:endParaRPr lang="en-US" sz="2400" dirty="0">
              <a:solidFill>
                <a:schemeClr val="tx1"/>
              </a:solidFill>
            </a:endParaRPr>
          </a:p>
        </p:txBody>
      </p:sp>
      <p:pic>
        <p:nvPicPr>
          <p:cNvPr id="5" name="Picture 3" title="UCSF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7067" y="5638800"/>
            <a:ext cx="1752600" cy="972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1073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38328"/>
            <a:ext cx="8610600" cy="1252728"/>
          </a:xfrm>
        </p:spPr>
        <p:txBody>
          <a:bodyPr>
            <a:noAutofit/>
          </a:bodyPr>
          <a:lstStyle/>
          <a:p>
            <a:r>
              <a:rPr lang="en-US" sz="3400" dirty="0"/>
              <a:t>Increase Retention</a:t>
            </a:r>
          </a:p>
        </p:txBody>
      </p:sp>
      <p:sp>
        <p:nvSpPr>
          <p:cNvPr id="3" name="Content Placeholder 2"/>
          <p:cNvSpPr>
            <a:spLocks noGrp="1"/>
          </p:cNvSpPr>
          <p:nvPr>
            <p:ph idx="1"/>
          </p:nvPr>
        </p:nvSpPr>
        <p:spPr>
          <a:xfrm>
            <a:off x="381000" y="1828800"/>
            <a:ext cx="8534400" cy="4602163"/>
          </a:xfrm>
        </p:spPr>
        <p:txBody>
          <a:bodyPr>
            <a:normAutofit/>
          </a:bodyPr>
          <a:lstStyle/>
          <a:p>
            <a:pPr marL="0" indent="0">
              <a:buNone/>
            </a:pPr>
            <a:r>
              <a:rPr lang="en-US" u="sng" dirty="0"/>
              <a:t>Oregon</a:t>
            </a:r>
            <a:br>
              <a:rPr lang="en-US" u="sng" dirty="0"/>
            </a:br>
            <a:endParaRPr lang="en-US" sz="2000" u="sng" dirty="0"/>
          </a:p>
          <a:p>
            <a:r>
              <a:rPr lang="en-US" dirty="0"/>
              <a:t>$2 million/yr. for a loan repayment program for health professionals who commit to serving Medicaid populations in rural and underserved areas</a:t>
            </a:r>
          </a:p>
          <a:p>
            <a:r>
              <a:rPr lang="en-US" dirty="0"/>
              <a:t>Eligible professions include:</a:t>
            </a:r>
          </a:p>
          <a:p>
            <a:pPr lvl="1"/>
            <a:r>
              <a:rPr lang="en-US" dirty="0"/>
              <a:t>Dentists and dental hygienists</a:t>
            </a:r>
          </a:p>
          <a:p>
            <a:pPr lvl="1"/>
            <a:r>
              <a:rPr lang="en-US" dirty="0"/>
              <a:t>Mental health professionals</a:t>
            </a:r>
          </a:p>
          <a:p>
            <a:pPr lvl="1"/>
            <a:r>
              <a:rPr lang="en-US" dirty="0"/>
              <a:t>Nurse practitioners</a:t>
            </a:r>
          </a:p>
          <a:p>
            <a:pPr lvl="1"/>
            <a:r>
              <a:rPr lang="en-US" dirty="0"/>
              <a:t>Physician assistants</a:t>
            </a:r>
          </a:p>
          <a:p>
            <a:pPr lvl="1"/>
            <a:r>
              <a:rPr lang="en-US" dirty="0"/>
              <a:t>Primary care physicians</a:t>
            </a:r>
          </a:p>
          <a:p>
            <a:endParaRPr lang="en-US" sz="2800" dirty="0"/>
          </a:p>
          <a:p>
            <a:pPr marL="0" indent="0">
              <a:buNone/>
            </a:pPr>
            <a:endParaRPr lang="en-US" sz="2800" dirty="0"/>
          </a:p>
        </p:txBody>
      </p:sp>
      <p:sp>
        <p:nvSpPr>
          <p:cNvPr id="4" name="Slide Number Placeholder 3"/>
          <p:cNvSpPr>
            <a:spLocks noGrp="1"/>
          </p:cNvSpPr>
          <p:nvPr>
            <p:ph type="sldNum" sz="quarter" idx="12"/>
          </p:nvPr>
        </p:nvSpPr>
        <p:spPr/>
        <p:txBody>
          <a:bodyPr/>
          <a:lstStyle/>
          <a:p>
            <a:fld id="{B1C00C74-BE2D-447C-A158-CFE9A3CBAC58}" type="slidenum">
              <a:rPr lang="en-US" smtClean="0"/>
              <a:pPr/>
              <a:t>10</a:t>
            </a:fld>
            <a:endParaRPr lang="en-US" dirty="0"/>
          </a:p>
        </p:txBody>
      </p:sp>
    </p:spTree>
    <p:extLst>
      <p:ext uri="{BB962C8B-B14F-4D97-AF65-F5344CB8AC3E}">
        <p14:creationId xmlns:p14="http://schemas.microsoft.com/office/powerpoint/2010/main" val="2868585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38328"/>
            <a:ext cx="8686800" cy="1252728"/>
          </a:xfrm>
        </p:spPr>
        <p:txBody>
          <a:bodyPr>
            <a:noAutofit/>
          </a:bodyPr>
          <a:lstStyle/>
          <a:p>
            <a:r>
              <a:rPr lang="en-US" sz="3400" dirty="0"/>
              <a:t>Increase Retention – 2</a:t>
            </a:r>
          </a:p>
        </p:txBody>
      </p:sp>
      <p:sp>
        <p:nvSpPr>
          <p:cNvPr id="3" name="Content Placeholder 2"/>
          <p:cNvSpPr>
            <a:spLocks noGrp="1"/>
          </p:cNvSpPr>
          <p:nvPr>
            <p:ph idx="1"/>
          </p:nvPr>
        </p:nvSpPr>
        <p:spPr>
          <a:xfrm>
            <a:off x="457200" y="1752600"/>
            <a:ext cx="8229600" cy="4572000"/>
          </a:xfrm>
        </p:spPr>
        <p:txBody>
          <a:bodyPr>
            <a:noAutofit/>
          </a:bodyPr>
          <a:lstStyle/>
          <a:p>
            <a:pPr marL="0" indent="0">
              <a:buNone/>
            </a:pPr>
            <a:r>
              <a:rPr lang="en-US" u="sng" dirty="0"/>
              <a:t>New York</a:t>
            </a:r>
            <a:br>
              <a:rPr lang="en-US" u="sng" dirty="0"/>
            </a:br>
            <a:endParaRPr lang="en-US" sz="2000" u="sng" dirty="0"/>
          </a:p>
          <a:p>
            <a:r>
              <a:rPr lang="en-US" sz="2400" dirty="0"/>
              <a:t>$250 million over 5 years to recruit and retain health professionals in underserved areas</a:t>
            </a:r>
          </a:p>
          <a:p>
            <a:pPr lvl="1"/>
            <a:r>
              <a:rPr lang="en-US" sz="2400" dirty="0"/>
              <a:t>Doctors Across New York (DANY): loan repayment and incentives to establish or join existing practices</a:t>
            </a:r>
          </a:p>
          <a:p>
            <a:pPr marL="457200" lvl="1" indent="0">
              <a:buNone/>
            </a:pPr>
            <a:endParaRPr lang="en-US" sz="2000" dirty="0"/>
          </a:p>
          <a:p>
            <a:pPr lvl="1"/>
            <a:r>
              <a:rPr lang="en-US" sz="2400" dirty="0"/>
              <a:t>Primary Care Service Corp:  loan repayment for:</a:t>
            </a:r>
          </a:p>
          <a:p>
            <a:pPr lvl="2"/>
            <a:r>
              <a:rPr lang="en-US" dirty="0"/>
              <a:t>Advanced practice nurses</a:t>
            </a:r>
          </a:p>
          <a:p>
            <a:pPr lvl="2"/>
            <a:r>
              <a:rPr lang="en-US" dirty="0"/>
              <a:t>Dentists and dental hygienists</a:t>
            </a:r>
          </a:p>
          <a:p>
            <a:pPr lvl="2"/>
            <a:r>
              <a:rPr lang="en-US" dirty="0"/>
              <a:t>Mental health professionals</a:t>
            </a:r>
          </a:p>
          <a:p>
            <a:pPr lvl="2"/>
            <a:r>
              <a:rPr lang="en-US" dirty="0"/>
              <a:t>Physician assistants</a:t>
            </a:r>
          </a:p>
          <a:p>
            <a:pPr marL="457200" lvl="1" indent="0">
              <a:buNone/>
            </a:pPr>
            <a:endParaRPr lang="en-US" sz="2400" dirty="0"/>
          </a:p>
        </p:txBody>
      </p:sp>
      <p:sp>
        <p:nvSpPr>
          <p:cNvPr id="4" name="Slide Number Placeholder 3"/>
          <p:cNvSpPr>
            <a:spLocks noGrp="1"/>
          </p:cNvSpPr>
          <p:nvPr>
            <p:ph type="sldNum" sz="quarter" idx="12"/>
          </p:nvPr>
        </p:nvSpPr>
        <p:spPr/>
        <p:txBody>
          <a:bodyPr/>
          <a:lstStyle/>
          <a:p>
            <a:fld id="{B1C00C74-BE2D-447C-A158-CFE9A3CBAC58}" type="slidenum">
              <a:rPr lang="en-US" smtClean="0"/>
              <a:pPr/>
              <a:t>11</a:t>
            </a:fld>
            <a:endParaRPr lang="en-US" dirty="0"/>
          </a:p>
        </p:txBody>
      </p:sp>
    </p:spTree>
    <p:extLst>
      <p:ext uri="{BB962C8B-B14F-4D97-AF65-F5344CB8AC3E}">
        <p14:creationId xmlns:p14="http://schemas.microsoft.com/office/powerpoint/2010/main" val="4256313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38328"/>
            <a:ext cx="8610600" cy="1252728"/>
          </a:xfrm>
        </p:spPr>
        <p:txBody>
          <a:bodyPr>
            <a:noAutofit/>
          </a:bodyPr>
          <a:lstStyle/>
          <a:p>
            <a:r>
              <a:rPr lang="en-US" sz="3400" dirty="0"/>
              <a:t>Increase Retention –3</a:t>
            </a:r>
          </a:p>
        </p:txBody>
      </p:sp>
      <p:sp>
        <p:nvSpPr>
          <p:cNvPr id="3" name="Content Placeholder 2"/>
          <p:cNvSpPr>
            <a:spLocks noGrp="1"/>
          </p:cNvSpPr>
          <p:nvPr>
            <p:ph idx="1"/>
          </p:nvPr>
        </p:nvSpPr>
        <p:spPr>
          <a:xfrm>
            <a:off x="381000" y="1981200"/>
            <a:ext cx="8305800" cy="4572000"/>
          </a:xfrm>
        </p:spPr>
        <p:txBody>
          <a:bodyPr>
            <a:normAutofit/>
          </a:bodyPr>
          <a:lstStyle/>
          <a:p>
            <a:pPr marL="0" indent="0">
              <a:buNone/>
            </a:pPr>
            <a:r>
              <a:rPr lang="en-US" u="sng" dirty="0"/>
              <a:t>Illinois</a:t>
            </a:r>
          </a:p>
          <a:p>
            <a:pPr marL="0" indent="0">
              <a:buNone/>
            </a:pPr>
            <a:endParaRPr lang="en-US" sz="2000" dirty="0"/>
          </a:p>
          <a:p>
            <a:r>
              <a:rPr lang="en-US" dirty="0"/>
              <a:t>$10 million/yr. for loan repayment for health professionals who commit to serving Medicaid enrollees in underserved areas </a:t>
            </a:r>
          </a:p>
          <a:p>
            <a:endParaRPr lang="en-US" dirty="0"/>
          </a:p>
          <a:p>
            <a:r>
              <a:rPr lang="en-US" dirty="0"/>
              <a:t>Establish a "bonus payment pool" to provide funds to Critical Access Hospitals and other safety net hospitals to create loan repayment programs </a:t>
            </a:r>
          </a:p>
          <a:p>
            <a:endParaRPr lang="en-US" dirty="0"/>
          </a:p>
        </p:txBody>
      </p:sp>
      <p:sp>
        <p:nvSpPr>
          <p:cNvPr id="4" name="Slide Number Placeholder 3"/>
          <p:cNvSpPr>
            <a:spLocks noGrp="1"/>
          </p:cNvSpPr>
          <p:nvPr>
            <p:ph type="sldNum" sz="quarter" idx="12"/>
          </p:nvPr>
        </p:nvSpPr>
        <p:spPr/>
        <p:txBody>
          <a:bodyPr/>
          <a:lstStyle/>
          <a:p>
            <a:fld id="{B1C00C74-BE2D-447C-A158-CFE9A3CBAC58}" type="slidenum">
              <a:rPr lang="en-US" smtClean="0"/>
              <a:pPr/>
              <a:t>12</a:t>
            </a:fld>
            <a:endParaRPr lang="en-US" dirty="0"/>
          </a:p>
        </p:txBody>
      </p:sp>
    </p:spTree>
    <p:extLst>
      <p:ext uri="{BB962C8B-B14F-4D97-AF65-F5344CB8AC3E}">
        <p14:creationId xmlns:p14="http://schemas.microsoft.com/office/powerpoint/2010/main" val="1613072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Address Practice Limitations</a:t>
            </a:r>
          </a:p>
        </p:txBody>
      </p:sp>
      <p:sp>
        <p:nvSpPr>
          <p:cNvPr id="3" name="Content Placeholder 2"/>
          <p:cNvSpPr>
            <a:spLocks noGrp="1"/>
          </p:cNvSpPr>
          <p:nvPr>
            <p:ph idx="1"/>
          </p:nvPr>
        </p:nvSpPr>
        <p:spPr>
          <a:xfrm>
            <a:off x="304800" y="2057400"/>
            <a:ext cx="8610599" cy="4267200"/>
          </a:xfrm>
        </p:spPr>
        <p:txBody>
          <a:bodyPr>
            <a:normAutofit/>
          </a:bodyPr>
          <a:lstStyle/>
          <a:p>
            <a:pPr marL="0" indent="0">
              <a:buNone/>
            </a:pPr>
            <a:r>
              <a:rPr lang="en-US" u="sng" dirty="0"/>
              <a:t>New York</a:t>
            </a:r>
          </a:p>
          <a:p>
            <a:pPr marL="0" indent="0">
              <a:buNone/>
            </a:pPr>
            <a:endParaRPr lang="en-US" sz="2000" u="sng" dirty="0"/>
          </a:p>
          <a:p>
            <a:r>
              <a:rPr lang="en-US" dirty="0"/>
              <a:t>$250 million over 5 years to train:</a:t>
            </a:r>
          </a:p>
          <a:p>
            <a:pPr lvl="1"/>
            <a:r>
              <a:rPr lang="en-US" dirty="0"/>
              <a:t>CHW and home care workers as care coordinators</a:t>
            </a:r>
          </a:p>
          <a:p>
            <a:pPr lvl="1"/>
            <a:r>
              <a:rPr lang="en-US" dirty="0"/>
              <a:t>Personal care assistants as home health aides</a:t>
            </a:r>
          </a:p>
          <a:p>
            <a:pPr lvl="1"/>
            <a:r>
              <a:rPr lang="en-US" dirty="0"/>
              <a:t>CNAs as medical assistants</a:t>
            </a:r>
          </a:p>
          <a:p>
            <a:pPr lvl="1"/>
            <a:r>
              <a:rPr lang="en-US" dirty="0"/>
              <a:t>LPNs as health coaches</a:t>
            </a:r>
          </a:p>
          <a:p>
            <a:pPr lvl="1"/>
            <a:r>
              <a:rPr lang="en-US" dirty="0"/>
              <a:t>RNs as certified diabetes educators</a:t>
            </a:r>
          </a:p>
          <a:p>
            <a:pPr lvl="1"/>
            <a:r>
              <a:rPr lang="en-US" dirty="0"/>
              <a:t>Lab technicians as laboratory technologists</a:t>
            </a:r>
          </a:p>
          <a:p>
            <a:pPr lvl="1"/>
            <a:r>
              <a:rPr lang="en-US" dirty="0"/>
              <a:t>Transitional case managers as health home case managers</a:t>
            </a:r>
          </a:p>
          <a:p>
            <a:endParaRPr lang="en-US" dirty="0"/>
          </a:p>
        </p:txBody>
      </p:sp>
      <p:sp>
        <p:nvSpPr>
          <p:cNvPr id="4" name="Slide Number Placeholder 3"/>
          <p:cNvSpPr>
            <a:spLocks noGrp="1"/>
          </p:cNvSpPr>
          <p:nvPr>
            <p:ph type="sldNum" sz="quarter" idx="12"/>
          </p:nvPr>
        </p:nvSpPr>
        <p:spPr/>
        <p:txBody>
          <a:bodyPr/>
          <a:lstStyle/>
          <a:p>
            <a:fld id="{B1C00C74-BE2D-447C-A158-CFE9A3CBAC58}" type="slidenum">
              <a:rPr lang="en-US" smtClean="0"/>
              <a:pPr/>
              <a:t>13</a:t>
            </a:fld>
            <a:endParaRPr lang="en-US" dirty="0"/>
          </a:p>
        </p:txBody>
      </p:sp>
    </p:spTree>
    <p:extLst>
      <p:ext uri="{BB962C8B-B14F-4D97-AF65-F5344CB8AC3E}">
        <p14:creationId xmlns:p14="http://schemas.microsoft.com/office/powerpoint/2010/main" val="3754890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Greater Efficiency</a:t>
            </a:r>
          </a:p>
        </p:txBody>
      </p:sp>
      <p:sp>
        <p:nvSpPr>
          <p:cNvPr id="3" name="Content Placeholder 2"/>
          <p:cNvSpPr>
            <a:spLocks noGrp="1"/>
          </p:cNvSpPr>
          <p:nvPr>
            <p:ph idx="1"/>
          </p:nvPr>
        </p:nvSpPr>
        <p:spPr>
          <a:xfrm>
            <a:off x="304800" y="2209800"/>
            <a:ext cx="8610600" cy="4038600"/>
          </a:xfrm>
        </p:spPr>
        <p:txBody>
          <a:bodyPr>
            <a:normAutofit lnSpcReduction="10000"/>
          </a:bodyPr>
          <a:lstStyle/>
          <a:p>
            <a:pPr marL="0" indent="0">
              <a:buNone/>
            </a:pPr>
            <a:r>
              <a:rPr lang="en-US" u="sng" dirty="0"/>
              <a:t>New York</a:t>
            </a:r>
            <a:br>
              <a:rPr lang="en-US" u="sng" dirty="0"/>
            </a:br>
            <a:endParaRPr lang="en-US" sz="2200" dirty="0"/>
          </a:p>
          <a:p>
            <a:r>
              <a:rPr lang="en-US" dirty="0"/>
              <a:t>Example: Training and retraining for case management staff in health homes aimed at:</a:t>
            </a:r>
          </a:p>
          <a:p>
            <a:pPr lvl="1"/>
            <a:r>
              <a:rPr lang="en-US" dirty="0"/>
              <a:t>Integrating management of medical and behavioral health needs</a:t>
            </a:r>
          </a:p>
          <a:p>
            <a:pPr lvl="1"/>
            <a:r>
              <a:rPr lang="en-US" dirty="0"/>
              <a:t>Reducing communication challenges</a:t>
            </a:r>
          </a:p>
          <a:p>
            <a:pPr lvl="1"/>
            <a:r>
              <a:rPr lang="en-US" dirty="0"/>
              <a:t>Enhancing cultural competence</a:t>
            </a:r>
          </a:p>
          <a:p>
            <a:pPr lvl="1"/>
            <a:r>
              <a:rPr lang="en-US" dirty="0"/>
              <a:t>Increasing use of successful outreach, engagement, and care management strategies</a:t>
            </a:r>
          </a:p>
          <a:p>
            <a:pPr lvl="1"/>
            <a:r>
              <a:rPr lang="en-US" dirty="0"/>
              <a:t>Promoting team-based multi-disciplinary care</a:t>
            </a:r>
          </a:p>
        </p:txBody>
      </p:sp>
      <p:sp>
        <p:nvSpPr>
          <p:cNvPr id="4" name="Slide Number Placeholder 3"/>
          <p:cNvSpPr>
            <a:spLocks noGrp="1"/>
          </p:cNvSpPr>
          <p:nvPr>
            <p:ph type="sldNum" sz="quarter" idx="12"/>
          </p:nvPr>
        </p:nvSpPr>
        <p:spPr/>
        <p:txBody>
          <a:bodyPr/>
          <a:lstStyle/>
          <a:p>
            <a:fld id="{B1C00C74-BE2D-447C-A158-CFE9A3CBAC58}" type="slidenum">
              <a:rPr lang="en-US" smtClean="0"/>
              <a:pPr/>
              <a:t>14</a:t>
            </a:fld>
            <a:endParaRPr lang="en-US" dirty="0"/>
          </a:p>
        </p:txBody>
      </p:sp>
    </p:spTree>
    <p:extLst>
      <p:ext uri="{BB962C8B-B14F-4D97-AF65-F5344CB8AC3E}">
        <p14:creationId xmlns:p14="http://schemas.microsoft.com/office/powerpoint/2010/main" val="423275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38328"/>
            <a:ext cx="8686800" cy="1252728"/>
          </a:xfrm>
        </p:spPr>
        <p:txBody>
          <a:bodyPr>
            <a:noAutofit/>
          </a:bodyPr>
          <a:lstStyle/>
          <a:p>
            <a:r>
              <a:rPr lang="en-US" sz="4000" dirty="0"/>
              <a:t>Address Whole Person Care</a:t>
            </a:r>
          </a:p>
        </p:txBody>
      </p:sp>
      <p:sp>
        <p:nvSpPr>
          <p:cNvPr id="3" name="Content Placeholder 2"/>
          <p:cNvSpPr>
            <a:spLocks noGrp="1"/>
          </p:cNvSpPr>
          <p:nvPr>
            <p:ph idx="1"/>
          </p:nvPr>
        </p:nvSpPr>
        <p:spPr>
          <a:xfrm>
            <a:off x="457200" y="1752600"/>
            <a:ext cx="8229600" cy="4525963"/>
          </a:xfrm>
        </p:spPr>
        <p:txBody>
          <a:bodyPr>
            <a:normAutofit lnSpcReduction="10000"/>
          </a:bodyPr>
          <a:lstStyle/>
          <a:p>
            <a:pPr marL="0" indent="0">
              <a:buNone/>
            </a:pPr>
            <a:r>
              <a:rPr lang="en-US" u="sng" dirty="0"/>
              <a:t>New Hampshire</a:t>
            </a:r>
          </a:p>
          <a:p>
            <a:pPr marL="0" indent="0">
              <a:buNone/>
            </a:pPr>
            <a:endParaRPr lang="en-US" sz="2000" dirty="0"/>
          </a:p>
          <a:p>
            <a:r>
              <a:rPr lang="en-US" dirty="0"/>
              <a:t>$5 million in grants for workforce development aimed at substance use disorder and other behavioral health conditions</a:t>
            </a:r>
            <a:br>
              <a:rPr lang="en-US" dirty="0"/>
            </a:br>
            <a:endParaRPr lang="en-US" sz="2000" dirty="0"/>
          </a:p>
          <a:p>
            <a:r>
              <a:rPr lang="en-US" dirty="0"/>
              <a:t>Possible topics include: </a:t>
            </a:r>
          </a:p>
          <a:p>
            <a:pPr lvl="1"/>
            <a:r>
              <a:rPr lang="en-US" dirty="0"/>
              <a:t>Crisis intervention</a:t>
            </a:r>
          </a:p>
          <a:p>
            <a:pPr lvl="1"/>
            <a:r>
              <a:rPr lang="en-US" dirty="0"/>
              <a:t>Crisis stabilization</a:t>
            </a:r>
          </a:p>
          <a:p>
            <a:pPr lvl="1"/>
            <a:r>
              <a:rPr lang="en-US" dirty="0"/>
              <a:t>Substance misuse and abuse</a:t>
            </a:r>
          </a:p>
          <a:p>
            <a:pPr lvl="1"/>
            <a:r>
              <a:rPr lang="en-US" dirty="0"/>
              <a:t>Alcohol abuse</a:t>
            </a:r>
          </a:p>
          <a:p>
            <a:pPr lvl="1"/>
            <a:r>
              <a:rPr lang="en-US" dirty="0"/>
              <a:t>Prescription drug abuse</a:t>
            </a:r>
          </a:p>
          <a:p>
            <a:pPr marL="0" indent="0">
              <a:buNone/>
            </a:pPr>
            <a:endParaRPr lang="en-US" dirty="0"/>
          </a:p>
        </p:txBody>
      </p:sp>
      <p:sp>
        <p:nvSpPr>
          <p:cNvPr id="4" name="Slide Number Placeholder 3"/>
          <p:cNvSpPr>
            <a:spLocks noGrp="1"/>
          </p:cNvSpPr>
          <p:nvPr>
            <p:ph type="sldNum" sz="quarter" idx="12"/>
          </p:nvPr>
        </p:nvSpPr>
        <p:spPr/>
        <p:txBody>
          <a:bodyPr/>
          <a:lstStyle/>
          <a:p>
            <a:fld id="{B1C00C74-BE2D-447C-A158-CFE9A3CBAC58}" type="slidenum">
              <a:rPr lang="en-US" smtClean="0"/>
              <a:pPr/>
              <a:t>15</a:t>
            </a:fld>
            <a:endParaRPr lang="en-US" dirty="0"/>
          </a:p>
        </p:txBody>
      </p:sp>
    </p:spTree>
    <p:extLst>
      <p:ext uri="{BB962C8B-B14F-4D97-AF65-F5344CB8AC3E}">
        <p14:creationId xmlns:p14="http://schemas.microsoft.com/office/powerpoint/2010/main" val="3349339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305800" cy="1401762"/>
          </a:xfrm>
        </p:spPr>
        <p:txBody>
          <a:bodyPr>
            <a:normAutofit/>
          </a:bodyPr>
          <a:lstStyle/>
          <a:p>
            <a:r>
              <a:rPr lang="en-US" sz="4000" dirty="0"/>
              <a:t>Address Whole Person Care – 2</a:t>
            </a:r>
          </a:p>
        </p:txBody>
      </p:sp>
      <p:sp>
        <p:nvSpPr>
          <p:cNvPr id="3" name="Content Placeholder 2"/>
          <p:cNvSpPr>
            <a:spLocks noGrp="1"/>
          </p:cNvSpPr>
          <p:nvPr>
            <p:ph idx="1"/>
          </p:nvPr>
        </p:nvSpPr>
        <p:spPr>
          <a:xfrm>
            <a:off x="533400" y="1600200"/>
            <a:ext cx="8229600" cy="4800600"/>
          </a:xfrm>
        </p:spPr>
        <p:txBody>
          <a:bodyPr>
            <a:noAutofit/>
          </a:bodyPr>
          <a:lstStyle/>
          <a:p>
            <a:pPr marL="0" indent="0">
              <a:buNone/>
            </a:pPr>
            <a:r>
              <a:rPr lang="en-US" u="sng" dirty="0"/>
              <a:t>New York</a:t>
            </a:r>
            <a:br>
              <a:rPr lang="en-US" u="sng" dirty="0"/>
            </a:br>
            <a:endParaRPr lang="en-US" sz="2000" u="sng" dirty="0"/>
          </a:p>
          <a:p>
            <a:pPr marL="0" indent="0">
              <a:buNone/>
            </a:pPr>
            <a:r>
              <a:rPr lang="en-US" dirty="0"/>
              <a:t>Hospital-Medical Home (H-MH) </a:t>
            </a:r>
          </a:p>
          <a:p>
            <a:r>
              <a:rPr lang="en-US" dirty="0"/>
              <a:t>Prepare primary care residents to deliver team-based, patient-centered, continuous care, with a focus on care transitions and population health</a:t>
            </a:r>
          </a:p>
          <a:p>
            <a:pPr marL="0" indent="0">
              <a:buNone/>
            </a:pPr>
            <a:endParaRPr lang="en-US" sz="2000" dirty="0"/>
          </a:p>
          <a:p>
            <a:r>
              <a:rPr lang="en-US" dirty="0"/>
              <a:t>Training done in hospital outpatient departments and other ambulatory care settings</a:t>
            </a:r>
          </a:p>
          <a:p>
            <a:endParaRPr lang="en-US" sz="2000" dirty="0"/>
          </a:p>
          <a:p>
            <a:r>
              <a:rPr lang="en-US" dirty="0"/>
              <a:t>119 primary care residency programs; includes 1 in 3 physicians-in-training in NY</a:t>
            </a:r>
          </a:p>
        </p:txBody>
      </p:sp>
      <p:sp>
        <p:nvSpPr>
          <p:cNvPr id="4" name="Slide Number Placeholder 3"/>
          <p:cNvSpPr>
            <a:spLocks noGrp="1"/>
          </p:cNvSpPr>
          <p:nvPr>
            <p:ph type="sldNum" sz="quarter" idx="12"/>
          </p:nvPr>
        </p:nvSpPr>
        <p:spPr/>
        <p:txBody>
          <a:bodyPr/>
          <a:lstStyle/>
          <a:p>
            <a:fld id="{B1C00C74-BE2D-447C-A158-CFE9A3CBAC58}" type="slidenum">
              <a:rPr lang="en-US" smtClean="0"/>
              <a:pPr/>
              <a:t>16</a:t>
            </a:fld>
            <a:endParaRPr lang="en-US" dirty="0"/>
          </a:p>
        </p:txBody>
      </p:sp>
    </p:spTree>
    <p:extLst>
      <p:ext uri="{BB962C8B-B14F-4D97-AF65-F5344CB8AC3E}">
        <p14:creationId xmlns:p14="http://schemas.microsoft.com/office/powerpoint/2010/main" val="4161417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Sources of Information</a:t>
            </a:r>
          </a:p>
        </p:txBody>
      </p:sp>
      <p:sp>
        <p:nvSpPr>
          <p:cNvPr id="3" name="Content Placeholder 2"/>
          <p:cNvSpPr>
            <a:spLocks noGrp="1"/>
          </p:cNvSpPr>
          <p:nvPr>
            <p:ph idx="1"/>
          </p:nvPr>
        </p:nvSpPr>
        <p:spPr>
          <a:xfrm>
            <a:off x="533400" y="2362200"/>
            <a:ext cx="8229600" cy="4068763"/>
          </a:xfrm>
        </p:spPr>
        <p:txBody>
          <a:bodyPr>
            <a:noAutofit/>
          </a:bodyPr>
          <a:lstStyle/>
          <a:p>
            <a:r>
              <a:rPr lang="en-US" dirty="0"/>
              <a:t>Medicaid.gov website</a:t>
            </a:r>
          </a:p>
          <a:p>
            <a:pPr lvl="1"/>
            <a:r>
              <a:rPr lang="en-US" sz="2400" dirty="0"/>
              <a:t>Pending applications</a:t>
            </a:r>
          </a:p>
          <a:p>
            <a:pPr lvl="1"/>
            <a:r>
              <a:rPr lang="en-US" sz="2400" dirty="0"/>
              <a:t>Demonstration approval letters</a:t>
            </a:r>
          </a:p>
          <a:p>
            <a:pPr marL="0" indent="0">
              <a:buNone/>
            </a:pPr>
            <a:endParaRPr lang="en-US" dirty="0"/>
          </a:p>
          <a:p>
            <a:r>
              <a:rPr lang="en-US" dirty="0"/>
              <a:t>State Medicaid agencies’ websites</a:t>
            </a:r>
          </a:p>
          <a:p>
            <a:endParaRPr lang="en-US" dirty="0"/>
          </a:p>
          <a:p>
            <a:r>
              <a:rPr lang="en-US" dirty="0"/>
              <a:t>Websites for other state programs funded through Medicaid 1115 waivers</a:t>
            </a:r>
          </a:p>
        </p:txBody>
      </p:sp>
      <p:sp>
        <p:nvSpPr>
          <p:cNvPr id="5" name="Slide Number Placeholder 4"/>
          <p:cNvSpPr>
            <a:spLocks noGrp="1"/>
          </p:cNvSpPr>
          <p:nvPr>
            <p:ph type="sldNum" sz="quarter" idx="12"/>
          </p:nvPr>
        </p:nvSpPr>
        <p:spPr/>
        <p:txBody>
          <a:bodyPr/>
          <a:lstStyle/>
          <a:p>
            <a:fld id="{26A15490-1445-49BC-9DBD-5CEBDC591D54}" type="slidenum">
              <a:rPr lang="en-US" smtClean="0"/>
              <a:pPr/>
              <a:t>2</a:t>
            </a:fld>
            <a:endParaRPr lang="en-US" dirty="0"/>
          </a:p>
        </p:txBody>
      </p:sp>
    </p:spTree>
    <p:extLst>
      <p:ext uri="{BB962C8B-B14F-4D97-AF65-F5344CB8AC3E}">
        <p14:creationId xmlns:p14="http://schemas.microsoft.com/office/powerpoint/2010/main" val="1811508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38328"/>
            <a:ext cx="8534400" cy="1252728"/>
          </a:xfrm>
        </p:spPr>
        <p:txBody>
          <a:bodyPr>
            <a:noAutofit/>
          </a:bodyPr>
          <a:lstStyle/>
          <a:p>
            <a:r>
              <a:rPr lang="en-US" sz="3400" dirty="0"/>
              <a:t>States with Workforce Initiatives Approved or Pending in 1115 Waiver Applications</a:t>
            </a:r>
          </a:p>
        </p:txBody>
      </p:sp>
      <p:sp>
        <p:nvSpPr>
          <p:cNvPr id="3" name="Content Placeholder 2"/>
          <p:cNvSpPr>
            <a:spLocks noGrp="1"/>
          </p:cNvSpPr>
          <p:nvPr>
            <p:ph idx="1"/>
          </p:nvPr>
        </p:nvSpPr>
        <p:spPr/>
        <p:txBody>
          <a:bodyPr>
            <a:normAutofit/>
          </a:bodyPr>
          <a:lstStyle/>
          <a:p>
            <a:r>
              <a:rPr lang="en-US" dirty="0"/>
              <a:t>Illinois</a:t>
            </a:r>
          </a:p>
          <a:p>
            <a:r>
              <a:rPr lang="en-US" dirty="0"/>
              <a:t>Minnesota</a:t>
            </a:r>
          </a:p>
          <a:p>
            <a:r>
              <a:rPr lang="en-US" dirty="0"/>
              <a:t>New Hampshire</a:t>
            </a:r>
          </a:p>
          <a:p>
            <a:r>
              <a:rPr lang="en-US" dirty="0"/>
              <a:t>New Jersey</a:t>
            </a:r>
          </a:p>
          <a:p>
            <a:r>
              <a:rPr lang="en-US" dirty="0"/>
              <a:t>New York </a:t>
            </a:r>
          </a:p>
          <a:p>
            <a:r>
              <a:rPr lang="en-US" dirty="0"/>
              <a:t>Oregon</a:t>
            </a:r>
          </a:p>
          <a:p>
            <a:endParaRPr lang="en-US" dirty="0"/>
          </a:p>
        </p:txBody>
      </p:sp>
      <p:sp>
        <p:nvSpPr>
          <p:cNvPr id="5" name="Slide Number Placeholder 4"/>
          <p:cNvSpPr>
            <a:spLocks noGrp="1"/>
          </p:cNvSpPr>
          <p:nvPr>
            <p:ph type="sldNum" sz="quarter" idx="12"/>
          </p:nvPr>
        </p:nvSpPr>
        <p:spPr/>
        <p:txBody>
          <a:bodyPr/>
          <a:lstStyle/>
          <a:p>
            <a:fld id="{26A15490-1445-49BC-9DBD-5CEBDC591D54}" type="slidenum">
              <a:rPr lang="en-US" smtClean="0"/>
              <a:pPr/>
              <a:t>3</a:t>
            </a:fld>
            <a:endParaRPr lang="en-US" dirty="0"/>
          </a:p>
        </p:txBody>
      </p:sp>
    </p:spTree>
    <p:extLst>
      <p:ext uri="{BB962C8B-B14F-4D97-AF65-F5344CB8AC3E}">
        <p14:creationId xmlns:p14="http://schemas.microsoft.com/office/powerpoint/2010/main" val="435824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Three Major Types of Initiatives</a:t>
            </a:r>
          </a:p>
        </p:txBody>
      </p:sp>
      <p:sp>
        <p:nvSpPr>
          <p:cNvPr id="3" name="Content Placeholder 2"/>
          <p:cNvSpPr>
            <a:spLocks noGrp="1"/>
          </p:cNvSpPr>
          <p:nvPr>
            <p:ph idx="1"/>
          </p:nvPr>
        </p:nvSpPr>
        <p:spPr/>
        <p:txBody>
          <a:bodyPr/>
          <a:lstStyle/>
          <a:p>
            <a:r>
              <a:rPr lang="en-US" dirty="0"/>
              <a:t>Train more health professionals</a:t>
            </a:r>
          </a:p>
          <a:p>
            <a:endParaRPr lang="en-US" dirty="0"/>
          </a:p>
          <a:p>
            <a:r>
              <a:rPr lang="en-US" dirty="0"/>
              <a:t>Innovative ways to address whole person care</a:t>
            </a:r>
          </a:p>
          <a:p>
            <a:endParaRPr lang="en-US" dirty="0"/>
          </a:p>
          <a:p>
            <a:r>
              <a:rPr lang="en-US" dirty="0"/>
              <a:t>Create incentives for health professionals to serve Medicaid beneficiaries and other underserved populations</a:t>
            </a:r>
          </a:p>
          <a:p>
            <a:endParaRPr lang="en-US" dirty="0"/>
          </a:p>
        </p:txBody>
      </p:sp>
      <p:sp>
        <p:nvSpPr>
          <p:cNvPr id="4" name="Slide Number Placeholder 3"/>
          <p:cNvSpPr>
            <a:spLocks noGrp="1"/>
          </p:cNvSpPr>
          <p:nvPr>
            <p:ph type="sldNum" sz="quarter" idx="12"/>
          </p:nvPr>
        </p:nvSpPr>
        <p:spPr/>
        <p:txBody>
          <a:bodyPr/>
          <a:lstStyle/>
          <a:p>
            <a:fld id="{B1C00C74-BE2D-447C-A158-CFE9A3CBAC58}" type="slidenum">
              <a:rPr lang="en-US" smtClean="0"/>
              <a:pPr/>
              <a:t>4</a:t>
            </a:fld>
            <a:endParaRPr lang="en-US" dirty="0"/>
          </a:p>
        </p:txBody>
      </p:sp>
    </p:spTree>
    <p:extLst>
      <p:ext uri="{BB962C8B-B14F-4D97-AF65-F5344CB8AC3E}">
        <p14:creationId xmlns:p14="http://schemas.microsoft.com/office/powerpoint/2010/main" val="3407193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4000" dirty="0"/>
              <a:t>Overview of Waiver Strategies by State</a:t>
            </a:r>
          </a:p>
        </p:txBody>
      </p:sp>
      <p:graphicFrame>
        <p:nvGraphicFramePr>
          <p:cNvPr id="5" name="Content Placeholder 4" descr="Overview of strategies used by states who have workforce included in waivers--pending or accepted" title="Table Summary"/>
          <p:cNvGraphicFramePr>
            <a:graphicFrameLocks noGrp="1"/>
          </p:cNvGraphicFramePr>
          <p:nvPr>
            <p:ph idx="1"/>
            <p:extLst>
              <p:ext uri="{D42A27DB-BD31-4B8C-83A1-F6EECF244321}">
                <p14:modId xmlns:p14="http://schemas.microsoft.com/office/powerpoint/2010/main" val="3945752406"/>
              </p:ext>
            </p:extLst>
          </p:nvPr>
        </p:nvGraphicFramePr>
        <p:xfrm>
          <a:off x="228600" y="2514600"/>
          <a:ext cx="8610600" cy="3977640"/>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762000">
                  <a:extLst>
                    <a:ext uri="{9D8B030D-6E8A-4147-A177-3AD203B41FA5}">
                      <a16:colId xmlns:a16="http://schemas.microsoft.com/office/drawing/2014/main" val="20005"/>
                    </a:ext>
                  </a:extLst>
                </a:gridCol>
                <a:gridCol w="685800">
                  <a:extLst>
                    <a:ext uri="{9D8B030D-6E8A-4147-A177-3AD203B41FA5}">
                      <a16:colId xmlns:a16="http://schemas.microsoft.com/office/drawing/2014/main" val="20006"/>
                    </a:ext>
                  </a:extLst>
                </a:gridCol>
              </a:tblGrid>
              <a:tr h="370840">
                <a:tc>
                  <a:txBody>
                    <a:bodyPr/>
                    <a:lstStyle/>
                    <a:p>
                      <a:pPr algn="ctr"/>
                      <a:r>
                        <a:rPr lang="en-US" sz="2300" b="0" dirty="0">
                          <a:solidFill>
                            <a:schemeClr val="tx1"/>
                          </a:solidFill>
                          <a:latin typeface="Arial" panose="020B0604020202020204" pitchFamily="34" charset="0"/>
                          <a:cs typeface="Arial" panose="020B0604020202020204" pitchFamily="34" charset="0"/>
                        </a:rPr>
                        <a:t>Strategy</a:t>
                      </a:r>
                    </a:p>
                  </a:txBody>
                  <a:tcPr/>
                </a:tc>
                <a:tc>
                  <a:txBody>
                    <a:bodyPr/>
                    <a:lstStyle/>
                    <a:p>
                      <a:pPr algn="ctr"/>
                      <a:r>
                        <a:rPr lang="en-US" sz="2300" b="0" dirty="0">
                          <a:solidFill>
                            <a:schemeClr val="tx1"/>
                          </a:solidFill>
                          <a:latin typeface="Arial" panose="020B0604020202020204" pitchFamily="34" charset="0"/>
                          <a:cs typeface="Arial" panose="020B0604020202020204" pitchFamily="34" charset="0"/>
                        </a:rPr>
                        <a:t>IL</a:t>
                      </a:r>
                    </a:p>
                  </a:txBody>
                  <a:tcPr/>
                </a:tc>
                <a:tc>
                  <a:txBody>
                    <a:bodyPr/>
                    <a:lstStyle/>
                    <a:p>
                      <a:pPr algn="ctr"/>
                      <a:r>
                        <a:rPr lang="en-US" sz="2300" b="0" dirty="0">
                          <a:solidFill>
                            <a:schemeClr val="tx1"/>
                          </a:solidFill>
                          <a:latin typeface="Arial" panose="020B0604020202020204" pitchFamily="34" charset="0"/>
                          <a:cs typeface="Arial" panose="020B0604020202020204" pitchFamily="34" charset="0"/>
                        </a:rPr>
                        <a:t>MN</a:t>
                      </a:r>
                    </a:p>
                  </a:txBody>
                  <a:tcPr/>
                </a:tc>
                <a:tc>
                  <a:txBody>
                    <a:bodyPr/>
                    <a:lstStyle/>
                    <a:p>
                      <a:pPr algn="ctr"/>
                      <a:r>
                        <a:rPr lang="en-US" sz="2300" b="0" dirty="0">
                          <a:solidFill>
                            <a:schemeClr val="tx1"/>
                          </a:solidFill>
                          <a:latin typeface="Arial" panose="020B0604020202020204" pitchFamily="34" charset="0"/>
                          <a:cs typeface="Arial" panose="020B0604020202020204" pitchFamily="34" charset="0"/>
                        </a:rPr>
                        <a:t>NH</a:t>
                      </a:r>
                    </a:p>
                  </a:txBody>
                  <a:tcPr/>
                </a:tc>
                <a:tc>
                  <a:txBody>
                    <a:bodyPr/>
                    <a:lstStyle/>
                    <a:p>
                      <a:pPr algn="ctr"/>
                      <a:r>
                        <a:rPr lang="en-US" sz="2300" b="0" dirty="0">
                          <a:solidFill>
                            <a:schemeClr val="tx1"/>
                          </a:solidFill>
                          <a:latin typeface="Arial" panose="020B0604020202020204" pitchFamily="34" charset="0"/>
                          <a:cs typeface="Arial" panose="020B0604020202020204" pitchFamily="34" charset="0"/>
                        </a:rPr>
                        <a:t>NJ</a:t>
                      </a:r>
                    </a:p>
                  </a:txBody>
                  <a:tcPr/>
                </a:tc>
                <a:tc>
                  <a:txBody>
                    <a:bodyPr/>
                    <a:lstStyle/>
                    <a:p>
                      <a:pPr algn="ctr"/>
                      <a:r>
                        <a:rPr lang="en-US" sz="2300" b="0" dirty="0">
                          <a:solidFill>
                            <a:schemeClr val="tx1"/>
                          </a:solidFill>
                          <a:latin typeface="Arial" panose="020B0604020202020204" pitchFamily="34" charset="0"/>
                          <a:cs typeface="Arial" panose="020B0604020202020204" pitchFamily="34" charset="0"/>
                        </a:rPr>
                        <a:t>NY</a:t>
                      </a:r>
                    </a:p>
                  </a:txBody>
                  <a:tcPr/>
                </a:tc>
                <a:tc>
                  <a:txBody>
                    <a:bodyPr/>
                    <a:lstStyle/>
                    <a:p>
                      <a:pPr algn="ctr"/>
                      <a:r>
                        <a:rPr lang="en-US" sz="2300" b="0" dirty="0">
                          <a:solidFill>
                            <a:schemeClr val="tx1"/>
                          </a:solidFill>
                          <a:latin typeface="Arial" panose="020B0604020202020204" pitchFamily="34" charset="0"/>
                          <a:cs typeface="Arial" panose="020B0604020202020204" pitchFamily="34" charset="0"/>
                        </a:rPr>
                        <a:t>OR</a:t>
                      </a:r>
                    </a:p>
                  </a:txBody>
                  <a:tcPr/>
                </a:tc>
                <a:extLst>
                  <a:ext uri="{0D108BD9-81ED-4DB2-BD59-A6C34878D82A}">
                    <a16:rowId xmlns:a16="http://schemas.microsoft.com/office/drawing/2014/main" val="10000"/>
                  </a:ext>
                </a:extLst>
              </a:tr>
              <a:tr h="370840">
                <a:tc>
                  <a:txBody>
                    <a:bodyPr/>
                    <a:lstStyle/>
                    <a:p>
                      <a:pPr algn="l"/>
                      <a:r>
                        <a:rPr lang="en-US" sz="2300" dirty="0">
                          <a:latin typeface="Arial" panose="020B0604020202020204" pitchFamily="34" charset="0"/>
                          <a:cs typeface="Arial" panose="020B0604020202020204" pitchFamily="34" charset="0"/>
                        </a:rPr>
                        <a:t>Train more</a:t>
                      </a:r>
                    </a:p>
                  </a:txBody>
                  <a:tcPr/>
                </a:tc>
                <a:tc>
                  <a:txBody>
                    <a:bodyPr/>
                    <a:lstStyle/>
                    <a:p>
                      <a:pPr algn="ctr"/>
                      <a:r>
                        <a:rPr lang="en-US" sz="2800" dirty="0">
                          <a:latin typeface="Arial" panose="020B0604020202020204" pitchFamily="34" charset="0"/>
                          <a:cs typeface="Arial" panose="020B0604020202020204" pitchFamily="34" charset="0"/>
                          <a:sym typeface="Wingdings"/>
                        </a:rPr>
                        <a:t></a:t>
                      </a:r>
                      <a:endParaRPr lang="en-US" sz="2800"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latin typeface="Arial" panose="020B0604020202020204" pitchFamily="34" charset="0"/>
                          <a:cs typeface="Arial" panose="020B0604020202020204" pitchFamily="34" charset="0"/>
                          <a:sym typeface="Wingdings"/>
                        </a:rPr>
                        <a:t></a:t>
                      </a:r>
                      <a:endParaRPr lang="en-US" sz="2800"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800"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latin typeface="Arial" panose="020B0604020202020204" pitchFamily="34" charset="0"/>
                          <a:cs typeface="Arial" panose="020B0604020202020204" pitchFamily="34" charset="0"/>
                          <a:sym typeface="Wingdings"/>
                        </a:rPr>
                        <a:t></a:t>
                      </a:r>
                      <a:endParaRPr lang="en-US" sz="2800"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800"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latin typeface="Arial" panose="020B0604020202020204" pitchFamily="34" charset="0"/>
                          <a:cs typeface="Arial" panose="020B0604020202020204" pitchFamily="34" charset="0"/>
                          <a:sym typeface="Wingdings"/>
                        </a:rPr>
                        <a:t></a:t>
                      </a:r>
                      <a:endParaRPr lang="en-US" sz="2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840">
                <a:tc>
                  <a:txBody>
                    <a:bodyPr/>
                    <a:lstStyle/>
                    <a:p>
                      <a:pPr algn="l"/>
                      <a:r>
                        <a:rPr lang="en-US" sz="2300" dirty="0">
                          <a:latin typeface="Arial" panose="020B0604020202020204" pitchFamily="34" charset="0"/>
                          <a:cs typeface="Arial" panose="020B0604020202020204" pitchFamily="34" charset="0"/>
                        </a:rPr>
                        <a:t>Increase retention</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latin typeface="Arial" panose="020B0604020202020204" pitchFamily="34" charset="0"/>
                          <a:cs typeface="Arial" panose="020B0604020202020204" pitchFamily="34" charset="0"/>
                          <a:sym typeface="Wingdings"/>
                        </a:rPr>
                        <a:t></a:t>
                      </a:r>
                      <a:endParaRPr lang="en-US" sz="2800" dirty="0">
                        <a:latin typeface="Arial" panose="020B0604020202020204" pitchFamily="34" charset="0"/>
                        <a:cs typeface="Arial" panose="020B0604020202020204" pitchFamily="34" charset="0"/>
                      </a:endParaRPr>
                    </a:p>
                  </a:txBody>
                  <a:tcPr/>
                </a:tc>
                <a:tc>
                  <a:txBody>
                    <a:bodyPr/>
                    <a:lstStyle/>
                    <a:p>
                      <a:pPr algn="ctr"/>
                      <a:endParaRPr lang="en-US" sz="2800" dirty="0">
                        <a:latin typeface="Arial" panose="020B0604020202020204" pitchFamily="34" charset="0"/>
                        <a:cs typeface="Arial" panose="020B0604020202020204" pitchFamily="34" charset="0"/>
                      </a:endParaRPr>
                    </a:p>
                  </a:txBody>
                  <a:tcPr/>
                </a:tc>
                <a:tc>
                  <a:txBody>
                    <a:bodyPr/>
                    <a:lstStyle/>
                    <a:p>
                      <a:pPr algn="ctr"/>
                      <a:endParaRPr lang="en-US" sz="2800" dirty="0">
                        <a:latin typeface="Arial" panose="020B0604020202020204" pitchFamily="34" charset="0"/>
                        <a:cs typeface="Arial" panose="020B0604020202020204" pitchFamily="34" charset="0"/>
                      </a:endParaRPr>
                    </a:p>
                  </a:txBody>
                  <a:tcPr/>
                </a:tc>
                <a:tc>
                  <a:txBody>
                    <a:bodyPr/>
                    <a:lstStyle/>
                    <a:p>
                      <a:pPr algn="ctr"/>
                      <a:endParaRPr lang="en-US" sz="2800"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latin typeface="Arial" panose="020B0604020202020204" pitchFamily="34" charset="0"/>
                          <a:cs typeface="Arial" panose="020B0604020202020204" pitchFamily="34" charset="0"/>
                          <a:sym typeface="Wingdings"/>
                        </a:rPr>
                        <a:t></a:t>
                      </a:r>
                      <a:endParaRPr lang="en-US" sz="2800"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latin typeface="Arial" panose="020B0604020202020204" pitchFamily="34" charset="0"/>
                          <a:cs typeface="Arial" panose="020B0604020202020204" pitchFamily="34" charset="0"/>
                          <a:sym typeface="Wingdings"/>
                        </a:rPr>
                        <a:t></a:t>
                      </a:r>
                      <a:endParaRPr lang="en-US" sz="2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70840">
                <a:tc>
                  <a:txBody>
                    <a:bodyPr/>
                    <a:lstStyle/>
                    <a:p>
                      <a:pPr algn="l"/>
                      <a:r>
                        <a:rPr lang="en-US" sz="2300" dirty="0">
                          <a:latin typeface="Arial" panose="020B0604020202020204" pitchFamily="34" charset="0"/>
                          <a:cs typeface="Arial" panose="020B0604020202020204" pitchFamily="34" charset="0"/>
                        </a:rPr>
                        <a:t>Address practice limitations</a:t>
                      </a:r>
                    </a:p>
                  </a:txBody>
                  <a:tcPr/>
                </a:tc>
                <a:tc>
                  <a:txBody>
                    <a:bodyPr/>
                    <a:lstStyle/>
                    <a:p>
                      <a:pPr algn="ctr"/>
                      <a:endParaRPr lang="en-US" sz="2800"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800" dirty="0">
                        <a:latin typeface="Arial" panose="020B0604020202020204" pitchFamily="34" charset="0"/>
                        <a:cs typeface="Arial" panose="020B0604020202020204" pitchFamily="34" charset="0"/>
                      </a:endParaRPr>
                    </a:p>
                  </a:txBody>
                  <a:tcPr/>
                </a:tc>
                <a:tc>
                  <a:txBody>
                    <a:bodyPr/>
                    <a:lstStyle/>
                    <a:p>
                      <a:pPr algn="ctr"/>
                      <a:endParaRPr lang="en-US" sz="2800" dirty="0">
                        <a:latin typeface="Arial" panose="020B0604020202020204" pitchFamily="34" charset="0"/>
                        <a:cs typeface="Arial" panose="020B0604020202020204" pitchFamily="34" charset="0"/>
                      </a:endParaRPr>
                    </a:p>
                  </a:txBody>
                  <a:tcPr/>
                </a:tc>
                <a:tc>
                  <a:txBody>
                    <a:bodyPr/>
                    <a:lstStyle/>
                    <a:p>
                      <a:pPr algn="ctr"/>
                      <a:endParaRPr lang="en-US" sz="2800"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latin typeface="Arial" panose="020B0604020202020204" pitchFamily="34" charset="0"/>
                          <a:cs typeface="Arial" panose="020B0604020202020204" pitchFamily="34" charset="0"/>
                          <a:sym typeface="Wingdings"/>
                        </a:rPr>
                        <a:t></a:t>
                      </a:r>
                      <a:endParaRPr lang="en-US" sz="2800" dirty="0">
                        <a:latin typeface="Arial" panose="020B0604020202020204" pitchFamily="34" charset="0"/>
                        <a:cs typeface="Arial" panose="020B0604020202020204" pitchFamily="34" charset="0"/>
                      </a:endParaRPr>
                    </a:p>
                  </a:txBody>
                  <a:tcPr/>
                </a:tc>
                <a:tc>
                  <a:txBody>
                    <a:bodyPr/>
                    <a:lstStyle/>
                    <a:p>
                      <a:pPr algn="ctr"/>
                      <a:endParaRPr lang="en-US" sz="2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370840">
                <a:tc>
                  <a:txBody>
                    <a:bodyPr/>
                    <a:lstStyle/>
                    <a:p>
                      <a:pPr algn="l"/>
                      <a:r>
                        <a:rPr lang="en-US" sz="2300" dirty="0">
                          <a:latin typeface="Arial" panose="020B0604020202020204" pitchFamily="34" charset="0"/>
                          <a:cs typeface="Arial" panose="020B0604020202020204" pitchFamily="34" charset="0"/>
                        </a:rPr>
                        <a:t>Add greater efficiency</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800" dirty="0">
                        <a:latin typeface="Arial" panose="020B0604020202020204" pitchFamily="34" charset="0"/>
                        <a:cs typeface="Arial" panose="020B0604020202020204" pitchFamily="34" charset="0"/>
                      </a:endParaRPr>
                    </a:p>
                  </a:txBody>
                  <a:tcPr/>
                </a:tc>
                <a:tc>
                  <a:txBody>
                    <a:bodyPr/>
                    <a:lstStyle/>
                    <a:p>
                      <a:pPr algn="ctr"/>
                      <a:endParaRPr lang="en-US" sz="2800" dirty="0">
                        <a:latin typeface="Arial" panose="020B0604020202020204" pitchFamily="34" charset="0"/>
                        <a:cs typeface="Arial" panose="020B0604020202020204" pitchFamily="34" charset="0"/>
                      </a:endParaRPr>
                    </a:p>
                  </a:txBody>
                  <a:tcPr/>
                </a:tc>
                <a:tc>
                  <a:txBody>
                    <a:bodyPr/>
                    <a:lstStyle/>
                    <a:p>
                      <a:pPr algn="ctr"/>
                      <a:endParaRPr lang="en-US" sz="2800" dirty="0">
                        <a:latin typeface="Arial" panose="020B0604020202020204" pitchFamily="34" charset="0"/>
                        <a:cs typeface="Arial" panose="020B0604020202020204" pitchFamily="34" charset="0"/>
                      </a:endParaRPr>
                    </a:p>
                  </a:txBody>
                  <a:tcPr/>
                </a:tc>
                <a:tc>
                  <a:txBody>
                    <a:bodyPr/>
                    <a:lstStyle/>
                    <a:p>
                      <a:pPr algn="ctr"/>
                      <a:endParaRPr lang="en-US" sz="2800"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latin typeface="Arial" panose="020B0604020202020204" pitchFamily="34" charset="0"/>
                          <a:cs typeface="Arial" panose="020B0604020202020204" pitchFamily="34" charset="0"/>
                          <a:sym typeface="Wingdings"/>
                        </a:rPr>
                        <a:t></a:t>
                      </a:r>
                      <a:endParaRPr lang="en-US" sz="2800" dirty="0">
                        <a:latin typeface="Arial" panose="020B0604020202020204" pitchFamily="34" charset="0"/>
                        <a:cs typeface="Arial" panose="020B0604020202020204" pitchFamily="34" charset="0"/>
                      </a:endParaRPr>
                    </a:p>
                  </a:txBody>
                  <a:tcPr/>
                </a:tc>
                <a:tc>
                  <a:txBody>
                    <a:bodyPr/>
                    <a:lstStyle/>
                    <a:p>
                      <a:pPr algn="ctr"/>
                      <a:endParaRPr lang="en-US" sz="2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370840">
                <a:tc>
                  <a:txBody>
                    <a:bodyPr/>
                    <a:lstStyle/>
                    <a:p>
                      <a:pPr algn="l"/>
                      <a:r>
                        <a:rPr lang="en-US" sz="2300" dirty="0">
                          <a:latin typeface="Arial" panose="020B0604020202020204" pitchFamily="34" charset="0"/>
                          <a:cs typeface="Arial" panose="020B0604020202020204" pitchFamily="34" charset="0"/>
                        </a:rPr>
                        <a:t>Innovative ways to address whole</a:t>
                      </a:r>
                      <a:r>
                        <a:rPr lang="en-US" sz="2300" baseline="0" dirty="0">
                          <a:latin typeface="Arial" panose="020B0604020202020204" pitchFamily="34" charset="0"/>
                          <a:cs typeface="Arial" panose="020B0604020202020204" pitchFamily="34" charset="0"/>
                        </a:rPr>
                        <a:t> person care</a:t>
                      </a:r>
                      <a:endParaRPr lang="en-US" sz="2300" dirty="0">
                        <a:latin typeface="Arial" panose="020B0604020202020204" pitchFamily="34" charset="0"/>
                        <a:cs typeface="Arial" panose="020B0604020202020204" pitchFamily="34" charset="0"/>
                      </a:endParaRPr>
                    </a:p>
                  </a:txBody>
                  <a:tcPr/>
                </a:tc>
                <a:tc>
                  <a:txBody>
                    <a:bodyPr/>
                    <a:lstStyle/>
                    <a:p>
                      <a:pPr algn="ctr"/>
                      <a:endParaRPr lang="en-US" sz="2800"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800"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latin typeface="Arial" panose="020B0604020202020204" pitchFamily="34" charset="0"/>
                          <a:cs typeface="Arial" panose="020B0604020202020204" pitchFamily="34" charset="0"/>
                          <a:sym typeface="Wingdings"/>
                        </a:rPr>
                        <a:t></a:t>
                      </a:r>
                      <a:endParaRPr lang="en-US" sz="2800" dirty="0">
                        <a:latin typeface="Arial" panose="020B0604020202020204" pitchFamily="34" charset="0"/>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US" sz="2800"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latin typeface="Arial" panose="020B0604020202020204" pitchFamily="34" charset="0"/>
                          <a:cs typeface="Arial" panose="020B0604020202020204" pitchFamily="34" charset="0"/>
                          <a:sym typeface="Wingdings"/>
                        </a:rPr>
                        <a:t></a:t>
                      </a:r>
                      <a:endParaRPr lang="en-US" sz="2800" dirty="0">
                        <a:latin typeface="Arial" panose="020B0604020202020204" pitchFamily="34" charset="0"/>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US" sz="2800"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latin typeface="Arial" panose="020B0604020202020204" pitchFamily="34" charset="0"/>
                          <a:cs typeface="Arial" panose="020B0604020202020204" pitchFamily="34" charset="0"/>
                          <a:sym typeface="Wingdings"/>
                        </a:rPr>
                        <a:t></a:t>
                      </a:r>
                      <a:endParaRPr lang="en-US" sz="2800" dirty="0">
                        <a:latin typeface="Arial" panose="020B0604020202020204" pitchFamily="34" charset="0"/>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US" sz="2800"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latin typeface="Arial" panose="020B0604020202020204" pitchFamily="34" charset="0"/>
                          <a:cs typeface="Arial" panose="020B0604020202020204" pitchFamily="34" charset="0"/>
                          <a:sym typeface="Wingdings"/>
                        </a:rPr>
                        <a:t></a:t>
                      </a:r>
                      <a:endParaRPr lang="en-US" sz="2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370840">
                <a:tc>
                  <a:txBody>
                    <a:bodyPr/>
                    <a:lstStyle/>
                    <a:p>
                      <a:pPr algn="l"/>
                      <a:r>
                        <a:rPr lang="en-US" sz="2300" dirty="0">
                          <a:latin typeface="Arial" panose="020B0604020202020204" pitchFamily="34" charset="0"/>
                          <a:cs typeface="Arial" panose="020B0604020202020204" pitchFamily="34" charset="0"/>
                        </a:rPr>
                        <a:t>Create incentives</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800" dirty="0">
                        <a:latin typeface="Arial" panose="020B0604020202020204" pitchFamily="34" charset="0"/>
                        <a:cs typeface="Arial" panose="020B0604020202020204" pitchFamily="34" charset="0"/>
                      </a:endParaRPr>
                    </a:p>
                  </a:txBody>
                  <a:tcPr/>
                </a:tc>
                <a:tc>
                  <a:txBody>
                    <a:bodyPr/>
                    <a:lstStyle/>
                    <a:p>
                      <a:pPr algn="ctr"/>
                      <a:endParaRPr lang="en-US" sz="2800"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800"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800" dirty="0">
                        <a:latin typeface="Arial" panose="020B0604020202020204" pitchFamily="34" charset="0"/>
                        <a:cs typeface="Arial" panose="020B0604020202020204" pitchFamily="34" charset="0"/>
                      </a:endParaRP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6"/>
                  </a:ext>
                </a:extLst>
              </a:tr>
            </a:tbl>
          </a:graphicData>
        </a:graphic>
      </p:graphicFrame>
      <p:sp>
        <p:nvSpPr>
          <p:cNvPr id="3" name="Slide Number Placeholder 2"/>
          <p:cNvSpPr>
            <a:spLocks noGrp="1"/>
          </p:cNvSpPr>
          <p:nvPr>
            <p:ph type="sldNum" sz="quarter" idx="12"/>
          </p:nvPr>
        </p:nvSpPr>
        <p:spPr/>
        <p:txBody>
          <a:bodyPr/>
          <a:lstStyle/>
          <a:p>
            <a:fld id="{26A15490-1445-49BC-9DBD-5CEBDC591D54}" type="slidenum">
              <a:rPr lang="en-US" smtClean="0"/>
              <a:pPr/>
              <a:t>5</a:t>
            </a:fld>
            <a:endParaRPr lang="en-US" dirty="0"/>
          </a:p>
        </p:txBody>
      </p:sp>
    </p:spTree>
    <p:extLst>
      <p:ext uri="{BB962C8B-B14F-4D97-AF65-F5344CB8AC3E}">
        <p14:creationId xmlns:p14="http://schemas.microsoft.com/office/powerpoint/2010/main" val="963405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38328"/>
            <a:ext cx="8382000" cy="1252728"/>
          </a:xfrm>
        </p:spPr>
        <p:txBody>
          <a:bodyPr>
            <a:normAutofit/>
          </a:bodyPr>
          <a:lstStyle/>
          <a:p>
            <a:r>
              <a:rPr lang="en-US" sz="3600" dirty="0"/>
              <a:t>Train More Health Professionals</a:t>
            </a:r>
          </a:p>
        </p:txBody>
      </p:sp>
      <p:sp>
        <p:nvSpPr>
          <p:cNvPr id="3" name="Content Placeholder 2"/>
          <p:cNvSpPr>
            <a:spLocks noGrp="1"/>
          </p:cNvSpPr>
          <p:nvPr>
            <p:ph idx="1"/>
          </p:nvPr>
        </p:nvSpPr>
        <p:spPr>
          <a:xfrm>
            <a:off x="304800" y="1828800"/>
            <a:ext cx="8610600" cy="4525963"/>
          </a:xfrm>
        </p:spPr>
        <p:txBody>
          <a:bodyPr>
            <a:noAutofit/>
          </a:bodyPr>
          <a:lstStyle/>
          <a:p>
            <a:pPr marL="0" indent="0">
              <a:buNone/>
            </a:pPr>
            <a:r>
              <a:rPr lang="en-US" sz="2800" u="sng" dirty="0"/>
              <a:t>Illinois</a:t>
            </a:r>
            <a:br>
              <a:rPr lang="en-US" sz="2800" u="sng" dirty="0"/>
            </a:br>
            <a:endParaRPr lang="en-US" sz="2000" dirty="0"/>
          </a:p>
          <a:p>
            <a:r>
              <a:rPr lang="en-US" sz="2400" dirty="0"/>
              <a:t>$10 million/yr. for a pilot program; similar to the Teaching Health Center GME program</a:t>
            </a:r>
            <a:br>
              <a:rPr lang="en-US" sz="2400" dirty="0"/>
            </a:br>
            <a:endParaRPr lang="en-US" sz="2000" dirty="0"/>
          </a:p>
          <a:p>
            <a:r>
              <a:rPr lang="en-US" sz="2400" dirty="0"/>
              <a:t>$26 million/yr. to medical </a:t>
            </a:r>
            <a:r>
              <a:rPr lang="en-US" dirty="0"/>
              <a:t>&amp; </a:t>
            </a:r>
            <a:r>
              <a:rPr lang="en-US" sz="2400" dirty="0"/>
              <a:t>dental residency programs in specialties in great demand in medically underserved areas</a:t>
            </a:r>
            <a:br>
              <a:rPr lang="en-US" sz="2400" dirty="0"/>
            </a:br>
            <a:endParaRPr lang="en-US" sz="2000" dirty="0"/>
          </a:p>
          <a:p>
            <a:r>
              <a:rPr lang="en-US" sz="2400" dirty="0"/>
              <a:t>At least $50 million/yr. for training programs to increase access to care in underserved areas </a:t>
            </a:r>
          </a:p>
          <a:p>
            <a:pPr lvl="1"/>
            <a:r>
              <a:rPr lang="en-US" sz="2400" dirty="0"/>
              <a:t>Multiple occupations</a:t>
            </a:r>
          </a:p>
          <a:p>
            <a:pPr lvl="1"/>
            <a:r>
              <a:rPr lang="en-US" sz="2400" dirty="0"/>
              <a:t>Multiple educational levels</a:t>
            </a:r>
          </a:p>
          <a:p>
            <a:pPr marL="0" indent="0">
              <a:buNone/>
            </a:pPr>
            <a:endParaRPr lang="en-US" sz="2400" dirty="0"/>
          </a:p>
        </p:txBody>
      </p:sp>
      <p:sp>
        <p:nvSpPr>
          <p:cNvPr id="4" name="Slide Number Placeholder 3"/>
          <p:cNvSpPr>
            <a:spLocks noGrp="1"/>
          </p:cNvSpPr>
          <p:nvPr>
            <p:ph type="sldNum" sz="quarter" idx="12"/>
          </p:nvPr>
        </p:nvSpPr>
        <p:spPr>
          <a:xfrm>
            <a:off x="3962400" y="6400800"/>
            <a:ext cx="1161826" cy="365125"/>
          </a:xfrm>
        </p:spPr>
        <p:txBody>
          <a:bodyPr/>
          <a:lstStyle/>
          <a:p>
            <a:fld id="{B1C00C74-BE2D-447C-A158-CFE9A3CBAC58}" type="slidenum">
              <a:rPr lang="en-US" smtClean="0"/>
              <a:pPr/>
              <a:t>6</a:t>
            </a:fld>
            <a:endParaRPr lang="en-US" dirty="0"/>
          </a:p>
        </p:txBody>
      </p:sp>
    </p:spTree>
    <p:extLst>
      <p:ext uri="{BB962C8B-B14F-4D97-AF65-F5344CB8AC3E}">
        <p14:creationId xmlns:p14="http://schemas.microsoft.com/office/powerpoint/2010/main" val="3272214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38328"/>
            <a:ext cx="8610600" cy="1252728"/>
          </a:xfrm>
        </p:spPr>
        <p:txBody>
          <a:bodyPr>
            <a:noAutofit/>
          </a:bodyPr>
          <a:lstStyle/>
          <a:p>
            <a:r>
              <a:rPr lang="en-US" sz="3600" dirty="0"/>
              <a:t>Train More Health Professionals – 2</a:t>
            </a:r>
          </a:p>
        </p:txBody>
      </p:sp>
      <p:sp>
        <p:nvSpPr>
          <p:cNvPr id="3" name="Content Placeholder 2"/>
          <p:cNvSpPr>
            <a:spLocks noGrp="1"/>
          </p:cNvSpPr>
          <p:nvPr>
            <p:ph idx="1"/>
          </p:nvPr>
        </p:nvSpPr>
        <p:spPr>
          <a:xfrm>
            <a:off x="381000" y="2133600"/>
            <a:ext cx="8534400" cy="3840163"/>
          </a:xfrm>
        </p:spPr>
        <p:txBody>
          <a:bodyPr>
            <a:noAutofit/>
          </a:bodyPr>
          <a:lstStyle/>
          <a:p>
            <a:pPr marL="0" indent="0">
              <a:buNone/>
            </a:pPr>
            <a:r>
              <a:rPr lang="en-US" u="sng" dirty="0"/>
              <a:t>Minnesota</a:t>
            </a:r>
            <a:br>
              <a:rPr lang="en-US" u="sng" dirty="0"/>
            </a:br>
            <a:endParaRPr lang="en-US" sz="2000" u="sng" dirty="0"/>
          </a:p>
          <a:p>
            <a:r>
              <a:rPr lang="en-US" dirty="0"/>
              <a:t>Distribution of at least $21.7 million through the Medical Education and Research Costs Trust Fund</a:t>
            </a:r>
          </a:p>
          <a:p>
            <a:pPr>
              <a:buNone/>
            </a:pPr>
            <a:endParaRPr lang="en-US" dirty="0"/>
          </a:p>
          <a:p>
            <a:r>
              <a:rPr lang="en-US" dirty="0"/>
              <a:t>Institutions providing medical or dental education are eligible</a:t>
            </a:r>
          </a:p>
          <a:p>
            <a:endParaRPr lang="en-US" dirty="0"/>
          </a:p>
          <a:p>
            <a:r>
              <a:rPr lang="en-US" dirty="0"/>
              <a:t>Some funds targeted to improve access to care for underserved populations</a:t>
            </a:r>
          </a:p>
          <a:p>
            <a:pPr marL="0" indent="0">
              <a:buNone/>
            </a:pPr>
            <a:endParaRPr lang="en-US" sz="2800" u="sng" dirty="0"/>
          </a:p>
          <a:p>
            <a:pPr marL="0" indent="0">
              <a:buNone/>
            </a:pPr>
            <a:r>
              <a:rPr lang="en-US" sz="2800" dirty="0"/>
              <a:t>	</a:t>
            </a:r>
          </a:p>
        </p:txBody>
      </p:sp>
      <p:sp>
        <p:nvSpPr>
          <p:cNvPr id="4" name="Slide Number Placeholder 3"/>
          <p:cNvSpPr>
            <a:spLocks noGrp="1"/>
          </p:cNvSpPr>
          <p:nvPr>
            <p:ph type="sldNum" sz="quarter" idx="12"/>
          </p:nvPr>
        </p:nvSpPr>
        <p:spPr/>
        <p:txBody>
          <a:bodyPr/>
          <a:lstStyle/>
          <a:p>
            <a:fld id="{B1C00C74-BE2D-447C-A158-CFE9A3CBAC58}" type="slidenum">
              <a:rPr lang="en-US" smtClean="0"/>
              <a:pPr/>
              <a:t>7</a:t>
            </a:fld>
            <a:endParaRPr lang="en-US" dirty="0"/>
          </a:p>
        </p:txBody>
      </p:sp>
    </p:spTree>
    <p:extLst>
      <p:ext uri="{BB962C8B-B14F-4D97-AF65-F5344CB8AC3E}">
        <p14:creationId xmlns:p14="http://schemas.microsoft.com/office/powerpoint/2010/main" val="3094444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38328"/>
            <a:ext cx="8686800" cy="1252728"/>
          </a:xfrm>
        </p:spPr>
        <p:txBody>
          <a:bodyPr>
            <a:normAutofit/>
          </a:bodyPr>
          <a:lstStyle/>
          <a:p>
            <a:r>
              <a:rPr lang="en-US" sz="3600" dirty="0"/>
              <a:t>Train More Health Professionals – 3</a:t>
            </a:r>
          </a:p>
        </p:txBody>
      </p:sp>
      <p:sp>
        <p:nvSpPr>
          <p:cNvPr id="3" name="Content Placeholder 2"/>
          <p:cNvSpPr>
            <a:spLocks noGrp="1"/>
          </p:cNvSpPr>
          <p:nvPr>
            <p:ph idx="1"/>
          </p:nvPr>
        </p:nvSpPr>
        <p:spPr>
          <a:xfrm>
            <a:off x="381000" y="2362200"/>
            <a:ext cx="8610599" cy="3763963"/>
          </a:xfrm>
        </p:spPr>
        <p:txBody>
          <a:bodyPr/>
          <a:lstStyle/>
          <a:p>
            <a:pPr marL="0" indent="0">
              <a:buNone/>
            </a:pPr>
            <a:r>
              <a:rPr lang="en-US" u="sng" dirty="0"/>
              <a:t>New Jersey</a:t>
            </a:r>
            <a:br>
              <a:rPr lang="en-US" u="sng" dirty="0"/>
            </a:br>
            <a:endParaRPr lang="en-US" sz="2000" u="sng" dirty="0"/>
          </a:p>
          <a:p>
            <a:r>
              <a:rPr lang="en-US" dirty="0"/>
              <a:t>Hospitals enrolled as a New Jersey Medicaid provider, and previously receiving a supplemental payment under the Medicaid State plan in 2012 can receive two types of payments:</a:t>
            </a:r>
          </a:p>
          <a:p>
            <a:pPr lvl="1"/>
            <a:r>
              <a:rPr lang="en-US" sz="2300" dirty="0"/>
              <a:t>GME Transition Payments </a:t>
            </a:r>
          </a:p>
          <a:p>
            <a:pPr lvl="1"/>
            <a:r>
              <a:rPr lang="en-US" sz="2300" dirty="0"/>
              <a:t>Hospital Relief Subsidy Fund (later replaced with DSRIP program) </a:t>
            </a:r>
          </a:p>
          <a:p>
            <a:pPr marL="0" indent="0">
              <a:buNone/>
            </a:pPr>
            <a:endParaRPr lang="en-US" dirty="0"/>
          </a:p>
        </p:txBody>
      </p:sp>
      <p:sp>
        <p:nvSpPr>
          <p:cNvPr id="4" name="Slide Number Placeholder 3"/>
          <p:cNvSpPr>
            <a:spLocks noGrp="1"/>
          </p:cNvSpPr>
          <p:nvPr>
            <p:ph type="sldNum" sz="quarter" idx="12"/>
          </p:nvPr>
        </p:nvSpPr>
        <p:spPr/>
        <p:txBody>
          <a:bodyPr/>
          <a:lstStyle/>
          <a:p>
            <a:fld id="{B1C00C74-BE2D-447C-A158-CFE9A3CBAC58}" type="slidenum">
              <a:rPr lang="en-US" smtClean="0"/>
              <a:pPr/>
              <a:t>8</a:t>
            </a:fld>
            <a:endParaRPr lang="en-US" dirty="0"/>
          </a:p>
        </p:txBody>
      </p:sp>
    </p:spTree>
    <p:extLst>
      <p:ext uri="{BB962C8B-B14F-4D97-AF65-F5344CB8AC3E}">
        <p14:creationId xmlns:p14="http://schemas.microsoft.com/office/powerpoint/2010/main" val="1587014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38328"/>
            <a:ext cx="8686800" cy="1252728"/>
          </a:xfrm>
        </p:spPr>
        <p:txBody>
          <a:bodyPr>
            <a:normAutofit/>
          </a:bodyPr>
          <a:lstStyle/>
          <a:p>
            <a:r>
              <a:rPr lang="en-US" sz="3600" dirty="0"/>
              <a:t>Train More Health Professionals – 4 </a:t>
            </a:r>
          </a:p>
        </p:txBody>
      </p:sp>
      <p:sp>
        <p:nvSpPr>
          <p:cNvPr id="3" name="Content Placeholder 2"/>
          <p:cNvSpPr>
            <a:spLocks noGrp="1"/>
          </p:cNvSpPr>
          <p:nvPr>
            <p:ph idx="1"/>
          </p:nvPr>
        </p:nvSpPr>
        <p:spPr>
          <a:xfrm>
            <a:off x="304800" y="2286000"/>
            <a:ext cx="8610599" cy="3840163"/>
          </a:xfrm>
        </p:spPr>
        <p:txBody>
          <a:bodyPr>
            <a:noAutofit/>
          </a:bodyPr>
          <a:lstStyle/>
          <a:p>
            <a:pPr marL="0" indent="0">
              <a:buNone/>
            </a:pPr>
            <a:r>
              <a:rPr lang="en-US" u="sng" dirty="0"/>
              <a:t>Oregon</a:t>
            </a:r>
            <a:br>
              <a:rPr lang="en-US" u="sng" dirty="0"/>
            </a:br>
            <a:endParaRPr lang="en-US" sz="2000" u="sng" dirty="0"/>
          </a:p>
          <a:p>
            <a:r>
              <a:rPr lang="en-US" dirty="0"/>
              <a:t>Up to $178 million for health workforce training programs operated by public colleges and universities</a:t>
            </a:r>
          </a:p>
          <a:p>
            <a:endParaRPr lang="en-US" dirty="0"/>
          </a:p>
          <a:p>
            <a:r>
              <a:rPr lang="en-US" dirty="0"/>
              <a:t>Through community colleges:</a:t>
            </a:r>
          </a:p>
          <a:p>
            <a:pPr lvl="1"/>
            <a:r>
              <a:rPr lang="en-US" sz="2400" dirty="0"/>
              <a:t>Establish a standardized CHW curriculum </a:t>
            </a:r>
          </a:p>
          <a:p>
            <a:pPr lvl="1"/>
            <a:r>
              <a:rPr lang="en-US" sz="2400" dirty="0"/>
              <a:t>Train 300 additional CHW by December 2015</a:t>
            </a:r>
            <a:endParaRPr lang="en-US" sz="2400" u="sng" dirty="0"/>
          </a:p>
          <a:p>
            <a:endParaRPr lang="en-US" dirty="0"/>
          </a:p>
          <a:p>
            <a:endParaRPr lang="en-US" dirty="0"/>
          </a:p>
        </p:txBody>
      </p:sp>
      <p:sp>
        <p:nvSpPr>
          <p:cNvPr id="4" name="Slide Number Placeholder 3"/>
          <p:cNvSpPr>
            <a:spLocks noGrp="1"/>
          </p:cNvSpPr>
          <p:nvPr>
            <p:ph type="sldNum" sz="quarter" idx="12"/>
          </p:nvPr>
        </p:nvSpPr>
        <p:spPr/>
        <p:txBody>
          <a:bodyPr/>
          <a:lstStyle/>
          <a:p>
            <a:fld id="{B1C00C74-BE2D-447C-A158-CFE9A3CBAC58}" type="slidenum">
              <a:rPr lang="en-US" smtClean="0"/>
              <a:pPr/>
              <a:t>9</a:t>
            </a:fld>
            <a:endParaRPr lang="en-US" dirty="0"/>
          </a:p>
        </p:txBody>
      </p:sp>
    </p:spTree>
    <p:extLst>
      <p:ext uri="{BB962C8B-B14F-4D97-AF65-F5344CB8AC3E}">
        <p14:creationId xmlns:p14="http://schemas.microsoft.com/office/powerpoint/2010/main" val="36433814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HCS Document" ma:contentTypeID="0x010100EEE380F46F125946A8B4C4C90D9FFCDC002BD714A348B448409FBFD44A860871DB" ma:contentTypeVersion="22" ma:contentTypeDescription="This is the Custom Document Type for use by DHCS" ma:contentTypeScope="" ma:versionID="54754345e7a46eefdcce069b4d1cec81">
  <xsd:schema xmlns:xsd="http://www.w3.org/2001/XMLSchema" xmlns:xs="http://www.w3.org/2001/XMLSchema" xmlns:p="http://schemas.microsoft.com/office/2006/metadata/properties" xmlns:ns1="http://schemas.microsoft.com/sharepoint/v3" xmlns:ns2="69bc34b3-1921-46c7-8c7a-d18363374b4b" xmlns:ns3="c1c1dc04-eeda-4b6e-b2df-40979f5da1d3" targetNamespace="http://schemas.microsoft.com/office/2006/metadata/properties" ma:root="true" ma:fieldsID="d6b18e05db21fd7ec08f5784cff6b160" ns1:_="" ns2:_="" ns3:_="">
    <xsd:import namespace="http://schemas.microsoft.com/sharepoint/v3"/>
    <xsd:import namespace="69bc34b3-1921-46c7-8c7a-d18363374b4b"/>
    <xsd:import namespace="c1c1dc04-eeda-4b6e-b2df-40979f5da1d3"/>
    <xsd:element name="properties">
      <xsd:complexType>
        <xsd:sequence>
          <xsd:element name="documentManagement">
            <xsd:complexType>
              <xsd:all>
                <xsd:element ref="ns2:Organization"/>
                <xsd:element ref="ns2:Publication_x0020_Type" minOccurs="0"/>
                <xsd:element ref="ns2:Abstract" minOccurs="0"/>
                <xsd:element ref="ns3:Reading_x0020_Level" minOccurs="0"/>
                <xsd:element ref="ns1:PublishingContactName" minOccurs="0"/>
                <xsd:element ref="ns1:Language" minOccurs="0"/>
                <xsd:element ref="ns2:TAGAge" minOccurs="0"/>
                <xsd:element ref="ns2:TAGBusPart" minOccurs="0"/>
                <xsd:element ref="ns2:TAGender" minOccurs="0"/>
                <xsd:element ref="ns2:TAGEthnicity" minOccurs="0"/>
                <xsd:element ref="ns2:Topics" minOccurs="0"/>
                <xsd:element ref="ns3:SharedWithUsers"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ContactName" ma:index="6" nillable="true" ma:displayName="Contact Name" ma:description="Contact Name is a site column created by the Publishing feature. It is used on the Page Content Type as the name of the person or group who is the contact person for the page." ma:internalName="PublishingContactName">
      <xsd:simpleType>
        <xsd:restriction base="dms:Text">
          <xsd:maxLength value="255"/>
        </xsd:restriction>
      </xsd:simpleType>
    </xsd:element>
    <xsd:element name="Language" ma:index="8" nillable="true" ma:displayName="Language" ma:default="English" ma:internalName="Language">
      <xsd:simpleType>
        <xsd:union memberTypes="dms:Text">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urkey)"/>
              <xsd:enumeration value="Ukrainian (Ukraine)"/>
              <xsd:enumeration value="Urdu (Islamic Republic of Pakistan)"/>
              <xsd:enumeration value="Vietnamese (Vietnam)"/>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9bc34b3-1921-46c7-8c7a-d18363374b4b" elementFormDefault="qualified">
    <xsd:import namespace="http://schemas.microsoft.com/office/2006/documentManagement/types"/>
    <xsd:import namespace="http://schemas.microsoft.com/office/infopath/2007/PartnerControls"/>
    <xsd:element name="Organization" ma:index="2" ma:displayName="Organization" ma:list="2ddb1181-b291-4e5e-950b-c2e820c0d208" ma:internalName="Organization" ma:showField="Title" ma:web="69bc34b3-1921-46c7-8c7a-d18363374b4b">
      <xsd:simpleType>
        <xsd:restriction base="dms:Lookup"/>
      </xsd:simpleType>
    </xsd:element>
    <xsd:element name="Publication_x0020_Type" ma:index="3" nillable="true" ma:displayName="Publication Type" ma:list="adfece1d-3b17-431b-8151-7ebe638708da" ma:internalName="Publication_x0020_Type" ma:showField="Title" ma:web="69bc34b3-1921-46c7-8c7a-d18363374b4b">
      <xsd:simpleType>
        <xsd:restriction base="dms:Lookup"/>
      </xsd:simpleType>
    </xsd:element>
    <xsd:element name="Abstract" ma:index="4" nillable="true" ma:displayName="Abstract" ma:internalName="Abstract">
      <xsd:simpleType>
        <xsd:restriction base="dms:Note">
          <xsd:maxLength value="255"/>
        </xsd:restriction>
      </xsd:simpleType>
    </xsd:element>
    <xsd:element name="TAGAge" ma:index="9" nillable="true" ma:displayName="TAGAge" ma:list="379e5c79-d9c3-4952-a067-e05980d12f7d" ma:internalName="TAGAge" ma:showField="Title" ma:web="69bc34b3-1921-46c7-8c7a-d18363374b4b">
      <xsd:simpleType>
        <xsd:restriction base="dms:Lookup"/>
      </xsd:simpleType>
    </xsd:element>
    <xsd:element name="TAGBusPart" ma:index="10" nillable="true" ma:displayName="TAGBusPart" ma:list="e6599d1e-16c4-4dcc-aa83-4b926728b2ff" ma:internalName="TAGBusPart" ma:showField="Title" ma:web="69bc34b3-1921-46c7-8c7a-d18363374b4b">
      <xsd:simpleType>
        <xsd:restriction base="dms:Lookup"/>
      </xsd:simpleType>
    </xsd:element>
    <xsd:element name="TAGender" ma:index="11" nillable="true" ma:displayName="TAGender" ma:list="1fedfd00-9c5a-428a-8fed-99736ec43d80" ma:internalName="TAGender" ma:showField="Title" ma:web="69bc34b3-1921-46c7-8c7a-d18363374b4b">
      <xsd:simpleType>
        <xsd:restriction base="dms:Lookup"/>
      </xsd:simpleType>
    </xsd:element>
    <xsd:element name="TAGEthnicity" ma:index="12" nillable="true" ma:displayName="TAGEthnicity" ma:list="90ba1348-e3b2-4d32-9e12-e8a4f76c577a" ma:internalName="TAGEthnicity" ma:showField="Title" ma:web="69bc34b3-1921-46c7-8c7a-d18363374b4b">
      <xsd:simpleType>
        <xsd:restriction base="dms:Lookup"/>
      </xsd:simpleType>
    </xsd:element>
    <xsd:element name="Topics" ma:index="13" nillable="true" ma:displayName="Topics" ma:list="d882c70e-9a2a-4ac7-bf8a-63d5b11e81e5" ma:internalName="Topics" ma:showField="Title" ma:web="69bc34b3-1921-46c7-8c7a-d18363374b4b">
      <xsd:simpleType>
        <xsd:restriction base="dms:Lookup"/>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1c1dc04-eeda-4b6e-b2df-40979f5da1d3" elementFormDefault="qualified">
    <xsd:import namespace="http://schemas.microsoft.com/office/2006/documentManagement/types"/>
    <xsd:import namespace="http://schemas.microsoft.com/office/infopath/2007/PartnerControls"/>
    <xsd:element name="Reading_x0020_Level" ma:index="5" nillable="true" ma:displayName="Reading Level" ma:format="Dropdown" ma:internalName="Reading_x0020_Level" ma:readOnly="false">
      <xsd:simpleType>
        <xsd:restriction base="dms:Choice">
          <xsd:enumeration value="1"/>
          <xsd:enumeration value="2"/>
          <xsd:enumeration value="3"/>
          <xsd:enumeration value="4"/>
          <xsd:enumeration value="5"/>
          <xsd:enumeration value="6"/>
          <xsd:enumeration value="7"/>
          <xsd:enumeration value="8"/>
          <xsd:enumeration value="9"/>
          <xsd:enumeration value="10"/>
          <xsd:enumeration value="11"/>
          <xsd:enumeration value="12"/>
          <xsd:enumeration value="12+"/>
        </xsd:restrictio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axOccurs="1" ma:index="1" ma:displayName="Title"/>
        <xsd:element ref="dc:subject" minOccurs="0" maxOccurs="1"/>
        <xsd:element ref="dc:description" minOccurs="0" maxOccurs="1"/>
        <xsd:element name="keywords" minOccurs="0" maxOccurs="1" type="xsd:string" ma:index="7"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ct:contentTypeSchema xmlns:ct="http://schemas.microsoft.com/office/2006/metadata/contentType" xmlns:ma="http://schemas.microsoft.com/office/2006/metadata/properties/metaAttributes" ct:_="" ma:_="" ma:contentTypeName="DHCS Document" ma:contentTypeID="0x010100EEE380F46F125946A8B4C4C90D9FFCDC002BD714A348B448409FBFD44A860871DB" ma:contentTypeVersion="36" ma:contentTypeDescription="This is the Custom Document Type for use by DHCS" ma:contentTypeScope="" ma:versionID="59c3955d1bcefbbb80e389060b879c5e">
  <xsd:schema xmlns:xsd="http://www.w3.org/2001/XMLSchema" xmlns:xs="http://www.w3.org/2001/XMLSchema" xmlns:p="http://schemas.microsoft.com/office/2006/metadata/properties" xmlns:ns1="http://schemas.microsoft.com/sharepoint/v3" xmlns:ns2="69bc34b3-1921-46c7-8c7a-d18363374b4b" xmlns:ns4="c1c1dc04-eeda-4b6e-b2df-40979f5da1d3" targetNamespace="http://schemas.microsoft.com/office/2006/metadata/properties" ma:root="true" ma:fieldsID="8a8688a3e2b5d3a76042e9603a825619" ns1:_="" ns2:_="" ns4:_="">
    <xsd:import namespace="http://schemas.microsoft.com/sharepoint/v3"/>
    <xsd:import namespace="69bc34b3-1921-46c7-8c7a-d18363374b4b"/>
    <xsd:import namespace="c1c1dc04-eeda-4b6e-b2df-40979f5da1d3"/>
    <xsd:element name="properties">
      <xsd:complexType>
        <xsd:sequence>
          <xsd:element name="documentManagement">
            <xsd:complexType>
              <xsd:all>
                <xsd:element ref="ns2:Publication_x0020_Type" minOccurs="0"/>
                <xsd:element ref="ns2:Abstract" minOccurs="0"/>
                <xsd:element ref="ns1:PublishingContactName" minOccurs="0"/>
                <xsd:element ref="ns1:Language" minOccurs="0"/>
                <xsd:element ref="ns2:TAGAge" minOccurs="0"/>
                <xsd:element ref="ns2:TAGBusPart" minOccurs="0"/>
                <xsd:element ref="ns2:TAGender" minOccurs="0"/>
                <xsd:element ref="ns2:TAGEthnicity" minOccurs="0"/>
                <xsd:element ref="ns2:Topics" minOccurs="0"/>
                <xsd:element ref="ns4:SharedWithUsers" minOccurs="0"/>
                <xsd:element ref="ns2:_dlc_DocId" minOccurs="0"/>
                <xsd:element ref="ns2:_dlc_DocIdUrl" minOccurs="0"/>
                <xsd:element ref="ns2:_dlc_DocIdPersistId" minOccurs="0"/>
                <xsd:element ref="ns2:o68eaf9243684232b2418c37bbb152dc" minOccurs="0"/>
                <xsd:element ref="ns2:TaxCatchAll" minOccurs="0"/>
                <xsd:element ref="ns2:TaxCatchAllLabel" minOccurs="0"/>
                <xsd:element ref="ns4:Reading_x0020_Lev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ContactName" ma:index="6" nillable="true" ma:displayName="Contact Name" ma:description="Contact Name is a site column created by the Publishing feature. It is used on the Page Content Type as the name of the person or group who is the contact person for the page." ma:hidden="true" ma:internalName="PublishingContactName" ma:readOnly="false">
      <xsd:simpleType>
        <xsd:restriction base="dms:Text">
          <xsd:maxLength value="255"/>
        </xsd:restriction>
      </xsd:simpleType>
    </xsd:element>
    <xsd:element name="Language" ma:index="7" nillable="true" ma:displayName="Language" ma:default="English" ma:hidden="true" ma:internalName="Language" ma:readOnly="false">
      <xsd:simpleType>
        <xsd:union memberTypes="dms:Text">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ürkiye)"/>
              <xsd:enumeration value="Ukrainian (Ukraine)"/>
              <xsd:enumeration value="Urdu (Islamic Republic of Pakistan)"/>
              <xsd:enumeration value="Vietnamese (Vietnam)"/>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9bc34b3-1921-46c7-8c7a-d18363374b4b" elementFormDefault="qualified">
    <xsd:import namespace="http://schemas.microsoft.com/office/2006/documentManagement/types"/>
    <xsd:import namespace="http://schemas.microsoft.com/office/infopath/2007/PartnerControls"/>
    <xsd:element name="Publication_x0020_Type" ma:index="3" nillable="true" ma:displayName="Publication Type" ma:list="adfece1d-3b17-431b-8151-7ebe638708da" ma:internalName="Publication_x0020_Type" ma:showField="Title" ma:web="69bc34b3-1921-46c7-8c7a-d18363374b4b">
      <xsd:simpleType>
        <xsd:restriction base="dms:Lookup"/>
      </xsd:simpleType>
    </xsd:element>
    <xsd:element name="Abstract" ma:index="4" nillable="true" ma:displayName="Abstract" ma:hidden="true" ma:internalName="Abstract" ma:readOnly="false">
      <xsd:simpleType>
        <xsd:restriction base="dms:Note"/>
      </xsd:simpleType>
    </xsd:element>
    <xsd:element name="TAGAge" ma:index="8" nillable="true" ma:displayName="TAGAge" ma:hidden="true" ma:list="379e5c79-d9c3-4952-a067-e05980d12f7d" ma:internalName="TAGAge" ma:readOnly="false" ma:showField="Title" ma:web="69bc34b3-1921-46c7-8c7a-d18363374b4b">
      <xsd:simpleType>
        <xsd:restriction base="dms:Lookup"/>
      </xsd:simpleType>
    </xsd:element>
    <xsd:element name="TAGBusPart" ma:index="9" nillable="true" ma:displayName="TAGBusPart" ma:hidden="true" ma:list="e6599d1e-16c4-4dcc-aa83-4b926728b2ff" ma:internalName="TAGBusPart" ma:readOnly="false" ma:showField="Title" ma:web="69bc34b3-1921-46c7-8c7a-d18363374b4b">
      <xsd:simpleType>
        <xsd:restriction base="dms:Lookup"/>
      </xsd:simpleType>
    </xsd:element>
    <xsd:element name="TAGender" ma:index="10" nillable="true" ma:displayName="TAGender" ma:hidden="true" ma:list="1fedfd00-9c5a-428a-8fed-99736ec43d80" ma:internalName="TAGender" ma:readOnly="false" ma:showField="Title" ma:web="69bc34b3-1921-46c7-8c7a-d18363374b4b">
      <xsd:simpleType>
        <xsd:restriction base="dms:Lookup"/>
      </xsd:simpleType>
    </xsd:element>
    <xsd:element name="TAGEthnicity" ma:index="11" nillable="true" ma:displayName="TAGEthnicity" ma:hidden="true" ma:list="90ba1348-e3b2-4d32-9e12-e8a4f76c577a" ma:internalName="TAGEthnicity" ma:readOnly="false" ma:showField="Title" ma:web="69bc34b3-1921-46c7-8c7a-d18363374b4b">
      <xsd:simpleType>
        <xsd:restriction base="dms:Lookup"/>
      </xsd:simpleType>
    </xsd:element>
    <xsd:element name="Topics" ma:index="12" nillable="true" ma:displayName="Topics" ma:hidden="true" ma:list="d882c70e-9a2a-4ac7-bf8a-63d5b11e81e5" ma:internalName="Topics" ma:readOnly="false" ma:showField="Title" ma:web="69bc34b3-1921-46c7-8c7a-d18363374b4b">
      <xsd:simpleType>
        <xsd:restriction base="dms:Lookup"/>
      </xsd:simpleType>
    </xsd:element>
    <xsd:element name="_dlc_DocId" ma:index="20" nillable="true" ma:displayName="Document ID Value" ma:description="The value of the document ID assigned to this item."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element name="o68eaf9243684232b2418c37bbb152dc" ma:index="23" ma:taxonomy="true" ma:internalName="o68eaf9243684232b2418c37bbb152dc" ma:taxonomyFieldName="Division" ma:displayName="Organization" ma:default="" ma:fieldId="{868eaf92-4368-4232-b241-8c37bbb152dc}" ma:sspId="c5141bb9-a4dc-4ae4-b00f-eda7f03420e3" ma:termSetId="fab399b8-4812-477e-b787-6d88ce91a47f" ma:anchorId="00000000-0000-0000-0000-000000000000" ma:open="false" ma:isKeyword="false">
      <xsd:complexType>
        <xsd:sequence>
          <xsd:element ref="pc:Terms" minOccurs="0" maxOccurs="1"/>
        </xsd:sequence>
      </xsd:complexType>
    </xsd:element>
    <xsd:element name="TaxCatchAll" ma:index="24" nillable="true" ma:displayName="Taxonomy Catch All Column" ma:hidden="true" ma:list="{9f1b1011-fad5-4ab7-8fa2-ac38007fb757}" ma:internalName="TaxCatchAll" ma:showField="CatchAllData" ma:web="69bc34b3-1921-46c7-8c7a-d18363374b4b">
      <xsd:complexType>
        <xsd:complexContent>
          <xsd:extension base="dms:MultiChoiceLookup">
            <xsd:sequence>
              <xsd:element name="Value" type="dms:Lookup" maxOccurs="unbounded" minOccurs="0" nillable="true"/>
            </xsd:sequence>
          </xsd:extension>
        </xsd:complexContent>
      </xsd:complexType>
    </xsd:element>
    <xsd:element name="TaxCatchAllLabel" ma:index="25" nillable="true" ma:displayName="Taxonomy Catch All Column1" ma:hidden="true" ma:list="{9f1b1011-fad5-4ab7-8fa2-ac38007fb757}" ma:internalName="TaxCatchAllLabel" ma:readOnly="true" ma:showField="CatchAllDataLabel" ma:web="69bc34b3-1921-46c7-8c7a-d18363374b4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c1dc04-eeda-4b6e-b2df-40979f5da1d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eading_x0020_Level" ma:index="26" nillable="true" ma:displayName="Reading Level" ma:format="Dropdown" ma:hidden="true" ma:internalName="Reading_x0020_Level" ma:readOnly="false">
      <xsd:simpleType>
        <xsd:restriction base="dms:Choice">
          <xsd:enumeration value="1"/>
          <xsd:enumeration value="2"/>
          <xsd:enumeration value="3"/>
          <xsd:enumeration value="4"/>
          <xsd:enumeration value="5"/>
          <xsd:enumeration value="6"/>
          <xsd:enumeration value="7"/>
          <xsd:enumeration value="8"/>
          <xsd:enumeration value="9"/>
          <xsd:enumeration value="10"/>
          <xsd:enumeration value="11"/>
          <xsd:enumeration value="12"/>
          <xsd:enumeration value="12+"/>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anguage xmlns="http://schemas.microsoft.com/sharepoint/v3">English</Language>
    <TAGBusPart xmlns="69bc34b3-1921-46c7-8c7a-d18363374b4b" xsi:nil="true"/>
    <TAGender xmlns="69bc34b3-1921-46c7-8c7a-d18363374b4b" xsi:nil="true"/>
    <Publication_x0020_Type xmlns="69bc34b3-1921-46c7-8c7a-d18363374b4b" xsi:nil="true"/>
    <Topics xmlns="69bc34b3-1921-46c7-8c7a-d18363374b4b" xsi:nil="true"/>
    <TaxCatchAll xmlns="69bc34b3-1921-46c7-8c7a-d18363374b4b">
      <Value>62</Value>
    </TaxCatchAll>
    <Reading_x0020_Level xmlns="c1c1dc04-eeda-4b6e-b2df-40979f5da1d3" xsi:nil="true"/>
    <TAGEthnicity xmlns="69bc34b3-1921-46c7-8c7a-d18363374b4b" xsi:nil="true"/>
    <o68eaf9243684232b2418c37bbb152dc xmlns="69bc34b3-1921-46c7-8c7a-d18363374b4b">
      <Terms xmlns="http://schemas.microsoft.com/office/infopath/2007/PartnerControls">
        <TermInfo xmlns="http://schemas.microsoft.com/office/infopath/2007/PartnerControls">
          <TermName xmlns="http://schemas.microsoft.com/office/infopath/2007/PartnerControls">Directors Office</TermName>
          <TermId xmlns="http://schemas.microsoft.com/office/infopath/2007/PartnerControls">e4872da7-61d4-4c7f-a711-33e1928ea746</TermId>
        </TermInfo>
      </Terms>
    </o68eaf9243684232b2418c37bbb152dc>
    <Abstract xmlns="69bc34b3-1921-46c7-8c7a-d18363374b4b">UCSF 1st presentation for the first workforce expert stakeholder workgroup.</Abstract>
    <PublishingContactName xmlns="http://schemas.microsoft.com/sharepoint/v3">Jonathan Palisoc</PublishingContactName>
    <TAGAge xmlns="69bc34b3-1921-46c7-8c7a-d18363374b4b" xsi:nil="true"/>
    <_dlc_DocId xmlns="69bc34b3-1921-46c7-8c7a-d18363374b4b">DHCSDOC-2129867196-1997</_dlc_DocId>
    <_dlc_DocIdUrl xmlns="69bc34b3-1921-46c7-8c7a-d18363374b4b">
      <Url>http://dhcs2016prod:88/provgovpart/_layouts/15/DocIdRedir.aspx?ID=DHCSDOC-2129867196-1997</Url>
      <Description>DHCSDOC-2129867196-1997</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78AB5F95-3B13-451B-BD45-57012A45F0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9bc34b3-1921-46c7-8c7a-d18363374b4b"/>
    <ds:schemaRef ds:uri="c1c1dc04-eeda-4b6e-b2df-40979f5da1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06F838A-58B3-477D-A788-6D05DB62037C}"/>
</file>

<file path=customXml/itemProps3.xml><?xml version="1.0" encoding="utf-8"?>
<ds:datastoreItem xmlns:ds="http://schemas.openxmlformats.org/officeDocument/2006/customXml" ds:itemID="{8A1BE623-83C0-4E27-B67F-763D559D93F7}">
  <ds:schemaRefs>
    <ds:schemaRef ds:uri="http://schemas.microsoft.com/office/2006/metadata/properties"/>
    <ds:schemaRef ds:uri="http://schemas.microsoft.com/office/infopath/2007/PartnerControls"/>
    <ds:schemaRef ds:uri="http://schemas.microsoft.com/sharepoint/v3"/>
    <ds:schemaRef ds:uri="69bc34b3-1921-46c7-8c7a-d18363374b4b"/>
    <ds:schemaRef ds:uri="c1c1dc04-eeda-4b6e-b2df-40979f5da1d3"/>
  </ds:schemaRefs>
</ds:datastoreItem>
</file>

<file path=customXml/itemProps4.xml><?xml version="1.0" encoding="utf-8"?>
<ds:datastoreItem xmlns:ds="http://schemas.openxmlformats.org/officeDocument/2006/customXml" ds:itemID="{F6810C42-13DA-4B24-AB7B-189CD897B645}">
  <ds:schemaRefs>
    <ds:schemaRef ds:uri="http://schemas.microsoft.com/sharepoint/v3/contenttype/forms"/>
  </ds:schemaRefs>
</ds:datastoreItem>
</file>

<file path=customXml/itemProps5.xml><?xml version="1.0" encoding="utf-8"?>
<ds:datastoreItem xmlns:ds="http://schemas.openxmlformats.org/officeDocument/2006/customXml" ds:itemID="{5BF35B95-CB53-4635-93F7-4DF64606F04A}"/>
</file>

<file path=docProps/app.xml><?xml version="1.0" encoding="utf-8"?>
<Properties xmlns="http://schemas.openxmlformats.org/officeDocument/2006/extended-properties" xmlns:vt="http://schemas.openxmlformats.org/officeDocument/2006/docPropsVTypes">
  <Template>Waveform</Template>
  <TotalTime>470</TotalTime>
  <Words>754</Words>
  <Application>Microsoft Office PowerPoint</Application>
  <PresentationFormat>On-screen Show (4:3)</PresentationFormat>
  <Paragraphs>158</Paragraphs>
  <Slides>16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Candara</vt:lpstr>
      <vt:lpstr>Symbol</vt:lpstr>
      <vt:lpstr>Waveform</vt:lpstr>
      <vt:lpstr>Workforce Training Initiatives  in Other States’ Medicaid 1115 Waiver Applications</vt:lpstr>
      <vt:lpstr>Sources of Information</vt:lpstr>
      <vt:lpstr>States with Workforce Initiatives Approved or Pending in 1115 Waiver Applications</vt:lpstr>
      <vt:lpstr>Three Major Types of Initiatives</vt:lpstr>
      <vt:lpstr>Overview of Waiver Strategies by State</vt:lpstr>
      <vt:lpstr>Train More Health Professionals</vt:lpstr>
      <vt:lpstr>Train More Health Professionals – 2</vt:lpstr>
      <vt:lpstr>Train More Health Professionals – 3</vt:lpstr>
      <vt:lpstr>Train More Health Professionals – 4 </vt:lpstr>
      <vt:lpstr>Increase Retention</vt:lpstr>
      <vt:lpstr>Increase Retention – 2</vt:lpstr>
      <vt:lpstr>Increase Retention –3</vt:lpstr>
      <vt:lpstr>Address Practice Limitations</vt:lpstr>
      <vt:lpstr>Greater Efficiency</vt:lpstr>
      <vt:lpstr>Address Whole Person Care</vt:lpstr>
      <vt:lpstr>Address Whole Person Care – 2</vt:lpstr>
    </vt:vector>
  </TitlesOfParts>
  <Company>UCSF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Care Workforce: Considerations for California’s 1115 Waiver</dc:title>
  <dc:creator>Sunita Mutha</dc:creator>
  <cp:keywords>1115, waiver, renewal, stakeholder, workgroup, workforce</cp:keywords>
  <cp:lastModifiedBy>Jamie Bracht</cp:lastModifiedBy>
  <cp:revision>61</cp:revision>
  <cp:lastPrinted>2014-11-13T00:00:41Z</cp:lastPrinted>
  <dcterms:created xsi:type="dcterms:W3CDTF">2014-10-23T23:24:47Z</dcterms:created>
  <dcterms:modified xsi:type="dcterms:W3CDTF">2020-12-05T04:38:12Z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0x010100EEE380F46F125946A8B4C4C90D9FFCDC002BD714A348B448409FBFD44A860871DB</vt:lpwstr>
  </property>
  <property fmtid="{D5CDD505-2E9C-101B-9397-08002B2CF9AE}" pid="3" name="Order">
    <vt:r8>690600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TemplateUrl">
    <vt:lpwstr/>
  </property>
  <property fmtid="{D5CDD505-2E9C-101B-9397-08002B2CF9AE}" pid="9" name="_dlc_DocIdItemGuid">
    <vt:lpwstr>8fce506c-8dfb-445a-9fa0-9061090747d8</vt:lpwstr>
  </property>
  <property fmtid="{D5CDD505-2E9C-101B-9397-08002B2CF9AE}" pid="10" name="Remediated">
    <vt:bool>false</vt:bool>
  </property>
  <property fmtid="{D5CDD505-2E9C-101B-9397-08002B2CF9AE}" pid="11" name="Organization">
    <vt:lpwstr>76</vt:lpwstr>
  </property>
  <property fmtid="{D5CDD505-2E9C-101B-9397-08002B2CF9AE}" pid="12" name="Division">
    <vt:lpwstr>62;#Directors Office|e4872da7-61d4-4c7f-a711-33e1928ea746</vt:lpwstr>
  </property>
</Properties>
</file>