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8.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6.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3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23.xml" ContentType="application/vnd.openxmlformats-officedocument.presentationml.notesSlide+xml"/>
  <Override PartName="/ppt/notesSlides/notesSlide38.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7.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5.xml" ContentType="application/vnd.openxmlformats-officedocument.presentationml.notesSlide+xml"/>
  <Override PartName="/ppt/notesSlides/notesSlide29.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44"/>
  </p:notesMasterIdLst>
  <p:handoutMasterIdLst>
    <p:handoutMasterId r:id="rId45"/>
  </p:handoutMasterIdLst>
  <p:sldIdLst>
    <p:sldId id="349" r:id="rId5"/>
    <p:sldId id="350" r:id="rId6"/>
    <p:sldId id="524" r:id="rId7"/>
    <p:sldId id="591" r:id="rId8"/>
    <p:sldId id="381" r:id="rId9"/>
    <p:sldId id="592" r:id="rId10"/>
    <p:sldId id="329" r:id="rId11"/>
    <p:sldId id="596" r:id="rId12"/>
    <p:sldId id="355" r:id="rId13"/>
    <p:sldId id="584" r:id="rId14"/>
    <p:sldId id="396" r:id="rId15"/>
    <p:sldId id="586" r:id="rId16"/>
    <p:sldId id="587" r:id="rId17"/>
    <p:sldId id="595" r:id="rId18"/>
    <p:sldId id="357" r:id="rId19"/>
    <p:sldId id="579" r:id="rId20"/>
    <p:sldId id="594" r:id="rId21"/>
    <p:sldId id="358" r:id="rId22"/>
    <p:sldId id="580" r:id="rId23"/>
    <p:sldId id="581" r:id="rId24"/>
    <p:sldId id="593" r:id="rId25"/>
    <p:sldId id="571" r:id="rId26"/>
    <p:sldId id="341" r:id="rId27"/>
    <p:sldId id="382" r:id="rId28"/>
    <p:sldId id="383" r:id="rId29"/>
    <p:sldId id="384" r:id="rId30"/>
    <p:sldId id="385" r:id="rId31"/>
    <p:sldId id="366" r:id="rId32"/>
    <p:sldId id="363" r:id="rId33"/>
    <p:sldId id="386" r:id="rId34"/>
    <p:sldId id="583" r:id="rId35"/>
    <p:sldId id="388" r:id="rId36"/>
    <p:sldId id="389" r:id="rId37"/>
    <p:sldId id="374" r:id="rId38"/>
    <p:sldId id="390" r:id="rId39"/>
    <p:sldId id="391" r:id="rId40"/>
    <p:sldId id="392" r:id="rId41"/>
    <p:sldId id="597" r:id="rId42"/>
    <p:sldId id="394"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570607-BDA2-E17E-665D-4E06354977EE}" name="Wisdom, Sabrina@DHCS" initials="WS" userId="S::Sabrina.Wisdom@dhcs.ca.gov::8bc26462-ed28-4729-a587-cc8714fb864a" providerId="AD"/>
  <p188:author id="{67C47C46-D0B1-05C0-525B-87635372CFDD}" name="Mason, James@DHCS" initials="MJ" userId="S::james.mason@dhcs.ca.gov::3895000e-f119-4065-b23f-f95dfa9721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arrow, Margaret@DHCS" initials="BM" lastIdx="2" clrIdx="6">
    <p:extLst>
      <p:ext uri="{19B8F6BF-5375-455C-9EA6-DF929625EA0E}">
        <p15:presenceInfo xmlns:p15="http://schemas.microsoft.com/office/powerpoint/2012/main" userId="S::Margaret.Barrow@dhcs.ca.gov::0e3af946-f0d8-40bd-a134-d3bd15fff75a" providerId="AD"/>
      </p:ext>
    </p:extLst>
  </p:cmAuthor>
  <p:cmAuthor id="1" name="Tkachuk, Katie (DIR-OC)@DHCS" initials="TK(" lastIdx="7" clrIdx="0">
    <p:extLst>
      <p:ext uri="{19B8F6BF-5375-455C-9EA6-DF929625EA0E}">
        <p15:presenceInfo xmlns:p15="http://schemas.microsoft.com/office/powerpoint/2012/main" userId="S-1-5-21-746137067-1767777339-682003330-231562" providerId="AD"/>
      </p:ext>
    </p:extLst>
  </p:cmAuthor>
  <p:cmAuthor id="8" name="Sanchez, Claudine@DHCS" initials="SC" lastIdx="9" clrIdx="7">
    <p:extLst>
      <p:ext uri="{19B8F6BF-5375-455C-9EA6-DF929625EA0E}">
        <p15:presenceInfo xmlns:p15="http://schemas.microsoft.com/office/powerpoint/2012/main" userId="S::claudine.sanchez@dhcs.ca.gov::4b643369-7567-41dd-9fc8-ec8a78fca987" providerId="AD"/>
      </p:ext>
    </p:extLst>
  </p:cmAuthor>
  <p:cmAuthor id="2" name="Limon, Nellie (OC)@DHCS" initials="LN(" lastIdx="5" clrIdx="1">
    <p:extLst>
      <p:ext uri="{19B8F6BF-5375-455C-9EA6-DF929625EA0E}">
        <p15:presenceInfo xmlns:p15="http://schemas.microsoft.com/office/powerpoint/2012/main" userId="S-1-5-21-746137067-1767777339-682003330-218914" providerId="AD"/>
      </p:ext>
    </p:extLst>
  </p:cmAuthor>
  <p:cmAuthor id="9" name="Sanchez, Claudine@DHCS" initials="SC [2]" lastIdx="1" clrIdx="8">
    <p:extLst>
      <p:ext uri="{19B8F6BF-5375-455C-9EA6-DF929625EA0E}">
        <p15:presenceInfo xmlns:p15="http://schemas.microsoft.com/office/powerpoint/2012/main" userId="S-1-5-21-746137067-1767777339-682003330-266014" providerId="AD"/>
      </p:ext>
    </p:extLst>
  </p:cmAuthor>
  <p:cmAuthor id="3" name="Weiner, Mitchell (OC)@DHCS" initials="WM(" lastIdx="1" clrIdx="2">
    <p:extLst>
      <p:ext uri="{19B8F6BF-5375-455C-9EA6-DF929625EA0E}">
        <p15:presenceInfo xmlns:p15="http://schemas.microsoft.com/office/powerpoint/2012/main" userId="S-1-5-21-746137067-1767777339-682003330-171837" providerId="AD"/>
      </p:ext>
    </p:extLst>
  </p:cmAuthor>
  <p:cmAuthor id="4" name="Williams, Norman (OC)@DHCS" initials="WN(" lastIdx="9" clrIdx="3">
    <p:extLst>
      <p:ext uri="{19B8F6BF-5375-455C-9EA6-DF929625EA0E}">
        <p15:presenceInfo xmlns:p15="http://schemas.microsoft.com/office/powerpoint/2012/main" userId="S-1-5-21-746137067-1767777339-682003330-101805" providerId="AD"/>
      </p:ext>
    </p:extLst>
  </p:cmAuthor>
  <p:cmAuthor id="5" name="Matamoros, Jennifer (OC)@DHCS" initials="MJ(" lastIdx="4" clrIdx="4">
    <p:extLst>
      <p:ext uri="{19B8F6BF-5375-455C-9EA6-DF929625EA0E}">
        <p15:presenceInfo xmlns:p15="http://schemas.microsoft.com/office/powerpoint/2012/main" userId="S-1-5-21-746137067-1767777339-682003330-200274" providerId="AD"/>
      </p:ext>
    </p:extLst>
  </p:cmAuthor>
  <p:cmAuthor id="6" name="Manuel Munoz" initials="MM" lastIdx="25" clrIdx="5">
    <p:extLst>
      <p:ext uri="{19B8F6BF-5375-455C-9EA6-DF929625EA0E}">
        <p15:presenceInfo xmlns:p15="http://schemas.microsoft.com/office/powerpoint/2012/main" userId="Manuel Muno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05A"/>
    <a:srgbClr val="14315A"/>
    <a:srgbClr val="782B8B"/>
    <a:srgbClr val="C086BB"/>
    <a:srgbClr val="D9D9D9"/>
    <a:srgbClr val="EAEDF2"/>
    <a:srgbClr val="9738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D8FFB-567F-488E-85D7-EE3C9258CDFC}" v="147" dt="2022-11-18T17:39:46.756"/>
    <p1510:client id="{43678309-4E61-1C5C-B890-05453E5F3A67}" v="4" dt="2022-11-18T19:03:11.935"/>
    <p1510:client id="{451D02DD-CCBC-433D-A49E-214DD3CC6F7A}" v="4393" dt="2022-11-14T22:08:23.200"/>
    <p1510:client id="{B79887A3-358E-724C-1CC6-F3A4F291F28D}" v="410" dt="2022-11-14T17:21:53.915"/>
    <p1510:client id="{D2FC5070-0A4F-3340-E5E3-C614DF3810A7}" v="20" dt="2022-11-08T01:20:32.453"/>
    <p1510:client id="{F3894268-2B03-4949-A835-478F08DDFD55}" v="6" dt="2022-11-08T16:20:33.415"/>
    <p1510:client id="{F8A98D19-1394-DF73-F6BA-92AFD6A5A46C}" v="115" dt="2022-11-07T19:27:10.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79436" autoAdjust="0"/>
  </p:normalViewPr>
  <p:slideViewPr>
    <p:cSldViewPr snapToGrid="0">
      <p:cViewPr varScale="1">
        <p:scale>
          <a:sx n="101" d="100"/>
          <a:sy n="101" d="100"/>
        </p:scale>
        <p:origin x="29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14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customXml" Target="../customXml/item4.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8D61DB-2866-472A-9122-286B7833EF7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2A546477-C549-42F8-8E26-5316EE9C75F7}">
      <dgm:prSet/>
      <dgm:spPr/>
      <dgm:t>
        <a:bodyPr/>
        <a:lstStyle/>
        <a:p>
          <a:pPr algn="l"/>
          <a:r>
            <a:rPr lang="en-US" dirty="0">
              <a:solidFill>
                <a:srgbClr val="17305A"/>
              </a:solidFill>
            </a:rPr>
            <a:t>1. The Provider lives with the Participant at least 5 days and nights per week, on a regular basis.</a:t>
          </a:r>
        </a:p>
      </dgm:t>
      <dgm:extLst>
        <a:ext uri="{E40237B7-FDA0-4F09-8148-C483321AD2D9}">
          <dgm14:cNvPr xmlns:dgm14="http://schemas.microsoft.com/office/drawing/2010/diagram" id="0" name="" descr="1. The Provider lives with the Participant at least 5 days and nights per week, on a regular basis.&#10;&#10;"/>
        </a:ext>
      </dgm:extLst>
    </dgm:pt>
    <dgm:pt modelId="{68118941-C81F-47FA-AF6E-F5CD0529A085}" type="parTrans" cxnId="{9201378F-E42D-499A-9A0F-D00BC11648FF}">
      <dgm:prSet/>
      <dgm:spPr/>
      <dgm:t>
        <a:bodyPr/>
        <a:lstStyle/>
        <a:p>
          <a:endParaRPr lang="en-US"/>
        </a:p>
      </dgm:t>
    </dgm:pt>
    <dgm:pt modelId="{062FC138-1F51-4476-A1F3-40025B985AFC}" type="sibTrans" cxnId="{9201378F-E42D-499A-9A0F-D00BC11648FF}">
      <dgm:prSet/>
      <dgm:spPr/>
      <dgm:t>
        <a:bodyPr/>
        <a:lstStyle/>
        <a:p>
          <a:endParaRPr lang="en-US"/>
        </a:p>
      </dgm:t>
    </dgm:pt>
    <dgm:pt modelId="{665C46D8-7F61-494D-B74E-F53555A670E4}">
      <dgm:prSet/>
      <dgm:spPr/>
      <dgm:t>
        <a:bodyPr/>
        <a:lstStyle/>
        <a:p>
          <a:pPr algn="l" rtl="0"/>
          <a:r>
            <a:rPr lang="en-US" dirty="0">
              <a:solidFill>
                <a:srgbClr val="17305A"/>
              </a:solidFill>
            </a:rPr>
            <a:t>2. The Provider is providing consistent care to the Participant at least 8 hours a day, and has done so for at least 2 </a:t>
          </a:r>
          <a:r>
            <a:rPr lang="en-US" dirty="0">
              <a:solidFill>
                <a:srgbClr val="17305A"/>
              </a:solidFill>
              <a:latin typeface="Arial" panose="020B0604020202020204"/>
            </a:rPr>
            <a:t>or more years continuously</a:t>
          </a:r>
          <a:r>
            <a:rPr lang="en-US" dirty="0">
              <a:solidFill>
                <a:srgbClr val="17305A"/>
              </a:solidFill>
            </a:rPr>
            <a:t>.</a:t>
          </a:r>
        </a:p>
      </dgm:t>
    </dgm:pt>
    <dgm:pt modelId="{183B8BD3-62B7-48F6-A611-C1164333930D}" type="parTrans" cxnId="{42807835-30BA-46D5-BBD9-3076251E45B4}">
      <dgm:prSet/>
      <dgm:spPr/>
      <dgm:t>
        <a:bodyPr/>
        <a:lstStyle/>
        <a:p>
          <a:endParaRPr lang="en-US"/>
        </a:p>
      </dgm:t>
    </dgm:pt>
    <dgm:pt modelId="{7F1369E3-5E1D-4689-9015-B9387A1521DB}" type="sibTrans" cxnId="{42807835-30BA-46D5-BBD9-3076251E45B4}">
      <dgm:prSet/>
      <dgm:spPr/>
      <dgm:t>
        <a:bodyPr/>
        <a:lstStyle/>
        <a:p>
          <a:endParaRPr lang="en-US"/>
        </a:p>
      </dgm:t>
    </dgm:pt>
    <dgm:pt modelId="{BBA63311-9342-4EF5-9667-9D263725731E}" type="pres">
      <dgm:prSet presAssocID="{5F8D61DB-2866-472A-9122-286B7833EF7D}" presName="linearFlow" presStyleCnt="0">
        <dgm:presLayoutVars>
          <dgm:dir/>
          <dgm:resizeHandles val="exact"/>
        </dgm:presLayoutVars>
      </dgm:prSet>
      <dgm:spPr/>
    </dgm:pt>
    <dgm:pt modelId="{5509DF66-6962-4FF4-8DD2-E3CC47CB721D}" type="pres">
      <dgm:prSet presAssocID="{2A546477-C549-42F8-8E26-5316EE9C75F7}" presName="composite" presStyleCnt="0"/>
      <dgm:spPr/>
    </dgm:pt>
    <dgm:pt modelId="{CD0B12BF-01E7-4849-9749-F64E6AC41142}" type="pres">
      <dgm:prSet presAssocID="{2A546477-C549-42F8-8E26-5316EE9C75F7}" presName="imgShp" presStyleLbl="fgImgPlace1" presStyleIdx="0" presStyleCnt="2"/>
      <dgm:spPr/>
    </dgm:pt>
    <dgm:pt modelId="{547ED102-E051-42CF-A378-A5A91D995B21}" type="pres">
      <dgm:prSet presAssocID="{2A546477-C549-42F8-8E26-5316EE9C75F7}" presName="txShp" presStyleLbl="node1" presStyleIdx="0" presStyleCnt="2">
        <dgm:presLayoutVars>
          <dgm:bulletEnabled val="1"/>
        </dgm:presLayoutVars>
      </dgm:prSet>
      <dgm:spPr/>
    </dgm:pt>
    <dgm:pt modelId="{DDABED2C-67FF-438D-9AE8-3C072DFA4A90}" type="pres">
      <dgm:prSet presAssocID="{062FC138-1F51-4476-A1F3-40025B985AFC}" presName="spacing" presStyleCnt="0"/>
      <dgm:spPr/>
    </dgm:pt>
    <dgm:pt modelId="{B6E485D9-E150-4C3F-B7B5-B457E745C172}" type="pres">
      <dgm:prSet presAssocID="{665C46D8-7F61-494D-B74E-F53555A670E4}" presName="composite" presStyleCnt="0"/>
      <dgm:spPr/>
    </dgm:pt>
    <dgm:pt modelId="{1471AA05-58DF-48B7-8921-0A156EA0936A}" type="pres">
      <dgm:prSet presAssocID="{665C46D8-7F61-494D-B74E-F53555A670E4}" presName="imgShp" presStyleLbl="fgImgPlace1" presStyleIdx="1" presStyleCnt="2"/>
      <dgm:spPr/>
    </dgm:pt>
    <dgm:pt modelId="{92F8E0C8-2011-4DFA-99C3-1C0F5EA25E39}" type="pres">
      <dgm:prSet presAssocID="{665C46D8-7F61-494D-B74E-F53555A670E4}" presName="txShp" presStyleLbl="node1" presStyleIdx="1" presStyleCnt="2">
        <dgm:presLayoutVars>
          <dgm:bulletEnabled val="1"/>
        </dgm:presLayoutVars>
      </dgm:prSet>
      <dgm:spPr/>
    </dgm:pt>
  </dgm:ptLst>
  <dgm:cxnLst>
    <dgm:cxn modelId="{42807835-30BA-46D5-BBD9-3076251E45B4}" srcId="{5F8D61DB-2866-472A-9122-286B7833EF7D}" destId="{665C46D8-7F61-494D-B74E-F53555A670E4}" srcOrd="1" destOrd="0" parTransId="{183B8BD3-62B7-48F6-A611-C1164333930D}" sibTransId="{7F1369E3-5E1D-4689-9015-B9387A1521DB}"/>
    <dgm:cxn modelId="{3EE2A76B-4F83-4D14-B5DA-8DA7D0A09937}" type="presOf" srcId="{2A546477-C549-42F8-8E26-5316EE9C75F7}" destId="{547ED102-E051-42CF-A378-A5A91D995B21}" srcOrd="0" destOrd="0" presId="urn:microsoft.com/office/officeart/2005/8/layout/vList3"/>
    <dgm:cxn modelId="{9201378F-E42D-499A-9A0F-D00BC11648FF}" srcId="{5F8D61DB-2866-472A-9122-286B7833EF7D}" destId="{2A546477-C549-42F8-8E26-5316EE9C75F7}" srcOrd="0" destOrd="0" parTransId="{68118941-C81F-47FA-AF6E-F5CD0529A085}" sibTransId="{062FC138-1F51-4476-A1F3-40025B985AFC}"/>
    <dgm:cxn modelId="{2457BC9C-B814-4727-AEB9-F8FF3DF2AD68}" type="presOf" srcId="{5F8D61DB-2866-472A-9122-286B7833EF7D}" destId="{BBA63311-9342-4EF5-9667-9D263725731E}" srcOrd="0" destOrd="0" presId="urn:microsoft.com/office/officeart/2005/8/layout/vList3"/>
    <dgm:cxn modelId="{A374D7AE-2F3F-47A4-9B42-A3C04EE388C2}" type="presOf" srcId="{665C46D8-7F61-494D-B74E-F53555A670E4}" destId="{92F8E0C8-2011-4DFA-99C3-1C0F5EA25E39}" srcOrd="0" destOrd="0" presId="urn:microsoft.com/office/officeart/2005/8/layout/vList3"/>
    <dgm:cxn modelId="{FEFD6A80-7F91-4668-BC20-5D6CD71DF086}" type="presParOf" srcId="{BBA63311-9342-4EF5-9667-9D263725731E}" destId="{5509DF66-6962-4FF4-8DD2-E3CC47CB721D}" srcOrd="0" destOrd="0" presId="urn:microsoft.com/office/officeart/2005/8/layout/vList3"/>
    <dgm:cxn modelId="{B53A86D8-EAA0-4F80-8886-3CA494355F16}" type="presParOf" srcId="{5509DF66-6962-4FF4-8DD2-E3CC47CB721D}" destId="{CD0B12BF-01E7-4849-9749-F64E6AC41142}" srcOrd="0" destOrd="0" presId="urn:microsoft.com/office/officeart/2005/8/layout/vList3"/>
    <dgm:cxn modelId="{73DDE5CB-526D-4E9F-8C80-8D0D232F2998}" type="presParOf" srcId="{5509DF66-6962-4FF4-8DD2-E3CC47CB721D}" destId="{547ED102-E051-42CF-A378-A5A91D995B21}" srcOrd="1" destOrd="0" presId="urn:microsoft.com/office/officeart/2005/8/layout/vList3"/>
    <dgm:cxn modelId="{83D420A3-2EFB-41E7-8E27-E47D7FFC7A46}" type="presParOf" srcId="{BBA63311-9342-4EF5-9667-9D263725731E}" destId="{DDABED2C-67FF-438D-9AE8-3C072DFA4A90}" srcOrd="1" destOrd="0" presId="urn:microsoft.com/office/officeart/2005/8/layout/vList3"/>
    <dgm:cxn modelId="{94E68420-A7AE-47F0-A781-778A3D5DDE2F}" type="presParOf" srcId="{BBA63311-9342-4EF5-9667-9D263725731E}" destId="{B6E485D9-E150-4C3F-B7B5-B457E745C172}" srcOrd="2" destOrd="0" presId="urn:microsoft.com/office/officeart/2005/8/layout/vList3"/>
    <dgm:cxn modelId="{45E8A103-6679-4691-B97C-40D273D4B879}" type="presParOf" srcId="{B6E485D9-E150-4C3F-B7B5-B457E745C172}" destId="{1471AA05-58DF-48B7-8921-0A156EA0936A}" srcOrd="0" destOrd="0" presId="urn:microsoft.com/office/officeart/2005/8/layout/vList3"/>
    <dgm:cxn modelId="{72F2CACC-DC7D-4B02-907E-E4F15C35B9B2}" type="presParOf" srcId="{B6E485D9-E150-4C3F-B7B5-B457E745C172}" destId="{92F8E0C8-2011-4DFA-99C3-1C0F5EA25E3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8D61DB-2866-472A-9122-286B7833EF7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2A546477-C549-42F8-8E26-5316EE9C75F7}">
      <dgm:prSet/>
      <dgm:spPr/>
      <dgm:t>
        <a:bodyPr/>
        <a:lstStyle/>
        <a:p>
          <a:pPr algn="l" rtl="0">
            <a:lnSpc>
              <a:spcPct val="110000"/>
            </a:lnSpc>
          </a:pPr>
          <a:r>
            <a:rPr lang="en-US" dirty="0">
              <a:solidFill>
                <a:srgbClr val="17305A"/>
              </a:solidFill>
            </a:rPr>
            <a:t> </a:t>
          </a:r>
          <a:r>
            <a:rPr lang="en-US" dirty="0">
              <a:solidFill>
                <a:srgbClr val="17305A"/>
              </a:solidFill>
              <a:latin typeface="Arial" panose="020B0604020202020204"/>
            </a:rPr>
            <a:t>3. </a:t>
          </a:r>
          <a:r>
            <a:rPr lang="en-US" dirty="0">
              <a:solidFill>
                <a:srgbClr val="17305A"/>
              </a:solidFill>
            </a:rPr>
            <a:t>The Participant is unable </a:t>
          </a:r>
          <a:r>
            <a:rPr lang="en-US" u="none" dirty="0">
              <a:solidFill>
                <a:srgbClr val="17305A"/>
              </a:solidFill>
            </a:rPr>
            <a:t>to find another caregiver who speaks the same language as the Participant.</a:t>
          </a:r>
          <a:endParaRPr lang="en-US" i="1" u="none" dirty="0">
            <a:solidFill>
              <a:srgbClr val="17305A"/>
            </a:solidFill>
          </a:endParaRPr>
        </a:p>
      </dgm:t>
    </dgm:pt>
    <dgm:pt modelId="{68118941-C81F-47FA-AF6E-F5CD0529A085}" type="parTrans" cxnId="{9201378F-E42D-499A-9A0F-D00BC11648FF}">
      <dgm:prSet/>
      <dgm:spPr/>
      <dgm:t>
        <a:bodyPr/>
        <a:lstStyle/>
        <a:p>
          <a:endParaRPr lang="en-US"/>
        </a:p>
      </dgm:t>
    </dgm:pt>
    <dgm:pt modelId="{062FC138-1F51-4476-A1F3-40025B985AFC}" type="sibTrans" cxnId="{9201378F-E42D-499A-9A0F-D00BC11648FF}">
      <dgm:prSet/>
      <dgm:spPr/>
      <dgm:t>
        <a:bodyPr/>
        <a:lstStyle/>
        <a:p>
          <a:endParaRPr lang="en-US"/>
        </a:p>
      </dgm:t>
    </dgm:pt>
    <dgm:pt modelId="{46B0899A-E183-4377-8E33-7D2D162A350A}">
      <dgm:prSet phldr="0"/>
      <dgm:spPr/>
      <dgm:t>
        <a:bodyPr/>
        <a:lstStyle/>
        <a:p>
          <a:pPr algn="l" rtl="0"/>
          <a:r>
            <a:rPr lang="en-US" i="0" dirty="0">
              <a:solidFill>
                <a:srgbClr val="17305A"/>
              </a:solidFill>
              <a:latin typeface="Arial" panose="020B0604020202020204"/>
            </a:rPr>
            <a:t> </a:t>
          </a:r>
          <a:r>
            <a:rPr lang="en-US" dirty="0">
              <a:solidFill>
                <a:srgbClr val="17305A"/>
              </a:solidFill>
            </a:rPr>
            <a:t>4. The Provider provides WPCS care for more than </a:t>
          </a:r>
          <a:r>
            <a:rPr lang="en-US" dirty="0">
              <a:solidFill>
                <a:srgbClr val="17305A"/>
              </a:solidFill>
              <a:latin typeface="Arial" panose="020B0604020202020204"/>
            </a:rPr>
            <a:t>one </a:t>
          </a:r>
          <a:r>
            <a:rPr lang="en-US" dirty="0">
              <a:solidFill>
                <a:srgbClr val="17305A"/>
              </a:solidFill>
            </a:rPr>
            <a:t>Waiver Participant.</a:t>
          </a:r>
          <a:endParaRPr lang="en-US" u="sng" dirty="0">
            <a:solidFill>
              <a:srgbClr val="17305A"/>
            </a:solidFill>
          </a:endParaRPr>
        </a:p>
      </dgm:t>
    </dgm:pt>
    <dgm:pt modelId="{3918A462-066E-4CEA-9A45-DA665F76AD5E}" type="parTrans" cxnId="{943D4E06-2508-4E02-B843-85AB372E512B}">
      <dgm:prSet/>
      <dgm:spPr/>
      <dgm:t>
        <a:bodyPr/>
        <a:lstStyle/>
        <a:p>
          <a:endParaRPr lang="en-US"/>
        </a:p>
      </dgm:t>
    </dgm:pt>
    <dgm:pt modelId="{0D4846FD-E47E-49D6-8479-43E2F81623BF}" type="sibTrans" cxnId="{943D4E06-2508-4E02-B843-85AB372E512B}">
      <dgm:prSet/>
      <dgm:spPr/>
      <dgm:t>
        <a:bodyPr/>
        <a:lstStyle/>
        <a:p>
          <a:endParaRPr lang="en-US"/>
        </a:p>
      </dgm:t>
    </dgm:pt>
    <dgm:pt modelId="{BBA63311-9342-4EF5-9667-9D263725731E}" type="pres">
      <dgm:prSet presAssocID="{5F8D61DB-2866-472A-9122-286B7833EF7D}" presName="linearFlow" presStyleCnt="0">
        <dgm:presLayoutVars>
          <dgm:dir/>
          <dgm:resizeHandles val="exact"/>
        </dgm:presLayoutVars>
      </dgm:prSet>
      <dgm:spPr/>
    </dgm:pt>
    <dgm:pt modelId="{5509DF66-6962-4FF4-8DD2-E3CC47CB721D}" type="pres">
      <dgm:prSet presAssocID="{2A546477-C549-42F8-8E26-5316EE9C75F7}" presName="composite" presStyleCnt="0"/>
      <dgm:spPr/>
    </dgm:pt>
    <dgm:pt modelId="{CD0B12BF-01E7-4849-9749-F64E6AC41142}" type="pres">
      <dgm:prSet presAssocID="{2A546477-C549-42F8-8E26-5316EE9C75F7}" presName="imgShp" presStyleLbl="fgImgPlace1" presStyleIdx="0" presStyleCnt="2"/>
      <dgm:spPr/>
    </dgm:pt>
    <dgm:pt modelId="{547ED102-E051-42CF-A378-A5A91D995B21}" type="pres">
      <dgm:prSet presAssocID="{2A546477-C549-42F8-8E26-5316EE9C75F7}" presName="txShp" presStyleLbl="node1" presStyleIdx="0" presStyleCnt="2">
        <dgm:presLayoutVars>
          <dgm:bulletEnabled val="1"/>
        </dgm:presLayoutVars>
      </dgm:prSet>
      <dgm:spPr/>
    </dgm:pt>
    <dgm:pt modelId="{6FDD9334-3DD1-46D2-A593-5EB3E6526758}" type="pres">
      <dgm:prSet presAssocID="{062FC138-1F51-4476-A1F3-40025B985AFC}" presName="spacing" presStyleCnt="0"/>
      <dgm:spPr/>
    </dgm:pt>
    <dgm:pt modelId="{2069BA4E-6C70-4308-9545-A395D76ECF13}" type="pres">
      <dgm:prSet presAssocID="{46B0899A-E183-4377-8E33-7D2D162A350A}" presName="composite" presStyleCnt="0"/>
      <dgm:spPr/>
    </dgm:pt>
    <dgm:pt modelId="{53EF1165-82AA-4DFF-B379-E7677B7D11BA}" type="pres">
      <dgm:prSet presAssocID="{46B0899A-E183-4377-8E33-7D2D162A350A}" presName="imgShp" presStyleLbl="fgImgPlace1" presStyleIdx="1" presStyleCnt="2"/>
      <dgm:spPr/>
    </dgm:pt>
    <dgm:pt modelId="{1ECB20C0-46A4-4D12-9A89-532B0A57595C}" type="pres">
      <dgm:prSet presAssocID="{46B0899A-E183-4377-8E33-7D2D162A350A}" presName="txShp" presStyleLbl="node1" presStyleIdx="1" presStyleCnt="2">
        <dgm:presLayoutVars>
          <dgm:bulletEnabled val="1"/>
        </dgm:presLayoutVars>
      </dgm:prSet>
      <dgm:spPr/>
    </dgm:pt>
  </dgm:ptLst>
  <dgm:cxnLst>
    <dgm:cxn modelId="{943D4E06-2508-4E02-B843-85AB372E512B}" srcId="{5F8D61DB-2866-472A-9122-286B7833EF7D}" destId="{46B0899A-E183-4377-8E33-7D2D162A350A}" srcOrd="1" destOrd="0" parTransId="{3918A462-066E-4CEA-9A45-DA665F76AD5E}" sibTransId="{0D4846FD-E47E-49D6-8479-43E2F81623BF}"/>
    <dgm:cxn modelId="{FB9FF06F-1358-4631-9D5D-F91899E27CED}" type="presOf" srcId="{46B0899A-E183-4377-8E33-7D2D162A350A}" destId="{1ECB20C0-46A4-4D12-9A89-532B0A57595C}" srcOrd="0" destOrd="0" presId="urn:microsoft.com/office/officeart/2005/8/layout/vList3"/>
    <dgm:cxn modelId="{EF144854-187A-41A9-B589-A018D1C4AD23}" type="presOf" srcId="{2A546477-C549-42F8-8E26-5316EE9C75F7}" destId="{547ED102-E051-42CF-A378-A5A91D995B21}" srcOrd="0" destOrd="0" presId="urn:microsoft.com/office/officeart/2005/8/layout/vList3"/>
    <dgm:cxn modelId="{9201378F-E42D-499A-9A0F-D00BC11648FF}" srcId="{5F8D61DB-2866-472A-9122-286B7833EF7D}" destId="{2A546477-C549-42F8-8E26-5316EE9C75F7}" srcOrd="0" destOrd="0" parTransId="{68118941-C81F-47FA-AF6E-F5CD0529A085}" sibTransId="{062FC138-1F51-4476-A1F3-40025B985AFC}"/>
    <dgm:cxn modelId="{2457BC9C-B814-4727-AEB9-F8FF3DF2AD68}" type="presOf" srcId="{5F8D61DB-2866-472A-9122-286B7833EF7D}" destId="{BBA63311-9342-4EF5-9667-9D263725731E}" srcOrd="0" destOrd="0" presId="urn:microsoft.com/office/officeart/2005/8/layout/vList3"/>
    <dgm:cxn modelId="{112054D7-E71D-4253-978F-44A0DF6A3011}" type="presParOf" srcId="{BBA63311-9342-4EF5-9667-9D263725731E}" destId="{5509DF66-6962-4FF4-8DD2-E3CC47CB721D}" srcOrd="0" destOrd="0" presId="urn:microsoft.com/office/officeart/2005/8/layout/vList3"/>
    <dgm:cxn modelId="{E7688A33-D244-4FA6-8979-E6D7D3945CDF}" type="presParOf" srcId="{5509DF66-6962-4FF4-8DD2-E3CC47CB721D}" destId="{CD0B12BF-01E7-4849-9749-F64E6AC41142}" srcOrd="0" destOrd="0" presId="urn:microsoft.com/office/officeart/2005/8/layout/vList3"/>
    <dgm:cxn modelId="{55614C42-F2F2-403E-A4F8-BDC551B39865}" type="presParOf" srcId="{5509DF66-6962-4FF4-8DD2-E3CC47CB721D}" destId="{547ED102-E051-42CF-A378-A5A91D995B21}" srcOrd="1" destOrd="0" presId="urn:microsoft.com/office/officeart/2005/8/layout/vList3"/>
    <dgm:cxn modelId="{0AC061C8-044F-4C6E-96C9-44DBE952849E}" type="presParOf" srcId="{BBA63311-9342-4EF5-9667-9D263725731E}" destId="{6FDD9334-3DD1-46D2-A593-5EB3E6526758}" srcOrd="1" destOrd="0" presId="urn:microsoft.com/office/officeart/2005/8/layout/vList3"/>
    <dgm:cxn modelId="{D7DD105E-AE8F-4C71-B07D-794BE7984B49}" type="presParOf" srcId="{BBA63311-9342-4EF5-9667-9D263725731E}" destId="{2069BA4E-6C70-4308-9545-A395D76ECF13}" srcOrd="2" destOrd="0" presId="urn:microsoft.com/office/officeart/2005/8/layout/vList3"/>
    <dgm:cxn modelId="{9DCCC8E6-79F1-4B45-87D5-DEF1E43EFBFF}" type="presParOf" srcId="{2069BA4E-6C70-4308-9545-A395D76ECF13}" destId="{53EF1165-82AA-4DFF-B379-E7677B7D11BA}" srcOrd="0" destOrd="0" presId="urn:microsoft.com/office/officeart/2005/8/layout/vList3"/>
    <dgm:cxn modelId="{39BBE7F2-4481-49FF-B0AF-466BCBCDF311}" type="presParOf" srcId="{2069BA4E-6C70-4308-9545-A395D76ECF13}" destId="{1ECB20C0-46A4-4D12-9A89-532B0A57595C}"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911A2A-8844-40FE-A987-F4219A3C80E9}"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1A19BB4E-873B-44A6-BDE1-4E11101D8E36}">
      <dgm:prSet phldrT="[Text]" custT="1"/>
      <dgm:spPr/>
      <dgm:t>
        <a:bodyPr/>
        <a:lstStyle/>
        <a:p>
          <a:r>
            <a:rPr lang="en-US" sz="2800" dirty="0"/>
            <a:t>Example 1:</a:t>
          </a:r>
        </a:p>
      </dgm:t>
    </dgm:pt>
    <dgm:pt modelId="{9A198010-F225-4CC1-9D82-B48AE95B44CE}" type="parTrans" cxnId="{E9AAFFBD-4FD5-4CE3-B00A-A83462B2AFF7}">
      <dgm:prSet/>
      <dgm:spPr/>
      <dgm:t>
        <a:bodyPr/>
        <a:lstStyle/>
        <a:p>
          <a:endParaRPr lang="en-US"/>
        </a:p>
      </dgm:t>
    </dgm:pt>
    <dgm:pt modelId="{EE40FEBC-C529-418E-9DDC-629F7BF4F8EC}" type="sibTrans" cxnId="{E9AAFFBD-4FD5-4CE3-B00A-A83462B2AFF7}">
      <dgm:prSet/>
      <dgm:spPr/>
      <dgm:t>
        <a:bodyPr/>
        <a:lstStyle/>
        <a:p>
          <a:endParaRPr lang="en-US"/>
        </a:p>
      </dgm:t>
    </dgm:pt>
    <dgm:pt modelId="{5A0EE44C-CE4B-43FC-8E70-4CC7FFB3CCF0}">
      <dgm:prSet phldrT="[Text]"/>
      <dgm:spPr/>
      <dgm:t>
        <a:bodyPr/>
        <a:lstStyle/>
        <a:p>
          <a:r>
            <a:rPr lang="en-US" dirty="0"/>
            <a:t>Participant only speaks Farsi.</a:t>
          </a:r>
        </a:p>
      </dgm:t>
      <dgm:extLst>
        <a:ext uri="{E40237B7-FDA0-4F09-8148-C483321AD2D9}">
          <dgm14:cNvPr xmlns:dgm14="http://schemas.microsoft.com/office/drawing/2010/diagram" id="0" name="" descr="Example 1: Participant only speaks Farsi.&#10;Lives in a small, remote area with a Spanish and English speaking population (42,000 people). &#10;Posts on social media. No one responds.&#10;Example 2:"/>
        </a:ext>
      </dgm:extLst>
    </dgm:pt>
    <dgm:pt modelId="{C3723311-E8FB-4EEA-87F0-01B9FD316AD8}" type="parTrans" cxnId="{D50E9B30-35FE-4BE8-BA04-145D4F3B677D}">
      <dgm:prSet/>
      <dgm:spPr/>
      <dgm:t>
        <a:bodyPr/>
        <a:lstStyle/>
        <a:p>
          <a:endParaRPr lang="en-US"/>
        </a:p>
      </dgm:t>
    </dgm:pt>
    <dgm:pt modelId="{23843433-7377-467F-B5CA-2EABBEC5EE11}" type="sibTrans" cxnId="{D50E9B30-35FE-4BE8-BA04-145D4F3B677D}">
      <dgm:prSet/>
      <dgm:spPr/>
      <dgm:t>
        <a:bodyPr/>
        <a:lstStyle/>
        <a:p>
          <a:endParaRPr lang="en-US"/>
        </a:p>
      </dgm:t>
    </dgm:pt>
    <dgm:pt modelId="{4B29D686-A164-4273-911D-1D1E139D9A12}">
      <dgm:prSet phldrT="[Text]" custT="1"/>
      <dgm:spPr/>
      <dgm:t>
        <a:bodyPr/>
        <a:lstStyle/>
        <a:p>
          <a:r>
            <a:rPr lang="en-US" sz="2800" dirty="0"/>
            <a:t>Example 2:</a:t>
          </a:r>
        </a:p>
      </dgm:t>
    </dgm:pt>
    <dgm:pt modelId="{A7933C84-142B-4BF2-BF6B-6348055CA5C6}" type="parTrans" cxnId="{8F42D931-927D-4B98-9D04-F26F18A1B14A}">
      <dgm:prSet/>
      <dgm:spPr/>
      <dgm:t>
        <a:bodyPr/>
        <a:lstStyle/>
        <a:p>
          <a:endParaRPr lang="en-US"/>
        </a:p>
      </dgm:t>
    </dgm:pt>
    <dgm:pt modelId="{61AFB099-A93B-4B89-9F98-4BD65394CF2B}" type="sibTrans" cxnId="{8F42D931-927D-4B98-9D04-F26F18A1B14A}">
      <dgm:prSet/>
      <dgm:spPr/>
      <dgm:t>
        <a:bodyPr/>
        <a:lstStyle/>
        <a:p>
          <a:endParaRPr lang="en-US"/>
        </a:p>
      </dgm:t>
    </dgm:pt>
    <dgm:pt modelId="{80F112C5-2ABB-4E0C-8760-2D875418C6DC}">
      <dgm:prSet phldrT="[Text]"/>
      <dgm:spPr/>
      <dgm:t>
        <a:bodyPr/>
        <a:lstStyle/>
        <a:p>
          <a:r>
            <a:rPr lang="en-US" dirty="0"/>
            <a:t>Participant lives in a remote area.</a:t>
          </a:r>
        </a:p>
      </dgm:t>
    </dgm:pt>
    <dgm:pt modelId="{F602913A-9F46-40EF-9391-A1A9A6F2DFCC}" type="parTrans" cxnId="{0B3BAFA0-E666-434D-BF53-AE1511C13765}">
      <dgm:prSet/>
      <dgm:spPr/>
      <dgm:t>
        <a:bodyPr/>
        <a:lstStyle/>
        <a:p>
          <a:endParaRPr lang="en-US"/>
        </a:p>
      </dgm:t>
    </dgm:pt>
    <dgm:pt modelId="{53C56B85-D3BC-48F3-8A27-8BBC4B976CE4}" type="sibTrans" cxnId="{0B3BAFA0-E666-434D-BF53-AE1511C13765}">
      <dgm:prSet/>
      <dgm:spPr/>
      <dgm:t>
        <a:bodyPr/>
        <a:lstStyle/>
        <a:p>
          <a:endParaRPr lang="en-US"/>
        </a:p>
      </dgm:t>
    </dgm:pt>
    <dgm:pt modelId="{E54742F6-0D30-4C9B-931C-A69C2FA6C211}">
      <dgm:prSet phldrT="[Text]" custT="1"/>
      <dgm:spPr/>
      <dgm:t>
        <a:bodyPr/>
        <a:lstStyle/>
        <a:p>
          <a:r>
            <a:rPr lang="en-US" sz="2800" dirty="0"/>
            <a:t>Example 3:</a:t>
          </a:r>
        </a:p>
      </dgm:t>
    </dgm:pt>
    <dgm:pt modelId="{CEFDA162-67E9-4503-8509-EF24DADEF3FA}" type="parTrans" cxnId="{82959C76-5230-4001-9A3B-8F5926830935}">
      <dgm:prSet/>
      <dgm:spPr/>
      <dgm:t>
        <a:bodyPr/>
        <a:lstStyle/>
        <a:p>
          <a:endParaRPr lang="en-US"/>
        </a:p>
      </dgm:t>
    </dgm:pt>
    <dgm:pt modelId="{73AFDB40-C4EA-4EE6-8340-19E36DDBE4B1}" type="sibTrans" cxnId="{82959C76-5230-4001-9A3B-8F5926830935}">
      <dgm:prSet/>
      <dgm:spPr/>
      <dgm:t>
        <a:bodyPr/>
        <a:lstStyle/>
        <a:p>
          <a:endParaRPr lang="en-US"/>
        </a:p>
      </dgm:t>
    </dgm:pt>
    <dgm:pt modelId="{A44515C7-E014-4934-A9A2-8775CA630304}">
      <dgm:prSet phldrT="[Text]"/>
      <dgm:spPr/>
      <dgm:t>
        <a:bodyPr/>
        <a:lstStyle/>
        <a:p>
          <a:r>
            <a:rPr lang="en-US" dirty="0"/>
            <a:t>Participant posts help wanted on social media and searches the IHSS provider registry.</a:t>
          </a:r>
        </a:p>
      </dgm:t>
    </dgm:pt>
    <dgm:pt modelId="{818D5096-E8E1-4F24-9D9B-7514C5E24AF0}" type="parTrans" cxnId="{85B7B2AD-4E17-40F6-B7FA-C7991ED02810}">
      <dgm:prSet/>
      <dgm:spPr/>
      <dgm:t>
        <a:bodyPr/>
        <a:lstStyle/>
        <a:p>
          <a:endParaRPr lang="en-US"/>
        </a:p>
      </dgm:t>
    </dgm:pt>
    <dgm:pt modelId="{5D07FAED-70D2-42D3-BB78-66669641C952}" type="sibTrans" cxnId="{85B7B2AD-4E17-40F6-B7FA-C7991ED02810}">
      <dgm:prSet/>
      <dgm:spPr/>
      <dgm:t>
        <a:bodyPr/>
        <a:lstStyle/>
        <a:p>
          <a:endParaRPr lang="en-US"/>
        </a:p>
      </dgm:t>
    </dgm:pt>
    <dgm:pt modelId="{A0696559-8F92-4F36-AD49-566E2683E954}">
      <dgm:prSet/>
      <dgm:spPr/>
      <dgm:t>
        <a:bodyPr/>
        <a:lstStyle/>
        <a:p>
          <a:r>
            <a:rPr lang="en-US" dirty="0"/>
            <a:t>Lives in a small, remote area with a Spanish and English speaking population (42,000 people). </a:t>
          </a:r>
        </a:p>
      </dgm:t>
    </dgm:pt>
    <dgm:pt modelId="{5C40F34F-BEE2-4F2C-9D25-536626AA414F}" type="parTrans" cxnId="{80F5EB8D-077C-4784-A0EE-A7DD53596245}">
      <dgm:prSet/>
      <dgm:spPr/>
      <dgm:t>
        <a:bodyPr/>
        <a:lstStyle/>
        <a:p>
          <a:endParaRPr lang="en-US"/>
        </a:p>
      </dgm:t>
    </dgm:pt>
    <dgm:pt modelId="{621E3772-D4F3-4A96-9D28-5313DA8A8D6D}" type="sibTrans" cxnId="{80F5EB8D-077C-4784-A0EE-A7DD53596245}">
      <dgm:prSet/>
      <dgm:spPr/>
      <dgm:t>
        <a:bodyPr/>
        <a:lstStyle/>
        <a:p>
          <a:endParaRPr lang="en-US"/>
        </a:p>
      </dgm:t>
    </dgm:pt>
    <dgm:pt modelId="{7D9C7F21-3D1D-462C-AEEA-4783FEA4DCA1}">
      <dgm:prSet/>
      <dgm:spPr/>
      <dgm:t>
        <a:bodyPr/>
        <a:lstStyle/>
        <a:p>
          <a:r>
            <a:rPr lang="en-US" dirty="0"/>
            <a:t>Posts on social media. No one responds.</a:t>
          </a:r>
        </a:p>
      </dgm:t>
    </dgm:pt>
    <dgm:pt modelId="{FC2A42E7-C331-4250-ADA6-E01E84DD1C48}" type="parTrans" cxnId="{8062D2E6-27C3-4FF6-9DBF-C6BB9306302B}">
      <dgm:prSet/>
      <dgm:spPr/>
      <dgm:t>
        <a:bodyPr/>
        <a:lstStyle/>
        <a:p>
          <a:endParaRPr lang="en-US"/>
        </a:p>
      </dgm:t>
    </dgm:pt>
    <dgm:pt modelId="{ACD45C5C-8EDB-4FC2-B36F-BBD87A88C8EF}" type="sibTrans" cxnId="{8062D2E6-27C3-4FF6-9DBF-C6BB9306302B}">
      <dgm:prSet/>
      <dgm:spPr/>
      <dgm:t>
        <a:bodyPr/>
        <a:lstStyle/>
        <a:p>
          <a:endParaRPr lang="en-US"/>
        </a:p>
      </dgm:t>
    </dgm:pt>
    <dgm:pt modelId="{FBBF98C9-6E70-48F5-A6E6-0FACF14C8DAA}">
      <dgm:prSet/>
      <dgm:spPr/>
      <dgm:t>
        <a:bodyPr/>
        <a:lstStyle/>
        <a:p>
          <a:r>
            <a:rPr lang="en-US" dirty="0"/>
            <a:t>Posts help wanted ads in the local paper and distributes flyers at their local church.</a:t>
          </a:r>
        </a:p>
      </dgm:t>
    </dgm:pt>
    <dgm:pt modelId="{9FB83225-85A1-4121-AB3C-DC3C73F8A5D6}" type="parTrans" cxnId="{B09E1D7F-8316-4212-8650-BD0E059D9CA6}">
      <dgm:prSet/>
      <dgm:spPr/>
      <dgm:t>
        <a:bodyPr/>
        <a:lstStyle/>
        <a:p>
          <a:endParaRPr lang="en-US"/>
        </a:p>
      </dgm:t>
    </dgm:pt>
    <dgm:pt modelId="{A260B4C4-4966-4EAE-BA55-C999B8967B0D}" type="sibTrans" cxnId="{B09E1D7F-8316-4212-8650-BD0E059D9CA6}">
      <dgm:prSet/>
      <dgm:spPr/>
      <dgm:t>
        <a:bodyPr/>
        <a:lstStyle/>
        <a:p>
          <a:endParaRPr lang="en-US"/>
        </a:p>
      </dgm:t>
    </dgm:pt>
    <dgm:pt modelId="{A63C7279-534E-4AB0-8465-09F1FEB2DAEB}">
      <dgm:prSet/>
      <dgm:spPr/>
      <dgm:t>
        <a:bodyPr/>
        <a:lstStyle/>
        <a:p>
          <a:r>
            <a:rPr lang="en-US" dirty="0"/>
            <a:t>2 people replied: 1 never showed up and the other never messaged back.</a:t>
          </a:r>
        </a:p>
      </dgm:t>
    </dgm:pt>
    <dgm:pt modelId="{3B89D3B9-1F6D-49F5-B1A1-BD594CC8A6C8}" type="parTrans" cxnId="{EC2D5FBA-1487-480F-A96C-E00CCDDCFA5E}">
      <dgm:prSet/>
      <dgm:spPr/>
      <dgm:t>
        <a:bodyPr/>
        <a:lstStyle/>
        <a:p>
          <a:endParaRPr lang="en-US"/>
        </a:p>
      </dgm:t>
    </dgm:pt>
    <dgm:pt modelId="{0E4ED06D-6C66-4C24-A5BA-C6385A8B80C8}" type="sibTrans" cxnId="{EC2D5FBA-1487-480F-A96C-E00CCDDCFA5E}">
      <dgm:prSet/>
      <dgm:spPr/>
      <dgm:t>
        <a:bodyPr/>
        <a:lstStyle/>
        <a:p>
          <a:endParaRPr lang="en-US"/>
        </a:p>
      </dgm:t>
    </dgm:pt>
    <dgm:pt modelId="{DC8CCDF6-59F9-46D6-8CF1-CCD9FB66D28B}">
      <dgm:prSet phldrT="[Text]"/>
      <dgm:spPr/>
      <dgm:t>
        <a:bodyPr/>
        <a:lstStyle/>
        <a:p>
          <a:r>
            <a:rPr lang="en-US" dirty="0"/>
            <a:t>3 providers started, but none stayed for more than a week.</a:t>
          </a:r>
        </a:p>
      </dgm:t>
    </dgm:pt>
    <dgm:pt modelId="{C6D2D86F-D864-458F-B00A-14A65E19224E}" type="parTrans" cxnId="{01D86191-5576-4F23-923C-30560F18A9F3}">
      <dgm:prSet/>
      <dgm:spPr/>
      <dgm:t>
        <a:bodyPr/>
        <a:lstStyle/>
        <a:p>
          <a:endParaRPr lang="en-US"/>
        </a:p>
      </dgm:t>
    </dgm:pt>
    <dgm:pt modelId="{EFB364BB-2F75-41F9-89BA-05D0FB423066}" type="sibTrans" cxnId="{01D86191-5576-4F23-923C-30560F18A9F3}">
      <dgm:prSet/>
      <dgm:spPr/>
      <dgm:t>
        <a:bodyPr/>
        <a:lstStyle/>
        <a:p>
          <a:endParaRPr lang="en-US"/>
        </a:p>
      </dgm:t>
    </dgm:pt>
    <dgm:pt modelId="{E31233AC-368E-402C-856A-ADFBF7BBF709}">
      <dgm:prSet phldrT="[Text]"/>
      <dgm:spPr/>
      <dgm:t>
        <a:bodyPr/>
        <a:lstStyle/>
        <a:p>
          <a:r>
            <a:rPr lang="en-US" dirty="0"/>
            <a:t>The post states that  Providers must learn to use a lift and breathing tube.</a:t>
          </a:r>
        </a:p>
      </dgm:t>
    </dgm:pt>
    <dgm:pt modelId="{32937F0E-3463-42B4-A047-EE9513C13D26}" type="parTrans" cxnId="{6A3E1863-C475-4146-A854-82DA7E17CC94}">
      <dgm:prSet/>
      <dgm:spPr/>
      <dgm:t>
        <a:bodyPr/>
        <a:lstStyle/>
        <a:p>
          <a:endParaRPr lang="en-US"/>
        </a:p>
      </dgm:t>
    </dgm:pt>
    <dgm:pt modelId="{A17E66D6-6588-45EF-A9FA-AC1085FC6165}" type="sibTrans" cxnId="{6A3E1863-C475-4146-A854-82DA7E17CC94}">
      <dgm:prSet/>
      <dgm:spPr/>
      <dgm:t>
        <a:bodyPr/>
        <a:lstStyle/>
        <a:p>
          <a:endParaRPr lang="en-US"/>
        </a:p>
      </dgm:t>
    </dgm:pt>
    <dgm:pt modelId="{D621C393-38C6-4457-B19D-25E6D238B5B4}" type="pres">
      <dgm:prSet presAssocID="{09911A2A-8844-40FE-A987-F4219A3C80E9}" presName="Name0" presStyleCnt="0">
        <dgm:presLayoutVars>
          <dgm:dir/>
          <dgm:animLvl val="lvl"/>
          <dgm:resizeHandles val="exact"/>
        </dgm:presLayoutVars>
      </dgm:prSet>
      <dgm:spPr/>
    </dgm:pt>
    <dgm:pt modelId="{2C6B07CD-AB79-45CE-B1A9-9B88ADEB150E}" type="pres">
      <dgm:prSet presAssocID="{1A19BB4E-873B-44A6-BDE1-4E11101D8E36}" presName="composite" presStyleCnt="0"/>
      <dgm:spPr/>
    </dgm:pt>
    <dgm:pt modelId="{1FDF89BC-84E8-4D28-9456-65298411927F}" type="pres">
      <dgm:prSet presAssocID="{1A19BB4E-873B-44A6-BDE1-4E11101D8E36}" presName="parTx" presStyleLbl="alignNode1" presStyleIdx="0" presStyleCnt="3">
        <dgm:presLayoutVars>
          <dgm:chMax val="0"/>
          <dgm:chPref val="0"/>
          <dgm:bulletEnabled val="1"/>
        </dgm:presLayoutVars>
      </dgm:prSet>
      <dgm:spPr/>
    </dgm:pt>
    <dgm:pt modelId="{22595E2D-6421-4439-A94F-FEC546A5298B}" type="pres">
      <dgm:prSet presAssocID="{1A19BB4E-873B-44A6-BDE1-4E11101D8E36}" presName="desTx" presStyleLbl="alignAccFollowNode1" presStyleIdx="0" presStyleCnt="3">
        <dgm:presLayoutVars>
          <dgm:bulletEnabled val="1"/>
        </dgm:presLayoutVars>
      </dgm:prSet>
      <dgm:spPr/>
    </dgm:pt>
    <dgm:pt modelId="{397196D4-56F2-40B8-BED0-BAA8F8C12669}" type="pres">
      <dgm:prSet presAssocID="{EE40FEBC-C529-418E-9DDC-629F7BF4F8EC}" presName="space" presStyleCnt="0"/>
      <dgm:spPr/>
    </dgm:pt>
    <dgm:pt modelId="{93EF6465-DC4D-41F1-90B0-5D70414C713B}" type="pres">
      <dgm:prSet presAssocID="{4B29D686-A164-4273-911D-1D1E139D9A12}" presName="composite" presStyleCnt="0"/>
      <dgm:spPr/>
    </dgm:pt>
    <dgm:pt modelId="{EA8C5E75-15D0-47B3-B595-5C39E3DF56FD}" type="pres">
      <dgm:prSet presAssocID="{4B29D686-A164-4273-911D-1D1E139D9A12}" presName="parTx" presStyleLbl="alignNode1" presStyleIdx="1" presStyleCnt="3">
        <dgm:presLayoutVars>
          <dgm:chMax val="0"/>
          <dgm:chPref val="0"/>
          <dgm:bulletEnabled val="1"/>
        </dgm:presLayoutVars>
      </dgm:prSet>
      <dgm:spPr/>
    </dgm:pt>
    <dgm:pt modelId="{B9CF933A-50F2-4F31-BD59-68FFEA0248DA}" type="pres">
      <dgm:prSet presAssocID="{4B29D686-A164-4273-911D-1D1E139D9A12}" presName="desTx" presStyleLbl="alignAccFollowNode1" presStyleIdx="1" presStyleCnt="3">
        <dgm:presLayoutVars>
          <dgm:bulletEnabled val="1"/>
        </dgm:presLayoutVars>
      </dgm:prSet>
      <dgm:spPr/>
    </dgm:pt>
    <dgm:pt modelId="{3B074726-E8CB-4E78-871F-801F7A2FD90A}" type="pres">
      <dgm:prSet presAssocID="{61AFB099-A93B-4B89-9F98-4BD65394CF2B}" presName="space" presStyleCnt="0"/>
      <dgm:spPr/>
    </dgm:pt>
    <dgm:pt modelId="{87EB8A1E-2844-4313-944A-5DAD4339910E}" type="pres">
      <dgm:prSet presAssocID="{E54742F6-0D30-4C9B-931C-A69C2FA6C211}" presName="composite" presStyleCnt="0"/>
      <dgm:spPr/>
    </dgm:pt>
    <dgm:pt modelId="{F94B5915-2A17-41F6-BEFE-9F494F4D5585}" type="pres">
      <dgm:prSet presAssocID="{E54742F6-0D30-4C9B-931C-A69C2FA6C211}" presName="parTx" presStyleLbl="alignNode1" presStyleIdx="2" presStyleCnt="3">
        <dgm:presLayoutVars>
          <dgm:chMax val="0"/>
          <dgm:chPref val="0"/>
          <dgm:bulletEnabled val="1"/>
        </dgm:presLayoutVars>
      </dgm:prSet>
      <dgm:spPr/>
    </dgm:pt>
    <dgm:pt modelId="{5A02FEAD-D4DE-49C5-8CC0-0C64C98CAEBF}" type="pres">
      <dgm:prSet presAssocID="{E54742F6-0D30-4C9B-931C-A69C2FA6C211}" presName="desTx" presStyleLbl="alignAccFollowNode1" presStyleIdx="2" presStyleCnt="3">
        <dgm:presLayoutVars>
          <dgm:bulletEnabled val="1"/>
        </dgm:presLayoutVars>
      </dgm:prSet>
      <dgm:spPr/>
    </dgm:pt>
  </dgm:ptLst>
  <dgm:cxnLst>
    <dgm:cxn modelId="{0C96B206-AB8F-4936-8BE9-1F5815B49AD7}" type="presOf" srcId="{5A0EE44C-CE4B-43FC-8E70-4CC7FFB3CCF0}" destId="{22595E2D-6421-4439-A94F-FEC546A5298B}" srcOrd="0" destOrd="0" presId="urn:microsoft.com/office/officeart/2005/8/layout/hList1"/>
    <dgm:cxn modelId="{F3B83909-DCE8-4B61-B273-09DA4AC9E46D}" type="presOf" srcId="{A0696559-8F92-4F36-AD49-566E2683E954}" destId="{22595E2D-6421-4439-A94F-FEC546A5298B}" srcOrd="0" destOrd="1" presId="urn:microsoft.com/office/officeart/2005/8/layout/hList1"/>
    <dgm:cxn modelId="{9EB2DF26-6596-4E10-AEBB-416E0F0CCC5F}" type="presOf" srcId="{09911A2A-8844-40FE-A987-F4219A3C80E9}" destId="{D621C393-38C6-4457-B19D-25E6D238B5B4}" srcOrd="0" destOrd="0" presId="urn:microsoft.com/office/officeart/2005/8/layout/hList1"/>
    <dgm:cxn modelId="{46E03A28-6985-463B-9B91-A069FBE316C5}" type="presOf" srcId="{A63C7279-534E-4AB0-8465-09F1FEB2DAEB}" destId="{B9CF933A-50F2-4F31-BD59-68FFEA0248DA}" srcOrd="0" destOrd="2" presId="urn:microsoft.com/office/officeart/2005/8/layout/hList1"/>
    <dgm:cxn modelId="{D50E9B30-35FE-4BE8-BA04-145D4F3B677D}" srcId="{1A19BB4E-873B-44A6-BDE1-4E11101D8E36}" destId="{5A0EE44C-CE4B-43FC-8E70-4CC7FFB3CCF0}" srcOrd="0" destOrd="0" parTransId="{C3723311-E8FB-4EEA-87F0-01B9FD316AD8}" sibTransId="{23843433-7377-467F-B5CA-2EABBEC5EE11}"/>
    <dgm:cxn modelId="{8F42D931-927D-4B98-9D04-F26F18A1B14A}" srcId="{09911A2A-8844-40FE-A987-F4219A3C80E9}" destId="{4B29D686-A164-4273-911D-1D1E139D9A12}" srcOrd="1" destOrd="0" parTransId="{A7933C84-142B-4BF2-BF6B-6348055CA5C6}" sibTransId="{61AFB099-A93B-4B89-9F98-4BD65394CF2B}"/>
    <dgm:cxn modelId="{35491760-050A-4B8D-A5E2-E6052A9A0E29}" type="presOf" srcId="{E31233AC-368E-402C-856A-ADFBF7BBF709}" destId="{5A02FEAD-D4DE-49C5-8CC0-0C64C98CAEBF}" srcOrd="0" destOrd="1" presId="urn:microsoft.com/office/officeart/2005/8/layout/hList1"/>
    <dgm:cxn modelId="{6A3E1863-C475-4146-A854-82DA7E17CC94}" srcId="{E54742F6-0D30-4C9B-931C-A69C2FA6C211}" destId="{E31233AC-368E-402C-856A-ADFBF7BBF709}" srcOrd="1" destOrd="0" parTransId="{32937F0E-3463-42B4-A047-EE9513C13D26}" sibTransId="{A17E66D6-6588-45EF-A9FA-AC1085FC6165}"/>
    <dgm:cxn modelId="{BD27C265-52AD-4C34-B9D4-AC6518DA10F6}" type="presOf" srcId="{7D9C7F21-3D1D-462C-AEEA-4783FEA4DCA1}" destId="{22595E2D-6421-4439-A94F-FEC546A5298B}" srcOrd="0" destOrd="2" presId="urn:microsoft.com/office/officeart/2005/8/layout/hList1"/>
    <dgm:cxn modelId="{19A88472-9353-4C3F-A9CE-EECC722B6C02}" type="presOf" srcId="{4B29D686-A164-4273-911D-1D1E139D9A12}" destId="{EA8C5E75-15D0-47B3-B595-5C39E3DF56FD}" srcOrd="0" destOrd="0" presId="urn:microsoft.com/office/officeart/2005/8/layout/hList1"/>
    <dgm:cxn modelId="{82959C76-5230-4001-9A3B-8F5926830935}" srcId="{09911A2A-8844-40FE-A987-F4219A3C80E9}" destId="{E54742F6-0D30-4C9B-931C-A69C2FA6C211}" srcOrd="2" destOrd="0" parTransId="{CEFDA162-67E9-4503-8509-EF24DADEF3FA}" sibTransId="{73AFDB40-C4EA-4EE6-8340-19E36DDBE4B1}"/>
    <dgm:cxn modelId="{10909E76-0AAF-4A94-A8FD-07341D12747C}" type="presOf" srcId="{80F112C5-2ABB-4E0C-8760-2D875418C6DC}" destId="{B9CF933A-50F2-4F31-BD59-68FFEA0248DA}" srcOrd="0" destOrd="0" presId="urn:microsoft.com/office/officeart/2005/8/layout/hList1"/>
    <dgm:cxn modelId="{B09E1D7F-8316-4212-8650-BD0E059D9CA6}" srcId="{4B29D686-A164-4273-911D-1D1E139D9A12}" destId="{FBBF98C9-6E70-48F5-A6E6-0FACF14C8DAA}" srcOrd="1" destOrd="0" parTransId="{9FB83225-85A1-4121-AB3C-DC3C73F8A5D6}" sibTransId="{A260B4C4-4966-4EAE-BA55-C999B8967B0D}"/>
    <dgm:cxn modelId="{CF82AB85-35BD-4117-BED7-45DA56AA9126}" type="presOf" srcId="{E54742F6-0D30-4C9B-931C-A69C2FA6C211}" destId="{F94B5915-2A17-41F6-BEFE-9F494F4D5585}" srcOrd="0" destOrd="0" presId="urn:microsoft.com/office/officeart/2005/8/layout/hList1"/>
    <dgm:cxn modelId="{6D955F8B-7050-405F-BC3F-7084BA117C6D}" type="presOf" srcId="{DC8CCDF6-59F9-46D6-8CF1-CCD9FB66D28B}" destId="{5A02FEAD-D4DE-49C5-8CC0-0C64C98CAEBF}" srcOrd="0" destOrd="2" presId="urn:microsoft.com/office/officeart/2005/8/layout/hList1"/>
    <dgm:cxn modelId="{80F5EB8D-077C-4784-A0EE-A7DD53596245}" srcId="{1A19BB4E-873B-44A6-BDE1-4E11101D8E36}" destId="{A0696559-8F92-4F36-AD49-566E2683E954}" srcOrd="1" destOrd="0" parTransId="{5C40F34F-BEE2-4F2C-9D25-536626AA414F}" sibTransId="{621E3772-D4F3-4A96-9D28-5313DA8A8D6D}"/>
    <dgm:cxn modelId="{01D86191-5576-4F23-923C-30560F18A9F3}" srcId="{E54742F6-0D30-4C9B-931C-A69C2FA6C211}" destId="{DC8CCDF6-59F9-46D6-8CF1-CCD9FB66D28B}" srcOrd="2" destOrd="0" parTransId="{C6D2D86F-D864-458F-B00A-14A65E19224E}" sibTransId="{EFB364BB-2F75-41F9-89BA-05D0FB423066}"/>
    <dgm:cxn modelId="{0B3BAFA0-E666-434D-BF53-AE1511C13765}" srcId="{4B29D686-A164-4273-911D-1D1E139D9A12}" destId="{80F112C5-2ABB-4E0C-8760-2D875418C6DC}" srcOrd="0" destOrd="0" parTransId="{F602913A-9F46-40EF-9391-A1A9A6F2DFCC}" sibTransId="{53C56B85-D3BC-48F3-8A27-8BBC4B976CE4}"/>
    <dgm:cxn modelId="{9426F2A9-DD8C-4010-8076-D491E83D8529}" type="presOf" srcId="{FBBF98C9-6E70-48F5-A6E6-0FACF14C8DAA}" destId="{B9CF933A-50F2-4F31-BD59-68FFEA0248DA}" srcOrd="0" destOrd="1" presId="urn:microsoft.com/office/officeart/2005/8/layout/hList1"/>
    <dgm:cxn modelId="{85B7B2AD-4E17-40F6-B7FA-C7991ED02810}" srcId="{E54742F6-0D30-4C9B-931C-A69C2FA6C211}" destId="{A44515C7-E014-4934-A9A2-8775CA630304}" srcOrd="0" destOrd="0" parTransId="{818D5096-E8E1-4F24-9D9B-7514C5E24AF0}" sibTransId="{5D07FAED-70D2-42D3-BB78-66669641C952}"/>
    <dgm:cxn modelId="{EC2D5FBA-1487-480F-A96C-E00CCDDCFA5E}" srcId="{4B29D686-A164-4273-911D-1D1E139D9A12}" destId="{A63C7279-534E-4AB0-8465-09F1FEB2DAEB}" srcOrd="2" destOrd="0" parTransId="{3B89D3B9-1F6D-49F5-B1A1-BD594CC8A6C8}" sibTransId="{0E4ED06D-6C66-4C24-A5BA-C6385A8B80C8}"/>
    <dgm:cxn modelId="{E9AAFFBD-4FD5-4CE3-B00A-A83462B2AFF7}" srcId="{09911A2A-8844-40FE-A987-F4219A3C80E9}" destId="{1A19BB4E-873B-44A6-BDE1-4E11101D8E36}" srcOrd="0" destOrd="0" parTransId="{9A198010-F225-4CC1-9D82-B48AE95B44CE}" sibTransId="{EE40FEBC-C529-418E-9DDC-629F7BF4F8EC}"/>
    <dgm:cxn modelId="{2497C3C8-CF81-4244-880B-97BEEFBD2239}" type="presOf" srcId="{1A19BB4E-873B-44A6-BDE1-4E11101D8E36}" destId="{1FDF89BC-84E8-4D28-9456-65298411927F}" srcOrd="0" destOrd="0" presId="urn:microsoft.com/office/officeart/2005/8/layout/hList1"/>
    <dgm:cxn modelId="{C6AACAD7-3624-404F-889C-70506D130B31}" type="presOf" srcId="{A44515C7-E014-4934-A9A2-8775CA630304}" destId="{5A02FEAD-D4DE-49C5-8CC0-0C64C98CAEBF}" srcOrd="0" destOrd="0" presId="urn:microsoft.com/office/officeart/2005/8/layout/hList1"/>
    <dgm:cxn modelId="{8062D2E6-27C3-4FF6-9DBF-C6BB9306302B}" srcId="{1A19BB4E-873B-44A6-BDE1-4E11101D8E36}" destId="{7D9C7F21-3D1D-462C-AEEA-4783FEA4DCA1}" srcOrd="2" destOrd="0" parTransId="{FC2A42E7-C331-4250-ADA6-E01E84DD1C48}" sibTransId="{ACD45C5C-8EDB-4FC2-B36F-BBD87A88C8EF}"/>
    <dgm:cxn modelId="{0D75B940-AD78-4243-8BBC-E937E691D2A4}" type="presParOf" srcId="{D621C393-38C6-4457-B19D-25E6D238B5B4}" destId="{2C6B07CD-AB79-45CE-B1A9-9B88ADEB150E}" srcOrd="0" destOrd="0" presId="urn:microsoft.com/office/officeart/2005/8/layout/hList1"/>
    <dgm:cxn modelId="{9BE01AB1-67E1-4504-9746-3C9BC0D9C027}" type="presParOf" srcId="{2C6B07CD-AB79-45CE-B1A9-9B88ADEB150E}" destId="{1FDF89BC-84E8-4D28-9456-65298411927F}" srcOrd="0" destOrd="0" presId="urn:microsoft.com/office/officeart/2005/8/layout/hList1"/>
    <dgm:cxn modelId="{06BFC4A6-AB6F-4BA7-AFFC-B89836A06A1D}" type="presParOf" srcId="{2C6B07CD-AB79-45CE-B1A9-9B88ADEB150E}" destId="{22595E2D-6421-4439-A94F-FEC546A5298B}" srcOrd="1" destOrd="0" presId="urn:microsoft.com/office/officeart/2005/8/layout/hList1"/>
    <dgm:cxn modelId="{17E26E3B-C06E-466C-8C3E-1E55C71DDDF3}" type="presParOf" srcId="{D621C393-38C6-4457-B19D-25E6D238B5B4}" destId="{397196D4-56F2-40B8-BED0-BAA8F8C12669}" srcOrd="1" destOrd="0" presId="urn:microsoft.com/office/officeart/2005/8/layout/hList1"/>
    <dgm:cxn modelId="{966EF2D6-DB9B-4DDF-AC70-63F28B4B8992}" type="presParOf" srcId="{D621C393-38C6-4457-B19D-25E6D238B5B4}" destId="{93EF6465-DC4D-41F1-90B0-5D70414C713B}" srcOrd="2" destOrd="0" presId="urn:microsoft.com/office/officeart/2005/8/layout/hList1"/>
    <dgm:cxn modelId="{314FF199-554F-495B-8FBA-E0D7B3007B49}" type="presParOf" srcId="{93EF6465-DC4D-41F1-90B0-5D70414C713B}" destId="{EA8C5E75-15D0-47B3-B595-5C39E3DF56FD}" srcOrd="0" destOrd="0" presId="urn:microsoft.com/office/officeart/2005/8/layout/hList1"/>
    <dgm:cxn modelId="{09A17A4F-1332-4A3D-A12B-E1B846FB0805}" type="presParOf" srcId="{93EF6465-DC4D-41F1-90B0-5D70414C713B}" destId="{B9CF933A-50F2-4F31-BD59-68FFEA0248DA}" srcOrd="1" destOrd="0" presId="urn:microsoft.com/office/officeart/2005/8/layout/hList1"/>
    <dgm:cxn modelId="{A2583EE5-DE93-4E0D-A54E-BE06DC825BBD}" type="presParOf" srcId="{D621C393-38C6-4457-B19D-25E6D238B5B4}" destId="{3B074726-E8CB-4E78-871F-801F7A2FD90A}" srcOrd="3" destOrd="0" presId="urn:microsoft.com/office/officeart/2005/8/layout/hList1"/>
    <dgm:cxn modelId="{F595E9D3-A09C-40C8-8831-769C57BFC3F8}" type="presParOf" srcId="{D621C393-38C6-4457-B19D-25E6D238B5B4}" destId="{87EB8A1E-2844-4313-944A-5DAD4339910E}" srcOrd="4" destOrd="0" presId="urn:microsoft.com/office/officeart/2005/8/layout/hList1"/>
    <dgm:cxn modelId="{7C59E2CB-6183-4C28-9CC9-C64D997C8DFF}" type="presParOf" srcId="{87EB8A1E-2844-4313-944A-5DAD4339910E}" destId="{F94B5915-2A17-41F6-BEFE-9F494F4D5585}" srcOrd="0" destOrd="0" presId="urn:microsoft.com/office/officeart/2005/8/layout/hList1"/>
    <dgm:cxn modelId="{4847E9A0-8F35-4826-ADEE-E8C5CB455C5C}" type="presParOf" srcId="{87EB8A1E-2844-4313-944A-5DAD4339910E}" destId="{5A02FEAD-D4DE-49C5-8CC0-0C64C98CAEB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ED102-E051-42CF-A378-A5A91D995B21}">
      <dsp:nvSpPr>
        <dsp:cNvPr id="0" name=""/>
        <dsp:cNvSpPr/>
      </dsp:nvSpPr>
      <dsp:spPr>
        <a:xfrm rot="10800000">
          <a:off x="2637951" y="372"/>
          <a:ext cx="9127665" cy="1355511"/>
        </a:xfrm>
        <a:prstGeom prst="homePlate">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743"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17305A"/>
              </a:solidFill>
            </a:rPr>
            <a:t>1. The Provider lives with the Participant at least 5 days and nights per week, on a regular basis.</a:t>
          </a:r>
        </a:p>
      </dsp:txBody>
      <dsp:txXfrm rot="10800000">
        <a:off x="2976829" y="372"/>
        <a:ext cx="8788787" cy="1355511"/>
      </dsp:txXfrm>
    </dsp:sp>
    <dsp:sp modelId="{CD0B12BF-01E7-4849-9749-F64E6AC41142}">
      <dsp:nvSpPr>
        <dsp:cNvPr id="0" name=""/>
        <dsp:cNvSpPr/>
      </dsp:nvSpPr>
      <dsp:spPr>
        <a:xfrm>
          <a:off x="1960195" y="372"/>
          <a:ext cx="1355511" cy="1355511"/>
        </a:xfrm>
        <a:prstGeom prst="ellipse">
          <a:avLst/>
        </a:prstGeom>
        <a:solidFill>
          <a:schemeClr val="accent5">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F8E0C8-2011-4DFA-99C3-1C0F5EA25E39}">
      <dsp:nvSpPr>
        <dsp:cNvPr id="0" name=""/>
        <dsp:cNvSpPr/>
      </dsp:nvSpPr>
      <dsp:spPr>
        <a:xfrm rot="10800000">
          <a:off x="2637951" y="1694761"/>
          <a:ext cx="9127665" cy="1355511"/>
        </a:xfrm>
        <a:prstGeom prst="homePlate">
          <a:avLst/>
        </a:prstGeom>
        <a:solidFill>
          <a:schemeClr val="accent5">
            <a:hueOff val="-50549"/>
            <a:satOff val="-559"/>
            <a:lumOff val="-764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743" tIns="106680" rIns="199136"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rgbClr val="17305A"/>
              </a:solidFill>
            </a:rPr>
            <a:t>2. The Provider is providing consistent care to the Participant at least 8 hours a day, and has done so for at least 2 </a:t>
          </a:r>
          <a:r>
            <a:rPr lang="en-US" sz="2800" kern="1200" dirty="0">
              <a:solidFill>
                <a:srgbClr val="17305A"/>
              </a:solidFill>
              <a:latin typeface="Arial" panose="020B0604020202020204"/>
            </a:rPr>
            <a:t>or more years continuously</a:t>
          </a:r>
          <a:r>
            <a:rPr lang="en-US" sz="2800" kern="1200" dirty="0">
              <a:solidFill>
                <a:srgbClr val="17305A"/>
              </a:solidFill>
            </a:rPr>
            <a:t>.</a:t>
          </a:r>
        </a:p>
      </dsp:txBody>
      <dsp:txXfrm rot="10800000">
        <a:off x="2976829" y="1694761"/>
        <a:ext cx="8788787" cy="1355511"/>
      </dsp:txXfrm>
    </dsp:sp>
    <dsp:sp modelId="{1471AA05-58DF-48B7-8921-0A156EA0936A}">
      <dsp:nvSpPr>
        <dsp:cNvPr id="0" name=""/>
        <dsp:cNvSpPr/>
      </dsp:nvSpPr>
      <dsp:spPr>
        <a:xfrm>
          <a:off x="1960195" y="1694761"/>
          <a:ext cx="1355511" cy="1355511"/>
        </a:xfrm>
        <a:prstGeom prst="ellipse">
          <a:avLst/>
        </a:prstGeom>
        <a:solidFill>
          <a:schemeClr val="accent5">
            <a:tint val="50000"/>
            <a:hueOff val="-51478"/>
            <a:satOff val="-1631"/>
            <a:lumOff val="-321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ED102-E051-42CF-A378-A5A91D995B21}">
      <dsp:nvSpPr>
        <dsp:cNvPr id="0" name=""/>
        <dsp:cNvSpPr/>
      </dsp:nvSpPr>
      <dsp:spPr>
        <a:xfrm rot="10800000">
          <a:off x="2636287" y="421"/>
          <a:ext cx="8944679" cy="1533218"/>
        </a:xfrm>
        <a:prstGeom prst="homePlate">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107" tIns="106680" rIns="199136" bIns="106680" numCol="1" spcCol="1270" anchor="ctr" anchorCtr="0">
          <a:noAutofit/>
        </a:bodyPr>
        <a:lstStyle/>
        <a:p>
          <a:pPr marL="0" lvl="0" indent="0" algn="l" defTabSz="1244600" rtl="0">
            <a:lnSpc>
              <a:spcPct val="110000"/>
            </a:lnSpc>
            <a:spcBef>
              <a:spcPct val="0"/>
            </a:spcBef>
            <a:spcAft>
              <a:spcPct val="35000"/>
            </a:spcAft>
            <a:buNone/>
          </a:pPr>
          <a:r>
            <a:rPr lang="en-US" sz="2800" kern="1200" dirty="0">
              <a:solidFill>
                <a:srgbClr val="17305A"/>
              </a:solidFill>
            </a:rPr>
            <a:t> </a:t>
          </a:r>
          <a:r>
            <a:rPr lang="en-US" sz="2800" kern="1200" dirty="0">
              <a:solidFill>
                <a:srgbClr val="17305A"/>
              </a:solidFill>
              <a:latin typeface="Arial" panose="020B0604020202020204"/>
            </a:rPr>
            <a:t>3. </a:t>
          </a:r>
          <a:r>
            <a:rPr lang="en-US" sz="2800" kern="1200" dirty="0">
              <a:solidFill>
                <a:srgbClr val="17305A"/>
              </a:solidFill>
            </a:rPr>
            <a:t>The Participant is unable </a:t>
          </a:r>
          <a:r>
            <a:rPr lang="en-US" sz="2800" u="none" kern="1200" dirty="0">
              <a:solidFill>
                <a:srgbClr val="17305A"/>
              </a:solidFill>
            </a:rPr>
            <a:t>to find another caregiver who speaks the same language as the Participant.</a:t>
          </a:r>
          <a:endParaRPr lang="en-US" sz="2800" i="1" u="none" kern="1200" dirty="0">
            <a:solidFill>
              <a:srgbClr val="17305A"/>
            </a:solidFill>
          </a:endParaRPr>
        </a:p>
      </dsp:txBody>
      <dsp:txXfrm rot="10800000">
        <a:off x="3019591" y="421"/>
        <a:ext cx="8561375" cy="1533218"/>
      </dsp:txXfrm>
    </dsp:sp>
    <dsp:sp modelId="{CD0B12BF-01E7-4849-9749-F64E6AC41142}">
      <dsp:nvSpPr>
        <dsp:cNvPr id="0" name=""/>
        <dsp:cNvSpPr/>
      </dsp:nvSpPr>
      <dsp:spPr>
        <a:xfrm>
          <a:off x="1869678" y="421"/>
          <a:ext cx="1533218" cy="1533218"/>
        </a:xfrm>
        <a:prstGeom prst="ellipse">
          <a:avLst/>
        </a:prstGeom>
        <a:solidFill>
          <a:schemeClr val="accent5">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CB20C0-46A4-4D12-9A89-532B0A57595C}">
      <dsp:nvSpPr>
        <dsp:cNvPr id="0" name=""/>
        <dsp:cNvSpPr/>
      </dsp:nvSpPr>
      <dsp:spPr>
        <a:xfrm rot="10800000">
          <a:off x="2636287" y="1916943"/>
          <a:ext cx="8944679" cy="1533218"/>
        </a:xfrm>
        <a:prstGeom prst="homePlate">
          <a:avLst/>
        </a:prstGeom>
        <a:solidFill>
          <a:schemeClr val="accent5">
            <a:hueOff val="-50549"/>
            <a:satOff val="-559"/>
            <a:lumOff val="-764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107" tIns="106680" rIns="199136" bIns="106680" numCol="1" spcCol="1270" anchor="ctr" anchorCtr="0">
          <a:noAutofit/>
        </a:bodyPr>
        <a:lstStyle/>
        <a:p>
          <a:pPr marL="0" lvl="0" indent="0" algn="l" defTabSz="1244600" rtl="0">
            <a:lnSpc>
              <a:spcPct val="90000"/>
            </a:lnSpc>
            <a:spcBef>
              <a:spcPct val="0"/>
            </a:spcBef>
            <a:spcAft>
              <a:spcPct val="35000"/>
            </a:spcAft>
            <a:buNone/>
          </a:pPr>
          <a:r>
            <a:rPr lang="en-US" sz="2800" i="0" kern="1200" dirty="0">
              <a:solidFill>
                <a:srgbClr val="17305A"/>
              </a:solidFill>
              <a:latin typeface="Arial" panose="020B0604020202020204"/>
            </a:rPr>
            <a:t> </a:t>
          </a:r>
          <a:r>
            <a:rPr lang="en-US" sz="2800" kern="1200" dirty="0">
              <a:solidFill>
                <a:srgbClr val="17305A"/>
              </a:solidFill>
            </a:rPr>
            <a:t>4. The Provider provides WPCS care for more than </a:t>
          </a:r>
          <a:r>
            <a:rPr lang="en-US" sz="2800" kern="1200" dirty="0">
              <a:solidFill>
                <a:srgbClr val="17305A"/>
              </a:solidFill>
              <a:latin typeface="Arial" panose="020B0604020202020204"/>
            </a:rPr>
            <a:t>one </a:t>
          </a:r>
          <a:r>
            <a:rPr lang="en-US" sz="2800" kern="1200" dirty="0">
              <a:solidFill>
                <a:srgbClr val="17305A"/>
              </a:solidFill>
            </a:rPr>
            <a:t>Waiver Participant.</a:t>
          </a:r>
          <a:endParaRPr lang="en-US" sz="2800" u="sng" kern="1200" dirty="0">
            <a:solidFill>
              <a:srgbClr val="17305A"/>
            </a:solidFill>
          </a:endParaRPr>
        </a:p>
      </dsp:txBody>
      <dsp:txXfrm rot="10800000">
        <a:off x="3019591" y="1916943"/>
        <a:ext cx="8561375" cy="1533218"/>
      </dsp:txXfrm>
    </dsp:sp>
    <dsp:sp modelId="{53EF1165-82AA-4DFF-B379-E7677B7D11BA}">
      <dsp:nvSpPr>
        <dsp:cNvPr id="0" name=""/>
        <dsp:cNvSpPr/>
      </dsp:nvSpPr>
      <dsp:spPr>
        <a:xfrm>
          <a:off x="1869678" y="1916943"/>
          <a:ext cx="1533218" cy="1533218"/>
        </a:xfrm>
        <a:prstGeom prst="ellipse">
          <a:avLst/>
        </a:prstGeom>
        <a:solidFill>
          <a:schemeClr val="accent5">
            <a:tint val="50000"/>
            <a:hueOff val="-51478"/>
            <a:satOff val="-1631"/>
            <a:lumOff val="-321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F89BC-84E8-4D28-9456-65298411927F}">
      <dsp:nvSpPr>
        <dsp:cNvPr id="0" name=""/>
        <dsp:cNvSpPr/>
      </dsp:nvSpPr>
      <dsp:spPr>
        <a:xfrm>
          <a:off x="3519" y="117487"/>
          <a:ext cx="3431690" cy="720000"/>
        </a:xfrm>
        <a:prstGeom prst="rect">
          <a:avLst/>
        </a:prstGeom>
        <a:solidFill>
          <a:schemeClr val="accent2">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1:</a:t>
          </a:r>
        </a:p>
      </dsp:txBody>
      <dsp:txXfrm>
        <a:off x="3519" y="117487"/>
        <a:ext cx="3431690" cy="720000"/>
      </dsp:txXfrm>
    </dsp:sp>
    <dsp:sp modelId="{22595E2D-6421-4439-A94F-FEC546A5298B}">
      <dsp:nvSpPr>
        <dsp:cNvPr id="0" name=""/>
        <dsp:cNvSpPr/>
      </dsp:nvSpPr>
      <dsp:spPr>
        <a:xfrm>
          <a:off x="3519" y="837487"/>
          <a:ext cx="3431690" cy="4503515"/>
        </a:xfrm>
        <a:prstGeom prst="rect">
          <a:avLst/>
        </a:prstGeom>
        <a:solidFill>
          <a:schemeClr val="accent2">
            <a:tint val="40000"/>
            <a:alpha val="90000"/>
            <a:hueOff val="0"/>
            <a:satOff val="0"/>
            <a:lumOff val="0"/>
            <a:alphaOff val="0"/>
          </a:schemeClr>
        </a:solidFill>
        <a:ln w="55000" cap="flat" cmpd="thickThin"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only speaks Farsi.</a:t>
          </a:r>
        </a:p>
        <a:p>
          <a:pPr marL="228600" lvl="1" indent="-228600" algn="l" defTabSz="1111250">
            <a:lnSpc>
              <a:spcPct val="90000"/>
            </a:lnSpc>
            <a:spcBef>
              <a:spcPct val="0"/>
            </a:spcBef>
            <a:spcAft>
              <a:spcPct val="15000"/>
            </a:spcAft>
            <a:buChar char="•"/>
          </a:pPr>
          <a:r>
            <a:rPr lang="en-US" sz="2500" kern="1200" dirty="0"/>
            <a:t>Lives in a small, remote area with a Spanish and English speaking population (42,000 people). </a:t>
          </a:r>
        </a:p>
        <a:p>
          <a:pPr marL="228600" lvl="1" indent="-228600" algn="l" defTabSz="1111250">
            <a:lnSpc>
              <a:spcPct val="90000"/>
            </a:lnSpc>
            <a:spcBef>
              <a:spcPct val="0"/>
            </a:spcBef>
            <a:spcAft>
              <a:spcPct val="15000"/>
            </a:spcAft>
            <a:buChar char="•"/>
          </a:pPr>
          <a:r>
            <a:rPr lang="en-US" sz="2500" kern="1200" dirty="0"/>
            <a:t>Posts on social media. No one responds.</a:t>
          </a:r>
        </a:p>
      </dsp:txBody>
      <dsp:txXfrm>
        <a:off x="3519" y="837487"/>
        <a:ext cx="3431690" cy="4503515"/>
      </dsp:txXfrm>
    </dsp:sp>
    <dsp:sp modelId="{EA8C5E75-15D0-47B3-B595-5C39E3DF56FD}">
      <dsp:nvSpPr>
        <dsp:cNvPr id="0" name=""/>
        <dsp:cNvSpPr/>
      </dsp:nvSpPr>
      <dsp:spPr>
        <a:xfrm>
          <a:off x="3915646" y="117487"/>
          <a:ext cx="3431690" cy="720000"/>
        </a:xfrm>
        <a:prstGeom prst="rect">
          <a:avLst/>
        </a:prstGeom>
        <a:solidFill>
          <a:schemeClr val="accent2">
            <a:hueOff val="2729397"/>
            <a:satOff val="-9140"/>
            <a:lumOff val="9999"/>
            <a:alphaOff val="0"/>
          </a:schemeClr>
        </a:solidFill>
        <a:ln w="55000" cap="flat" cmpd="thickThin" algn="ctr">
          <a:solidFill>
            <a:schemeClr val="accent2">
              <a:hueOff val="2729397"/>
              <a:satOff val="-9140"/>
              <a:lumOff val="99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2:</a:t>
          </a:r>
        </a:p>
      </dsp:txBody>
      <dsp:txXfrm>
        <a:off x="3915646" y="117487"/>
        <a:ext cx="3431690" cy="720000"/>
      </dsp:txXfrm>
    </dsp:sp>
    <dsp:sp modelId="{B9CF933A-50F2-4F31-BD59-68FFEA0248DA}">
      <dsp:nvSpPr>
        <dsp:cNvPr id="0" name=""/>
        <dsp:cNvSpPr/>
      </dsp:nvSpPr>
      <dsp:spPr>
        <a:xfrm>
          <a:off x="3915646" y="837487"/>
          <a:ext cx="3431690" cy="4503515"/>
        </a:xfrm>
        <a:prstGeom prst="rect">
          <a:avLst/>
        </a:prstGeom>
        <a:solidFill>
          <a:schemeClr val="accent2">
            <a:tint val="40000"/>
            <a:alpha val="90000"/>
            <a:hueOff val="2569752"/>
            <a:satOff val="6224"/>
            <a:lumOff val="1684"/>
            <a:alphaOff val="0"/>
          </a:schemeClr>
        </a:solidFill>
        <a:ln w="55000" cap="flat" cmpd="thickThin" algn="ctr">
          <a:solidFill>
            <a:schemeClr val="accent2">
              <a:tint val="40000"/>
              <a:alpha val="90000"/>
              <a:hueOff val="2569752"/>
              <a:satOff val="6224"/>
              <a:lumOff val="16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lives in a remote area.</a:t>
          </a:r>
        </a:p>
        <a:p>
          <a:pPr marL="228600" lvl="1" indent="-228600" algn="l" defTabSz="1111250">
            <a:lnSpc>
              <a:spcPct val="90000"/>
            </a:lnSpc>
            <a:spcBef>
              <a:spcPct val="0"/>
            </a:spcBef>
            <a:spcAft>
              <a:spcPct val="15000"/>
            </a:spcAft>
            <a:buChar char="•"/>
          </a:pPr>
          <a:r>
            <a:rPr lang="en-US" sz="2500" kern="1200" dirty="0"/>
            <a:t>Posts help wanted ads in the local paper and distributes flyers at their local church.</a:t>
          </a:r>
        </a:p>
        <a:p>
          <a:pPr marL="228600" lvl="1" indent="-228600" algn="l" defTabSz="1111250">
            <a:lnSpc>
              <a:spcPct val="90000"/>
            </a:lnSpc>
            <a:spcBef>
              <a:spcPct val="0"/>
            </a:spcBef>
            <a:spcAft>
              <a:spcPct val="15000"/>
            </a:spcAft>
            <a:buChar char="•"/>
          </a:pPr>
          <a:r>
            <a:rPr lang="en-US" sz="2500" kern="1200" dirty="0"/>
            <a:t>2 people replied: 1 never showed up and the other never messaged back.</a:t>
          </a:r>
        </a:p>
      </dsp:txBody>
      <dsp:txXfrm>
        <a:off x="3915646" y="837487"/>
        <a:ext cx="3431690" cy="4503515"/>
      </dsp:txXfrm>
    </dsp:sp>
    <dsp:sp modelId="{F94B5915-2A17-41F6-BEFE-9F494F4D5585}">
      <dsp:nvSpPr>
        <dsp:cNvPr id="0" name=""/>
        <dsp:cNvSpPr/>
      </dsp:nvSpPr>
      <dsp:spPr>
        <a:xfrm>
          <a:off x="7827773" y="117487"/>
          <a:ext cx="3431690" cy="720000"/>
        </a:xfrm>
        <a:prstGeom prst="rect">
          <a:avLst/>
        </a:prstGeom>
        <a:solidFill>
          <a:schemeClr val="accent2">
            <a:hueOff val="5458794"/>
            <a:satOff val="-18280"/>
            <a:lumOff val="19999"/>
            <a:alphaOff val="0"/>
          </a:schemeClr>
        </a:solidFill>
        <a:ln w="55000" cap="flat" cmpd="thickThin" algn="ctr">
          <a:solidFill>
            <a:schemeClr val="accent2">
              <a:hueOff val="5458794"/>
              <a:satOff val="-18280"/>
              <a:lumOff val="199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3:</a:t>
          </a:r>
        </a:p>
      </dsp:txBody>
      <dsp:txXfrm>
        <a:off x="7827773" y="117487"/>
        <a:ext cx="3431690" cy="720000"/>
      </dsp:txXfrm>
    </dsp:sp>
    <dsp:sp modelId="{5A02FEAD-D4DE-49C5-8CC0-0C64C98CAEBF}">
      <dsp:nvSpPr>
        <dsp:cNvPr id="0" name=""/>
        <dsp:cNvSpPr/>
      </dsp:nvSpPr>
      <dsp:spPr>
        <a:xfrm>
          <a:off x="7827773" y="837487"/>
          <a:ext cx="3431690" cy="4503515"/>
        </a:xfrm>
        <a:prstGeom prst="rect">
          <a:avLst/>
        </a:prstGeom>
        <a:solidFill>
          <a:schemeClr val="accent2">
            <a:tint val="40000"/>
            <a:alpha val="90000"/>
            <a:hueOff val="5139504"/>
            <a:satOff val="12448"/>
            <a:lumOff val="3369"/>
            <a:alphaOff val="0"/>
          </a:schemeClr>
        </a:solidFill>
        <a:ln w="55000" cap="flat" cmpd="thickThin" algn="ctr">
          <a:solidFill>
            <a:schemeClr val="accent2">
              <a:tint val="40000"/>
              <a:alpha val="90000"/>
              <a:hueOff val="5139504"/>
              <a:satOff val="12448"/>
              <a:lumOff val="3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posts help wanted on social media and searches the IHSS provider registry.</a:t>
          </a:r>
        </a:p>
        <a:p>
          <a:pPr marL="228600" lvl="1" indent="-228600" algn="l" defTabSz="1111250">
            <a:lnSpc>
              <a:spcPct val="90000"/>
            </a:lnSpc>
            <a:spcBef>
              <a:spcPct val="0"/>
            </a:spcBef>
            <a:spcAft>
              <a:spcPct val="15000"/>
            </a:spcAft>
            <a:buChar char="•"/>
          </a:pPr>
          <a:r>
            <a:rPr lang="en-US" sz="2500" kern="1200" dirty="0"/>
            <a:t>The post states that  Providers must learn to use a lift and breathing tube.</a:t>
          </a:r>
        </a:p>
        <a:p>
          <a:pPr marL="228600" lvl="1" indent="-228600" algn="l" defTabSz="1111250">
            <a:lnSpc>
              <a:spcPct val="90000"/>
            </a:lnSpc>
            <a:spcBef>
              <a:spcPct val="0"/>
            </a:spcBef>
            <a:spcAft>
              <a:spcPct val="15000"/>
            </a:spcAft>
            <a:buChar char="•"/>
          </a:pPr>
          <a:r>
            <a:rPr lang="en-US" sz="2500" kern="1200" dirty="0"/>
            <a:t>3 providers started, but none stayed for more than a week.</a:t>
          </a:r>
        </a:p>
      </dsp:txBody>
      <dsp:txXfrm>
        <a:off x="7827773" y="837487"/>
        <a:ext cx="3431690" cy="450351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10400" cy="749300"/>
          </a:xfrm>
          <a:prstGeom prst="rect">
            <a:avLst/>
          </a:prstGeom>
        </p:spPr>
        <p:txBody>
          <a:bodyPr vert="horz" lIns="91440" tIns="45720" rIns="91440" bIns="45720" rtlCol="0"/>
          <a:lstStyle>
            <a:lvl1pPr algn="l">
              <a:defRPr sz="1200"/>
            </a:lvl1pPr>
          </a:lstStyle>
          <a:p>
            <a:pPr marL="0" marR="0" algn="ctr">
              <a:spcBef>
                <a:spcPts val="0"/>
              </a:spcBef>
              <a:spcAft>
                <a:spcPts val="0"/>
              </a:spcAft>
              <a:tabLst>
                <a:tab pos="2971800" algn="ctr"/>
                <a:tab pos="5943600" algn="r"/>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Integrated Systems of Care Division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dirty="0">
                <a:effectLst/>
                <a:latin typeface="Arial" panose="020B0604020202020204" pitchFamily="34" charset="0"/>
                <a:ea typeface="Calibri" panose="020F0502020204030204" pitchFamily="34" charset="0"/>
              </a:rPr>
              <a:t>Training Handout</a:t>
            </a:r>
            <a:endParaRPr lang="en-US" dirty="0"/>
          </a:p>
        </p:txBody>
      </p:sp>
      <p:pic>
        <p:nvPicPr>
          <p:cNvPr id="6" name="Picture 5">
            <a:extLst>
              <a:ext uri="{FF2B5EF4-FFF2-40B4-BE49-F238E27FC236}">
                <a16:creationId xmlns:a16="http://schemas.microsoft.com/office/drawing/2014/main" id="{56F98893-CBE5-4663-AE9C-D156A7C853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07950"/>
            <a:ext cx="590550" cy="533400"/>
          </a:xfrm>
          <a:prstGeom prst="rect">
            <a:avLst/>
          </a:prstGeom>
          <a:noFill/>
          <a:ln>
            <a:noFill/>
          </a:ln>
        </p:spPr>
      </p:pic>
      <p:pic>
        <p:nvPicPr>
          <p:cNvPr id="7" name="Picture 6">
            <a:extLst>
              <a:ext uri="{FF2B5EF4-FFF2-40B4-BE49-F238E27FC236}">
                <a16:creationId xmlns:a16="http://schemas.microsoft.com/office/drawing/2014/main" id="{EE1E5347-9209-4A63-9463-10FEBE3DD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035" y="93980"/>
            <a:ext cx="557530" cy="561340"/>
          </a:xfrm>
          <a:prstGeom prst="rect">
            <a:avLst/>
          </a:prstGeom>
        </p:spPr>
      </p:pic>
    </p:spTree>
    <p:extLst>
      <p:ext uri="{BB962C8B-B14F-4D97-AF65-F5344CB8AC3E}">
        <p14:creationId xmlns:p14="http://schemas.microsoft.com/office/powerpoint/2010/main" val="648108370"/>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29.279"/>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33.983"/>
    </inkml:context>
    <inkml:brush xml:id="br0">
      <inkml:brushProperty name="width" value="0.05" units="cm"/>
      <inkml:brushProperty name="height" value="0.05" units="cm"/>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37.222"/>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1.558"/>
    </inkml:context>
    <inkml:brush xml:id="br0">
      <inkml:brushProperty name="width" value="0.05" units="cm"/>
      <inkml:brushProperty name="height" value="0.0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2.529"/>
    </inkml:context>
    <inkml:brush xml:id="br0">
      <inkml:brushProperty name="width" value="0.05" units="cm"/>
      <inkml:brushProperty name="height" value="0.05" units="cm"/>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5.559"/>
    </inkml:context>
    <inkml:brush xml:id="br0">
      <inkml:brushProperty name="width" value="0.05" units="cm"/>
      <inkml:brushProperty name="height" value="0.05" units="cm"/>
    </inkml:brush>
  </inkml:definitions>
  <inkml:trace contextRef="#ctx0" brushRef="#br0">1 0 24575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2:06.692"/>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r>
              <a:rPr lang="en-US"/>
              <a:t>12/20/2022</a:t>
            </a:r>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ECA9DC-8E96-4C18-A0D0-F5C5C0229E3D}" type="slidenum">
              <a:rPr lang="en-US" smtClean="0"/>
              <a:t>‹#›</a:t>
            </a:fld>
            <a:endParaRPr lang="en-US" dirty="0"/>
          </a:p>
        </p:txBody>
      </p:sp>
    </p:spTree>
    <p:extLst>
      <p:ext uri="{BB962C8B-B14F-4D97-AF65-F5344CB8AC3E}">
        <p14:creationId xmlns:p14="http://schemas.microsoft.com/office/powerpoint/2010/main" val="245251840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53270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endParaRPr lang="en-US" baseline="0"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88394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11</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2292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12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12055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13</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584386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14</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2898127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15</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05287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16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55240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17</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2274683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18</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844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07329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046449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4195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557064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22</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76202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23</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77119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24</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810730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25</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424475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253195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27</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127366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28</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644651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38631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sz="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F2BC6-4BB5-46DC-9741-124277801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79246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30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817894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D0ECA9DC-8E96-4C18-A0D0-F5C5C0229E3D}" type="slidenum">
              <a:rPr lang="en-US" smtClean="0"/>
              <a:t>31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12688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105597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33</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245641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34</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102721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35</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088016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26467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37</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41197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38</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411325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39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12330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4</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99489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5</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21208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39593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7</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84487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8</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41416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694573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808"/>
            <a:ext cx="12191013" cy="6858555"/>
          </a:xfrm>
          <a:prstGeom prst="rect">
            <a:avLst/>
          </a:prstGeom>
        </p:spPr>
      </p:pic>
      <p:sp>
        <p:nvSpPr>
          <p:cNvPr id="2" name="Title 1"/>
          <p:cNvSpPr>
            <a:spLocks noGrp="1"/>
          </p:cNvSpPr>
          <p:nvPr>
            <p:ph type="ctrTitle" hasCustomPrompt="1"/>
          </p:nvPr>
        </p:nvSpPr>
        <p:spPr>
          <a:xfrm>
            <a:off x="1524000" y="291911"/>
            <a:ext cx="9144000" cy="2387600"/>
          </a:xfrm>
        </p:spPr>
        <p:txBody>
          <a:bodyPr anchor="b">
            <a:normAutofit/>
          </a:bodyPr>
          <a:lstStyle>
            <a:lvl1pPr algn="ctr">
              <a:defRPr sz="5400" b="1" baseline="0">
                <a:solidFill>
                  <a:schemeClr val="bg1"/>
                </a:solidFill>
                <a:latin typeface="+mj-lt"/>
                <a:cs typeface="Segoe UI" panose="020B0502040204020203" pitchFamily="34" charset="0"/>
              </a:defRPr>
            </a:lvl1pPr>
          </a:lstStyle>
          <a:p>
            <a:r>
              <a:rPr lang="en-US"/>
              <a:t>LONG, INTERESTING TITLE</a:t>
            </a:r>
          </a:p>
        </p:txBody>
      </p:sp>
      <p:sp>
        <p:nvSpPr>
          <p:cNvPr id="3" name="Subtitle 2"/>
          <p:cNvSpPr>
            <a:spLocks noGrp="1"/>
          </p:cNvSpPr>
          <p:nvPr>
            <p:ph type="subTitle" idx="1" hasCustomPrompt="1"/>
          </p:nvPr>
        </p:nvSpPr>
        <p:spPr>
          <a:xfrm>
            <a:off x="1524000" y="2856410"/>
            <a:ext cx="9144000" cy="1655762"/>
          </a:xfrm>
        </p:spPr>
        <p:txBody>
          <a:bodyPr>
            <a:normAutofit/>
          </a:bodyPr>
          <a:lstStyle>
            <a:lvl1pPr marL="0" indent="0" algn="ctr">
              <a:buNone/>
              <a:defRPr sz="3200" baseline="0">
                <a:solidFill>
                  <a:schemeClr val="bg1"/>
                </a:solidFill>
                <a:latin typeface="+mj-lt"/>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124" y="6146260"/>
            <a:ext cx="1981285" cy="420180"/>
          </a:xfrm>
          <a:prstGeom prst="rect">
            <a:avLst/>
          </a:prstGeom>
        </p:spPr>
      </p:pic>
      <p:pic>
        <p:nvPicPr>
          <p:cNvPr id="8" name="Picture 7">
            <a:extLst>
              <a:ext uri="{FF2B5EF4-FFF2-40B4-BE49-F238E27FC236}">
                <a16:creationId xmlns:a16="http://schemas.microsoft.com/office/drawing/2014/main" id="{48F58203-098D-49D1-9D1D-F97F7B3C0E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1206" y="5768007"/>
            <a:ext cx="549797" cy="518946"/>
          </a:xfrm>
          <a:prstGeom prst="rect">
            <a:avLst/>
          </a:prstGeom>
        </p:spPr>
      </p:pic>
      <p:sp>
        <p:nvSpPr>
          <p:cNvPr id="9" name="TextBox 8">
            <a:extLst>
              <a:ext uri="{FF2B5EF4-FFF2-40B4-BE49-F238E27FC236}">
                <a16:creationId xmlns:a16="http://schemas.microsoft.com/office/drawing/2014/main" id="{CCC87CAA-3B85-4C63-9B4E-7B717195E3D8}"/>
              </a:ext>
            </a:extLst>
          </p:cNvPr>
          <p:cNvSpPr txBox="1"/>
          <p:nvPr userDrawn="1"/>
        </p:nvSpPr>
        <p:spPr>
          <a:xfrm>
            <a:off x="3741003" y="5488871"/>
            <a:ext cx="4171457" cy="1077218"/>
          </a:xfrm>
          <a:prstGeom prst="rect">
            <a:avLst/>
          </a:prstGeom>
          <a:noFill/>
        </p:spPr>
        <p:txBody>
          <a:bodyPr wrap="square" rtlCol="0">
            <a:spAutoFit/>
          </a:bodyPr>
          <a:lstStyle/>
          <a:p>
            <a:pPr algn="ctr"/>
            <a:r>
              <a:rPr lang="en-US" sz="3200" b="1" dirty="0">
                <a:solidFill>
                  <a:srgbClr val="14315A"/>
                </a:solidFill>
                <a:latin typeface="+mn-lt"/>
                <a:cs typeface="Arial" panose="020B0604020202020204" pitchFamily="34" charset="0"/>
              </a:rPr>
              <a:t>Integrated Systems</a:t>
            </a:r>
          </a:p>
          <a:p>
            <a:pPr algn="ctr"/>
            <a:r>
              <a:rPr lang="en-US" sz="3200" b="1" dirty="0">
                <a:solidFill>
                  <a:srgbClr val="14315A"/>
                </a:solidFill>
                <a:latin typeface="+mn-lt"/>
                <a:cs typeface="Arial" panose="020B0604020202020204" pitchFamily="34" charset="0"/>
              </a:rPr>
              <a:t>of Care Division</a:t>
            </a:r>
          </a:p>
        </p:txBody>
      </p:sp>
    </p:spTree>
    <p:extLst>
      <p:ext uri="{BB962C8B-B14F-4D97-AF65-F5344CB8AC3E}">
        <p14:creationId xmlns:p14="http://schemas.microsoft.com/office/powerpoint/2010/main" val="55430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14885" y="288235"/>
            <a:ext cx="5393449" cy="1006893"/>
          </a:xfrm>
        </p:spPr>
        <p:txBody>
          <a:bodyPr/>
          <a:lstStyle>
            <a:lvl1pPr>
              <a:defRPr b="1" baseline="0">
                <a:solidFill>
                  <a:srgbClr val="17305A"/>
                </a:solidFill>
                <a:latin typeface="Arial" panose="020B0604020202020204" pitchFamily="34" charset="0"/>
                <a:cs typeface="Segoe UI" panose="020B0502040204020203" pitchFamily="34" charset="0"/>
              </a:defRPr>
            </a:lvl1pPr>
          </a:lstStyle>
          <a:p>
            <a:r>
              <a:rPr lang="en-US"/>
              <a:t>Click to edit Master</a:t>
            </a:r>
          </a:p>
        </p:txBody>
      </p:sp>
      <p:sp>
        <p:nvSpPr>
          <p:cNvPr id="3" name="Content Placeholder 2"/>
          <p:cNvSpPr>
            <a:spLocks noGrp="1"/>
          </p:cNvSpPr>
          <p:nvPr>
            <p:ph idx="1"/>
          </p:nvPr>
        </p:nvSpPr>
        <p:spPr>
          <a:xfrm>
            <a:off x="1202634" y="1550504"/>
            <a:ext cx="9988827" cy="4682130"/>
          </a:xfrm>
        </p:spPr>
        <p:txBody>
          <a:bodyPr/>
          <a:lstStyle>
            <a:lvl1pPr marL="320040" indent="-320040">
              <a:lnSpc>
                <a:spcPct val="120000"/>
              </a:lnSpc>
              <a:buClr>
                <a:srgbClr val="782B8B"/>
              </a:buClr>
              <a:buSzPct val="125000"/>
              <a:buFont typeface="Segoe UI" panose="020B0502040204020203" pitchFamily="34" charset="0"/>
              <a:buChar char="»"/>
              <a:defRPr sz="3200">
                <a:solidFill>
                  <a:srgbClr val="17305A"/>
                </a:solidFill>
                <a:latin typeface="+mj-lt"/>
                <a:cs typeface="Segoe UI" panose="020B0502040204020203" pitchFamily="34" charset="0"/>
              </a:defRPr>
            </a:lvl1pPr>
            <a:lvl2pPr marL="6858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2pPr>
            <a:lvl3pPr marL="11430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3pPr>
            <a:lvl4pPr marL="16002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4pPr>
            <a:lvl5pPr marL="20574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17305A"/>
                </a:solidFill>
                <a:latin typeface="+mn-lt"/>
              </a:defRPr>
            </a:lvl1pPr>
          </a:lstStyle>
          <a:p>
            <a:r>
              <a:rPr lang="en-US"/>
              <a:t>12/20/2022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grpSp>
        <p:nvGrpSpPr>
          <p:cNvPr id="10" name="Group 9">
            <a:extLst>
              <a:ext uri="{FF2B5EF4-FFF2-40B4-BE49-F238E27FC236}">
                <a16:creationId xmlns:a16="http://schemas.microsoft.com/office/drawing/2014/main" id="{180FDA5D-F906-4676-A955-1E95F9ED8B7B}"/>
              </a:ext>
            </a:extLst>
          </p:cNvPr>
          <p:cNvGrpSpPr/>
          <p:nvPr userDrawn="1"/>
        </p:nvGrpSpPr>
        <p:grpSpPr>
          <a:xfrm>
            <a:off x="0" y="-3"/>
            <a:ext cx="651641" cy="6858003"/>
            <a:chOff x="0" y="-3"/>
            <a:chExt cx="651641" cy="6858003"/>
          </a:xfrm>
        </p:grpSpPr>
        <p:pic>
          <p:nvPicPr>
            <p:cNvPr id="8" name="Picture 7">
              <a:extLst>
                <a:ext uri="{FF2B5EF4-FFF2-40B4-BE49-F238E27FC236}">
                  <a16:creationId xmlns:a16="http://schemas.microsoft.com/office/drawing/2014/main" id="{EA383DC5-035F-4498-BA05-58CA5EFB2C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9" name="Picture 8" descr="Shape&#10;&#10;Description automatically generated">
              <a:extLst>
                <a:ext uri="{FF2B5EF4-FFF2-40B4-BE49-F238E27FC236}">
                  <a16:creationId xmlns:a16="http://schemas.microsoft.com/office/drawing/2014/main" id="{AB13F789-944C-4465-A513-6D553C1FFA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314509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34207" y="602848"/>
            <a:ext cx="9832427" cy="895625"/>
          </a:xfrm>
        </p:spPr>
        <p:txBody>
          <a:bodyPr anchor="ctr">
            <a:normAutofit/>
          </a:bodyPr>
          <a:lstStyle>
            <a:lvl1pPr>
              <a:defRPr sz="4400" b="1">
                <a:solidFill>
                  <a:srgbClr val="14315A"/>
                </a:solidFill>
                <a:latin typeface="+mj-lt"/>
                <a:cs typeface="Segoe UI" panose="020B0502040204020203" pitchFamily="34" charset="0"/>
              </a:defRPr>
            </a:lvl1pPr>
          </a:lstStyle>
          <a:p>
            <a:r>
              <a:rPr lang="en-US"/>
              <a:t>CLICK TO EDIT TITLE</a:t>
            </a:r>
          </a:p>
        </p:txBody>
      </p:sp>
      <p:sp>
        <p:nvSpPr>
          <p:cNvPr id="4" name="Date Placeholder 3"/>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578" b="9976"/>
          <a:stretch/>
        </p:blipFill>
        <p:spPr>
          <a:xfrm>
            <a:off x="0" y="1555536"/>
            <a:ext cx="12192000" cy="1726324"/>
          </a:xfrm>
          <a:prstGeom prst="rect">
            <a:avLst/>
          </a:prstGeom>
        </p:spPr>
      </p:pic>
      <p:pic>
        <p:nvPicPr>
          <p:cNvPr id="7" name="Picture 6">
            <a:extLst>
              <a:ext uri="{FF2B5EF4-FFF2-40B4-BE49-F238E27FC236}">
                <a16:creationId xmlns:a16="http://schemas.microsoft.com/office/drawing/2014/main" id="{7F3865DB-1EE4-4ED6-9756-64A7BF4CDA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40" y="602848"/>
            <a:ext cx="948867" cy="895624"/>
          </a:xfrm>
          <a:prstGeom prst="rect">
            <a:avLst/>
          </a:prstGeom>
        </p:spPr>
      </p:pic>
      <p:sp>
        <p:nvSpPr>
          <p:cNvPr id="9" name="Content Placeholder 2">
            <a:extLst>
              <a:ext uri="{FF2B5EF4-FFF2-40B4-BE49-F238E27FC236}">
                <a16:creationId xmlns:a16="http://schemas.microsoft.com/office/drawing/2014/main" id="{1B5ACD42-3448-47A7-9844-8A5500AF8010}"/>
              </a:ext>
            </a:extLst>
          </p:cNvPr>
          <p:cNvSpPr>
            <a:spLocks noGrp="1"/>
          </p:cNvSpPr>
          <p:nvPr>
            <p:ph idx="1"/>
          </p:nvPr>
        </p:nvSpPr>
        <p:spPr>
          <a:xfrm>
            <a:off x="1030014" y="3058510"/>
            <a:ext cx="10334672" cy="3174123"/>
          </a:xfrm>
        </p:spPr>
        <p:txBody>
          <a:bodyPr>
            <a:normAutofit/>
          </a:bodyPr>
          <a:lstStyle>
            <a:lvl1pPr marL="320040" indent="-320040">
              <a:lnSpc>
                <a:spcPct val="120000"/>
              </a:lnSpc>
              <a:buClr>
                <a:srgbClr val="782B8B"/>
              </a:buClr>
              <a:buSzPct val="125000"/>
              <a:buFont typeface="Segoe UI" panose="020B0502040204020203" pitchFamily="34" charset="0"/>
              <a:buChar char="»"/>
              <a:defRPr sz="3200">
                <a:solidFill>
                  <a:srgbClr val="17305A"/>
                </a:solidFill>
                <a:latin typeface="+mj-lt"/>
                <a:cs typeface="Segoe UI" panose="020B0502040204020203" pitchFamily="34" charset="0"/>
              </a:defRPr>
            </a:lvl1pPr>
            <a:lvl2pPr marL="6858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2pPr>
            <a:lvl3pPr marL="11430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3pPr>
            <a:lvl4pPr marL="16002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4pPr>
            <a:lvl5pPr marL="20574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42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7305A"/>
                </a:solidFill>
                <a:latin typeface="+mj-lt"/>
                <a:cs typeface="Segoe UI" panose="020B0502040204020203"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3200">
                <a:solidFill>
                  <a:srgbClr val="17305A"/>
                </a:solidFill>
                <a:latin typeface="+mj-lt"/>
                <a:cs typeface="Segoe UI" panose="020B0502040204020203" pitchFamily="34" charset="0"/>
              </a:defRPr>
            </a:lvl1pPr>
            <a:lvl2pPr>
              <a:defRPr sz="3200">
                <a:solidFill>
                  <a:srgbClr val="17305A"/>
                </a:solidFill>
                <a:latin typeface="+mj-lt"/>
                <a:cs typeface="Segoe UI" panose="020B0502040204020203" pitchFamily="34" charset="0"/>
              </a:defRPr>
            </a:lvl2pPr>
            <a:lvl3pPr>
              <a:defRPr sz="3200">
                <a:solidFill>
                  <a:srgbClr val="17305A"/>
                </a:solidFill>
                <a:latin typeface="+mj-lt"/>
                <a:cs typeface="Segoe UI" panose="020B0502040204020203" pitchFamily="34" charset="0"/>
              </a:defRPr>
            </a:lvl3pPr>
            <a:lvl4pPr>
              <a:defRPr sz="3200">
                <a:solidFill>
                  <a:srgbClr val="17305A"/>
                </a:solidFill>
                <a:latin typeface="+mj-lt"/>
                <a:cs typeface="Segoe UI" panose="020B0502040204020203" pitchFamily="34" charset="0"/>
              </a:defRPr>
            </a:lvl4pPr>
            <a:lvl5pP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3200">
                <a:solidFill>
                  <a:srgbClr val="17305A"/>
                </a:solidFill>
                <a:latin typeface="+mj-lt"/>
                <a:cs typeface="Segoe UI" panose="020B0502040204020203" pitchFamily="34" charset="0"/>
              </a:defRPr>
            </a:lvl1pPr>
            <a:lvl2pPr>
              <a:defRPr sz="3200">
                <a:solidFill>
                  <a:srgbClr val="17305A"/>
                </a:solidFill>
                <a:latin typeface="+mj-lt"/>
                <a:cs typeface="Segoe UI" panose="020B0502040204020203" pitchFamily="34" charset="0"/>
              </a:defRPr>
            </a:lvl2pPr>
            <a:lvl3pPr>
              <a:defRPr sz="3200">
                <a:solidFill>
                  <a:srgbClr val="17305A"/>
                </a:solidFill>
                <a:latin typeface="+mj-lt"/>
                <a:cs typeface="Segoe UI" panose="020B0502040204020203" pitchFamily="34" charset="0"/>
              </a:defRPr>
            </a:lvl3pPr>
            <a:lvl4pPr>
              <a:defRPr sz="3200">
                <a:solidFill>
                  <a:srgbClr val="17305A"/>
                </a:solidFill>
                <a:latin typeface="+mj-lt"/>
                <a:cs typeface="Segoe UI" panose="020B0502040204020203" pitchFamily="34" charset="0"/>
              </a:defRPr>
            </a:lvl4pPr>
            <a:lvl5pP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grpSp>
        <p:nvGrpSpPr>
          <p:cNvPr id="8" name="Group 7">
            <a:extLst>
              <a:ext uri="{FF2B5EF4-FFF2-40B4-BE49-F238E27FC236}">
                <a16:creationId xmlns:a16="http://schemas.microsoft.com/office/drawing/2014/main" id="{94515739-DFA9-4E7A-9867-72F584AC1F64}"/>
              </a:ext>
            </a:extLst>
          </p:cNvPr>
          <p:cNvGrpSpPr/>
          <p:nvPr userDrawn="1"/>
        </p:nvGrpSpPr>
        <p:grpSpPr>
          <a:xfrm>
            <a:off x="0" y="-3"/>
            <a:ext cx="651641" cy="6858003"/>
            <a:chOff x="0" y="-3"/>
            <a:chExt cx="651641" cy="6858003"/>
          </a:xfrm>
        </p:grpSpPr>
        <p:pic>
          <p:nvPicPr>
            <p:cNvPr id="9" name="Picture 8">
              <a:extLst>
                <a:ext uri="{FF2B5EF4-FFF2-40B4-BE49-F238E27FC236}">
                  <a16:creationId xmlns:a16="http://schemas.microsoft.com/office/drawing/2014/main" id="{E3235D80-3832-45E9-9F98-C1F64371EB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10" name="Picture 9" descr="Shape&#10;&#10;Description automatically generated">
              <a:extLst>
                <a:ext uri="{FF2B5EF4-FFF2-40B4-BE49-F238E27FC236}">
                  <a16:creationId xmlns:a16="http://schemas.microsoft.com/office/drawing/2014/main" id="{4DB356A7-8985-4C86-AAB0-70DA489F2A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143976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7305A"/>
                </a:solidFill>
                <a:latin typeface="+mj-lt"/>
                <a:cs typeface="Segoe UI" panose="020B05020402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17305A"/>
                </a:solidFill>
                <a:latin typeface="+mn-lt"/>
              </a:defRPr>
            </a:lvl1pPr>
          </a:lstStyle>
          <a:p>
            <a:fld id="{EB8090AE-F645-47C1-81A8-D4E28BF03D47}" type="slidenum">
              <a:rPr lang="en-US" smtClean="0"/>
              <a:pPr/>
              <a:t>‹#›</a:t>
            </a:fld>
            <a:endParaRPr lang="en-US" dirty="0"/>
          </a:p>
        </p:txBody>
      </p:sp>
      <p:grpSp>
        <p:nvGrpSpPr>
          <p:cNvPr id="6" name="Group 5">
            <a:extLst>
              <a:ext uri="{FF2B5EF4-FFF2-40B4-BE49-F238E27FC236}">
                <a16:creationId xmlns:a16="http://schemas.microsoft.com/office/drawing/2014/main" id="{E8C44B51-E6B2-4AF4-B948-B8665AFE0A13}"/>
              </a:ext>
            </a:extLst>
          </p:cNvPr>
          <p:cNvGrpSpPr/>
          <p:nvPr userDrawn="1"/>
        </p:nvGrpSpPr>
        <p:grpSpPr>
          <a:xfrm>
            <a:off x="0" y="-3"/>
            <a:ext cx="651641" cy="6858003"/>
            <a:chOff x="0" y="-3"/>
            <a:chExt cx="651641" cy="6858003"/>
          </a:xfrm>
        </p:grpSpPr>
        <p:pic>
          <p:nvPicPr>
            <p:cNvPr id="7" name="Picture 6">
              <a:extLst>
                <a:ext uri="{FF2B5EF4-FFF2-40B4-BE49-F238E27FC236}">
                  <a16:creationId xmlns:a16="http://schemas.microsoft.com/office/drawing/2014/main" id="{56433E91-C4A4-48C4-BBB1-7A63A4C5446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8" name="Picture 7" descr="Shape&#10;&#10;Description automatically generated">
              <a:extLst>
                <a:ext uri="{FF2B5EF4-FFF2-40B4-BE49-F238E27FC236}">
                  <a16:creationId xmlns:a16="http://schemas.microsoft.com/office/drawing/2014/main" id="{C4F11C93-E706-49BE-BA73-CE94B9BB54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3240548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891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82566" y="6356350"/>
            <a:ext cx="264597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r>
              <a:rPr lang="en-US"/>
              <a:t>12/20/2022</a:t>
            </a:r>
            <a:endParaRPr lang="en-US" dirty="0"/>
          </a:p>
        </p:txBody>
      </p:sp>
      <p:sp>
        <p:nvSpPr>
          <p:cNvPr id="5" name="Footer Placeholder 4"/>
          <p:cNvSpPr>
            <a:spLocks noGrp="1"/>
          </p:cNvSpPr>
          <p:nvPr>
            <p:ph type="ftr" sz="quarter" idx="3"/>
          </p:nvPr>
        </p:nvSpPr>
        <p:spPr>
          <a:xfrm>
            <a:off x="415421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dirty="0"/>
          </a:p>
        </p:txBody>
      </p:sp>
    </p:spTree>
    <p:extLst>
      <p:ext uri="{BB962C8B-B14F-4D97-AF65-F5344CB8AC3E}">
        <p14:creationId xmlns:p14="http://schemas.microsoft.com/office/powerpoint/2010/main" val="24624725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Lst>
  <p:hf hdr="0" ftr="0"/>
  <p:txStyles>
    <p:titleStyle>
      <a:lvl1pPr algn="l" defTabSz="914400" rtl="0" eaLnBrk="1" latinLnBrk="0" hangingPunct="1">
        <a:lnSpc>
          <a:spcPct val="90000"/>
        </a:lnSpc>
        <a:spcBef>
          <a:spcPct val="0"/>
        </a:spcBef>
        <a:buNone/>
        <a:defRPr sz="4400" b="1" kern="1200">
          <a:solidFill>
            <a:srgbClr val="14315A"/>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grandfatherclockco.com/davidson-ii-grandfather-clock.html" TargetMode="External"/><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11" Type="http://schemas.openxmlformats.org/officeDocument/2006/relationships/image" Target="../media/image24.svg"/><Relationship Id="rId5" Type="http://schemas.openxmlformats.org/officeDocument/2006/relationships/diagramData" Target="../diagrams/data1.xml"/><Relationship Id="rId1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notesSlide" Target="../notesSlides/notesSlide12.xml"/><Relationship Id="rId9" Type="http://schemas.microsoft.com/office/2007/relationships/diagramDrawing" Target="../diagrams/drawing1.xml"/><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3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svg"/><Relationship Id="rId11" Type="http://schemas.microsoft.com/office/2007/relationships/diagramDrawing" Target="../diagrams/drawing2.xml"/><Relationship Id="rId5" Type="http://schemas.openxmlformats.org/officeDocument/2006/relationships/image" Target="../media/image28.png"/><Relationship Id="rId10" Type="http://schemas.openxmlformats.org/officeDocument/2006/relationships/diagramColors" Target="../diagrams/colors2.xml"/><Relationship Id="rId4" Type="http://schemas.openxmlformats.org/officeDocument/2006/relationships/notesSlide" Target="../notesSlides/notesSlide13.xml"/><Relationship Id="rId9" Type="http://schemas.openxmlformats.org/officeDocument/2006/relationships/diagramQuickStyle" Target="../diagrams/quickStyle2.xml"/><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dhcs.ca.gov/services/ltc/Documents/WPCS-Workweek-OT-Exemption-Request-Process-Presentation-Transcript.pdf"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hyperlink" Target="https://www.dhcs.ca.gov/services/ltc/Documents/DHCS-2279-WPCS-OT-Exemption-Request.pdf"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freesvg.org/woman-using-laptop" TargetMode="External"/><Relationship Id="rId5" Type="http://schemas.openxmlformats.org/officeDocument/2006/relationships/image" Target="../media/image4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rawpixel.com/image/1213916/business-partners-working-together?referral=40&amp;source=pinterest"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freestock.com/free-photos/male-doctor-portrait-smiling-isolated-white-6260149"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7.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5.xml"/><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customXml" Target="../ink/ink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8.jpeg"/><Relationship Id="rId11" Type="http://schemas.openxmlformats.org/officeDocument/2006/relationships/customXml" Target="../ink/ink3.xml"/><Relationship Id="rId5" Type="http://schemas.openxmlformats.org/officeDocument/2006/relationships/hyperlink" Target="https://www.dhcs.ca.gov/services/ltc/Documents/DHCS-2280-WPCS-Secondary-OT-Exemption-Request.pdf" TargetMode="External"/><Relationship Id="rId15" Type="http://schemas.openxmlformats.org/officeDocument/2006/relationships/customXml" Target="../ink/ink7.xml"/><Relationship Id="rId10" Type="http://schemas.openxmlformats.org/officeDocument/2006/relationships/customXml" Target="../ink/ink2.xml"/><Relationship Id="rId4" Type="http://schemas.openxmlformats.org/officeDocument/2006/relationships/notesSlide" Target="../notesSlides/notesSlide31.xml"/><Relationship Id="rId9" Type="http://schemas.openxmlformats.org/officeDocument/2006/relationships/image" Target="../media/image59.png"/><Relationship Id="rId14" Type="http://schemas.openxmlformats.org/officeDocument/2006/relationships/customXml" Target="../ink/ink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image" Target="../media/image6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0.sv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9.png"/><Relationship Id="rId5" Type="http://schemas.openxmlformats.org/officeDocument/2006/relationships/hyperlink" Target="mailto:CareManagement@dhcs.ca.gov"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dhcs.ca.gov/services/ltc/Documents/HCBA-PL-22-001-Workweek-Exemption.pdf"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www.dhcs.ca.gov/services/ltc/Documents/DHCS-2280-WPCS-Secondary-OT-Exemption-Request.pdf" TargetMode="External"/><Relationship Id="rId5" Type="http://schemas.openxmlformats.org/officeDocument/2006/relationships/hyperlink" Target="https://www.dhcs.ca.gov/services/ltc/Documents/DHCS-2279-WPCS-OT-Exemption-Request.pdf"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2.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freesvg.org/woman-using-telephone" TargetMode="External"/><Relationship Id="rId5" Type="http://schemas.openxmlformats.org/officeDocument/2006/relationships/image" Target="../media/image7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446" y="1232065"/>
            <a:ext cx="9144000" cy="2858849"/>
          </a:xfrm>
        </p:spPr>
        <p:txBody>
          <a:bodyPr>
            <a:normAutofit/>
          </a:bodyPr>
          <a:lstStyle/>
          <a:p>
            <a:r>
              <a:rPr lang="en-US" b="0" dirty="0">
                <a:cs typeface="Segoe UI"/>
              </a:rPr>
              <a:t>WPCS Workweek Overtime Exemption Request Process</a:t>
            </a:r>
            <a:br>
              <a:rPr lang="en-US" b="0" dirty="0"/>
            </a:br>
            <a:endParaRPr lang="en-US" b="0"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0640" y="6170168"/>
            <a:ext cx="395295" cy="4064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3150704" y="5734878"/>
            <a:ext cx="636105" cy="586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C183D7F6-B498-43B3-948B-1728B52AA6E4}">
                <adec:decorative xmlns:adec="http://schemas.microsoft.com/office/drawing/2017/decorative" val="1"/>
              </a:ext>
            </a:extLst>
          </p:cNvPr>
          <p:cNvSpPr txBox="1"/>
          <p:nvPr/>
        </p:nvSpPr>
        <p:spPr>
          <a:xfrm>
            <a:off x="237506" y="5961413"/>
            <a:ext cx="736271" cy="61515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6554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10 Title: Exemption 1 Requirements (continued) &#10;&#10;">
            <a:extLst>
              <a:ext uri="{FF2B5EF4-FFF2-40B4-BE49-F238E27FC236}">
                <a16:creationId xmlns:a16="http://schemas.microsoft.com/office/drawing/2014/main" id="{BCEE27A4-BA58-45EB-9780-3611DBCC8C70}"/>
              </a:ext>
            </a:extLst>
          </p:cNvPr>
          <p:cNvSpPr txBox="1">
            <a:spLocks noGrp="1"/>
          </p:cNvSpPr>
          <p:nvPr>
            <p:ph type="title" idx="4294967295"/>
          </p:nvPr>
        </p:nvSpPr>
        <p:spPr>
          <a:xfrm flipH="1">
            <a:off x="800868" y="304800"/>
            <a:ext cx="1095933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1 Requirements Continued</a:t>
            </a:r>
            <a:endPar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a:endParaRPr>
          </a:p>
        </p:txBody>
      </p:sp>
      <p:sp>
        <p:nvSpPr>
          <p:cNvPr id="11" name="Content Placeholder 8" descr="(Items (i)-(iii) are found on Page 2 of the Waiver Personal Care Services (WPCS) Workweek Overtime Exemption Request form.)&#10;&#10;(i) The Provider lives in the same home as the Participant at least 5 days and nights per week on a regular basis,  &#10;OR&#10;&#10;(ii) The Provider currently provides care to the Participant at least 8 hours per day, and has done so for two or more years continuously, &#10;OR&#10;&#10;(iii) The Participant is unable to find an additional local caregiver who speaks the same language as the Participant.&#10;"/>
          <p:cNvSpPr>
            <a:spLocks noGrp="1"/>
          </p:cNvSpPr>
          <p:nvPr>
            <p:ph idx="1"/>
          </p:nvPr>
        </p:nvSpPr>
        <p:spPr>
          <a:xfrm>
            <a:off x="800868" y="1352915"/>
            <a:ext cx="10667011" cy="4342490"/>
          </a:xfrm>
        </p:spPr>
        <p:txBody>
          <a:bodyPr>
            <a:normAutofit fontScale="77500" lnSpcReduction="20000"/>
          </a:bodyPr>
          <a:lstStyle/>
          <a:p>
            <a:pPr marL="0" indent="0">
              <a:buNone/>
            </a:pPr>
            <a:r>
              <a:rPr lang="en-US" sz="2600" dirty="0">
                <a:ea typeface="+mj-lt"/>
                <a:cs typeface="+mj-lt"/>
              </a:rPr>
              <a:t>(Items (i)-(iii) are found on Page 2 of the Waiver Personal Care Services (WPCS) Workweek Overtime Exemption Request form.)</a:t>
            </a:r>
            <a:endParaRPr lang="en-US" sz="2600" dirty="0"/>
          </a:p>
          <a:p>
            <a:r>
              <a:rPr lang="en-US" sz="3100" dirty="0"/>
              <a:t>(i) The Provider lives in the same home as the Participant at least 5 days and nights per week on a regular basis,  </a:t>
            </a:r>
          </a:p>
          <a:p>
            <a:pPr marL="0" indent="0" algn="ctr">
              <a:buNone/>
            </a:pPr>
            <a:r>
              <a:rPr lang="en-US" sz="3100" dirty="0"/>
              <a:t>OR</a:t>
            </a:r>
          </a:p>
          <a:p>
            <a:r>
              <a:rPr lang="en-US" sz="3100" dirty="0"/>
              <a:t>(ii) The Provider currently provides care to the Participant at least 8 hours per day, and has done so for two or more years continuously, </a:t>
            </a:r>
          </a:p>
          <a:p>
            <a:pPr marL="0" indent="0" algn="ctr">
              <a:buNone/>
            </a:pPr>
            <a:r>
              <a:rPr lang="en-US" sz="3100" dirty="0"/>
              <a:t>OR</a:t>
            </a:r>
          </a:p>
          <a:p>
            <a:r>
              <a:rPr lang="en-US" sz="3100" dirty="0"/>
              <a:t>(iii) The Participant is unable to find an additional local caregiver who speaks the same language as the Participant.</a:t>
            </a:r>
          </a:p>
        </p:txBody>
      </p:sp>
      <p:sp>
        <p:nvSpPr>
          <p:cNvPr id="4" name="Date Placeholder 3" descr="presentation revision date: 12 / 20 / 22.">
            <a:extLst>
              <a:ext uri="{FF2B5EF4-FFF2-40B4-BE49-F238E27FC236}">
                <a16:creationId xmlns:a16="http://schemas.microsoft.com/office/drawing/2014/main" id="{259DBE54-0E0C-43AA-8D61-F7496C3EF384}"/>
              </a:ext>
            </a:extLst>
          </p:cNvPr>
          <p:cNvSpPr>
            <a:spLocks noGrp="1"/>
          </p:cNvSpPr>
          <p:nvPr>
            <p:ph type="dt" sz="half" idx="10"/>
          </p:nvPr>
        </p:nvSpPr>
        <p:spPr/>
        <p:txBody>
          <a:bodyPr/>
          <a:lstStyle/>
          <a:p>
            <a:r>
              <a:rPr lang="en-US" dirty="0"/>
              <a:t>12/20/2022</a:t>
            </a:r>
          </a:p>
        </p:txBody>
      </p:sp>
      <p:sp>
        <p:nvSpPr>
          <p:cNvPr id="5" name="Slide Number Placeholder 4" descr="slide number 10.">
            <a:extLst>
              <a:ext uri="{FF2B5EF4-FFF2-40B4-BE49-F238E27FC236}">
                <a16:creationId xmlns:a16="http://schemas.microsoft.com/office/drawing/2014/main" id="{C579E529-C94D-4187-BE69-381E1F93D83E}"/>
              </a:ext>
            </a:extLst>
          </p:cNvPr>
          <p:cNvSpPr>
            <a:spLocks noGrp="1"/>
          </p:cNvSpPr>
          <p:nvPr>
            <p:ph type="sldNum" sz="quarter" idx="12"/>
          </p:nvPr>
        </p:nvSpPr>
        <p:spPr/>
        <p:txBody>
          <a:bodyPr/>
          <a:lstStyle/>
          <a:p>
            <a:fld id="{EB8090AE-F645-47C1-81A8-D4E28BF03D47}" type="slidenum">
              <a:rPr lang="en-US" smtClean="0"/>
              <a:pPr/>
              <a:t>10</a:t>
            </a:fld>
            <a:endParaRPr lang="en-US" dirty="0"/>
          </a:p>
        </p:txBody>
      </p:sp>
      <p:pic>
        <p:nvPicPr>
          <p:cNvPr id="6" name="Graphic 5">
            <a:extLst>
              <a:ext uri="{FF2B5EF4-FFF2-40B4-BE49-F238E27FC236}">
                <a16:creationId xmlns:a16="http://schemas.microsoft.com/office/drawing/2014/main" id="{E458F90A-F836-4658-8A3C-F481A9F488C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4197" y="5375234"/>
            <a:ext cx="1577982" cy="1577982"/>
          </a:xfrm>
          <a:prstGeom prst="rect">
            <a:avLst/>
          </a:prstGeom>
        </p:spPr>
      </p:pic>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35712"/>
            <a:ext cx="406400" cy="406400"/>
          </a:xfrm>
          <a:prstGeom prst="rect">
            <a:avLst/>
          </a:prstGeom>
        </p:spPr>
      </p:pic>
    </p:spTree>
    <p:extLst>
      <p:ext uri="{BB962C8B-B14F-4D97-AF65-F5344CB8AC3E}">
        <p14:creationId xmlns:p14="http://schemas.microsoft.com/office/powerpoint/2010/main" val="83099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11 Title: Exemptions Without An End Date&#10;&#10;">
            <a:extLst>
              <a:ext uri="{FF2B5EF4-FFF2-40B4-BE49-F238E27FC236}">
                <a16:creationId xmlns:a16="http://schemas.microsoft.com/office/drawing/2014/main" id="{611A5CAB-029B-45B0-B7E1-343A0647A87D}"/>
              </a:ext>
            </a:extLst>
          </p:cNvPr>
          <p:cNvSpPr>
            <a:spLocks noGrp="1"/>
          </p:cNvSpPr>
          <p:nvPr>
            <p:ph type="title"/>
          </p:nvPr>
        </p:nvSpPr>
        <p:spPr>
          <a:xfrm>
            <a:off x="638542" y="74083"/>
            <a:ext cx="11264164" cy="1166813"/>
          </a:xfrm>
        </p:spPr>
        <p:txBody>
          <a:bodyPr/>
          <a:lstStyle/>
          <a:p>
            <a:pPr algn="ctr"/>
            <a:r>
              <a:rPr lang="en-US" dirty="0">
                <a:latin typeface="Arial"/>
                <a:cs typeface="Segoe UI"/>
              </a:rPr>
              <a:t>Exemptions Without an End Date</a:t>
            </a:r>
            <a:endParaRPr lang="en-US" dirty="0"/>
          </a:p>
        </p:txBody>
      </p:sp>
      <p:sp>
        <p:nvSpPr>
          <p:cNvPr id="3" name="Content Placeholder 2" descr="An OT Exemption will be granted without an end date if:&#10;&#10;Participant was enrolled Waiver prior to January 31, 2016, AND &#10;&#10;Provider was working for them prior to January 31, 2016, AND &#10;&#10;Meet the requirements outlined in previous slides.&#10;&#10;If the Provider started working after January 31, 2016, they must renew their OT exemption annually.&#10;">
            <a:extLst>
              <a:ext uri="{FF2B5EF4-FFF2-40B4-BE49-F238E27FC236}">
                <a16:creationId xmlns:a16="http://schemas.microsoft.com/office/drawing/2014/main" id="{D99EE898-DC85-4315-AC33-EEE9F90CF62A}"/>
              </a:ext>
            </a:extLst>
          </p:cNvPr>
          <p:cNvSpPr>
            <a:spLocks noGrp="1"/>
          </p:cNvSpPr>
          <p:nvPr>
            <p:ph idx="1"/>
          </p:nvPr>
        </p:nvSpPr>
        <p:spPr>
          <a:xfrm>
            <a:off x="913233" y="1156239"/>
            <a:ext cx="9186153" cy="5202151"/>
          </a:xfrm>
        </p:spPr>
        <p:txBody>
          <a:bodyPr vert="horz" lIns="91440" tIns="45720" rIns="91440" bIns="45720" rtlCol="0" anchor="t">
            <a:normAutofit fontScale="92500" lnSpcReduction="10000"/>
          </a:bodyPr>
          <a:lstStyle/>
          <a:p>
            <a:pPr marL="0" indent="0">
              <a:buNone/>
            </a:pPr>
            <a:r>
              <a:rPr lang="en-US" dirty="0">
                <a:cs typeface="Segoe UI"/>
              </a:rPr>
              <a:t>An OT Exemption will be granted without an end date if:</a:t>
            </a:r>
            <a:endParaRPr lang="en-US" dirty="0"/>
          </a:p>
          <a:p>
            <a:r>
              <a:rPr lang="en-US" dirty="0">
                <a:cs typeface="Segoe UI"/>
              </a:rPr>
              <a:t>Participant was enrolled Waiver prior to January 31, 2016, AND </a:t>
            </a:r>
            <a:endParaRPr lang="en-US" dirty="0"/>
          </a:p>
          <a:p>
            <a:r>
              <a:rPr lang="en-US" dirty="0">
                <a:cs typeface="Segoe UI"/>
              </a:rPr>
              <a:t>Provider was working for them prior to January 31, 2016, AND </a:t>
            </a:r>
            <a:endParaRPr lang="en-US" dirty="0"/>
          </a:p>
          <a:p>
            <a:r>
              <a:rPr lang="en-US" dirty="0">
                <a:cs typeface="Segoe UI"/>
              </a:rPr>
              <a:t>Meet the requirements outlined in previous slides.</a:t>
            </a:r>
          </a:p>
          <a:p>
            <a:pPr lvl="1"/>
            <a:r>
              <a:rPr lang="en-US" dirty="0">
                <a:solidFill>
                  <a:srgbClr val="782B8B"/>
                </a:solidFill>
                <a:ea typeface="+mj-lt"/>
                <a:cs typeface="+mj-lt"/>
              </a:rPr>
              <a:t>If the Provider started working after January 31, 2016, they must renew their OT exemption annually.</a:t>
            </a:r>
            <a:endParaRPr lang="en-US" dirty="0">
              <a:solidFill>
                <a:srgbClr val="782B8B"/>
              </a:solidFill>
              <a:cs typeface="Arial"/>
            </a:endParaRPr>
          </a:p>
        </p:txBody>
      </p:sp>
      <p:pic>
        <p:nvPicPr>
          <p:cNvPr id="5" name="Picture 4">
            <a:extLst>
              <a:ext uri="{FF2B5EF4-FFF2-40B4-BE49-F238E27FC236}">
                <a16:creationId xmlns:a16="http://schemas.microsoft.com/office/drawing/2014/main" id="{74CB9A11-C77A-4156-ACC2-0E21EDE0BD9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03171" y="1240444"/>
            <a:ext cx="1645998" cy="5039155"/>
          </a:xfrm>
          <a:prstGeom prst="rect">
            <a:avLst/>
          </a:prstGeom>
        </p:spPr>
      </p:pic>
      <p:sp>
        <p:nvSpPr>
          <p:cNvPr id="4" name="Date Placeholder 3" descr="presentation revision date: 12 / 20 / 22">
            <a:extLst>
              <a:ext uri="{FF2B5EF4-FFF2-40B4-BE49-F238E27FC236}">
                <a16:creationId xmlns:a16="http://schemas.microsoft.com/office/drawing/2014/main" id="{7C5AEF64-E15D-4FF5-9350-5F76C331E109}"/>
              </a:ext>
            </a:extLst>
          </p:cNvPr>
          <p:cNvSpPr>
            <a:spLocks noGrp="1"/>
          </p:cNvSpPr>
          <p:nvPr>
            <p:ph type="dt" sz="half" idx="10"/>
          </p:nvPr>
        </p:nvSpPr>
        <p:spPr/>
        <p:txBody>
          <a:bodyPr/>
          <a:lstStyle/>
          <a:p>
            <a:r>
              <a:rPr lang="en-US" dirty="0"/>
              <a:t>12/20/2022</a:t>
            </a:r>
          </a:p>
        </p:txBody>
      </p:sp>
      <p:sp>
        <p:nvSpPr>
          <p:cNvPr id="6" name="Slide Number Placeholder 5" descr="slide 11.">
            <a:extLst>
              <a:ext uri="{FF2B5EF4-FFF2-40B4-BE49-F238E27FC236}">
                <a16:creationId xmlns:a16="http://schemas.microsoft.com/office/drawing/2014/main" id="{E91220CD-8740-4646-AF0B-48ACFD359AD9}"/>
              </a:ext>
            </a:extLst>
          </p:cNvPr>
          <p:cNvSpPr>
            <a:spLocks noGrp="1"/>
          </p:cNvSpPr>
          <p:nvPr>
            <p:ph type="sldNum" sz="quarter" idx="12"/>
          </p:nvPr>
        </p:nvSpPr>
        <p:spPr/>
        <p:txBody>
          <a:bodyPr/>
          <a:lstStyle/>
          <a:p>
            <a:fld id="{EB8090AE-F645-47C1-81A8-D4E28BF03D47}" type="slidenum">
              <a:rPr lang="en-US" smtClean="0"/>
              <a:pPr/>
              <a:t>11</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271221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Slide title: Exemption 2 Requirements.&#10;&#10;">
            <a:extLst>
              <a:ext uri="{FF2B5EF4-FFF2-40B4-BE49-F238E27FC236}">
                <a16:creationId xmlns:a16="http://schemas.microsoft.com/office/drawing/2014/main" id="{11D5A81A-F4F0-4E01-8662-564CBB6D765C}"/>
              </a:ext>
            </a:extLst>
          </p:cNvPr>
          <p:cNvSpPr txBox="1">
            <a:spLocks noGrp="1"/>
          </p:cNvSpPr>
          <p:nvPr>
            <p:ph type="title" idx="4294967295"/>
          </p:nvPr>
        </p:nvSpPr>
        <p:spPr>
          <a:xfrm flipH="1">
            <a:off x="1393383" y="136525"/>
            <a:ext cx="1011431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Arial"/>
              </a:rPr>
              <a:t>Exemption 2 Requirements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4" name="TextBox 93" descr="For Participants enrolled in the HCBA Waiver AFTER January 31, 2016, at least one of the following must be met: &#10;">
            <a:extLst>
              <a:ext uri="{FF2B5EF4-FFF2-40B4-BE49-F238E27FC236}">
                <a16:creationId xmlns:a16="http://schemas.microsoft.com/office/drawing/2014/main" id="{6B28697F-01D7-2F72-5CFD-7DE8D611D78B}"/>
              </a:ext>
            </a:extLst>
          </p:cNvPr>
          <p:cNvSpPr txBox="1"/>
          <p:nvPr/>
        </p:nvSpPr>
        <p:spPr>
          <a:xfrm>
            <a:off x="952198" y="914400"/>
            <a:ext cx="1100878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7305A"/>
                </a:solidFill>
                <a:ea typeface="+mn-lt"/>
                <a:cs typeface="+mn-lt"/>
              </a:rPr>
              <a:t>For Participants enrolled in the HCBA Waiver AFTER </a:t>
            </a:r>
          </a:p>
          <a:p>
            <a:r>
              <a:rPr lang="en-US" sz="3200" dirty="0">
                <a:solidFill>
                  <a:srgbClr val="17305A"/>
                </a:solidFill>
                <a:ea typeface="+mn-lt"/>
                <a:cs typeface="+mn-lt"/>
              </a:rPr>
              <a:t>January 31, 2016, at least one of the following must be met: </a:t>
            </a:r>
          </a:p>
          <a:p>
            <a:endParaRPr lang="en-US" dirty="0">
              <a:cs typeface="Arial"/>
            </a:endParaRPr>
          </a:p>
        </p:txBody>
      </p:sp>
      <p:graphicFrame>
        <p:nvGraphicFramePr>
          <p:cNvPr id="2" name="Content Placeholder 1" descr="&#10;&#10;2. The Provider is providing consistent care to the Participant at least 8 hours a day, and has done so for at least 2 or more years continuously.&#10;&#10;">
            <a:extLst>
              <a:ext uri="{FF2B5EF4-FFF2-40B4-BE49-F238E27FC236}">
                <a16:creationId xmlns:a16="http://schemas.microsoft.com/office/drawing/2014/main" id="{C4A862FE-3AEA-405C-9EA2-45BC65DC0704}"/>
              </a:ext>
            </a:extLst>
          </p:cNvPr>
          <p:cNvGraphicFramePr>
            <a:graphicFrameLocks noGrp="1"/>
          </p:cNvGraphicFramePr>
          <p:nvPr>
            <p:ph idx="1"/>
            <p:extLst>
              <p:ext uri="{D42A27DB-BD31-4B8C-83A1-F6EECF244321}">
                <p14:modId xmlns:p14="http://schemas.microsoft.com/office/powerpoint/2010/main" val="317348019"/>
              </p:ext>
            </p:extLst>
          </p:nvPr>
        </p:nvGraphicFramePr>
        <p:xfrm>
          <a:off x="-764145" y="3363361"/>
          <a:ext cx="13725813" cy="30506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Graphic 5">
            <a:extLst>
              <a:ext uri="{FF2B5EF4-FFF2-40B4-BE49-F238E27FC236}">
                <a16:creationId xmlns:a16="http://schemas.microsoft.com/office/drawing/2014/main" id="{06AAA838-ED57-45BB-88B9-A4DD58FFE48E}"/>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8407" y="3431960"/>
            <a:ext cx="1155773" cy="1155773"/>
          </a:xfrm>
          <a:prstGeom prst="rect">
            <a:avLst/>
          </a:prstGeom>
        </p:spPr>
      </p:pic>
      <p:pic>
        <p:nvPicPr>
          <p:cNvPr id="7" name="Graphic 6">
            <a:extLst>
              <a:ext uri="{FF2B5EF4-FFF2-40B4-BE49-F238E27FC236}">
                <a16:creationId xmlns:a16="http://schemas.microsoft.com/office/drawing/2014/main" id="{E5922D0B-2D62-40D2-A1A7-05431AF844BB}"/>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72942" y="5099461"/>
            <a:ext cx="1155773" cy="1166356"/>
          </a:xfrm>
          <a:prstGeom prst="rect">
            <a:avLst/>
          </a:prstGeom>
        </p:spPr>
      </p:pic>
      <p:sp>
        <p:nvSpPr>
          <p:cNvPr id="3" name="Date Placeholder 2" descr="revision date of presentation: 12 / 20 / 22.">
            <a:extLst>
              <a:ext uri="{FF2B5EF4-FFF2-40B4-BE49-F238E27FC236}">
                <a16:creationId xmlns:a16="http://schemas.microsoft.com/office/drawing/2014/main" id="{BE710756-0AA5-42D4-AB03-B8EE48508616}"/>
              </a:ext>
            </a:extLst>
          </p:cNvPr>
          <p:cNvSpPr>
            <a:spLocks noGrp="1"/>
          </p:cNvSpPr>
          <p:nvPr>
            <p:ph type="dt" sz="half" idx="10"/>
          </p:nvPr>
        </p:nvSpPr>
        <p:spPr/>
        <p:txBody>
          <a:bodyPr/>
          <a:lstStyle/>
          <a:p>
            <a:r>
              <a:rPr lang="en-US" dirty="0"/>
              <a:t>12/20/2022</a:t>
            </a:r>
          </a:p>
        </p:txBody>
      </p:sp>
      <p:sp>
        <p:nvSpPr>
          <p:cNvPr id="5" name="Slide Number Placeholder 4" descr="slide number 12.">
            <a:extLst>
              <a:ext uri="{FF2B5EF4-FFF2-40B4-BE49-F238E27FC236}">
                <a16:creationId xmlns:a16="http://schemas.microsoft.com/office/drawing/2014/main" id="{EAD329C5-19EA-43CA-92A0-47CD7659B278}"/>
              </a:ext>
            </a:extLst>
          </p:cNvPr>
          <p:cNvSpPr>
            <a:spLocks noGrp="1"/>
          </p:cNvSpPr>
          <p:nvPr>
            <p:ph type="sldNum" sz="quarter" idx="12"/>
          </p:nvPr>
        </p:nvSpPr>
        <p:spPr/>
        <p:txBody>
          <a:bodyPr/>
          <a:lstStyle/>
          <a:p>
            <a:fld id="{EB8090AE-F645-47C1-81A8-D4E28BF03D47}" type="slidenum">
              <a:rPr lang="en-US" smtClean="0"/>
              <a:pPr/>
              <a:t>12</a:t>
            </a:fld>
            <a:endParaRPr lang="en-US" dirty="0"/>
          </a:p>
        </p:txBody>
      </p:sp>
      <p:pic>
        <p:nvPicPr>
          <p:cNvPr id="34" name="Picture 34">
            <a:extLst>
              <a:ext uri="{FF2B5EF4-FFF2-40B4-BE49-F238E27FC236}">
                <a16:creationId xmlns:a16="http://schemas.microsoft.com/office/drawing/2014/main" id="{8BF1A655-6E08-6548-1D15-AB4AF1420399}"/>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4897211" y="1990726"/>
            <a:ext cx="2288721" cy="1366156"/>
          </a:xfrm>
          <a:prstGeom prst="rect">
            <a:avLst/>
          </a:prstGeom>
        </p:spPr>
      </p:pic>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1927" y="6356350"/>
            <a:ext cx="406400" cy="406400"/>
          </a:xfrm>
          <a:prstGeom prst="rect">
            <a:avLst/>
          </a:prstGeom>
        </p:spPr>
      </p:pic>
    </p:spTree>
    <p:extLst>
      <p:ext uri="{BB962C8B-B14F-4D97-AF65-F5344CB8AC3E}">
        <p14:creationId xmlns:p14="http://schemas.microsoft.com/office/powerpoint/2010/main" val="1612379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Title of slide: Exemption 2 Requirements (continued)&#10;&#10;">
            <a:extLst>
              <a:ext uri="{FF2B5EF4-FFF2-40B4-BE49-F238E27FC236}">
                <a16:creationId xmlns:a16="http://schemas.microsoft.com/office/drawing/2014/main" id="{11D5A81A-F4F0-4E01-8662-564CBB6D765C}"/>
              </a:ext>
            </a:extLst>
          </p:cNvPr>
          <p:cNvSpPr txBox="1">
            <a:spLocks noGrp="1"/>
          </p:cNvSpPr>
          <p:nvPr>
            <p:ph type="title" idx="4294967295"/>
          </p:nvPr>
        </p:nvSpPr>
        <p:spPr>
          <a:xfrm flipH="1">
            <a:off x="1082566" y="128944"/>
            <a:ext cx="104052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2 Requirements Continued</a:t>
            </a:r>
            <a:endPar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a:endParaRPr>
          </a:p>
        </p:txBody>
      </p:sp>
      <p:pic>
        <p:nvPicPr>
          <p:cNvPr id="183" name="Graphic 1">
            <a:extLst>
              <a:ext uri="{FF2B5EF4-FFF2-40B4-BE49-F238E27FC236}">
                <a16:creationId xmlns:a16="http://schemas.microsoft.com/office/drawing/2014/main" id="{E29D4F21-6A14-748E-785C-600D59084DD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87631" y="1159575"/>
            <a:ext cx="1399354" cy="1293519"/>
          </a:xfrm>
          <a:prstGeom prst="rect">
            <a:avLst/>
          </a:prstGeom>
        </p:spPr>
      </p:pic>
      <p:graphicFrame>
        <p:nvGraphicFramePr>
          <p:cNvPr id="2" name="Content Placeholder 1" descr="3. The Participant is unable to find another caregiver who speaks the same language as the Participant.&#10;4. The Provider provides WPCS care for more than one Waiver Participant.&#10;">
            <a:extLst>
              <a:ext uri="{FF2B5EF4-FFF2-40B4-BE49-F238E27FC236}">
                <a16:creationId xmlns:a16="http://schemas.microsoft.com/office/drawing/2014/main" id="{C4A862FE-3AEA-405C-9EA2-45BC65DC0704}"/>
              </a:ext>
            </a:extLst>
          </p:cNvPr>
          <p:cNvGraphicFramePr>
            <a:graphicFrameLocks noGrp="1"/>
          </p:cNvGraphicFramePr>
          <p:nvPr>
            <p:ph idx="1"/>
            <p:extLst>
              <p:ext uri="{D42A27DB-BD31-4B8C-83A1-F6EECF244321}">
                <p14:modId xmlns:p14="http://schemas.microsoft.com/office/powerpoint/2010/main" val="3794841278"/>
              </p:ext>
            </p:extLst>
          </p:nvPr>
        </p:nvGraphicFramePr>
        <p:xfrm>
          <a:off x="-490490" y="999460"/>
          <a:ext cx="13450646" cy="34505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2" name="Graphic 142">
            <a:extLst>
              <a:ext uri="{FF2B5EF4-FFF2-40B4-BE49-F238E27FC236}">
                <a16:creationId xmlns:a16="http://schemas.microsoft.com/office/drawing/2014/main" id="{6575C4B9-225C-10B1-5AE8-877F3F8838A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90134" y="3056468"/>
            <a:ext cx="1242483" cy="1200150"/>
          </a:xfrm>
          <a:prstGeom prst="rect">
            <a:avLst/>
          </a:prstGeom>
        </p:spPr>
      </p:pic>
      <p:sp>
        <p:nvSpPr>
          <p:cNvPr id="6" name="TextBox 5" descr="Additionally, DHCS must agree there are no other Providers available to assist with the Participant’s care. &#10;(Items 1-4 are found on page 3 of the Waiver Personal Care Services (WPCS) Workweek Overtime Exemption Request form)&#10;"/>
          <p:cNvSpPr txBox="1"/>
          <p:nvPr/>
        </p:nvSpPr>
        <p:spPr>
          <a:xfrm>
            <a:off x="1718836" y="4580638"/>
            <a:ext cx="9389327" cy="1846659"/>
          </a:xfrm>
          <a:prstGeom prst="rect">
            <a:avLst/>
          </a:prstGeom>
          <a:noFill/>
        </p:spPr>
        <p:txBody>
          <a:bodyPr wrap="square" lIns="91440" tIns="45720" rIns="91440" bIns="45720" rtlCol="0" anchor="t">
            <a:spAutoFit/>
          </a:bodyPr>
          <a:lstStyle/>
          <a:p>
            <a:r>
              <a:rPr lang="en-US" sz="2800" dirty="0">
                <a:solidFill>
                  <a:srgbClr val="782B8B"/>
                </a:solidFill>
              </a:rPr>
              <a:t>Additionally, </a:t>
            </a:r>
            <a:r>
              <a:rPr lang="en-US" sz="2800" u="sng" dirty="0">
                <a:solidFill>
                  <a:srgbClr val="782B8B"/>
                </a:solidFill>
              </a:rPr>
              <a:t>DHCS must agree there are no other Providers available to assist with the Participant’s care</a:t>
            </a:r>
            <a:r>
              <a:rPr lang="en-US" sz="2800" dirty="0">
                <a:solidFill>
                  <a:srgbClr val="782B8B"/>
                </a:solidFill>
              </a:rPr>
              <a:t>.</a:t>
            </a:r>
            <a:r>
              <a:rPr lang="en-US" sz="2800" dirty="0">
                <a:solidFill>
                  <a:srgbClr val="17305A"/>
                </a:solidFill>
              </a:rPr>
              <a:t> </a:t>
            </a:r>
            <a:endParaRPr lang="en-US" dirty="0"/>
          </a:p>
          <a:p>
            <a:r>
              <a:rPr lang="en-US" sz="2000" dirty="0">
                <a:solidFill>
                  <a:srgbClr val="17305A"/>
                </a:solidFill>
              </a:rPr>
              <a:t>(Items 1-4 are found on page 3 of the Waiver Personal Care Services (WPCS) Workweek Overtime Exemption Request form)</a:t>
            </a:r>
            <a:endParaRPr lang="en-US" sz="2000" dirty="0">
              <a:solidFill>
                <a:srgbClr val="17305A"/>
              </a:solidFill>
              <a:cs typeface="Arial"/>
            </a:endParaRPr>
          </a:p>
          <a:p>
            <a:endParaRPr lang="en-US" dirty="0"/>
          </a:p>
        </p:txBody>
      </p:sp>
      <p:sp>
        <p:nvSpPr>
          <p:cNvPr id="3" name="Date Placeholder 2" descr="revision date of presentation: 12 / 20 / 22.">
            <a:extLst>
              <a:ext uri="{FF2B5EF4-FFF2-40B4-BE49-F238E27FC236}">
                <a16:creationId xmlns:a16="http://schemas.microsoft.com/office/drawing/2014/main" id="{BE710756-0AA5-42D4-AB03-B8EE48508616}"/>
              </a:ext>
            </a:extLst>
          </p:cNvPr>
          <p:cNvSpPr>
            <a:spLocks noGrp="1"/>
          </p:cNvSpPr>
          <p:nvPr>
            <p:ph type="dt" sz="half" idx="10"/>
          </p:nvPr>
        </p:nvSpPr>
        <p:spPr/>
        <p:txBody>
          <a:bodyPr/>
          <a:lstStyle/>
          <a:p>
            <a:r>
              <a:rPr lang="en-US" dirty="0"/>
              <a:t>12/20/2022</a:t>
            </a:r>
          </a:p>
        </p:txBody>
      </p:sp>
      <p:sp>
        <p:nvSpPr>
          <p:cNvPr id="5" name="Slide Number Placeholder 4" descr="slide number 13.">
            <a:extLst>
              <a:ext uri="{FF2B5EF4-FFF2-40B4-BE49-F238E27FC236}">
                <a16:creationId xmlns:a16="http://schemas.microsoft.com/office/drawing/2014/main" id="{EAD329C5-19EA-43CA-92A0-47CD7659B278}"/>
              </a:ext>
            </a:extLst>
          </p:cNvPr>
          <p:cNvSpPr>
            <a:spLocks noGrp="1"/>
          </p:cNvSpPr>
          <p:nvPr>
            <p:ph type="sldNum" sz="quarter" idx="12"/>
          </p:nvPr>
        </p:nvSpPr>
        <p:spPr/>
        <p:txBody>
          <a:bodyPr/>
          <a:lstStyle/>
          <a:p>
            <a:fld id="{EB8090AE-F645-47C1-81A8-D4E28BF03D47}" type="slidenum">
              <a:rPr lang="en-US" smtClean="0"/>
              <a:pPr/>
              <a:t>13</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441733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able Title: Pre and Post 01/31/2016 OT Exemption Approval Examples&#10;"/>
          <p:cNvSpPr>
            <a:spLocks noGrp="1"/>
          </p:cNvSpPr>
          <p:nvPr>
            <p:ph type="title"/>
          </p:nvPr>
        </p:nvSpPr>
        <p:spPr>
          <a:xfrm>
            <a:off x="1412111" y="101904"/>
            <a:ext cx="9431480" cy="1006893"/>
          </a:xfrm>
        </p:spPr>
        <p:txBody>
          <a:bodyPr>
            <a:noAutofit/>
          </a:bodyPr>
          <a:lstStyle/>
          <a:p>
            <a:pPr algn="ctr"/>
            <a:r>
              <a:rPr lang="en-US" sz="3600" dirty="0">
                <a:latin typeface="Arial"/>
                <a:cs typeface="Segoe UI"/>
              </a:rPr>
              <a:t>Pre and Post 01/31/2016 OT Exemption Approval Examples</a:t>
            </a:r>
            <a:endParaRPr lang="en-US" sz="3600" dirty="0"/>
          </a:p>
        </p:txBody>
      </p:sp>
      <p:sp>
        <p:nvSpPr>
          <p:cNvPr id="4" name="Date Placeholder 3"/>
          <p:cNvSpPr>
            <a:spLocks noGrp="1"/>
          </p:cNvSpPr>
          <p:nvPr>
            <p:ph type="dt" sz="half" idx="10"/>
          </p:nvPr>
        </p:nvSpPr>
        <p:spPr/>
        <p:txBody>
          <a:bodyPr/>
          <a:lstStyle/>
          <a:p>
            <a:r>
              <a:rPr lang="en-US"/>
              <a:t>12/20/2022</a:t>
            </a:r>
            <a:endParaRPr lang="en-US" dirty="0"/>
          </a:p>
        </p:txBody>
      </p:sp>
      <p:sp>
        <p:nvSpPr>
          <p:cNvPr id="5" name="Slide Number Placeholder 4"/>
          <p:cNvSpPr>
            <a:spLocks noGrp="1"/>
          </p:cNvSpPr>
          <p:nvPr>
            <p:ph type="sldNum" sz="quarter" idx="12"/>
          </p:nvPr>
        </p:nvSpPr>
        <p:spPr/>
        <p:txBody>
          <a:bodyPr/>
          <a:lstStyle/>
          <a:p>
            <a:fld id="{EB8090AE-F645-47C1-81A8-D4E28BF03D47}" type="slidenum">
              <a:rPr lang="en-US" smtClean="0"/>
              <a:pPr/>
              <a:t>14</a:t>
            </a:fld>
            <a:endParaRPr lang="en-US" dirty="0"/>
          </a:p>
        </p:txBody>
      </p:sp>
      <p:graphicFrame>
        <p:nvGraphicFramePr>
          <p:cNvPr id="37" name="Table 37" descr="Table: Pre and Post 01/31/2016 OT Exemption Approval Examples&#10;&#10;Participant: enrolled in the Waiver program since 2015 and requires 24-hour care &#10;&#10;Provider: providing care since 2015 to current 8 hours a day.&#10;&#10;Participant: enrolled since 2014, is non-ambulatory, requires full assistance with all activities of daily living, etc. &#10;&#10;Provider: providing care 6 days/nights a week since 2014, and lives in the same home &#10;&#10;Participant: enrolled in the Waiver program since 2013, dependent on others for all activities of daily living, is non-verbal and communicates with gestures, etc. &#10;Provider: providing care 8 hours a day since 2013.&#10;&#10;2nd Column: Post 01 / 31 / 2016&#10;&#10;Participant: enrolled in the Waiver program since 2020, is ventilator dependent, g-tube fed, and non-ambulatory. &#10;Provider: providing care 5 days/nights per week since 2020 and lives in the same home. &#10;&#10;Participant: enrolled in the Waiver program since 2017, has advanced multiple sclerosis, etc. requires supervision/assistance with all daily activities and medical appointments. &#10;Provider: providing care since 2017 to current 8 hours a day&#10;&#10;Participant: enrolled since 2019, has chronic inflammatory demyelinating polyneuropathy (CIDP), etc., lives in an area of only 53,000&#10;Provider: only person within 30 miles who speaks participant's language of Urdu, care since 2019&#10;&#10;">
            <a:extLst>
              <a:ext uri="{FF2B5EF4-FFF2-40B4-BE49-F238E27FC236}">
                <a16:creationId xmlns:a16="http://schemas.microsoft.com/office/drawing/2014/main" id="{7EE214DE-60D5-6C0B-0075-2A4C25BC0738}"/>
              </a:ext>
            </a:extLst>
          </p:cNvPr>
          <p:cNvGraphicFramePr>
            <a:graphicFrameLocks noGrp="1"/>
          </p:cNvGraphicFramePr>
          <p:nvPr>
            <p:ph idx="1"/>
            <p:extLst>
              <p:ext uri="{D42A27DB-BD31-4B8C-83A1-F6EECF244321}">
                <p14:modId xmlns:p14="http://schemas.microsoft.com/office/powerpoint/2010/main" val="2236237383"/>
              </p:ext>
            </p:extLst>
          </p:nvPr>
        </p:nvGraphicFramePr>
        <p:xfrm>
          <a:off x="722243" y="1052195"/>
          <a:ext cx="11274428" cy="5669280"/>
        </p:xfrm>
        <a:graphic>
          <a:graphicData uri="http://schemas.openxmlformats.org/drawingml/2006/table">
            <a:tbl>
              <a:tblPr firstRow="1" bandRow="1">
                <a:tableStyleId>{5C22544A-7EE6-4342-B048-85BDC9FD1C3A}</a:tableStyleId>
              </a:tblPr>
              <a:tblGrid>
                <a:gridCol w="5637214">
                  <a:extLst>
                    <a:ext uri="{9D8B030D-6E8A-4147-A177-3AD203B41FA5}">
                      <a16:colId xmlns:a16="http://schemas.microsoft.com/office/drawing/2014/main" val="3132804623"/>
                    </a:ext>
                  </a:extLst>
                </a:gridCol>
                <a:gridCol w="5637214">
                  <a:extLst>
                    <a:ext uri="{9D8B030D-6E8A-4147-A177-3AD203B41FA5}">
                      <a16:colId xmlns:a16="http://schemas.microsoft.com/office/drawing/2014/main" val="1854049568"/>
                    </a:ext>
                  </a:extLst>
                </a:gridCol>
              </a:tblGrid>
              <a:tr h="449035">
                <a:tc>
                  <a:txBody>
                    <a:bodyPr/>
                    <a:lstStyle/>
                    <a:p>
                      <a:pPr algn="ctr"/>
                      <a:r>
                        <a:rPr lang="en-US" sz="2400" dirty="0">
                          <a:solidFill>
                            <a:schemeClr val="tx1"/>
                          </a:solidFill>
                        </a:rPr>
                        <a:t>Pre 01/31/2016</a:t>
                      </a:r>
                    </a:p>
                  </a:txBody>
                  <a:tcPr/>
                </a:tc>
                <a:tc>
                  <a:txBody>
                    <a:bodyPr/>
                    <a:lstStyle/>
                    <a:p>
                      <a:pPr algn="ctr"/>
                      <a:r>
                        <a:rPr lang="en-US" sz="2400" dirty="0">
                          <a:solidFill>
                            <a:schemeClr val="tx1"/>
                          </a:solidFill>
                        </a:rPr>
                        <a:t>Post 01/31/2016</a:t>
                      </a:r>
                    </a:p>
                  </a:txBody>
                  <a:tcPr/>
                </a:tc>
                <a:extLst>
                  <a:ext uri="{0D108BD9-81ED-4DB2-BD59-A6C34878D82A}">
                    <a16:rowId xmlns:a16="http://schemas.microsoft.com/office/drawing/2014/main" val="4042271572"/>
                  </a:ext>
                </a:extLst>
              </a:tr>
              <a:tr h="1418216">
                <a:tc>
                  <a:txBody>
                    <a:bodyPr/>
                    <a:lstStyle/>
                    <a:p>
                      <a:pPr marL="285750" indent="-285750">
                        <a:buFont typeface="Arial"/>
                        <a:buChar char="•"/>
                      </a:pPr>
                      <a:r>
                        <a:rPr lang="en-US" b="1" dirty="0"/>
                        <a:t>Participant:</a:t>
                      </a:r>
                      <a:r>
                        <a:rPr lang="en-US" dirty="0"/>
                        <a:t> enrolled in the Waiver program since 2015 and requires 24-hour care </a:t>
                      </a:r>
                    </a:p>
                    <a:p>
                      <a:pPr marL="285750" lvl="0" indent="-285750">
                        <a:buFont typeface="Arial"/>
                        <a:buChar char="•"/>
                      </a:pPr>
                      <a:r>
                        <a:rPr lang="en-US" b="1" dirty="0"/>
                        <a:t>Provider:</a:t>
                      </a:r>
                      <a:r>
                        <a:rPr lang="en-US" dirty="0"/>
                        <a:t> providing care since 2015 to current 8 hours a day.</a:t>
                      </a:r>
                    </a:p>
                  </a:txBody>
                  <a:tcPr/>
                </a:tc>
                <a:tc>
                  <a:txBody>
                    <a:bodyPr/>
                    <a:lstStyle/>
                    <a:p>
                      <a:pPr marL="285750" lvl="0" indent="-285750">
                        <a:buFont typeface="Arial"/>
                        <a:buChar char="•"/>
                      </a:pPr>
                      <a:r>
                        <a:rPr lang="en-US" sz="1800" b="1" i="0" u="none" strike="noStrike" noProof="0" dirty="0"/>
                        <a:t>Participant:</a:t>
                      </a:r>
                      <a:r>
                        <a:rPr lang="en-US" sz="1800" b="0" i="0" u="none" strike="noStrike" noProof="0" dirty="0"/>
                        <a:t> enrolled in the Waiver program since 2020, is ventilator dependent, g-tube fed, and non-ambulatory. </a:t>
                      </a:r>
                      <a:endParaRPr lang="en-US" dirty="0"/>
                    </a:p>
                    <a:p>
                      <a:pPr marL="285750" lvl="0" indent="-285750">
                        <a:buFont typeface="Arial"/>
                        <a:buChar char="•"/>
                      </a:pPr>
                      <a:r>
                        <a:rPr lang="en-US" sz="1800" b="1" i="0" u="none" strike="noStrike" noProof="0" dirty="0"/>
                        <a:t>Provider:</a:t>
                      </a:r>
                      <a:r>
                        <a:rPr lang="en-US" sz="1800" b="0" i="0" u="none" strike="noStrike" noProof="0" dirty="0"/>
                        <a:t> providing care </a:t>
                      </a:r>
                      <a:r>
                        <a:rPr lang="en-US" sz="1800" b="0" i="0" u="none" strike="noStrike" noProof="0" dirty="0">
                          <a:latin typeface="Arial"/>
                        </a:rPr>
                        <a:t>5 days/nights per week since 2020</a:t>
                      </a:r>
                      <a:r>
                        <a:rPr lang="en-US" sz="1800" b="0" i="0" u="none" strike="noStrike" noProof="0" dirty="0"/>
                        <a:t> and lives in the same home. </a:t>
                      </a:r>
                    </a:p>
                  </a:txBody>
                  <a:tcPr/>
                </a:tc>
                <a:extLst>
                  <a:ext uri="{0D108BD9-81ED-4DB2-BD59-A6C34878D82A}">
                    <a16:rowId xmlns:a16="http://schemas.microsoft.com/office/drawing/2014/main" val="1497839019"/>
                  </a:ext>
                </a:extLst>
              </a:tr>
              <a:tr h="1418216">
                <a:tc>
                  <a:txBody>
                    <a:bodyPr/>
                    <a:lstStyle/>
                    <a:p>
                      <a:pPr marL="285750" indent="-285750">
                        <a:buFont typeface="Arial"/>
                        <a:buChar char="•"/>
                      </a:pPr>
                      <a:r>
                        <a:rPr lang="en-US" b="1" dirty="0"/>
                        <a:t>Participant: </a:t>
                      </a:r>
                      <a:r>
                        <a:rPr lang="en-US" dirty="0"/>
                        <a:t>enrolled since 2014, is non-ambulatory, requires full assistance with all activities of daily living, etc. </a:t>
                      </a:r>
                    </a:p>
                    <a:p>
                      <a:pPr marL="285750" lvl="0" indent="-285750">
                        <a:buFont typeface="Arial"/>
                        <a:buChar char="•"/>
                      </a:pPr>
                      <a:r>
                        <a:rPr lang="en-US" b="1" dirty="0"/>
                        <a:t>Provider: </a:t>
                      </a:r>
                      <a:r>
                        <a:rPr lang="en-US" dirty="0"/>
                        <a:t>providing care 6 days/nights a week since 2014, and lives in the same home </a:t>
                      </a:r>
                    </a:p>
                  </a:txBody>
                  <a:tcPr/>
                </a:tc>
                <a:tc>
                  <a:txBody>
                    <a:bodyPr/>
                    <a:lstStyle/>
                    <a:p>
                      <a:pPr marL="285750" lvl="0" indent="-285750">
                        <a:buClr>
                          <a:srgbClr val="000000"/>
                        </a:buClr>
                        <a:buFont typeface="Arial,Sans-Serif"/>
                        <a:buChar char="•"/>
                      </a:pPr>
                      <a:r>
                        <a:rPr lang="en-US" sz="1800" b="1" i="0" u="none" strike="noStrike" noProof="0" dirty="0">
                          <a:latin typeface="Arial"/>
                        </a:rPr>
                        <a:t>Participant:</a:t>
                      </a:r>
                      <a:r>
                        <a:rPr lang="en-US" sz="1800" b="0" i="0" u="none" strike="noStrike" noProof="0" dirty="0">
                          <a:latin typeface="Arial"/>
                        </a:rPr>
                        <a:t> enrolled in the Waiver program since 2017, has advanced multiple sclerosis, etc. requires supervision/assistance with all daily activities and medical appointments. </a:t>
                      </a:r>
                    </a:p>
                    <a:p>
                      <a:pPr marL="285750" lvl="0" indent="-285750">
                        <a:buClr>
                          <a:srgbClr val="000000"/>
                        </a:buClr>
                        <a:buFont typeface="Arial,Sans-Serif"/>
                        <a:buChar char="•"/>
                      </a:pPr>
                      <a:r>
                        <a:rPr lang="en-US" sz="1800" b="1" i="0" u="none" strike="noStrike" noProof="0" dirty="0">
                          <a:latin typeface="Arial"/>
                        </a:rPr>
                        <a:t>Provider:</a:t>
                      </a:r>
                      <a:r>
                        <a:rPr lang="en-US" sz="1800" b="0" i="0" u="none" strike="noStrike" noProof="0" dirty="0">
                          <a:latin typeface="Arial"/>
                        </a:rPr>
                        <a:t> providing care since 2017 to current 8 hours a day</a:t>
                      </a:r>
                      <a:endParaRPr lang="en-US" dirty="0"/>
                    </a:p>
                  </a:txBody>
                  <a:tcPr/>
                </a:tc>
                <a:extLst>
                  <a:ext uri="{0D108BD9-81ED-4DB2-BD59-A6C34878D82A}">
                    <a16:rowId xmlns:a16="http://schemas.microsoft.com/office/drawing/2014/main" val="1588774694"/>
                  </a:ext>
                </a:extLst>
              </a:tr>
              <a:tr h="1684132">
                <a:tc>
                  <a:txBody>
                    <a:bodyPr/>
                    <a:lstStyle/>
                    <a:p>
                      <a:pPr marL="285750" indent="-285750">
                        <a:buFont typeface="Arial"/>
                        <a:buChar char="•"/>
                      </a:pPr>
                      <a:r>
                        <a:rPr lang="en-US" b="1" dirty="0"/>
                        <a:t>Participant:</a:t>
                      </a:r>
                      <a:r>
                        <a:rPr lang="en-US" dirty="0"/>
                        <a:t> enrolled in the Waiver program since 2013, dependent on others for all activities of daily living, is non-verbal and communicates with gestures, etc. </a:t>
                      </a:r>
                    </a:p>
                    <a:p>
                      <a:pPr marL="285750" lvl="0" indent="-285750">
                        <a:buFont typeface="Arial"/>
                        <a:buChar char="•"/>
                      </a:pPr>
                      <a:r>
                        <a:rPr lang="en-US" b="1" dirty="0"/>
                        <a:t>Provider:</a:t>
                      </a:r>
                      <a:r>
                        <a:rPr lang="en-US" dirty="0"/>
                        <a:t> providing care 8 hours a day since 2013.</a:t>
                      </a:r>
                    </a:p>
                  </a:txBody>
                  <a:tcPr/>
                </a:tc>
                <a:tc>
                  <a:txBody>
                    <a:bodyPr/>
                    <a:lstStyle/>
                    <a:p>
                      <a:pPr marL="285750" lvl="0" indent="-285750">
                        <a:buFont typeface="Arial"/>
                        <a:buChar char="•"/>
                      </a:pPr>
                      <a:r>
                        <a:rPr lang="en-US" sz="1800" b="1" i="0" u="none" strike="noStrike" noProof="0" dirty="0"/>
                        <a:t>Participant:</a:t>
                      </a:r>
                      <a:r>
                        <a:rPr lang="en-US" sz="1800" b="0" i="0" u="none" strike="noStrike" noProof="0" dirty="0"/>
                        <a:t> enrolled since 2019, has</a:t>
                      </a:r>
                      <a:r>
                        <a:rPr lang="en-US" sz="1800" b="0" i="0" u="none" strike="noStrike" noProof="0" dirty="0">
                          <a:latin typeface="Arial"/>
                        </a:rPr>
                        <a:t> chronic inflammatory demyelinating polyneuropathy (CIDP), etc</a:t>
                      </a:r>
                      <a:r>
                        <a:rPr lang="en-US" sz="1800" b="0" i="0" u="none" strike="noStrike" noProof="0" dirty="0"/>
                        <a:t>., lives in an area of only 53,000</a:t>
                      </a:r>
                      <a:endParaRPr lang="en-US" sz="1800" b="0" i="0" u="none" strike="noStrike" noProof="0" dirty="0">
                        <a:latin typeface="Arial"/>
                      </a:endParaRPr>
                    </a:p>
                    <a:p>
                      <a:pPr marL="285750" lvl="0" indent="-285750">
                        <a:buClr>
                          <a:srgbClr val="000000"/>
                        </a:buClr>
                        <a:buFont typeface="Arial,Sans-Serif"/>
                        <a:buChar char="•"/>
                      </a:pPr>
                      <a:r>
                        <a:rPr lang="en-US" sz="1800" b="1" i="0" u="none" strike="noStrike" noProof="0" dirty="0"/>
                        <a:t>Provider:</a:t>
                      </a:r>
                      <a:r>
                        <a:rPr lang="en-US" sz="1800" b="0" i="0" u="none" strike="noStrike" noProof="0" dirty="0"/>
                        <a:t> only person within 30 miles who speaks participant's language of Urdu, care since 2019</a:t>
                      </a:r>
                      <a:endParaRPr lang="en-US" dirty="0"/>
                    </a:p>
                  </a:txBody>
                  <a:tcPr/>
                </a:tc>
                <a:extLst>
                  <a:ext uri="{0D108BD9-81ED-4DB2-BD59-A6C34878D82A}">
                    <a16:rowId xmlns:a16="http://schemas.microsoft.com/office/drawing/2014/main" val="2887814928"/>
                  </a:ext>
                </a:extLst>
              </a:tr>
            </a:tbl>
          </a:graphicData>
        </a:graphic>
      </p:graphicFrame>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3706" y="6356350"/>
            <a:ext cx="406400" cy="406400"/>
          </a:xfrm>
          <a:prstGeom prst="rect">
            <a:avLst/>
          </a:prstGeom>
        </p:spPr>
      </p:pic>
    </p:spTree>
    <p:extLst>
      <p:ext uri="{BB962C8B-B14F-4D97-AF65-F5344CB8AC3E}">
        <p14:creationId xmlns:p14="http://schemas.microsoft.com/office/powerpoint/2010/main" val="3431579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Slide Title: Proof of Providers Declining Employment:&#10;">
            <a:extLst>
              <a:ext uri="{FF2B5EF4-FFF2-40B4-BE49-F238E27FC236}">
                <a16:creationId xmlns:a16="http://schemas.microsoft.com/office/drawing/2014/main" id="{CBA09489-1D81-4AFE-8D25-CBEDC1769CAD}"/>
              </a:ext>
            </a:extLst>
          </p:cNvPr>
          <p:cNvSpPr txBox="1"/>
          <p:nvPr/>
        </p:nvSpPr>
        <p:spPr>
          <a:xfrm flipH="1">
            <a:off x="663307" y="127591"/>
            <a:ext cx="11528692" cy="791281"/>
          </a:xfrm>
          <a:prstGeom prst="rect">
            <a:avLst/>
          </a:prstGeom>
          <a:noFill/>
        </p:spPr>
        <p:txBody>
          <a:bodyPr wrap="square" lIns="91440" tIns="45720" rIns="91440" bIns="45720" rtlCol="0" anchor="t">
            <a:spAutoFit/>
          </a:bodyPr>
          <a:lstStyle/>
          <a:p>
            <a:r>
              <a:rPr lang="en-US" sz="4400" b="1" dirty="0">
                <a:solidFill>
                  <a:srgbClr val="17305A"/>
                </a:solidFill>
                <a:ea typeface="+mn-lt"/>
                <a:cs typeface="+mn-lt"/>
              </a:rPr>
              <a:t>Proof of Providers Declining Employment</a:t>
            </a:r>
            <a:endParaRPr lang="en-US" b="1" dirty="0">
              <a:solidFill>
                <a:srgbClr val="17305A"/>
              </a:solidFill>
              <a:cs typeface="Arial"/>
            </a:endParaRPr>
          </a:p>
        </p:txBody>
      </p:sp>
      <p:sp>
        <p:nvSpPr>
          <p:cNvPr id="2" name="Title 1" descr="How can a Provider/Participant demonstrate that there are no other Providers available?"/>
          <p:cNvSpPr>
            <a:spLocks noGrp="1"/>
          </p:cNvSpPr>
          <p:nvPr>
            <p:ph type="title"/>
          </p:nvPr>
        </p:nvSpPr>
        <p:spPr>
          <a:xfrm>
            <a:off x="977442" y="998015"/>
            <a:ext cx="10553541" cy="1180232"/>
          </a:xfrm>
        </p:spPr>
        <p:txBody>
          <a:bodyPr anchor="t">
            <a:normAutofit/>
          </a:bodyPr>
          <a:lstStyle/>
          <a:p>
            <a:r>
              <a:rPr lang="en-US" sz="3200" b="0" dirty="0"/>
              <a:t>How can a Provider/Participant demonstrate that there are no other Providers available?</a:t>
            </a:r>
          </a:p>
        </p:txBody>
      </p:sp>
      <p:sp>
        <p:nvSpPr>
          <p:cNvPr id="4" name="Text Placeholder 131" descr="The Participant/Provider must work with the WA, or DHCS nurses in counties with no WA, to find other Providers. These attempts to find other Providers must be documented and submitted with the application.&#10;">
            <a:extLst>
              <a:ext uri="{FF2B5EF4-FFF2-40B4-BE49-F238E27FC236}">
                <a16:creationId xmlns:a16="http://schemas.microsoft.com/office/drawing/2014/main" id="{67591C3B-1BC3-4E5D-B720-AEE8A0418657}"/>
              </a:ext>
            </a:extLst>
          </p:cNvPr>
          <p:cNvSpPr>
            <a:spLocks noGrp="1"/>
          </p:cNvSpPr>
          <p:nvPr>
            <p:ph idx="1"/>
          </p:nvPr>
        </p:nvSpPr>
        <p:spPr>
          <a:xfrm>
            <a:off x="1414944" y="2257390"/>
            <a:ext cx="10116039" cy="3036911"/>
          </a:xfrm>
        </p:spPr>
        <p:txBody>
          <a:bodyPr anchor="t">
            <a:noAutofit/>
          </a:bodyPr>
          <a:lstStyle/>
          <a:p>
            <a:pPr>
              <a:lnSpc>
                <a:spcPct val="110000"/>
              </a:lnSpc>
            </a:pPr>
            <a:r>
              <a:rPr lang="en-US" dirty="0">
                <a:latin typeface="+mn-lt"/>
              </a:rPr>
              <a:t>The Participant/Provider must work with the WA, or DHCS nurses in counties with no WA, to find other Providers. These attempts to find other Providers must be documented and submitted with the application.</a:t>
            </a:r>
          </a:p>
        </p:txBody>
      </p:sp>
      <p:sp>
        <p:nvSpPr>
          <p:cNvPr id="3" name="Date Placeholder 2">
            <a:extLst>
              <a:ext uri="{FF2B5EF4-FFF2-40B4-BE49-F238E27FC236}">
                <a16:creationId xmlns:a16="http://schemas.microsoft.com/office/drawing/2014/main" id="{3A6E811D-9D7F-49A3-94E1-93CABDBD7380}"/>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5.">
            <a:extLst>
              <a:ext uri="{FF2B5EF4-FFF2-40B4-BE49-F238E27FC236}">
                <a16:creationId xmlns:a16="http://schemas.microsoft.com/office/drawing/2014/main" id="{9F95DC55-BC7B-42F3-8A54-C0191040ED41}"/>
              </a:ext>
            </a:extLst>
          </p:cNvPr>
          <p:cNvSpPr>
            <a:spLocks noGrp="1"/>
          </p:cNvSpPr>
          <p:nvPr>
            <p:ph type="sldNum" sz="quarter" idx="12"/>
          </p:nvPr>
        </p:nvSpPr>
        <p:spPr/>
        <p:txBody>
          <a:bodyPr/>
          <a:lstStyle/>
          <a:p>
            <a:fld id="{EB8090AE-F645-47C1-81A8-D4E28BF03D47}" type="slidenum">
              <a:rPr lang="en-US" smtClean="0"/>
              <a:pPr/>
              <a:t>15</a:t>
            </a:fld>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3325" y="4496843"/>
            <a:ext cx="3606056" cy="2224632"/>
          </a:xfrm>
          <a:prstGeom prst="rect">
            <a:avLst/>
          </a:prstGeom>
        </p:spPr>
      </p:pic>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1362" y="6335712"/>
            <a:ext cx="406400" cy="406400"/>
          </a:xfrm>
          <a:prstGeom prst="rect">
            <a:avLst/>
          </a:prstGeom>
        </p:spPr>
      </p:pic>
    </p:spTree>
    <p:extLst>
      <p:ext uri="{BB962C8B-B14F-4D97-AF65-F5344CB8AC3E}">
        <p14:creationId xmlns:p14="http://schemas.microsoft.com/office/powerpoint/2010/main" val="306900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Reasons:&#10;&#10;">
            <a:extLst>
              <a:ext uri="{FF2B5EF4-FFF2-40B4-BE49-F238E27FC236}">
                <a16:creationId xmlns:a16="http://schemas.microsoft.com/office/drawing/2014/main" id="{25846FE3-0762-4D58-8760-73331A8784E3}"/>
              </a:ext>
            </a:extLst>
          </p:cNvPr>
          <p:cNvSpPr txBox="1">
            <a:spLocks noGrp="1"/>
          </p:cNvSpPr>
          <p:nvPr>
            <p:ph type="title" idx="4294967295"/>
          </p:nvPr>
        </p:nvSpPr>
        <p:spPr>
          <a:xfrm flipH="1">
            <a:off x="4720242" y="288936"/>
            <a:ext cx="275151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Reasons</a:t>
            </a:r>
          </a:p>
        </p:txBody>
      </p:sp>
      <p:sp>
        <p:nvSpPr>
          <p:cNvPr id="4" name="Text Placeholder 131" descr="Acceptable reasons why searches for Providers may be unsuccessful:&#10;&#10;1. Participant lives in a rural area so there may not be many Providers available.&#10;&#10;2. Unable to find Providers who speak Participant’s language.&#10;&#10;3. Participant’s functional and/or behavioral care needs are those which require a specific Provider.&#10;">
            <a:extLst>
              <a:ext uri="{FF2B5EF4-FFF2-40B4-BE49-F238E27FC236}">
                <a16:creationId xmlns:a16="http://schemas.microsoft.com/office/drawing/2014/main" id="{67591C3B-1BC3-4E5D-B720-AEE8A0418657}"/>
              </a:ext>
            </a:extLst>
          </p:cNvPr>
          <p:cNvSpPr>
            <a:spLocks noGrp="1"/>
          </p:cNvSpPr>
          <p:nvPr>
            <p:ph idx="1"/>
          </p:nvPr>
        </p:nvSpPr>
        <p:spPr>
          <a:xfrm>
            <a:off x="1164209" y="969114"/>
            <a:ext cx="8396480" cy="5115093"/>
          </a:xfrm>
        </p:spPr>
        <p:txBody>
          <a:bodyPr anchor="t">
            <a:noAutofit/>
          </a:bodyPr>
          <a:lstStyle/>
          <a:p>
            <a:pPr marL="0" indent="0">
              <a:lnSpc>
                <a:spcPct val="110000"/>
              </a:lnSpc>
              <a:buNone/>
            </a:pPr>
            <a:r>
              <a:rPr lang="en-US" dirty="0">
                <a:latin typeface="+mn-lt"/>
              </a:rPr>
              <a:t>Acceptable reasons why searches for Providers may be unsuccessful:</a:t>
            </a:r>
          </a:p>
          <a:p>
            <a:pPr lvl="1">
              <a:lnSpc>
                <a:spcPct val="110000"/>
              </a:lnSpc>
            </a:pPr>
            <a:r>
              <a:rPr lang="en-US" dirty="0">
                <a:latin typeface="+mn-lt"/>
              </a:rPr>
              <a:t>1. Participant lives in a rural area so there may not be many Providers available.</a:t>
            </a:r>
          </a:p>
          <a:p>
            <a:pPr lvl="1">
              <a:lnSpc>
                <a:spcPct val="110000"/>
              </a:lnSpc>
            </a:pPr>
            <a:r>
              <a:rPr lang="en-US" dirty="0">
                <a:latin typeface="+mn-lt"/>
              </a:rPr>
              <a:t>2. Unable to find Providers who speak Participant’s language.</a:t>
            </a:r>
          </a:p>
          <a:p>
            <a:pPr lvl="1">
              <a:lnSpc>
                <a:spcPct val="110000"/>
              </a:lnSpc>
            </a:pPr>
            <a:r>
              <a:rPr lang="en-US" dirty="0">
                <a:latin typeface="+mn-lt"/>
              </a:rPr>
              <a:t>3. Participant’s functional and/or behavioral care needs are those which require a specific Provider.</a:t>
            </a:r>
          </a:p>
        </p:txBody>
      </p:sp>
      <p:pic>
        <p:nvPicPr>
          <p:cNvPr id="9" name="Graphic 8">
            <a:extLst>
              <a:ext uri="{FF2B5EF4-FFF2-40B4-BE49-F238E27FC236}">
                <a16:creationId xmlns:a16="http://schemas.microsoft.com/office/drawing/2014/main" id="{A56FEAED-B493-4487-B238-83406C6098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7369" y="1612918"/>
            <a:ext cx="3827484" cy="3827484"/>
          </a:xfrm>
          <a:prstGeom prst="rect">
            <a:avLst/>
          </a:prstGeom>
        </p:spPr>
      </p:pic>
      <p:sp>
        <p:nvSpPr>
          <p:cNvPr id="3" name="Date Placeholder 2">
            <a:extLst>
              <a:ext uri="{FF2B5EF4-FFF2-40B4-BE49-F238E27FC236}">
                <a16:creationId xmlns:a16="http://schemas.microsoft.com/office/drawing/2014/main" id="{3A6E811D-9D7F-49A3-94E1-93CABDBD738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12/20/2022</a:t>
            </a:r>
            <a:endParaRPr lang="en-US" dirty="0"/>
          </a:p>
        </p:txBody>
      </p:sp>
      <p:sp>
        <p:nvSpPr>
          <p:cNvPr id="5" name="Slide Number Placeholder 4" descr="slide number 16.">
            <a:extLst>
              <a:ext uri="{FF2B5EF4-FFF2-40B4-BE49-F238E27FC236}">
                <a16:creationId xmlns:a16="http://schemas.microsoft.com/office/drawing/2014/main" id="{9F95DC55-BC7B-42F3-8A54-C0191040ED41}"/>
              </a:ext>
            </a:extLst>
          </p:cNvPr>
          <p:cNvSpPr>
            <a:spLocks noGrp="1"/>
          </p:cNvSpPr>
          <p:nvPr>
            <p:ph type="sldNum" sz="quarter" idx="12"/>
          </p:nvPr>
        </p:nvSpPr>
        <p:spPr/>
        <p:txBody>
          <a:bodyPr/>
          <a:lstStyle/>
          <a:p>
            <a:fld id="{EB8090AE-F645-47C1-81A8-D4E28BF03D47}" type="slidenum">
              <a:rPr lang="en-US" smtClean="0"/>
              <a:pPr/>
              <a:t>16</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3946411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Examples of Unsuccessful Provider Searches.&#10;">
            <a:extLst>
              <a:ext uri="{FF2B5EF4-FFF2-40B4-BE49-F238E27FC236}">
                <a16:creationId xmlns:a16="http://schemas.microsoft.com/office/drawing/2014/main" id="{A693151F-D60B-45E2-8EAA-59AE7B76035D}"/>
              </a:ext>
            </a:extLst>
          </p:cNvPr>
          <p:cNvSpPr>
            <a:spLocks noGrp="1"/>
          </p:cNvSpPr>
          <p:nvPr>
            <p:ph type="title"/>
          </p:nvPr>
        </p:nvSpPr>
        <p:spPr>
          <a:xfrm>
            <a:off x="548640" y="198120"/>
            <a:ext cx="11643360" cy="1006893"/>
          </a:xfrm>
        </p:spPr>
        <p:txBody>
          <a:bodyPr>
            <a:normAutofit fontScale="90000"/>
          </a:bodyPr>
          <a:lstStyle/>
          <a:p>
            <a:pPr algn="ctr"/>
            <a:r>
              <a:rPr lang="en-US" dirty="0"/>
              <a:t>Examples of Unsuccessful Provider Searches</a:t>
            </a:r>
          </a:p>
        </p:txBody>
      </p:sp>
      <p:sp>
        <p:nvSpPr>
          <p:cNvPr id="4" name="Date Placeholder 3">
            <a:extLst>
              <a:ext uri="{FF2B5EF4-FFF2-40B4-BE49-F238E27FC236}">
                <a16:creationId xmlns:a16="http://schemas.microsoft.com/office/drawing/2014/main" id="{CD6E8DDB-A0C2-422D-8529-25C89991C736}"/>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7.">
            <a:extLst>
              <a:ext uri="{FF2B5EF4-FFF2-40B4-BE49-F238E27FC236}">
                <a16:creationId xmlns:a16="http://schemas.microsoft.com/office/drawing/2014/main" id="{95908D49-AF0B-47F1-B5DE-AFB51F2809C6}"/>
              </a:ext>
            </a:extLst>
          </p:cNvPr>
          <p:cNvSpPr>
            <a:spLocks noGrp="1"/>
          </p:cNvSpPr>
          <p:nvPr>
            <p:ph type="sldNum" sz="quarter" idx="12"/>
          </p:nvPr>
        </p:nvSpPr>
        <p:spPr/>
        <p:txBody>
          <a:bodyPr/>
          <a:lstStyle/>
          <a:p>
            <a:fld id="{EB8090AE-F645-47C1-81A8-D4E28BF03D47}" type="slidenum">
              <a:rPr lang="en-US" smtClean="0"/>
              <a:pPr/>
              <a:t>17</a:t>
            </a:fld>
            <a:endParaRPr lang="en-US" dirty="0"/>
          </a:p>
        </p:txBody>
      </p:sp>
      <p:graphicFrame>
        <p:nvGraphicFramePr>
          <p:cNvPr id="6" name="Diagram 5" descr="Examples of Unsuccessful Provider Searches.&#10;&#10;Example 1: Participant only speaks Farsi, Lives in a small, remote area with Spanish and English speaking population (42,000 people)., Posts on social media and no one responds. &#10;Participant lives in a remote area.&#10;Posts help wanted ads in the local paper and distributes flyers at their local church.&#10;&#10;2 people replied: 1 never showed up and the other never messaged back.&#10;&#10;Example 3: &#10;Participant posts help wanted on social media and searches the I H S S provider registry. &#10;The post states that providers must learn to use a lift and breathing tube and &#10;3 providers started but none stayed for more than a week.&#10;"/>
          <p:cNvGraphicFramePr/>
          <p:nvPr>
            <p:extLst>
              <p:ext uri="{D42A27DB-BD31-4B8C-83A1-F6EECF244321}">
                <p14:modId xmlns:p14="http://schemas.microsoft.com/office/powerpoint/2010/main" val="3653695008"/>
              </p:ext>
            </p:extLst>
          </p:nvPr>
        </p:nvGraphicFramePr>
        <p:xfrm>
          <a:off x="723014" y="999461"/>
          <a:ext cx="11262983" cy="5458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6698" y="6315075"/>
            <a:ext cx="406400" cy="406400"/>
          </a:xfrm>
          <a:prstGeom prst="rect">
            <a:avLst/>
          </a:prstGeom>
        </p:spPr>
      </p:pic>
    </p:spTree>
    <p:extLst>
      <p:ext uri="{BB962C8B-B14F-4D97-AF65-F5344CB8AC3E}">
        <p14:creationId xmlns:p14="http://schemas.microsoft.com/office/powerpoint/2010/main" val="1461795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Title: Written Proof&#10;&#10;">
            <a:extLst>
              <a:ext uri="{FF2B5EF4-FFF2-40B4-BE49-F238E27FC236}">
                <a16:creationId xmlns:a16="http://schemas.microsoft.com/office/drawing/2014/main" id="{FCA07386-9692-435F-89D8-53D8A63E03F9}"/>
              </a:ext>
            </a:extLst>
          </p:cNvPr>
          <p:cNvSpPr txBox="1">
            <a:spLocks noGrp="1"/>
          </p:cNvSpPr>
          <p:nvPr>
            <p:ph type="title" idx="4294967295"/>
          </p:nvPr>
        </p:nvSpPr>
        <p:spPr>
          <a:xfrm flipH="1">
            <a:off x="4152207" y="357632"/>
            <a:ext cx="388758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a:t>
            </a:r>
          </a:p>
        </p:txBody>
      </p:sp>
      <p:sp>
        <p:nvSpPr>
          <p:cNvPr id="4" name="Text Placeholder 131" descr="The Participant/Provider/WA must submit written proof of the following to DHCS:&#10;&#10;1. Copies of the ads placed searching for Providers.&#10;&#10;2. A written explanation of the response/lack of response to the ads.  AND&#10;">
            <a:extLst>
              <a:ext uri="{FF2B5EF4-FFF2-40B4-BE49-F238E27FC236}">
                <a16:creationId xmlns:a16="http://schemas.microsoft.com/office/drawing/2014/main" id="{67591C3B-1BC3-4E5D-B720-AEE8A0418657}"/>
              </a:ext>
            </a:extLst>
          </p:cNvPr>
          <p:cNvSpPr>
            <a:spLocks noGrp="1"/>
          </p:cNvSpPr>
          <p:nvPr>
            <p:ph idx="1"/>
          </p:nvPr>
        </p:nvSpPr>
        <p:spPr>
          <a:xfrm>
            <a:off x="1082566" y="1105786"/>
            <a:ext cx="10127242" cy="3383318"/>
          </a:xfrm>
        </p:spPr>
        <p:txBody>
          <a:bodyPr anchor="ctr">
            <a:normAutofit/>
          </a:bodyPr>
          <a:lstStyle/>
          <a:p>
            <a:pPr marL="0" indent="0">
              <a:lnSpc>
                <a:spcPct val="110000"/>
              </a:lnSpc>
              <a:buNone/>
            </a:pPr>
            <a:r>
              <a:rPr lang="en-US" dirty="0">
                <a:latin typeface="+mn-lt"/>
              </a:rPr>
              <a:t>The Participant/Provider/WA must submit written proof of the following to DHCS:</a:t>
            </a:r>
          </a:p>
          <a:p>
            <a:pPr marL="0" lvl="1" indent="0">
              <a:lnSpc>
                <a:spcPct val="110000"/>
              </a:lnSpc>
              <a:buNone/>
            </a:pPr>
            <a:r>
              <a:rPr lang="en-US" dirty="0">
                <a:latin typeface="+mn-lt"/>
              </a:rPr>
              <a:t>1. Copies of the ads placed searching for Providers.</a:t>
            </a:r>
          </a:p>
          <a:p>
            <a:pPr marL="0" lvl="1" indent="0">
              <a:lnSpc>
                <a:spcPct val="110000"/>
              </a:lnSpc>
              <a:buNone/>
            </a:pPr>
            <a:r>
              <a:rPr lang="en-US" dirty="0">
                <a:latin typeface="+mn-lt"/>
                <a:cs typeface="Segoe UI"/>
              </a:rPr>
              <a:t>2. A written explanation of the response/lack of response to the ads.  AND</a:t>
            </a:r>
          </a:p>
        </p:txBody>
      </p:sp>
      <p:pic>
        <p:nvPicPr>
          <p:cNvPr id="8" name="Graphic 7">
            <a:extLst>
              <a:ext uri="{FF2B5EF4-FFF2-40B4-BE49-F238E27FC236}">
                <a16:creationId xmlns:a16="http://schemas.microsoft.com/office/drawing/2014/main" id="{7D094707-5105-4144-93F2-FD1A149B78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034" y="3975735"/>
            <a:ext cx="2327564" cy="2327564"/>
          </a:xfrm>
          <a:prstGeom prst="rect">
            <a:avLst/>
          </a:prstGeom>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8.">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18</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5815" y="6297168"/>
            <a:ext cx="406400" cy="406400"/>
          </a:xfrm>
          <a:prstGeom prst="rect">
            <a:avLst/>
          </a:prstGeom>
        </p:spPr>
      </p:pic>
    </p:spTree>
    <p:extLst>
      <p:ext uri="{BB962C8B-B14F-4D97-AF65-F5344CB8AC3E}">
        <p14:creationId xmlns:p14="http://schemas.microsoft.com/office/powerpoint/2010/main" val="2801556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Written Proof (continued)&#10;">
            <a:extLst>
              <a:ext uri="{FF2B5EF4-FFF2-40B4-BE49-F238E27FC236}">
                <a16:creationId xmlns:a16="http://schemas.microsoft.com/office/drawing/2014/main" id="{569E11A0-DFF9-4E0D-9661-69952C693135}"/>
              </a:ext>
            </a:extLst>
          </p:cNvPr>
          <p:cNvSpPr txBox="1">
            <a:spLocks noGrp="1"/>
          </p:cNvSpPr>
          <p:nvPr>
            <p:ph type="title" idx="4294967295"/>
          </p:nvPr>
        </p:nvSpPr>
        <p:spPr>
          <a:xfrm flipH="1">
            <a:off x="2804982" y="319088"/>
            <a:ext cx="701863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 Continued</a:t>
            </a:r>
          </a:p>
        </p:txBody>
      </p:sp>
      <p:sp>
        <p:nvSpPr>
          <p:cNvPr id="4" name="Text Placeholder 131" descr="3. Written verification that the Public Authority was contacted for a Provider Registry with an explanation of what actions were taken with the list, including names and phone numbers or email addresses of providers contacted.&#10;&#10;4. Written verification from Home Health Agencies and Personal Care Agencies with an explanation of what actions were taken with the contacts, preferably, on the agency’s letterhead. AND&#10;">
            <a:extLst>
              <a:ext uri="{FF2B5EF4-FFF2-40B4-BE49-F238E27FC236}">
                <a16:creationId xmlns:a16="http://schemas.microsoft.com/office/drawing/2014/main" id="{67591C3B-1BC3-4E5D-B720-AEE8A0418657}"/>
              </a:ext>
            </a:extLst>
          </p:cNvPr>
          <p:cNvSpPr>
            <a:spLocks noGrp="1"/>
          </p:cNvSpPr>
          <p:nvPr>
            <p:ph idx="1"/>
          </p:nvPr>
        </p:nvSpPr>
        <p:spPr>
          <a:xfrm>
            <a:off x="1014822" y="1101950"/>
            <a:ext cx="10740997" cy="5049468"/>
          </a:xfrm>
        </p:spPr>
        <p:txBody>
          <a:bodyPr anchor="ctr">
            <a:noAutofit/>
          </a:bodyPr>
          <a:lstStyle/>
          <a:p>
            <a:pPr marL="0" indent="0">
              <a:lnSpc>
                <a:spcPct val="110000"/>
              </a:lnSpc>
              <a:buNone/>
            </a:pPr>
            <a:r>
              <a:rPr lang="en-US" dirty="0">
                <a:latin typeface="+mn-lt"/>
                <a:cs typeface="Segoe UI"/>
              </a:rPr>
              <a:t>3. Written verification that the Public Authority was contacted for a Provider Registry with an explanation of what actions were taken with the list, including names and phone numbers or email addresses of providers contacted.</a:t>
            </a:r>
          </a:p>
          <a:p>
            <a:pPr marL="0" indent="0">
              <a:lnSpc>
                <a:spcPct val="110000"/>
              </a:lnSpc>
              <a:buNone/>
            </a:pPr>
            <a:r>
              <a:rPr lang="en-US" dirty="0">
                <a:latin typeface="+mn-lt"/>
                <a:cs typeface="Segoe UI"/>
              </a:rPr>
              <a:t>4. Written verification from Home Health Agencies and Personal Care Agencies with an explanation of what actions were taken with the contacts, preferably, on the agency’s letterhead. AND</a:t>
            </a:r>
          </a:p>
        </p:txBody>
      </p:sp>
      <p:pic>
        <p:nvPicPr>
          <p:cNvPr id="7" name="Graphic 6">
            <a:extLst>
              <a:ext uri="{FF2B5EF4-FFF2-40B4-BE49-F238E27FC236}">
                <a16:creationId xmlns:a16="http://schemas.microsoft.com/office/drawing/2014/main" id="{8D322394-811B-4B86-B6BD-9E0EECF65F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8171" y="2714659"/>
            <a:ext cx="1343891" cy="1343891"/>
          </a:xfrm>
          <a:prstGeom prst="rect">
            <a:avLst/>
          </a:prstGeom>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9.">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19</a:t>
            </a:fld>
            <a:endParaRPr lang="en-US" dirty="0"/>
          </a:p>
        </p:txBody>
      </p:sp>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619" y="6265423"/>
            <a:ext cx="406400" cy="406400"/>
          </a:xfrm>
          <a:prstGeom prst="rect">
            <a:avLst/>
          </a:prstGeom>
        </p:spPr>
      </p:pic>
    </p:spTree>
    <p:extLst>
      <p:ext uri="{BB962C8B-B14F-4D97-AF65-F5344CB8AC3E}">
        <p14:creationId xmlns:p14="http://schemas.microsoft.com/office/powerpoint/2010/main" val="414378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descr="Instructions for viewing the slide show:&#10;&#10;Viewing Instructions: &#10;Select the “Slide Show” Tab in PowerPoint.&#10;Adjust computer for audio content.&#10;Click to play “From Beginning”.&#10;This slide will automatically advance after 5 seconds.&#10;&#10;If the presentation must be paused, select “Pause” or “End” from the additional options in the lower left-hand corner of the presentation screen. &#10;Play “From Current Slide” to restart.&#10;&#10;If you prefer to review the slides without audio, click below to open the audio transcript.">
            <a:extLst>
              <a:ext uri="{FF2B5EF4-FFF2-40B4-BE49-F238E27FC236}">
                <a16:creationId xmlns:a16="http://schemas.microsoft.com/office/drawing/2014/main" id="{96E4F1E1-6747-46B4-9C10-C5355AE0421E}"/>
              </a:ext>
            </a:extLst>
          </p:cNvPr>
          <p:cNvSpPr>
            <a:spLocks noGrp="1"/>
          </p:cNvSpPr>
          <p:nvPr>
            <p:ph type="ctrTitle"/>
          </p:nvPr>
        </p:nvSpPr>
        <p:spPr>
          <a:xfrm>
            <a:off x="1261240" y="304799"/>
            <a:ext cx="10016359" cy="4591665"/>
          </a:xfrm>
        </p:spPr>
        <p:txBody>
          <a:bodyPr>
            <a:normAutofit fontScale="90000"/>
          </a:bodyPr>
          <a:lstStyle/>
          <a:p>
            <a:pPr algn="l"/>
            <a:r>
              <a:rPr lang="en-US" sz="2800" dirty="0">
                <a:latin typeface="Arial" panose="020B0604020202020204" pitchFamily="34" charset="0"/>
                <a:cs typeface="Arial" panose="020B0604020202020204" pitchFamily="34" charset="0"/>
              </a:rPr>
              <a:t>Viewing Instructions: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Select the “Slide Show” Tab in PowerPoint.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Adjust computer for audio content.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Click to play “From Beginning”.</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This slide will automatically advance after 5 seconds.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If the presentation must be paused, select “Pause” or “End” from the additional options in the lower left-hand corner of the presentation screen.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Play “From Current Slide” to restart.</a:t>
            </a:r>
            <a:br>
              <a:rPr lang="en-US" sz="2800" dirty="0">
                <a:latin typeface="Arial" panose="020B0604020202020204" pitchFamily="34" charset="0"/>
                <a:cs typeface="Arial" panose="020B0604020202020204" pitchFamily="34" charset="0"/>
              </a:rPr>
            </a:br>
            <a:br>
              <a:rPr lang="en-US" sz="2800" dirty="0">
                <a:solidFill>
                  <a:schemeClr val="accent1">
                    <a:lumMod val="40000"/>
                    <a:lumOff val="60000"/>
                  </a:schemeClr>
                </a:solidFill>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If you prefer to review the slides without audio, click below to open the audio transcript.</a:t>
            </a:r>
          </a:p>
        </p:txBody>
      </p:sp>
      <p:pic>
        <p:nvPicPr>
          <p:cNvPr id="3"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223" y="6227792"/>
            <a:ext cx="406400" cy="40640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3081130" y="5695122"/>
            <a:ext cx="735496" cy="646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C183D7F6-B498-43B3-948B-1728B52AA6E4}">
                <adec:decorative xmlns:adec="http://schemas.microsoft.com/office/drawing/2017/decorative" val="1"/>
              </a:ext>
            </a:extLst>
          </p:cNvPr>
          <p:cNvSpPr txBox="1"/>
          <p:nvPr/>
        </p:nvSpPr>
        <p:spPr>
          <a:xfrm>
            <a:off x="273132" y="6044540"/>
            <a:ext cx="700645" cy="589652"/>
          </a:xfrm>
          <a:prstGeom prst="rect">
            <a:avLst/>
          </a:prstGeom>
          <a:solidFill>
            <a:schemeClr val="bg1"/>
          </a:solidFill>
        </p:spPr>
        <p:txBody>
          <a:bodyPr wrap="square" rtlCol="0">
            <a:spAutoFit/>
          </a:bodyPr>
          <a:lstStyle/>
          <a:p>
            <a:endParaRPr lang="en-US" dirty="0"/>
          </a:p>
        </p:txBody>
      </p:sp>
      <p:sp>
        <p:nvSpPr>
          <p:cNvPr id="5" name="TextBox 4" descr="Link for the audio transcription.">
            <a:extLst>
              <a:ext uri="{FF2B5EF4-FFF2-40B4-BE49-F238E27FC236}">
                <a16:creationId xmlns:a16="http://schemas.microsoft.com/office/drawing/2014/main" id="{48766347-AC4C-4D7E-A422-A139004C263E}"/>
              </a:ext>
            </a:extLst>
          </p:cNvPr>
          <p:cNvSpPr txBox="1"/>
          <p:nvPr/>
        </p:nvSpPr>
        <p:spPr>
          <a:xfrm>
            <a:off x="8846289" y="5454502"/>
            <a:ext cx="2955851" cy="461665"/>
          </a:xfrm>
          <a:prstGeom prst="rect">
            <a:avLst/>
          </a:prstGeom>
          <a:noFill/>
        </p:spPr>
        <p:txBody>
          <a:bodyPr wrap="square" lIns="91440" tIns="45720" rIns="91440" bIns="45720" rtlCol="0" anchor="t">
            <a:spAutoFit/>
          </a:bodyPr>
          <a:lstStyle/>
          <a:p>
            <a:pPr algn="l"/>
            <a:r>
              <a:rPr lang="en-US" sz="2400" b="1" dirty="0">
                <a:solidFill>
                  <a:schemeClr val="bg1"/>
                </a:solidFill>
                <a:ea typeface="+mn-lt"/>
                <a:cs typeface="+mn-lt"/>
                <a:hlinkClick r:id="rId6">
                  <a:extLst>
                    <a:ext uri="{A12FA001-AC4F-418D-AE19-62706E023703}">
                      <ahyp:hlinkClr xmlns:ahyp="http://schemas.microsoft.com/office/drawing/2018/hyperlinkcolor" val="tx"/>
                    </a:ext>
                  </a:extLst>
                </a:hlinkClick>
              </a:rPr>
              <a:t>Audio Transcript</a:t>
            </a:r>
            <a:endParaRPr lang="en-US" sz="2400" b="1" dirty="0">
              <a:solidFill>
                <a:schemeClr val="bg1"/>
              </a:solidFill>
              <a:ea typeface="+mn-lt"/>
              <a:cs typeface="+mn-lt"/>
            </a:endParaRPr>
          </a:p>
        </p:txBody>
      </p:sp>
    </p:spTree>
    <p:extLst>
      <p:ext uri="{BB962C8B-B14F-4D97-AF65-F5344CB8AC3E}">
        <p14:creationId xmlns:p14="http://schemas.microsoft.com/office/powerpoint/2010/main" val="39080355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title: Written Proof Continued&#10;&#10;">
            <a:extLst>
              <a:ext uri="{FF2B5EF4-FFF2-40B4-BE49-F238E27FC236}">
                <a16:creationId xmlns:a16="http://schemas.microsoft.com/office/drawing/2014/main" id="{2F82BC30-2B5D-4644-B647-C13ED4381AC8}"/>
              </a:ext>
            </a:extLst>
          </p:cNvPr>
          <p:cNvSpPr txBox="1">
            <a:spLocks noGrp="1"/>
          </p:cNvSpPr>
          <p:nvPr>
            <p:ph type="title" idx="4294967295"/>
          </p:nvPr>
        </p:nvSpPr>
        <p:spPr>
          <a:xfrm flipH="1">
            <a:off x="2842053" y="238414"/>
            <a:ext cx="687035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 Continued</a:t>
            </a:r>
          </a:p>
        </p:txBody>
      </p:sp>
      <p:sp>
        <p:nvSpPr>
          <p:cNvPr id="4" name="Text Placeholder 131" descr="5. A written explanation of all other efforts made to find other Providers, including names, dates, and contact information for all potential Providers who were contacted and why they were not hired.&#10;">
            <a:extLst>
              <a:ext uri="{FF2B5EF4-FFF2-40B4-BE49-F238E27FC236}">
                <a16:creationId xmlns:a16="http://schemas.microsoft.com/office/drawing/2014/main" id="{67591C3B-1BC3-4E5D-B720-AEE8A0418657}"/>
              </a:ext>
            </a:extLst>
          </p:cNvPr>
          <p:cNvSpPr>
            <a:spLocks noGrp="1"/>
          </p:cNvSpPr>
          <p:nvPr>
            <p:ph idx="1"/>
          </p:nvPr>
        </p:nvSpPr>
        <p:spPr>
          <a:xfrm>
            <a:off x="1230284" y="1007855"/>
            <a:ext cx="10123516" cy="2576946"/>
          </a:xfrm>
        </p:spPr>
        <p:txBody>
          <a:bodyPr anchor="ctr">
            <a:noAutofit/>
          </a:bodyPr>
          <a:lstStyle/>
          <a:p>
            <a:pPr marL="0" indent="0">
              <a:lnSpc>
                <a:spcPct val="110000"/>
              </a:lnSpc>
              <a:buNone/>
            </a:pPr>
            <a:r>
              <a:rPr lang="en-US" dirty="0">
                <a:latin typeface="+mn-lt"/>
              </a:rPr>
              <a:t>5. A written explanation of all other efforts made to find other Providers, including names, dates, and contact information for all potential Providers who were contacted and why they were not hired.</a:t>
            </a:r>
          </a:p>
        </p:txBody>
      </p:sp>
      <p:pic>
        <p:nvPicPr>
          <p:cNvPr id="6" name="Picture 5">
            <a:extLst>
              <a:ext uri="{FF2B5EF4-FFF2-40B4-BE49-F238E27FC236}">
                <a16:creationId xmlns:a16="http://schemas.microsoft.com/office/drawing/2014/main" id="{505104A3-B8BB-4263-B9C3-A9EBE65B29E7}"/>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2" t="33697" r="5587" b="12243"/>
          <a:stretch/>
        </p:blipFill>
        <p:spPr>
          <a:xfrm>
            <a:off x="3130477" y="3569674"/>
            <a:ext cx="6323130" cy="2786676"/>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0">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20</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518" y="6335712"/>
            <a:ext cx="406400" cy="406400"/>
          </a:xfrm>
          <a:prstGeom prst="rect">
            <a:avLst/>
          </a:prstGeom>
        </p:spPr>
      </p:pic>
    </p:spTree>
    <p:extLst>
      <p:ext uri="{BB962C8B-B14F-4D97-AF65-F5344CB8AC3E}">
        <p14:creationId xmlns:p14="http://schemas.microsoft.com/office/powerpoint/2010/main" val="1471673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12092" y="4537276"/>
            <a:ext cx="2748468" cy="1900098"/>
          </a:xfrm>
          <a:prstGeom prst="rect">
            <a:avLst/>
          </a:prstGeom>
        </p:spPr>
      </p:pic>
      <p:sp>
        <p:nvSpPr>
          <p:cNvPr id="2" name="Title 1" descr="slide title: Waiver Agency Responsibilities"/>
          <p:cNvSpPr>
            <a:spLocks noGrp="1"/>
          </p:cNvSpPr>
          <p:nvPr>
            <p:ph type="title"/>
          </p:nvPr>
        </p:nvSpPr>
        <p:spPr>
          <a:xfrm>
            <a:off x="1588678" y="288515"/>
            <a:ext cx="9112787" cy="1006893"/>
          </a:xfrm>
        </p:spPr>
        <p:txBody>
          <a:bodyPr>
            <a:noAutofit/>
          </a:bodyPr>
          <a:lstStyle/>
          <a:p>
            <a:pPr algn="ctr"/>
            <a:r>
              <a:rPr lang="en-US" dirty="0"/>
              <a:t>Waiver Agency Responsibilities</a:t>
            </a:r>
          </a:p>
        </p:txBody>
      </p:sp>
      <p:sp>
        <p:nvSpPr>
          <p:cNvPr id="3" name="Content Placeholder 2" descr="Assist with completing forms, searching for Providers, and obtaining required documentation.&#10;&#10;Review completed forms (DHCS 2279), determine if requirements are met, and issue an approval or denial.&#10;&#10;If denied, sends denial notice to the Participant &amp; Provider with instructions on how to request a secondary review.&#10;&#10;Send approved forms (DHCS 2279) to DHCS.&#10;&#10;For DHCS approved exemptions, sets up “Task” in MedCompass six weeks prior to the OT exemption end-date to complete renewals, if necessary.​&#10;"/>
          <p:cNvSpPr>
            <a:spLocks noGrp="1"/>
          </p:cNvSpPr>
          <p:nvPr>
            <p:ph idx="1"/>
          </p:nvPr>
        </p:nvSpPr>
        <p:spPr>
          <a:xfrm>
            <a:off x="1082566" y="1163823"/>
            <a:ext cx="10125012" cy="5072280"/>
          </a:xfrm>
        </p:spPr>
        <p:txBody>
          <a:bodyPr>
            <a:normAutofit fontScale="85000" lnSpcReduction="20000"/>
          </a:bodyPr>
          <a:lstStyle/>
          <a:p>
            <a:r>
              <a:rPr lang="en-US" dirty="0"/>
              <a:t>Assist with completing forms, searching for Providers, and obtaining required documentation.</a:t>
            </a:r>
          </a:p>
          <a:p>
            <a:r>
              <a:rPr lang="en-US" dirty="0"/>
              <a:t>Review completed forms (DHCS 2279), determine if requirements are met, and issue an approval or denial.</a:t>
            </a:r>
          </a:p>
          <a:p>
            <a:r>
              <a:rPr lang="en-US" dirty="0"/>
              <a:t>If denied, sends denial notice to the Participant &amp; Provider with instructions on how to request a secondary review.</a:t>
            </a:r>
          </a:p>
          <a:p>
            <a:r>
              <a:rPr lang="en-US" dirty="0"/>
              <a:t>Send approved forms (DHCS 2279) to DHCS.</a:t>
            </a:r>
          </a:p>
          <a:p>
            <a:r>
              <a:rPr lang="en-US" dirty="0"/>
              <a:t>For DHCS approved exemptions, sets up “Task” in MedCompass six weeks prior to the OT exemption end-date to complete renewals, if necessary.​</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1."/>
          <p:cNvSpPr>
            <a:spLocks noGrp="1"/>
          </p:cNvSpPr>
          <p:nvPr>
            <p:ph type="sldNum" sz="quarter" idx="12"/>
          </p:nvPr>
        </p:nvSpPr>
        <p:spPr/>
        <p:txBody>
          <a:bodyPr/>
          <a:lstStyle/>
          <a:p>
            <a:fld id="{EB8090AE-F645-47C1-81A8-D4E28BF03D47}" type="slidenum">
              <a:rPr lang="en-US" smtClean="0"/>
              <a:pPr/>
              <a:t>21</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0780" y="6335712"/>
            <a:ext cx="406400" cy="406400"/>
          </a:xfrm>
          <a:prstGeom prst="rect">
            <a:avLst/>
          </a:prstGeom>
        </p:spPr>
      </p:pic>
    </p:spTree>
    <p:extLst>
      <p:ext uri="{BB962C8B-B14F-4D97-AF65-F5344CB8AC3E}">
        <p14:creationId xmlns:p14="http://schemas.microsoft.com/office/powerpoint/2010/main" val="470133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lide title: How to Request an O T Exemption?"/>
          <p:cNvSpPr>
            <a:spLocks noGrp="1"/>
          </p:cNvSpPr>
          <p:nvPr>
            <p:ph type="title"/>
          </p:nvPr>
        </p:nvSpPr>
        <p:spPr>
          <a:xfrm>
            <a:off x="1273215" y="128920"/>
            <a:ext cx="9367073" cy="1572141"/>
          </a:xfrm>
        </p:spPr>
        <p:txBody>
          <a:bodyPr>
            <a:noAutofit/>
          </a:bodyPr>
          <a:lstStyle/>
          <a:p>
            <a:pPr algn="ctr"/>
            <a:r>
              <a:rPr lang="en-US" dirty="0">
                <a:latin typeface="Arial" panose="020B0604020202020204" pitchFamily="34" charset="0"/>
                <a:cs typeface="Arial" panose="020B0604020202020204" pitchFamily="34" charset="0"/>
              </a:rPr>
              <a:t>How to Request an OT Exemption?</a:t>
            </a:r>
          </a:p>
        </p:txBody>
      </p:sp>
      <p:sp>
        <p:nvSpPr>
          <p:cNvPr id="7" name="Title 1" descr="Link to D H C S Form 2279.">
            <a:extLst>
              <a:ext uri="{FF2B5EF4-FFF2-40B4-BE49-F238E27FC236}">
                <a16:creationId xmlns:a16="http://schemas.microsoft.com/office/drawing/2014/main" id="{DF0209ED-BBA1-4013-A480-FE7D71C266DD}"/>
              </a:ext>
            </a:extLst>
          </p:cNvPr>
          <p:cNvSpPr txBox="1">
            <a:spLocks/>
          </p:cNvSpPr>
          <p:nvPr/>
        </p:nvSpPr>
        <p:spPr>
          <a:xfrm>
            <a:off x="2525183" y="3141632"/>
            <a:ext cx="7413171" cy="86452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r>
              <a:rPr lang="en-US" dirty="0"/>
              <a:t>Click </a:t>
            </a:r>
            <a:r>
              <a:rPr lang="en-US" dirty="0">
                <a:hlinkClick r:id="rId5"/>
              </a:rPr>
              <a:t>here</a:t>
            </a:r>
            <a:r>
              <a:rPr lang="en-US" dirty="0"/>
              <a:t> for form DHCS 2279 </a:t>
            </a:r>
          </a:p>
        </p:txBody>
      </p:sp>
      <p:sp>
        <p:nvSpPr>
          <p:cNvPr id="6" name="Content Placeholder 5" descr="Tips for Filling out the Forms&#10;">
            <a:extLst>
              <a:ext uri="{FF2B5EF4-FFF2-40B4-BE49-F238E27FC236}">
                <a16:creationId xmlns:a16="http://schemas.microsoft.com/office/drawing/2014/main" id="{09A78B48-E78A-4364-9AC2-29BDCB7B5C08}"/>
              </a:ext>
            </a:extLst>
          </p:cNvPr>
          <p:cNvSpPr>
            <a:spLocks noGrp="1"/>
          </p:cNvSpPr>
          <p:nvPr>
            <p:ph idx="1"/>
          </p:nvPr>
        </p:nvSpPr>
        <p:spPr>
          <a:xfrm>
            <a:off x="3432803" y="4043526"/>
            <a:ext cx="5597933" cy="864523"/>
          </a:xfrm>
        </p:spPr>
        <p:txBody>
          <a:bodyPr>
            <a:normAutofit/>
          </a:bodyPr>
          <a:lstStyle/>
          <a:p>
            <a:pPr marL="0" indent="0">
              <a:buNone/>
            </a:pPr>
            <a:r>
              <a:rPr lang="en-US" sz="3200" dirty="0">
                <a:solidFill>
                  <a:srgbClr val="782B8B"/>
                </a:solidFill>
                <a:latin typeface="+mn-lt"/>
              </a:rPr>
              <a:t>Tips for Filling out the Forms</a:t>
            </a:r>
          </a:p>
        </p:txBody>
      </p:sp>
      <p:sp>
        <p:nvSpPr>
          <p:cNvPr id="2" name="Date Placeholder 1">
            <a:extLst>
              <a:ext uri="{FF2B5EF4-FFF2-40B4-BE49-F238E27FC236}">
                <a16:creationId xmlns:a16="http://schemas.microsoft.com/office/drawing/2014/main" id="{14246AFA-D3AD-4B46-93FF-0817CB4F8146}"/>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solidFill>
                  <a:srgbClr val="14315A"/>
                </a:solidFill>
                <a:latin typeface="Arial" panose="020B0604020202020204" pitchFamily="34" charset="0"/>
                <a:cs typeface="Arial" panose="020B0604020202020204" pitchFamily="34" charset="0"/>
              </a:rPr>
              <a:t>12/20/2022</a:t>
            </a:r>
          </a:p>
        </p:txBody>
      </p:sp>
      <p:sp>
        <p:nvSpPr>
          <p:cNvPr id="5" name="Slide Number Placeholder 4" descr="slide number 22.">
            <a:extLst>
              <a:ext uri="{FF2B5EF4-FFF2-40B4-BE49-F238E27FC236}">
                <a16:creationId xmlns:a16="http://schemas.microsoft.com/office/drawing/2014/main" id="{3996E019-EC0B-41C6-8416-CAF13C4B5156}"/>
              </a:ext>
            </a:extLst>
          </p:cNvPr>
          <p:cNvSpPr>
            <a:spLocks noGrp="1"/>
          </p:cNvSpPr>
          <p:nvPr>
            <p:ph type="sldNum" sz="quarter" idx="12"/>
          </p:nvPr>
        </p:nvSpPr>
        <p:spPr/>
        <p:txBody>
          <a:bodyPr/>
          <a:lstStyle/>
          <a:p>
            <a:fld id="{EB8090AE-F645-47C1-81A8-D4E28BF03D47}" type="slidenum">
              <a:rPr lang="en-US" smtClean="0">
                <a:solidFill>
                  <a:srgbClr val="14315A"/>
                </a:solidFill>
                <a:latin typeface="Arial" panose="020B0604020202020204" pitchFamily="34" charset="0"/>
                <a:cs typeface="Arial" panose="020B0604020202020204" pitchFamily="34" charset="0"/>
              </a:rPr>
              <a:t>22</a:t>
            </a:fld>
            <a:endParaRPr lang="en-US" dirty="0">
              <a:solidFill>
                <a:srgbClr val="14315A"/>
              </a:solidFill>
              <a:latin typeface="Arial" panose="020B0604020202020204" pitchFamily="34" charset="0"/>
              <a:cs typeface="Arial" panose="020B0604020202020204" pitchFamily="34" charset="0"/>
            </a:endParaRPr>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969233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481276" y="0"/>
            <a:ext cx="322944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n-lt"/>
                <a:ea typeface="+mn-ea"/>
                <a:cs typeface="+mn-cs"/>
              </a:rPr>
              <a:t>Page 1 of 9</a:t>
            </a:r>
          </a:p>
        </p:txBody>
      </p:sp>
      <p:pic>
        <p:nvPicPr>
          <p:cNvPr id="4" name="Picture 3" descr="Screen shot of partial page 1 of 9 of the D H C S 2279. Provider Information: number 3, and W P C S Participant Information: How many exemptions have been granted for this case are highlited.">
            <a:extLst>
              <a:ext uri="{FF2B5EF4-FFF2-40B4-BE49-F238E27FC236}">
                <a16:creationId xmlns:a16="http://schemas.microsoft.com/office/drawing/2014/main" id="{025BD96D-4BEB-4F8F-B55D-04E678B4F50B}"/>
              </a:ext>
            </a:extLst>
          </p:cNvPr>
          <p:cNvPicPr>
            <a:picLocks noChangeAspect="1"/>
          </p:cNvPicPr>
          <p:nvPr/>
        </p:nvPicPr>
        <p:blipFill rotWithShape="1">
          <a:blip r:embed="rId5"/>
          <a:srcRect l="571" t="1172" r="4636" b="18302"/>
          <a:stretch/>
        </p:blipFill>
        <p:spPr>
          <a:xfrm>
            <a:off x="2020186" y="850605"/>
            <a:ext cx="7658388" cy="5576551"/>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7336" y="2219216"/>
            <a:ext cx="1619250" cy="2819400"/>
          </a:xfrm>
          <a:prstGeom prst="rect">
            <a:avLst/>
          </a:prstGeom>
        </p:spPr>
      </p:pic>
      <p:sp>
        <p:nvSpPr>
          <p:cNvPr id="8" name="Title 1">
            <a:extLst>
              <a:ext uri="{FF2B5EF4-FFF2-40B4-BE49-F238E27FC236}">
                <a16:creationId xmlns:a16="http://schemas.microsoft.com/office/drawing/2014/main" id="{7247505D-B007-48A8-8245-4C83B2DC7DF6}"/>
              </a:ext>
              <a:ext uri="{C183D7F6-B498-43B3-948B-1728B52AA6E4}">
                <adec:decorative xmlns:adec="http://schemas.microsoft.com/office/drawing/2017/decorative" val="1"/>
              </a:ext>
            </a:extLst>
          </p:cNvPr>
          <p:cNvSpPr txBox="1">
            <a:spLocks/>
          </p:cNvSpPr>
          <p:nvPr/>
        </p:nvSpPr>
        <p:spPr>
          <a:xfrm>
            <a:off x="4584030" y="5994894"/>
            <a:ext cx="302393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67B65FF1-3B37-4DB4-8EB3-CD749C76475D}"/>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3.">
            <a:extLst>
              <a:ext uri="{FF2B5EF4-FFF2-40B4-BE49-F238E27FC236}">
                <a16:creationId xmlns:a16="http://schemas.microsoft.com/office/drawing/2014/main" id="{B99C2223-1182-4167-8F9F-DFEA3C27A59D}"/>
              </a:ext>
            </a:extLst>
          </p:cNvPr>
          <p:cNvSpPr>
            <a:spLocks noGrp="1"/>
          </p:cNvSpPr>
          <p:nvPr>
            <p:ph type="sldNum" sz="quarter" idx="12"/>
          </p:nvPr>
        </p:nvSpPr>
        <p:spPr/>
        <p:txBody>
          <a:bodyPr/>
          <a:lstStyle/>
          <a:p>
            <a:fld id="{EB8090AE-F645-47C1-81A8-D4E28BF03D47}" type="slidenum">
              <a:rPr lang="en-US" smtClean="0"/>
              <a:pPr/>
              <a:t>23</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3093181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6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2 of 9 of the D H C S 2279."/>
          <p:cNvSpPr>
            <a:spLocks noGrp="1"/>
          </p:cNvSpPr>
          <p:nvPr>
            <p:ph type="title" idx="4294967295"/>
          </p:nvPr>
        </p:nvSpPr>
        <p:spPr>
          <a:xfrm>
            <a:off x="4213225" y="379413"/>
            <a:ext cx="3625850" cy="1009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2 of 9</a:t>
            </a:r>
          </a:p>
        </p:txBody>
      </p:sp>
      <p:pic>
        <p:nvPicPr>
          <p:cNvPr id="6" name="Picture 5">
            <a:extLst>
              <a:ext uri="{FF2B5EF4-FFF2-40B4-BE49-F238E27FC236}">
                <a16:creationId xmlns:a16="http://schemas.microsoft.com/office/drawing/2014/main" id="{B4F9E2B7-C41D-4A9E-80A3-5A5190EE5C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14978" y="3062994"/>
            <a:ext cx="3124283" cy="3124283"/>
          </a:xfrm>
          <a:prstGeom prst="rect">
            <a:avLst/>
          </a:prstGeom>
        </p:spPr>
      </p:pic>
      <p:pic>
        <p:nvPicPr>
          <p:cNvPr id="7" name="Picture 6" descr="Exemption Requirements&#10;&#10;Waiver Participants Enrolled On or Before January 31, 2016&#10;&#10;For Waiver participants who enrolled in the In-Home Operations ( I H O ) Waiver on or before January 31, 2016, and whose functional or behavioral needs require that the I H S S and / or W P C S services be provided by a specific provider, an exemption from the regular overtime rules will be granted, on a case by case basis, if one or more of the following is shown to be true:&#10;&#10;( i ) The provider lives in the same home as the waiver participant, at least 5 days and nights per week on a regular basis, even if the provider is not a family member. &#10;&#10;( i i ) The provider currently provides care to the waiver participant at least eight hours per day, five days per week, and has done so for two or more years continuously. &#10;&#10;( i i i ) The waiver participant is unable to find an additional local caregiver who speaks the same language as the participant, resulting in the participant being unable to direct his or her own care. ">
            <a:extLst>
              <a:ext uri="{FF2B5EF4-FFF2-40B4-BE49-F238E27FC236}">
                <a16:creationId xmlns:a16="http://schemas.microsoft.com/office/drawing/2014/main" id="{E1D67A0B-5EA8-49D0-BC7E-5B52D603CBF1}"/>
              </a:ext>
            </a:extLst>
          </p:cNvPr>
          <p:cNvPicPr>
            <a:picLocks noChangeAspect="1"/>
          </p:cNvPicPr>
          <p:nvPr/>
        </p:nvPicPr>
        <p:blipFill rotWithShape="1">
          <a:blip r:embed="rId7"/>
          <a:srcRect t="26434" b="29088"/>
          <a:stretch/>
        </p:blipFill>
        <p:spPr>
          <a:xfrm>
            <a:off x="794476" y="1146994"/>
            <a:ext cx="7454088" cy="4814974"/>
          </a:xfrm>
          <a:prstGeom prst="rect">
            <a:avLst/>
          </a:prstGeom>
        </p:spPr>
      </p:pic>
      <p:pic>
        <p:nvPicPr>
          <p:cNvPr id="8" name="Picture 7" descr="Screen shot of complete page 2 of 9 of the D H C S 2279 and is transcribed verbatim picture earlier in this slide.">
            <a:extLst>
              <a:ext uri="{FF2B5EF4-FFF2-40B4-BE49-F238E27FC236}">
                <a16:creationId xmlns:a16="http://schemas.microsoft.com/office/drawing/2014/main" id="{8FFA1628-88EA-4D31-B838-E5CC13438B4D}"/>
              </a:ext>
            </a:extLst>
          </p:cNvPr>
          <p:cNvPicPr>
            <a:picLocks noChangeAspect="1"/>
          </p:cNvPicPr>
          <p:nvPr/>
        </p:nvPicPr>
        <p:blipFill>
          <a:blip r:embed="rId7"/>
          <a:stretch>
            <a:fillRect/>
          </a:stretch>
        </p:blipFill>
        <p:spPr>
          <a:xfrm>
            <a:off x="9669297" y="379002"/>
            <a:ext cx="1653800" cy="2401797"/>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16615B3A-041C-44F8-8AB8-DF8A59BE1BA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a:extLst>
              <a:ext uri="{FF2B5EF4-FFF2-40B4-BE49-F238E27FC236}">
                <a16:creationId xmlns:a16="http://schemas.microsoft.com/office/drawing/2014/main" id="{A5E460A3-020B-4D92-B838-4AD799F4028F}"/>
              </a:ext>
            </a:extLst>
          </p:cNvPr>
          <p:cNvSpPr>
            <a:spLocks noGrp="1"/>
          </p:cNvSpPr>
          <p:nvPr>
            <p:ph type="sldNum" sz="quarter" idx="12"/>
          </p:nvPr>
        </p:nvSpPr>
        <p:spPr/>
        <p:txBody>
          <a:bodyPr/>
          <a:lstStyle/>
          <a:p>
            <a:fld id="{EB8090AE-F645-47C1-81A8-D4E28BF03D47}" type="slidenum">
              <a:rPr lang="en-US" smtClean="0"/>
              <a:pPr/>
              <a:t>24</a:t>
            </a:fld>
            <a:endParaRPr lang="en-US" dirty="0"/>
          </a:p>
        </p:txBody>
      </p:sp>
      <p:sp>
        <p:nvSpPr>
          <p:cNvPr id="10" name="Title 1">
            <a:extLst>
              <a:ext uri="{FF2B5EF4-FFF2-40B4-BE49-F238E27FC236}">
                <a16:creationId xmlns:a16="http://schemas.microsoft.com/office/drawing/2014/main" id="{A9BDB012-F4FC-4A6A-97F5-FEEAF16F9E78}"/>
              </a:ext>
              <a:ext uri="{C183D7F6-B498-43B3-948B-1728B52AA6E4}">
                <adec:decorative xmlns:adec="http://schemas.microsoft.com/office/drawing/2017/decorative" val="1"/>
              </a:ext>
            </a:extLst>
          </p:cNvPr>
          <p:cNvSpPr txBox="1">
            <a:spLocks/>
          </p:cNvSpPr>
          <p:nvPr/>
        </p:nvSpPr>
        <p:spPr>
          <a:xfrm>
            <a:off x="4576030" y="5993477"/>
            <a:ext cx="299197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7475" y="6356350"/>
            <a:ext cx="406400" cy="406400"/>
          </a:xfrm>
          <a:prstGeom prst="rect">
            <a:avLst/>
          </a:prstGeom>
        </p:spPr>
      </p:pic>
    </p:spTree>
    <p:extLst>
      <p:ext uri="{BB962C8B-B14F-4D97-AF65-F5344CB8AC3E}">
        <p14:creationId xmlns:p14="http://schemas.microsoft.com/office/powerpoint/2010/main" val="399683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3 of "/>
          <p:cNvSpPr>
            <a:spLocks noGrp="1"/>
          </p:cNvSpPr>
          <p:nvPr>
            <p:ph type="title" idx="4294967295"/>
          </p:nvPr>
        </p:nvSpPr>
        <p:spPr>
          <a:xfrm>
            <a:off x="4187825" y="220663"/>
            <a:ext cx="3224213" cy="950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3 of 9</a:t>
            </a:r>
          </a:p>
        </p:txBody>
      </p:sp>
      <p:pic>
        <p:nvPicPr>
          <p:cNvPr id="7" name="Picture 6" descr="Screen shot of page 3 of 9 of the D H C S 2279, a portion of which is reproduced verbatim in the section earlier in this slide.">
            <a:extLst>
              <a:ext uri="{FF2B5EF4-FFF2-40B4-BE49-F238E27FC236}">
                <a16:creationId xmlns:a16="http://schemas.microsoft.com/office/drawing/2014/main" id="{79175D57-8DF4-40AF-813C-B00B63A6B7BA}"/>
              </a:ext>
            </a:extLst>
          </p:cNvPr>
          <p:cNvPicPr>
            <a:picLocks noChangeAspect="1"/>
          </p:cNvPicPr>
          <p:nvPr/>
        </p:nvPicPr>
        <p:blipFill>
          <a:blip r:embed="rId5"/>
          <a:stretch>
            <a:fillRect/>
          </a:stretch>
        </p:blipFill>
        <p:spPr>
          <a:xfrm>
            <a:off x="9189205" y="205287"/>
            <a:ext cx="1917192" cy="27408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72457AF-814B-47C4-902B-A9D6ECE07DA2}"/>
              </a:ext>
              <a:ext uri="{C183D7F6-B498-43B3-948B-1728B52AA6E4}">
                <adec:decorative xmlns:adec="http://schemas.microsoft.com/office/drawing/2017/decorative" val="1"/>
              </a:ext>
            </a:extLst>
          </p:cNvPr>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7312"/>
          <a:stretch/>
        </p:blipFill>
        <p:spPr>
          <a:xfrm>
            <a:off x="8455690" y="3221439"/>
            <a:ext cx="2330196" cy="29868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Screen shot of partial page 3 of 9 of the D H C S 2279. &#10;&#10;(b) D H C S agrees that there are no other possible care providers to assist with the waiver participant's care. Possible reasons that a participant may not be able to find a new provider include, but are not limited to: &#10;&#10;The Waiver participant lives in a rural area. &#10;&#10;No providers are available who speak the waiver participant's primary language. &#10;&#10;The participant's functional and / or behavioral needs are such that they required the assistance of a specific provider. &#10;&#10;The waiver participant must work closely with the waiver agency C M T or D H C S nurses when there is no waiver agency, to attempt to find other care providers. D H C S will require documentation of reasonable attempts to locate and hire other providers. &#10;&#10;If granted, the O T exemption is valid for 1 year. If the participant and provider would like the exemption to continue, before the one year has ended, they must work with the waive agency C M T to search for other providers. If other providers cannot be located, the participants and / or providers will need to work with the C M T to submit a new D H C S 2279 form with supporting documentation demonstrating the continued need for the O T exemption.">
            <a:extLst>
              <a:ext uri="{FF2B5EF4-FFF2-40B4-BE49-F238E27FC236}">
                <a16:creationId xmlns:a16="http://schemas.microsoft.com/office/drawing/2014/main" id="{AC84847B-6BE3-44BA-8DC6-C8CC9872F799}"/>
              </a:ext>
            </a:extLst>
          </p:cNvPr>
          <p:cNvPicPr>
            <a:picLocks noChangeAspect="1"/>
          </p:cNvPicPr>
          <p:nvPr/>
        </p:nvPicPr>
        <p:blipFill rotWithShape="1">
          <a:blip r:embed="rId5"/>
          <a:srcRect t="39351" b="17097"/>
          <a:stretch/>
        </p:blipFill>
        <p:spPr>
          <a:xfrm>
            <a:off x="939419" y="1137265"/>
            <a:ext cx="7361361" cy="4583470"/>
          </a:xfrm>
          <a:prstGeom prst="rect">
            <a:avLst/>
          </a:prstGeom>
        </p:spPr>
      </p:pic>
      <p:sp>
        <p:nvSpPr>
          <p:cNvPr id="4" name="Date Placeholder 3">
            <a:extLst>
              <a:ext uri="{FF2B5EF4-FFF2-40B4-BE49-F238E27FC236}">
                <a16:creationId xmlns:a16="http://schemas.microsoft.com/office/drawing/2014/main" id="{540FD5AE-265C-46E7-B665-F14FE4BF2E1A}"/>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5.">
            <a:extLst>
              <a:ext uri="{FF2B5EF4-FFF2-40B4-BE49-F238E27FC236}">
                <a16:creationId xmlns:a16="http://schemas.microsoft.com/office/drawing/2014/main" id="{241EF5DE-AD42-4623-95DA-F688B69939F5}"/>
              </a:ext>
            </a:extLst>
          </p:cNvPr>
          <p:cNvSpPr>
            <a:spLocks noGrp="1"/>
          </p:cNvSpPr>
          <p:nvPr>
            <p:ph type="sldNum" sz="quarter" idx="12"/>
          </p:nvPr>
        </p:nvSpPr>
        <p:spPr/>
        <p:txBody>
          <a:bodyPr/>
          <a:lstStyle/>
          <a:p>
            <a:fld id="{EB8090AE-F645-47C1-81A8-D4E28BF03D47}" type="slidenum">
              <a:rPr lang="en-US" smtClean="0"/>
              <a:pPr/>
              <a:t>25</a:t>
            </a:fld>
            <a:endParaRPr lang="en-US" dirty="0"/>
          </a:p>
        </p:txBody>
      </p:sp>
      <p:sp>
        <p:nvSpPr>
          <p:cNvPr id="8" name="Title 1">
            <a:extLst>
              <a:ext uri="{FF2B5EF4-FFF2-40B4-BE49-F238E27FC236}">
                <a16:creationId xmlns:a16="http://schemas.microsoft.com/office/drawing/2014/main" id="{D554ABBC-F6EC-4991-9112-1514D33EC738}"/>
              </a:ext>
              <a:ext uri="{C183D7F6-B498-43B3-948B-1728B52AA6E4}">
                <adec:decorative xmlns:adec="http://schemas.microsoft.com/office/drawing/2017/decorative" val="1"/>
              </a:ext>
            </a:extLst>
          </p:cNvPr>
          <p:cNvSpPr txBox="1">
            <a:spLocks/>
          </p:cNvSpPr>
          <p:nvPr/>
        </p:nvSpPr>
        <p:spPr>
          <a:xfrm>
            <a:off x="4694555" y="5975121"/>
            <a:ext cx="2717800"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761213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4 of 9.&#10;&#10;"/>
          <p:cNvSpPr>
            <a:spLocks noGrp="1"/>
          </p:cNvSpPr>
          <p:nvPr>
            <p:ph type="title" idx="4294967295"/>
          </p:nvPr>
        </p:nvSpPr>
        <p:spPr>
          <a:xfrm>
            <a:off x="4446588" y="142875"/>
            <a:ext cx="3290887" cy="974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4 of 9</a:t>
            </a:r>
          </a:p>
        </p:txBody>
      </p:sp>
      <p:pic>
        <p:nvPicPr>
          <p:cNvPr id="8" name="Picture 7" descr="screen shot of partial page 4 of 9 of the D H C S 2279.&#10;&#10;Exemption 1: Waiver Participants Enrolled On or Before January 31, 2016&#10;Please answer all questions. You may be requested to provide supporting&#10;documentation. If you need more space, please include additional pages.&#10;&#10;A. The WPCS participant was enrolled in either the IHO Waiver or NF/AH Waiver prior to or on January 31, 2016.&#10;&#10;B. If known, provide the date of enrollment.&#10;&#10;If enrolled after January 31, 2016, please stop here and complete the&#10;Exemption 2 section to request an exemption.&#10;&#10;C. The WPCS participant’s medical or behavioral needs require the services of the requested provider. Yes  No&#10;If “Yes,” please briefly describe.&#10;">
            <a:extLst>
              <a:ext uri="{FF2B5EF4-FFF2-40B4-BE49-F238E27FC236}">
                <a16:creationId xmlns:a16="http://schemas.microsoft.com/office/drawing/2014/main" id="{4C96D57B-7F37-42E8-AC69-DE6F53319F91}"/>
              </a:ext>
            </a:extLst>
          </p:cNvPr>
          <p:cNvPicPr>
            <a:picLocks noChangeAspect="1"/>
          </p:cNvPicPr>
          <p:nvPr/>
        </p:nvPicPr>
        <p:blipFill rotWithShape="1">
          <a:blip r:embed="rId5"/>
          <a:srcRect t="10824" b="52955"/>
          <a:stretch/>
        </p:blipFill>
        <p:spPr>
          <a:xfrm>
            <a:off x="495310" y="1060075"/>
            <a:ext cx="8045327" cy="4192409"/>
          </a:xfrm>
          <a:prstGeom prst="rect">
            <a:avLst/>
          </a:prstGeom>
        </p:spPr>
      </p:pic>
      <p:pic>
        <p:nvPicPr>
          <p:cNvPr id="11" name="Picture 10" descr="screen shot of page 4 of 9 of the D H C S 2279. Partial portion of this form is provided verbatim in an earlier section on this slide.">
            <a:extLst>
              <a:ext uri="{FF2B5EF4-FFF2-40B4-BE49-F238E27FC236}">
                <a16:creationId xmlns:a16="http://schemas.microsoft.com/office/drawing/2014/main" id="{689D27D3-0B95-4E6A-8301-11F14BED4A73}"/>
              </a:ext>
            </a:extLst>
          </p:cNvPr>
          <p:cNvPicPr>
            <a:picLocks noChangeAspect="1"/>
          </p:cNvPicPr>
          <p:nvPr/>
        </p:nvPicPr>
        <p:blipFill>
          <a:blip r:embed="rId5"/>
          <a:stretch>
            <a:fillRect/>
          </a:stretch>
        </p:blipFill>
        <p:spPr>
          <a:xfrm>
            <a:off x="8661227" y="3409652"/>
            <a:ext cx="2262363" cy="3311823"/>
          </a:xfrm>
          <a:prstGeom prst="rect">
            <a:avLst/>
          </a:prstGeom>
          <a:ln>
            <a:noFill/>
          </a:ln>
          <a:effectLst>
            <a:outerShdw blurRad="292100" dist="139700" dir="2700000" algn="tl" rotWithShape="0">
              <a:srgbClr val="333333">
                <a:alpha val="65000"/>
              </a:srgbClr>
            </a:outerShdw>
          </a:effectLst>
        </p:spPr>
      </p:pic>
      <p:pic>
        <p:nvPicPr>
          <p:cNvPr id="6" name="Picture 5" descr="Screen shot from Med Compass showing where to obtain the information to complete the date of enrollment on page 4 of the D H C S 2279."/>
          <p:cNvPicPr>
            <a:picLocks noChangeAspect="1"/>
          </p:cNvPicPr>
          <p:nvPr/>
        </p:nvPicPr>
        <p:blipFill rotWithShape="1">
          <a:blip r:embed="rId6"/>
          <a:srcRect t="10724" r="41696"/>
          <a:stretch/>
        </p:blipFill>
        <p:spPr>
          <a:xfrm>
            <a:off x="8149001" y="2077038"/>
            <a:ext cx="3713300" cy="11003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E0877DE-F18F-4B6B-9EEE-50AB0C3E7DC8}"/>
              </a:ext>
            </a:extLst>
          </p:cNvPr>
          <p:cNvSpPr txBox="1"/>
          <p:nvPr/>
        </p:nvSpPr>
        <p:spPr>
          <a:xfrm>
            <a:off x="8335131" y="1983256"/>
            <a:ext cx="2072039" cy="369332"/>
          </a:xfrm>
          <a:prstGeom prst="rect">
            <a:avLst/>
          </a:prstGeom>
          <a:noFill/>
        </p:spPr>
        <p:txBody>
          <a:bodyPr wrap="square" rtlCol="0">
            <a:spAutoFit/>
          </a:bodyPr>
          <a:lstStyle/>
          <a:p>
            <a:r>
              <a:rPr lang="en-US" dirty="0"/>
              <a:t>From MedCompass</a:t>
            </a:r>
          </a:p>
        </p:txBody>
      </p:sp>
      <p:sp>
        <p:nvSpPr>
          <p:cNvPr id="7" name="Arrow: Left 6" descr="Arrow showing where the information from Med Compass goes on the D H C S 2279.">
            <a:extLst>
              <a:ext uri="{FF2B5EF4-FFF2-40B4-BE49-F238E27FC236}">
                <a16:creationId xmlns:a16="http://schemas.microsoft.com/office/drawing/2014/main" id="{5063FAB1-A5C5-4F00-8082-EF84A51AB9CA}"/>
              </a:ext>
            </a:extLst>
          </p:cNvPr>
          <p:cNvSpPr/>
          <p:nvPr/>
        </p:nvSpPr>
        <p:spPr>
          <a:xfrm rot="20347832">
            <a:off x="7947897" y="2538873"/>
            <a:ext cx="1325405" cy="793427"/>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A1D95F3-DF76-4504-8874-3E61BF4D5D4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134" y="193384"/>
            <a:ext cx="1166990" cy="1748284"/>
          </a:xfrm>
          <a:prstGeom prst="rect">
            <a:avLst/>
          </a:prstGeom>
        </p:spPr>
      </p:pic>
      <p:sp>
        <p:nvSpPr>
          <p:cNvPr id="4" name="Date Placeholder 3">
            <a:extLst>
              <a:ext uri="{FF2B5EF4-FFF2-40B4-BE49-F238E27FC236}">
                <a16:creationId xmlns:a16="http://schemas.microsoft.com/office/drawing/2014/main" id="{0721C59B-7FF7-49C7-81EF-8B3AEB850E93}"/>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6 ">
            <a:extLst>
              <a:ext uri="{FF2B5EF4-FFF2-40B4-BE49-F238E27FC236}">
                <a16:creationId xmlns:a16="http://schemas.microsoft.com/office/drawing/2014/main" id="{068DA266-DA20-4DB1-85C4-B747958744B6}"/>
              </a:ext>
            </a:extLst>
          </p:cNvPr>
          <p:cNvSpPr>
            <a:spLocks noGrp="1"/>
          </p:cNvSpPr>
          <p:nvPr>
            <p:ph type="sldNum" sz="quarter" idx="12"/>
          </p:nvPr>
        </p:nvSpPr>
        <p:spPr/>
        <p:txBody>
          <a:bodyPr/>
          <a:lstStyle/>
          <a:p>
            <a:fld id="{EB8090AE-F645-47C1-81A8-D4E28BF03D47}" type="slidenum">
              <a:rPr lang="en-US" smtClean="0"/>
              <a:pPr/>
              <a:t>26</a:t>
            </a:fld>
            <a:endParaRPr lang="en-US" dirty="0"/>
          </a:p>
        </p:txBody>
      </p:sp>
      <p:sp>
        <p:nvSpPr>
          <p:cNvPr id="12" name="Title 1">
            <a:extLst>
              <a:ext uri="{FF2B5EF4-FFF2-40B4-BE49-F238E27FC236}">
                <a16:creationId xmlns:a16="http://schemas.microsoft.com/office/drawing/2014/main" id="{B0C61342-AB51-4079-A85C-80ED78131DA6}"/>
              </a:ext>
              <a:ext uri="{C183D7F6-B498-43B3-948B-1728B52AA6E4}">
                <adec:decorative xmlns:adec="http://schemas.microsoft.com/office/drawing/2017/decorative" val="1"/>
              </a:ext>
            </a:extLst>
          </p:cNvPr>
          <p:cNvSpPr txBox="1">
            <a:spLocks/>
          </p:cNvSpPr>
          <p:nvPr/>
        </p:nvSpPr>
        <p:spPr>
          <a:xfrm>
            <a:off x="4661424" y="5993477"/>
            <a:ext cx="286173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35712"/>
            <a:ext cx="406400" cy="406400"/>
          </a:xfrm>
          <a:prstGeom prst="rect">
            <a:avLst/>
          </a:prstGeom>
        </p:spPr>
      </p:pic>
    </p:spTree>
    <p:extLst>
      <p:ext uri="{BB962C8B-B14F-4D97-AF65-F5344CB8AC3E}">
        <p14:creationId xmlns:p14="http://schemas.microsoft.com/office/powerpoint/2010/main" val="3276719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5 of 9.&#10;&#10;"/>
          <p:cNvSpPr>
            <a:spLocks noGrp="1"/>
          </p:cNvSpPr>
          <p:nvPr>
            <p:ph type="title"/>
          </p:nvPr>
        </p:nvSpPr>
        <p:spPr>
          <a:xfrm>
            <a:off x="4510416" y="135680"/>
            <a:ext cx="3171163" cy="1161018"/>
          </a:xfrm>
        </p:spPr>
        <p:txBody>
          <a:bodyPr>
            <a:normAutofit/>
          </a:bodyPr>
          <a:lstStyle/>
          <a:p>
            <a:pPr algn="ctr"/>
            <a:r>
              <a:rPr lang="en-US" dirty="0"/>
              <a:t>Page 5 of 9</a:t>
            </a:r>
          </a:p>
        </p:txBody>
      </p:sp>
      <p:pic>
        <p:nvPicPr>
          <p:cNvPr id="9" name="Content Placeholder 8" descr="Screen shot of partial page 5 of 9 of the D H C S 2279. &#10;&#10;Exemption 2: Waiver Participants Enrolled in the NF/AH Waiver, IHO Waiver, or HCBA Waiver After &#10;January 31, 2016:&#10;Please answer all questions. All information provided must be supported with documentation. If you &#10;need more space, please include additional pages.&#10;&#10;A. The provider lives in the same home as the WPCS participant at least 5 days and nights per week &#10;on a regular basis.                    ☐Yes ☐No&#10;&#10;B. The provider has an established and active working relationship for two or more years with the participant, working at least 8 hours a day, 5 days per week without a break in service.            &#10;            ☐Yes ☐No&#10;If “Yes,” please briefly describe the active working relationship.&#10;">
            <a:extLst>
              <a:ext uri="{FF2B5EF4-FFF2-40B4-BE49-F238E27FC236}">
                <a16:creationId xmlns:a16="http://schemas.microsoft.com/office/drawing/2014/main" id="{9D5378F9-DD1F-4C9A-8F32-0E7A2B1232C8}"/>
              </a:ext>
            </a:extLst>
          </p:cNvPr>
          <p:cNvPicPr>
            <a:picLocks noGrp="1" noChangeAspect="1"/>
          </p:cNvPicPr>
          <p:nvPr>
            <p:ph idx="1"/>
          </p:nvPr>
        </p:nvPicPr>
        <p:blipFill rotWithShape="1">
          <a:blip r:embed="rId5"/>
          <a:srcRect t="24080" b="49114"/>
          <a:stretch/>
        </p:blipFill>
        <p:spPr>
          <a:xfrm>
            <a:off x="1082566" y="1378491"/>
            <a:ext cx="8443160" cy="3147248"/>
          </a:xfrm>
        </p:spPr>
      </p:pic>
      <p:pic>
        <p:nvPicPr>
          <p:cNvPr id="8" name="Content Placeholder 8" descr="screen shot of page 5 of 9 of the D H C S 2279.&#10;&#10;Verbatim transcription of the partial section for the Exemption 2 is included in a section earlier in this slide.">
            <a:extLst>
              <a:ext uri="{FF2B5EF4-FFF2-40B4-BE49-F238E27FC236}">
                <a16:creationId xmlns:a16="http://schemas.microsoft.com/office/drawing/2014/main" id="{8A581655-BF41-4370-8849-C2D12B652ABF}"/>
              </a:ext>
            </a:extLst>
          </p:cNvPr>
          <p:cNvPicPr>
            <a:picLocks noChangeAspect="1"/>
          </p:cNvPicPr>
          <p:nvPr/>
        </p:nvPicPr>
        <p:blipFill>
          <a:blip r:embed="rId5"/>
          <a:stretch>
            <a:fillRect/>
          </a:stretch>
        </p:blipFill>
        <p:spPr>
          <a:xfrm>
            <a:off x="8963025" y="464277"/>
            <a:ext cx="2816936" cy="391722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14F9085-2308-4390-87B5-2C6B4529F5D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517" r="-1" b="9674"/>
          <a:stretch/>
        </p:blipFill>
        <p:spPr>
          <a:xfrm>
            <a:off x="1984349" y="4607532"/>
            <a:ext cx="2825775" cy="2255382"/>
          </a:xfrm>
          <a:prstGeom prst="rect">
            <a:avLst/>
          </a:prstGeom>
        </p:spPr>
      </p:pic>
      <p:pic>
        <p:nvPicPr>
          <p:cNvPr id="4" name="Picture 3">
            <a:extLst>
              <a:ext uri="{FF2B5EF4-FFF2-40B4-BE49-F238E27FC236}">
                <a16:creationId xmlns:a16="http://schemas.microsoft.com/office/drawing/2014/main" id="{FEE055C7-CFC2-446B-824F-FD5F526A7264}"/>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0" b="11672"/>
          <a:stretch/>
        </p:blipFill>
        <p:spPr>
          <a:xfrm>
            <a:off x="8760821" y="4629637"/>
            <a:ext cx="2317844" cy="2111404"/>
          </a:xfrm>
          <a:prstGeom prst="rect">
            <a:avLst/>
          </a:prstGeom>
        </p:spPr>
      </p:pic>
      <p:sp>
        <p:nvSpPr>
          <p:cNvPr id="10" name="Title 1">
            <a:extLst>
              <a:ext uri="{FF2B5EF4-FFF2-40B4-BE49-F238E27FC236}">
                <a16:creationId xmlns:a16="http://schemas.microsoft.com/office/drawing/2014/main" id="{A108A136-ED4C-4935-985C-9BF5BB8A0327}"/>
              </a:ext>
              <a:ext uri="{C183D7F6-B498-43B3-948B-1728B52AA6E4}">
                <adec:decorative xmlns:adec="http://schemas.microsoft.com/office/drawing/2017/decorative" val="1"/>
              </a:ext>
            </a:extLst>
          </p:cNvPr>
          <p:cNvSpPr txBox="1">
            <a:spLocks/>
          </p:cNvSpPr>
          <p:nvPr/>
        </p:nvSpPr>
        <p:spPr>
          <a:xfrm>
            <a:off x="4630323" y="5924088"/>
            <a:ext cx="2876116"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1BC8DE50-2223-42F1-ABCB-9AB6F93DB6D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27 ">
            <a:extLst>
              <a:ext uri="{FF2B5EF4-FFF2-40B4-BE49-F238E27FC236}">
                <a16:creationId xmlns:a16="http://schemas.microsoft.com/office/drawing/2014/main" id="{5B0A8ED3-3745-414F-A73F-737F59704A6B}"/>
              </a:ext>
            </a:extLst>
          </p:cNvPr>
          <p:cNvSpPr>
            <a:spLocks noGrp="1"/>
          </p:cNvSpPr>
          <p:nvPr>
            <p:ph type="sldNum" sz="quarter" idx="12"/>
          </p:nvPr>
        </p:nvSpPr>
        <p:spPr/>
        <p:txBody>
          <a:bodyPr/>
          <a:lstStyle/>
          <a:p>
            <a:fld id="{EB8090AE-F645-47C1-81A8-D4E28BF03D47}" type="slidenum">
              <a:rPr lang="en-US" smtClean="0"/>
              <a:pPr/>
              <a:t>27</a:t>
            </a:fld>
            <a:endParaRPr lang="en-US" dirty="0"/>
          </a:p>
        </p:txBody>
      </p:sp>
      <p:pic>
        <p:nvPicPr>
          <p:cNvPr id="11"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76761" y="6356350"/>
            <a:ext cx="406400" cy="406400"/>
          </a:xfrm>
          <a:prstGeom prst="rect">
            <a:avLst/>
          </a:prstGeom>
        </p:spPr>
      </p:pic>
    </p:spTree>
    <p:extLst>
      <p:ext uri="{BB962C8B-B14F-4D97-AF65-F5344CB8AC3E}">
        <p14:creationId xmlns:p14="http://schemas.microsoft.com/office/powerpoint/2010/main" val="1002831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5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6 of 9"/>
          <p:cNvSpPr>
            <a:spLocks noGrp="1"/>
          </p:cNvSpPr>
          <p:nvPr>
            <p:ph type="title"/>
          </p:nvPr>
        </p:nvSpPr>
        <p:spPr>
          <a:xfrm>
            <a:off x="4613569" y="310617"/>
            <a:ext cx="3288558" cy="889912"/>
          </a:xfrm>
        </p:spPr>
        <p:txBody>
          <a:bodyPr>
            <a:normAutofit/>
          </a:bodyPr>
          <a:lstStyle/>
          <a:p>
            <a:pPr algn="ctr"/>
            <a:r>
              <a:rPr lang="en-US" dirty="0"/>
              <a:t>Page 6 of 9</a:t>
            </a:r>
          </a:p>
        </p:txBody>
      </p:sp>
      <p:pic>
        <p:nvPicPr>
          <p:cNvPr id="7" name="Content Placeholder 7" descr="screen shot of page 6 of 9 of the D H C S 2279. A portion of this page is transcribed verbatim on an earlier section on this slide.">
            <a:extLst>
              <a:ext uri="{FF2B5EF4-FFF2-40B4-BE49-F238E27FC236}">
                <a16:creationId xmlns:a16="http://schemas.microsoft.com/office/drawing/2014/main" id="{1CDE73FC-D6BD-4CB4-806B-B13F7A787DE1}"/>
              </a:ext>
            </a:extLst>
          </p:cNvPr>
          <p:cNvPicPr>
            <a:picLocks noChangeAspect="1"/>
          </p:cNvPicPr>
          <p:nvPr/>
        </p:nvPicPr>
        <p:blipFill>
          <a:blip r:embed="rId5"/>
          <a:stretch>
            <a:fillRect/>
          </a:stretch>
        </p:blipFill>
        <p:spPr>
          <a:xfrm>
            <a:off x="8755138" y="162214"/>
            <a:ext cx="2702392" cy="384781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A332B3B-BDED-41BB-A51C-490EF5DEF18A}"/>
              </a:ext>
              <a:ext uri="{C183D7F6-B498-43B3-948B-1728B52AA6E4}">
                <adec:decorative xmlns:adec="http://schemas.microsoft.com/office/drawing/2017/decorative" val="1"/>
              </a:ext>
            </a:extLst>
          </p:cNvPr>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13309"/>
          <a:stretch/>
        </p:blipFill>
        <p:spPr>
          <a:xfrm>
            <a:off x="9775080" y="4314825"/>
            <a:ext cx="2035920" cy="2543175"/>
          </a:xfrm>
          <a:prstGeom prst="rect">
            <a:avLst/>
          </a:prstGeom>
        </p:spPr>
      </p:pic>
      <p:pic>
        <p:nvPicPr>
          <p:cNvPr id="8" name="Content Placeholder 7" descr="Screen shot of partial page 6 of 9 of the D H C S 2279, questions F and G.&#10;&#10;Verbatim transcription: &#10;F. Does the WPCS participant live in a rural and/or remote location that makes accessing additional &#10;services challenging?                 ☐Yes ☐No&#10;&#10;If “Yes,” please provide a description. Note: Include the population of the participant’s city, town, etc., any information demonstrating the remote location and difficulties encountered when attempting to access/find/hire providers.&#10;&#10;G. Does the WPCS participant have complex functional/behavioral needs that are such that they require the assistance of this specific provider?&#10;">
            <a:extLst>
              <a:ext uri="{FF2B5EF4-FFF2-40B4-BE49-F238E27FC236}">
                <a16:creationId xmlns:a16="http://schemas.microsoft.com/office/drawing/2014/main" id="{A943C6A4-BA88-4633-B0EF-256E2A64C5B4}"/>
              </a:ext>
            </a:extLst>
          </p:cNvPr>
          <p:cNvPicPr>
            <a:picLocks noGrp="1" noChangeAspect="1"/>
          </p:cNvPicPr>
          <p:nvPr>
            <p:ph idx="1"/>
          </p:nvPr>
        </p:nvPicPr>
        <p:blipFill rotWithShape="1">
          <a:blip r:embed="rId5"/>
          <a:srcRect t="43381" b="25296"/>
          <a:stretch/>
        </p:blipFill>
        <p:spPr>
          <a:xfrm>
            <a:off x="987901" y="1880937"/>
            <a:ext cx="7949097" cy="3545305"/>
          </a:xfrm>
        </p:spPr>
      </p:pic>
      <p:sp>
        <p:nvSpPr>
          <p:cNvPr id="3" name="Date Placeholder 2">
            <a:extLst>
              <a:ext uri="{FF2B5EF4-FFF2-40B4-BE49-F238E27FC236}">
                <a16:creationId xmlns:a16="http://schemas.microsoft.com/office/drawing/2014/main" id="{E3414315-71CD-4A3D-9E07-94E46541EB95}"/>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9" name="Title 1">
            <a:extLst>
              <a:ext uri="{FF2B5EF4-FFF2-40B4-BE49-F238E27FC236}">
                <a16:creationId xmlns:a16="http://schemas.microsoft.com/office/drawing/2014/main" id="{95701013-E0D4-4A03-B65E-54F2859D3E30}"/>
              </a:ext>
              <a:ext uri="{C183D7F6-B498-43B3-948B-1728B52AA6E4}">
                <adec:decorative xmlns:adec="http://schemas.microsoft.com/office/drawing/2017/decorative" val="1"/>
              </a:ext>
            </a:extLst>
          </p:cNvPr>
          <p:cNvSpPr txBox="1">
            <a:spLocks/>
          </p:cNvSpPr>
          <p:nvPr/>
        </p:nvSpPr>
        <p:spPr>
          <a:xfrm>
            <a:off x="4504693" y="5924088"/>
            <a:ext cx="3109281"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5" name="Slide Number Placeholder 4" descr="slide number 28">
            <a:extLst>
              <a:ext uri="{FF2B5EF4-FFF2-40B4-BE49-F238E27FC236}">
                <a16:creationId xmlns:a16="http://schemas.microsoft.com/office/drawing/2014/main" id="{88433AE8-7E6B-4161-AFA9-1B13A05667F6}"/>
              </a:ext>
            </a:extLst>
          </p:cNvPr>
          <p:cNvSpPr>
            <a:spLocks noGrp="1"/>
          </p:cNvSpPr>
          <p:nvPr>
            <p:ph type="sldNum" sz="quarter" idx="12"/>
          </p:nvPr>
        </p:nvSpPr>
        <p:spPr/>
        <p:txBody>
          <a:bodyPr/>
          <a:lstStyle/>
          <a:p>
            <a:fld id="{EB8090AE-F645-47C1-81A8-D4E28BF03D47}" type="slidenum">
              <a:rPr lang="en-US" smtClean="0"/>
              <a:pPr/>
              <a:t>28</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1157" y="6228931"/>
            <a:ext cx="406400" cy="406400"/>
          </a:xfrm>
          <a:prstGeom prst="rect">
            <a:avLst/>
          </a:prstGeom>
        </p:spPr>
      </p:pic>
    </p:spTree>
    <p:extLst>
      <p:ext uri="{BB962C8B-B14F-4D97-AF65-F5344CB8AC3E}">
        <p14:creationId xmlns:p14="http://schemas.microsoft.com/office/powerpoint/2010/main" val="2092492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4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7 of 9.&#10;&#10;"/>
          <p:cNvSpPr>
            <a:spLocks noGrp="1"/>
          </p:cNvSpPr>
          <p:nvPr>
            <p:ph type="title"/>
          </p:nvPr>
        </p:nvSpPr>
        <p:spPr>
          <a:xfrm>
            <a:off x="4113911" y="360650"/>
            <a:ext cx="3294607" cy="1006772"/>
          </a:xfrm>
        </p:spPr>
        <p:txBody>
          <a:bodyPr>
            <a:normAutofit/>
          </a:bodyPr>
          <a:lstStyle/>
          <a:p>
            <a:pPr algn="ctr"/>
            <a:r>
              <a:rPr lang="en-US" dirty="0"/>
              <a:t>Page 7 of 9</a:t>
            </a:r>
          </a:p>
        </p:txBody>
      </p:sp>
      <p:pic>
        <p:nvPicPr>
          <p:cNvPr id="8" name="Content Placeholder 7" descr="screen shot of partial page 7 of 9 of the D H C S 2279.&#10;&#10;Explain below any other information about the participant’s efforts to obtain additional providers:&#10;&#10;I. Other factors not listed above in the Exemption 2 section that may be&#10;considered for the exemption process:&#10;&#10;Certification—by Provider and Waiver Participant">
            <a:extLst>
              <a:ext uri="{FF2B5EF4-FFF2-40B4-BE49-F238E27FC236}">
                <a16:creationId xmlns:a16="http://schemas.microsoft.com/office/drawing/2014/main" id="{7BEA1466-7F98-4D2E-AE0D-1228C2383A43}"/>
              </a:ext>
            </a:extLst>
          </p:cNvPr>
          <p:cNvPicPr>
            <a:picLocks noGrp="1" noChangeAspect="1"/>
          </p:cNvPicPr>
          <p:nvPr>
            <p:ph idx="1"/>
          </p:nvPr>
        </p:nvPicPr>
        <p:blipFill rotWithShape="1">
          <a:blip r:embed="rId5"/>
          <a:srcRect t="34836" b="33423"/>
          <a:stretch/>
        </p:blipFill>
        <p:spPr>
          <a:xfrm>
            <a:off x="793806" y="1367422"/>
            <a:ext cx="8416795" cy="3785938"/>
          </a:xfrm>
        </p:spPr>
      </p:pic>
      <p:pic>
        <p:nvPicPr>
          <p:cNvPr id="7" name="Content Placeholder 7" descr="screen shot of page 7 of 9 of the D H C S 2279. A verbatim transcription of a portion of this page is provided in an earlier section on this slide.">
            <a:extLst>
              <a:ext uri="{FF2B5EF4-FFF2-40B4-BE49-F238E27FC236}">
                <a16:creationId xmlns:a16="http://schemas.microsoft.com/office/drawing/2014/main" id="{753FE331-D2BD-48EC-9D67-BD9551C304C7}"/>
              </a:ext>
            </a:extLst>
          </p:cNvPr>
          <p:cNvPicPr>
            <a:picLocks noChangeAspect="1"/>
          </p:cNvPicPr>
          <p:nvPr/>
        </p:nvPicPr>
        <p:blipFill>
          <a:blip r:embed="rId5"/>
          <a:stretch>
            <a:fillRect/>
          </a:stretch>
        </p:blipFill>
        <p:spPr>
          <a:xfrm>
            <a:off x="8829675" y="600075"/>
            <a:ext cx="2732861" cy="387279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A75CEB9-8DE7-4F04-A447-87E429680FCD}"/>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829675" y="4933950"/>
            <a:ext cx="3394417" cy="1934419"/>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0042CBE0-33A7-49DB-89FB-0F1309F0E84A}"/>
              </a:ext>
              <a:ext uri="{C183D7F6-B498-43B3-948B-1728B52AA6E4}">
                <adec:decorative xmlns:adec="http://schemas.microsoft.com/office/drawing/2017/decorative" val="1"/>
              </a:ext>
            </a:extLst>
          </p:cNvPr>
          <p:cNvSpPr txBox="1">
            <a:spLocks/>
          </p:cNvSpPr>
          <p:nvPr/>
        </p:nvSpPr>
        <p:spPr>
          <a:xfrm>
            <a:off x="4780367" y="5924088"/>
            <a:ext cx="2559332"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B8D233B3-8640-43DB-8E47-210F63382CA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9">
            <a:extLst>
              <a:ext uri="{FF2B5EF4-FFF2-40B4-BE49-F238E27FC236}">
                <a16:creationId xmlns:a16="http://schemas.microsoft.com/office/drawing/2014/main" id="{704DB0CD-F7C8-40FD-AE26-FFFDAB76E1BA}"/>
              </a:ext>
            </a:extLst>
          </p:cNvPr>
          <p:cNvSpPr>
            <a:spLocks noGrp="1"/>
          </p:cNvSpPr>
          <p:nvPr>
            <p:ph type="sldNum" sz="quarter" idx="12"/>
          </p:nvPr>
        </p:nvSpPr>
        <p:spPr/>
        <p:txBody>
          <a:bodyPr/>
          <a:lstStyle/>
          <a:p>
            <a:fld id="{EB8090AE-F645-47C1-81A8-D4E28BF03D47}" type="slidenum">
              <a:rPr lang="en-US" smtClean="0"/>
              <a:pPr/>
              <a:t>29</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94663" y="6207975"/>
            <a:ext cx="406400" cy="406400"/>
          </a:xfrm>
          <a:prstGeom prst="rect">
            <a:avLst/>
          </a:prstGeom>
        </p:spPr>
      </p:pic>
    </p:spTree>
    <p:extLst>
      <p:ext uri="{BB962C8B-B14F-4D97-AF65-F5344CB8AC3E}">
        <p14:creationId xmlns:p14="http://schemas.microsoft.com/office/powerpoint/2010/main" val="944310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tle of Table; Common Acronyms."/>
          <p:cNvSpPr>
            <a:spLocks noGrp="1"/>
          </p:cNvSpPr>
          <p:nvPr>
            <p:ph type="title"/>
          </p:nvPr>
        </p:nvSpPr>
        <p:spPr>
          <a:xfrm>
            <a:off x="3410455" y="115264"/>
            <a:ext cx="5774454" cy="1060153"/>
          </a:xfrm>
          <a:noFill/>
        </p:spPr>
        <p:txBody>
          <a:bodyPr>
            <a:noAutofit/>
          </a:bodyPr>
          <a:lstStyle/>
          <a:p>
            <a:r>
              <a:rPr lang="en-US" b="1" dirty="0">
                <a:latin typeface="Arial" panose="020B0604020202020204" pitchFamily="34" charset="0"/>
                <a:cs typeface="Arial" panose="020B0604020202020204" pitchFamily="34" charset="0"/>
              </a:rPr>
              <a:t>Common Acronyms</a:t>
            </a:r>
          </a:p>
        </p:txBody>
      </p:sp>
      <p:graphicFrame>
        <p:nvGraphicFramePr>
          <p:cNvPr id="11" name="Content Placeholder 10" descr="Table of Common Common Acronyms. &#10;&#10;C M T is Care Management Team&#10;D H C S is Department of Health Care Services&#10;H C B A is Home &amp; Community-Based Alternatives&#10;I H S S is In-Home Supportive Services&#10;O T is overtime&#10;W A is waiver agency&#10;W P C S is Waiver Personal Care Services"/>
          <p:cNvGraphicFramePr>
            <a:graphicFrameLocks noGrp="1"/>
          </p:cNvGraphicFramePr>
          <p:nvPr>
            <p:ph idx="1"/>
            <p:extLst>
              <p:ext uri="{D42A27DB-BD31-4B8C-83A1-F6EECF244321}">
                <p14:modId xmlns:p14="http://schemas.microsoft.com/office/powerpoint/2010/main" val="16762845"/>
              </p:ext>
            </p:extLst>
          </p:nvPr>
        </p:nvGraphicFramePr>
        <p:xfrm>
          <a:off x="1082566" y="1269114"/>
          <a:ext cx="10201273" cy="4895853"/>
        </p:xfrm>
        <a:graphic>
          <a:graphicData uri="http://schemas.openxmlformats.org/drawingml/2006/table">
            <a:tbl>
              <a:tblPr firstRow="1" firstCol="1" bandRow="1">
                <a:tableStyleId>{21E4AEA4-8DFA-4A89-87EB-49C32662AFE0}</a:tableStyleId>
              </a:tblPr>
              <a:tblGrid>
                <a:gridCol w="2333659">
                  <a:extLst>
                    <a:ext uri="{9D8B030D-6E8A-4147-A177-3AD203B41FA5}">
                      <a16:colId xmlns:a16="http://schemas.microsoft.com/office/drawing/2014/main" val="2432867759"/>
                    </a:ext>
                  </a:extLst>
                </a:gridCol>
                <a:gridCol w="7867614">
                  <a:extLst>
                    <a:ext uri="{9D8B030D-6E8A-4147-A177-3AD203B41FA5}">
                      <a16:colId xmlns:a16="http://schemas.microsoft.com/office/drawing/2014/main" val="1219722675"/>
                    </a:ext>
                  </a:extLst>
                </a:gridCol>
              </a:tblGrid>
              <a:tr h="670301">
                <a:tc>
                  <a:txBody>
                    <a:bodyPr/>
                    <a:lstStyle/>
                    <a:p>
                      <a:pPr marL="0" marR="0">
                        <a:lnSpc>
                          <a:spcPct val="107000"/>
                        </a:lnSpc>
                        <a:spcBef>
                          <a:spcPts val="0"/>
                        </a:spcBef>
                        <a:spcAft>
                          <a:spcPts val="0"/>
                        </a:spcAft>
                      </a:pPr>
                      <a:r>
                        <a:rPr lang="en-US" sz="3200" dirty="0">
                          <a:effectLst/>
                        </a:rPr>
                        <a:t>Acronym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9122" marR="49122" marT="0" marB="0" anchor="ctr"/>
                </a:tc>
                <a:tc>
                  <a:txBody>
                    <a:bodyPr/>
                    <a:lstStyle/>
                    <a:p>
                      <a:pPr marL="0" marR="0">
                        <a:lnSpc>
                          <a:spcPct val="107000"/>
                        </a:lnSpc>
                        <a:spcBef>
                          <a:spcPts val="0"/>
                        </a:spcBef>
                        <a:spcAft>
                          <a:spcPts val="0"/>
                        </a:spcAft>
                      </a:pPr>
                      <a:r>
                        <a:rPr lang="en-US" sz="3200" dirty="0">
                          <a:effectLst/>
                        </a:rPr>
                        <a:t>Term/Phrase</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9122" marR="49122" marT="0" marB="0" anchor="ctr"/>
                </a:tc>
                <a:extLst>
                  <a:ext uri="{0D108BD9-81ED-4DB2-BD59-A6C34878D82A}">
                    <a16:rowId xmlns:a16="http://schemas.microsoft.com/office/drawing/2014/main" val="1108302595"/>
                  </a:ext>
                </a:extLst>
              </a:tr>
              <a:tr h="590731">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CMT</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baseline="0" dirty="0">
                          <a:solidFill>
                            <a:srgbClr val="0A295B"/>
                          </a:solidFill>
                          <a:effectLst/>
                          <a:latin typeface="Arial"/>
                          <a:ea typeface="Times New Roman" panose="02020603050405020304" pitchFamily="18" charset="0"/>
                          <a:cs typeface="Arial"/>
                        </a:rPr>
                        <a:t>Care Management Team</a:t>
                      </a:r>
                    </a:p>
                  </a:txBody>
                  <a:tcPr marL="49122" marR="49122" marT="0" marB="0" anchor="ctr"/>
                </a:tc>
                <a:extLst>
                  <a:ext uri="{0D108BD9-81ED-4DB2-BD59-A6C34878D82A}">
                    <a16:rowId xmlns:a16="http://schemas.microsoft.com/office/drawing/2014/main" val="2794494169"/>
                  </a:ext>
                </a:extLst>
              </a:tr>
              <a:tr h="590731">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DHCS</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dirty="0">
                          <a:solidFill>
                            <a:srgbClr val="0A295B"/>
                          </a:solidFill>
                          <a:effectLst/>
                          <a:latin typeface="Arial"/>
                          <a:ea typeface="Times New Roman" panose="02020603050405020304" pitchFamily="18" charset="0"/>
                          <a:cs typeface="Arial"/>
                        </a:rPr>
                        <a:t>Department of Health Care Services</a:t>
                      </a:r>
                    </a:p>
                  </a:txBody>
                  <a:tcPr marL="49122" marR="49122" marT="0" marB="0" anchor="ctr"/>
                </a:tc>
                <a:extLst>
                  <a:ext uri="{0D108BD9-81ED-4DB2-BD59-A6C34878D82A}">
                    <a16:rowId xmlns:a16="http://schemas.microsoft.com/office/drawing/2014/main" val="1275406331"/>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HCBA</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dirty="0">
                          <a:solidFill>
                            <a:srgbClr val="0A295B"/>
                          </a:solidFill>
                          <a:effectLst/>
                          <a:latin typeface="Arial"/>
                          <a:ea typeface="Times New Roman" panose="02020603050405020304" pitchFamily="18" charset="0"/>
                          <a:cs typeface="Arial"/>
                        </a:rPr>
                        <a:t>Home and Community-Based Alternatives</a:t>
                      </a:r>
                    </a:p>
                  </a:txBody>
                  <a:tcPr marL="49122" marR="49122" marT="0" marB="0" anchor="ctr"/>
                </a:tc>
                <a:extLst>
                  <a:ext uri="{0D108BD9-81ED-4DB2-BD59-A6C34878D82A}">
                    <a16:rowId xmlns:a16="http://schemas.microsoft.com/office/drawing/2014/main" val="2646951842"/>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IHSS</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In-Home Supportive Services</a:t>
                      </a:r>
                    </a:p>
                  </a:txBody>
                  <a:tcPr marL="49122" marR="49122" marT="0" marB="0" anchor="ctr"/>
                </a:tc>
                <a:extLst>
                  <a:ext uri="{0D108BD9-81ED-4DB2-BD59-A6C34878D82A}">
                    <a16:rowId xmlns:a16="http://schemas.microsoft.com/office/drawing/2014/main" val="3438723947"/>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OT</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Overtime</a:t>
                      </a:r>
                    </a:p>
                  </a:txBody>
                  <a:tcPr marL="49122" marR="49122" marT="0" marB="0" anchor="ctr"/>
                </a:tc>
                <a:extLst>
                  <a:ext uri="{0D108BD9-81ED-4DB2-BD59-A6C34878D82A}">
                    <a16:rowId xmlns:a16="http://schemas.microsoft.com/office/drawing/2014/main" val="2403082122"/>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WA</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Waiver Agency</a:t>
                      </a:r>
                    </a:p>
                  </a:txBody>
                  <a:tcPr marL="49122" marR="49122" marT="0" marB="0" anchor="ctr"/>
                </a:tc>
                <a:extLst>
                  <a:ext uri="{0D108BD9-81ED-4DB2-BD59-A6C34878D82A}">
                    <a16:rowId xmlns:a16="http://schemas.microsoft.com/office/drawing/2014/main" val="2867894341"/>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WPCS</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Waiver Personal Care Services</a:t>
                      </a:r>
                    </a:p>
                  </a:txBody>
                  <a:tcPr marL="49122" marR="49122" marT="0" marB="0" anchor="ctr"/>
                </a:tc>
                <a:extLst>
                  <a:ext uri="{0D108BD9-81ED-4DB2-BD59-A6C34878D82A}">
                    <a16:rowId xmlns:a16="http://schemas.microsoft.com/office/drawing/2014/main" val="698605049"/>
                  </a:ext>
                </a:extLst>
              </a:tr>
            </a:tbl>
          </a:graphicData>
        </a:graphic>
      </p:graphicFrame>
      <p:sp>
        <p:nvSpPr>
          <p:cNvPr id="2" name="Date Placeholder 1" descr="Date Placeholder"/>
          <p:cNvSpPr>
            <a:spLocks noGrp="1"/>
          </p:cNvSpPr>
          <p:nvPr>
            <p:ph type="dt" sz="half" idx="10"/>
          </p:nvPr>
        </p:nvSpPr>
        <p:spPr>
          <a:xfrm>
            <a:off x="1082566" y="6366663"/>
            <a:ext cx="2653233" cy="3046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j-lt"/>
                <a:ea typeface="+mn-ea"/>
                <a:cs typeface="Segoe UI" panose="020B0502040204020203" pitchFamily="34" charset="0"/>
              </a:rPr>
              <a:t>12/20/2022</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10600" y="6366663"/>
            <a:ext cx="2750725" cy="3046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356E-2A12-4147-9C02-1C2F05D23B3C}" type="slidenum">
              <a:rPr kumimoji="0" lang="en-US" sz="1200" b="0" i="0" u="none" strike="noStrike" kern="1200" cap="none" spc="0" normalizeH="0" baseline="0" noProof="0" smtClean="0">
                <a:ln>
                  <a:noFill/>
                </a:ln>
                <a:effectLst/>
                <a:uLnTx/>
                <a:uFillTx/>
                <a:latin typeface="+mj-lt"/>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effectLst/>
              <a:uLnTx/>
              <a:uFillTx/>
              <a:latin typeface="+mj-lt"/>
              <a:ea typeface="+mn-ea"/>
              <a:cs typeface="Segoe UI" panose="020B0502040204020203" pitchFamily="34" charset="0"/>
            </a:endParaRPr>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1325" y="6419826"/>
            <a:ext cx="406400" cy="406400"/>
          </a:xfrm>
          <a:prstGeom prst="rect">
            <a:avLst/>
          </a:prstGeom>
        </p:spPr>
      </p:pic>
    </p:spTree>
    <p:extLst>
      <p:ext uri="{BB962C8B-B14F-4D97-AF65-F5344CB8AC3E}">
        <p14:creationId xmlns:p14="http://schemas.microsoft.com/office/powerpoint/2010/main" val="2368687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8 and 9 of 9.">
            <a:extLst>
              <a:ext uri="{FF2B5EF4-FFF2-40B4-BE49-F238E27FC236}">
                <a16:creationId xmlns:a16="http://schemas.microsoft.com/office/drawing/2014/main" id="{BF57D902-73B8-449E-9C98-40CB916782AC}"/>
              </a:ext>
            </a:extLst>
          </p:cNvPr>
          <p:cNvSpPr>
            <a:spLocks noGrp="1"/>
          </p:cNvSpPr>
          <p:nvPr>
            <p:ph type="title"/>
          </p:nvPr>
        </p:nvSpPr>
        <p:spPr>
          <a:xfrm>
            <a:off x="3584178" y="135056"/>
            <a:ext cx="4901179" cy="1223653"/>
          </a:xfrm>
        </p:spPr>
        <p:txBody>
          <a:bodyPr>
            <a:noAutofit/>
          </a:bodyPr>
          <a:lstStyle/>
          <a:p>
            <a:r>
              <a:rPr lang="en-US" dirty="0">
                <a:latin typeface="Arial"/>
                <a:cs typeface="Segoe UI"/>
              </a:rPr>
              <a:t>Page 8 and 9 of 9</a:t>
            </a:r>
          </a:p>
        </p:txBody>
      </p:sp>
      <p:pic>
        <p:nvPicPr>
          <p:cNvPr id="8" name="Content Placeholder 7" descr="screen shot of partial page 8 of the D H C S 2279 showing where the signatures go for the provider, W P C S participant ( or authorized representative ), and the C M T case manager.">
            <a:extLst>
              <a:ext uri="{FF2B5EF4-FFF2-40B4-BE49-F238E27FC236}">
                <a16:creationId xmlns:a16="http://schemas.microsoft.com/office/drawing/2014/main" id="{A009499F-56D2-424C-ADD8-022538FE7A57}"/>
              </a:ext>
            </a:extLst>
          </p:cNvPr>
          <p:cNvPicPr>
            <a:picLocks noGrp="1" noChangeAspect="1"/>
          </p:cNvPicPr>
          <p:nvPr>
            <p:ph idx="1"/>
          </p:nvPr>
        </p:nvPicPr>
        <p:blipFill rotWithShape="1">
          <a:blip r:embed="rId5"/>
          <a:srcRect t="19573" b="37372"/>
          <a:stretch/>
        </p:blipFill>
        <p:spPr>
          <a:xfrm>
            <a:off x="1273733" y="1469600"/>
            <a:ext cx="5966606" cy="4524958"/>
          </a:xfrm>
        </p:spPr>
      </p:pic>
      <p:pic>
        <p:nvPicPr>
          <p:cNvPr id="7" name="Content Placeholder 7" descr="screen shot of page 8 of the D H C S 2279.">
            <a:extLst>
              <a:ext uri="{FF2B5EF4-FFF2-40B4-BE49-F238E27FC236}">
                <a16:creationId xmlns:a16="http://schemas.microsoft.com/office/drawing/2014/main" id="{AC590293-E083-44B7-8954-E04E2A888A47}"/>
              </a:ext>
            </a:extLst>
          </p:cNvPr>
          <p:cNvPicPr>
            <a:picLocks noChangeAspect="1"/>
          </p:cNvPicPr>
          <p:nvPr/>
        </p:nvPicPr>
        <p:blipFill>
          <a:blip r:embed="rId5"/>
          <a:stretch>
            <a:fillRect/>
          </a:stretch>
        </p:blipFill>
        <p:spPr>
          <a:xfrm>
            <a:off x="8608654" y="198531"/>
            <a:ext cx="2403022" cy="3415029"/>
          </a:xfrm>
          <a:prstGeom prst="rect">
            <a:avLst/>
          </a:prstGeom>
          <a:ln>
            <a:noFill/>
          </a:ln>
          <a:effectLst>
            <a:outerShdw blurRad="292100" dist="139700" dir="2700000" algn="tl" rotWithShape="0">
              <a:srgbClr val="333333">
                <a:alpha val="65000"/>
              </a:srgbClr>
            </a:outerShdw>
          </a:effectLst>
        </p:spPr>
      </p:pic>
      <p:pic>
        <p:nvPicPr>
          <p:cNvPr id="11" name="Content Placeholder 6" descr="screen shot of partial page 9 of the D H C S 2279. This continues the signature page showing the D H C S Evaluator name as well as the space for the approval reason and denial reason.">
            <a:extLst>
              <a:ext uri="{FF2B5EF4-FFF2-40B4-BE49-F238E27FC236}">
                <a16:creationId xmlns:a16="http://schemas.microsoft.com/office/drawing/2014/main" id="{1D1C2B77-9958-611F-569D-7ED7D1288D2C}"/>
              </a:ext>
            </a:extLst>
          </p:cNvPr>
          <p:cNvPicPr>
            <a:picLocks noChangeAspect="1"/>
          </p:cNvPicPr>
          <p:nvPr/>
        </p:nvPicPr>
        <p:blipFill rotWithShape="1">
          <a:blip r:embed="rId6"/>
          <a:srcRect l="2970" r="5610" b="33613"/>
          <a:stretch/>
        </p:blipFill>
        <p:spPr>
          <a:xfrm>
            <a:off x="6957643" y="3738250"/>
            <a:ext cx="4031169" cy="2986874"/>
          </a:xfrm>
          <a:prstGeom prst="rect">
            <a:avLst/>
          </a:prstGeom>
        </p:spPr>
      </p:pic>
      <p:sp>
        <p:nvSpPr>
          <p:cNvPr id="9" name="Title 1">
            <a:extLst>
              <a:ext uri="{FF2B5EF4-FFF2-40B4-BE49-F238E27FC236}">
                <a16:creationId xmlns:a16="http://schemas.microsoft.com/office/drawing/2014/main" id="{90FBBF35-527C-4F5E-AF2F-E1D3F1DFDC6A}"/>
              </a:ext>
              <a:ext uri="{C183D7F6-B498-43B3-948B-1728B52AA6E4}">
                <adec:decorative xmlns:adec="http://schemas.microsoft.com/office/drawing/2017/decorative" val="1"/>
              </a:ext>
            </a:extLst>
          </p:cNvPr>
          <p:cNvSpPr txBox="1">
            <a:spLocks/>
          </p:cNvSpPr>
          <p:nvPr/>
        </p:nvSpPr>
        <p:spPr>
          <a:xfrm>
            <a:off x="4549017" y="5947191"/>
            <a:ext cx="2601303"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37B82BD0-0EDD-4A12-9067-A0B2B1C56FC3}"/>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0.">
            <a:extLst>
              <a:ext uri="{FF2B5EF4-FFF2-40B4-BE49-F238E27FC236}">
                <a16:creationId xmlns:a16="http://schemas.microsoft.com/office/drawing/2014/main" id="{9338868C-5925-4D1D-8753-39AAC38E5E25}"/>
              </a:ext>
            </a:extLst>
          </p:cNvPr>
          <p:cNvSpPr>
            <a:spLocks noGrp="1"/>
          </p:cNvSpPr>
          <p:nvPr>
            <p:ph type="sldNum" sz="quarter" idx="12"/>
          </p:nvPr>
        </p:nvSpPr>
        <p:spPr/>
        <p:txBody>
          <a:bodyPr/>
          <a:lstStyle/>
          <a:p>
            <a:fld id="{EB8090AE-F645-47C1-81A8-D4E28BF03D47}" type="slidenum">
              <a:rPr lang="en-US" smtClean="0"/>
              <a:pPr/>
              <a:t>30</a:t>
            </a:fld>
            <a:endParaRPr lang="en-US" dirty="0"/>
          </a:p>
        </p:txBody>
      </p:sp>
      <p:pic>
        <p:nvPicPr>
          <p:cNvPr id="12" name="Picture 12">
            <a:extLst>
              <a:ext uri="{FF2B5EF4-FFF2-40B4-BE49-F238E27FC236}">
                <a16:creationId xmlns:a16="http://schemas.microsoft.com/office/drawing/2014/main" id="{6DFB43CD-47A5-24D5-28CA-F24D41D1C8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45167" y="242888"/>
            <a:ext cx="1315812" cy="1228726"/>
          </a:xfrm>
          <a:prstGeom prst="rect">
            <a:avLst/>
          </a:prstGeom>
        </p:spPr>
      </p:pic>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2717" y="6315075"/>
            <a:ext cx="406400" cy="406400"/>
          </a:xfrm>
          <a:prstGeom prst="rect">
            <a:avLst/>
          </a:prstGeom>
        </p:spPr>
      </p:pic>
    </p:spTree>
    <p:extLst>
      <p:ext uri="{BB962C8B-B14F-4D97-AF65-F5344CB8AC3E}">
        <p14:creationId xmlns:p14="http://schemas.microsoft.com/office/powerpoint/2010/main" val="1536834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Secondary Review Process.">
            <a:extLst>
              <a:ext uri="{FF2B5EF4-FFF2-40B4-BE49-F238E27FC236}">
                <a16:creationId xmlns:a16="http://schemas.microsoft.com/office/drawing/2014/main" id="{A5D40707-4E4A-44B2-A0A6-063B07CB7369}"/>
              </a:ext>
            </a:extLst>
          </p:cNvPr>
          <p:cNvSpPr>
            <a:spLocks noGrp="1"/>
          </p:cNvSpPr>
          <p:nvPr>
            <p:ph type="title"/>
          </p:nvPr>
        </p:nvSpPr>
        <p:spPr>
          <a:xfrm>
            <a:off x="2562802" y="93405"/>
            <a:ext cx="7680960" cy="895625"/>
          </a:xfrm>
        </p:spPr>
        <p:txBody>
          <a:bodyPr>
            <a:normAutofit/>
          </a:bodyPr>
          <a:lstStyle/>
          <a:p>
            <a:r>
              <a:rPr lang="en-US" dirty="0"/>
              <a:t>Secondary Review Process</a:t>
            </a:r>
          </a:p>
        </p:txBody>
      </p:sp>
      <p:sp>
        <p:nvSpPr>
          <p:cNvPr id="6" name="Title 1" descr="Link for the D H C S Form 2280.">
            <a:extLst>
              <a:ext uri="{FF2B5EF4-FFF2-40B4-BE49-F238E27FC236}">
                <a16:creationId xmlns:a16="http://schemas.microsoft.com/office/drawing/2014/main" id="{F3341332-BCC9-4207-9EE8-22AD7BDE4E1B}"/>
              </a:ext>
            </a:extLst>
          </p:cNvPr>
          <p:cNvSpPr txBox="1">
            <a:spLocks/>
          </p:cNvSpPr>
          <p:nvPr/>
        </p:nvSpPr>
        <p:spPr>
          <a:xfrm>
            <a:off x="2563586" y="393934"/>
            <a:ext cx="7674428" cy="1495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r>
              <a:rPr lang="en-US" sz="3400" dirty="0"/>
              <a:t>Click </a:t>
            </a:r>
            <a:r>
              <a:rPr lang="en-US" sz="3400" dirty="0">
                <a:hlinkClick r:id="rId5"/>
              </a:rPr>
              <a:t>here</a:t>
            </a:r>
            <a:r>
              <a:rPr lang="en-US" sz="3400" dirty="0"/>
              <a:t> for the Form DHCS 2280</a:t>
            </a:r>
          </a:p>
        </p:txBody>
      </p:sp>
      <p:sp>
        <p:nvSpPr>
          <p:cNvPr id="5" name="TextBox 4" descr="If an OT Exemption request is denied but the Provider/Participant believes it should be approved, they may request a secondary review from DHCS.&#10;">
            <a:extLst>
              <a:ext uri="{FF2B5EF4-FFF2-40B4-BE49-F238E27FC236}">
                <a16:creationId xmlns:a16="http://schemas.microsoft.com/office/drawing/2014/main" id="{2D811F8B-2E8F-00A8-86C7-7F87C8FFA268}"/>
              </a:ext>
            </a:extLst>
          </p:cNvPr>
          <p:cNvSpPr txBox="1"/>
          <p:nvPr/>
        </p:nvSpPr>
        <p:spPr>
          <a:xfrm>
            <a:off x="986971" y="2994781"/>
            <a:ext cx="702945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7305A"/>
                </a:solidFill>
                <a:cs typeface="Arial"/>
              </a:rPr>
              <a:t>If an OT Exemption request is denied but the Provider/Participant believes it should be approved, they may request a secondary review from DHCS.</a:t>
            </a:r>
          </a:p>
        </p:txBody>
      </p:sp>
      <p:sp>
        <p:nvSpPr>
          <p:cNvPr id="3" name="Date Placeholder 2">
            <a:extLst>
              <a:ext uri="{FF2B5EF4-FFF2-40B4-BE49-F238E27FC236}">
                <a16:creationId xmlns:a16="http://schemas.microsoft.com/office/drawing/2014/main" id="{F9B8EF87-4EAC-4A41-942A-633E2BBABAB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4" name="Slide Number Placeholder 3" descr="slide number 31.">
            <a:extLst>
              <a:ext uri="{FF2B5EF4-FFF2-40B4-BE49-F238E27FC236}">
                <a16:creationId xmlns:a16="http://schemas.microsoft.com/office/drawing/2014/main" id="{5C49EA35-7D6C-4BF1-AC2D-DA085C477A00}"/>
              </a:ext>
            </a:extLst>
          </p:cNvPr>
          <p:cNvSpPr>
            <a:spLocks noGrp="1"/>
          </p:cNvSpPr>
          <p:nvPr>
            <p:ph type="sldNum" sz="quarter" idx="12"/>
          </p:nvPr>
        </p:nvSpPr>
        <p:spPr/>
        <p:txBody>
          <a:bodyPr/>
          <a:lstStyle/>
          <a:p>
            <a:fld id="{EB8090AE-F645-47C1-81A8-D4E28BF03D47}" type="slidenum">
              <a:rPr lang="en-US" smtClean="0"/>
              <a:pPr/>
              <a:t>31</a:t>
            </a:fld>
            <a:endParaRPr lang="en-US" dirty="0"/>
          </a:p>
        </p:txBody>
      </p:sp>
      <p:pic>
        <p:nvPicPr>
          <p:cNvPr id="8" name="Picture 8">
            <a:extLst>
              <a:ext uri="{FF2B5EF4-FFF2-40B4-BE49-F238E27FC236}">
                <a16:creationId xmlns:a16="http://schemas.microsoft.com/office/drawing/2014/main" id="{EACB1A77-B871-C88C-2DC3-B98B308210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80602" y="3003096"/>
            <a:ext cx="2575833" cy="3382736"/>
          </a:xfrm>
          <a:prstGeom prst="rect">
            <a:avLst/>
          </a:prstGeom>
        </p:spPr>
      </p:pic>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8179" y="6326352"/>
            <a:ext cx="406400" cy="406400"/>
          </a:xfrm>
          <a:prstGeom prst="rect">
            <a:avLst/>
          </a:prstGeom>
        </p:spPr>
      </p:pic>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0F339066-4D71-49CD-8BED-5588B7312A04}"/>
                  </a:ext>
                </a:extLst>
              </p14:cNvPr>
              <p14:cNvContentPartPr/>
              <p14:nvPr/>
            </p14:nvContentPartPr>
            <p14:xfrm>
              <a:off x="1171275" y="942720"/>
              <a:ext cx="360" cy="360"/>
            </p14:xfrm>
          </p:contentPart>
        </mc:Choice>
        <mc:Fallback>
          <p:pic>
            <p:nvPicPr>
              <p:cNvPr id="10" name="Ink 9">
                <a:extLst>
                  <a:ext uri="{FF2B5EF4-FFF2-40B4-BE49-F238E27FC236}">
                    <a16:creationId xmlns:a16="http://schemas.microsoft.com/office/drawing/2014/main" id="{0F339066-4D71-49CD-8BED-5588B7312A04}"/>
                  </a:ext>
                </a:extLst>
              </p:cNvPr>
              <p:cNvPicPr/>
              <p:nvPr/>
            </p:nvPicPr>
            <p:blipFill>
              <a:blip r:embed="rId9"/>
              <a:stretch>
                <a:fillRect/>
              </a:stretch>
            </p:blipFill>
            <p:spPr>
              <a:xfrm>
                <a:off x="1162635" y="93372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3F876175-F04A-4D06-9DAE-81981E664036}"/>
                  </a:ext>
                </a:extLst>
              </p14:cNvPr>
              <p14:cNvContentPartPr/>
              <p14:nvPr/>
            </p14:nvContentPartPr>
            <p14:xfrm>
              <a:off x="8953035" y="5257680"/>
              <a:ext cx="360" cy="360"/>
            </p14:xfrm>
          </p:contentPart>
        </mc:Choice>
        <mc:Fallback>
          <p:pic>
            <p:nvPicPr>
              <p:cNvPr id="11" name="Ink 10">
                <a:extLst>
                  <a:ext uri="{FF2B5EF4-FFF2-40B4-BE49-F238E27FC236}">
                    <a16:creationId xmlns:a16="http://schemas.microsoft.com/office/drawing/2014/main" id="{3F876175-F04A-4D06-9DAE-81981E664036}"/>
                  </a:ext>
                </a:extLst>
              </p:cNvPr>
              <p:cNvPicPr/>
              <p:nvPr/>
            </p:nvPicPr>
            <p:blipFill>
              <a:blip r:embed="rId9"/>
              <a:stretch>
                <a:fillRect/>
              </a:stretch>
            </p:blipFill>
            <p:spPr>
              <a:xfrm>
                <a:off x="8944395" y="5248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8E988A05-B34B-4B5D-8CC7-324BC013071A}"/>
                  </a:ext>
                </a:extLst>
              </p14:cNvPr>
              <p14:cNvContentPartPr/>
              <p14:nvPr/>
            </p14:nvContentPartPr>
            <p14:xfrm>
              <a:off x="8924595" y="5029080"/>
              <a:ext cx="360" cy="360"/>
            </p14:xfrm>
          </p:contentPart>
        </mc:Choice>
        <mc:Fallback>
          <p:pic>
            <p:nvPicPr>
              <p:cNvPr id="12" name="Ink 11">
                <a:extLst>
                  <a:ext uri="{FF2B5EF4-FFF2-40B4-BE49-F238E27FC236}">
                    <a16:creationId xmlns:a16="http://schemas.microsoft.com/office/drawing/2014/main" id="{8E988A05-B34B-4B5D-8CC7-324BC013071A}"/>
                  </a:ext>
                </a:extLst>
              </p:cNvPr>
              <p:cNvPicPr/>
              <p:nvPr/>
            </p:nvPicPr>
            <p:blipFill>
              <a:blip r:embed="rId9"/>
              <a:stretch>
                <a:fillRect/>
              </a:stretch>
            </p:blipFill>
            <p:spPr>
              <a:xfrm>
                <a:off x="8915955" y="50200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F09118D4-4AEC-485D-AFA2-1F7833A4711A}"/>
                  </a:ext>
                </a:extLst>
              </p14:cNvPr>
              <p14:cNvContentPartPr/>
              <p14:nvPr/>
            </p14:nvContentPartPr>
            <p14:xfrm>
              <a:off x="3447555" y="1019040"/>
              <a:ext cx="360" cy="360"/>
            </p14:xfrm>
          </p:contentPart>
        </mc:Choice>
        <mc:Fallback>
          <p:pic>
            <p:nvPicPr>
              <p:cNvPr id="13" name="Ink 12">
                <a:extLst>
                  <a:ext uri="{FF2B5EF4-FFF2-40B4-BE49-F238E27FC236}">
                    <a16:creationId xmlns:a16="http://schemas.microsoft.com/office/drawing/2014/main" id="{F09118D4-4AEC-485D-AFA2-1F7833A4711A}"/>
                  </a:ext>
                </a:extLst>
              </p:cNvPr>
              <p:cNvPicPr/>
              <p:nvPr/>
            </p:nvPicPr>
            <p:blipFill>
              <a:blip r:embed="rId9"/>
              <a:stretch>
                <a:fillRect/>
              </a:stretch>
            </p:blipFill>
            <p:spPr>
              <a:xfrm>
                <a:off x="3438915" y="101004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150C6B43-F161-44C4-A53E-B6B2ED4A88C4}"/>
                  </a:ext>
                </a:extLst>
              </p14:cNvPr>
              <p14:cNvContentPartPr/>
              <p14:nvPr/>
            </p14:nvContentPartPr>
            <p14:xfrm>
              <a:off x="3409755" y="1104720"/>
              <a:ext cx="360" cy="360"/>
            </p14:xfrm>
          </p:contentPart>
        </mc:Choice>
        <mc:Fallback>
          <p:pic>
            <p:nvPicPr>
              <p:cNvPr id="14" name="Ink 13">
                <a:extLst>
                  <a:ext uri="{FF2B5EF4-FFF2-40B4-BE49-F238E27FC236}">
                    <a16:creationId xmlns:a16="http://schemas.microsoft.com/office/drawing/2014/main" id="{150C6B43-F161-44C4-A53E-B6B2ED4A88C4}"/>
                  </a:ext>
                </a:extLst>
              </p:cNvPr>
              <p:cNvPicPr/>
              <p:nvPr/>
            </p:nvPicPr>
            <p:blipFill>
              <a:blip r:embed="rId9"/>
              <a:stretch>
                <a:fillRect/>
              </a:stretch>
            </p:blipFill>
            <p:spPr>
              <a:xfrm>
                <a:off x="3401115" y="109572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A30E2943-C90E-429C-87D9-CAA3A4CD51B2}"/>
                  </a:ext>
                </a:extLst>
              </p14:cNvPr>
              <p14:cNvContentPartPr/>
              <p14:nvPr/>
            </p14:nvContentPartPr>
            <p14:xfrm>
              <a:off x="4085835" y="523680"/>
              <a:ext cx="360" cy="360"/>
            </p14:xfrm>
          </p:contentPart>
        </mc:Choice>
        <mc:Fallback>
          <p:pic>
            <p:nvPicPr>
              <p:cNvPr id="15" name="Ink 14">
                <a:extLst>
                  <a:ext uri="{FF2B5EF4-FFF2-40B4-BE49-F238E27FC236}">
                    <a16:creationId xmlns:a16="http://schemas.microsoft.com/office/drawing/2014/main" id="{A30E2943-C90E-429C-87D9-CAA3A4CD51B2}"/>
                  </a:ext>
                </a:extLst>
              </p:cNvPr>
              <p:cNvPicPr/>
              <p:nvPr/>
            </p:nvPicPr>
            <p:blipFill>
              <a:blip r:embed="rId9"/>
              <a:stretch>
                <a:fillRect/>
              </a:stretch>
            </p:blipFill>
            <p:spPr>
              <a:xfrm>
                <a:off x="4077195" y="514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9" name="Ink 18">
                <a:extLst>
                  <a:ext uri="{FF2B5EF4-FFF2-40B4-BE49-F238E27FC236}">
                    <a16:creationId xmlns:a16="http://schemas.microsoft.com/office/drawing/2014/main" id="{5F00E6A6-673E-4735-931B-E6091935BBF1}"/>
                  </a:ext>
                </a:extLst>
              </p14:cNvPr>
              <p14:cNvContentPartPr/>
              <p14:nvPr/>
            </p14:nvContentPartPr>
            <p14:xfrm>
              <a:off x="2799915" y="571200"/>
              <a:ext cx="360" cy="360"/>
            </p14:xfrm>
          </p:contentPart>
        </mc:Choice>
        <mc:Fallback>
          <p:pic>
            <p:nvPicPr>
              <p:cNvPr id="19" name="Ink 18">
                <a:extLst>
                  <a:ext uri="{FF2B5EF4-FFF2-40B4-BE49-F238E27FC236}">
                    <a16:creationId xmlns:a16="http://schemas.microsoft.com/office/drawing/2014/main" id="{5F00E6A6-673E-4735-931B-E6091935BBF1}"/>
                  </a:ext>
                </a:extLst>
              </p:cNvPr>
              <p:cNvPicPr/>
              <p:nvPr/>
            </p:nvPicPr>
            <p:blipFill>
              <a:blip r:embed="rId9"/>
              <a:stretch>
                <a:fillRect/>
              </a:stretch>
            </p:blipFill>
            <p:spPr>
              <a:xfrm>
                <a:off x="2791275" y="562200"/>
                <a:ext cx="18000" cy="18000"/>
              </a:xfrm>
              <a:prstGeom prst="rect">
                <a:avLst/>
              </a:prstGeom>
            </p:spPr>
          </p:pic>
        </mc:Fallback>
      </mc:AlternateContent>
    </p:spTree>
    <p:extLst>
      <p:ext uri="{BB962C8B-B14F-4D97-AF65-F5344CB8AC3E}">
        <p14:creationId xmlns:p14="http://schemas.microsoft.com/office/powerpoint/2010/main" val="625408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48AC-2F20-45D1-BF31-0348EA0477EB}"/>
              </a:ext>
            </a:extLst>
          </p:cNvPr>
          <p:cNvSpPr>
            <a:spLocks noGrp="1"/>
          </p:cNvSpPr>
          <p:nvPr>
            <p:ph type="title"/>
          </p:nvPr>
        </p:nvSpPr>
        <p:spPr>
          <a:xfrm>
            <a:off x="4345785" y="44140"/>
            <a:ext cx="3378510" cy="1363579"/>
          </a:xfrm>
        </p:spPr>
        <p:txBody>
          <a:bodyPr>
            <a:noAutofit/>
          </a:bodyPr>
          <a:lstStyle/>
          <a:p>
            <a:r>
              <a:rPr lang="en-US" dirty="0"/>
              <a:t>Page 1 of 5</a:t>
            </a:r>
          </a:p>
        </p:txBody>
      </p:sp>
      <p:pic>
        <p:nvPicPr>
          <p:cNvPr id="8" name="Content Placeholder 7" descr="screen shot of partial page 1 of 5 of the D H C S 2280 &#10;&#10;WAIVER PERSONAL CARE SERVICES (WPCS) WORKWEEK OVERTIME&#10;EXEMPTION SECONDARY REVIEW REQUEST&#10;IMPORTANT INFORMATION ABOUT THE SECONDARY REVIEW PROCESS&#10;PLEASE READ CAREFULLY&#10;You received this form (DHCS 2280) because you requested a WPCS Workweek&#10;Overtime Exemption and your initial request was denied by the Waiver Agency or&#10;Department of Health Care Services (DHCS).&#10;You can request a Secondary Review of the denial determination by completing, signing and mailing this form to DHCS at the address shown on the next page.&#10;&#10;You must submit the form within 30 calendar days of the date of the Notice to Provider of Ineligibility for the WPCS Workweek Overtime Exemption you received from the Waiver Agency/DHCS. (NOTE: You must submit a copy of the notice you&#10;received along with this form completed and signed by the provider and all recipients.)">
            <a:extLst>
              <a:ext uri="{FF2B5EF4-FFF2-40B4-BE49-F238E27FC236}">
                <a16:creationId xmlns:a16="http://schemas.microsoft.com/office/drawing/2014/main" id="{5B4AA159-2818-4BB0-8E08-4346E66E8806}"/>
              </a:ext>
            </a:extLst>
          </p:cNvPr>
          <p:cNvPicPr>
            <a:picLocks noGrp="1" noChangeAspect="1"/>
          </p:cNvPicPr>
          <p:nvPr>
            <p:ph idx="1"/>
          </p:nvPr>
        </p:nvPicPr>
        <p:blipFill rotWithShape="1">
          <a:blip r:embed="rId5"/>
          <a:srcRect t="4202" b="57645"/>
          <a:stretch/>
        </p:blipFill>
        <p:spPr>
          <a:xfrm>
            <a:off x="870129" y="1424767"/>
            <a:ext cx="7292526" cy="3944679"/>
          </a:xfrm>
        </p:spPr>
      </p:pic>
      <p:pic>
        <p:nvPicPr>
          <p:cNvPr id="9" name="Content Placeholder 7" descr="screen shot of page 1 of 5 of the D H C S 2280, a portion of which is transcribed in an earlier section in this slide.">
            <a:extLst>
              <a:ext uri="{FF2B5EF4-FFF2-40B4-BE49-F238E27FC236}">
                <a16:creationId xmlns:a16="http://schemas.microsoft.com/office/drawing/2014/main" id="{B8A59F21-2258-437C-98D0-C790DDACB434}"/>
              </a:ext>
            </a:extLst>
          </p:cNvPr>
          <p:cNvPicPr>
            <a:picLocks noChangeAspect="1"/>
          </p:cNvPicPr>
          <p:nvPr/>
        </p:nvPicPr>
        <p:blipFill>
          <a:blip r:embed="rId5"/>
          <a:stretch>
            <a:fillRect/>
          </a:stretch>
        </p:blipFill>
        <p:spPr>
          <a:xfrm>
            <a:off x="8954274" y="387269"/>
            <a:ext cx="2139845" cy="303370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1E993E1E-A134-40F1-B58E-8DA0CE350C7F}"/>
              </a:ext>
              <a:ext uri="{C183D7F6-B498-43B3-948B-1728B52AA6E4}">
                <adec:decorative xmlns:adec="http://schemas.microsoft.com/office/drawing/2017/decorative" val="1"/>
              </a:ext>
            </a:extLst>
          </p:cNvPr>
          <p:cNvSpPr txBox="1">
            <a:spLocks/>
          </p:cNvSpPr>
          <p:nvPr/>
        </p:nvSpPr>
        <p:spPr>
          <a:xfrm>
            <a:off x="4516392" y="5962375"/>
            <a:ext cx="2522765"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64D235C8-CF33-4CFC-BC51-10AD7495E98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2.">
            <a:extLst>
              <a:ext uri="{FF2B5EF4-FFF2-40B4-BE49-F238E27FC236}">
                <a16:creationId xmlns:a16="http://schemas.microsoft.com/office/drawing/2014/main" id="{93B83EC9-C215-4D3B-AD31-B4C29A31BD3D}"/>
              </a:ext>
            </a:extLst>
          </p:cNvPr>
          <p:cNvSpPr>
            <a:spLocks noGrp="1"/>
          </p:cNvSpPr>
          <p:nvPr>
            <p:ph type="sldNum" sz="quarter" idx="12"/>
          </p:nvPr>
        </p:nvSpPr>
        <p:spPr/>
        <p:txBody>
          <a:bodyPr/>
          <a:lstStyle/>
          <a:p>
            <a:fld id="{EB8090AE-F645-47C1-81A8-D4E28BF03D47}" type="slidenum">
              <a:rPr lang="en-US" smtClean="0"/>
              <a:pPr/>
              <a:t>32</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373297"/>
            <a:ext cx="406400" cy="406400"/>
          </a:xfrm>
          <a:prstGeom prst="rect">
            <a:avLst/>
          </a:prstGeom>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5007" y="3987202"/>
            <a:ext cx="3296882" cy="206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2 of 5.">
            <a:extLst>
              <a:ext uri="{FF2B5EF4-FFF2-40B4-BE49-F238E27FC236}">
                <a16:creationId xmlns:a16="http://schemas.microsoft.com/office/drawing/2014/main" id="{A3B3E424-5DF1-4462-8F94-21A6BF8F1F7E}"/>
              </a:ext>
            </a:extLst>
          </p:cNvPr>
          <p:cNvSpPr>
            <a:spLocks noGrp="1"/>
          </p:cNvSpPr>
          <p:nvPr>
            <p:ph type="title"/>
          </p:nvPr>
        </p:nvSpPr>
        <p:spPr>
          <a:xfrm flipH="1">
            <a:off x="4361347" y="118470"/>
            <a:ext cx="3333322" cy="1173531"/>
          </a:xfrm>
        </p:spPr>
        <p:txBody>
          <a:bodyPr>
            <a:normAutofit/>
          </a:bodyPr>
          <a:lstStyle/>
          <a:p>
            <a:r>
              <a:rPr lang="en-US" dirty="0"/>
              <a:t>Page 2 of 5</a:t>
            </a:r>
          </a:p>
        </p:txBody>
      </p:sp>
      <p:pic>
        <p:nvPicPr>
          <p:cNvPr id="4" name="Picture 3">
            <a:extLst>
              <a:ext uri="{FF2B5EF4-FFF2-40B4-BE49-F238E27FC236}">
                <a16:creationId xmlns:a16="http://schemas.microsoft.com/office/drawing/2014/main" id="{D8B90978-C19A-4592-A542-DC06920C46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037" y="4915675"/>
            <a:ext cx="1942325" cy="1942325"/>
          </a:xfrm>
          <a:prstGeom prst="rect">
            <a:avLst/>
          </a:prstGeom>
        </p:spPr>
      </p:pic>
      <p:pic>
        <p:nvPicPr>
          <p:cNvPr id="8" name="Content Placeholder 7" descr="screen print of partial page 2 of 5 of the D H C S 2280.&#10;&#10;INSTRUCTIONS&#10;• Use black or blue ink to fill out. Print information clearly.&#10;&#10;• Complete all parts of this form. If you need more space to answer any of&#10;the questions, you can attach additional page(s).&#10;&#10;• Make sure the provider and all recipients included in the W P C S Workweek Overtime Exemption request (or their authorized representative(s)) sign on the&#10;last page.&#10;&#10;• Mail the completed and signed form to the address shown below within 30&#10;calendar days of the date of the Notice to Provider of Ineligibility for the W P C S Workweek Overtime Exemption. Forms submitted (postmarked) late will NOT be accepted for review.&#10;&#10;• INCLUDE A COPY OF THE DENIAL NOTICE YOU RECEIVED FROM&#10;THE WAIVER AGENCY / D H C S ALONG WITH THIS FORM OMPLETED AND SIGNED BY THE PROVIDER AND ALL RECIPIENTS.&#10;">
            <a:extLst>
              <a:ext uri="{FF2B5EF4-FFF2-40B4-BE49-F238E27FC236}">
                <a16:creationId xmlns:a16="http://schemas.microsoft.com/office/drawing/2014/main" id="{C25FC42F-31D2-40A2-962C-85CB720D97D5}"/>
              </a:ext>
            </a:extLst>
          </p:cNvPr>
          <p:cNvPicPr>
            <a:picLocks noGrp="1" noChangeAspect="1"/>
          </p:cNvPicPr>
          <p:nvPr>
            <p:ph idx="1"/>
          </p:nvPr>
        </p:nvPicPr>
        <p:blipFill rotWithShape="1">
          <a:blip r:embed="rId6"/>
          <a:srcRect t="4050" b="58953"/>
          <a:stretch/>
        </p:blipFill>
        <p:spPr>
          <a:xfrm>
            <a:off x="1243036" y="1266824"/>
            <a:ext cx="7772400" cy="4067819"/>
          </a:xfrm>
        </p:spPr>
      </p:pic>
      <p:pic>
        <p:nvPicPr>
          <p:cNvPr id="9" name="Content Placeholder 7" descr="screen shot of page 2 of 5 of the D H C S 2280, a portion of which is transcribed verbatim earlier in this slide.">
            <a:extLst>
              <a:ext uri="{FF2B5EF4-FFF2-40B4-BE49-F238E27FC236}">
                <a16:creationId xmlns:a16="http://schemas.microsoft.com/office/drawing/2014/main" id="{9270323C-BB86-47EB-966C-1C41E3A41035}"/>
              </a:ext>
            </a:extLst>
          </p:cNvPr>
          <p:cNvPicPr>
            <a:picLocks noChangeAspect="1"/>
          </p:cNvPicPr>
          <p:nvPr/>
        </p:nvPicPr>
        <p:blipFill>
          <a:blip r:embed="rId6"/>
          <a:stretch>
            <a:fillRect/>
          </a:stretch>
        </p:blipFill>
        <p:spPr>
          <a:xfrm>
            <a:off x="8736684" y="561443"/>
            <a:ext cx="2987428" cy="4290340"/>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22A37038-7A67-465A-9A6B-C33C3FC495F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3">
            <a:extLst>
              <a:ext uri="{FF2B5EF4-FFF2-40B4-BE49-F238E27FC236}">
                <a16:creationId xmlns:a16="http://schemas.microsoft.com/office/drawing/2014/main" id="{AF3310AC-ADA7-42DA-B9F2-F81A7DF256FF}"/>
              </a:ext>
            </a:extLst>
          </p:cNvPr>
          <p:cNvSpPr>
            <a:spLocks noGrp="1"/>
          </p:cNvSpPr>
          <p:nvPr>
            <p:ph type="sldNum" sz="quarter" idx="12"/>
          </p:nvPr>
        </p:nvSpPr>
        <p:spPr/>
        <p:txBody>
          <a:bodyPr/>
          <a:lstStyle/>
          <a:p>
            <a:fld id="{EB8090AE-F645-47C1-81A8-D4E28BF03D47}" type="slidenum">
              <a:rPr lang="en-US" smtClean="0"/>
              <a:pPr/>
              <a:t>33</a:t>
            </a:fld>
            <a:endParaRPr lang="en-US" dirty="0"/>
          </a:p>
        </p:txBody>
      </p:sp>
      <p:sp>
        <p:nvSpPr>
          <p:cNvPr id="7" name="Title 1">
            <a:extLst>
              <a:ext uri="{FF2B5EF4-FFF2-40B4-BE49-F238E27FC236}">
                <a16:creationId xmlns:a16="http://schemas.microsoft.com/office/drawing/2014/main" id="{ADC6A029-D487-4747-9C98-2F8F2C07DC85}"/>
              </a:ext>
              <a:ext uri="{C183D7F6-B498-43B3-948B-1728B52AA6E4}">
                <adec:decorative xmlns:adec="http://schemas.microsoft.com/office/drawing/2017/decorative" val="1"/>
              </a:ext>
            </a:extLst>
          </p:cNvPr>
          <p:cNvSpPr txBox="1">
            <a:spLocks/>
          </p:cNvSpPr>
          <p:nvPr/>
        </p:nvSpPr>
        <p:spPr>
          <a:xfrm>
            <a:off x="4558117" y="5908537"/>
            <a:ext cx="2455982"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6541" y="6356350"/>
            <a:ext cx="406400" cy="406400"/>
          </a:xfrm>
          <a:prstGeom prst="rect">
            <a:avLst/>
          </a:prstGeom>
        </p:spPr>
      </p:pic>
    </p:spTree>
    <p:extLst>
      <p:ext uri="{BB962C8B-B14F-4D97-AF65-F5344CB8AC3E}">
        <p14:creationId xmlns:p14="http://schemas.microsoft.com/office/powerpoint/2010/main" val="2319024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3 of 5">
            <a:extLst>
              <a:ext uri="{FF2B5EF4-FFF2-40B4-BE49-F238E27FC236}">
                <a16:creationId xmlns:a16="http://schemas.microsoft.com/office/drawing/2014/main" id="{8118B821-A441-49B3-9E68-E146F55DA8E3}"/>
              </a:ext>
            </a:extLst>
          </p:cNvPr>
          <p:cNvSpPr>
            <a:spLocks noGrp="1"/>
          </p:cNvSpPr>
          <p:nvPr>
            <p:ph type="title"/>
          </p:nvPr>
        </p:nvSpPr>
        <p:spPr>
          <a:xfrm>
            <a:off x="4329432" y="182890"/>
            <a:ext cx="3452304" cy="1100502"/>
          </a:xfrm>
        </p:spPr>
        <p:txBody>
          <a:bodyPr>
            <a:normAutofit/>
          </a:bodyPr>
          <a:lstStyle/>
          <a:p>
            <a:r>
              <a:rPr lang="en-US" dirty="0"/>
              <a:t>Page 3 of 5</a:t>
            </a:r>
          </a:p>
        </p:txBody>
      </p:sp>
      <p:pic>
        <p:nvPicPr>
          <p:cNvPr id="4" name="Picture 3">
            <a:extLst>
              <a:ext uri="{FF2B5EF4-FFF2-40B4-BE49-F238E27FC236}">
                <a16:creationId xmlns:a16="http://schemas.microsoft.com/office/drawing/2014/main" id="{C6A3ECC1-B1B3-4FD6-B617-AF25ED5973D0}"/>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7" b="6852"/>
          <a:stretch/>
        </p:blipFill>
        <p:spPr>
          <a:xfrm>
            <a:off x="9243507" y="4133850"/>
            <a:ext cx="2938494" cy="2724150"/>
          </a:xfrm>
          <a:prstGeom prst="rect">
            <a:avLst/>
          </a:prstGeom>
        </p:spPr>
      </p:pic>
      <p:pic>
        <p:nvPicPr>
          <p:cNvPr id="8" name="Content Placeholder 7" descr="screen shot of partial page 3 of 5 of the D H C S 2280.&#10;&#10;Provider Name:&#10;Provider Number:&#10;&#10;Please indicate the name, Client Identification Number ( C I N ), and waiver enrollment date for all participants for whom this exemption should be applied.&#10;&#10;Participant 1: &#10;Name:&#10;C I N # &#10;Waiver Enrollment Date:&#10;&#10;Participant 2: &#10;Name:&#10;C I N # &#10;Waiver Enrollment Date:">
            <a:extLst>
              <a:ext uri="{FF2B5EF4-FFF2-40B4-BE49-F238E27FC236}">
                <a16:creationId xmlns:a16="http://schemas.microsoft.com/office/drawing/2014/main" id="{88916CF6-8BBC-40B3-BB8F-3F6025451490}"/>
              </a:ext>
            </a:extLst>
          </p:cNvPr>
          <p:cNvPicPr>
            <a:picLocks noGrp="1" noChangeAspect="1"/>
          </p:cNvPicPr>
          <p:nvPr>
            <p:ph idx="1"/>
          </p:nvPr>
        </p:nvPicPr>
        <p:blipFill rotWithShape="1">
          <a:blip r:embed="rId6"/>
          <a:srcRect t="16466" b="48261"/>
          <a:stretch/>
        </p:blipFill>
        <p:spPr>
          <a:xfrm>
            <a:off x="880283" y="1505953"/>
            <a:ext cx="7959061" cy="3846094"/>
          </a:xfrm>
        </p:spPr>
      </p:pic>
      <p:pic>
        <p:nvPicPr>
          <p:cNvPr id="9" name="Content Placeholder 7" descr="screen shot of page 3 of 5 of the D H C S 2280, a portion of which is reproduced in a section earlier in this slide.">
            <a:extLst>
              <a:ext uri="{FF2B5EF4-FFF2-40B4-BE49-F238E27FC236}">
                <a16:creationId xmlns:a16="http://schemas.microsoft.com/office/drawing/2014/main" id="{EE3557C6-2AA3-4DAC-A241-A005AD7F38C9}"/>
              </a:ext>
            </a:extLst>
          </p:cNvPr>
          <p:cNvPicPr>
            <a:picLocks noChangeAspect="1"/>
          </p:cNvPicPr>
          <p:nvPr/>
        </p:nvPicPr>
        <p:blipFill>
          <a:blip r:embed="rId6"/>
          <a:stretch>
            <a:fillRect/>
          </a:stretch>
        </p:blipFill>
        <p:spPr>
          <a:xfrm>
            <a:off x="9068089" y="391939"/>
            <a:ext cx="2631702" cy="3605386"/>
          </a:xfrm>
          <a:prstGeom prst="rect">
            <a:avLst/>
          </a:prstGeom>
        </p:spPr>
      </p:pic>
      <p:sp>
        <p:nvSpPr>
          <p:cNvPr id="7" name="Title 1">
            <a:extLst>
              <a:ext uri="{FF2B5EF4-FFF2-40B4-BE49-F238E27FC236}">
                <a16:creationId xmlns:a16="http://schemas.microsoft.com/office/drawing/2014/main" id="{E3577C5A-965E-49D6-8F55-1AAE28061F52}"/>
              </a:ext>
              <a:ext uri="{C183D7F6-B498-43B3-948B-1728B52AA6E4}">
                <adec:decorative xmlns:adec="http://schemas.microsoft.com/office/drawing/2017/decorative" val="1"/>
              </a:ext>
            </a:extLst>
          </p:cNvPr>
          <p:cNvSpPr txBox="1">
            <a:spLocks/>
          </p:cNvSpPr>
          <p:nvPr/>
        </p:nvSpPr>
        <p:spPr>
          <a:xfrm>
            <a:off x="4747008" y="5867262"/>
            <a:ext cx="2441007"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1FEDB58D-DF89-4A36-A03B-F587D811FA94}"/>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4">
            <a:extLst>
              <a:ext uri="{FF2B5EF4-FFF2-40B4-BE49-F238E27FC236}">
                <a16:creationId xmlns:a16="http://schemas.microsoft.com/office/drawing/2014/main" id="{FCB22C01-E64D-4863-AB92-EC476A6FB383}"/>
              </a:ext>
            </a:extLst>
          </p:cNvPr>
          <p:cNvSpPr>
            <a:spLocks noGrp="1"/>
          </p:cNvSpPr>
          <p:nvPr>
            <p:ph type="sldNum" sz="quarter" idx="12"/>
          </p:nvPr>
        </p:nvSpPr>
        <p:spPr/>
        <p:txBody>
          <a:bodyPr/>
          <a:lstStyle/>
          <a:p>
            <a:fld id="{EB8090AE-F645-47C1-81A8-D4E28BF03D47}" type="slidenum">
              <a:rPr lang="en-US" smtClean="0"/>
              <a:pPr/>
              <a:t>34</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2763" y="6315075"/>
            <a:ext cx="406400" cy="406400"/>
          </a:xfrm>
          <a:prstGeom prst="rect">
            <a:avLst/>
          </a:prstGeom>
        </p:spPr>
      </p:pic>
    </p:spTree>
    <p:extLst>
      <p:ext uri="{BB962C8B-B14F-4D97-AF65-F5344CB8AC3E}">
        <p14:creationId xmlns:p14="http://schemas.microsoft.com/office/powerpoint/2010/main" val="2503638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4 of 5">
            <a:extLst>
              <a:ext uri="{FF2B5EF4-FFF2-40B4-BE49-F238E27FC236}">
                <a16:creationId xmlns:a16="http://schemas.microsoft.com/office/drawing/2014/main" id="{DF1E57F3-901B-47FF-99FF-9B6AFAB065AE}"/>
              </a:ext>
            </a:extLst>
          </p:cNvPr>
          <p:cNvSpPr>
            <a:spLocks noGrp="1"/>
          </p:cNvSpPr>
          <p:nvPr>
            <p:ph type="title"/>
          </p:nvPr>
        </p:nvSpPr>
        <p:spPr>
          <a:xfrm>
            <a:off x="4300015" y="215696"/>
            <a:ext cx="3376918" cy="1019582"/>
          </a:xfrm>
        </p:spPr>
        <p:txBody>
          <a:bodyPr>
            <a:normAutofit/>
          </a:bodyPr>
          <a:lstStyle/>
          <a:p>
            <a:r>
              <a:rPr lang="en-US" dirty="0"/>
              <a:t>Page 4 of 5</a:t>
            </a:r>
          </a:p>
        </p:txBody>
      </p:sp>
      <p:pic>
        <p:nvPicPr>
          <p:cNvPr id="9" name="Content Placeholder 8" descr="screen shot of partial page 4 of 5 of the D H C S 2280 showing where to check indicating there is no additional information to submit.">
            <a:extLst>
              <a:ext uri="{FF2B5EF4-FFF2-40B4-BE49-F238E27FC236}">
                <a16:creationId xmlns:a16="http://schemas.microsoft.com/office/drawing/2014/main" id="{0384E3A1-A996-456A-95CA-A82C0554F598}"/>
              </a:ext>
            </a:extLst>
          </p:cNvPr>
          <p:cNvPicPr>
            <a:picLocks noGrp="1" noChangeAspect="1"/>
          </p:cNvPicPr>
          <p:nvPr>
            <p:ph idx="1"/>
          </p:nvPr>
        </p:nvPicPr>
        <p:blipFill rotWithShape="1">
          <a:blip r:embed="rId5"/>
          <a:srcRect t="52685"/>
          <a:stretch/>
        </p:blipFill>
        <p:spPr>
          <a:xfrm>
            <a:off x="1217858" y="1088735"/>
            <a:ext cx="7271881" cy="4680529"/>
          </a:xfrm>
        </p:spPr>
      </p:pic>
      <p:sp>
        <p:nvSpPr>
          <p:cNvPr id="6" name="Arrow: Right 5" descr="red arrow showing where to check to indicate there is no additional documentation to submit.">
            <a:extLst>
              <a:ext uri="{FF2B5EF4-FFF2-40B4-BE49-F238E27FC236}">
                <a16:creationId xmlns:a16="http://schemas.microsoft.com/office/drawing/2014/main" id="{3BCADB5B-66BD-4AC3-BAA1-307F6C03DD01}"/>
              </a:ext>
            </a:extLst>
          </p:cNvPr>
          <p:cNvSpPr/>
          <p:nvPr/>
        </p:nvSpPr>
        <p:spPr>
          <a:xfrm rot="16200000">
            <a:off x="1050095" y="5445964"/>
            <a:ext cx="1303569" cy="51720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8" descr="screen shot of page 4 of 5 of the D H C S 2280.">
            <a:extLst>
              <a:ext uri="{FF2B5EF4-FFF2-40B4-BE49-F238E27FC236}">
                <a16:creationId xmlns:a16="http://schemas.microsoft.com/office/drawing/2014/main" id="{0E41A7C6-60FF-47B3-8DB2-58A98D5989BA}"/>
              </a:ext>
            </a:extLst>
          </p:cNvPr>
          <p:cNvPicPr>
            <a:picLocks noChangeAspect="1"/>
          </p:cNvPicPr>
          <p:nvPr/>
        </p:nvPicPr>
        <p:blipFill>
          <a:blip r:embed="rId5"/>
          <a:stretch>
            <a:fillRect/>
          </a:stretch>
        </p:blipFill>
        <p:spPr>
          <a:xfrm>
            <a:off x="8884534" y="318898"/>
            <a:ext cx="2657360" cy="36149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C4926A5-CD38-4B3F-BB21-4F6D18744D41}"/>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67" r="12933"/>
          <a:stretch/>
        </p:blipFill>
        <p:spPr>
          <a:xfrm>
            <a:off x="9001023" y="4227164"/>
            <a:ext cx="2540871" cy="24943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le 1">
            <a:extLst>
              <a:ext uri="{FF2B5EF4-FFF2-40B4-BE49-F238E27FC236}">
                <a16:creationId xmlns:a16="http://schemas.microsoft.com/office/drawing/2014/main" id="{AA457595-AE85-4941-A1E2-9A5B25A8F58D}"/>
              </a:ext>
              <a:ext uri="{C183D7F6-B498-43B3-948B-1728B52AA6E4}">
                <adec:decorative xmlns:adec="http://schemas.microsoft.com/office/drawing/2017/decorative" val="1"/>
              </a:ext>
            </a:extLst>
          </p:cNvPr>
          <p:cNvSpPr txBox="1">
            <a:spLocks/>
          </p:cNvSpPr>
          <p:nvPr/>
        </p:nvSpPr>
        <p:spPr>
          <a:xfrm>
            <a:off x="4853798" y="5887899"/>
            <a:ext cx="2403604"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304BEB53-3805-420D-AB49-12FDD251BFF1}"/>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5.">
            <a:extLst>
              <a:ext uri="{FF2B5EF4-FFF2-40B4-BE49-F238E27FC236}">
                <a16:creationId xmlns:a16="http://schemas.microsoft.com/office/drawing/2014/main" id="{C421A4E5-CCAD-4D9F-8FEF-08194B41BDA8}"/>
              </a:ext>
            </a:extLst>
          </p:cNvPr>
          <p:cNvSpPr>
            <a:spLocks noGrp="1"/>
          </p:cNvSpPr>
          <p:nvPr>
            <p:ph type="sldNum" sz="quarter" idx="12"/>
          </p:nvPr>
        </p:nvSpPr>
        <p:spPr/>
        <p:txBody>
          <a:bodyPr/>
          <a:lstStyle/>
          <a:p>
            <a:fld id="{EB8090AE-F645-47C1-81A8-D4E28BF03D47}" type="slidenum">
              <a:rPr lang="en-US" smtClean="0"/>
              <a:pPr/>
              <a:t>35</a:t>
            </a:fld>
            <a:endParaRPr lang="en-US" dirty="0"/>
          </a:p>
        </p:txBody>
      </p:sp>
      <p:pic>
        <p:nvPicPr>
          <p:cNvPr id="11"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1758" y="6132512"/>
            <a:ext cx="406400" cy="406400"/>
          </a:xfrm>
          <a:prstGeom prst="rect">
            <a:avLst/>
          </a:prstGeom>
        </p:spPr>
      </p:pic>
    </p:spTree>
    <p:extLst>
      <p:ext uri="{BB962C8B-B14F-4D97-AF65-F5344CB8AC3E}">
        <p14:creationId xmlns:p14="http://schemas.microsoft.com/office/powerpoint/2010/main" val="115266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5 of 5.">
            <a:extLst>
              <a:ext uri="{FF2B5EF4-FFF2-40B4-BE49-F238E27FC236}">
                <a16:creationId xmlns:a16="http://schemas.microsoft.com/office/drawing/2014/main" id="{AF83D271-DB48-4EE5-AFE2-503E10A90EAB}"/>
              </a:ext>
            </a:extLst>
          </p:cNvPr>
          <p:cNvSpPr>
            <a:spLocks noGrp="1"/>
          </p:cNvSpPr>
          <p:nvPr>
            <p:ph type="title"/>
          </p:nvPr>
        </p:nvSpPr>
        <p:spPr>
          <a:xfrm>
            <a:off x="4374270" y="236840"/>
            <a:ext cx="3441177" cy="895625"/>
          </a:xfrm>
        </p:spPr>
        <p:txBody>
          <a:bodyPr>
            <a:normAutofit/>
          </a:bodyPr>
          <a:lstStyle/>
          <a:p>
            <a:r>
              <a:rPr lang="en-US" dirty="0"/>
              <a:t>Page 5 of 5</a:t>
            </a:r>
          </a:p>
        </p:txBody>
      </p:sp>
      <p:pic>
        <p:nvPicPr>
          <p:cNvPr id="8" name="Content Placeholder 7" descr="screen shot of page 5 of 5 of the D H C S 2280 showing where the name, title, email address, date, and telephone number of the person who completed this form.&#10;&#10;Declarations from the provider, member / authorized representative, or durable power of attorney, and W A C M T signatures belong.">
            <a:extLst>
              <a:ext uri="{FF2B5EF4-FFF2-40B4-BE49-F238E27FC236}">
                <a16:creationId xmlns:a16="http://schemas.microsoft.com/office/drawing/2014/main" id="{E201C424-E7E0-4BB0-99EB-DFF2BB45FDC1}"/>
              </a:ext>
            </a:extLst>
          </p:cNvPr>
          <p:cNvPicPr>
            <a:picLocks noGrp="1" noChangeAspect="1"/>
          </p:cNvPicPr>
          <p:nvPr>
            <p:ph idx="1"/>
          </p:nvPr>
        </p:nvPicPr>
        <p:blipFill rotWithShape="1">
          <a:blip r:embed="rId5"/>
          <a:srcRect t="9045" b="34694"/>
          <a:stretch/>
        </p:blipFill>
        <p:spPr>
          <a:xfrm>
            <a:off x="1141125" y="989452"/>
            <a:ext cx="6836317" cy="5331108"/>
          </a:xfrm>
        </p:spPr>
      </p:pic>
      <p:pic>
        <p:nvPicPr>
          <p:cNvPr id="9" name="Content Placeholder 7" descr="screen shot of page 5 of 5 of the D H C S 2280.">
            <a:extLst>
              <a:ext uri="{FF2B5EF4-FFF2-40B4-BE49-F238E27FC236}">
                <a16:creationId xmlns:a16="http://schemas.microsoft.com/office/drawing/2014/main" id="{68D9099F-BE23-4EBD-B027-1FAEFC3FC449}"/>
              </a:ext>
            </a:extLst>
          </p:cNvPr>
          <p:cNvPicPr>
            <a:picLocks noChangeAspect="1"/>
          </p:cNvPicPr>
          <p:nvPr/>
        </p:nvPicPr>
        <p:blipFill>
          <a:blip r:embed="rId5"/>
          <a:stretch>
            <a:fillRect/>
          </a:stretch>
        </p:blipFill>
        <p:spPr>
          <a:xfrm>
            <a:off x="8267700" y="1461791"/>
            <a:ext cx="2981325" cy="4132441"/>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4726B044-0FF6-4B80-BADA-16955176B8D0}"/>
              </a:ext>
              <a:ext uri="{C183D7F6-B498-43B3-948B-1728B52AA6E4}">
                <adec:decorative xmlns:adec="http://schemas.microsoft.com/office/drawing/2017/decorative" val="1"/>
              </a:ext>
            </a:extLst>
          </p:cNvPr>
          <p:cNvSpPr txBox="1">
            <a:spLocks/>
          </p:cNvSpPr>
          <p:nvPr/>
        </p:nvSpPr>
        <p:spPr>
          <a:xfrm>
            <a:off x="4955644" y="5867125"/>
            <a:ext cx="2441000"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7958F996-23DC-42DB-9A4E-5328A5A3530C}"/>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6.">
            <a:extLst>
              <a:ext uri="{FF2B5EF4-FFF2-40B4-BE49-F238E27FC236}">
                <a16:creationId xmlns:a16="http://schemas.microsoft.com/office/drawing/2014/main" id="{C6438AFF-5114-48A0-B4E1-1DF0BE243C4F}"/>
              </a:ext>
            </a:extLst>
          </p:cNvPr>
          <p:cNvSpPr>
            <a:spLocks noGrp="1"/>
          </p:cNvSpPr>
          <p:nvPr>
            <p:ph type="sldNum" sz="quarter" idx="12"/>
          </p:nvPr>
        </p:nvSpPr>
        <p:spPr/>
        <p:txBody>
          <a:bodyPr/>
          <a:lstStyle/>
          <a:p>
            <a:fld id="{EB8090AE-F645-47C1-81A8-D4E28BF03D47}" type="slidenum">
              <a:rPr lang="en-US" smtClean="0"/>
              <a:pPr/>
              <a:t>36</a:t>
            </a:fld>
            <a:endParaRPr lang="en-US" dirty="0"/>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412" y="6356350"/>
            <a:ext cx="406400" cy="406400"/>
          </a:xfrm>
          <a:prstGeom prst="rect">
            <a:avLst/>
          </a:prstGeom>
        </p:spPr>
      </p:pic>
    </p:spTree>
    <p:extLst>
      <p:ext uri="{BB962C8B-B14F-4D97-AF65-F5344CB8AC3E}">
        <p14:creationId xmlns:p14="http://schemas.microsoft.com/office/powerpoint/2010/main" val="848488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Submitting O T Exemption Requests.">
            <a:extLst>
              <a:ext uri="{FF2B5EF4-FFF2-40B4-BE49-F238E27FC236}">
                <a16:creationId xmlns:a16="http://schemas.microsoft.com/office/drawing/2014/main" id="{DB0EFED5-0C05-4E13-8772-EEEBF64C67E7}"/>
              </a:ext>
            </a:extLst>
          </p:cNvPr>
          <p:cNvSpPr>
            <a:spLocks noGrp="1"/>
          </p:cNvSpPr>
          <p:nvPr>
            <p:ph type="title"/>
          </p:nvPr>
        </p:nvSpPr>
        <p:spPr>
          <a:xfrm>
            <a:off x="611760" y="258435"/>
            <a:ext cx="10450894" cy="1138553"/>
          </a:xfrm>
        </p:spPr>
        <p:txBody>
          <a:bodyPr>
            <a:noAutofit/>
          </a:bodyPr>
          <a:lstStyle/>
          <a:p>
            <a:pPr algn="ctr"/>
            <a:r>
              <a:rPr lang="en-US" dirty="0">
                <a:latin typeface="Arial"/>
                <a:cs typeface="Segoe UI"/>
              </a:rPr>
              <a:t>Submitting OT Exemption Requests</a:t>
            </a:r>
          </a:p>
        </p:txBody>
      </p:sp>
      <p:sp>
        <p:nvSpPr>
          <p:cNvPr id="3" name="Content Placeholder 2" descr="The WA must submit the initial OT Exemption form (DHCS 2279) to DHCS. &#10;&#10;The Provider/Participant can mail the Secondary Review Requests form (DHCS 2280) themselves or the WA can submit on their behalf (preferred). &#10;Both forms should be submitted via mail or email (preferred) to DHCS at:&#10;&#10;CareManagement@dhcs.ca.gov&#10;">
            <a:extLst>
              <a:ext uri="{FF2B5EF4-FFF2-40B4-BE49-F238E27FC236}">
                <a16:creationId xmlns:a16="http://schemas.microsoft.com/office/drawing/2014/main" id="{62EB00FE-687B-4361-BCED-F4F516878741}"/>
              </a:ext>
            </a:extLst>
          </p:cNvPr>
          <p:cNvSpPr>
            <a:spLocks noGrp="1"/>
          </p:cNvSpPr>
          <p:nvPr>
            <p:ph idx="1"/>
          </p:nvPr>
        </p:nvSpPr>
        <p:spPr>
          <a:xfrm>
            <a:off x="953611" y="1487017"/>
            <a:ext cx="8853055" cy="4840780"/>
          </a:xfrm>
        </p:spPr>
        <p:txBody>
          <a:bodyPr vert="horz" lIns="91440" tIns="45720" rIns="91440" bIns="45720" rtlCol="0" anchor="t">
            <a:normAutofit fontScale="92500"/>
          </a:bodyPr>
          <a:lstStyle/>
          <a:p>
            <a:pPr marL="320040" marR="0" lvl="0" indent="-320040" algn="l" defTabSz="914400" rtl="0" eaLnBrk="1" fontAlgn="auto" latinLnBrk="0" hangingPunct="1">
              <a:lnSpc>
                <a:spcPct val="110000"/>
              </a:lnSpc>
              <a:spcBef>
                <a:spcPts val="1000"/>
              </a:spcBef>
              <a:spcAft>
                <a:spcPts val="0"/>
              </a:spcAft>
              <a:buClr>
                <a:srgbClr val="782B8B"/>
              </a:buClr>
              <a:buSzPct val="125000"/>
              <a:buFont typeface="Segoe UI" panose="020B0502040204020203" pitchFamily="34" charset="0"/>
              <a:buChar char="»"/>
              <a:tabLst/>
              <a:defRPr/>
            </a:pPr>
            <a:r>
              <a:rPr lang="en-US" dirty="0"/>
              <a:t>The WA must submit the initial OT Exemption form (DHCS 2279) to DHCS.</a:t>
            </a:r>
          </a:p>
          <a:p>
            <a:pPr>
              <a:lnSpc>
                <a:spcPct val="110000"/>
              </a:lnSpc>
              <a:defRPr/>
            </a:pPr>
            <a:r>
              <a:rPr lang="en-US" dirty="0">
                <a:ea typeface="+mj-lt"/>
                <a:cs typeface="+mj-lt"/>
              </a:rPr>
              <a:t>The Provider/Participant can mail the Secondary Review Requests form (DHCS 2280) themselves </a:t>
            </a:r>
            <a:r>
              <a:rPr kumimoji="0" lang="en-US" sz="3200" b="0" i="0" u="none" strike="noStrike" kern="1200" cap="none" spc="0" normalizeH="0" baseline="0" noProof="0" dirty="0">
                <a:ln>
                  <a:noFill/>
                </a:ln>
                <a:effectLst/>
                <a:uLnTx/>
                <a:uFillTx/>
                <a:ea typeface="+mj-lt"/>
                <a:cs typeface="+mj-lt"/>
              </a:rPr>
              <a:t>or the </a:t>
            </a:r>
            <a:r>
              <a:rPr lang="en-US" dirty="0">
                <a:ea typeface="+mj-lt"/>
                <a:cs typeface="+mj-lt"/>
              </a:rPr>
              <a:t>WA can submit on their behalf (preferred). </a:t>
            </a:r>
            <a:endParaRPr lang="en-US" dirty="0"/>
          </a:p>
          <a:p>
            <a:pPr>
              <a:lnSpc>
                <a:spcPct val="110000"/>
              </a:lnSpc>
            </a:pPr>
            <a:r>
              <a:rPr lang="en-US" dirty="0">
                <a:ea typeface="+mj-lt"/>
                <a:cs typeface="+mj-lt"/>
              </a:rPr>
              <a:t>Both forms should be submitted via mail or email (preferred) to DHCS at:</a:t>
            </a:r>
          </a:p>
          <a:p>
            <a:pPr marL="0" indent="0" algn="ctr">
              <a:buNone/>
            </a:pPr>
            <a:r>
              <a:rPr lang="en-US" b="1" dirty="0">
                <a:hlinkClick r:id="rId5"/>
              </a:rPr>
              <a:t>CareManagement@dhcs.ca.gov</a:t>
            </a:r>
            <a:endParaRPr lang="en-US" b="1" dirty="0"/>
          </a:p>
          <a:p>
            <a:pPr marL="0" indent="0" algn="ctr">
              <a:buNone/>
            </a:pPr>
            <a:endParaRPr lang="en-US" b="1" dirty="0"/>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44E07E71-8BCB-4E0B-8911-436D36987E2A}"/>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7">
            <a:extLst>
              <a:ext uri="{FF2B5EF4-FFF2-40B4-BE49-F238E27FC236}">
                <a16:creationId xmlns:a16="http://schemas.microsoft.com/office/drawing/2014/main" id="{F4B68362-0C00-48CE-8E19-D3EFA817D973}"/>
              </a:ext>
            </a:extLst>
          </p:cNvPr>
          <p:cNvSpPr>
            <a:spLocks noGrp="1"/>
          </p:cNvSpPr>
          <p:nvPr>
            <p:ph type="sldNum" sz="quarter" idx="12"/>
          </p:nvPr>
        </p:nvSpPr>
        <p:spPr/>
        <p:txBody>
          <a:bodyPr/>
          <a:lstStyle/>
          <a:p>
            <a:fld id="{EB8090AE-F645-47C1-81A8-D4E28BF03D47}" type="slidenum">
              <a:rPr lang="en-US" smtClean="0"/>
              <a:pPr/>
              <a:t>37</a:t>
            </a:fld>
            <a:endParaRPr lang="en-US" dirty="0"/>
          </a:p>
        </p:txBody>
      </p:sp>
      <p:pic>
        <p:nvPicPr>
          <p:cNvPr id="7" name="Graphic 6">
            <a:extLst>
              <a:ext uri="{FF2B5EF4-FFF2-40B4-BE49-F238E27FC236}">
                <a16:creationId xmlns:a16="http://schemas.microsoft.com/office/drawing/2014/main" id="{E0BAEEB5-5AFA-40CE-8EFF-3D61859D512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6251" y="2036977"/>
            <a:ext cx="2481157" cy="2468116"/>
          </a:xfrm>
          <a:prstGeom prst="rect">
            <a:avLst/>
          </a:prstGeom>
        </p:spPr>
      </p:pic>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155160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Important Links.&#10;&#10;"/>
          <p:cNvSpPr>
            <a:spLocks noGrp="1"/>
          </p:cNvSpPr>
          <p:nvPr>
            <p:ph type="title"/>
          </p:nvPr>
        </p:nvSpPr>
        <p:spPr/>
        <p:txBody>
          <a:bodyPr/>
          <a:lstStyle/>
          <a:p>
            <a:pPr algn="ctr"/>
            <a:r>
              <a:rPr lang="en-US" dirty="0"/>
              <a:t>Important Links</a:t>
            </a:r>
          </a:p>
        </p:txBody>
      </p:sp>
      <p:sp>
        <p:nvSpPr>
          <p:cNvPr id="3" name="Content Placeholder 2" descr="DHCS 2279: Waiver Personal Care Services (WPCS) Workweek Overtime Exemption Request Form&#10;&#10;DHCS 2280: Waiver Personal Care Services (WPCS) Workweek Overtime Exemption Secondary Review Request Form&#10;&#10;Policy Letter No. 22-001: Waiver Personal Care Services (WPCS) Workweek Overtime Exemption Request and Secondary Review Process &#10;"/>
          <p:cNvSpPr>
            <a:spLocks noGrp="1"/>
          </p:cNvSpPr>
          <p:nvPr>
            <p:ph idx="1"/>
          </p:nvPr>
        </p:nvSpPr>
        <p:spPr/>
        <p:txBody>
          <a:bodyPr>
            <a:normAutofit fontScale="92500" lnSpcReduction="10000"/>
          </a:bodyPr>
          <a:lstStyle/>
          <a:p>
            <a:pPr marL="514350" indent="-514350">
              <a:buFont typeface="+mj-lt"/>
              <a:buAutoNum type="arabicPeriod"/>
            </a:pPr>
            <a:r>
              <a:rPr lang="en-US" dirty="0">
                <a:hlinkClick r:id="rId5"/>
              </a:rPr>
              <a:t>DHCS 2279: Waiver Personal Care Services (WPCS) Workweek Overtime Exemption Request Form</a:t>
            </a:r>
            <a:endParaRPr lang="en-US" dirty="0"/>
          </a:p>
          <a:p>
            <a:pPr marL="514350" indent="-514350">
              <a:buFont typeface="+mj-lt"/>
              <a:buAutoNum type="arabicPeriod"/>
            </a:pPr>
            <a:r>
              <a:rPr lang="en-US" dirty="0">
                <a:hlinkClick r:id="rId6"/>
              </a:rPr>
              <a:t>DHCS 2280: Waiver Personal Care Services (WPCS) Workweek Overtime Exemption Secondary Review Request Form</a:t>
            </a:r>
            <a:endParaRPr lang="en-US" dirty="0"/>
          </a:p>
          <a:p>
            <a:pPr marL="514350" indent="-514350">
              <a:buFont typeface="+mj-lt"/>
              <a:buAutoNum type="arabicPeriod"/>
            </a:pPr>
            <a:r>
              <a:rPr lang="en-US" dirty="0">
                <a:hlinkClick r:id="rId7"/>
              </a:rPr>
              <a:t>Policy Letter No. 22-001: Waiver Personal Care Services (WPCS) Workweek Overtime Exemption Request and Secondary Review Process </a:t>
            </a: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8."/>
          <p:cNvSpPr>
            <a:spLocks noGrp="1"/>
          </p:cNvSpPr>
          <p:nvPr>
            <p:ph type="sldNum" sz="quarter" idx="12"/>
          </p:nvPr>
        </p:nvSpPr>
        <p:spPr/>
        <p:txBody>
          <a:bodyPr/>
          <a:lstStyle/>
          <a:p>
            <a:fld id="{EB8090AE-F645-47C1-81A8-D4E28BF03D47}" type="slidenum">
              <a:rPr lang="en-US" smtClean="0"/>
              <a:pPr/>
              <a:t>38</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8774" y="6335712"/>
            <a:ext cx="406400" cy="406400"/>
          </a:xfrm>
          <a:prstGeom prst="rect">
            <a:avLst/>
          </a:prstGeom>
        </p:spPr>
      </p:pic>
    </p:spTree>
    <p:extLst>
      <p:ext uri="{BB962C8B-B14F-4D97-AF65-F5344CB8AC3E}">
        <p14:creationId xmlns:p14="http://schemas.microsoft.com/office/powerpoint/2010/main" val="3580364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Questions?">
            <a:extLst>
              <a:ext uri="{FF2B5EF4-FFF2-40B4-BE49-F238E27FC236}">
                <a16:creationId xmlns:a16="http://schemas.microsoft.com/office/drawing/2014/main" id="{B103F655-46CF-42F1-B048-F4C6BDAA1FB0}"/>
              </a:ext>
            </a:extLst>
          </p:cNvPr>
          <p:cNvSpPr>
            <a:spLocks noGrp="1"/>
          </p:cNvSpPr>
          <p:nvPr>
            <p:ph type="title"/>
          </p:nvPr>
        </p:nvSpPr>
        <p:spPr>
          <a:xfrm>
            <a:off x="4258139" y="519818"/>
            <a:ext cx="4061466" cy="609043"/>
          </a:xfrm>
        </p:spPr>
        <p:txBody>
          <a:bodyPr>
            <a:normAutofit fontScale="90000"/>
          </a:bodyPr>
          <a:lstStyle/>
          <a:p>
            <a:pPr algn="ctr"/>
            <a:r>
              <a:rPr lang="en-US" sz="4900" dirty="0">
                <a:solidFill>
                  <a:srgbClr val="14315A"/>
                </a:solidFill>
                <a:cs typeface="Arial" panose="020B0604020202020204" pitchFamily="34" charset="0"/>
              </a:rPr>
              <a:t>Questions?</a:t>
            </a:r>
            <a:endParaRPr lang="en-US" dirty="0">
              <a:solidFill>
                <a:srgbClr val="14315A"/>
              </a:solidFill>
            </a:endParaRPr>
          </a:p>
        </p:txBody>
      </p:sp>
      <p:sp>
        <p:nvSpPr>
          <p:cNvPr id="3" name="Content Placeholder 2" descr="Call the WPCS Hotline at&#10;&#10;(916) 552-9214 &#10;&#10;or send an email to &#10;&#10;CareManagement@dhcs.ca.gov&#10;">
            <a:extLst>
              <a:ext uri="{FF2B5EF4-FFF2-40B4-BE49-F238E27FC236}">
                <a16:creationId xmlns:a16="http://schemas.microsoft.com/office/drawing/2014/main" id="{6566A09F-A4B0-4BA6-B1CA-284BDD97E89A}"/>
              </a:ext>
            </a:extLst>
          </p:cNvPr>
          <p:cNvSpPr>
            <a:spLocks noGrp="1"/>
          </p:cNvSpPr>
          <p:nvPr>
            <p:ph idx="1"/>
          </p:nvPr>
        </p:nvSpPr>
        <p:spPr>
          <a:xfrm>
            <a:off x="2826013" y="2724150"/>
            <a:ext cx="6648450" cy="3171824"/>
          </a:xfrm>
        </p:spPr>
        <p:txBody>
          <a:bodyPr>
            <a:normAutofit/>
          </a:bodyPr>
          <a:lstStyle/>
          <a:p>
            <a:pPr marL="0" indent="0" algn="ctr">
              <a:buNone/>
            </a:pPr>
            <a:r>
              <a:rPr lang="en-US" dirty="0">
                <a:latin typeface="Arial" panose="020B0604020202020204" pitchFamily="34" charset="0"/>
                <a:cs typeface="Arial" panose="020B0604020202020204" pitchFamily="34" charset="0"/>
              </a:rPr>
              <a:t>Call the WPCS Hotline at</a:t>
            </a:r>
          </a:p>
          <a:p>
            <a:pPr marL="0" indent="0" algn="ctr">
              <a:buNone/>
            </a:pPr>
            <a:r>
              <a:rPr lang="en-US" b="1" dirty="0">
                <a:solidFill>
                  <a:srgbClr val="782B8B"/>
                </a:solidFill>
                <a:latin typeface="Arial" panose="020B0604020202020204" pitchFamily="34" charset="0"/>
                <a:cs typeface="Arial" panose="020B0604020202020204" pitchFamily="34" charset="0"/>
              </a:rPr>
              <a:t>(916) 552-9214 </a:t>
            </a:r>
          </a:p>
          <a:p>
            <a:pPr marL="0" indent="0" algn="ctr">
              <a:buNone/>
            </a:pPr>
            <a:r>
              <a:rPr lang="en-US" dirty="0">
                <a:latin typeface="Arial" panose="020B0604020202020204" pitchFamily="34" charset="0"/>
                <a:cs typeface="Arial" panose="020B0604020202020204" pitchFamily="34" charset="0"/>
              </a:rPr>
              <a:t>or send an email to </a:t>
            </a:r>
            <a:r>
              <a:rPr lang="nl-NL" b="1" dirty="0">
                <a:solidFill>
                  <a:srgbClr val="782B8B"/>
                </a:solidFill>
                <a:latin typeface="Arial" panose="020B0604020202020204" pitchFamily="34" charset="0"/>
                <a:cs typeface="Arial" panose="020B0604020202020204" pitchFamily="34" charset="0"/>
              </a:rPr>
              <a:t>CareManagement@dhcs.ca.gov</a:t>
            </a:r>
            <a:endParaRPr lang="en-US" b="1" i="1" dirty="0">
              <a:solidFill>
                <a:srgbClr val="782B8B"/>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EC96B84-EA13-4B94-BC3F-BF9B894AEC60}"/>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9 ">
            <a:extLst>
              <a:ext uri="{FF2B5EF4-FFF2-40B4-BE49-F238E27FC236}">
                <a16:creationId xmlns:a16="http://schemas.microsoft.com/office/drawing/2014/main" id="{739FF96C-7EB4-4E0C-A0AB-319D1706434D}"/>
              </a:ext>
            </a:extLst>
          </p:cNvPr>
          <p:cNvSpPr>
            <a:spLocks noGrp="1"/>
          </p:cNvSpPr>
          <p:nvPr>
            <p:ph type="sldNum" sz="quarter" idx="12"/>
          </p:nvPr>
        </p:nvSpPr>
        <p:spPr/>
        <p:txBody>
          <a:bodyPr/>
          <a:lstStyle/>
          <a:p>
            <a:fld id="{EB8090AE-F645-47C1-81A8-D4E28BF03D47}" type="slidenum">
              <a:rPr lang="en-US" smtClean="0"/>
              <a:pPr/>
              <a:t>39</a:t>
            </a:fld>
            <a:endParaRPr lang="en-US" dirty="0"/>
          </a:p>
        </p:txBody>
      </p:sp>
      <p:pic>
        <p:nvPicPr>
          <p:cNvPr id="6" name="Picture 5">
            <a:extLst>
              <a:ext uri="{FF2B5EF4-FFF2-40B4-BE49-F238E27FC236}">
                <a16:creationId xmlns:a16="http://schemas.microsoft.com/office/drawing/2014/main" id="{CF5C1600-C62B-439F-810A-5AFDC470A09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66908" y="2647950"/>
            <a:ext cx="4114800" cy="4114800"/>
          </a:xfrm>
          <a:prstGeom prst="rect">
            <a:avLst/>
          </a:prstGeom>
        </p:spPr>
      </p:pic>
      <p:pic>
        <p:nvPicPr>
          <p:cNvPr id="16" name="Picture 15">
            <a:extLst>
              <a:ext uri="{FF2B5EF4-FFF2-40B4-BE49-F238E27FC236}">
                <a16:creationId xmlns:a16="http://schemas.microsoft.com/office/drawing/2014/main" id="{21BA633D-D3B9-4D82-92FB-AAA738497D63}"/>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19" b="9305"/>
          <a:stretch/>
        </p:blipFill>
        <p:spPr>
          <a:xfrm>
            <a:off x="507041" y="331081"/>
            <a:ext cx="3407476" cy="2583569"/>
          </a:xfrm>
          <a:prstGeom prst="rect">
            <a:avLst/>
          </a:prstGeom>
        </p:spPr>
      </p:pic>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8350" y="6285366"/>
            <a:ext cx="406400" cy="406400"/>
          </a:xfrm>
          <a:prstGeom prst="rect">
            <a:avLst/>
          </a:prstGeom>
        </p:spPr>
      </p:pic>
    </p:spTree>
    <p:extLst>
      <p:ext uri="{BB962C8B-B14F-4D97-AF65-F5344CB8AC3E}">
        <p14:creationId xmlns:p14="http://schemas.microsoft.com/office/powerpoint/2010/main" val="4205312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ist title: What is Overtime?"/>
          <p:cNvSpPr>
            <a:spLocks noGrp="1"/>
          </p:cNvSpPr>
          <p:nvPr>
            <p:ph type="title"/>
          </p:nvPr>
        </p:nvSpPr>
        <p:spPr/>
        <p:txBody>
          <a:bodyPr/>
          <a:lstStyle/>
          <a:p>
            <a:r>
              <a:rPr lang="en-US" dirty="0"/>
              <a:t>What is Overtime?</a:t>
            </a:r>
          </a:p>
        </p:txBody>
      </p:sp>
      <p:sp>
        <p:nvSpPr>
          <p:cNvPr id="3" name="Content Placeholder 2" descr="List providing detail of overtime rules.&#10;&#10;Welfare &amp; Institutions Code (WIC) 12300.4. establishes Overtime (OT) rules. &#10;OT is when a Provider works over:&#10;8 hours per day AND&#10;40 hours per work week.&#10;A work week is 12:00 a.m. Sunday to 11:59 p.m. Saturday.&#10;OT pay is one and a half times the county pay rate.&#10;"/>
          <p:cNvSpPr>
            <a:spLocks noGrp="1"/>
          </p:cNvSpPr>
          <p:nvPr>
            <p:ph idx="1"/>
          </p:nvPr>
        </p:nvSpPr>
        <p:spPr>
          <a:xfrm>
            <a:off x="1202634" y="1550503"/>
            <a:ext cx="9988827" cy="4871561"/>
          </a:xfrm>
        </p:spPr>
        <p:txBody>
          <a:bodyPr>
            <a:normAutofit lnSpcReduction="10000"/>
          </a:bodyPr>
          <a:lstStyle/>
          <a:p>
            <a:r>
              <a:rPr lang="en-US" dirty="0">
                <a:latin typeface="+mn-lt"/>
                <a:cs typeface="Arial"/>
              </a:rPr>
              <a:t>Welfare &amp; Institutions Code (WIC) 12300.4. establishes Overtime (OT) rules. </a:t>
            </a:r>
          </a:p>
          <a:p>
            <a:r>
              <a:rPr lang="en-US" dirty="0">
                <a:latin typeface="+mn-lt"/>
                <a:cs typeface="Arial"/>
              </a:rPr>
              <a:t>OT is when a Provider works over:</a:t>
            </a:r>
          </a:p>
          <a:p>
            <a:pPr lvl="1"/>
            <a:r>
              <a:rPr lang="en-US" dirty="0">
                <a:latin typeface="+mn-lt"/>
                <a:cs typeface="Arial"/>
              </a:rPr>
              <a:t>8 hours per day AND</a:t>
            </a:r>
          </a:p>
          <a:p>
            <a:pPr lvl="1"/>
            <a:r>
              <a:rPr lang="en-US" dirty="0">
                <a:latin typeface="+mn-lt"/>
                <a:cs typeface="Arial"/>
              </a:rPr>
              <a:t>40 hours per work week.</a:t>
            </a:r>
            <a:endParaRPr lang="en-US" sz="3600" dirty="0">
              <a:latin typeface="+mn-lt"/>
              <a:cs typeface="Segoe UI"/>
            </a:endParaRPr>
          </a:p>
          <a:p>
            <a:r>
              <a:rPr lang="en-US" dirty="0">
                <a:latin typeface="+mn-lt"/>
                <a:cs typeface="Arial"/>
              </a:rPr>
              <a:t>A work week is 12:00 a.m. Sunday to 11:59 p.m. Saturday.</a:t>
            </a:r>
          </a:p>
          <a:p>
            <a:r>
              <a:rPr lang="en-US" dirty="0">
                <a:latin typeface="+mn-lt"/>
                <a:cs typeface="Arial"/>
              </a:rPr>
              <a:t>OT pay is one and a half times the county pay rate.</a:t>
            </a:r>
            <a:endParaRPr lang="en-US" dirty="0">
              <a:latin typeface="+mn-lt"/>
              <a:cs typeface="Segoe UI"/>
            </a:endParaRPr>
          </a:p>
          <a:p>
            <a:endParaRPr lang="en-US" dirty="0"/>
          </a:p>
        </p:txBody>
      </p:sp>
      <p:pic>
        <p:nvPicPr>
          <p:cNvPr id="6" name="Graphic 6">
            <a:extLst>
              <a:ext uri="{FF2B5EF4-FFF2-40B4-BE49-F238E27FC236}">
                <a16:creationId xmlns:a16="http://schemas.microsoft.com/office/drawing/2014/main" id="{19A968C8-27F3-8F16-3D72-D517B10A935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8121" y="2073729"/>
            <a:ext cx="2125435" cy="2152650"/>
          </a:xfrm>
          <a:prstGeom prst="rect">
            <a:avLst/>
          </a:prstGeom>
        </p:spPr>
      </p:pic>
      <p:sp>
        <p:nvSpPr>
          <p:cNvPr id="4" name="Date Placeholder 3" descr="revision date of presentation."/>
          <p:cNvSpPr>
            <a:spLocks noGrp="1"/>
          </p:cNvSpPr>
          <p:nvPr>
            <p:ph type="dt" sz="half" idx="10"/>
          </p:nvPr>
        </p:nvSpPr>
        <p:spPr/>
        <p:txBody>
          <a:bodyPr/>
          <a:lstStyle/>
          <a:p>
            <a:r>
              <a:rPr lang="en-US" dirty="0"/>
              <a:t>12/20/2022</a:t>
            </a:r>
          </a:p>
        </p:txBody>
      </p:sp>
      <p:sp>
        <p:nvSpPr>
          <p:cNvPr id="5" name="Slide Number Placeholder 4" descr="slide number"/>
          <p:cNvSpPr>
            <a:spLocks noGrp="1"/>
          </p:cNvSpPr>
          <p:nvPr>
            <p:ph type="sldNum" sz="quarter" idx="12"/>
          </p:nvPr>
        </p:nvSpPr>
        <p:spPr/>
        <p:txBody>
          <a:bodyPr/>
          <a:lstStyle/>
          <a:p>
            <a:fld id="{EB8090AE-F645-47C1-81A8-D4E28BF03D47}" type="slidenum">
              <a:rPr lang="en-US" smtClean="0"/>
              <a:pPr/>
              <a:t>4</a:t>
            </a:fld>
            <a:endParaRPr lang="en-US" dirty="0"/>
          </a:p>
        </p:txBody>
      </p:sp>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8713" y="6335712"/>
            <a:ext cx="406400" cy="406400"/>
          </a:xfrm>
          <a:prstGeom prst="rect">
            <a:avLst/>
          </a:prstGeom>
        </p:spPr>
      </p:pic>
    </p:spTree>
    <p:extLst>
      <p:ext uri="{BB962C8B-B14F-4D97-AF65-F5344CB8AC3E}">
        <p14:creationId xmlns:p14="http://schemas.microsoft.com/office/powerpoint/2010/main" val="1999268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ist Title: Overtime Limits.&#10;&#10;"/>
          <p:cNvSpPr>
            <a:spLocks noGrp="1"/>
          </p:cNvSpPr>
          <p:nvPr>
            <p:ph type="title"/>
          </p:nvPr>
        </p:nvSpPr>
        <p:spPr>
          <a:xfrm>
            <a:off x="1878137" y="200890"/>
            <a:ext cx="8742641" cy="816804"/>
          </a:xfrm>
        </p:spPr>
        <p:txBody>
          <a:bodyPr>
            <a:noAutofit/>
          </a:bodyPr>
          <a:lstStyle/>
          <a:p>
            <a:pPr algn="ctr">
              <a:lnSpc>
                <a:spcPct val="100000"/>
              </a:lnSpc>
            </a:pPr>
            <a:r>
              <a:rPr lang="en-US" dirty="0">
                <a:latin typeface="Arial"/>
                <a:cs typeface="Segoe UI"/>
              </a:rPr>
              <a:t>Overtime Limits</a:t>
            </a:r>
          </a:p>
        </p:txBody>
      </p:sp>
      <p:sp>
        <p:nvSpPr>
          <p:cNvPr id="3" name="Content Placeholder 2"/>
          <p:cNvSpPr>
            <a:spLocks noGrp="1"/>
          </p:cNvSpPr>
          <p:nvPr>
            <p:ph idx="1"/>
          </p:nvPr>
        </p:nvSpPr>
        <p:spPr>
          <a:xfrm>
            <a:off x="1100130" y="3657600"/>
            <a:ext cx="9991739" cy="2366127"/>
          </a:xfrm>
        </p:spPr>
        <p:txBody>
          <a:bodyPr>
            <a:normAutofit/>
          </a:bodyPr>
          <a:lstStyle/>
          <a:p>
            <a:pPr marL="0" indent="0" algn="ctr">
              <a:lnSpc>
                <a:spcPct val="100000"/>
              </a:lnSpc>
              <a:buNone/>
            </a:pPr>
            <a:r>
              <a:rPr lang="en-US" sz="3200" dirty="0"/>
              <a:t> </a:t>
            </a:r>
          </a:p>
        </p:txBody>
      </p:sp>
      <p:sp>
        <p:nvSpPr>
          <p:cNvPr id="4" name="Text Placeholder 123" descr="List of O T limits. &#10;&#10;No Waiver Provider may work more than:&#10;283 total hours of IHSS plus WPCS hours in a month. &#10;&#10;12 hours in a day.&#10;&#10;If working for only one Participant, no more than 70 hours and 45 minutes per work week.&#10;&#10;If working for more than one Participant, no more than 66 hours per work week. &#10;">
            <a:extLst>
              <a:ext uri="{FF2B5EF4-FFF2-40B4-BE49-F238E27FC236}">
                <a16:creationId xmlns:a16="http://schemas.microsoft.com/office/drawing/2014/main" id="{3190266D-0F33-45C1-99B6-88C3D275ABBD}"/>
              </a:ext>
            </a:extLst>
          </p:cNvPr>
          <p:cNvSpPr txBox="1">
            <a:spLocks/>
          </p:cNvSpPr>
          <p:nvPr/>
        </p:nvSpPr>
        <p:spPr>
          <a:xfrm>
            <a:off x="717016" y="1332133"/>
            <a:ext cx="11112973" cy="42675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7305A"/>
                </a:solidFill>
                <a:latin typeface="+mn-lt"/>
                <a:cs typeface="Arial"/>
              </a:rPr>
              <a:t>No Waiver Provider may work more than:</a:t>
            </a:r>
            <a:endParaRPr lang="en-US" sz="3200" dirty="0">
              <a:solidFill>
                <a:srgbClr val="000000"/>
              </a:solidFill>
            </a:endParaRPr>
          </a:p>
          <a:p>
            <a:pPr lvl="1" indent="-285750"/>
            <a:r>
              <a:rPr lang="en-US" sz="3200" dirty="0">
                <a:solidFill>
                  <a:srgbClr val="17305A"/>
                </a:solidFill>
                <a:latin typeface="+mn-lt"/>
                <a:cs typeface="Segoe UI"/>
              </a:rPr>
              <a:t>283 total hours of IHSS plus WPCS hours in a month. </a:t>
            </a:r>
            <a:endParaRPr lang="en-US" sz="3200" dirty="0"/>
          </a:p>
          <a:p>
            <a:pPr lvl="1" indent="-285750"/>
            <a:r>
              <a:rPr lang="en-US" sz="3200" dirty="0">
                <a:solidFill>
                  <a:srgbClr val="17305A"/>
                </a:solidFill>
                <a:latin typeface="+mn-lt"/>
                <a:cs typeface="Segoe UI"/>
              </a:rPr>
              <a:t>12 hours in a day.</a:t>
            </a:r>
          </a:p>
          <a:p>
            <a:pPr lvl="1" indent="-285750"/>
            <a:r>
              <a:rPr lang="en-US" sz="3200" dirty="0">
                <a:solidFill>
                  <a:srgbClr val="17305A"/>
                </a:solidFill>
                <a:latin typeface="+mn-lt"/>
                <a:cs typeface="Segoe UI"/>
              </a:rPr>
              <a:t>If working for </a:t>
            </a:r>
            <a:r>
              <a:rPr lang="en-US" sz="3200" i="1" dirty="0">
                <a:solidFill>
                  <a:srgbClr val="17305A"/>
                </a:solidFill>
                <a:latin typeface="+mn-lt"/>
                <a:cs typeface="Segoe UI"/>
              </a:rPr>
              <a:t>only one</a:t>
            </a:r>
            <a:r>
              <a:rPr lang="en-US" sz="3200" dirty="0">
                <a:solidFill>
                  <a:srgbClr val="17305A"/>
                </a:solidFill>
                <a:latin typeface="+mn-lt"/>
                <a:cs typeface="Segoe UI"/>
              </a:rPr>
              <a:t> Participant, no more than 70 hours and 45 minutes per work week</a:t>
            </a:r>
            <a:r>
              <a:rPr lang="en-US" sz="3200" dirty="0">
                <a:solidFill>
                  <a:srgbClr val="17305A"/>
                </a:solidFill>
                <a:latin typeface="+mn-lt"/>
                <a:cs typeface="Arial"/>
              </a:rPr>
              <a:t>.</a:t>
            </a:r>
            <a:endParaRPr lang="en-US" sz="3200" dirty="0">
              <a:solidFill>
                <a:srgbClr val="17305A"/>
              </a:solidFill>
              <a:latin typeface="+mn-lt"/>
              <a:cs typeface="Segoe UI"/>
            </a:endParaRPr>
          </a:p>
          <a:p>
            <a:pPr lvl="1" indent="-285750"/>
            <a:r>
              <a:rPr lang="en-US" sz="3200" dirty="0">
                <a:solidFill>
                  <a:srgbClr val="17305A"/>
                </a:solidFill>
                <a:latin typeface="+mn-lt"/>
                <a:cs typeface="Segoe UI"/>
              </a:rPr>
              <a:t>If working for </a:t>
            </a:r>
            <a:r>
              <a:rPr lang="en-US" sz="3200" i="1" dirty="0">
                <a:solidFill>
                  <a:srgbClr val="17305A"/>
                </a:solidFill>
                <a:latin typeface="+mn-lt"/>
                <a:cs typeface="Segoe UI"/>
              </a:rPr>
              <a:t>more than one</a:t>
            </a:r>
            <a:r>
              <a:rPr lang="en-US" sz="3200" dirty="0">
                <a:solidFill>
                  <a:srgbClr val="17305A"/>
                </a:solidFill>
                <a:latin typeface="+mn-lt"/>
                <a:cs typeface="Segoe UI"/>
              </a:rPr>
              <a:t> Participant, no more than 66 hours per work week. </a:t>
            </a:r>
            <a:endParaRPr lang="en-US" sz="3200" dirty="0">
              <a:solidFill>
                <a:srgbClr val="17305A"/>
              </a:solidFill>
              <a:latin typeface="+mn-lt"/>
            </a:endParaRPr>
          </a:p>
        </p:txBody>
      </p:sp>
      <p:sp>
        <p:nvSpPr>
          <p:cNvPr id="8" name="Rectangle 7">
            <a:extLst>
              <a:ext uri="{C183D7F6-B498-43B3-948B-1728B52AA6E4}">
                <adec:decorative xmlns:adec="http://schemas.microsoft.com/office/drawing/2017/decorative" val="1"/>
              </a:ext>
            </a:extLst>
          </p:cNvPr>
          <p:cNvSpPr/>
          <p:nvPr/>
        </p:nvSpPr>
        <p:spPr>
          <a:xfrm rot="1260000">
            <a:off x="956311" y="5417131"/>
            <a:ext cx="1950252" cy="954107"/>
          </a:xfrm>
          <a:prstGeom prst="rect">
            <a:avLst/>
          </a:prstGeom>
          <a:noFill/>
        </p:spPr>
        <p:txBody>
          <a:bodyPr wrap="square" lIns="91440" tIns="45720" rIns="91440" bIns="45720" anchor="t">
            <a:spAutoFit/>
          </a:bodyPr>
          <a:lstStyle/>
          <a:p>
            <a:pPr algn="ctr"/>
            <a:r>
              <a:rPr lang="en-US" sz="5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283</a:t>
            </a:r>
            <a:endParaRPr lang="en-US" sz="5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endParaRPr>
          </a:p>
        </p:txBody>
      </p:sp>
      <p:sp>
        <p:nvSpPr>
          <p:cNvPr id="9" name="Rectangle 8"/>
          <p:cNvSpPr/>
          <p:nvPr/>
        </p:nvSpPr>
        <p:spPr>
          <a:xfrm rot="20349907">
            <a:off x="9155429" y="5227020"/>
            <a:ext cx="2949251" cy="1323439"/>
          </a:xfrm>
          <a:prstGeom prst="rect">
            <a:avLst/>
          </a:prstGeom>
          <a:noFill/>
        </p:spPr>
        <p:txBody>
          <a:bodyPr wrap="square" lIns="91440" tIns="45720" rIns="91440" bIns="45720" anchor="t">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284</a:t>
            </a:r>
            <a:endParaRPr lang="en-US" sz="8000" b="1" cap="none" spc="0" dirty="0">
              <a:ln w="10160">
                <a:solidFill>
                  <a:srgbClr val="CECDE4"/>
                </a:solidFill>
                <a:prstDash val="solid"/>
              </a:ln>
              <a:solidFill>
                <a:srgbClr val="FFFFFF"/>
              </a:solidFill>
              <a:effectLst>
                <a:outerShdw blurRad="38100" dist="22860" dir="5400000" algn="tl" rotWithShape="0">
                  <a:srgbClr val="000000">
                    <a:alpha val="30000"/>
                  </a:srgbClr>
                </a:outerShdw>
              </a:effectLst>
              <a:cs typeface="Aria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0537" y="5451432"/>
            <a:ext cx="1066326" cy="1066326"/>
          </a:xfrm>
          <a:prstGeom prst="rect">
            <a:avLst/>
          </a:prstGeom>
        </p:spPr>
      </p:pic>
      <p:sp>
        <p:nvSpPr>
          <p:cNvPr id="10" name="Date Placeholder 9" descr="Presentation revision date: 12 / 20 / 22.">
            <a:extLst>
              <a:ext uri="{FF2B5EF4-FFF2-40B4-BE49-F238E27FC236}">
                <a16:creationId xmlns:a16="http://schemas.microsoft.com/office/drawing/2014/main" id="{CD14A59D-F58B-4D8D-841F-BA79F8307EAF}"/>
              </a:ext>
            </a:extLst>
          </p:cNvPr>
          <p:cNvSpPr>
            <a:spLocks noGrp="1"/>
          </p:cNvSpPr>
          <p:nvPr>
            <p:ph type="dt" sz="half" idx="10"/>
          </p:nvPr>
        </p:nvSpPr>
        <p:spPr/>
        <p:txBody>
          <a:bodyPr/>
          <a:lstStyle/>
          <a:p>
            <a:r>
              <a:rPr lang="en-US" dirty="0"/>
              <a:t>12/20/2022</a:t>
            </a:r>
          </a:p>
        </p:txBody>
      </p:sp>
      <p:sp>
        <p:nvSpPr>
          <p:cNvPr id="11" name="Slide Number Placeholder 10" descr="Slide Number">
            <a:extLst>
              <a:ext uri="{FF2B5EF4-FFF2-40B4-BE49-F238E27FC236}">
                <a16:creationId xmlns:a16="http://schemas.microsoft.com/office/drawing/2014/main" id="{7BE7E83F-8089-4F78-AA47-8C105312AD07}"/>
              </a:ext>
            </a:extLst>
          </p:cNvPr>
          <p:cNvSpPr>
            <a:spLocks noGrp="1"/>
          </p:cNvSpPr>
          <p:nvPr>
            <p:ph type="sldNum" sz="quarter" idx="12"/>
          </p:nvPr>
        </p:nvSpPr>
        <p:spPr/>
        <p:txBody>
          <a:bodyPr/>
          <a:lstStyle/>
          <a:p>
            <a:fld id="{EB8090AE-F645-47C1-81A8-D4E28BF03D47}" type="slidenum">
              <a:rPr lang="en-US" smtClean="0"/>
              <a:pPr/>
              <a:t>5</a:t>
            </a:fld>
            <a:endParaRPr lang="en-US" dirty="0"/>
          </a:p>
        </p:txBody>
      </p:sp>
      <p:pic>
        <p:nvPicPr>
          <p:cNvPr id="6" name="Picture 5">
            <a:extLst>
              <a:ext uri="{FF2B5EF4-FFF2-40B4-BE49-F238E27FC236}">
                <a16:creationId xmlns:a16="http://schemas.microsoft.com/office/drawing/2014/main" id="{7BF4A67C-A7E7-9358-CB43-515853AB52A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78694" y="5170994"/>
            <a:ext cx="2012306" cy="1683997"/>
          </a:xfrm>
          <a:prstGeom prst="rect">
            <a:avLst/>
          </a:prstGeom>
        </p:spPr>
      </p:pic>
      <p:pic>
        <p:nvPicPr>
          <p:cNvPr id="14" name="Picture 13">
            <a:extLst>
              <a:ext uri="{FF2B5EF4-FFF2-40B4-BE49-F238E27FC236}">
                <a16:creationId xmlns:a16="http://schemas.microsoft.com/office/drawing/2014/main" id="{BBBCB220-20DC-530D-348B-DA6F822C8EA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169" y="5452433"/>
            <a:ext cx="2606334" cy="1158488"/>
          </a:xfrm>
          <a:prstGeom prst="rect">
            <a:avLst/>
          </a:prstGeom>
        </p:spPr>
      </p:pic>
      <p:pic>
        <p:nvPicPr>
          <p:cNvPr id="5"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8558" y="6281454"/>
            <a:ext cx="406400" cy="406400"/>
          </a:xfrm>
          <a:prstGeom prst="rect">
            <a:avLst/>
          </a:prstGeom>
        </p:spPr>
      </p:pic>
    </p:spTree>
    <p:extLst>
      <p:ext uri="{BB962C8B-B14F-4D97-AF65-F5344CB8AC3E}">
        <p14:creationId xmlns:p14="http://schemas.microsoft.com/office/powerpoint/2010/main" val="1056111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able Title: Overtime Violations:&#10;&#10;">
            <a:extLst>
              <a:ext uri="{FF2B5EF4-FFF2-40B4-BE49-F238E27FC236}">
                <a16:creationId xmlns:a16="http://schemas.microsoft.com/office/drawing/2014/main" id="{C2251464-4B1C-8254-4EC7-E7892B2691C9}"/>
              </a:ext>
            </a:extLst>
          </p:cNvPr>
          <p:cNvSpPr>
            <a:spLocks noGrp="1"/>
          </p:cNvSpPr>
          <p:nvPr>
            <p:ph type="title"/>
          </p:nvPr>
        </p:nvSpPr>
        <p:spPr>
          <a:xfrm>
            <a:off x="3041919" y="275097"/>
            <a:ext cx="6628414" cy="1006893"/>
          </a:xfrm>
        </p:spPr>
        <p:txBody>
          <a:bodyPr>
            <a:normAutofit/>
          </a:bodyPr>
          <a:lstStyle/>
          <a:p>
            <a:pPr algn="ctr"/>
            <a:r>
              <a:rPr lang="en-US" dirty="0">
                <a:latin typeface="Arial"/>
                <a:cs typeface="Segoe UI"/>
              </a:rPr>
              <a:t>Overtime Violations</a:t>
            </a:r>
            <a:endParaRPr lang="en-US" dirty="0"/>
          </a:p>
        </p:txBody>
      </p:sp>
      <p:sp>
        <p:nvSpPr>
          <p:cNvPr id="3" name="Content Placeholder 2" descr="If a Provider exceeds the standard weekly limits or exceeds the amount of approved OT hours they will receive an OT violation.&#10;">
            <a:extLst>
              <a:ext uri="{FF2B5EF4-FFF2-40B4-BE49-F238E27FC236}">
                <a16:creationId xmlns:a16="http://schemas.microsoft.com/office/drawing/2014/main" id="{C9242149-7387-CF92-9568-BB68ACB83D2B}"/>
              </a:ext>
            </a:extLst>
          </p:cNvPr>
          <p:cNvSpPr>
            <a:spLocks noGrp="1"/>
          </p:cNvSpPr>
          <p:nvPr>
            <p:ph idx="1"/>
          </p:nvPr>
        </p:nvSpPr>
        <p:spPr>
          <a:xfrm>
            <a:off x="809897" y="1015798"/>
            <a:ext cx="10996443" cy="1163495"/>
          </a:xfrm>
        </p:spPr>
        <p:txBody>
          <a:bodyPr vert="horz" lIns="91440" tIns="45720" rIns="91440" bIns="45720" rtlCol="0" anchor="t">
            <a:noAutofit/>
          </a:bodyPr>
          <a:lstStyle/>
          <a:p>
            <a:pPr lvl="0"/>
            <a:r>
              <a:rPr lang="en-US" sz="2800" dirty="0"/>
              <a:t>If a Provider exceeds the standard weekly limits or exceeds the amount of approved OT hours they will receive an OT violation.</a:t>
            </a:r>
          </a:p>
          <a:p>
            <a:pPr marL="0" indent="0">
              <a:buNone/>
            </a:pPr>
            <a:br>
              <a:rPr lang="en-US" sz="2800" dirty="0"/>
            </a:br>
            <a:endParaRPr lang="en-US" sz="2800" dirty="0"/>
          </a:p>
          <a:p>
            <a:endParaRPr lang="en-US" sz="2800" dirty="0"/>
          </a:p>
        </p:txBody>
      </p:sp>
      <p:graphicFrame>
        <p:nvGraphicFramePr>
          <p:cNvPr id="7" name="Table 6" descr="Overtime Violations table with detail of first, second, third, and fourth violations.&#10;&#10;First violation: Violation notice and dispute rights will be mailed to the Provider. &#10;Copy of the violation notice will be mailed to the Participant. &#10;&#10;Second violation: &#10;Violation notice, dispute rights, and training packet will be mailed to the Provider. &#10;&#10;The Provider has a one-time option to review the training material and return the training completion form to DHCS in order to remove their second violation. &#10;&#10;Violation notice will also be mailed to the Participant. &#10;&#10;Third Violation: &#10;Violation notice and State Administrative Review rights information will be mailed to the Provider and Participant. &#10;&#10;The Provider will be suspended from WPCS and IHSS for 90 days. &#10;&#10;Fourth Violation:&#10;Violation notice and State Administrative Review rights information will be mailed to the Provider and Participant. &#10;&#10;The Provider will be terminated from WPCS and IHSS for one year. &#10;"/>
          <p:cNvGraphicFramePr>
            <a:graphicFrameLocks noGrp="1"/>
          </p:cNvGraphicFramePr>
          <p:nvPr>
            <p:extLst>
              <p:ext uri="{D42A27DB-BD31-4B8C-83A1-F6EECF244321}">
                <p14:modId xmlns:p14="http://schemas.microsoft.com/office/powerpoint/2010/main" val="1295000453"/>
              </p:ext>
            </p:extLst>
          </p:nvPr>
        </p:nvGraphicFramePr>
        <p:xfrm>
          <a:off x="946298" y="2179293"/>
          <a:ext cx="10860042" cy="4177057"/>
        </p:xfrm>
        <a:graphic>
          <a:graphicData uri="http://schemas.openxmlformats.org/drawingml/2006/table">
            <a:tbl>
              <a:tblPr firstRow="1" bandRow="1">
                <a:tableStyleId>{0505E3EF-67EA-436B-97B2-0124C06EBD24}</a:tableStyleId>
              </a:tblPr>
              <a:tblGrid>
                <a:gridCol w="1873102">
                  <a:extLst>
                    <a:ext uri="{9D8B030D-6E8A-4147-A177-3AD203B41FA5}">
                      <a16:colId xmlns:a16="http://schemas.microsoft.com/office/drawing/2014/main" val="358172961"/>
                    </a:ext>
                  </a:extLst>
                </a:gridCol>
                <a:gridCol w="8986940">
                  <a:extLst>
                    <a:ext uri="{9D8B030D-6E8A-4147-A177-3AD203B41FA5}">
                      <a16:colId xmlns:a16="http://schemas.microsoft.com/office/drawing/2014/main" val="1101364706"/>
                    </a:ext>
                  </a:extLst>
                </a:gridCol>
              </a:tblGrid>
              <a:tr h="730985">
                <a:tc>
                  <a:txBody>
                    <a:bodyPr/>
                    <a:lstStyle/>
                    <a:p>
                      <a:r>
                        <a:rPr lang="en-US" dirty="0">
                          <a:solidFill>
                            <a:srgbClr val="14315A"/>
                          </a:solidFill>
                        </a:rPr>
                        <a:t>First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dispute rights will be mailed to the Provider. </a:t>
                      </a:r>
                    </a:p>
                    <a:p>
                      <a:pPr marL="285750" indent="-285750">
                        <a:buFont typeface="Arial" panose="020B0604020202020204" pitchFamily="34" charset="0"/>
                        <a:buChar char="•"/>
                      </a:pPr>
                      <a:r>
                        <a:rPr lang="en-US" dirty="0">
                          <a:solidFill>
                            <a:srgbClr val="14315A"/>
                          </a:solidFill>
                        </a:rPr>
                        <a:t>Copy of the violation notice will be mailed to the Participant. </a:t>
                      </a:r>
                    </a:p>
                  </a:txBody>
                  <a:tcPr/>
                </a:tc>
                <a:extLst>
                  <a:ext uri="{0D108BD9-81ED-4DB2-BD59-A6C34878D82A}">
                    <a16:rowId xmlns:a16="http://schemas.microsoft.com/office/drawing/2014/main" val="4040752033"/>
                  </a:ext>
                </a:extLst>
              </a:tr>
              <a:tr h="1357544">
                <a:tc>
                  <a:txBody>
                    <a:bodyPr/>
                    <a:lstStyle/>
                    <a:p>
                      <a:r>
                        <a:rPr lang="en-US" dirty="0">
                          <a:solidFill>
                            <a:srgbClr val="14315A"/>
                          </a:solidFill>
                        </a:rPr>
                        <a:t>Second Violation</a:t>
                      </a:r>
                    </a:p>
                  </a:txBody>
                  <a:tcPr/>
                </a:tc>
                <a:tc>
                  <a:txBody>
                    <a:bodyPr/>
                    <a:lstStyle/>
                    <a:p>
                      <a:pPr marL="285750" indent="-285750">
                        <a:buFont typeface="Arial" panose="020B0604020202020204" pitchFamily="34" charset="0"/>
                        <a:buChar char="•"/>
                      </a:pPr>
                      <a:r>
                        <a:rPr lang="en-US" dirty="0">
                          <a:solidFill>
                            <a:srgbClr val="14315A"/>
                          </a:solidFill>
                        </a:rPr>
                        <a:t>Violation notice, dispute rights, and training packet will be mailed to the Provider. </a:t>
                      </a:r>
                    </a:p>
                    <a:p>
                      <a:pPr marL="285750" indent="-285750">
                        <a:buFont typeface="Arial" panose="020B0604020202020204" pitchFamily="34" charset="0"/>
                        <a:buChar char="•"/>
                      </a:pPr>
                      <a:r>
                        <a:rPr lang="en-US" dirty="0">
                          <a:solidFill>
                            <a:srgbClr val="14315A"/>
                          </a:solidFill>
                        </a:rPr>
                        <a:t>The</a:t>
                      </a:r>
                      <a:r>
                        <a:rPr lang="en-US" baseline="0" dirty="0">
                          <a:solidFill>
                            <a:srgbClr val="14315A"/>
                          </a:solidFill>
                        </a:rPr>
                        <a:t> P</a:t>
                      </a:r>
                      <a:r>
                        <a:rPr lang="en-US" dirty="0">
                          <a:solidFill>
                            <a:srgbClr val="14315A"/>
                          </a:solidFill>
                        </a:rPr>
                        <a:t>rovider has a one-time option to review the training material and return the training completion form to DHCS in order to remove their second violation. </a:t>
                      </a:r>
                    </a:p>
                    <a:p>
                      <a:pPr marL="285750" indent="-285750">
                        <a:buFont typeface="Arial" panose="020B0604020202020204" pitchFamily="34" charset="0"/>
                        <a:buChar char="•"/>
                      </a:pPr>
                      <a:r>
                        <a:rPr lang="en-US" dirty="0">
                          <a:solidFill>
                            <a:srgbClr val="14315A"/>
                          </a:solidFill>
                        </a:rPr>
                        <a:t>Violation notice will also be mailed to the Participant. </a:t>
                      </a:r>
                    </a:p>
                  </a:txBody>
                  <a:tcPr/>
                </a:tc>
                <a:extLst>
                  <a:ext uri="{0D108BD9-81ED-4DB2-BD59-A6C34878D82A}">
                    <a16:rowId xmlns:a16="http://schemas.microsoft.com/office/drawing/2014/main" val="3008792350"/>
                  </a:ext>
                </a:extLst>
              </a:tr>
              <a:tr h="1044264">
                <a:tc>
                  <a:txBody>
                    <a:bodyPr/>
                    <a:lstStyle/>
                    <a:p>
                      <a:r>
                        <a:rPr lang="en-US" dirty="0">
                          <a:solidFill>
                            <a:srgbClr val="14315A"/>
                          </a:solidFill>
                        </a:rPr>
                        <a:t>Third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State Administrative Review rights information will be mailed to the Provider and Participant. </a:t>
                      </a:r>
                    </a:p>
                    <a:p>
                      <a:pPr marL="285750" indent="-285750">
                        <a:buFont typeface="Arial" panose="020B0604020202020204" pitchFamily="34" charset="0"/>
                        <a:buChar char="•"/>
                      </a:pPr>
                      <a:r>
                        <a:rPr lang="en-US" dirty="0">
                          <a:solidFill>
                            <a:srgbClr val="14315A"/>
                          </a:solidFill>
                        </a:rPr>
                        <a:t>The Provider will be suspended from WPCS and IHSS for 90 days. </a:t>
                      </a:r>
                    </a:p>
                  </a:txBody>
                  <a:tcPr/>
                </a:tc>
                <a:extLst>
                  <a:ext uri="{0D108BD9-81ED-4DB2-BD59-A6C34878D82A}">
                    <a16:rowId xmlns:a16="http://schemas.microsoft.com/office/drawing/2014/main" val="3905275739"/>
                  </a:ext>
                </a:extLst>
              </a:tr>
              <a:tr h="1044264">
                <a:tc>
                  <a:txBody>
                    <a:bodyPr/>
                    <a:lstStyle/>
                    <a:p>
                      <a:r>
                        <a:rPr lang="en-US" dirty="0">
                          <a:solidFill>
                            <a:srgbClr val="14315A"/>
                          </a:solidFill>
                        </a:rPr>
                        <a:t>Fourth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State Administrative Review rights information will be mailed to the Provider and Participant. </a:t>
                      </a:r>
                    </a:p>
                    <a:p>
                      <a:pPr marL="285750" indent="-285750">
                        <a:buFont typeface="Arial" panose="020B0604020202020204" pitchFamily="34" charset="0"/>
                        <a:buChar char="•"/>
                      </a:pPr>
                      <a:r>
                        <a:rPr lang="en-US" dirty="0">
                          <a:solidFill>
                            <a:srgbClr val="14315A"/>
                          </a:solidFill>
                        </a:rPr>
                        <a:t>The Provider will be terminated from WPCS and IHSS for one year. </a:t>
                      </a:r>
                    </a:p>
                  </a:txBody>
                  <a:tcPr/>
                </a:tc>
                <a:extLst>
                  <a:ext uri="{0D108BD9-81ED-4DB2-BD59-A6C34878D82A}">
                    <a16:rowId xmlns:a16="http://schemas.microsoft.com/office/drawing/2014/main" val="3239237211"/>
                  </a:ext>
                </a:extLst>
              </a:tr>
            </a:tbl>
          </a:graphicData>
        </a:graphic>
      </p:graphicFrame>
      <p:sp>
        <p:nvSpPr>
          <p:cNvPr id="4" name="Date Placeholder 3" descr="Revision date of presentation 12 / 20 / 22.&#10;">
            <a:extLst>
              <a:ext uri="{FF2B5EF4-FFF2-40B4-BE49-F238E27FC236}">
                <a16:creationId xmlns:a16="http://schemas.microsoft.com/office/drawing/2014/main" id="{EAA2D975-009D-33F1-7F83-5FF5D6A651E1}"/>
              </a:ext>
            </a:extLst>
          </p:cNvPr>
          <p:cNvSpPr>
            <a:spLocks noGrp="1"/>
          </p:cNvSpPr>
          <p:nvPr>
            <p:ph type="dt" sz="half" idx="10"/>
          </p:nvPr>
        </p:nvSpPr>
        <p:spPr/>
        <p:txBody>
          <a:bodyPr/>
          <a:lstStyle/>
          <a:p>
            <a:r>
              <a:rPr lang="en-US" dirty="0"/>
              <a:t>12/20/2022</a:t>
            </a:r>
          </a:p>
        </p:txBody>
      </p:sp>
      <p:sp>
        <p:nvSpPr>
          <p:cNvPr id="5" name="Slide Number Placeholder 4" descr="Slide number 6.">
            <a:extLst>
              <a:ext uri="{FF2B5EF4-FFF2-40B4-BE49-F238E27FC236}">
                <a16:creationId xmlns:a16="http://schemas.microsoft.com/office/drawing/2014/main" id="{DA80C594-D744-C54A-8847-84109BA95FA1}"/>
              </a:ext>
            </a:extLst>
          </p:cNvPr>
          <p:cNvSpPr>
            <a:spLocks noGrp="1"/>
          </p:cNvSpPr>
          <p:nvPr>
            <p:ph type="sldNum" sz="quarter" idx="12"/>
          </p:nvPr>
        </p:nvSpPr>
        <p:spPr/>
        <p:txBody>
          <a:bodyPr/>
          <a:lstStyle/>
          <a:p>
            <a:fld id="{EB8090AE-F645-47C1-81A8-D4E28BF03D47}" type="slidenum">
              <a:rPr lang="en-US" smtClean="0"/>
              <a:pPr/>
              <a:t>6</a:t>
            </a:fld>
            <a:endParaRPr lang="en-US" dirty="0"/>
          </a:p>
        </p:txBody>
      </p:sp>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3010" y="6315075"/>
            <a:ext cx="406400" cy="406400"/>
          </a:xfrm>
          <a:prstGeom prst="rect">
            <a:avLst/>
          </a:prstGeom>
        </p:spPr>
      </p:pic>
    </p:spTree>
    <p:extLst>
      <p:ext uri="{BB962C8B-B14F-4D97-AF65-F5344CB8AC3E}">
        <p14:creationId xmlns:p14="http://schemas.microsoft.com/office/powerpoint/2010/main" val="849120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List title: What is an O T Exemption?&#10;&#10;">
            <a:extLst>
              <a:ext uri="{FF2B5EF4-FFF2-40B4-BE49-F238E27FC236}">
                <a16:creationId xmlns:a16="http://schemas.microsoft.com/office/drawing/2014/main" id="{6E4C21E2-CD77-418C-8131-F3A1BBB41C5A}"/>
              </a:ext>
            </a:extLst>
          </p:cNvPr>
          <p:cNvSpPr txBox="1">
            <a:spLocks noGrp="1"/>
          </p:cNvSpPr>
          <p:nvPr>
            <p:ph type="title" idx="4294967295"/>
          </p:nvPr>
        </p:nvSpPr>
        <p:spPr>
          <a:xfrm flipH="1">
            <a:off x="1280159" y="371149"/>
            <a:ext cx="920149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What is an Overtime Exemption? </a:t>
            </a:r>
          </a:p>
        </p:txBody>
      </p:sp>
      <p:sp>
        <p:nvSpPr>
          <p:cNvPr id="3" name="Text Placeholder 123" descr="List of What is considered an O T exemption:&#10;&#10;O T Exemptions allow Providers to work: &#10;&#10;Up to 360 hours a month. &#10;&#10;Up to 12 hours per day. &#10;&#10;An OT Exemption request must be approved before the Provider can claim OT hours beyond standard limits of 283 hours/month. &#10;&#10;OT Exemptions are not back dated.&#10;">
            <a:extLst>
              <a:ext uri="{FF2B5EF4-FFF2-40B4-BE49-F238E27FC236}">
                <a16:creationId xmlns:a16="http://schemas.microsoft.com/office/drawing/2014/main" id="{3190266D-0F33-45C1-99B6-88C3D275ABBD}"/>
              </a:ext>
            </a:extLst>
          </p:cNvPr>
          <p:cNvSpPr txBox="1">
            <a:spLocks/>
          </p:cNvSpPr>
          <p:nvPr/>
        </p:nvSpPr>
        <p:spPr>
          <a:xfrm>
            <a:off x="1413651" y="1290932"/>
            <a:ext cx="5885797" cy="50449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7305A"/>
                </a:solidFill>
                <a:latin typeface="+mn-lt"/>
                <a:cs typeface="Arial" panose="020B0604020202020204"/>
              </a:rPr>
              <a:t>OT Exemptions allow Providers to work: </a:t>
            </a:r>
          </a:p>
          <a:p>
            <a:pPr lvl="1"/>
            <a:r>
              <a:rPr lang="en-US" dirty="0">
                <a:solidFill>
                  <a:srgbClr val="17305A"/>
                </a:solidFill>
                <a:latin typeface="+mn-lt"/>
                <a:cs typeface="Arial" panose="020B0604020202020204"/>
              </a:rPr>
              <a:t>Up to 360 hours a month. </a:t>
            </a:r>
          </a:p>
          <a:p>
            <a:pPr lvl="1"/>
            <a:r>
              <a:rPr lang="en-US" dirty="0">
                <a:solidFill>
                  <a:srgbClr val="17305A"/>
                </a:solidFill>
                <a:latin typeface="+mn-lt"/>
                <a:cs typeface="Arial" panose="020B0604020202020204"/>
              </a:rPr>
              <a:t>Up to 12 hours per day. </a:t>
            </a:r>
            <a:endParaRPr lang="en-US" dirty="0">
              <a:solidFill>
                <a:srgbClr val="17305A"/>
              </a:solidFill>
              <a:latin typeface="+mn-lt"/>
            </a:endParaRPr>
          </a:p>
          <a:p>
            <a:r>
              <a:rPr lang="en-US" dirty="0">
                <a:solidFill>
                  <a:srgbClr val="17305A"/>
                </a:solidFill>
                <a:latin typeface="Arial"/>
                <a:cs typeface="Segoe UI"/>
              </a:rPr>
              <a:t>An OT Exemption request must be approved before the Provider can claim OT hours beyond standard limits of 283 hours/month. </a:t>
            </a:r>
          </a:p>
          <a:p>
            <a:r>
              <a:rPr lang="en-US" dirty="0">
                <a:solidFill>
                  <a:srgbClr val="17305A"/>
                </a:solidFill>
                <a:latin typeface="Arial"/>
                <a:cs typeface="Arial"/>
              </a:rPr>
              <a:t>OT Exemptions are </a:t>
            </a:r>
            <a:r>
              <a:rPr lang="en-US" dirty="0">
                <a:solidFill>
                  <a:srgbClr val="14315A"/>
                </a:solidFill>
                <a:latin typeface="Arial"/>
                <a:cs typeface="Arial"/>
              </a:rPr>
              <a:t>not</a:t>
            </a:r>
            <a:r>
              <a:rPr lang="en-US" dirty="0">
                <a:solidFill>
                  <a:srgbClr val="FF0000"/>
                </a:solidFill>
                <a:latin typeface="Arial"/>
                <a:cs typeface="Arial"/>
              </a:rPr>
              <a:t> </a:t>
            </a:r>
            <a:r>
              <a:rPr lang="en-US" dirty="0">
                <a:solidFill>
                  <a:srgbClr val="17305A"/>
                </a:solidFill>
                <a:latin typeface="Arial"/>
                <a:cs typeface="Arial"/>
              </a:rPr>
              <a:t>back dated.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37" t="726" r="23196" b="15263"/>
          <a:stretch/>
        </p:blipFill>
        <p:spPr>
          <a:xfrm>
            <a:off x="7493919" y="1292295"/>
            <a:ext cx="3533915" cy="4678218"/>
          </a:xfrm>
          <a:prstGeom prst="rect">
            <a:avLst/>
          </a:prstGeom>
        </p:spPr>
      </p:pic>
      <p:sp>
        <p:nvSpPr>
          <p:cNvPr id="4" name="Date Placeholder 3" descr="revision date of presentation: 12 / 20 / 22.&#10;">
            <a:extLst>
              <a:ext uri="{FF2B5EF4-FFF2-40B4-BE49-F238E27FC236}">
                <a16:creationId xmlns:a16="http://schemas.microsoft.com/office/drawing/2014/main" id="{4E9DBEA4-F354-4B11-B4B5-E55561CAA942}"/>
              </a:ext>
            </a:extLst>
          </p:cNvPr>
          <p:cNvSpPr>
            <a:spLocks noGrp="1"/>
          </p:cNvSpPr>
          <p:nvPr>
            <p:ph type="dt" sz="half" idx="10"/>
          </p:nvPr>
        </p:nvSpPr>
        <p:spPr/>
        <p:txBody>
          <a:bodyPr/>
          <a:lstStyle/>
          <a:p>
            <a:r>
              <a:rPr lang="en-US" dirty="0"/>
              <a:t>12/20/2022</a:t>
            </a:r>
          </a:p>
        </p:txBody>
      </p:sp>
      <p:sp>
        <p:nvSpPr>
          <p:cNvPr id="5" name="Slide Number Placeholder 4" descr="Slide number 7.">
            <a:extLst>
              <a:ext uri="{FF2B5EF4-FFF2-40B4-BE49-F238E27FC236}">
                <a16:creationId xmlns:a16="http://schemas.microsoft.com/office/drawing/2014/main" id="{48FD6F01-D6BE-4393-A2E0-4182EEE7F8DF}"/>
              </a:ext>
            </a:extLst>
          </p:cNvPr>
          <p:cNvSpPr>
            <a:spLocks noGrp="1"/>
          </p:cNvSpPr>
          <p:nvPr>
            <p:ph type="sldNum" sz="quarter" idx="12"/>
          </p:nvPr>
        </p:nvSpPr>
        <p:spPr/>
        <p:txBody>
          <a:bodyPr/>
          <a:lstStyle/>
          <a:p>
            <a:fld id="{EB8090AE-F645-47C1-81A8-D4E28BF03D47}" type="slidenum">
              <a:rPr lang="en-US" smtClean="0"/>
              <a:pPr/>
              <a:t>7</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504" y="6315075"/>
            <a:ext cx="406400" cy="406400"/>
          </a:xfrm>
          <a:prstGeom prst="rect">
            <a:avLst/>
          </a:prstGeom>
        </p:spPr>
      </p:pic>
    </p:spTree>
    <p:extLst>
      <p:ext uri="{BB962C8B-B14F-4D97-AF65-F5344CB8AC3E}">
        <p14:creationId xmlns:p14="http://schemas.microsoft.com/office/powerpoint/2010/main" val="2099055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Table Title: Which Exemption Applies&#10;&#10;Exemption 1:&#10;&#10;"/>
          <p:cNvSpPr>
            <a:spLocks noGrp="1"/>
          </p:cNvSpPr>
          <p:nvPr>
            <p:ph type="title"/>
          </p:nvPr>
        </p:nvSpPr>
        <p:spPr>
          <a:xfrm>
            <a:off x="2442258" y="288235"/>
            <a:ext cx="7326775" cy="1006893"/>
          </a:xfrm>
        </p:spPr>
        <p:txBody>
          <a:bodyPr>
            <a:normAutofit fontScale="90000"/>
          </a:bodyPr>
          <a:lstStyle/>
          <a:p>
            <a:pPr algn="ctr"/>
            <a:r>
              <a:rPr lang="en-US" dirty="0"/>
              <a:t>Which Exemption Applies?</a:t>
            </a:r>
          </a:p>
        </p:txBody>
      </p:sp>
      <p:graphicFrame>
        <p:nvGraphicFramePr>
          <p:cNvPr id="13" name="Content Placeholder 12" descr="Exemption 1: &#10;Participant enrolled on or before January 31, 2016&#10;&#10;Functional or behavioral needs require that the IHSS and/or WPCS services be provided by a specific Provider AND&#10;&#10;One or more of these are true: i, ii, or iii (see DHCS 2279, page 2)&#10;&#10;Complete Exemption 1, A-F on page 4-5&#10;&#10;Approved OT exemptions are valid for one year. Some may be valid with no end-date if both the Participant and Provider enrolled with the Waiver prior to January 31, 2016&#10; &#10;Exemption 2:&#10;Participant enrolled after January 31, 2016&#10;&#10;At least one of these are true: 1, 2, 3, or 4 (see DHCS 2279, page 3) AND&#10;&#10;DHCS agrees that there are no other possible Providers to assist with the Participant’s care&#10;&#10;Complete Exemption 2, A-I on pages 5-7&#10;&#10;Approved OT exemptions are valid for one year&#10;&#10;"/>
          <p:cNvGraphicFramePr>
            <a:graphicFrameLocks noGrp="1"/>
          </p:cNvGraphicFramePr>
          <p:nvPr>
            <p:ph idx="1"/>
            <p:extLst>
              <p:ext uri="{D42A27DB-BD31-4B8C-83A1-F6EECF244321}">
                <p14:modId xmlns:p14="http://schemas.microsoft.com/office/powerpoint/2010/main" val="185205092"/>
              </p:ext>
            </p:extLst>
          </p:nvPr>
        </p:nvGraphicFramePr>
        <p:xfrm>
          <a:off x="1203325" y="1295130"/>
          <a:ext cx="9988550" cy="5003070"/>
        </p:xfrm>
        <a:graphic>
          <a:graphicData uri="http://schemas.openxmlformats.org/drawingml/2006/table">
            <a:tbl>
              <a:tblPr firstRow="1" bandRow="1">
                <a:tableStyleId>{00A15C55-8517-42AA-B614-E9B94910E393}</a:tableStyleId>
              </a:tblPr>
              <a:tblGrid>
                <a:gridCol w="4994275">
                  <a:extLst>
                    <a:ext uri="{9D8B030D-6E8A-4147-A177-3AD203B41FA5}">
                      <a16:colId xmlns:a16="http://schemas.microsoft.com/office/drawing/2014/main" val="2180857690"/>
                    </a:ext>
                  </a:extLst>
                </a:gridCol>
                <a:gridCol w="4994275">
                  <a:extLst>
                    <a:ext uri="{9D8B030D-6E8A-4147-A177-3AD203B41FA5}">
                      <a16:colId xmlns:a16="http://schemas.microsoft.com/office/drawing/2014/main" val="695370277"/>
                    </a:ext>
                  </a:extLst>
                </a:gridCol>
              </a:tblGrid>
              <a:tr h="752745">
                <a:tc>
                  <a:txBody>
                    <a:bodyPr/>
                    <a:lstStyle/>
                    <a:p>
                      <a:pPr algn="ctr"/>
                      <a:r>
                        <a:rPr lang="en-US" sz="2800" dirty="0"/>
                        <a:t>Exemption 1</a:t>
                      </a:r>
                    </a:p>
                  </a:txBody>
                  <a:tcPr marL="88378" marR="88378" anchor="ctr"/>
                </a:tc>
                <a:tc>
                  <a:txBody>
                    <a:bodyPr/>
                    <a:lstStyle/>
                    <a:p>
                      <a:pPr algn="ctr"/>
                      <a:r>
                        <a:rPr lang="en-US" sz="2800" dirty="0"/>
                        <a:t>Exemption 2</a:t>
                      </a:r>
                    </a:p>
                  </a:txBody>
                  <a:tcPr marL="88378" marR="88378" anchor="ctr"/>
                </a:tc>
                <a:extLst>
                  <a:ext uri="{0D108BD9-81ED-4DB2-BD59-A6C34878D82A}">
                    <a16:rowId xmlns:a16="http://schemas.microsoft.com/office/drawing/2014/main" val="507567130"/>
                  </a:ext>
                </a:extLst>
              </a:tr>
              <a:tr h="734785">
                <a:tc>
                  <a:txBody>
                    <a:bodyPr/>
                    <a:lstStyle/>
                    <a:p>
                      <a:r>
                        <a:rPr lang="en-US" sz="1800" dirty="0">
                          <a:solidFill>
                            <a:srgbClr val="14315A"/>
                          </a:solidFill>
                        </a:rPr>
                        <a:t>Participant</a:t>
                      </a:r>
                      <a:r>
                        <a:rPr lang="en-US" sz="1800" baseline="0" dirty="0">
                          <a:solidFill>
                            <a:srgbClr val="14315A"/>
                          </a:solidFill>
                        </a:rPr>
                        <a:t> enrolled on or </a:t>
                      </a:r>
                      <a:r>
                        <a:rPr lang="en-US" sz="1800" u="sng" baseline="0" dirty="0">
                          <a:solidFill>
                            <a:srgbClr val="14315A"/>
                          </a:solidFill>
                        </a:rPr>
                        <a:t>before</a:t>
                      </a:r>
                      <a:r>
                        <a:rPr lang="en-US" sz="1800" baseline="0" dirty="0">
                          <a:solidFill>
                            <a:srgbClr val="14315A"/>
                          </a:solidFill>
                        </a:rPr>
                        <a:t> January 31, 2016</a:t>
                      </a:r>
                      <a:endParaRPr lang="en-US" sz="1800" dirty="0">
                        <a:solidFill>
                          <a:srgbClr val="14315A"/>
                        </a:solidFill>
                      </a:endParaRPr>
                    </a:p>
                  </a:txBody>
                  <a:tcPr marL="88378" marR="88378"/>
                </a:tc>
                <a:tc>
                  <a:txBody>
                    <a:bodyPr/>
                    <a:lstStyle/>
                    <a:p>
                      <a:r>
                        <a:rPr lang="en-US" sz="1800" dirty="0">
                          <a:solidFill>
                            <a:srgbClr val="14315A"/>
                          </a:solidFill>
                        </a:rPr>
                        <a:t>Participant enrolled </a:t>
                      </a:r>
                      <a:r>
                        <a:rPr lang="en-US" sz="1800" u="sng" dirty="0">
                          <a:solidFill>
                            <a:srgbClr val="14315A"/>
                          </a:solidFill>
                        </a:rPr>
                        <a:t>after</a:t>
                      </a:r>
                      <a:r>
                        <a:rPr lang="en-US" sz="1800" baseline="0" dirty="0">
                          <a:solidFill>
                            <a:srgbClr val="14315A"/>
                          </a:solidFill>
                        </a:rPr>
                        <a:t> January 31, 2016</a:t>
                      </a:r>
                      <a:endParaRPr lang="en-US" sz="1800" dirty="0">
                        <a:solidFill>
                          <a:srgbClr val="14315A"/>
                        </a:solidFill>
                      </a:endParaRPr>
                    </a:p>
                  </a:txBody>
                  <a:tcPr marL="88378" marR="88378"/>
                </a:tc>
                <a:extLst>
                  <a:ext uri="{0D108BD9-81ED-4DB2-BD59-A6C34878D82A}">
                    <a16:rowId xmlns:a16="http://schemas.microsoft.com/office/drawing/2014/main" val="1703245804"/>
                  </a:ext>
                </a:extLst>
              </a:tr>
              <a:tr h="1122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4315A"/>
                          </a:solidFill>
                        </a:rPr>
                        <a:t>Functional or behavioral needs require that the IHSS and/or WPCS services be provided by a specific Provider AND</a:t>
                      </a:r>
                      <a:endParaRPr lang="en-US" sz="1800" b="1" dirty="0">
                        <a:solidFill>
                          <a:srgbClr val="14315A"/>
                        </a:solidFill>
                      </a:endParaRPr>
                    </a:p>
                  </a:txBody>
                  <a:tcPr marL="88378" marR="88378"/>
                </a:tc>
                <a:tc>
                  <a:txBody>
                    <a:bodyPr/>
                    <a:lstStyle/>
                    <a:p>
                      <a:r>
                        <a:rPr lang="en-US" sz="1800" dirty="0">
                          <a:solidFill>
                            <a:srgbClr val="14315A"/>
                          </a:solidFill>
                        </a:rPr>
                        <a:t>At least one of these are true: 1, 2, 3, or 4</a:t>
                      </a:r>
                      <a:r>
                        <a:rPr lang="en-US" sz="1800" baseline="0" dirty="0">
                          <a:solidFill>
                            <a:srgbClr val="14315A"/>
                          </a:solidFill>
                        </a:rPr>
                        <a:t> (see DHCS 2279, page 3) AND</a:t>
                      </a:r>
                      <a:endParaRPr lang="en-US" sz="1800" b="1" dirty="0">
                        <a:solidFill>
                          <a:srgbClr val="14315A"/>
                        </a:solidFill>
                      </a:endParaRPr>
                    </a:p>
                  </a:txBody>
                  <a:tcPr marL="88378" marR="88378"/>
                </a:tc>
                <a:extLst>
                  <a:ext uri="{0D108BD9-81ED-4DB2-BD59-A6C34878D82A}">
                    <a16:rowId xmlns:a16="http://schemas.microsoft.com/office/drawing/2014/main" val="2968026445"/>
                  </a:ext>
                </a:extLst>
              </a:tr>
              <a:tr h="734785">
                <a:tc>
                  <a:txBody>
                    <a:bodyPr/>
                    <a:lstStyle/>
                    <a:p>
                      <a:r>
                        <a:rPr lang="en-US" sz="1800" dirty="0">
                          <a:solidFill>
                            <a:srgbClr val="14315A"/>
                          </a:solidFill>
                        </a:rPr>
                        <a:t>One or more of these are true: i,</a:t>
                      </a:r>
                      <a:r>
                        <a:rPr lang="en-US" sz="1800" baseline="0" dirty="0">
                          <a:solidFill>
                            <a:srgbClr val="14315A"/>
                          </a:solidFill>
                        </a:rPr>
                        <a:t> ii,</a:t>
                      </a:r>
                      <a:r>
                        <a:rPr lang="en-US" sz="1800" dirty="0">
                          <a:solidFill>
                            <a:srgbClr val="14315A"/>
                          </a:solidFill>
                        </a:rPr>
                        <a:t> or iii (see DHCS 2279,</a:t>
                      </a:r>
                      <a:r>
                        <a:rPr lang="en-US" sz="1800" baseline="0" dirty="0">
                          <a:solidFill>
                            <a:srgbClr val="14315A"/>
                          </a:solidFill>
                        </a:rPr>
                        <a:t> page 2)</a:t>
                      </a:r>
                      <a:endParaRPr lang="en-US" sz="1800" dirty="0">
                        <a:solidFill>
                          <a:srgbClr val="14315A"/>
                        </a:solidFill>
                      </a:endParaRPr>
                    </a:p>
                  </a:txBody>
                  <a:tcPr marL="88378" marR="88378"/>
                </a:tc>
                <a:tc>
                  <a:txBody>
                    <a:bodyPr/>
                    <a:lstStyle/>
                    <a:p>
                      <a:r>
                        <a:rPr lang="en-US" sz="1800" dirty="0">
                          <a:solidFill>
                            <a:srgbClr val="14315A"/>
                          </a:solidFill>
                        </a:rPr>
                        <a:t>DHCS agrees that there are no other possible Providers to assist with the Participant’s care</a:t>
                      </a:r>
                    </a:p>
                  </a:txBody>
                  <a:tcPr marL="88378" marR="88378"/>
                </a:tc>
                <a:extLst>
                  <a:ext uri="{0D108BD9-81ED-4DB2-BD59-A6C34878D82A}">
                    <a16:rowId xmlns:a16="http://schemas.microsoft.com/office/drawing/2014/main" val="2642010768"/>
                  </a:ext>
                </a:extLst>
              </a:tr>
              <a:tr h="469446">
                <a:tc>
                  <a:txBody>
                    <a:bodyPr/>
                    <a:lstStyle/>
                    <a:p>
                      <a:r>
                        <a:rPr lang="en-US" sz="1800" dirty="0">
                          <a:solidFill>
                            <a:srgbClr val="14315A"/>
                          </a:solidFill>
                        </a:rPr>
                        <a:t>Complete Exemption 1, A-F</a:t>
                      </a:r>
                      <a:r>
                        <a:rPr lang="en-US" sz="1800" baseline="0" dirty="0">
                          <a:solidFill>
                            <a:srgbClr val="14315A"/>
                          </a:solidFill>
                        </a:rPr>
                        <a:t> on </a:t>
                      </a:r>
                      <a:r>
                        <a:rPr lang="en-US" sz="1800" dirty="0">
                          <a:solidFill>
                            <a:srgbClr val="14315A"/>
                          </a:solidFill>
                        </a:rPr>
                        <a:t>page 4-5</a:t>
                      </a:r>
                    </a:p>
                  </a:txBody>
                  <a:tcPr marL="88378" marR="88378"/>
                </a:tc>
                <a:tc>
                  <a:txBody>
                    <a:bodyPr/>
                    <a:lstStyle/>
                    <a:p>
                      <a:r>
                        <a:rPr lang="en-US" sz="1800" dirty="0">
                          <a:solidFill>
                            <a:srgbClr val="14315A"/>
                          </a:solidFill>
                        </a:rPr>
                        <a:t>Complete</a:t>
                      </a:r>
                      <a:r>
                        <a:rPr lang="en-US" sz="1800" baseline="0" dirty="0">
                          <a:solidFill>
                            <a:srgbClr val="14315A"/>
                          </a:solidFill>
                        </a:rPr>
                        <a:t> Exemption 2, A-I on pages 5-7</a:t>
                      </a:r>
                      <a:endParaRPr lang="en-US" sz="1800" dirty="0">
                        <a:solidFill>
                          <a:srgbClr val="14315A"/>
                        </a:solidFill>
                      </a:endParaRPr>
                    </a:p>
                  </a:txBody>
                  <a:tcPr marL="88378" marR="88378"/>
                </a:tc>
                <a:extLst>
                  <a:ext uri="{0D108BD9-81ED-4DB2-BD59-A6C34878D82A}">
                    <a16:rowId xmlns:a16="http://schemas.microsoft.com/office/drawing/2014/main" val="675552362"/>
                  </a:ext>
                </a:extLst>
              </a:tr>
              <a:tr h="751620">
                <a:tc>
                  <a:txBody>
                    <a:bodyPr/>
                    <a:lstStyle/>
                    <a:p>
                      <a:pPr marL="0" marR="0" lvl="0" indent="0" algn="l" rtl="0" eaLnBrk="1" fontAlgn="auto" latinLnBrk="0" hangingPunct="1">
                        <a:lnSpc>
                          <a:spcPct val="100000"/>
                        </a:lnSpc>
                        <a:spcBef>
                          <a:spcPts val="0"/>
                        </a:spcBef>
                        <a:spcAft>
                          <a:spcPts val="0"/>
                        </a:spcAft>
                        <a:buClrTx/>
                        <a:buSzTx/>
                        <a:buFontTx/>
                        <a:buNone/>
                      </a:pPr>
                      <a:r>
                        <a:rPr lang="en-US" sz="1800" dirty="0">
                          <a:solidFill>
                            <a:srgbClr val="14315A"/>
                          </a:solidFill>
                        </a:rPr>
                        <a:t>Approved OT exemptions</a:t>
                      </a:r>
                      <a:r>
                        <a:rPr lang="en-US" sz="1800" baseline="0" dirty="0">
                          <a:solidFill>
                            <a:srgbClr val="14315A"/>
                          </a:solidFill>
                        </a:rPr>
                        <a:t> are valid for one year. Some </a:t>
                      </a:r>
                      <a:r>
                        <a:rPr lang="en-US" sz="1800" dirty="0">
                          <a:solidFill>
                            <a:srgbClr val="14315A"/>
                          </a:solidFill>
                        </a:rPr>
                        <a:t>may be</a:t>
                      </a:r>
                      <a:r>
                        <a:rPr lang="en-US" sz="1800" baseline="0" dirty="0">
                          <a:solidFill>
                            <a:srgbClr val="14315A"/>
                          </a:solidFill>
                        </a:rPr>
                        <a:t> valid with no end-date if both the Participant and Provider enrolled with the Waiver prior to January 31, 2016</a:t>
                      </a:r>
                      <a:endParaRPr lang="en-US" sz="1800" dirty="0">
                        <a:solidFill>
                          <a:srgbClr val="14315A"/>
                        </a:solidFill>
                      </a:endParaRPr>
                    </a:p>
                  </a:txBody>
                  <a:tcPr marL="88378" marR="883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4315A"/>
                          </a:solidFill>
                        </a:rPr>
                        <a:t>Approved OT</a:t>
                      </a:r>
                      <a:r>
                        <a:rPr lang="en-US" sz="1800" baseline="0" dirty="0">
                          <a:solidFill>
                            <a:srgbClr val="14315A"/>
                          </a:solidFill>
                        </a:rPr>
                        <a:t> exemptions are valid for one year</a:t>
                      </a:r>
                      <a:endParaRPr lang="en-US" sz="1800" dirty="0">
                        <a:solidFill>
                          <a:srgbClr val="14315A"/>
                        </a:solidFill>
                      </a:endParaRPr>
                    </a:p>
                  </a:txBody>
                  <a:tcPr marL="88378" marR="88378"/>
                </a:tc>
                <a:extLst>
                  <a:ext uri="{0D108BD9-81ED-4DB2-BD59-A6C34878D82A}">
                    <a16:rowId xmlns:a16="http://schemas.microsoft.com/office/drawing/2014/main" val="637888292"/>
                  </a:ext>
                </a:extLst>
              </a:tr>
            </a:tbl>
          </a:graphicData>
        </a:graphic>
      </p:graphicFrame>
      <p:sp>
        <p:nvSpPr>
          <p:cNvPr id="4" name="Date Placeholder 3" descr="revision date of presentation: 12 / 20 / 22."/>
          <p:cNvSpPr>
            <a:spLocks noGrp="1"/>
          </p:cNvSpPr>
          <p:nvPr>
            <p:ph type="dt" sz="half" idx="10"/>
          </p:nvPr>
        </p:nvSpPr>
        <p:spPr/>
        <p:txBody>
          <a:bodyPr/>
          <a:lstStyle/>
          <a:p>
            <a:r>
              <a:rPr lang="en-US" dirty="0"/>
              <a:t>12/20/2022</a:t>
            </a:r>
          </a:p>
        </p:txBody>
      </p:sp>
      <p:sp>
        <p:nvSpPr>
          <p:cNvPr id="5" name="Slide Number Placeholder 4" descr="slide number 8."/>
          <p:cNvSpPr>
            <a:spLocks noGrp="1"/>
          </p:cNvSpPr>
          <p:nvPr>
            <p:ph type="sldNum" sz="quarter" idx="12"/>
          </p:nvPr>
        </p:nvSpPr>
        <p:spPr/>
        <p:txBody>
          <a:bodyPr/>
          <a:lstStyle/>
          <a:p>
            <a:fld id="{EB8090AE-F645-47C1-81A8-D4E28BF03D47}" type="slidenum">
              <a:rPr lang="en-US" smtClean="0"/>
              <a:pPr/>
              <a:t>8</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8835" y="6315075"/>
            <a:ext cx="406400" cy="406400"/>
          </a:xfrm>
          <a:prstGeom prst="rect">
            <a:avLst/>
          </a:prstGeom>
        </p:spPr>
      </p:pic>
    </p:spTree>
    <p:extLst>
      <p:ext uri="{BB962C8B-B14F-4D97-AF65-F5344CB8AC3E}">
        <p14:creationId xmlns:p14="http://schemas.microsoft.com/office/powerpoint/2010/main" val="3583568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Exemption 1 Requirements:&#10;&#10;">
            <a:extLst>
              <a:ext uri="{FF2B5EF4-FFF2-40B4-BE49-F238E27FC236}">
                <a16:creationId xmlns:a16="http://schemas.microsoft.com/office/drawing/2014/main" id="{AB502165-715A-45A3-B1E2-4F0ABBEFE511}"/>
              </a:ext>
            </a:extLst>
          </p:cNvPr>
          <p:cNvSpPr txBox="1">
            <a:spLocks noGrp="1"/>
          </p:cNvSpPr>
          <p:nvPr>
            <p:ph type="title" idx="4294967295"/>
          </p:nvPr>
        </p:nvSpPr>
        <p:spPr>
          <a:xfrm flipH="1">
            <a:off x="1956995" y="418140"/>
            <a:ext cx="847032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1 Requirements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descr="For Participants enrolled in the HCBA Waiver before 01/31/2016, the following requirements must be met: &#10;&#10;The Provider/Participant must prove &#10;the Participant has functional and/or behavioral needs which require the services be provided by the Provider in question, AND at least one of the following:&#10;"/>
          <p:cNvSpPr>
            <a:spLocks noGrp="1"/>
          </p:cNvSpPr>
          <p:nvPr>
            <p:ph idx="1"/>
          </p:nvPr>
        </p:nvSpPr>
        <p:spPr>
          <a:xfrm>
            <a:off x="757183" y="802861"/>
            <a:ext cx="10869948" cy="4301540"/>
          </a:xfrm>
        </p:spPr>
        <p:txBody>
          <a:bodyPr anchor="ctr">
            <a:normAutofit/>
          </a:bodyPr>
          <a:lstStyle/>
          <a:p>
            <a:pPr marL="0" indent="0">
              <a:buNone/>
            </a:pPr>
            <a:r>
              <a:rPr lang="en-US" sz="2800" dirty="0">
                <a:ea typeface="+mj-lt"/>
                <a:cs typeface="+mj-lt"/>
              </a:rPr>
              <a:t>For Participants enrolled in the HCBA Waiver before 01/31/2016, the following requirements must be met: </a:t>
            </a:r>
          </a:p>
          <a:p>
            <a:pPr marL="0" indent="0">
              <a:buNone/>
            </a:pPr>
            <a:r>
              <a:rPr lang="en-US" sz="2800" dirty="0">
                <a:latin typeface="+mn-lt"/>
                <a:cs typeface="Segoe UI"/>
              </a:rPr>
              <a:t>The Provider/Participant must prove the Participant has functional and/or behavioral needs which require the services be provided by the Provider in question, </a:t>
            </a:r>
            <a:r>
              <a:rPr lang="en-US" sz="2800" u="sng" dirty="0">
                <a:latin typeface="+mn-lt"/>
                <a:cs typeface="Segoe UI"/>
              </a:rPr>
              <a:t>AND</a:t>
            </a:r>
            <a:r>
              <a:rPr lang="en-US" sz="2800" dirty="0">
                <a:latin typeface="+mn-lt"/>
                <a:cs typeface="Segoe UI"/>
              </a:rPr>
              <a:t> at least one of the following:</a:t>
            </a:r>
            <a:endParaRPr lang="en-US" sz="2800" dirty="0">
              <a:cs typeface="Segoe UI"/>
            </a:endParaRPr>
          </a:p>
        </p:txBody>
      </p:sp>
      <p:sp>
        <p:nvSpPr>
          <p:cNvPr id="4" name="Date Placeholder 3" descr="presentation revision date 12 / 20 / 22.">
            <a:extLst>
              <a:ext uri="{FF2B5EF4-FFF2-40B4-BE49-F238E27FC236}">
                <a16:creationId xmlns:a16="http://schemas.microsoft.com/office/drawing/2014/main" id="{259DBE54-0E0C-43AA-8D61-F7496C3EF384}"/>
              </a:ext>
            </a:extLst>
          </p:cNvPr>
          <p:cNvSpPr>
            <a:spLocks noGrp="1"/>
          </p:cNvSpPr>
          <p:nvPr>
            <p:ph type="dt" sz="half" idx="10"/>
          </p:nvPr>
        </p:nvSpPr>
        <p:spPr/>
        <p:txBody>
          <a:bodyPr/>
          <a:lstStyle/>
          <a:p>
            <a:r>
              <a:rPr lang="en-US" dirty="0"/>
              <a:t>12/20/2022</a:t>
            </a:r>
          </a:p>
        </p:txBody>
      </p:sp>
      <p:sp>
        <p:nvSpPr>
          <p:cNvPr id="5" name="Slide Number Placeholder 4" descr="slide number 9.">
            <a:extLst>
              <a:ext uri="{FF2B5EF4-FFF2-40B4-BE49-F238E27FC236}">
                <a16:creationId xmlns:a16="http://schemas.microsoft.com/office/drawing/2014/main" id="{C579E529-C94D-4187-BE69-381E1F93D83E}"/>
              </a:ext>
            </a:extLst>
          </p:cNvPr>
          <p:cNvSpPr>
            <a:spLocks noGrp="1"/>
          </p:cNvSpPr>
          <p:nvPr>
            <p:ph type="sldNum" sz="quarter" idx="12"/>
          </p:nvPr>
        </p:nvSpPr>
        <p:spPr/>
        <p:txBody>
          <a:bodyPr/>
          <a:lstStyle/>
          <a:p>
            <a:fld id="{EB8090AE-F645-47C1-81A8-D4E28BF03D47}" type="slidenum">
              <a:rPr lang="en-US" smtClean="0"/>
              <a:pPr/>
              <a:t>9</a:t>
            </a:fld>
            <a:endParaRPr lang="en-US" dirty="0"/>
          </a:p>
        </p:txBody>
      </p:sp>
      <p:pic>
        <p:nvPicPr>
          <p:cNvPr id="20" name="Graphic 19">
            <a:extLst>
              <a:ext uri="{FF2B5EF4-FFF2-40B4-BE49-F238E27FC236}">
                <a16:creationId xmlns:a16="http://schemas.microsoft.com/office/drawing/2014/main" id="{0D7AC423-1783-4748-82E6-C231D5B0993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0647" y="5409011"/>
            <a:ext cx="1527155" cy="1513547"/>
          </a:xfrm>
          <a:prstGeom prst="rect">
            <a:avLst/>
          </a:prstGeom>
        </p:spPr>
      </p:pic>
      <p:pic>
        <p:nvPicPr>
          <p:cNvPr id="8" name="Picture 2">
            <a:extLst>
              <a:ext uri="{FF2B5EF4-FFF2-40B4-BE49-F238E27FC236}">
                <a16:creationId xmlns:a16="http://schemas.microsoft.com/office/drawing/2014/main" id="{D03B6224-4D2E-9603-A373-34F73FDB09AE}"/>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82" t="9365" r="1569" b="6473"/>
          <a:stretch/>
        </p:blipFill>
        <p:spPr bwMode="auto">
          <a:xfrm>
            <a:off x="5529149" y="5521717"/>
            <a:ext cx="4143421" cy="12976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8469" y="6315075"/>
            <a:ext cx="406400" cy="406400"/>
          </a:xfrm>
          <a:prstGeom prst="rect">
            <a:avLst/>
          </a:prstGeom>
        </p:spPr>
      </p:pic>
    </p:spTree>
    <p:extLst>
      <p:ext uri="{BB962C8B-B14F-4D97-AF65-F5344CB8AC3E}">
        <p14:creationId xmlns:p14="http://schemas.microsoft.com/office/powerpoint/2010/main" val="1064211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Custom 4">
      <a:dk1>
        <a:sysClr val="windowText" lastClr="000000"/>
      </a:dk1>
      <a:lt1>
        <a:sysClr val="window" lastClr="FFFFFF"/>
      </a:lt1>
      <a:dk2>
        <a:srgbClr val="44546A"/>
      </a:dk2>
      <a:lt2>
        <a:srgbClr val="E7E6E6"/>
      </a:lt2>
      <a:accent1>
        <a:srgbClr val="DFA1C8"/>
      </a:accent1>
      <a:accent2>
        <a:srgbClr val="274782"/>
      </a:accent2>
      <a:accent3>
        <a:srgbClr val="B25DA4"/>
      </a:accent3>
      <a:accent4>
        <a:srgbClr val="96368D"/>
      </a:accent4>
      <a:accent5>
        <a:srgbClr val="CECDE4"/>
      </a:accent5>
      <a:accent6>
        <a:srgbClr val="B5B4D6"/>
      </a:accent6>
      <a:hlink>
        <a:srgbClr val="4960AB"/>
      </a:hlink>
      <a:folHlink>
        <a:srgbClr val="8582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algn="l">
          <a:defRPr sz="4400" b="1" dirty="0">
            <a:solidFill>
              <a:srgbClr val="17305A"/>
            </a:solidFill>
            <a:ea typeface="+mn-lt"/>
            <a:cs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17305A"/>
      </a:dk2>
      <a:lt2>
        <a:srgbClr val="DCD8DC"/>
      </a:lt2>
      <a:accent1>
        <a:srgbClr val="B25DA4"/>
      </a:accent1>
      <a:accent2>
        <a:srgbClr val="DFA1C8"/>
      </a:accent2>
      <a:accent3>
        <a:srgbClr val="274782"/>
      </a:accent3>
      <a:accent4>
        <a:srgbClr val="4960AB"/>
      </a:accent4>
      <a:accent5>
        <a:srgbClr val="8582BC"/>
      </a:accent5>
      <a:accent6>
        <a:srgbClr val="6F8183"/>
      </a:accent6>
      <a:hlink>
        <a:srgbClr val="9636AB"/>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HCS Document" ma:contentTypeID="0x010100EEE380F46F125946A8B4C4C90D9FFCDC009B880912B5E53F4EB7731E8F36E12CBA" ma:contentTypeVersion="36" ma:contentTypeDescription="This is the Custom Document Type for use by DHCS" ma:contentTypeScope="" ma:versionID="d10252aeafdec9ccca2bcaaa25d47107">
  <xsd:schema xmlns:xsd="http://www.w3.org/2001/XMLSchema" xmlns:xs="http://www.w3.org/2001/XMLSchema" xmlns:p="http://schemas.microsoft.com/office/2006/metadata/properties" xmlns:ns1="http://schemas.microsoft.com/sharepoint/v3" xmlns:ns2="69bc34b3-1921-46c7-8c7a-d18363374b4b" xmlns:ns4="c1c1dc04-eeda-4b6e-b2df-40979f5da1d3" targetNamespace="http://schemas.microsoft.com/office/2006/metadata/properties" ma:root="true" ma:fieldsID="8a8688a3e2b5d3a76042e9603a825619" ns1:_="" ns2:_="" ns4: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Publication_x0020_Type" minOccurs="0"/>
                <xsd:element ref="ns2:Abstract"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4:SharedWithUsers" minOccurs="0"/>
                <xsd:element ref="ns2:_dlc_DocId" minOccurs="0"/>
                <xsd:element ref="ns2:_dlc_DocIdUrl" minOccurs="0"/>
                <xsd:element ref="ns2:_dlc_DocIdPersistId" minOccurs="0"/>
                <xsd:element ref="ns2:o68eaf9243684232b2418c37bbb152dc" minOccurs="0"/>
                <xsd:element ref="ns2:TaxCatchAll" minOccurs="0"/>
                <xsd:element ref="ns2:TaxCatchAllLabel" minOccurs="0"/>
                <xsd:element ref="ns4:Reading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element name="Language" ma:index="7" nillable="true" ma:displayName="Language" ma:default="English" ma:hidden="true"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ürkiye)"/>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hidden="true" ma:internalName="Abstract" ma:readOnly="false">
      <xsd:simpleType>
        <xsd:restriction base="dms:Note"/>
      </xsd:simpleType>
    </xsd:element>
    <xsd:element name="TAGAge" ma:index="8" nillable="true" ma:displayName="TAGAge" ma:hidden="true" ma:list="379e5c79-d9c3-4952-a067-e05980d12f7d" ma:internalName="TAGAge" ma:readOnly="false" ma:showField="Title" ma:web="69bc34b3-1921-46c7-8c7a-d18363374b4b">
      <xsd:simpleType>
        <xsd:restriction base="dms:Lookup"/>
      </xsd:simpleType>
    </xsd:element>
    <xsd:element name="TAGBusPart" ma:index="9" nillable="true" ma:displayName="TAGBusPart" ma:hidden="true" ma:list="e6599d1e-16c4-4dcc-aa83-4b926728b2ff" ma:internalName="TAGBusPart" ma:readOnly="false" ma:showField="Title" ma:web="69bc34b3-1921-46c7-8c7a-d18363374b4b">
      <xsd:simpleType>
        <xsd:restriction base="dms:Lookup"/>
      </xsd:simpleType>
    </xsd:element>
    <xsd:element name="TAGender" ma:index="10" nillable="true" ma:displayName="TAGender" ma:hidden="true" ma:list="1fedfd00-9c5a-428a-8fed-99736ec43d80" ma:internalName="TAGender" ma:readOnly="false" ma:showField="Title" ma:web="69bc34b3-1921-46c7-8c7a-d18363374b4b">
      <xsd:simpleType>
        <xsd:restriction base="dms:Lookup"/>
      </xsd:simpleType>
    </xsd:element>
    <xsd:element name="TAGEthnicity" ma:index="11" nillable="true" ma:displayName="TAGEthnicity" ma:hidden="true" ma:list="90ba1348-e3b2-4d32-9e12-e8a4f76c577a" ma:internalName="TAGEthnicity" ma:readOnly="false" ma:showField="Title" ma:web="69bc34b3-1921-46c7-8c7a-d18363374b4b">
      <xsd:simpleType>
        <xsd:restriction base="dms:Lookup"/>
      </xsd:simpleType>
    </xsd:element>
    <xsd:element name="Topics" ma:index="12" nillable="true" ma:displayName="Topics" ma:hidden="true" ma:list="d882c70e-9a2a-4ac7-bf8a-63d5b11e81e5" ma:internalName="Topics" ma:readOnly="false" ma:showField="Title" ma:web="69bc34b3-1921-46c7-8c7a-d18363374b4b">
      <xsd:simpleType>
        <xsd:restriction base="dms:Lookup"/>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o68eaf9243684232b2418c37bbb152dc" ma:index="23" ma:taxonomy="true" ma:internalName="o68eaf9243684232b2418c37bbb152dc" ma:taxonomyFieldName="Division" ma:displayName="Organization" ma:default="" ma:fieldId="{868eaf92-4368-4232-b241-8c37bbb152dc}" ma:sspId="c5141bb9-a4dc-4ae4-b00f-eda7f03420e3" ma:termSetId="fab399b8-4812-477e-b787-6d88ce91a47f"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9f1b1011-fad5-4ab7-8fa2-ac38007fb757}" ma:internalName="TaxCatchAll" ma:showField="CatchAllData" ma:web="69bc34b3-1921-46c7-8c7a-d18363374b4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hidden="true" ma:list="{9f1b1011-fad5-4ab7-8fa2-ac38007fb757}" ma:internalName="TaxCatchAllLabel" ma:readOnly="true" ma:showField="CatchAllDataLabel" ma:web="69bc34b3-1921-46c7-8c7a-d18363374b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ing_x0020_Level" ma:index="26" nillable="true" ma:displayName="Reading Level" ma:format="Dropdown" ma:hidden="true"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AGBusPart xmlns="69bc34b3-1921-46c7-8c7a-d18363374b4b" xsi:nil="true"/>
    <TAGender xmlns="69bc34b3-1921-46c7-8c7a-d18363374b4b" xsi:nil="true"/>
    <Publication_x0020_Type xmlns="69bc34b3-1921-46c7-8c7a-d18363374b4b" xsi:nil="true"/>
    <Topics xmlns="69bc34b3-1921-46c7-8c7a-d18363374b4b" xsi:nil="true"/>
    <TaxCatchAll xmlns="69bc34b3-1921-46c7-8c7a-d18363374b4b">
      <Value>22</Value>
    </TaxCatchAll>
    <Reading_x0020_Level xmlns="c1c1dc04-eeda-4b6e-b2df-40979f5da1d3" xsi:nil="true"/>
    <TAGEthnicity xmlns="69bc34b3-1921-46c7-8c7a-d18363374b4b" xsi:nil="true"/>
    <o68eaf9243684232b2418c37bbb152dc xmlns="69bc34b3-1921-46c7-8c7a-d18363374b4b">
      <Terms xmlns="http://schemas.microsoft.com/office/infopath/2007/PartnerControls">
        <TermInfo xmlns="http://schemas.microsoft.com/office/infopath/2007/PartnerControls">
          <TermName xmlns="http://schemas.microsoft.com/office/infopath/2007/PartnerControls">Integrated Systems of Care</TermName>
          <TermId xmlns="http://schemas.microsoft.com/office/infopath/2007/PartnerControls">6fd1b75e-be80-4bfc-8514-f354fda71f41</TermId>
        </TermInfo>
      </Terms>
    </o68eaf9243684232b2418c37bbb152dc>
    <Abstract xmlns="69bc34b3-1921-46c7-8c7a-d18363374b4b" xsi:nil="true"/>
    <PublishingContactName xmlns="http://schemas.microsoft.com/sharepoint/v3" xsi:nil="true"/>
    <TAGAge xmlns="69bc34b3-1921-46c7-8c7a-d18363374b4b" xsi:nil="true"/>
    <_dlc_DocId xmlns="69bc34b3-1921-46c7-8c7a-d18363374b4b">DHCSDOC-1060609964-1512</_dlc_DocId>
    <_dlc_DocIdUrl xmlns="69bc34b3-1921-46c7-8c7a-d18363374b4b">
      <Url>https://dhcscagovauthoring/services/ltc/_layouts/15/DocIdRedir.aspx?ID=DHCSDOC-1060609964-1512</Url>
      <Description>DHCSDOC-1060609964-1512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B58171A-F3F6-467D-8313-96CE5F3112EB}"/>
</file>

<file path=customXml/itemProps2.xml><?xml version="1.0" encoding="utf-8"?>
<ds:datastoreItem xmlns:ds="http://schemas.openxmlformats.org/officeDocument/2006/customXml" ds:itemID="{2103ED2D-7107-45A6-AD2E-BD60B4EF16D7}">
  <ds:schemaRefs>
    <ds:schemaRef ds:uri="http://purl.org/dc/terms/"/>
    <ds:schemaRef ds:uri="7d9fe9a3-8ed9-44f4-8989-3a9ee89641bb"/>
    <ds:schemaRef ds:uri="http://purl.org/dc/elements/1.1/"/>
    <ds:schemaRef ds:uri="34e041e5-a52f-4f86-9b4e-d9c2a9a5cd7b"/>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120AE56-34F7-4080-A36E-9D2737422751}">
  <ds:schemaRefs>
    <ds:schemaRef ds:uri="http://schemas.microsoft.com/sharepoint/v3/contenttype/forms"/>
  </ds:schemaRefs>
</ds:datastoreItem>
</file>

<file path=customXml/itemProps4.xml><?xml version="1.0" encoding="utf-8"?>
<ds:datastoreItem xmlns:ds="http://schemas.openxmlformats.org/officeDocument/2006/customXml" ds:itemID="{EBFF92B1-0D71-4936-9F46-76E742A191B8}"/>
</file>

<file path=docProps/app.xml><?xml version="1.0" encoding="utf-8"?>
<Properties xmlns="http://schemas.openxmlformats.org/officeDocument/2006/extended-properties" xmlns:vt="http://schemas.openxmlformats.org/officeDocument/2006/docPropsVTypes">
  <Template/>
  <TotalTime>2169</TotalTime>
  <Words>2240</Words>
  <Application>Microsoft Office PowerPoint</Application>
  <PresentationFormat>Widescreen</PresentationFormat>
  <Paragraphs>354</Paragraphs>
  <Slides>39</Slides>
  <Notes>39</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Arial,Sans-Serif</vt:lpstr>
      <vt:lpstr>Calibri</vt:lpstr>
      <vt:lpstr>Segoe UI</vt:lpstr>
      <vt:lpstr>1_Office Theme</vt:lpstr>
      <vt:lpstr>WPCS Workweek Overtime Exemption Request Process </vt:lpstr>
      <vt:lpstr>Viewing Instructions:  Select the “Slide Show” Tab in PowerPoint. Adjust computer for audio content. Click to play “From Beginning”. This slide will automatically advance after 5 seconds.  If the presentation must be paused, select “Pause” or “End” from the additional options in the lower left-hand corner of the presentation screen.  Play “From Current Slide” to restart.  If you prefer to review the slides without audio, click below to open the audio transcript.</vt:lpstr>
      <vt:lpstr>Common Acronyms</vt:lpstr>
      <vt:lpstr>What is Overtime?</vt:lpstr>
      <vt:lpstr>Overtime Limits</vt:lpstr>
      <vt:lpstr>Overtime Violations</vt:lpstr>
      <vt:lpstr>What is an Overtime Exemption? </vt:lpstr>
      <vt:lpstr>Which Exemption Applies?</vt:lpstr>
      <vt:lpstr>Exemption 1 Requirements</vt:lpstr>
      <vt:lpstr>Exemption 1 Requirements Continued</vt:lpstr>
      <vt:lpstr>Exemptions Without an End Date</vt:lpstr>
      <vt:lpstr>Exemption 2 Requirements</vt:lpstr>
      <vt:lpstr>Exemption 2 Requirements Continued</vt:lpstr>
      <vt:lpstr>Pre and Post 01/31/2016 OT Exemption Approval Examples</vt:lpstr>
      <vt:lpstr>How can a Provider/Participant demonstrate that there are no other Providers available?</vt:lpstr>
      <vt:lpstr>Reasons</vt:lpstr>
      <vt:lpstr>Examples of Unsuccessful Provider Searches</vt:lpstr>
      <vt:lpstr>Written Proof</vt:lpstr>
      <vt:lpstr>Written Proof Continued</vt:lpstr>
      <vt:lpstr>Written Proof Continued</vt:lpstr>
      <vt:lpstr>Waiver Agency Responsibilities</vt:lpstr>
      <vt:lpstr>How to Request an OT Exemption?</vt:lpstr>
      <vt:lpstr>Page 1 of 9</vt:lpstr>
      <vt:lpstr>Page 2 of 9</vt:lpstr>
      <vt:lpstr>Page 3 of 9</vt:lpstr>
      <vt:lpstr>Page 4 of 9</vt:lpstr>
      <vt:lpstr>Page 5 of 9</vt:lpstr>
      <vt:lpstr>Page 6 of 9</vt:lpstr>
      <vt:lpstr>Page 7 of 9</vt:lpstr>
      <vt:lpstr>Page 8 and 9 of 9</vt:lpstr>
      <vt:lpstr>Secondary Review Process</vt:lpstr>
      <vt:lpstr>Page 1 of 5</vt:lpstr>
      <vt:lpstr>Page 2 of 5</vt:lpstr>
      <vt:lpstr>Page 3 of 5</vt:lpstr>
      <vt:lpstr>Page 4 of 5</vt:lpstr>
      <vt:lpstr>Page 5 of 5</vt:lpstr>
      <vt:lpstr>Submitting OT Exemption Requests</vt:lpstr>
      <vt:lpstr>Important Links</vt:lpstr>
      <vt:lpstr>Questions?</vt:lpstr>
    </vt:vector>
  </TitlesOfParts>
  <Company>DHCS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WPCS-Workweek-OT-Exemption-Request-Process</dc:title>
  <dc:creator>DHCS Office of Communications</dc:creator>
  <cp:keywords/>
  <cp:lastModifiedBy>Haven, Holly@DHCS</cp:lastModifiedBy>
  <cp:revision>231</cp:revision>
  <cp:lastPrinted>2019-09-18T16:04:03Z</cp:lastPrinted>
  <dcterms:created xsi:type="dcterms:W3CDTF">2018-04-04T17:42:31Z</dcterms:created>
  <dcterms:modified xsi:type="dcterms:W3CDTF">2023-01-05T22:24:41Z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0x010100EEE380F46F125946A8B4C4C90D9FFCDC009B880912B5E53F4EB7731E8F36E12CBA</vt:lpwstr>
  </property>
  <property fmtid="{D5CDD505-2E9C-101B-9397-08002B2CF9AE}" pid="3" name="_dlc_DocIdItemGuid">
    <vt:lpwstr>c4367600-27e2-4ad0-b164-11d71edf624d</vt:lpwstr>
  </property>
  <property fmtid="{D5CDD505-2E9C-101B-9397-08002B2CF9AE}" pid="4" name="Division">
    <vt:lpwstr>22;#Integrated Systems of Care|6fd1b75e-be80-4bfc-8514-f354fda71f41</vt:lpwstr>
  </property>
</Properties>
</file>