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5.xml" ContentType="application/vnd.openxmlformats-officedocument.drawingml.diagramData+xml"/>
  <Override PartName="/ppt/diagrams/data6.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11.xml" ContentType="application/vnd.openxmlformats-officedocument.presentationml.notesSlide+xml"/>
  <Override PartName="/ppt/notesSlides/notesSlide4.xml" ContentType="application/vnd.openxmlformats-officedocument.presentationml.notesSlide+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1.xml" ContentType="application/vnd.openxmlformats-officedocument.presentationml.notesSlid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drawing6.xml" ContentType="application/vnd.ms-office.drawingml.diagramDrawing+xml"/>
  <Override PartName="/ppt/diagrams/drawing1.xml" ContentType="application/vnd.ms-office.drawingml.diagramDrawing+xml"/>
  <Override PartName="/ppt/diagrams/colors3.xml" ContentType="application/vnd.openxmlformats-officedocument.drawingml.diagramColors+xml"/>
  <Override PartName="/ppt/diagrams/drawing3.xml" ContentType="application/vnd.ms-office.drawingml.diagramDrawing+xml"/>
  <Override PartName="/ppt/diagrams/drawing4.xml" ContentType="application/vnd.ms-office.drawingml.diagramDrawing+xml"/>
  <Override PartName="/ppt/diagrams/quickStyle4.xml" ContentType="application/vnd.openxmlformats-officedocument.drawingml.diagramStyle+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4.xml" ContentType="application/vnd.openxmlformats-officedocument.drawingml.diagramLayout+xml"/>
  <Override PartName="/ppt/diagrams/layout6.xml" ContentType="application/vnd.openxmlformats-officedocument.drawingml.diagramLayout+xml"/>
  <Override PartName="/ppt/diagrams/quickStyle6.xml" ContentType="application/vnd.openxmlformats-officedocument.drawingml.diagramStyle+xml"/>
  <Override PartName="/ppt/diagrams/colors4.xml" ContentType="application/vnd.openxmlformats-officedocument.drawingml.diagramCol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colors6.xml" ContentType="application/vnd.openxmlformats-officedocument.drawingml.diagramCol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43"/>
  </p:notesMasterIdLst>
  <p:handoutMasterIdLst>
    <p:handoutMasterId r:id="rId44"/>
  </p:handoutMasterIdLst>
  <p:sldIdLst>
    <p:sldId id="257" r:id="rId6"/>
    <p:sldId id="312" r:id="rId7"/>
    <p:sldId id="313" r:id="rId8"/>
    <p:sldId id="314" r:id="rId9"/>
    <p:sldId id="315" r:id="rId10"/>
    <p:sldId id="348" r:id="rId11"/>
    <p:sldId id="349" r:id="rId12"/>
    <p:sldId id="316" r:id="rId13"/>
    <p:sldId id="317" r:id="rId14"/>
    <p:sldId id="318" r:id="rId15"/>
    <p:sldId id="319" r:id="rId16"/>
    <p:sldId id="320" r:id="rId17"/>
    <p:sldId id="321" r:id="rId18"/>
    <p:sldId id="342" r:id="rId19"/>
    <p:sldId id="343" r:id="rId20"/>
    <p:sldId id="344" r:id="rId21"/>
    <p:sldId id="323" r:id="rId22"/>
    <p:sldId id="324" r:id="rId23"/>
    <p:sldId id="325" r:id="rId24"/>
    <p:sldId id="326" r:id="rId25"/>
    <p:sldId id="327" r:id="rId26"/>
    <p:sldId id="328" r:id="rId27"/>
    <p:sldId id="346" r:id="rId28"/>
    <p:sldId id="347" r:id="rId29"/>
    <p:sldId id="330" r:id="rId30"/>
    <p:sldId id="331" r:id="rId31"/>
    <p:sldId id="332" r:id="rId32"/>
    <p:sldId id="333" r:id="rId33"/>
    <p:sldId id="337" r:id="rId34"/>
    <p:sldId id="338" r:id="rId35"/>
    <p:sldId id="339" r:id="rId36"/>
    <p:sldId id="340" r:id="rId37"/>
    <p:sldId id="334" r:id="rId38"/>
    <p:sldId id="335" r:id="rId39"/>
    <p:sldId id="336" r:id="rId40"/>
    <p:sldId id="341" r:id="rId41"/>
    <p:sldId id="311"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3" autoAdjust="0"/>
    <p:restoredTop sz="86397" autoAdjust="0"/>
  </p:normalViewPr>
  <p:slideViewPr>
    <p:cSldViewPr>
      <p:cViewPr varScale="1">
        <p:scale>
          <a:sx n="54" d="100"/>
          <a:sy n="54" d="100"/>
        </p:scale>
        <p:origin x="78" y="342"/>
      </p:cViewPr>
      <p:guideLst>
        <p:guide orient="horz" pos="2160"/>
        <p:guide pos="2880"/>
      </p:guideLst>
    </p:cSldViewPr>
  </p:slideViewPr>
  <p:outlineViewPr>
    <p:cViewPr>
      <p:scale>
        <a:sx n="33" d="100"/>
        <a:sy n="33" d="100"/>
      </p:scale>
      <p:origin x="0" y="-49320"/>
    </p:cViewPr>
  </p:outlineViewPr>
  <p:notesTextViewPr>
    <p:cViewPr>
      <p:scale>
        <a:sx n="1" d="1"/>
        <a:sy n="1" d="1"/>
      </p:scale>
      <p:origin x="0" y="0"/>
    </p:cViewPr>
  </p:notesTextViewPr>
  <p:sorterViewPr>
    <p:cViewPr>
      <p:scale>
        <a:sx n="100" d="100"/>
        <a:sy n="100" d="100"/>
      </p:scale>
      <p:origin x="0" y="6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customXml" Target="../customXml/item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3B21B7-B58C-47C0-A420-EED7106AEB7B}" type="doc">
      <dgm:prSet loTypeId="urn:microsoft.com/office/officeart/2005/8/layout/hProcess4" loCatId="process" qsTypeId="urn:microsoft.com/office/officeart/2005/8/quickstyle/simple1" qsCatId="simple" csTypeId="urn:microsoft.com/office/officeart/2005/8/colors/accent2_5" csCatId="accent2"/>
      <dgm:spPr/>
      <dgm:t>
        <a:bodyPr/>
        <a:lstStyle/>
        <a:p>
          <a:endParaRPr lang="en-US"/>
        </a:p>
      </dgm:t>
    </dgm:pt>
    <dgm:pt modelId="{75A0FC71-43C0-412D-A62A-F6524C828C50}">
      <dgm:prSet/>
      <dgm:spPr/>
      <dgm:t>
        <a:bodyPr/>
        <a:lstStyle/>
        <a:p>
          <a:pPr rtl="0"/>
          <a:r>
            <a:rPr lang="en-US"/>
            <a:t>Mild to moderate</a:t>
          </a:r>
        </a:p>
      </dgm:t>
    </dgm:pt>
    <dgm:pt modelId="{6DDEA580-D06F-4A7F-84AD-B4C53E3A0D24}" type="parTrans" cxnId="{4411DEA9-5A10-4A57-AE5D-58C459CCA219}">
      <dgm:prSet/>
      <dgm:spPr/>
      <dgm:t>
        <a:bodyPr/>
        <a:lstStyle/>
        <a:p>
          <a:endParaRPr lang="en-US"/>
        </a:p>
      </dgm:t>
    </dgm:pt>
    <dgm:pt modelId="{C4479C0B-B124-4D9C-99D5-A3F5A70CF935}" type="sibTrans" cxnId="{4411DEA9-5A10-4A57-AE5D-58C459CCA219}">
      <dgm:prSet/>
      <dgm:spPr/>
      <dgm:t>
        <a:bodyPr/>
        <a:lstStyle/>
        <a:p>
          <a:endParaRPr lang="en-US"/>
        </a:p>
      </dgm:t>
    </dgm:pt>
    <dgm:pt modelId="{7009215A-C0CE-45DA-95BD-8EB28140FFDA}">
      <dgm:prSet/>
      <dgm:spPr/>
      <dgm:t>
        <a:bodyPr/>
        <a:lstStyle/>
        <a:p>
          <a:pPr rtl="0"/>
          <a:r>
            <a:rPr lang="en-US"/>
            <a:t>MCP</a:t>
          </a:r>
        </a:p>
      </dgm:t>
    </dgm:pt>
    <dgm:pt modelId="{5FCB8275-6ABF-44AB-B155-D2CA6C6C25DD}" type="parTrans" cxnId="{97A26907-5C51-4E79-B67A-44E7B2ED88B6}">
      <dgm:prSet/>
      <dgm:spPr/>
      <dgm:t>
        <a:bodyPr/>
        <a:lstStyle/>
        <a:p>
          <a:endParaRPr lang="en-US"/>
        </a:p>
      </dgm:t>
    </dgm:pt>
    <dgm:pt modelId="{5A6B3860-1F80-4322-AD9D-D49B15A138CB}" type="sibTrans" cxnId="{97A26907-5C51-4E79-B67A-44E7B2ED88B6}">
      <dgm:prSet/>
      <dgm:spPr/>
      <dgm:t>
        <a:bodyPr/>
        <a:lstStyle/>
        <a:p>
          <a:endParaRPr lang="en-US"/>
        </a:p>
      </dgm:t>
    </dgm:pt>
    <dgm:pt modelId="{C48BE321-B5F6-4546-9A44-E10D9C07B88B}">
      <dgm:prSet/>
      <dgm:spPr/>
      <dgm:t>
        <a:bodyPr/>
        <a:lstStyle/>
        <a:p>
          <a:pPr rtl="0"/>
          <a:r>
            <a:rPr lang="en-US"/>
            <a:t>Moderate</a:t>
          </a:r>
        </a:p>
      </dgm:t>
    </dgm:pt>
    <dgm:pt modelId="{FBD99296-6D7B-4166-AE56-9B4CEF181026}" type="parTrans" cxnId="{04CABD6A-3F32-4715-A281-B2891755C8AB}">
      <dgm:prSet/>
      <dgm:spPr/>
      <dgm:t>
        <a:bodyPr/>
        <a:lstStyle/>
        <a:p>
          <a:endParaRPr lang="en-US"/>
        </a:p>
      </dgm:t>
    </dgm:pt>
    <dgm:pt modelId="{AB15AE19-1DA6-4E65-945E-A64B7BDAD199}" type="sibTrans" cxnId="{04CABD6A-3F32-4715-A281-B2891755C8AB}">
      <dgm:prSet/>
      <dgm:spPr/>
      <dgm:t>
        <a:bodyPr/>
        <a:lstStyle/>
        <a:p>
          <a:endParaRPr lang="en-US"/>
        </a:p>
      </dgm:t>
    </dgm:pt>
    <dgm:pt modelId="{78F0FB6F-DA8B-450D-9866-5C5ABB65D546}">
      <dgm:prSet/>
      <dgm:spPr/>
      <dgm:t>
        <a:bodyPr/>
        <a:lstStyle/>
        <a:p>
          <a:pPr rtl="0"/>
          <a:r>
            <a:rPr lang="en-US"/>
            <a:t>MCP or MHP</a:t>
          </a:r>
        </a:p>
      </dgm:t>
    </dgm:pt>
    <dgm:pt modelId="{61FD6B96-7CF2-46A2-83DE-51B2B00674E0}" type="parTrans" cxnId="{CF2B65EB-E3C2-4546-803B-8CFAF029288B}">
      <dgm:prSet/>
      <dgm:spPr/>
      <dgm:t>
        <a:bodyPr/>
        <a:lstStyle/>
        <a:p>
          <a:endParaRPr lang="en-US"/>
        </a:p>
      </dgm:t>
    </dgm:pt>
    <dgm:pt modelId="{F880369E-4BD5-418E-B8D5-4FA3AA8C0213}" type="sibTrans" cxnId="{CF2B65EB-E3C2-4546-803B-8CFAF029288B}">
      <dgm:prSet/>
      <dgm:spPr/>
      <dgm:t>
        <a:bodyPr/>
        <a:lstStyle/>
        <a:p>
          <a:endParaRPr lang="en-US"/>
        </a:p>
      </dgm:t>
    </dgm:pt>
    <dgm:pt modelId="{6CDB7580-CDE5-4E6B-8932-F6487631F0B4}">
      <dgm:prSet/>
      <dgm:spPr/>
      <dgm:t>
        <a:bodyPr/>
        <a:lstStyle/>
        <a:p>
          <a:pPr rtl="0"/>
          <a:r>
            <a:rPr lang="en-US"/>
            <a:t>Severe</a:t>
          </a:r>
        </a:p>
      </dgm:t>
    </dgm:pt>
    <dgm:pt modelId="{E36E61A1-78CB-4DB5-A7FA-9A53BAA34548}" type="parTrans" cxnId="{998A63BF-E363-474D-9EC0-64945AFA4627}">
      <dgm:prSet/>
      <dgm:spPr/>
      <dgm:t>
        <a:bodyPr/>
        <a:lstStyle/>
        <a:p>
          <a:endParaRPr lang="en-US"/>
        </a:p>
      </dgm:t>
    </dgm:pt>
    <dgm:pt modelId="{CD6B60BE-6B1A-4C2B-A54F-6F66C890734D}" type="sibTrans" cxnId="{998A63BF-E363-474D-9EC0-64945AFA4627}">
      <dgm:prSet/>
      <dgm:spPr/>
      <dgm:t>
        <a:bodyPr/>
        <a:lstStyle/>
        <a:p>
          <a:endParaRPr lang="en-US"/>
        </a:p>
      </dgm:t>
    </dgm:pt>
    <dgm:pt modelId="{94C1FD85-A955-47B0-ABCC-032CD08750CF}">
      <dgm:prSet/>
      <dgm:spPr/>
      <dgm:t>
        <a:bodyPr/>
        <a:lstStyle/>
        <a:p>
          <a:pPr rtl="0"/>
          <a:r>
            <a:rPr lang="en-US"/>
            <a:t>MHP</a:t>
          </a:r>
        </a:p>
      </dgm:t>
    </dgm:pt>
    <dgm:pt modelId="{058D4AE6-C956-4F52-97B3-7D11BA53EBCC}" type="parTrans" cxnId="{1414F425-D57C-435E-B4A7-2E85D9AA9F4E}">
      <dgm:prSet/>
      <dgm:spPr/>
      <dgm:t>
        <a:bodyPr/>
        <a:lstStyle/>
        <a:p>
          <a:endParaRPr lang="en-US"/>
        </a:p>
      </dgm:t>
    </dgm:pt>
    <dgm:pt modelId="{0E4DBC8C-BCB1-4761-AA89-C716315D3939}" type="sibTrans" cxnId="{1414F425-D57C-435E-B4A7-2E85D9AA9F4E}">
      <dgm:prSet/>
      <dgm:spPr/>
      <dgm:t>
        <a:bodyPr/>
        <a:lstStyle/>
        <a:p>
          <a:endParaRPr lang="en-US"/>
        </a:p>
      </dgm:t>
    </dgm:pt>
    <dgm:pt modelId="{63B92CF9-BFDC-44B6-968A-5562038E9564}" type="pres">
      <dgm:prSet presAssocID="{3E3B21B7-B58C-47C0-A420-EED7106AEB7B}" presName="Name0" presStyleCnt="0">
        <dgm:presLayoutVars>
          <dgm:dir/>
          <dgm:animLvl val="lvl"/>
          <dgm:resizeHandles val="exact"/>
        </dgm:presLayoutVars>
      </dgm:prSet>
      <dgm:spPr/>
    </dgm:pt>
    <dgm:pt modelId="{CEDA1F60-D1A5-48CA-9734-2E96D42D09F9}" type="pres">
      <dgm:prSet presAssocID="{3E3B21B7-B58C-47C0-A420-EED7106AEB7B}" presName="tSp" presStyleCnt="0"/>
      <dgm:spPr/>
    </dgm:pt>
    <dgm:pt modelId="{3C856D90-3171-4BC4-A9A4-4069ABA2DD0C}" type="pres">
      <dgm:prSet presAssocID="{3E3B21B7-B58C-47C0-A420-EED7106AEB7B}" presName="bSp" presStyleCnt="0"/>
      <dgm:spPr/>
    </dgm:pt>
    <dgm:pt modelId="{CEB5C9B0-230B-4C71-819B-10182707B35C}" type="pres">
      <dgm:prSet presAssocID="{3E3B21B7-B58C-47C0-A420-EED7106AEB7B}" presName="process" presStyleCnt="0"/>
      <dgm:spPr/>
    </dgm:pt>
    <dgm:pt modelId="{ADAFB05D-9840-4504-8D40-76E52CF69884}" type="pres">
      <dgm:prSet presAssocID="{75A0FC71-43C0-412D-A62A-F6524C828C50}" presName="composite1" presStyleCnt="0"/>
      <dgm:spPr/>
    </dgm:pt>
    <dgm:pt modelId="{5FD7A5A7-008D-477F-8806-8E800D841EA5}" type="pres">
      <dgm:prSet presAssocID="{75A0FC71-43C0-412D-A62A-F6524C828C50}" presName="dummyNode1" presStyleLbl="node1" presStyleIdx="0" presStyleCnt="3"/>
      <dgm:spPr/>
    </dgm:pt>
    <dgm:pt modelId="{29B76B77-E15E-4BDB-8A0A-01496CDCC28F}" type="pres">
      <dgm:prSet presAssocID="{75A0FC71-43C0-412D-A62A-F6524C828C50}" presName="childNode1" presStyleLbl="bgAcc1" presStyleIdx="0" presStyleCnt="3">
        <dgm:presLayoutVars>
          <dgm:bulletEnabled val="1"/>
        </dgm:presLayoutVars>
      </dgm:prSet>
      <dgm:spPr/>
    </dgm:pt>
    <dgm:pt modelId="{08716275-93EE-4F70-A263-D839CAA0D0F1}" type="pres">
      <dgm:prSet presAssocID="{75A0FC71-43C0-412D-A62A-F6524C828C50}" presName="childNode1tx" presStyleLbl="bgAcc1" presStyleIdx="0" presStyleCnt="3">
        <dgm:presLayoutVars>
          <dgm:bulletEnabled val="1"/>
        </dgm:presLayoutVars>
      </dgm:prSet>
      <dgm:spPr/>
    </dgm:pt>
    <dgm:pt modelId="{09E02A5A-4345-4A36-9A78-E4EF7A7ACADB}" type="pres">
      <dgm:prSet presAssocID="{75A0FC71-43C0-412D-A62A-F6524C828C50}" presName="parentNode1" presStyleLbl="node1" presStyleIdx="0" presStyleCnt="3">
        <dgm:presLayoutVars>
          <dgm:chMax val="1"/>
          <dgm:bulletEnabled val="1"/>
        </dgm:presLayoutVars>
      </dgm:prSet>
      <dgm:spPr/>
    </dgm:pt>
    <dgm:pt modelId="{567D3DE3-5151-4217-899C-A2D3B766D749}" type="pres">
      <dgm:prSet presAssocID="{75A0FC71-43C0-412D-A62A-F6524C828C50}" presName="connSite1" presStyleCnt="0"/>
      <dgm:spPr/>
    </dgm:pt>
    <dgm:pt modelId="{D162CD56-11DB-44E6-8DC9-FF5CAD7B687B}" type="pres">
      <dgm:prSet presAssocID="{C4479C0B-B124-4D9C-99D5-A3F5A70CF935}" presName="Name9" presStyleLbl="sibTrans2D1" presStyleIdx="0" presStyleCnt="2"/>
      <dgm:spPr/>
    </dgm:pt>
    <dgm:pt modelId="{B99EA319-6784-4754-ACF8-DCEEF443FEC9}" type="pres">
      <dgm:prSet presAssocID="{C48BE321-B5F6-4546-9A44-E10D9C07B88B}" presName="composite2" presStyleCnt="0"/>
      <dgm:spPr/>
    </dgm:pt>
    <dgm:pt modelId="{5B107946-6E65-4278-A35E-C11E644B8C6E}" type="pres">
      <dgm:prSet presAssocID="{C48BE321-B5F6-4546-9A44-E10D9C07B88B}" presName="dummyNode2" presStyleLbl="node1" presStyleIdx="0" presStyleCnt="3"/>
      <dgm:spPr/>
    </dgm:pt>
    <dgm:pt modelId="{14F5A635-799C-4C60-8BF6-3EF3B8221ECD}" type="pres">
      <dgm:prSet presAssocID="{C48BE321-B5F6-4546-9A44-E10D9C07B88B}" presName="childNode2" presStyleLbl="bgAcc1" presStyleIdx="1" presStyleCnt="3">
        <dgm:presLayoutVars>
          <dgm:bulletEnabled val="1"/>
        </dgm:presLayoutVars>
      </dgm:prSet>
      <dgm:spPr/>
    </dgm:pt>
    <dgm:pt modelId="{C7868D1F-A089-4AA1-93F4-0217537B6A7D}" type="pres">
      <dgm:prSet presAssocID="{C48BE321-B5F6-4546-9A44-E10D9C07B88B}" presName="childNode2tx" presStyleLbl="bgAcc1" presStyleIdx="1" presStyleCnt="3">
        <dgm:presLayoutVars>
          <dgm:bulletEnabled val="1"/>
        </dgm:presLayoutVars>
      </dgm:prSet>
      <dgm:spPr/>
    </dgm:pt>
    <dgm:pt modelId="{61BE69D0-B6EA-4BDF-9D81-8A0CFD14536F}" type="pres">
      <dgm:prSet presAssocID="{C48BE321-B5F6-4546-9A44-E10D9C07B88B}" presName="parentNode2" presStyleLbl="node1" presStyleIdx="1" presStyleCnt="3">
        <dgm:presLayoutVars>
          <dgm:chMax val="0"/>
          <dgm:bulletEnabled val="1"/>
        </dgm:presLayoutVars>
      </dgm:prSet>
      <dgm:spPr/>
    </dgm:pt>
    <dgm:pt modelId="{B1A8214F-6694-4862-849A-71D4C695A498}" type="pres">
      <dgm:prSet presAssocID="{C48BE321-B5F6-4546-9A44-E10D9C07B88B}" presName="connSite2" presStyleCnt="0"/>
      <dgm:spPr/>
    </dgm:pt>
    <dgm:pt modelId="{B6A9F695-C24E-441A-A76D-945F73B2CA3F}" type="pres">
      <dgm:prSet presAssocID="{AB15AE19-1DA6-4E65-945E-A64B7BDAD199}" presName="Name18" presStyleLbl="sibTrans2D1" presStyleIdx="1" presStyleCnt="2"/>
      <dgm:spPr/>
    </dgm:pt>
    <dgm:pt modelId="{A2A3450C-9D03-45A4-B3D3-4D41270BDD2A}" type="pres">
      <dgm:prSet presAssocID="{6CDB7580-CDE5-4E6B-8932-F6487631F0B4}" presName="composite1" presStyleCnt="0"/>
      <dgm:spPr/>
    </dgm:pt>
    <dgm:pt modelId="{5A040DE4-341E-4B27-8B0B-468DF1C1D15E}" type="pres">
      <dgm:prSet presAssocID="{6CDB7580-CDE5-4E6B-8932-F6487631F0B4}" presName="dummyNode1" presStyleLbl="node1" presStyleIdx="1" presStyleCnt="3"/>
      <dgm:spPr/>
    </dgm:pt>
    <dgm:pt modelId="{4AD5145D-65CF-4AB8-888D-658AE5EE3615}" type="pres">
      <dgm:prSet presAssocID="{6CDB7580-CDE5-4E6B-8932-F6487631F0B4}" presName="childNode1" presStyleLbl="bgAcc1" presStyleIdx="2" presStyleCnt="3">
        <dgm:presLayoutVars>
          <dgm:bulletEnabled val="1"/>
        </dgm:presLayoutVars>
      </dgm:prSet>
      <dgm:spPr/>
    </dgm:pt>
    <dgm:pt modelId="{0A12B40C-B11F-4D26-A540-4E430544FFD4}" type="pres">
      <dgm:prSet presAssocID="{6CDB7580-CDE5-4E6B-8932-F6487631F0B4}" presName="childNode1tx" presStyleLbl="bgAcc1" presStyleIdx="2" presStyleCnt="3">
        <dgm:presLayoutVars>
          <dgm:bulletEnabled val="1"/>
        </dgm:presLayoutVars>
      </dgm:prSet>
      <dgm:spPr/>
    </dgm:pt>
    <dgm:pt modelId="{F274CD68-84AE-4A33-82D0-A37FBEF202AE}" type="pres">
      <dgm:prSet presAssocID="{6CDB7580-CDE5-4E6B-8932-F6487631F0B4}" presName="parentNode1" presStyleLbl="node1" presStyleIdx="2" presStyleCnt="3">
        <dgm:presLayoutVars>
          <dgm:chMax val="1"/>
          <dgm:bulletEnabled val="1"/>
        </dgm:presLayoutVars>
      </dgm:prSet>
      <dgm:spPr/>
    </dgm:pt>
    <dgm:pt modelId="{2B0C37B4-D004-4830-9B59-4ECA571B7284}" type="pres">
      <dgm:prSet presAssocID="{6CDB7580-CDE5-4E6B-8932-F6487631F0B4}" presName="connSite1" presStyleCnt="0"/>
      <dgm:spPr/>
    </dgm:pt>
  </dgm:ptLst>
  <dgm:cxnLst>
    <dgm:cxn modelId="{AE547502-5884-40C1-9CA3-F0390DC55D0A}" type="presOf" srcId="{C4479C0B-B124-4D9C-99D5-A3F5A70CF935}" destId="{D162CD56-11DB-44E6-8DC9-FF5CAD7B687B}" srcOrd="0" destOrd="0" presId="urn:microsoft.com/office/officeart/2005/8/layout/hProcess4"/>
    <dgm:cxn modelId="{97A26907-5C51-4E79-B67A-44E7B2ED88B6}" srcId="{75A0FC71-43C0-412D-A62A-F6524C828C50}" destId="{7009215A-C0CE-45DA-95BD-8EB28140FFDA}" srcOrd="0" destOrd="0" parTransId="{5FCB8275-6ABF-44AB-B155-D2CA6C6C25DD}" sibTransId="{5A6B3860-1F80-4322-AD9D-D49B15A138CB}"/>
    <dgm:cxn modelId="{3EAF940A-E0CE-4D76-B663-71521A71E86A}" type="presOf" srcId="{7009215A-C0CE-45DA-95BD-8EB28140FFDA}" destId="{08716275-93EE-4F70-A263-D839CAA0D0F1}" srcOrd="1" destOrd="0" presId="urn:microsoft.com/office/officeart/2005/8/layout/hProcess4"/>
    <dgm:cxn modelId="{1414F425-D57C-435E-B4A7-2E85D9AA9F4E}" srcId="{6CDB7580-CDE5-4E6B-8932-F6487631F0B4}" destId="{94C1FD85-A955-47B0-ABCC-032CD08750CF}" srcOrd="0" destOrd="0" parTransId="{058D4AE6-C956-4F52-97B3-7D11BA53EBCC}" sibTransId="{0E4DBC8C-BCB1-4761-AA89-C716315D3939}"/>
    <dgm:cxn modelId="{9DCD0330-20BE-40A7-B227-8BF836E1DEEF}" type="presOf" srcId="{7009215A-C0CE-45DA-95BD-8EB28140FFDA}" destId="{29B76B77-E15E-4BDB-8A0A-01496CDCC28F}" srcOrd="0" destOrd="0" presId="urn:microsoft.com/office/officeart/2005/8/layout/hProcess4"/>
    <dgm:cxn modelId="{8A78A446-6AA5-48A2-8C25-8EF9AA590AED}" type="presOf" srcId="{78F0FB6F-DA8B-450D-9866-5C5ABB65D546}" destId="{14F5A635-799C-4C60-8BF6-3EF3B8221ECD}" srcOrd="0" destOrd="0" presId="urn:microsoft.com/office/officeart/2005/8/layout/hProcess4"/>
    <dgm:cxn modelId="{04CABD6A-3F32-4715-A281-B2891755C8AB}" srcId="{3E3B21B7-B58C-47C0-A420-EED7106AEB7B}" destId="{C48BE321-B5F6-4546-9A44-E10D9C07B88B}" srcOrd="1" destOrd="0" parTransId="{FBD99296-6D7B-4166-AE56-9B4CEF181026}" sibTransId="{AB15AE19-1DA6-4E65-945E-A64B7BDAD199}"/>
    <dgm:cxn modelId="{0107E47B-B04C-4E61-8F44-C4C1B246EB07}" type="presOf" srcId="{94C1FD85-A955-47B0-ABCC-032CD08750CF}" destId="{4AD5145D-65CF-4AB8-888D-658AE5EE3615}" srcOrd="0" destOrd="0" presId="urn:microsoft.com/office/officeart/2005/8/layout/hProcess4"/>
    <dgm:cxn modelId="{A10B679C-066B-471C-A8DA-9EAA35C5E24F}" type="presOf" srcId="{78F0FB6F-DA8B-450D-9866-5C5ABB65D546}" destId="{C7868D1F-A089-4AA1-93F4-0217537B6A7D}" srcOrd="1" destOrd="0" presId="urn:microsoft.com/office/officeart/2005/8/layout/hProcess4"/>
    <dgm:cxn modelId="{F471CC9C-D0CF-4070-B19F-ACB926AC2DDA}" type="presOf" srcId="{C48BE321-B5F6-4546-9A44-E10D9C07B88B}" destId="{61BE69D0-B6EA-4BDF-9D81-8A0CFD14536F}" srcOrd="0" destOrd="0" presId="urn:microsoft.com/office/officeart/2005/8/layout/hProcess4"/>
    <dgm:cxn modelId="{F8AFB4A9-725F-426F-828D-37CE3029C0B7}" type="presOf" srcId="{6CDB7580-CDE5-4E6B-8932-F6487631F0B4}" destId="{F274CD68-84AE-4A33-82D0-A37FBEF202AE}" srcOrd="0" destOrd="0" presId="urn:microsoft.com/office/officeart/2005/8/layout/hProcess4"/>
    <dgm:cxn modelId="{4411DEA9-5A10-4A57-AE5D-58C459CCA219}" srcId="{3E3B21B7-B58C-47C0-A420-EED7106AEB7B}" destId="{75A0FC71-43C0-412D-A62A-F6524C828C50}" srcOrd="0" destOrd="0" parTransId="{6DDEA580-D06F-4A7F-84AD-B4C53E3A0D24}" sibTransId="{C4479C0B-B124-4D9C-99D5-A3F5A70CF935}"/>
    <dgm:cxn modelId="{998A63BF-E363-474D-9EC0-64945AFA4627}" srcId="{3E3B21B7-B58C-47C0-A420-EED7106AEB7B}" destId="{6CDB7580-CDE5-4E6B-8932-F6487631F0B4}" srcOrd="2" destOrd="0" parTransId="{E36E61A1-78CB-4DB5-A7FA-9A53BAA34548}" sibTransId="{CD6B60BE-6B1A-4C2B-A54F-6F66C890734D}"/>
    <dgm:cxn modelId="{CBED38CD-51B3-4C45-B5AC-85B6F4B563D9}" type="presOf" srcId="{AB15AE19-1DA6-4E65-945E-A64B7BDAD199}" destId="{B6A9F695-C24E-441A-A76D-945F73B2CA3F}" srcOrd="0" destOrd="0" presId="urn:microsoft.com/office/officeart/2005/8/layout/hProcess4"/>
    <dgm:cxn modelId="{4B11DDDC-7CC3-40BF-B78C-1F85FEDB795E}" type="presOf" srcId="{3E3B21B7-B58C-47C0-A420-EED7106AEB7B}" destId="{63B92CF9-BFDC-44B6-968A-5562038E9564}" srcOrd="0" destOrd="0" presId="urn:microsoft.com/office/officeart/2005/8/layout/hProcess4"/>
    <dgm:cxn modelId="{72CB67E6-6445-45DC-9548-3FDCD2CB3066}" type="presOf" srcId="{94C1FD85-A955-47B0-ABCC-032CD08750CF}" destId="{0A12B40C-B11F-4D26-A540-4E430544FFD4}" srcOrd="1" destOrd="0" presId="urn:microsoft.com/office/officeart/2005/8/layout/hProcess4"/>
    <dgm:cxn modelId="{CF2B65EB-E3C2-4546-803B-8CFAF029288B}" srcId="{C48BE321-B5F6-4546-9A44-E10D9C07B88B}" destId="{78F0FB6F-DA8B-450D-9866-5C5ABB65D546}" srcOrd="0" destOrd="0" parTransId="{61FD6B96-7CF2-46A2-83DE-51B2B00674E0}" sibTransId="{F880369E-4BD5-418E-B8D5-4FA3AA8C0213}"/>
    <dgm:cxn modelId="{67C4EAF5-DF4F-4934-B1E9-6ACD5411EBFC}" type="presOf" srcId="{75A0FC71-43C0-412D-A62A-F6524C828C50}" destId="{09E02A5A-4345-4A36-9A78-E4EF7A7ACADB}" srcOrd="0" destOrd="0" presId="urn:microsoft.com/office/officeart/2005/8/layout/hProcess4"/>
    <dgm:cxn modelId="{36D8C055-0828-44CF-9086-459EADF99766}" type="presParOf" srcId="{63B92CF9-BFDC-44B6-968A-5562038E9564}" destId="{CEDA1F60-D1A5-48CA-9734-2E96D42D09F9}" srcOrd="0" destOrd="0" presId="urn:microsoft.com/office/officeart/2005/8/layout/hProcess4"/>
    <dgm:cxn modelId="{9C5AC539-E415-426D-9AC8-1C940D39A7C7}" type="presParOf" srcId="{63B92CF9-BFDC-44B6-968A-5562038E9564}" destId="{3C856D90-3171-4BC4-A9A4-4069ABA2DD0C}" srcOrd="1" destOrd="0" presId="urn:microsoft.com/office/officeart/2005/8/layout/hProcess4"/>
    <dgm:cxn modelId="{129E973C-1B4F-481F-90CB-753FDBE72483}" type="presParOf" srcId="{63B92CF9-BFDC-44B6-968A-5562038E9564}" destId="{CEB5C9B0-230B-4C71-819B-10182707B35C}" srcOrd="2" destOrd="0" presId="urn:microsoft.com/office/officeart/2005/8/layout/hProcess4"/>
    <dgm:cxn modelId="{C574F325-F235-42EC-A540-9FA2D0080546}" type="presParOf" srcId="{CEB5C9B0-230B-4C71-819B-10182707B35C}" destId="{ADAFB05D-9840-4504-8D40-76E52CF69884}" srcOrd="0" destOrd="0" presId="urn:microsoft.com/office/officeart/2005/8/layout/hProcess4"/>
    <dgm:cxn modelId="{5C8F351D-BC69-4202-AC44-09614664B6D1}" type="presParOf" srcId="{ADAFB05D-9840-4504-8D40-76E52CF69884}" destId="{5FD7A5A7-008D-477F-8806-8E800D841EA5}" srcOrd="0" destOrd="0" presId="urn:microsoft.com/office/officeart/2005/8/layout/hProcess4"/>
    <dgm:cxn modelId="{7727DFA7-1F53-42F6-9DEC-F2C1AC6366F9}" type="presParOf" srcId="{ADAFB05D-9840-4504-8D40-76E52CF69884}" destId="{29B76B77-E15E-4BDB-8A0A-01496CDCC28F}" srcOrd="1" destOrd="0" presId="urn:microsoft.com/office/officeart/2005/8/layout/hProcess4"/>
    <dgm:cxn modelId="{EB8EB456-6CEB-4A7B-B72B-654990A9F0F8}" type="presParOf" srcId="{ADAFB05D-9840-4504-8D40-76E52CF69884}" destId="{08716275-93EE-4F70-A263-D839CAA0D0F1}" srcOrd="2" destOrd="0" presId="urn:microsoft.com/office/officeart/2005/8/layout/hProcess4"/>
    <dgm:cxn modelId="{37335C69-F1C3-492E-B692-EAE782634F4A}" type="presParOf" srcId="{ADAFB05D-9840-4504-8D40-76E52CF69884}" destId="{09E02A5A-4345-4A36-9A78-E4EF7A7ACADB}" srcOrd="3" destOrd="0" presId="urn:microsoft.com/office/officeart/2005/8/layout/hProcess4"/>
    <dgm:cxn modelId="{4D0C10EF-8556-4A43-82CD-8539A860FD91}" type="presParOf" srcId="{ADAFB05D-9840-4504-8D40-76E52CF69884}" destId="{567D3DE3-5151-4217-899C-A2D3B766D749}" srcOrd="4" destOrd="0" presId="urn:microsoft.com/office/officeart/2005/8/layout/hProcess4"/>
    <dgm:cxn modelId="{B44AF267-4BA0-4656-8BF5-220DC6967CEE}" type="presParOf" srcId="{CEB5C9B0-230B-4C71-819B-10182707B35C}" destId="{D162CD56-11DB-44E6-8DC9-FF5CAD7B687B}" srcOrd="1" destOrd="0" presId="urn:microsoft.com/office/officeart/2005/8/layout/hProcess4"/>
    <dgm:cxn modelId="{0E492114-028C-4C18-8953-D4E1EC6AC225}" type="presParOf" srcId="{CEB5C9B0-230B-4C71-819B-10182707B35C}" destId="{B99EA319-6784-4754-ACF8-DCEEF443FEC9}" srcOrd="2" destOrd="0" presId="urn:microsoft.com/office/officeart/2005/8/layout/hProcess4"/>
    <dgm:cxn modelId="{1C17ED46-ED68-4755-8844-4132D13D01E3}" type="presParOf" srcId="{B99EA319-6784-4754-ACF8-DCEEF443FEC9}" destId="{5B107946-6E65-4278-A35E-C11E644B8C6E}" srcOrd="0" destOrd="0" presId="urn:microsoft.com/office/officeart/2005/8/layout/hProcess4"/>
    <dgm:cxn modelId="{D1A1062E-B648-41C1-A10A-FFBE8785DD25}" type="presParOf" srcId="{B99EA319-6784-4754-ACF8-DCEEF443FEC9}" destId="{14F5A635-799C-4C60-8BF6-3EF3B8221ECD}" srcOrd="1" destOrd="0" presId="urn:microsoft.com/office/officeart/2005/8/layout/hProcess4"/>
    <dgm:cxn modelId="{A0D8E95F-8F8B-4BFF-A4AD-E73F4F6EABB5}" type="presParOf" srcId="{B99EA319-6784-4754-ACF8-DCEEF443FEC9}" destId="{C7868D1F-A089-4AA1-93F4-0217537B6A7D}" srcOrd="2" destOrd="0" presId="urn:microsoft.com/office/officeart/2005/8/layout/hProcess4"/>
    <dgm:cxn modelId="{D0912E30-7DE2-42B7-9953-5B38FA8B0164}" type="presParOf" srcId="{B99EA319-6784-4754-ACF8-DCEEF443FEC9}" destId="{61BE69D0-B6EA-4BDF-9D81-8A0CFD14536F}" srcOrd="3" destOrd="0" presId="urn:microsoft.com/office/officeart/2005/8/layout/hProcess4"/>
    <dgm:cxn modelId="{EDD8C65E-5799-40F4-A1CE-E768A2D899A1}" type="presParOf" srcId="{B99EA319-6784-4754-ACF8-DCEEF443FEC9}" destId="{B1A8214F-6694-4862-849A-71D4C695A498}" srcOrd="4" destOrd="0" presId="urn:microsoft.com/office/officeart/2005/8/layout/hProcess4"/>
    <dgm:cxn modelId="{D774DA00-D032-4BDD-8A22-68422C83AAAC}" type="presParOf" srcId="{CEB5C9B0-230B-4C71-819B-10182707B35C}" destId="{B6A9F695-C24E-441A-A76D-945F73B2CA3F}" srcOrd="3" destOrd="0" presId="urn:microsoft.com/office/officeart/2005/8/layout/hProcess4"/>
    <dgm:cxn modelId="{66CA3A26-3A2A-4637-8248-5702808AB8D3}" type="presParOf" srcId="{CEB5C9B0-230B-4C71-819B-10182707B35C}" destId="{A2A3450C-9D03-45A4-B3D3-4D41270BDD2A}" srcOrd="4" destOrd="0" presId="urn:microsoft.com/office/officeart/2005/8/layout/hProcess4"/>
    <dgm:cxn modelId="{5C69BFDE-75F0-49DD-A93A-EB7484D8662E}" type="presParOf" srcId="{A2A3450C-9D03-45A4-B3D3-4D41270BDD2A}" destId="{5A040DE4-341E-4B27-8B0B-468DF1C1D15E}" srcOrd="0" destOrd="0" presId="urn:microsoft.com/office/officeart/2005/8/layout/hProcess4"/>
    <dgm:cxn modelId="{8B301E0B-2A59-4F04-9E62-545965A674A5}" type="presParOf" srcId="{A2A3450C-9D03-45A4-B3D3-4D41270BDD2A}" destId="{4AD5145D-65CF-4AB8-888D-658AE5EE3615}" srcOrd="1" destOrd="0" presId="urn:microsoft.com/office/officeart/2005/8/layout/hProcess4"/>
    <dgm:cxn modelId="{F5B124DC-E8A4-4158-A139-635259304C73}" type="presParOf" srcId="{A2A3450C-9D03-45A4-B3D3-4D41270BDD2A}" destId="{0A12B40C-B11F-4D26-A540-4E430544FFD4}" srcOrd="2" destOrd="0" presId="urn:microsoft.com/office/officeart/2005/8/layout/hProcess4"/>
    <dgm:cxn modelId="{E01182B3-385E-45C9-BD86-FD4E8BECFE8F}" type="presParOf" srcId="{A2A3450C-9D03-45A4-B3D3-4D41270BDD2A}" destId="{F274CD68-84AE-4A33-82D0-A37FBEF202AE}" srcOrd="3" destOrd="0" presId="urn:microsoft.com/office/officeart/2005/8/layout/hProcess4"/>
    <dgm:cxn modelId="{0EFE54CA-7A10-42E2-ACDF-1F517616AE03}" type="presParOf" srcId="{A2A3450C-9D03-45A4-B3D3-4D41270BDD2A}" destId="{2B0C37B4-D004-4830-9B59-4ECA571B7284}"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A3A0C4-751A-43FB-9B45-14C359D7605F}" type="doc">
      <dgm:prSet loTypeId="urn:microsoft.com/office/officeart/2005/8/layout/hList1" loCatId="list" qsTypeId="urn:microsoft.com/office/officeart/2005/8/quickstyle/simple1" qsCatId="simple" csTypeId="urn:microsoft.com/office/officeart/2005/8/colors/accent2_4" csCatId="accent2" phldr="1"/>
      <dgm:spPr/>
      <dgm:t>
        <a:bodyPr/>
        <a:lstStyle/>
        <a:p>
          <a:endParaRPr lang="en-US"/>
        </a:p>
      </dgm:t>
    </dgm:pt>
    <dgm:pt modelId="{37D294D8-5C67-4C4A-84FA-FDC4C3DEC2C5}">
      <dgm:prSet custT="1"/>
      <dgm:spPr/>
      <dgm:t>
        <a:bodyPr/>
        <a:lstStyle/>
        <a:p>
          <a:pPr rtl="0"/>
          <a:r>
            <a:rPr lang="en-US" sz="2800" dirty="0"/>
            <a:t>DHCS</a:t>
          </a:r>
          <a:r>
            <a:rPr lang="en-US" sz="1900" dirty="0"/>
            <a:t>:</a:t>
          </a:r>
        </a:p>
      </dgm:t>
    </dgm:pt>
    <dgm:pt modelId="{948D17D3-5B35-4A18-B60A-FAC829E03F39}" type="parTrans" cxnId="{04589F74-792D-4907-ACE2-6114592BCB1A}">
      <dgm:prSet/>
      <dgm:spPr/>
      <dgm:t>
        <a:bodyPr/>
        <a:lstStyle/>
        <a:p>
          <a:endParaRPr lang="en-US"/>
        </a:p>
      </dgm:t>
    </dgm:pt>
    <dgm:pt modelId="{44B54A49-239F-4A60-8F1C-DEC48AC72CB7}" type="sibTrans" cxnId="{04589F74-792D-4907-ACE2-6114592BCB1A}">
      <dgm:prSet/>
      <dgm:spPr/>
      <dgm:t>
        <a:bodyPr/>
        <a:lstStyle/>
        <a:p>
          <a:endParaRPr lang="en-US"/>
        </a:p>
      </dgm:t>
    </dgm:pt>
    <dgm:pt modelId="{119E0F00-789C-4C68-8B5C-60DBFF8A0A65}">
      <dgm:prSet/>
      <dgm:spPr>
        <a:solidFill>
          <a:schemeClr val="accent2">
            <a:tint val="55000"/>
            <a:hueOff val="0"/>
            <a:satOff val="0"/>
            <a:lumOff val="0"/>
          </a:schemeClr>
        </a:solidFill>
      </dgm:spPr>
      <dgm:t>
        <a:bodyPr/>
        <a:lstStyle/>
        <a:p>
          <a:pPr rtl="0"/>
          <a:r>
            <a:rPr lang="en-US" dirty="0"/>
            <a:t>Worked closely with DMHC to verify that the plans submitted all filings necessary for a Knox Keene license or material modification with DMHC.</a:t>
          </a:r>
        </a:p>
      </dgm:t>
      <dgm:extLst>
        <a:ext uri="{E40237B7-FDA0-4F09-8148-C483321AD2D9}">
          <dgm14:cNvPr xmlns:dgm14="http://schemas.microsoft.com/office/drawing/2010/diagram" id="0" name="" descr="Worked closely with DMHC to verify that the plans submitted all filings necessary for a Knox Keene license or material modification with DMHC.&#10;Required the plans to submit deliverables (e.g., policies, procedures, or other documentation) that demonstrate understanding and ability to comply with the mental health program requirements.&#10;Reviewed deliverables to ensure consistency with Federal and state law, managed care contracts, and MMCD All Plan/Policy Letters.  &#10;Approved all deliverables prior to the start of providing services to Medi-Cal members. &#10;"/>
        </a:ext>
      </dgm:extLst>
    </dgm:pt>
    <dgm:pt modelId="{BC907431-7F5F-4932-A914-70D297062DC8}" type="parTrans" cxnId="{EC5F2326-F8DE-4B0B-AEDA-FE1463D76E22}">
      <dgm:prSet/>
      <dgm:spPr/>
      <dgm:t>
        <a:bodyPr/>
        <a:lstStyle/>
        <a:p>
          <a:endParaRPr lang="en-US"/>
        </a:p>
      </dgm:t>
    </dgm:pt>
    <dgm:pt modelId="{2F974ECD-162F-4E24-9FA0-02A97FBBBFC7}" type="sibTrans" cxnId="{EC5F2326-F8DE-4B0B-AEDA-FE1463D76E22}">
      <dgm:prSet/>
      <dgm:spPr/>
      <dgm:t>
        <a:bodyPr/>
        <a:lstStyle/>
        <a:p>
          <a:endParaRPr lang="en-US"/>
        </a:p>
      </dgm:t>
    </dgm:pt>
    <dgm:pt modelId="{11FBCA67-D720-42EA-8137-A1CB4616849D}">
      <dgm:prSet/>
      <dgm:spPr>
        <a:solidFill>
          <a:schemeClr val="accent2">
            <a:tint val="55000"/>
            <a:hueOff val="0"/>
            <a:satOff val="0"/>
            <a:lumOff val="0"/>
          </a:schemeClr>
        </a:solidFill>
      </dgm:spPr>
      <dgm:t>
        <a:bodyPr/>
        <a:lstStyle/>
        <a:p>
          <a:pPr rtl="0"/>
          <a:r>
            <a:rPr lang="en-US" dirty="0"/>
            <a:t>Required the plans to submit deliverables (e.g., policies, procedures, or other documentation) that demonstrate understanding and ability to comply with the mental health program requirements.</a:t>
          </a:r>
        </a:p>
      </dgm:t>
    </dgm:pt>
    <dgm:pt modelId="{B51EC358-968C-44BC-9A79-1B47D374A45A}" type="parTrans" cxnId="{0FC4E887-B64E-46D7-8ABF-2E72B67378E5}">
      <dgm:prSet/>
      <dgm:spPr/>
      <dgm:t>
        <a:bodyPr/>
        <a:lstStyle/>
        <a:p>
          <a:endParaRPr lang="en-US"/>
        </a:p>
      </dgm:t>
    </dgm:pt>
    <dgm:pt modelId="{724DA41B-D93B-4C10-B832-559800083B58}" type="sibTrans" cxnId="{0FC4E887-B64E-46D7-8ABF-2E72B67378E5}">
      <dgm:prSet/>
      <dgm:spPr/>
      <dgm:t>
        <a:bodyPr/>
        <a:lstStyle/>
        <a:p>
          <a:endParaRPr lang="en-US"/>
        </a:p>
      </dgm:t>
    </dgm:pt>
    <dgm:pt modelId="{BAA9A02D-F31D-465E-A40E-CCF5E6F375D8}">
      <dgm:prSet/>
      <dgm:spPr>
        <a:solidFill>
          <a:schemeClr val="accent2">
            <a:tint val="55000"/>
            <a:hueOff val="0"/>
            <a:satOff val="0"/>
            <a:lumOff val="0"/>
          </a:schemeClr>
        </a:solidFill>
      </dgm:spPr>
      <dgm:t>
        <a:bodyPr/>
        <a:lstStyle/>
        <a:p>
          <a:pPr rtl="0"/>
          <a:r>
            <a:rPr lang="en-US" dirty="0"/>
            <a:t>Reviewed deliverables to ensure consistency with Federal and state law, managed care contracts, and MMCD All Plan/Policy Letters.  </a:t>
          </a:r>
        </a:p>
      </dgm:t>
    </dgm:pt>
    <dgm:pt modelId="{8F6A8DC6-B975-4AF0-AF22-253B45E03CD9}" type="parTrans" cxnId="{3E5EB467-DACC-4F20-ADED-8D15F85F8528}">
      <dgm:prSet/>
      <dgm:spPr/>
      <dgm:t>
        <a:bodyPr/>
        <a:lstStyle/>
        <a:p>
          <a:endParaRPr lang="en-US"/>
        </a:p>
      </dgm:t>
    </dgm:pt>
    <dgm:pt modelId="{08B7F1D5-D5CD-4225-9C35-67CBB5C0BC43}" type="sibTrans" cxnId="{3E5EB467-DACC-4F20-ADED-8D15F85F8528}">
      <dgm:prSet/>
      <dgm:spPr/>
      <dgm:t>
        <a:bodyPr/>
        <a:lstStyle/>
        <a:p>
          <a:endParaRPr lang="en-US"/>
        </a:p>
      </dgm:t>
    </dgm:pt>
    <dgm:pt modelId="{E9B30276-043B-4CB7-BB08-A82C12824DF1}">
      <dgm:prSet/>
      <dgm:spPr>
        <a:solidFill>
          <a:schemeClr val="accent2">
            <a:tint val="55000"/>
            <a:hueOff val="0"/>
            <a:satOff val="0"/>
            <a:lumOff val="0"/>
          </a:schemeClr>
        </a:solidFill>
      </dgm:spPr>
      <dgm:t>
        <a:bodyPr/>
        <a:lstStyle/>
        <a:p>
          <a:pPr rtl="0"/>
          <a:r>
            <a:rPr lang="en-US" dirty="0"/>
            <a:t>Approved all deliverables prior to the start of providing services to Medi-Cal members. </a:t>
          </a:r>
        </a:p>
      </dgm:t>
    </dgm:pt>
    <dgm:pt modelId="{20458C77-AF5C-4233-A1C6-F4F9BB4598BA}" type="parTrans" cxnId="{968A2B70-3807-401D-B80C-8DB4FCCEF64B}">
      <dgm:prSet/>
      <dgm:spPr/>
      <dgm:t>
        <a:bodyPr/>
        <a:lstStyle/>
        <a:p>
          <a:endParaRPr lang="en-US"/>
        </a:p>
      </dgm:t>
    </dgm:pt>
    <dgm:pt modelId="{94AEC72A-5B99-431E-8335-17625BB6A076}" type="sibTrans" cxnId="{968A2B70-3807-401D-B80C-8DB4FCCEF64B}">
      <dgm:prSet/>
      <dgm:spPr/>
      <dgm:t>
        <a:bodyPr/>
        <a:lstStyle/>
        <a:p>
          <a:endParaRPr lang="en-US"/>
        </a:p>
      </dgm:t>
    </dgm:pt>
    <dgm:pt modelId="{6559B408-89D2-499A-AA0A-CEF006B68FBF}" type="pres">
      <dgm:prSet presAssocID="{20A3A0C4-751A-43FB-9B45-14C359D7605F}" presName="Name0" presStyleCnt="0">
        <dgm:presLayoutVars>
          <dgm:dir/>
          <dgm:animLvl val="lvl"/>
          <dgm:resizeHandles val="exact"/>
        </dgm:presLayoutVars>
      </dgm:prSet>
      <dgm:spPr/>
    </dgm:pt>
    <dgm:pt modelId="{1125D1F8-8737-4628-A06E-041B4FFFA96E}" type="pres">
      <dgm:prSet presAssocID="{37D294D8-5C67-4C4A-84FA-FDC4C3DEC2C5}" presName="composite" presStyleCnt="0"/>
      <dgm:spPr/>
    </dgm:pt>
    <dgm:pt modelId="{3D3F8397-DED2-485D-BBB6-3061BD020288}" type="pres">
      <dgm:prSet presAssocID="{37D294D8-5C67-4C4A-84FA-FDC4C3DEC2C5}" presName="parTx" presStyleLbl="alignNode1" presStyleIdx="0" presStyleCnt="1">
        <dgm:presLayoutVars>
          <dgm:chMax val="0"/>
          <dgm:chPref val="0"/>
          <dgm:bulletEnabled val="1"/>
        </dgm:presLayoutVars>
      </dgm:prSet>
      <dgm:spPr/>
    </dgm:pt>
    <dgm:pt modelId="{DA254E35-D4FA-4713-A4B9-DC3C6401C3BE}" type="pres">
      <dgm:prSet presAssocID="{37D294D8-5C67-4C4A-84FA-FDC4C3DEC2C5}" presName="desTx" presStyleLbl="alignAccFollowNode1" presStyleIdx="0" presStyleCnt="1">
        <dgm:presLayoutVars>
          <dgm:bulletEnabled val="1"/>
        </dgm:presLayoutVars>
      </dgm:prSet>
      <dgm:spPr/>
    </dgm:pt>
  </dgm:ptLst>
  <dgm:cxnLst>
    <dgm:cxn modelId="{EC5F2326-F8DE-4B0B-AEDA-FE1463D76E22}" srcId="{37D294D8-5C67-4C4A-84FA-FDC4C3DEC2C5}" destId="{119E0F00-789C-4C68-8B5C-60DBFF8A0A65}" srcOrd="0" destOrd="0" parTransId="{BC907431-7F5F-4932-A914-70D297062DC8}" sibTransId="{2F974ECD-162F-4E24-9FA0-02A97FBBBFC7}"/>
    <dgm:cxn modelId="{53992027-6880-428B-81D7-00DF54BB6957}" type="presOf" srcId="{20A3A0C4-751A-43FB-9B45-14C359D7605F}" destId="{6559B408-89D2-499A-AA0A-CEF006B68FBF}" srcOrd="0" destOrd="0" presId="urn:microsoft.com/office/officeart/2005/8/layout/hList1"/>
    <dgm:cxn modelId="{C1D2895B-CE3D-4779-B13A-4BAB78ACA118}" type="presOf" srcId="{37D294D8-5C67-4C4A-84FA-FDC4C3DEC2C5}" destId="{3D3F8397-DED2-485D-BBB6-3061BD020288}" srcOrd="0" destOrd="0" presId="urn:microsoft.com/office/officeart/2005/8/layout/hList1"/>
    <dgm:cxn modelId="{3E5EB467-DACC-4F20-ADED-8D15F85F8528}" srcId="{37D294D8-5C67-4C4A-84FA-FDC4C3DEC2C5}" destId="{BAA9A02D-F31D-465E-A40E-CCF5E6F375D8}" srcOrd="2" destOrd="0" parTransId="{8F6A8DC6-B975-4AF0-AF22-253B45E03CD9}" sibTransId="{08B7F1D5-D5CD-4225-9C35-67CBB5C0BC43}"/>
    <dgm:cxn modelId="{968A2B70-3807-401D-B80C-8DB4FCCEF64B}" srcId="{37D294D8-5C67-4C4A-84FA-FDC4C3DEC2C5}" destId="{E9B30276-043B-4CB7-BB08-A82C12824DF1}" srcOrd="3" destOrd="0" parTransId="{20458C77-AF5C-4233-A1C6-F4F9BB4598BA}" sibTransId="{94AEC72A-5B99-431E-8335-17625BB6A076}"/>
    <dgm:cxn modelId="{04589F74-792D-4907-ACE2-6114592BCB1A}" srcId="{20A3A0C4-751A-43FB-9B45-14C359D7605F}" destId="{37D294D8-5C67-4C4A-84FA-FDC4C3DEC2C5}" srcOrd="0" destOrd="0" parTransId="{948D17D3-5B35-4A18-B60A-FAC829E03F39}" sibTransId="{44B54A49-239F-4A60-8F1C-DEC48AC72CB7}"/>
    <dgm:cxn modelId="{5B2FF655-68E2-43BB-9911-97F3D66CD01C}" type="presOf" srcId="{E9B30276-043B-4CB7-BB08-A82C12824DF1}" destId="{DA254E35-D4FA-4713-A4B9-DC3C6401C3BE}" srcOrd="0" destOrd="3" presId="urn:microsoft.com/office/officeart/2005/8/layout/hList1"/>
    <dgm:cxn modelId="{0FC4E887-B64E-46D7-8ABF-2E72B67378E5}" srcId="{37D294D8-5C67-4C4A-84FA-FDC4C3DEC2C5}" destId="{11FBCA67-D720-42EA-8137-A1CB4616849D}" srcOrd="1" destOrd="0" parTransId="{B51EC358-968C-44BC-9A79-1B47D374A45A}" sibTransId="{724DA41B-D93B-4C10-B832-559800083B58}"/>
    <dgm:cxn modelId="{9E4AAC8F-8CF7-4D5F-9E5B-76BF2644099B}" type="presOf" srcId="{BAA9A02D-F31D-465E-A40E-CCF5E6F375D8}" destId="{DA254E35-D4FA-4713-A4B9-DC3C6401C3BE}" srcOrd="0" destOrd="2" presId="urn:microsoft.com/office/officeart/2005/8/layout/hList1"/>
    <dgm:cxn modelId="{CE93DDE2-76CF-448F-9234-AFF27F9D56A3}" type="presOf" srcId="{11FBCA67-D720-42EA-8137-A1CB4616849D}" destId="{DA254E35-D4FA-4713-A4B9-DC3C6401C3BE}" srcOrd="0" destOrd="1" presId="urn:microsoft.com/office/officeart/2005/8/layout/hList1"/>
    <dgm:cxn modelId="{CB5140EE-D6E8-489F-9CB1-7FEA8537A2A6}" type="presOf" srcId="{119E0F00-789C-4C68-8B5C-60DBFF8A0A65}" destId="{DA254E35-D4FA-4713-A4B9-DC3C6401C3BE}" srcOrd="0" destOrd="0" presId="urn:microsoft.com/office/officeart/2005/8/layout/hList1"/>
    <dgm:cxn modelId="{A3233320-51C3-44A0-AFF6-0AC905B2B1B2}" type="presParOf" srcId="{6559B408-89D2-499A-AA0A-CEF006B68FBF}" destId="{1125D1F8-8737-4628-A06E-041B4FFFA96E}" srcOrd="0" destOrd="0" presId="urn:microsoft.com/office/officeart/2005/8/layout/hList1"/>
    <dgm:cxn modelId="{8361BDC2-2185-4CDC-8A0D-831C1E09BFAC}" type="presParOf" srcId="{1125D1F8-8737-4628-A06E-041B4FFFA96E}" destId="{3D3F8397-DED2-485D-BBB6-3061BD020288}" srcOrd="0" destOrd="0" presId="urn:microsoft.com/office/officeart/2005/8/layout/hList1"/>
    <dgm:cxn modelId="{C1F74710-1DC2-4E1B-B548-B62B503284C1}" type="presParOf" srcId="{1125D1F8-8737-4628-A06E-041B4FFFA96E}" destId="{DA254E35-D4FA-4713-A4B9-DC3C6401C3B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5092843E-284D-4EF4-B662-CFB65ABA999F}"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448F3E69-986A-4A52-8620-6E7E5E4FA6CD}">
      <dgm:prSet custT="1"/>
      <dgm:spPr/>
      <dgm:t>
        <a:bodyPr/>
        <a:lstStyle/>
        <a:p>
          <a:pPr rtl="0"/>
          <a:r>
            <a:rPr lang="en-US" sz="1800" dirty="0"/>
            <a:t>Mental Health Carve-in Workgroup </a:t>
          </a:r>
        </a:p>
      </dgm:t>
    </dgm:pt>
    <dgm:pt modelId="{5D0DBCAA-DB2A-411F-AECE-E480F09F491E}" type="parTrans" cxnId="{351FA631-FF93-4324-903F-33DF23910122}">
      <dgm:prSet/>
      <dgm:spPr/>
      <dgm:t>
        <a:bodyPr/>
        <a:lstStyle/>
        <a:p>
          <a:endParaRPr lang="en-US"/>
        </a:p>
      </dgm:t>
    </dgm:pt>
    <dgm:pt modelId="{0FC41822-CEDC-4541-B88E-19A12AB02CDF}" type="sibTrans" cxnId="{351FA631-FF93-4324-903F-33DF23910122}">
      <dgm:prSet/>
      <dgm:spPr/>
      <dgm:t>
        <a:bodyPr/>
        <a:lstStyle/>
        <a:p>
          <a:endParaRPr lang="en-US"/>
        </a:p>
      </dgm:t>
    </dgm:pt>
    <dgm:pt modelId="{B31B3C62-DB5B-473E-80CE-A88F1EBC3EA5}">
      <dgm:prSet custT="1"/>
      <dgm:spPr/>
      <dgm:t>
        <a:bodyPr/>
        <a:lstStyle/>
        <a:p>
          <a:pPr rtl="0"/>
          <a:r>
            <a:rPr lang="en-US" sz="1400" dirty="0"/>
            <a:t>Comprised of Association representatives, county mental health representatives, and Medi-Cal managed care representatives </a:t>
          </a:r>
        </a:p>
      </dgm:t>
    </dgm:pt>
    <dgm:pt modelId="{A749D9CD-91EE-4657-9FDA-9000DE5AA982}" type="parTrans" cxnId="{99BE601E-604E-4157-B111-4E1618D409CA}">
      <dgm:prSet/>
      <dgm:spPr/>
      <dgm:t>
        <a:bodyPr/>
        <a:lstStyle/>
        <a:p>
          <a:endParaRPr lang="en-US"/>
        </a:p>
      </dgm:t>
    </dgm:pt>
    <dgm:pt modelId="{E490F31A-CE4C-4ADE-BCAF-3D97D34BEDD5}" type="sibTrans" cxnId="{99BE601E-604E-4157-B111-4E1618D409CA}">
      <dgm:prSet/>
      <dgm:spPr/>
      <dgm:t>
        <a:bodyPr/>
        <a:lstStyle/>
        <a:p>
          <a:endParaRPr lang="en-US"/>
        </a:p>
      </dgm:t>
    </dgm:pt>
    <dgm:pt modelId="{8E98A0B2-9753-4149-97DD-80856681FEC4}">
      <dgm:prSet custT="1"/>
      <dgm:spPr/>
      <dgm:t>
        <a:bodyPr/>
        <a:lstStyle/>
        <a:p>
          <a:pPr rtl="0"/>
          <a:r>
            <a:rPr lang="en-US" sz="1400" dirty="0"/>
            <a:t>Discussed immediate operational issues, such as defining the benefits </a:t>
          </a:r>
        </a:p>
      </dgm:t>
    </dgm:pt>
    <dgm:pt modelId="{CD8883F6-A79E-482B-BCD7-639A686F4A70}" type="parTrans" cxnId="{26270CB6-B699-451A-8877-E6E6D033D1E7}">
      <dgm:prSet/>
      <dgm:spPr/>
      <dgm:t>
        <a:bodyPr/>
        <a:lstStyle/>
        <a:p>
          <a:endParaRPr lang="en-US"/>
        </a:p>
      </dgm:t>
    </dgm:pt>
    <dgm:pt modelId="{9AE9846A-72E6-41B5-A8DD-197B941849FB}" type="sibTrans" cxnId="{26270CB6-B699-451A-8877-E6E6D033D1E7}">
      <dgm:prSet/>
      <dgm:spPr/>
      <dgm:t>
        <a:bodyPr/>
        <a:lstStyle/>
        <a:p>
          <a:endParaRPr lang="en-US"/>
        </a:p>
      </dgm:t>
    </dgm:pt>
    <dgm:pt modelId="{570983B5-A170-4BB2-9B2C-5ED82BADD85D}">
      <dgm:prSet custT="1"/>
      <dgm:spPr/>
      <dgm:t>
        <a:bodyPr/>
        <a:lstStyle/>
        <a:p>
          <a:pPr rtl="0"/>
          <a:r>
            <a:rPr lang="en-US" sz="1400" dirty="0"/>
            <a:t>Consulted for developing the Memorandum of Understanding (MOU) requirements between the MCPs and MHPs </a:t>
          </a:r>
        </a:p>
      </dgm:t>
    </dgm:pt>
    <dgm:pt modelId="{B6386F18-B4A5-48DB-B88A-28F524C5EC7E}" type="parTrans" cxnId="{4375FEE1-F7F0-452F-8AA7-3D7CB319C8FE}">
      <dgm:prSet/>
      <dgm:spPr/>
      <dgm:t>
        <a:bodyPr/>
        <a:lstStyle/>
        <a:p>
          <a:endParaRPr lang="en-US"/>
        </a:p>
      </dgm:t>
    </dgm:pt>
    <dgm:pt modelId="{53411325-5C46-4680-86F1-FA69FD73E9A8}" type="sibTrans" cxnId="{4375FEE1-F7F0-452F-8AA7-3D7CB319C8FE}">
      <dgm:prSet/>
      <dgm:spPr/>
      <dgm:t>
        <a:bodyPr/>
        <a:lstStyle/>
        <a:p>
          <a:endParaRPr lang="en-US"/>
        </a:p>
      </dgm:t>
    </dgm:pt>
    <dgm:pt modelId="{49FC99A4-89CF-4C51-9635-F668C1AA9C8B}">
      <dgm:prSet custT="1"/>
      <dgm:spPr/>
      <dgm:t>
        <a:bodyPr/>
        <a:lstStyle/>
        <a:p>
          <a:pPr rtl="0"/>
          <a:r>
            <a:rPr lang="en-US" sz="1800" dirty="0"/>
            <a:t>Dispute Resolution Workgroup</a:t>
          </a:r>
        </a:p>
      </dgm:t>
    </dgm:pt>
    <dgm:pt modelId="{24210B21-40F8-494D-92AC-9366C418141A}" type="parTrans" cxnId="{109F6703-DA8B-428D-AB14-82E00239161B}">
      <dgm:prSet/>
      <dgm:spPr/>
      <dgm:t>
        <a:bodyPr/>
        <a:lstStyle/>
        <a:p>
          <a:endParaRPr lang="en-US"/>
        </a:p>
      </dgm:t>
    </dgm:pt>
    <dgm:pt modelId="{ADE0A4F9-6E9D-4255-AA4C-331552EB2A53}" type="sibTrans" cxnId="{109F6703-DA8B-428D-AB14-82E00239161B}">
      <dgm:prSet/>
      <dgm:spPr/>
      <dgm:t>
        <a:bodyPr/>
        <a:lstStyle/>
        <a:p>
          <a:endParaRPr lang="en-US"/>
        </a:p>
      </dgm:t>
    </dgm:pt>
    <dgm:pt modelId="{EE651C53-74D0-4926-A600-E06C0B2ED9D8}">
      <dgm:prSet/>
      <dgm:spPr/>
      <dgm:t>
        <a:bodyPr/>
        <a:lstStyle/>
        <a:p>
          <a:pPr rtl="0"/>
          <a:r>
            <a:rPr lang="en-US" dirty="0"/>
            <a:t>Level of impairment</a:t>
          </a:r>
        </a:p>
      </dgm:t>
    </dgm:pt>
    <dgm:pt modelId="{89FA5E04-D5E9-4788-A493-4376F658FB4B}" type="parTrans" cxnId="{8569DA60-B46D-45C9-A0D7-456A42F45F72}">
      <dgm:prSet/>
      <dgm:spPr/>
      <dgm:t>
        <a:bodyPr/>
        <a:lstStyle/>
        <a:p>
          <a:endParaRPr lang="en-US"/>
        </a:p>
      </dgm:t>
    </dgm:pt>
    <dgm:pt modelId="{6E5D572D-6369-4173-A9F5-90C35E62A8AB}" type="sibTrans" cxnId="{8569DA60-B46D-45C9-A0D7-456A42F45F72}">
      <dgm:prSet/>
      <dgm:spPr/>
      <dgm:t>
        <a:bodyPr/>
        <a:lstStyle/>
        <a:p>
          <a:endParaRPr lang="en-US"/>
        </a:p>
      </dgm:t>
    </dgm:pt>
    <dgm:pt modelId="{814E90C6-E0C2-401A-95BC-0BB3F5226D48}">
      <dgm:prSet/>
      <dgm:spPr/>
      <dgm:t>
        <a:bodyPr/>
        <a:lstStyle/>
        <a:p>
          <a:pPr rtl="0"/>
          <a:r>
            <a:rPr lang="en-US" dirty="0"/>
            <a:t>Data sharing</a:t>
          </a:r>
        </a:p>
      </dgm:t>
    </dgm:pt>
    <dgm:pt modelId="{5E16D465-20D0-4BC3-9E49-4F6DC9EA8643}" type="parTrans" cxnId="{4FBF86CF-75B6-4867-9F8F-B2D64D29A493}">
      <dgm:prSet/>
      <dgm:spPr/>
      <dgm:t>
        <a:bodyPr/>
        <a:lstStyle/>
        <a:p>
          <a:endParaRPr lang="en-US"/>
        </a:p>
      </dgm:t>
    </dgm:pt>
    <dgm:pt modelId="{E5588782-FF3F-48DB-BC54-A34B91966555}" type="sibTrans" cxnId="{4FBF86CF-75B6-4867-9F8F-B2D64D29A493}">
      <dgm:prSet/>
      <dgm:spPr/>
      <dgm:t>
        <a:bodyPr/>
        <a:lstStyle/>
        <a:p>
          <a:endParaRPr lang="en-US"/>
        </a:p>
      </dgm:t>
    </dgm:pt>
    <dgm:pt modelId="{1C3B1928-99A0-4516-9D33-B8ABDCC1088A}">
      <dgm:prSet custT="1"/>
      <dgm:spPr/>
      <dgm:t>
        <a:bodyPr/>
        <a:lstStyle/>
        <a:p>
          <a:pPr rtl="0"/>
          <a:r>
            <a:rPr lang="en-US" sz="1800" dirty="0"/>
            <a:t>Complex Diagnoses Workgroup </a:t>
          </a:r>
        </a:p>
      </dgm:t>
    </dgm:pt>
    <dgm:pt modelId="{477CE65B-A74D-43C6-9B7D-F0A8AC6FC081}" type="parTrans" cxnId="{8345BAED-E92A-45B9-A397-A5575C85ED0E}">
      <dgm:prSet/>
      <dgm:spPr/>
      <dgm:t>
        <a:bodyPr/>
        <a:lstStyle/>
        <a:p>
          <a:endParaRPr lang="en-US"/>
        </a:p>
      </dgm:t>
    </dgm:pt>
    <dgm:pt modelId="{23300FAB-E6AE-4BAF-836E-D92EFEF5CBD6}" type="sibTrans" cxnId="{8345BAED-E92A-45B9-A397-A5575C85ED0E}">
      <dgm:prSet/>
      <dgm:spPr/>
      <dgm:t>
        <a:bodyPr/>
        <a:lstStyle/>
        <a:p>
          <a:endParaRPr lang="en-US"/>
        </a:p>
      </dgm:t>
    </dgm:pt>
    <dgm:pt modelId="{87F35148-3586-42C9-B1F3-F001BC7C7530}">
      <dgm:prSet/>
      <dgm:spPr/>
      <dgm:t>
        <a:bodyPr/>
        <a:lstStyle/>
        <a:p>
          <a:pPr rtl="0"/>
          <a:r>
            <a:rPr lang="en-US" dirty="0"/>
            <a:t>Convening in January 2015</a:t>
          </a:r>
        </a:p>
      </dgm:t>
    </dgm:pt>
    <dgm:pt modelId="{6A73B2FF-1336-4A0C-9ED3-75AA81191359}" type="parTrans" cxnId="{DF1AC578-E43C-4FD5-B732-7CC0A988C35B}">
      <dgm:prSet/>
      <dgm:spPr/>
      <dgm:t>
        <a:bodyPr/>
        <a:lstStyle/>
        <a:p>
          <a:endParaRPr lang="en-US"/>
        </a:p>
      </dgm:t>
    </dgm:pt>
    <dgm:pt modelId="{C55936C3-CE9F-41E1-A0A2-9A6683EAAE2C}" type="sibTrans" cxnId="{DF1AC578-E43C-4FD5-B732-7CC0A988C35B}">
      <dgm:prSet/>
      <dgm:spPr/>
      <dgm:t>
        <a:bodyPr/>
        <a:lstStyle/>
        <a:p>
          <a:endParaRPr lang="en-US"/>
        </a:p>
      </dgm:t>
    </dgm:pt>
    <dgm:pt modelId="{703F4E4A-6CB4-4C0B-8DFD-B8A36BD0BF7A}" type="pres">
      <dgm:prSet presAssocID="{5092843E-284D-4EF4-B662-CFB65ABA999F}" presName="linear" presStyleCnt="0">
        <dgm:presLayoutVars>
          <dgm:dir/>
          <dgm:animLvl val="lvl"/>
          <dgm:resizeHandles val="exact"/>
        </dgm:presLayoutVars>
      </dgm:prSet>
      <dgm:spPr/>
    </dgm:pt>
    <dgm:pt modelId="{B1D5EFB0-D9F8-43F7-84F2-3761E2C0516C}" type="pres">
      <dgm:prSet presAssocID="{448F3E69-986A-4A52-8620-6E7E5E4FA6CD}" presName="parentLin" presStyleCnt="0"/>
      <dgm:spPr/>
    </dgm:pt>
    <dgm:pt modelId="{FBA83463-342C-430E-BB3D-1CCB814E56AB}" type="pres">
      <dgm:prSet presAssocID="{448F3E69-986A-4A52-8620-6E7E5E4FA6CD}" presName="parentLeftMargin" presStyleLbl="node1" presStyleIdx="0" presStyleCnt="3"/>
      <dgm:spPr/>
    </dgm:pt>
    <dgm:pt modelId="{F7557CBF-7BE9-427D-9657-7F0EFAC282B4}" type="pres">
      <dgm:prSet presAssocID="{448F3E69-986A-4A52-8620-6E7E5E4FA6CD}" presName="parentText" presStyleLbl="node1" presStyleIdx="0" presStyleCnt="3">
        <dgm:presLayoutVars>
          <dgm:chMax val="0"/>
          <dgm:bulletEnabled val="1"/>
        </dgm:presLayoutVars>
      </dgm:prSet>
      <dgm:spPr/>
    </dgm:pt>
    <dgm:pt modelId="{7F2D04F2-61FD-4081-A964-BEE50B4B662C}" type="pres">
      <dgm:prSet presAssocID="{448F3E69-986A-4A52-8620-6E7E5E4FA6CD}" presName="negativeSpace" presStyleCnt="0"/>
      <dgm:spPr/>
    </dgm:pt>
    <dgm:pt modelId="{8C5795A9-25D4-41B0-A772-5992FEBAD862}" type="pres">
      <dgm:prSet presAssocID="{448F3E69-986A-4A52-8620-6E7E5E4FA6CD}" presName="childText" presStyleLbl="conFgAcc1" presStyleIdx="0" presStyleCnt="3">
        <dgm:presLayoutVars>
          <dgm:bulletEnabled val="1"/>
        </dgm:presLayoutVars>
      </dgm:prSet>
      <dgm:spPr/>
    </dgm:pt>
    <dgm:pt modelId="{5B949CEE-CB06-4791-BD5F-2B9439E8AF3F}" type="pres">
      <dgm:prSet presAssocID="{0FC41822-CEDC-4541-B88E-19A12AB02CDF}" presName="spaceBetweenRectangles" presStyleCnt="0"/>
      <dgm:spPr/>
    </dgm:pt>
    <dgm:pt modelId="{5F1BF8AC-7CA3-4ED2-8413-03C7E37902DB}" type="pres">
      <dgm:prSet presAssocID="{49FC99A4-89CF-4C51-9635-F668C1AA9C8B}" presName="parentLin" presStyleCnt="0"/>
      <dgm:spPr/>
    </dgm:pt>
    <dgm:pt modelId="{3479DD36-1AEF-4E18-AC3D-CE19BD04D5D5}" type="pres">
      <dgm:prSet presAssocID="{49FC99A4-89CF-4C51-9635-F668C1AA9C8B}" presName="parentLeftMargin" presStyleLbl="node1" presStyleIdx="0" presStyleCnt="3"/>
      <dgm:spPr/>
    </dgm:pt>
    <dgm:pt modelId="{AB3EEC5A-B323-4E13-9706-44F0053CA7A3}" type="pres">
      <dgm:prSet presAssocID="{49FC99A4-89CF-4C51-9635-F668C1AA9C8B}" presName="parentText" presStyleLbl="node1" presStyleIdx="1" presStyleCnt="3">
        <dgm:presLayoutVars>
          <dgm:chMax val="0"/>
          <dgm:bulletEnabled val="1"/>
        </dgm:presLayoutVars>
      </dgm:prSet>
      <dgm:spPr/>
    </dgm:pt>
    <dgm:pt modelId="{645CD29B-F85B-4FBE-893C-B56AE1F6F47B}" type="pres">
      <dgm:prSet presAssocID="{49FC99A4-89CF-4C51-9635-F668C1AA9C8B}" presName="negativeSpace" presStyleCnt="0"/>
      <dgm:spPr/>
    </dgm:pt>
    <dgm:pt modelId="{D6C5FFA3-F124-42FA-9D3C-031B5119E4EF}" type="pres">
      <dgm:prSet presAssocID="{49FC99A4-89CF-4C51-9635-F668C1AA9C8B}" presName="childText" presStyleLbl="conFgAcc1" presStyleIdx="1" presStyleCnt="3">
        <dgm:presLayoutVars>
          <dgm:bulletEnabled val="1"/>
        </dgm:presLayoutVars>
      </dgm:prSet>
      <dgm:spPr/>
    </dgm:pt>
    <dgm:pt modelId="{9E708C08-289C-4E48-B22F-8940C72D05DF}" type="pres">
      <dgm:prSet presAssocID="{ADE0A4F9-6E9D-4255-AA4C-331552EB2A53}" presName="spaceBetweenRectangles" presStyleCnt="0"/>
      <dgm:spPr/>
    </dgm:pt>
    <dgm:pt modelId="{81B61D76-3302-4FA6-9E5C-A1CD82ED22C5}" type="pres">
      <dgm:prSet presAssocID="{1C3B1928-99A0-4516-9D33-B8ABDCC1088A}" presName="parentLin" presStyleCnt="0"/>
      <dgm:spPr/>
    </dgm:pt>
    <dgm:pt modelId="{A792AA5F-A8E0-445A-9663-C1F02234DACC}" type="pres">
      <dgm:prSet presAssocID="{1C3B1928-99A0-4516-9D33-B8ABDCC1088A}" presName="parentLeftMargin" presStyleLbl="node1" presStyleIdx="1" presStyleCnt="3"/>
      <dgm:spPr/>
    </dgm:pt>
    <dgm:pt modelId="{9B1859C4-39FC-47AA-9E46-F648BB710FFC}" type="pres">
      <dgm:prSet presAssocID="{1C3B1928-99A0-4516-9D33-B8ABDCC1088A}" presName="parentText" presStyleLbl="node1" presStyleIdx="2" presStyleCnt="3">
        <dgm:presLayoutVars>
          <dgm:chMax val="0"/>
          <dgm:bulletEnabled val="1"/>
        </dgm:presLayoutVars>
      </dgm:prSet>
      <dgm:spPr/>
    </dgm:pt>
    <dgm:pt modelId="{CC85499D-1865-4A13-96B5-DCCD2548D956}" type="pres">
      <dgm:prSet presAssocID="{1C3B1928-99A0-4516-9D33-B8ABDCC1088A}" presName="negativeSpace" presStyleCnt="0"/>
      <dgm:spPr/>
    </dgm:pt>
    <dgm:pt modelId="{60B4844C-54A5-4D27-B9A9-9514600F7EE0}" type="pres">
      <dgm:prSet presAssocID="{1C3B1928-99A0-4516-9D33-B8ABDCC1088A}" presName="childText" presStyleLbl="conFgAcc1" presStyleIdx="2" presStyleCnt="3" custScaleY="129792">
        <dgm:presLayoutVars>
          <dgm:bulletEnabled val="1"/>
        </dgm:presLayoutVars>
      </dgm:prSet>
      <dgm:spPr/>
    </dgm:pt>
  </dgm:ptLst>
  <dgm:cxnLst>
    <dgm:cxn modelId="{109F6703-DA8B-428D-AB14-82E00239161B}" srcId="{5092843E-284D-4EF4-B662-CFB65ABA999F}" destId="{49FC99A4-89CF-4C51-9635-F668C1AA9C8B}" srcOrd="1" destOrd="0" parTransId="{24210B21-40F8-494D-92AC-9366C418141A}" sibTransId="{ADE0A4F9-6E9D-4255-AA4C-331552EB2A53}"/>
    <dgm:cxn modelId="{99BE601E-604E-4157-B111-4E1618D409CA}" srcId="{448F3E69-986A-4A52-8620-6E7E5E4FA6CD}" destId="{B31B3C62-DB5B-473E-80CE-A88F1EBC3EA5}" srcOrd="0" destOrd="0" parTransId="{A749D9CD-91EE-4657-9FDA-9000DE5AA982}" sibTransId="{E490F31A-CE4C-4ADE-BCAF-3D97D34BEDD5}"/>
    <dgm:cxn modelId="{C9711C2F-0E46-4F1C-B66F-8CE37DDCF12C}" type="presOf" srcId="{448F3E69-986A-4A52-8620-6E7E5E4FA6CD}" destId="{F7557CBF-7BE9-427D-9657-7F0EFAC282B4}" srcOrd="1" destOrd="0" presId="urn:microsoft.com/office/officeart/2005/8/layout/list1"/>
    <dgm:cxn modelId="{351FA631-FF93-4324-903F-33DF23910122}" srcId="{5092843E-284D-4EF4-B662-CFB65ABA999F}" destId="{448F3E69-986A-4A52-8620-6E7E5E4FA6CD}" srcOrd="0" destOrd="0" parTransId="{5D0DBCAA-DB2A-411F-AECE-E480F09F491E}" sibTransId="{0FC41822-CEDC-4541-B88E-19A12AB02CDF}"/>
    <dgm:cxn modelId="{8569DA60-B46D-45C9-A0D7-456A42F45F72}" srcId="{49FC99A4-89CF-4C51-9635-F668C1AA9C8B}" destId="{EE651C53-74D0-4926-A600-E06C0B2ED9D8}" srcOrd="0" destOrd="0" parTransId="{89FA5E04-D5E9-4788-A493-4376F658FB4B}" sibTransId="{6E5D572D-6369-4173-A9F5-90C35E62A8AB}"/>
    <dgm:cxn modelId="{7465CA46-3A9E-43B4-9B26-39C9585A81B5}" type="presOf" srcId="{570983B5-A170-4BB2-9B2C-5ED82BADD85D}" destId="{8C5795A9-25D4-41B0-A772-5992FEBAD862}" srcOrd="0" destOrd="2" presId="urn:microsoft.com/office/officeart/2005/8/layout/list1"/>
    <dgm:cxn modelId="{880F466C-CE62-4A18-87C7-606B72E8E337}" type="presOf" srcId="{1C3B1928-99A0-4516-9D33-B8ABDCC1088A}" destId="{A792AA5F-A8E0-445A-9663-C1F02234DACC}" srcOrd="0" destOrd="0" presId="urn:microsoft.com/office/officeart/2005/8/layout/list1"/>
    <dgm:cxn modelId="{8E3E084F-4A12-4DFF-B75F-DD309D7A5AF0}" type="presOf" srcId="{448F3E69-986A-4A52-8620-6E7E5E4FA6CD}" destId="{FBA83463-342C-430E-BB3D-1CCB814E56AB}" srcOrd="0" destOrd="0" presId="urn:microsoft.com/office/officeart/2005/8/layout/list1"/>
    <dgm:cxn modelId="{DF1AC578-E43C-4FD5-B732-7CC0A988C35B}" srcId="{1C3B1928-99A0-4516-9D33-B8ABDCC1088A}" destId="{87F35148-3586-42C9-B1F3-F001BC7C7530}" srcOrd="0" destOrd="0" parTransId="{6A73B2FF-1336-4A0C-9ED3-75AA81191359}" sibTransId="{C55936C3-CE9F-41E1-A0A2-9A6683EAAE2C}"/>
    <dgm:cxn modelId="{FF42BA8D-4B39-4923-B581-3E3395F162E3}" type="presOf" srcId="{8E98A0B2-9753-4149-97DD-80856681FEC4}" destId="{8C5795A9-25D4-41B0-A772-5992FEBAD862}" srcOrd="0" destOrd="1" presId="urn:microsoft.com/office/officeart/2005/8/layout/list1"/>
    <dgm:cxn modelId="{429CDF8E-9B8B-4BE4-9713-349A7C62F115}" type="presOf" srcId="{49FC99A4-89CF-4C51-9635-F668C1AA9C8B}" destId="{AB3EEC5A-B323-4E13-9706-44F0053CA7A3}" srcOrd="1" destOrd="0" presId="urn:microsoft.com/office/officeart/2005/8/layout/list1"/>
    <dgm:cxn modelId="{7502FDA5-7313-452D-B5D9-C85A92A089E8}" type="presOf" srcId="{B31B3C62-DB5B-473E-80CE-A88F1EBC3EA5}" destId="{8C5795A9-25D4-41B0-A772-5992FEBAD862}" srcOrd="0" destOrd="0" presId="urn:microsoft.com/office/officeart/2005/8/layout/list1"/>
    <dgm:cxn modelId="{26270CB6-B699-451A-8877-E6E6D033D1E7}" srcId="{448F3E69-986A-4A52-8620-6E7E5E4FA6CD}" destId="{8E98A0B2-9753-4149-97DD-80856681FEC4}" srcOrd="1" destOrd="0" parTransId="{CD8883F6-A79E-482B-BCD7-639A686F4A70}" sibTransId="{9AE9846A-72E6-41B5-A8DD-197B941849FB}"/>
    <dgm:cxn modelId="{027505C8-5397-4352-AC71-C7EDCD866CCC}" type="presOf" srcId="{5092843E-284D-4EF4-B662-CFB65ABA999F}" destId="{703F4E4A-6CB4-4C0B-8DFD-B8A36BD0BF7A}" srcOrd="0" destOrd="0" presId="urn:microsoft.com/office/officeart/2005/8/layout/list1"/>
    <dgm:cxn modelId="{8F2E91C9-C059-4EE5-957A-286D4369A21C}" type="presOf" srcId="{49FC99A4-89CF-4C51-9635-F668C1AA9C8B}" destId="{3479DD36-1AEF-4E18-AC3D-CE19BD04D5D5}" srcOrd="0" destOrd="0" presId="urn:microsoft.com/office/officeart/2005/8/layout/list1"/>
    <dgm:cxn modelId="{4FBF86CF-75B6-4867-9F8F-B2D64D29A493}" srcId="{49FC99A4-89CF-4C51-9635-F668C1AA9C8B}" destId="{814E90C6-E0C2-401A-95BC-0BB3F5226D48}" srcOrd="1" destOrd="0" parTransId="{5E16D465-20D0-4BC3-9E49-4F6DC9EA8643}" sibTransId="{E5588782-FF3F-48DB-BC54-A34B91966555}"/>
    <dgm:cxn modelId="{9461B6CF-1BC6-421D-B1DB-97F57A07B6C7}" type="presOf" srcId="{814E90C6-E0C2-401A-95BC-0BB3F5226D48}" destId="{D6C5FFA3-F124-42FA-9D3C-031B5119E4EF}" srcOrd="0" destOrd="1" presId="urn:microsoft.com/office/officeart/2005/8/layout/list1"/>
    <dgm:cxn modelId="{6CD1F3D4-0C6B-4104-9C07-9D4036F614CC}" type="presOf" srcId="{1C3B1928-99A0-4516-9D33-B8ABDCC1088A}" destId="{9B1859C4-39FC-47AA-9E46-F648BB710FFC}" srcOrd="1" destOrd="0" presId="urn:microsoft.com/office/officeart/2005/8/layout/list1"/>
    <dgm:cxn modelId="{4375FEE1-F7F0-452F-8AA7-3D7CB319C8FE}" srcId="{448F3E69-986A-4A52-8620-6E7E5E4FA6CD}" destId="{570983B5-A170-4BB2-9B2C-5ED82BADD85D}" srcOrd="2" destOrd="0" parTransId="{B6386F18-B4A5-48DB-B88A-28F524C5EC7E}" sibTransId="{53411325-5C46-4680-86F1-FA69FD73E9A8}"/>
    <dgm:cxn modelId="{09B621E2-4E0B-4809-BCCA-037BF4E899EB}" type="presOf" srcId="{EE651C53-74D0-4926-A600-E06C0B2ED9D8}" destId="{D6C5FFA3-F124-42FA-9D3C-031B5119E4EF}" srcOrd="0" destOrd="0" presId="urn:microsoft.com/office/officeart/2005/8/layout/list1"/>
    <dgm:cxn modelId="{8345BAED-E92A-45B9-A397-A5575C85ED0E}" srcId="{5092843E-284D-4EF4-B662-CFB65ABA999F}" destId="{1C3B1928-99A0-4516-9D33-B8ABDCC1088A}" srcOrd="2" destOrd="0" parTransId="{477CE65B-A74D-43C6-9B7D-F0A8AC6FC081}" sibTransId="{23300FAB-E6AE-4BAF-836E-D92EFEF5CBD6}"/>
    <dgm:cxn modelId="{0BD5DCFC-89DB-4998-A550-D6FFFE2044EF}" type="presOf" srcId="{87F35148-3586-42C9-B1F3-F001BC7C7530}" destId="{60B4844C-54A5-4D27-B9A9-9514600F7EE0}" srcOrd="0" destOrd="0" presId="urn:microsoft.com/office/officeart/2005/8/layout/list1"/>
    <dgm:cxn modelId="{D57D7DAA-9202-403C-8813-E23A4921F263}" type="presParOf" srcId="{703F4E4A-6CB4-4C0B-8DFD-B8A36BD0BF7A}" destId="{B1D5EFB0-D9F8-43F7-84F2-3761E2C0516C}" srcOrd="0" destOrd="0" presId="urn:microsoft.com/office/officeart/2005/8/layout/list1"/>
    <dgm:cxn modelId="{88431079-A2FA-4AC7-BA43-529C5B81AB8C}" type="presParOf" srcId="{B1D5EFB0-D9F8-43F7-84F2-3761E2C0516C}" destId="{FBA83463-342C-430E-BB3D-1CCB814E56AB}" srcOrd="0" destOrd="0" presId="urn:microsoft.com/office/officeart/2005/8/layout/list1"/>
    <dgm:cxn modelId="{DBF95F3B-0B7D-4DA9-BE84-08A664BC3D72}" type="presParOf" srcId="{B1D5EFB0-D9F8-43F7-84F2-3761E2C0516C}" destId="{F7557CBF-7BE9-427D-9657-7F0EFAC282B4}" srcOrd="1" destOrd="0" presId="urn:microsoft.com/office/officeart/2005/8/layout/list1"/>
    <dgm:cxn modelId="{6F951470-07C3-494A-993F-3683A936A9ED}" type="presParOf" srcId="{703F4E4A-6CB4-4C0B-8DFD-B8A36BD0BF7A}" destId="{7F2D04F2-61FD-4081-A964-BEE50B4B662C}" srcOrd="1" destOrd="0" presId="urn:microsoft.com/office/officeart/2005/8/layout/list1"/>
    <dgm:cxn modelId="{266B2900-6521-4FF7-8629-F8978E3495E3}" type="presParOf" srcId="{703F4E4A-6CB4-4C0B-8DFD-B8A36BD0BF7A}" destId="{8C5795A9-25D4-41B0-A772-5992FEBAD862}" srcOrd="2" destOrd="0" presId="urn:microsoft.com/office/officeart/2005/8/layout/list1"/>
    <dgm:cxn modelId="{90B177B8-0B29-4764-938E-2A8363FDD104}" type="presParOf" srcId="{703F4E4A-6CB4-4C0B-8DFD-B8A36BD0BF7A}" destId="{5B949CEE-CB06-4791-BD5F-2B9439E8AF3F}" srcOrd="3" destOrd="0" presId="urn:microsoft.com/office/officeart/2005/8/layout/list1"/>
    <dgm:cxn modelId="{76509C9C-6598-495D-9A5A-CEF31A007ACC}" type="presParOf" srcId="{703F4E4A-6CB4-4C0B-8DFD-B8A36BD0BF7A}" destId="{5F1BF8AC-7CA3-4ED2-8413-03C7E37902DB}" srcOrd="4" destOrd="0" presId="urn:microsoft.com/office/officeart/2005/8/layout/list1"/>
    <dgm:cxn modelId="{155A1615-2B4A-4D20-A9DA-CF4CEED81833}" type="presParOf" srcId="{5F1BF8AC-7CA3-4ED2-8413-03C7E37902DB}" destId="{3479DD36-1AEF-4E18-AC3D-CE19BD04D5D5}" srcOrd="0" destOrd="0" presId="urn:microsoft.com/office/officeart/2005/8/layout/list1"/>
    <dgm:cxn modelId="{B726CD2D-8F99-4982-A779-4395F8A601EA}" type="presParOf" srcId="{5F1BF8AC-7CA3-4ED2-8413-03C7E37902DB}" destId="{AB3EEC5A-B323-4E13-9706-44F0053CA7A3}" srcOrd="1" destOrd="0" presId="urn:microsoft.com/office/officeart/2005/8/layout/list1"/>
    <dgm:cxn modelId="{28A05C25-2D9B-41A9-9079-744FC819B4CE}" type="presParOf" srcId="{703F4E4A-6CB4-4C0B-8DFD-B8A36BD0BF7A}" destId="{645CD29B-F85B-4FBE-893C-B56AE1F6F47B}" srcOrd="5" destOrd="0" presId="urn:microsoft.com/office/officeart/2005/8/layout/list1"/>
    <dgm:cxn modelId="{B25092ED-B6D3-45EA-8B7B-BA6169E24CF1}" type="presParOf" srcId="{703F4E4A-6CB4-4C0B-8DFD-B8A36BD0BF7A}" destId="{D6C5FFA3-F124-42FA-9D3C-031B5119E4EF}" srcOrd="6" destOrd="0" presId="urn:microsoft.com/office/officeart/2005/8/layout/list1"/>
    <dgm:cxn modelId="{7396B6DC-1820-4D6D-879A-49E593692018}" type="presParOf" srcId="{703F4E4A-6CB4-4C0B-8DFD-B8A36BD0BF7A}" destId="{9E708C08-289C-4E48-B22F-8940C72D05DF}" srcOrd="7" destOrd="0" presId="urn:microsoft.com/office/officeart/2005/8/layout/list1"/>
    <dgm:cxn modelId="{D438E8CA-A1BB-43AA-9702-22A3E2985394}" type="presParOf" srcId="{703F4E4A-6CB4-4C0B-8DFD-B8A36BD0BF7A}" destId="{81B61D76-3302-4FA6-9E5C-A1CD82ED22C5}" srcOrd="8" destOrd="0" presId="urn:microsoft.com/office/officeart/2005/8/layout/list1"/>
    <dgm:cxn modelId="{746997F2-0813-4D15-90B6-864B02807745}" type="presParOf" srcId="{81B61D76-3302-4FA6-9E5C-A1CD82ED22C5}" destId="{A792AA5F-A8E0-445A-9663-C1F02234DACC}" srcOrd="0" destOrd="0" presId="urn:microsoft.com/office/officeart/2005/8/layout/list1"/>
    <dgm:cxn modelId="{4CEA6BE2-F682-499D-9B72-0C3F1594F859}" type="presParOf" srcId="{81B61D76-3302-4FA6-9E5C-A1CD82ED22C5}" destId="{9B1859C4-39FC-47AA-9E46-F648BB710FFC}" srcOrd="1" destOrd="0" presId="urn:microsoft.com/office/officeart/2005/8/layout/list1"/>
    <dgm:cxn modelId="{A9CFD9DC-67EB-457F-A222-416AE42A12CA}" type="presParOf" srcId="{703F4E4A-6CB4-4C0B-8DFD-B8A36BD0BF7A}" destId="{CC85499D-1865-4A13-96B5-DCCD2548D956}" srcOrd="9" destOrd="0" presId="urn:microsoft.com/office/officeart/2005/8/layout/list1"/>
    <dgm:cxn modelId="{604F6D07-CAC2-4AEC-84C3-30575078DF81}" type="presParOf" srcId="{703F4E4A-6CB4-4C0B-8DFD-B8A36BD0BF7A}" destId="{60B4844C-54A5-4D27-B9A9-9514600F7EE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E0287A-702F-4D76-89C4-F39DCB5542A0}" type="doc">
      <dgm:prSet loTypeId="urn:microsoft.com/office/officeart/2005/8/layout/hList1" loCatId="list" qsTypeId="urn:microsoft.com/office/officeart/2005/8/quickstyle/simple4" qsCatId="simple" csTypeId="urn:microsoft.com/office/officeart/2005/8/colors/accent2_4" csCatId="accent2" phldr="1"/>
      <dgm:spPr/>
      <dgm:t>
        <a:bodyPr/>
        <a:lstStyle/>
        <a:p>
          <a:endParaRPr lang="en-US"/>
        </a:p>
      </dgm:t>
    </dgm:pt>
    <dgm:pt modelId="{14F6BD0C-6575-470D-9A38-C2B805DDAD57}">
      <dgm:prSet custT="1"/>
      <dgm:spPr/>
      <dgm:t>
        <a:bodyPr/>
        <a:lstStyle/>
        <a:p>
          <a:pPr rtl="0"/>
          <a:r>
            <a:rPr lang="en-US" sz="1800" b="1" dirty="0"/>
            <a:t>Objectives</a:t>
          </a:r>
          <a:r>
            <a:rPr lang="en-US" sz="1500" dirty="0"/>
            <a:t>:</a:t>
          </a:r>
        </a:p>
      </dgm:t>
    </dgm:pt>
    <dgm:pt modelId="{F696A71C-143F-411E-9046-087B4249A36F}" type="parTrans" cxnId="{8A904D63-BE00-4D65-B8FB-7B5BB648A070}">
      <dgm:prSet/>
      <dgm:spPr/>
      <dgm:t>
        <a:bodyPr/>
        <a:lstStyle/>
        <a:p>
          <a:endParaRPr lang="en-US"/>
        </a:p>
      </dgm:t>
    </dgm:pt>
    <dgm:pt modelId="{0231B1E8-5F56-42A8-ACB5-CB8014C3A084}" type="sibTrans" cxnId="{8A904D63-BE00-4D65-B8FB-7B5BB648A070}">
      <dgm:prSet/>
      <dgm:spPr/>
      <dgm:t>
        <a:bodyPr/>
        <a:lstStyle/>
        <a:p>
          <a:endParaRPr lang="en-US"/>
        </a:p>
      </dgm:t>
    </dgm:pt>
    <dgm:pt modelId="{4CB76205-D449-4194-B579-C6D004D4AF23}">
      <dgm:prSet/>
      <dgm:spPr/>
      <dgm:t>
        <a:bodyPr/>
        <a:lstStyle/>
        <a:p>
          <a:pPr rtl="0"/>
          <a:r>
            <a:rPr lang="en-US" dirty="0"/>
            <a:t>Ensure coordination between the managed care plans and specialty mental health plans</a:t>
          </a:r>
        </a:p>
      </dgm:t>
    </dgm:pt>
    <dgm:pt modelId="{44547FA8-7A2B-4229-B6DF-EB7CA52BCFBB}" type="parTrans" cxnId="{E0E95B5E-2B85-47E6-9A3E-0E5D1012A7DD}">
      <dgm:prSet/>
      <dgm:spPr/>
      <dgm:t>
        <a:bodyPr/>
        <a:lstStyle/>
        <a:p>
          <a:endParaRPr lang="en-US"/>
        </a:p>
      </dgm:t>
    </dgm:pt>
    <dgm:pt modelId="{04A3C0F7-9111-462A-82FD-040DC1CF726D}" type="sibTrans" cxnId="{E0E95B5E-2B85-47E6-9A3E-0E5D1012A7DD}">
      <dgm:prSet/>
      <dgm:spPr/>
      <dgm:t>
        <a:bodyPr/>
        <a:lstStyle/>
        <a:p>
          <a:endParaRPr lang="en-US"/>
        </a:p>
      </dgm:t>
    </dgm:pt>
    <dgm:pt modelId="{BB50BE8A-1A10-4526-9738-F027CD696F2F}">
      <dgm:prSet/>
      <dgm:spPr/>
      <dgm:t>
        <a:bodyPr/>
        <a:lstStyle/>
        <a:p>
          <a:pPr rtl="0"/>
          <a:r>
            <a:rPr lang="en-US" dirty="0"/>
            <a:t>Promote local flexibility that exist at the county level</a:t>
          </a:r>
        </a:p>
      </dgm:t>
    </dgm:pt>
    <dgm:pt modelId="{9972AC22-2BEB-4EB5-87DA-DCF376529521}" type="parTrans" cxnId="{7B97C56B-337A-44FC-90F6-0A84CA10F170}">
      <dgm:prSet/>
      <dgm:spPr/>
      <dgm:t>
        <a:bodyPr/>
        <a:lstStyle/>
        <a:p>
          <a:endParaRPr lang="en-US"/>
        </a:p>
      </dgm:t>
    </dgm:pt>
    <dgm:pt modelId="{3EE48B56-0349-4B9C-9EA0-3B792CDDE9E2}" type="sibTrans" cxnId="{7B97C56B-337A-44FC-90F6-0A84CA10F170}">
      <dgm:prSet/>
      <dgm:spPr/>
      <dgm:t>
        <a:bodyPr/>
        <a:lstStyle/>
        <a:p>
          <a:endParaRPr lang="en-US"/>
        </a:p>
      </dgm:t>
    </dgm:pt>
    <dgm:pt modelId="{59ED927B-B88C-41F8-BA56-9A7B1DBC129B}">
      <dgm:prSet custT="1"/>
      <dgm:spPr/>
      <dgm:t>
        <a:bodyPr/>
        <a:lstStyle/>
        <a:p>
          <a:pPr rtl="0"/>
          <a:r>
            <a:rPr lang="en-US" sz="1800" b="1" dirty="0"/>
            <a:t>Core elements:</a:t>
          </a:r>
        </a:p>
      </dgm:t>
    </dgm:pt>
    <dgm:pt modelId="{338D9539-63CE-485F-B5FE-28FB95E83D7F}" type="parTrans" cxnId="{D70E8B79-C09F-4A78-B327-56097DAF1BAE}">
      <dgm:prSet/>
      <dgm:spPr/>
      <dgm:t>
        <a:bodyPr/>
        <a:lstStyle/>
        <a:p>
          <a:endParaRPr lang="en-US"/>
        </a:p>
      </dgm:t>
    </dgm:pt>
    <dgm:pt modelId="{5FC103FD-5CF7-47EB-87CF-E8C9707E150E}" type="sibTrans" cxnId="{D70E8B79-C09F-4A78-B327-56097DAF1BAE}">
      <dgm:prSet/>
      <dgm:spPr/>
      <dgm:t>
        <a:bodyPr/>
        <a:lstStyle/>
        <a:p>
          <a:endParaRPr lang="en-US"/>
        </a:p>
      </dgm:t>
    </dgm:pt>
    <dgm:pt modelId="{F957EF54-D0F9-47A0-81F8-196F8ED11153}">
      <dgm:prSet/>
      <dgm:spPr/>
      <dgm:t>
        <a:bodyPr/>
        <a:lstStyle/>
        <a:p>
          <a:pPr rtl="0"/>
          <a:r>
            <a:rPr lang="en-US" dirty="0"/>
            <a:t>Basic Requirements</a:t>
          </a:r>
        </a:p>
      </dgm:t>
    </dgm:pt>
    <dgm:pt modelId="{63113873-F3A7-446D-AEB9-84C4EF9EF893}" type="parTrans" cxnId="{E34FBCD0-123C-41C5-9514-A13027E8DD71}">
      <dgm:prSet/>
      <dgm:spPr/>
      <dgm:t>
        <a:bodyPr/>
        <a:lstStyle/>
        <a:p>
          <a:endParaRPr lang="en-US"/>
        </a:p>
      </dgm:t>
    </dgm:pt>
    <dgm:pt modelId="{EA7849AF-9721-4864-97E3-9CDDF9EB7A4F}" type="sibTrans" cxnId="{E34FBCD0-123C-41C5-9514-A13027E8DD71}">
      <dgm:prSet/>
      <dgm:spPr/>
      <dgm:t>
        <a:bodyPr/>
        <a:lstStyle/>
        <a:p>
          <a:endParaRPr lang="en-US"/>
        </a:p>
      </dgm:t>
    </dgm:pt>
    <dgm:pt modelId="{52E9DF2E-305E-45F1-8FB1-4B7C7E931183}">
      <dgm:prSet/>
      <dgm:spPr/>
      <dgm:t>
        <a:bodyPr/>
        <a:lstStyle/>
        <a:p>
          <a:pPr rtl="0"/>
          <a:r>
            <a:rPr lang="en-US" dirty="0"/>
            <a:t>Covered Services and Populations</a:t>
          </a:r>
        </a:p>
      </dgm:t>
    </dgm:pt>
    <dgm:pt modelId="{31500E60-92AB-4C99-9405-F47A4BB7B7BE}" type="parTrans" cxnId="{1876271C-1C9F-43C2-942C-BAA40A354C6F}">
      <dgm:prSet/>
      <dgm:spPr/>
      <dgm:t>
        <a:bodyPr/>
        <a:lstStyle/>
        <a:p>
          <a:endParaRPr lang="en-US"/>
        </a:p>
      </dgm:t>
    </dgm:pt>
    <dgm:pt modelId="{EED66979-43DF-4A4A-8E48-799A86B9ACD7}" type="sibTrans" cxnId="{1876271C-1C9F-43C2-942C-BAA40A354C6F}">
      <dgm:prSet/>
      <dgm:spPr/>
      <dgm:t>
        <a:bodyPr/>
        <a:lstStyle/>
        <a:p>
          <a:endParaRPr lang="en-US"/>
        </a:p>
      </dgm:t>
    </dgm:pt>
    <dgm:pt modelId="{195C6406-5F30-41CA-A724-0CAB7AE4B6FF}">
      <dgm:prSet/>
      <dgm:spPr/>
      <dgm:t>
        <a:bodyPr/>
        <a:lstStyle/>
        <a:p>
          <a:pPr rtl="0"/>
          <a:r>
            <a:rPr lang="en-US" dirty="0"/>
            <a:t>Oversight Responsibilities of the MCP and MHP</a:t>
          </a:r>
        </a:p>
      </dgm:t>
    </dgm:pt>
    <dgm:pt modelId="{FBDA123F-F9C7-4D94-B3BC-B11B48EFCF89}" type="parTrans" cxnId="{5393D5FE-80A0-46B8-BFE3-9101D17AE530}">
      <dgm:prSet/>
      <dgm:spPr/>
      <dgm:t>
        <a:bodyPr/>
        <a:lstStyle/>
        <a:p>
          <a:endParaRPr lang="en-US"/>
        </a:p>
      </dgm:t>
    </dgm:pt>
    <dgm:pt modelId="{50FCE60F-1954-4F1B-9524-8E376639C2E8}" type="sibTrans" cxnId="{5393D5FE-80A0-46B8-BFE3-9101D17AE530}">
      <dgm:prSet/>
      <dgm:spPr/>
      <dgm:t>
        <a:bodyPr/>
        <a:lstStyle/>
        <a:p>
          <a:endParaRPr lang="en-US"/>
        </a:p>
      </dgm:t>
    </dgm:pt>
    <dgm:pt modelId="{D4B6454D-0269-4855-B951-A9C2E9C4E064}">
      <dgm:prSet/>
      <dgm:spPr/>
      <dgm:t>
        <a:bodyPr/>
        <a:lstStyle/>
        <a:p>
          <a:pPr rtl="0"/>
          <a:r>
            <a:rPr lang="en-US" dirty="0"/>
            <a:t>Screening, Assessment, and Referral</a:t>
          </a:r>
        </a:p>
      </dgm:t>
    </dgm:pt>
    <dgm:pt modelId="{7C18EE4A-4FCE-42EA-BB77-BF727488E7C9}" type="parTrans" cxnId="{C76F8A7C-72B3-451C-B53F-1079DF1AAB6B}">
      <dgm:prSet/>
      <dgm:spPr/>
      <dgm:t>
        <a:bodyPr/>
        <a:lstStyle/>
        <a:p>
          <a:endParaRPr lang="en-US"/>
        </a:p>
      </dgm:t>
    </dgm:pt>
    <dgm:pt modelId="{60D31851-4E4C-45BC-B27F-1199C6EE4FFB}" type="sibTrans" cxnId="{C76F8A7C-72B3-451C-B53F-1079DF1AAB6B}">
      <dgm:prSet/>
      <dgm:spPr/>
      <dgm:t>
        <a:bodyPr/>
        <a:lstStyle/>
        <a:p>
          <a:endParaRPr lang="en-US"/>
        </a:p>
      </dgm:t>
    </dgm:pt>
    <dgm:pt modelId="{8F428175-1C6A-4EAA-9CC6-2B1F6CB72A70}">
      <dgm:prSet/>
      <dgm:spPr/>
      <dgm:t>
        <a:bodyPr/>
        <a:lstStyle/>
        <a:p>
          <a:pPr rtl="0"/>
          <a:r>
            <a:rPr lang="en-US" dirty="0"/>
            <a:t>Care Coordination</a:t>
          </a:r>
        </a:p>
      </dgm:t>
    </dgm:pt>
    <dgm:pt modelId="{3B23CE2C-A2FE-43A1-8DA8-234C835D74A1}" type="parTrans" cxnId="{70DC8ED3-5F4B-4F82-8E5A-11727A64D9A5}">
      <dgm:prSet/>
      <dgm:spPr/>
      <dgm:t>
        <a:bodyPr/>
        <a:lstStyle/>
        <a:p>
          <a:endParaRPr lang="en-US"/>
        </a:p>
      </dgm:t>
    </dgm:pt>
    <dgm:pt modelId="{12B08F73-320A-4341-A7C8-55699ADA2AFA}" type="sibTrans" cxnId="{70DC8ED3-5F4B-4F82-8E5A-11727A64D9A5}">
      <dgm:prSet/>
      <dgm:spPr/>
      <dgm:t>
        <a:bodyPr/>
        <a:lstStyle/>
        <a:p>
          <a:endParaRPr lang="en-US"/>
        </a:p>
      </dgm:t>
    </dgm:pt>
    <dgm:pt modelId="{92ABF0C1-1030-4530-A22B-AC4E0DA54FB2}">
      <dgm:prSet/>
      <dgm:spPr/>
      <dgm:t>
        <a:bodyPr/>
        <a:lstStyle/>
        <a:p>
          <a:pPr rtl="0"/>
          <a:r>
            <a:rPr lang="en-US" dirty="0"/>
            <a:t>Information Exchange</a:t>
          </a:r>
        </a:p>
      </dgm:t>
    </dgm:pt>
    <dgm:pt modelId="{231A13C3-1F97-4344-AD1A-ED7F386BE7A4}" type="parTrans" cxnId="{805E996E-7445-4AC7-978A-19630193209B}">
      <dgm:prSet/>
      <dgm:spPr/>
      <dgm:t>
        <a:bodyPr/>
        <a:lstStyle/>
        <a:p>
          <a:endParaRPr lang="en-US"/>
        </a:p>
      </dgm:t>
    </dgm:pt>
    <dgm:pt modelId="{DFFEE657-3AA6-48EB-A70E-C9C403A0CFBE}" type="sibTrans" cxnId="{805E996E-7445-4AC7-978A-19630193209B}">
      <dgm:prSet/>
      <dgm:spPr/>
      <dgm:t>
        <a:bodyPr/>
        <a:lstStyle/>
        <a:p>
          <a:endParaRPr lang="en-US"/>
        </a:p>
      </dgm:t>
    </dgm:pt>
    <dgm:pt modelId="{2115F3E7-A66C-45A2-9228-34DC71F58D0D}">
      <dgm:prSet/>
      <dgm:spPr/>
      <dgm:t>
        <a:bodyPr/>
        <a:lstStyle/>
        <a:p>
          <a:pPr rtl="0"/>
          <a:r>
            <a:rPr lang="en-US" dirty="0"/>
            <a:t>Reporting and Quality Improvement Requirements</a:t>
          </a:r>
        </a:p>
      </dgm:t>
    </dgm:pt>
    <dgm:pt modelId="{25426A06-ED2D-4F20-B3E4-0A4502A87E59}" type="parTrans" cxnId="{44F25453-D181-494E-B6B2-F5015BD4B880}">
      <dgm:prSet/>
      <dgm:spPr/>
      <dgm:t>
        <a:bodyPr/>
        <a:lstStyle/>
        <a:p>
          <a:endParaRPr lang="en-US"/>
        </a:p>
      </dgm:t>
    </dgm:pt>
    <dgm:pt modelId="{3F531837-6E5D-40BD-BF5B-2CDF66015352}" type="sibTrans" cxnId="{44F25453-D181-494E-B6B2-F5015BD4B880}">
      <dgm:prSet/>
      <dgm:spPr/>
      <dgm:t>
        <a:bodyPr/>
        <a:lstStyle/>
        <a:p>
          <a:endParaRPr lang="en-US"/>
        </a:p>
      </dgm:t>
    </dgm:pt>
    <dgm:pt modelId="{3AA090C0-812D-46C1-9CB2-4B53F09C6F55}">
      <dgm:prSet/>
      <dgm:spPr/>
      <dgm:t>
        <a:bodyPr/>
        <a:lstStyle/>
        <a:p>
          <a:pPr rtl="0"/>
          <a:r>
            <a:rPr lang="en-US" dirty="0"/>
            <a:t>Dispute Resolution</a:t>
          </a:r>
        </a:p>
      </dgm:t>
    </dgm:pt>
    <dgm:pt modelId="{3CB837FF-E110-4B56-91BA-58C6BB478C07}" type="parTrans" cxnId="{00683A93-93CB-4F69-88F2-7676B92F86F1}">
      <dgm:prSet/>
      <dgm:spPr/>
      <dgm:t>
        <a:bodyPr/>
        <a:lstStyle/>
        <a:p>
          <a:endParaRPr lang="en-US"/>
        </a:p>
      </dgm:t>
    </dgm:pt>
    <dgm:pt modelId="{50341AF0-1EAC-45A9-86D2-8DBB3E0EF33C}" type="sibTrans" cxnId="{00683A93-93CB-4F69-88F2-7676B92F86F1}">
      <dgm:prSet/>
      <dgm:spPr/>
      <dgm:t>
        <a:bodyPr/>
        <a:lstStyle/>
        <a:p>
          <a:endParaRPr lang="en-US"/>
        </a:p>
      </dgm:t>
    </dgm:pt>
    <dgm:pt modelId="{476F1CE7-B9AD-404E-80FB-38BD438007F7}">
      <dgm:prSet/>
      <dgm:spPr/>
      <dgm:t>
        <a:bodyPr/>
        <a:lstStyle/>
        <a:p>
          <a:pPr rtl="0"/>
          <a:r>
            <a:rPr lang="en-US" dirty="0"/>
            <a:t>After-Hours Policies and Procedures</a:t>
          </a:r>
        </a:p>
      </dgm:t>
    </dgm:pt>
    <dgm:pt modelId="{C20E4382-17FD-4D62-A020-BDEB6F034E0E}" type="parTrans" cxnId="{EC58781B-F8F6-4597-8553-46271AC64251}">
      <dgm:prSet/>
      <dgm:spPr/>
      <dgm:t>
        <a:bodyPr/>
        <a:lstStyle/>
        <a:p>
          <a:endParaRPr lang="en-US"/>
        </a:p>
      </dgm:t>
    </dgm:pt>
    <dgm:pt modelId="{88FD5C5C-5F3C-47B3-9123-DA584FB09E00}" type="sibTrans" cxnId="{EC58781B-F8F6-4597-8553-46271AC64251}">
      <dgm:prSet/>
      <dgm:spPr/>
      <dgm:t>
        <a:bodyPr/>
        <a:lstStyle/>
        <a:p>
          <a:endParaRPr lang="en-US"/>
        </a:p>
      </dgm:t>
    </dgm:pt>
    <dgm:pt modelId="{E2DE0DFE-01AC-4497-A2B8-0CCBA55A38FF}">
      <dgm:prSet/>
      <dgm:spPr/>
      <dgm:t>
        <a:bodyPr/>
        <a:lstStyle/>
        <a:p>
          <a:pPr rtl="0"/>
          <a:r>
            <a:rPr lang="en-US" dirty="0"/>
            <a:t>Member and Provider Education</a:t>
          </a:r>
        </a:p>
      </dgm:t>
    </dgm:pt>
    <dgm:pt modelId="{3E0228B1-6F9E-40C7-BC53-DF3AA6B8C195}" type="parTrans" cxnId="{C78A3FEF-03D0-479C-BFBD-896BF84A180D}">
      <dgm:prSet/>
      <dgm:spPr/>
      <dgm:t>
        <a:bodyPr/>
        <a:lstStyle/>
        <a:p>
          <a:endParaRPr lang="en-US"/>
        </a:p>
      </dgm:t>
    </dgm:pt>
    <dgm:pt modelId="{30BB2A3A-2D98-4320-B6AE-0B49432DEC34}" type="sibTrans" cxnId="{C78A3FEF-03D0-479C-BFBD-896BF84A180D}">
      <dgm:prSet/>
      <dgm:spPr/>
      <dgm:t>
        <a:bodyPr/>
        <a:lstStyle/>
        <a:p>
          <a:endParaRPr lang="en-US"/>
        </a:p>
      </dgm:t>
    </dgm:pt>
    <dgm:pt modelId="{1423EFD9-1ED4-404B-9977-6075FDF9F29D}" type="pres">
      <dgm:prSet presAssocID="{FEE0287A-702F-4D76-89C4-F39DCB5542A0}" presName="Name0" presStyleCnt="0">
        <dgm:presLayoutVars>
          <dgm:dir/>
          <dgm:animLvl val="lvl"/>
          <dgm:resizeHandles val="exact"/>
        </dgm:presLayoutVars>
      </dgm:prSet>
      <dgm:spPr/>
    </dgm:pt>
    <dgm:pt modelId="{909F40CB-284A-4389-8388-448A8ABDE9D8}" type="pres">
      <dgm:prSet presAssocID="{14F6BD0C-6575-470D-9A38-C2B805DDAD57}" presName="composite" presStyleCnt="0"/>
      <dgm:spPr/>
    </dgm:pt>
    <dgm:pt modelId="{D8F977BC-40D6-44D3-8AA4-B1F57700E2D6}" type="pres">
      <dgm:prSet presAssocID="{14F6BD0C-6575-470D-9A38-C2B805DDAD57}" presName="parTx" presStyleLbl="alignNode1" presStyleIdx="0" presStyleCnt="2" custLinFactNeighborX="-10" custLinFactNeighborY="-27888">
        <dgm:presLayoutVars>
          <dgm:chMax val="0"/>
          <dgm:chPref val="0"/>
          <dgm:bulletEnabled val="1"/>
        </dgm:presLayoutVars>
      </dgm:prSet>
      <dgm:spPr/>
    </dgm:pt>
    <dgm:pt modelId="{DA9AB74E-C1CA-41DE-9D56-854F60B9E41A}" type="pres">
      <dgm:prSet presAssocID="{14F6BD0C-6575-470D-9A38-C2B805DDAD57}" presName="desTx" presStyleLbl="alignAccFollowNode1" presStyleIdx="0" presStyleCnt="2" custLinFactNeighborX="-10" custLinFactNeighborY="-5102">
        <dgm:presLayoutVars>
          <dgm:bulletEnabled val="1"/>
        </dgm:presLayoutVars>
      </dgm:prSet>
      <dgm:spPr/>
    </dgm:pt>
    <dgm:pt modelId="{006C0153-7F11-4346-B54A-7B2DA038F965}" type="pres">
      <dgm:prSet presAssocID="{0231B1E8-5F56-42A8-ACB5-CB8014C3A084}" presName="space" presStyleCnt="0"/>
      <dgm:spPr/>
    </dgm:pt>
    <dgm:pt modelId="{3B8FFE0F-524C-486A-9695-860F7BCB79F5}" type="pres">
      <dgm:prSet presAssocID="{59ED927B-B88C-41F8-BA56-9A7B1DBC129B}" presName="composite" presStyleCnt="0"/>
      <dgm:spPr/>
    </dgm:pt>
    <dgm:pt modelId="{C890644A-16AD-4327-B3E3-1137EFBD06EA}" type="pres">
      <dgm:prSet presAssocID="{59ED927B-B88C-41F8-BA56-9A7B1DBC129B}" presName="parTx" presStyleLbl="alignNode1" presStyleIdx="1" presStyleCnt="2" custScaleX="92849" custLinFactNeighborX="917" custLinFactNeighborY="-48666">
        <dgm:presLayoutVars>
          <dgm:chMax val="0"/>
          <dgm:chPref val="0"/>
          <dgm:bulletEnabled val="1"/>
        </dgm:presLayoutVars>
      </dgm:prSet>
      <dgm:spPr/>
    </dgm:pt>
    <dgm:pt modelId="{74F8217F-24C4-4F5C-8AEE-B105992B631F}" type="pres">
      <dgm:prSet presAssocID="{59ED927B-B88C-41F8-BA56-9A7B1DBC129B}" presName="desTx" presStyleLbl="alignAccFollowNode1" presStyleIdx="1" presStyleCnt="2" custScaleX="91810" custScaleY="87712" custLinFactNeighborX="398" custLinFactNeighborY="-12017">
        <dgm:presLayoutVars>
          <dgm:bulletEnabled val="1"/>
        </dgm:presLayoutVars>
      </dgm:prSet>
      <dgm:spPr/>
    </dgm:pt>
  </dgm:ptLst>
  <dgm:cxnLst>
    <dgm:cxn modelId="{A74C4500-5089-4EEA-AED5-4391827C9F5F}" type="presOf" srcId="{2115F3E7-A66C-45A2-9228-34DC71F58D0D}" destId="{74F8217F-24C4-4F5C-8AEE-B105992B631F}" srcOrd="0" destOrd="6" presId="urn:microsoft.com/office/officeart/2005/8/layout/hList1"/>
    <dgm:cxn modelId="{87181705-5510-4E70-B87F-CF7251E42068}" type="presOf" srcId="{14F6BD0C-6575-470D-9A38-C2B805DDAD57}" destId="{D8F977BC-40D6-44D3-8AA4-B1F57700E2D6}" srcOrd="0" destOrd="0" presId="urn:microsoft.com/office/officeart/2005/8/layout/hList1"/>
    <dgm:cxn modelId="{35DBB110-6E29-4498-B344-1A212B235972}" type="presOf" srcId="{3AA090C0-812D-46C1-9CB2-4B53F09C6F55}" destId="{74F8217F-24C4-4F5C-8AEE-B105992B631F}" srcOrd="0" destOrd="7" presId="urn:microsoft.com/office/officeart/2005/8/layout/hList1"/>
    <dgm:cxn modelId="{52D8CC12-FBF1-44BA-A745-9F7FFDD9592E}" type="presOf" srcId="{F957EF54-D0F9-47A0-81F8-196F8ED11153}" destId="{74F8217F-24C4-4F5C-8AEE-B105992B631F}" srcOrd="0" destOrd="0" presId="urn:microsoft.com/office/officeart/2005/8/layout/hList1"/>
    <dgm:cxn modelId="{EC58781B-F8F6-4597-8553-46271AC64251}" srcId="{59ED927B-B88C-41F8-BA56-9A7B1DBC129B}" destId="{476F1CE7-B9AD-404E-80FB-38BD438007F7}" srcOrd="8" destOrd="0" parTransId="{C20E4382-17FD-4D62-A020-BDEB6F034E0E}" sibTransId="{88FD5C5C-5F3C-47B3-9123-DA584FB09E00}"/>
    <dgm:cxn modelId="{1876271C-1C9F-43C2-942C-BAA40A354C6F}" srcId="{59ED927B-B88C-41F8-BA56-9A7B1DBC129B}" destId="{52E9DF2E-305E-45F1-8FB1-4B7C7E931183}" srcOrd="1" destOrd="0" parTransId="{31500E60-92AB-4C99-9405-F47A4BB7B7BE}" sibTransId="{EED66979-43DF-4A4A-8E48-799A86B9ACD7}"/>
    <dgm:cxn modelId="{F4E63329-C7BE-4B50-879C-AE05BA334EAE}" type="presOf" srcId="{59ED927B-B88C-41F8-BA56-9A7B1DBC129B}" destId="{C890644A-16AD-4327-B3E3-1137EFBD06EA}" srcOrd="0" destOrd="0" presId="urn:microsoft.com/office/officeart/2005/8/layout/hList1"/>
    <dgm:cxn modelId="{E2415F30-F7FA-41AE-98A4-A3F8295B965A}" type="presOf" srcId="{4CB76205-D449-4194-B579-C6D004D4AF23}" destId="{DA9AB74E-C1CA-41DE-9D56-854F60B9E41A}" srcOrd="0" destOrd="0" presId="urn:microsoft.com/office/officeart/2005/8/layout/hList1"/>
    <dgm:cxn modelId="{E0E95B5E-2B85-47E6-9A3E-0E5D1012A7DD}" srcId="{14F6BD0C-6575-470D-9A38-C2B805DDAD57}" destId="{4CB76205-D449-4194-B579-C6D004D4AF23}" srcOrd="0" destOrd="0" parTransId="{44547FA8-7A2B-4229-B6DF-EB7CA52BCFBB}" sibTransId="{04A3C0F7-9111-462A-82FD-040DC1CF726D}"/>
    <dgm:cxn modelId="{8A904D63-BE00-4D65-B8FB-7B5BB648A070}" srcId="{FEE0287A-702F-4D76-89C4-F39DCB5542A0}" destId="{14F6BD0C-6575-470D-9A38-C2B805DDAD57}" srcOrd="0" destOrd="0" parTransId="{F696A71C-143F-411E-9046-087B4249A36F}" sibTransId="{0231B1E8-5F56-42A8-ACB5-CB8014C3A084}"/>
    <dgm:cxn modelId="{7B97C56B-337A-44FC-90F6-0A84CA10F170}" srcId="{14F6BD0C-6575-470D-9A38-C2B805DDAD57}" destId="{BB50BE8A-1A10-4526-9738-F027CD696F2F}" srcOrd="1" destOrd="0" parTransId="{9972AC22-2BEB-4EB5-87DA-DCF376529521}" sibTransId="{3EE48B56-0349-4B9C-9EA0-3B792CDDE9E2}"/>
    <dgm:cxn modelId="{5221D96C-D643-4E1D-BF58-D12127158FCD}" type="presOf" srcId="{8F428175-1C6A-4EAA-9CC6-2B1F6CB72A70}" destId="{74F8217F-24C4-4F5C-8AEE-B105992B631F}" srcOrd="0" destOrd="4" presId="urn:microsoft.com/office/officeart/2005/8/layout/hList1"/>
    <dgm:cxn modelId="{805E996E-7445-4AC7-978A-19630193209B}" srcId="{59ED927B-B88C-41F8-BA56-9A7B1DBC129B}" destId="{92ABF0C1-1030-4530-A22B-AC4E0DA54FB2}" srcOrd="5" destOrd="0" parTransId="{231A13C3-1F97-4344-AD1A-ED7F386BE7A4}" sibTransId="{DFFEE657-3AA6-48EB-A70E-C9C403A0CFBE}"/>
    <dgm:cxn modelId="{44F25453-D181-494E-B6B2-F5015BD4B880}" srcId="{59ED927B-B88C-41F8-BA56-9A7B1DBC129B}" destId="{2115F3E7-A66C-45A2-9228-34DC71F58D0D}" srcOrd="6" destOrd="0" parTransId="{25426A06-ED2D-4F20-B3E4-0A4502A87E59}" sibTransId="{3F531837-6E5D-40BD-BF5B-2CDF66015352}"/>
    <dgm:cxn modelId="{1AB94776-D1F6-41E1-9E66-299185A8C0C1}" type="presOf" srcId="{BB50BE8A-1A10-4526-9738-F027CD696F2F}" destId="{DA9AB74E-C1CA-41DE-9D56-854F60B9E41A}" srcOrd="0" destOrd="1" presId="urn:microsoft.com/office/officeart/2005/8/layout/hList1"/>
    <dgm:cxn modelId="{C26E4C57-376C-4A22-AF1E-EA30798B7F0C}" type="presOf" srcId="{D4B6454D-0269-4855-B951-A9C2E9C4E064}" destId="{74F8217F-24C4-4F5C-8AEE-B105992B631F}" srcOrd="0" destOrd="3" presId="urn:microsoft.com/office/officeart/2005/8/layout/hList1"/>
    <dgm:cxn modelId="{D70E8B79-C09F-4A78-B327-56097DAF1BAE}" srcId="{FEE0287A-702F-4D76-89C4-F39DCB5542A0}" destId="{59ED927B-B88C-41F8-BA56-9A7B1DBC129B}" srcOrd="1" destOrd="0" parTransId="{338D9539-63CE-485F-B5FE-28FB95E83D7F}" sibTransId="{5FC103FD-5CF7-47EB-87CF-E8C9707E150E}"/>
    <dgm:cxn modelId="{C76F8A7C-72B3-451C-B53F-1079DF1AAB6B}" srcId="{59ED927B-B88C-41F8-BA56-9A7B1DBC129B}" destId="{D4B6454D-0269-4855-B951-A9C2E9C4E064}" srcOrd="3" destOrd="0" parTransId="{7C18EE4A-4FCE-42EA-BB77-BF727488E7C9}" sibTransId="{60D31851-4E4C-45BC-B27F-1199C6EE4FFB}"/>
    <dgm:cxn modelId="{00683A93-93CB-4F69-88F2-7676B92F86F1}" srcId="{59ED927B-B88C-41F8-BA56-9A7B1DBC129B}" destId="{3AA090C0-812D-46C1-9CB2-4B53F09C6F55}" srcOrd="7" destOrd="0" parTransId="{3CB837FF-E110-4B56-91BA-58C6BB478C07}" sibTransId="{50341AF0-1EAC-45A9-86D2-8DBB3E0EF33C}"/>
    <dgm:cxn modelId="{1FAAAC93-436A-418F-AACF-DBF3624FDFC9}" type="presOf" srcId="{92ABF0C1-1030-4530-A22B-AC4E0DA54FB2}" destId="{74F8217F-24C4-4F5C-8AEE-B105992B631F}" srcOrd="0" destOrd="5" presId="urn:microsoft.com/office/officeart/2005/8/layout/hList1"/>
    <dgm:cxn modelId="{73A094AA-1E7C-4BFE-A77E-5C64939565B5}" type="presOf" srcId="{476F1CE7-B9AD-404E-80FB-38BD438007F7}" destId="{74F8217F-24C4-4F5C-8AEE-B105992B631F}" srcOrd="0" destOrd="8" presId="urn:microsoft.com/office/officeart/2005/8/layout/hList1"/>
    <dgm:cxn modelId="{FB49A3B9-7BED-485D-946A-505E00B0CF14}" type="presOf" srcId="{E2DE0DFE-01AC-4497-A2B8-0CCBA55A38FF}" destId="{74F8217F-24C4-4F5C-8AEE-B105992B631F}" srcOrd="0" destOrd="9" presId="urn:microsoft.com/office/officeart/2005/8/layout/hList1"/>
    <dgm:cxn modelId="{ADB910CB-D40C-4946-9FEE-ACB4B708E184}" type="presOf" srcId="{195C6406-5F30-41CA-A724-0CAB7AE4B6FF}" destId="{74F8217F-24C4-4F5C-8AEE-B105992B631F}" srcOrd="0" destOrd="2" presId="urn:microsoft.com/office/officeart/2005/8/layout/hList1"/>
    <dgm:cxn modelId="{AAF7CFCC-CB86-4847-8C4B-DB587675F539}" type="presOf" srcId="{FEE0287A-702F-4D76-89C4-F39DCB5542A0}" destId="{1423EFD9-1ED4-404B-9977-6075FDF9F29D}" srcOrd="0" destOrd="0" presId="urn:microsoft.com/office/officeart/2005/8/layout/hList1"/>
    <dgm:cxn modelId="{F792CCCE-8167-435F-9A95-196EB627A0E1}" type="presOf" srcId="{52E9DF2E-305E-45F1-8FB1-4B7C7E931183}" destId="{74F8217F-24C4-4F5C-8AEE-B105992B631F}" srcOrd="0" destOrd="1" presId="urn:microsoft.com/office/officeart/2005/8/layout/hList1"/>
    <dgm:cxn modelId="{E34FBCD0-123C-41C5-9514-A13027E8DD71}" srcId="{59ED927B-B88C-41F8-BA56-9A7B1DBC129B}" destId="{F957EF54-D0F9-47A0-81F8-196F8ED11153}" srcOrd="0" destOrd="0" parTransId="{63113873-F3A7-446D-AEB9-84C4EF9EF893}" sibTransId="{EA7849AF-9721-4864-97E3-9CDDF9EB7A4F}"/>
    <dgm:cxn modelId="{70DC8ED3-5F4B-4F82-8E5A-11727A64D9A5}" srcId="{59ED927B-B88C-41F8-BA56-9A7B1DBC129B}" destId="{8F428175-1C6A-4EAA-9CC6-2B1F6CB72A70}" srcOrd="4" destOrd="0" parTransId="{3B23CE2C-A2FE-43A1-8DA8-234C835D74A1}" sibTransId="{12B08F73-320A-4341-A7C8-55699ADA2AFA}"/>
    <dgm:cxn modelId="{C78A3FEF-03D0-479C-BFBD-896BF84A180D}" srcId="{59ED927B-B88C-41F8-BA56-9A7B1DBC129B}" destId="{E2DE0DFE-01AC-4497-A2B8-0CCBA55A38FF}" srcOrd="9" destOrd="0" parTransId="{3E0228B1-6F9E-40C7-BC53-DF3AA6B8C195}" sibTransId="{30BB2A3A-2D98-4320-B6AE-0B49432DEC34}"/>
    <dgm:cxn modelId="{5393D5FE-80A0-46B8-BFE3-9101D17AE530}" srcId="{59ED927B-B88C-41F8-BA56-9A7B1DBC129B}" destId="{195C6406-5F30-41CA-A724-0CAB7AE4B6FF}" srcOrd="2" destOrd="0" parTransId="{FBDA123F-F9C7-4D94-B3BC-B11B48EFCF89}" sibTransId="{50FCE60F-1954-4F1B-9524-8E376639C2E8}"/>
    <dgm:cxn modelId="{BBACF3C7-B7E0-463B-83E8-537BA8E3829E}" type="presParOf" srcId="{1423EFD9-1ED4-404B-9977-6075FDF9F29D}" destId="{909F40CB-284A-4389-8388-448A8ABDE9D8}" srcOrd="0" destOrd="0" presId="urn:microsoft.com/office/officeart/2005/8/layout/hList1"/>
    <dgm:cxn modelId="{CB77B552-4075-4632-9359-A4BFF63D75A5}" type="presParOf" srcId="{909F40CB-284A-4389-8388-448A8ABDE9D8}" destId="{D8F977BC-40D6-44D3-8AA4-B1F57700E2D6}" srcOrd="0" destOrd="0" presId="urn:microsoft.com/office/officeart/2005/8/layout/hList1"/>
    <dgm:cxn modelId="{F4C05504-8C2F-4B28-ADB6-0850861176D8}" type="presParOf" srcId="{909F40CB-284A-4389-8388-448A8ABDE9D8}" destId="{DA9AB74E-C1CA-41DE-9D56-854F60B9E41A}" srcOrd="1" destOrd="0" presId="urn:microsoft.com/office/officeart/2005/8/layout/hList1"/>
    <dgm:cxn modelId="{F2F46255-188A-4451-A404-8CC379A42CA3}" type="presParOf" srcId="{1423EFD9-1ED4-404B-9977-6075FDF9F29D}" destId="{006C0153-7F11-4346-B54A-7B2DA038F965}" srcOrd="1" destOrd="0" presId="urn:microsoft.com/office/officeart/2005/8/layout/hList1"/>
    <dgm:cxn modelId="{822F55C4-8BBB-47D8-A37D-713B8DBBA679}" type="presParOf" srcId="{1423EFD9-1ED4-404B-9977-6075FDF9F29D}" destId="{3B8FFE0F-524C-486A-9695-860F7BCB79F5}" srcOrd="2" destOrd="0" presId="urn:microsoft.com/office/officeart/2005/8/layout/hList1"/>
    <dgm:cxn modelId="{0267F23E-73C4-49D1-B61B-CA92E9A0416C}" type="presParOf" srcId="{3B8FFE0F-524C-486A-9695-860F7BCB79F5}" destId="{C890644A-16AD-4327-B3E3-1137EFBD06EA}" srcOrd="0" destOrd="0" presId="urn:microsoft.com/office/officeart/2005/8/layout/hList1"/>
    <dgm:cxn modelId="{3BAD8E90-729F-4B60-9944-FF51D5052C0A}" type="presParOf" srcId="{3B8FFE0F-524C-486A-9695-860F7BCB79F5}" destId="{74F8217F-24C4-4F5C-8AEE-B105992B631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BFFD3B-60D8-45FC-BEED-F205C57911A4}" type="doc">
      <dgm:prSet loTypeId="urn:microsoft.com/office/officeart/2005/8/layout/vList2" loCatId="list" qsTypeId="urn:microsoft.com/office/officeart/2005/8/quickstyle/simple1" qsCatId="simple" csTypeId="urn:microsoft.com/office/officeart/2005/8/colors/accent2_4" csCatId="accent2" phldr="1"/>
      <dgm:spPr/>
      <dgm:t>
        <a:bodyPr/>
        <a:lstStyle/>
        <a:p>
          <a:endParaRPr lang="en-US"/>
        </a:p>
      </dgm:t>
    </dgm:pt>
    <dgm:pt modelId="{DFAA9B99-4D3B-4F3A-A052-0FE798A9F158}">
      <dgm:prSet custT="1"/>
      <dgm:spPr/>
      <dgm:t>
        <a:bodyPr/>
        <a:lstStyle/>
        <a:p>
          <a:pPr rtl="0"/>
          <a:r>
            <a:rPr lang="en-US" sz="2200" dirty="0"/>
            <a:t>MCPs were required to report mental health data beginning in Q2 2014. </a:t>
          </a:r>
        </a:p>
      </dgm:t>
    </dgm:pt>
    <dgm:pt modelId="{E181B825-89EE-4C8E-8372-843DA0242B21}" type="parTrans" cxnId="{8A765100-34F3-4406-A3E4-7B01EB47EB31}">
      <dgm:prSet/>
      <dgm:spPr/>
      <dgm:t>
        <a:bodyPr/>
        <a:lstStyle/>
        <a:p>
          <a:endParaRPr lang="en-US"/>
        </a:p>
      </dgm:t>
    </dgm:pt>
    <dgm:pt modelId="{857772E4-0A27-499E-B9CF-23297CE677AA}" type="sibTrans" cxnId="{8A765100-34F3-4406-A3E4-7B01EB47EB31}">
      <dgm:prSet/>
      <dgm:spPr/>
      <dgm:t>
        <a:bodyPr/>
        <a:lstStyle/>
        <a:p>
          <a:endParaRPr lang="en-US"/>
        </a:p>
      </dgm:t>
    </dgm:pt>
    <dgm:pt modelId="{182AF1E8-4244-4160-86CF-E2347B956B88}">
      <dgm:prSet custT="1"/>
      <dgm:spPr/>
      <dgm:t>
        <a:bodyPr/>
        <a:lstStyle/>
        <a:p>
          <a:pPr rtl="0"/>
          <a:r>
            <a:rPr lang="en-US" sz="2200" dirty="0"/>
            <a:t>Metrics captured:</a:t>
          </a:r>
        </a:p>
      </dgm:t>
    </dgm:pt>
    <dgm:pt modelId="{1CB28D8C-E88D-49C0-9E39-2ACED826F9D0}" type="parTrans" cxnId="{523E341E-9743-4987-9A3F-0C94F87AD089}">
      <dgm:prSet/>
      <dgm:spPr/>
      <dgm:t>
        <a:bodyPr/>
        <a:lstStyle/>
        <a:p>
          <a:endParaRPr lang="en-US"/>
        </a:p>
      </dgm:t>
    </dgm:pt>
    <dgm:pt modelId="{EDC64709-E46E-4EF1-88E1-2A8F039A898F}" type="sibTrans" cxnId="{523E341E-9743-4987-9A3F-0C94F87AD089}">
      <dgm:prSet/>
      <dgm:spPr/>
      <dgm:t>
        <a:bodyPr/>
        <a:lstStyle/>
        <a:p>
          <a:endParaRPr lang="en-US"/>
        </a:p>
      </dgm:t>
    </dgm:pt>
    <dgm:pt modelId="{EFF1673A-BE79-4C21-BE45-765F6EAD4CC8}">
      <dgm:prSet custT="1"/>
      <dgm:spPr/>
      <dgm:t>
        <a:bodyPr/>
        <a:lstStyle/>
        <a:p>
          <a:pPr rtl="0"/>
          <a:r>
            <a:rPr lang="en-US" sz="2000" dirty="0"/>
            <a:t>Referrals between the MCP and the MHP</a:t>
          </a:r>
        </a:p>
      </dgm:t>
    </dgm:pt>
    <dgm:pt modelId="{8E6E72CE-2047-4FCC-8F57-7A8111444515}" type="parTrans" cxnId="{31A2708D-DC8A-4B1C-90DE-8736BCAF8150}">
      <dgm:prSet/>
      <dgm:spPr/>
      <dgm:t>
        <a:bodyPr/>
        <a:lstStyle/>
        <a:p>
          <a:endParaRPr lang="en-US"/>
        </a:p>
      </dgm:t>
    </dgm:pt>
    <dgm:pt modelId="{D29E835C-1076-465D-BD88-80E03C4F46AB}" type="sibTrans" cxnId="{31A2708D-DC8A-4B1C-90DE-8736BCAF8150}">
      <dgm:prSet/>
      <dgm:spPr/>
      <dgm:t>
        <a:bodyPr/>
        <a:lstStyle/>
        <a:p>
          <a:endParaRPr lang="en-US"/>
        </a:p>
      </dgm:t>
    </dgm:pt>
    <dgm:pt modelId="{A22D0CD7-0127-4AE9-8ADB-0D63E16314F2}">
      <dgm:prSet custT="1"/>
      <dgm:spPr/>
      <dgm:t>
        <a:bodyPr/>
        <a:lstStyle/>
        <a:p>
          <a:pPr rtl="0"/>
          <a:r>
            <a:rPr lang="en-US" sz="2000" dirty="0"/>
            <a:t>Continuity of care requests </a:t>
          </a:r>
        </a:p>
      </dgm:t>
    </dgm:pt>
    <dgm:pt modelId="{01686F29-E82D-44A8-985D-EAA5D9E95169}" type="parTrans" cxnId="{7F2E891B-5808-433A-BBA5-DE2B8FB37E40}">
      <dgm:prSet/>
      <dgm:spPr/>
      <dgm:t>
        <a:bodyPr/>
        <a:lstStyle/>
        <a:p>
          <a:endParaRPr lang="en-US"/>
        </a:p>
      </dgm:t>
    </dgm:pt>
    <dgm:pt modelId="{8EC6AF55-F64D-488F-A0EF-415932E41287}" type="sibTrans" cxnId="{7F2E891B-5808-433A-BBA5-DE2B8FB37E40}">
      <dgm:prSet/>
      <dgm:spPr/>
      <dgm:t>
        <a:bodyPr/>
        <a:lstStyle/>
        <a:p>
          <a:endParaRPr lang="en-US"/>
        </a:p>
      </dgm:t>
    </dgm:pt>
    <dgm:pt modelId="{9A3D2B0E-B4DD-4447-9CB8-731EAE82A7D3}">
      <dgm:prSet custT="1"/>
      <dgm:spPr/>
      <dgm:t>
        <a:bodyPr/>
        <a:lstStyle/>
        <a:p>
          <a:pPr rtl="0"/>
          <a:r>
            <a:rPr lang="en-US" sz="2000" dirty="0"/>
            <a:t>Grievances and appeals </a:t>
          </a:r>
        </a:p>
      </dgm:t>
    </dgm:pt>
    <dgm:pt modelId="{C816E6B5-71A9-4D9F-909D-15B107FCC09C}" type="parTrans" cxnId="{068E353C-A755-48E3-B774-1CF1504D3DB7}">
      <dgm:prSet/>
      <dgm:spPr/>
      <dgm:t>
        <a:bodyPr/>
        <a:lstStyle/>
        <a:p>
          <a:endParaRPr lang="en-US"/>
        </a:p>
      </dgm:t>
    </dgm:pt>
    <dgm:pt modelId="{FFB79683-1755-4ECF-A7FC-39325743EB40}" type="sibTrans" cxnId="{068E353C-A755-48E3-B774-1CF1504D3DB7}">
      <dgm:prSet/>
      <dgm:spPr/>
      <dgm:t>
        <a:bodyPr/>
        <a:lstStyle/>
        <a:p>
          <a:endParaRPr lang="en-US"/>
        </a:p>
      </dgm:t>
    </dgm:pt>
    <dgm:pt modelId="{80A14719-429B-418C-B4D9-D87161667664}">
      <dgm:prSet custT="1"/>
      <dgm:spPr/>
      <dgm:t>
        <a:bodyPr/>
        <a:lstStyle/>
        <a:p>
          <a:pPr rtl="0"/>
          <a:r>
            <a:rPr lang="en-US" sz="2200" dirty="0"/>
            <a:t>Future aims:</a:t>
          </a:r>
        </a:p>
      </dgm:t>
    </dgm:pt>
    <dgm:pt modelId="{7199FEAC-291A-43FA-B1EA-45757F236917}" type="parTrans" cxnId="{03CD717C-92B8-4482-8B42-D8C546B4F91B}">
      <dgm:prSet/>
      <dgm:spPr/>
      <dgm:t>
        <a:bodyPr/>
        <a:lstStyle/>
        <a:p>
          <a:endParaRPr lang="en-US"/>
        </a:p>
      </dgm:t>
    </dgm:pt>
    <dgm:pt modelId="{509BDC10-2CFE-4977-8992-D78C29C00239}" type="sibTrans" cxnId="{03CD717C-92B8-4482-8B42-D8C546B4F91B}">
      <dgm:prSet/>
      <dgm:spPr/>
      <dgm:t>
        <a:bodyPr/>
        <a:lstStyle/>
        <a:p>
          <a:endParaRPr lang="en-US"/>
        </a:p>
      </dgm:t>
    </dgm:pt>
    <dgm:pt modelId="{4FFDE542-4478-4F55-A213-B867D780F482}">
      <dgm:prSet custT="1"/>
      <dgm:spPr/>
      <dgm:t>
        <a:bodyPr/>
        <a:lstStyle/>
        <a:p>
          <a:pPr rtl="0"/>
          <a:r>
            <a:rPr lang="en-US" sz="2000" dirty="0"/>
            <a:t>Encounter data analysis in 2015</a:t>
          </a:r>
        </a:p>
      </dgm:t>
    </dgm:pt>
    <dgm:pt modelId="{4BB8C627-E4DF-4179-BD33-ABBA84CA06FB}" type="parTrans" cxnId="{8B1D1C9A-CE21-469C-92C5-DEE1D7CD9BC1}">
      <dgm:prSet/>
      <dgm:spPr/>
      <dgm:t>
        <a:bodyPr/>
        <a:lstStyle/>
        <a:p>
          <a:endParaRPr lang="en-US"/>
        </a:p>
      </dgm:t>
    </dgm:pt>
    <dgm:pt modelId="{3CBE5391-220C-49F5-BF3C-97C7DAD5B76D}" type="sibTrans" cxnId="{8B1D1C9A-CE21-469C-92C5-DEE1D7CD9BC1}">
      <dgm:prSet/>
      <dgm:spPr/>
      <dgm:t>
        <a:bodyPr/>
        <a:lstStyle/>
        <a:p>
          <a:endParaRPr lang="en-US"/>
        </a:p>
      </dgm:t>
    </dgm:pt>
    <dgm:pt modelId="{E0D11E2C-9A7C-42CB-B9ED-AD8374C6A7F1}" type="pres">
      <dgm:prSet presAssocID="{C4BFFD3B-60D8-45FC-BEED-F205C57911A4}" presName="linear" presStyleCnt="0">
        <dgm:presLayoutVars>
          <dgm:animLvl val="lvl"/>
          <dgm:resizeHandles val="exact"/>
        </dgm:presLayoutVars>
      </dgm:prSet>
      <dgm:spPr/>
    </dgm:pt>
    <dgm:pt modelId="{5272245E-B251-446C-8B59-62E0853D205C}" type="pres">
      <dgm:prSet presAssocID="{DFAA9B99-4D3B-4F3A-A052-0FE798A9F158}" presName="parentText" presStyleLbl="node1" presStyleIdx="0" presStyleCnt="3" custScaleX="100000" custScaleY="67628" custLinFactNeighborX="-9955" custLinFactNeighborY="-2701">
        <dgm:presLayoutVars>
          <dgm:chMax val="0"/>
          <dgm:bulletEnabled val="1"/>
        </dgm:presLayoutVars>
      </dgm:prSet>
      <dgm:spPr/>
    </dgm:pt>
    <dgm:pt modelId="{940DEB36-A558-4CD7-9414-23A1B409DC39}" type="pres">
      <dgm:prSet presAssocID="{857772E4-0A27-499E-B9CF-23297CE677AA}" presName="spacer" presStyleCnt="0"/>
      <dgm:spPr/>
    </dgm:pt>
    <dgm:pt modelId="{3A958FBA-6BA8-4E51-A3D2-9F072EB73E8F}" type="pres">
      <dgm:prSet presAssocID="{182AF1E8-4244-4160-86CF-E2347B956B88}" presName="parentText" presStyleLbl="node1" presStyleIdx="1" presStyleCnt="3" custScaleX="67872" custScaleY="67459" custLinFactNeighborX="-13575" custLinFactNeighborY="-2147">
        <dgm:presLayoutVars>
          <dgm:chMax val="0"/>
          <dgm:bulletEnabled val="1"/>
        </dgm:presLayoutVars>
      </dgm:prSet>
      <dgm:spPr/>
    </dgm:pt>
    <dgm:pt modelId="{58888744-495E-4534-8D11-742CC6E3F1C4}" type="pres">
      <dgm:prSet presAssocID="{182AF1E8-4244-4160-86CF-E2347B956B88}" presName="childText" presStyleLbl="revTx" presStyleIdx="0" presStyleCnt="2">
        <dgm:presLayoutVars>
          <dgm:bulletEnabled val="1"/>
        </dgm:presLayoutVars>
      </dgm:prSet>
      <dgm:spPr/>
    </dgm:pt>
    <dgm:pt modelId="{C47C56E9-72F1-4424-8E4B-E1B641F86269}" type="pres">
      <dgm:prSet presAssocID="{80A14719-429B-418C-B4D9-D87161667664}" presName="parentText" presStyleLbl="node1" presStyleIdx="2" presStyleCnt="3" custScaleX="67873" custScaleY="67860" custLinFactNeighborX="-13575" custLinFactNeighborY="-731">
        <dgm:presLayoutVars>
          <dgm:chMax val="0"/>
          <dgm:bulletEnabled val="1"/>
        </dgm:presLayoutVars>
      </dgm:prSet>
      <dgm:spPr/>
    </dgm:pt>
    <dgm:pt modelId="{DD453DBE-C679-4EB8-A332-9F31FD83B75E}" type="pres">
      <dgm:prSet presAssocID="{80A14719-429B-418C-B4D9-D87161667664}" presName="childText" presStyleLbl="revTx" presStyleIdx="1" presStyleCnt="2">
        <dgm:presLayoutVars>
          <dgm:bulletEnabled val="1"/>
        </dgm:presLayoutVars>
      </dgm:prSet>
      <dgm:spPr/>
    </dgm:pt>
  </dgm:ptLst>
  <dgm:cxnLst>
    <dgm:cxn modelId="{8A765100-34F3-4406-A3E4-7B01EB47EB31}" srcId="{C4BFFD3B-60D8-45FC-BEED-F205C57911A4}" destId="{DFAA9B99-4D3B-4F3A-A052-0FE798A9F158}" srcOrd="0" destOrd="0" parTransId="{E181B825-89EE-4C8E-8372-843DA0242B21}" sibTransId="{857772E4-0A27-499E-B9CF-23297CE677AA}"/>
    <dgm:cxn modelId="{7F2E891B-5808-433A-BBA5-DE2B8FB37E40}" srcId="{182AF1E8-4244-4160-86CF-E2347B956B88}" destId="{A22D0CD7-0127-4AE9-8ADB-0D63E16314F2}" srcOrd="1" destOrd="0" parTransId="{01686F29-E82D-44A8-985D-EAA5D9E95169}" sibTransId="{8EC6AF55-F64D-488F-A0EF-415932E41287}"/>
    <dgm:cxn modelId="{523E341E-9743-4987-9A3F-0C94F87AD089}" srcId="{C4BFFD3B-60D8-45FC-BEED-F205C57911A4}" destId="{182AF1E8-4244-4160-86CF-E2347B956B88}" srcOrd="1" destOrd="0" parTransId="{1CB28D8C-E88D-49C0-9E39-2ACED826F9D0}" sibTransId="{EDC64709-E46E-4EF1-88E1-2A8F039A898F}"/>
    <dgm:cxn modelId="{068E353C-A755-48E3-B774-1CF1504D3DB7}" srcId="{182AF1E8-4244-4160-86CF-E2347B956B88}" destId="{9A3D2B0E-B4DD-4447-9CB8-731EAE82A7D3}" srcOrd="2" destOrd="0" parTransId="{C816E6B5-71A9-4D9F-909D-15B107FCC09C}" sibTransId="{FFB79683-1755-4ECF-A7FC-39325743EB40}"/>
    <dgm:cxn modelId="{49E8986F-A84D-45BC-A108-24A26F4C2D90}" type="presOf" srcId="{DFAA9B99-4D3B-4F3A-A052-0FE798A9F158}" destId="{5272245E-B251-446C-8B59-62E0853D205C}" srcOrd="0" destOrd="0" presId="urn:microsoft.com/office/officeart/2005/8/layout/vList2"/>
    <dgm:cxn modelId="{03CD717C-92B8-4482-8B42-D8C546B4F91B}" srcId="{C4BFFD3B-60D8-45FC-BEED-F205C57911A4}" destId="{80A14719-429B-418C-B4D9-D87161667664}" srcOrd="2" destOrd="0" parTransId="{7199FEAC-291A-43FA-B1EA-45757F236917}" sibTransId="{509BDC10-2CFE-4977-8992-D78C29C00239}"/>
    <dgm:cxn modelId="{00AE8888-D224-42AC-9373-DFCCCAEF201F}" type="presOf" srcId="{182AF1E8-4244-4160-86CF-E2347B956B88}" destId="{3A958FBA-6BA8-4E51-A3D2-9F072EB73E8F}" srcOrd="0" destOrd="0" presId="urn:microsoft.com/office/officeart/2005/8/layout/vList2"/>
    <dgm:cxn modelId="{31A2708D-DC8A-4B1C-90DE-8736BCAF8150}" srcId="{182AF1E8-4244-4160-86CF-E2347B956B88}" destId="{EFF1673A-BE79-4C21-BE45-765F6EAD4CC8}" srcOrd="0" destOrd="0" parTransId="{8E6E72CE-2047-4FCC-8F57-7A8111444515}" sibTransId="{D29E835C-1076-465D-BD88-80E03C4F46AB}"/>
    <dgm:cxn modelId="{8B1D1C9A-CE21-469C-92C5-DEE1D7CD9BC1}" srcId="{80A14719-429B-418C-B4D9-D87161667664}" destId="{4FFDE542-4478-4F55-A213-B867D780F482}" srcOrd="0" destOrd="0" parTransId="{4BB8C627-E4DF-4179-BD33-ABBA84CA06FB}" sibTransId="{3CBE5391-220C-49F5-BF3C-97C7DAD5B76D}"/>
    <dgm:cxn modelId="{28F55BA5-5988-4927-852B-A414B368B7DB}" type="presOf" srcId="{EFF1673A-BE79-4C21-BE45-765F6EAD4CC8}" destId="{58888744-495E-4534-8D11-742CC6E3F1C4}" srcOrd="0" destOrd="0" presId="urn:microsoft.com/office/officeart/2005/8/layout/vList2"/>
    <dgm:cxn modelId="{32BBC4A6-5D1A-4221-9262-49A639536032}" type="presOf" srcId="{80A14719-429B-418C-B4D9-D87161667664}" destId="{C47C56E9-72F1-4424-8E4B-E1B641F86269}" srcOrd="0" destOrd="0" presId="urn:microsoft.com/office/officeart/2005/8/layout/vList2"/>
    <dgm:cxn modelId="{9734B5AD-1F17-431C-8F37-4C1AFE9D8B49}" type="presOf" srcId="{C4BFFD3B-60D8-45FC-BEED-F205C57911A4}" destId="{E0D11E2C-9A7C-42CB-B9ED-AD8374C6A7F1}" srcOrd="0" destOrd="0" presId="urn:microsoft.com/office/officeart/2005/8/layout/vList2"/>
    <dgm:cxn modelId="{67AEC1AF-FD75-4701-84BB-AADAE0F347C2}" type="presOf" srcId="{9A3D2B0E-B4DD-4447-9CB8-731EAE82A7D3}" destId="{58888744-495E-4534-8D11-742CC6E3F1C4}" srcOrd="0" destOrd="2" presId="urn:microsoft.com/office/officeart/2005/8/layout/vList2"/>
    <dgm:cxn modelId="{ADA1ACB5-AFD7-420C-91A8-7B973597D5DB}" type="presOf" srcId="{4FFDE542-4478-4F55-A213-B867D780F482}" destId="{DD453DBE-C679-4EB8-A332-9F31FD83B75E}" srcOrd="0" destOrd="0" presId="urn:microsoft.com/office/officeart/2005/8/layout/vList2"/>
    <dgm:cxn modelId="{034998D3-8B12-40FD-8C64-30ECC493298C}" type="presOf" srcId="{A22D0CD7-0127-4AE9-8ADB-0D63E16314F2}" destId="{58888744-495E-4534-8D11-742CC6E3F1C4}" srcOrd="0" destOrd="1" presId="urn:microsoft.com/office/officeart/2005/8/layout/vList2"/>
    <dgm:cxn modelId="{19E03634-68F7-4273-BAC0-2F08E372DD16}" type="presParOf" srcId="{E0D11E2C-9A7C-42CB-B9ED-AD8374C6A7F1}" destId="{5272245E-B251-446C-8B59-62E0853D205C}" srcOrd="0" destOrd="0" presId="urn:microsoft.com/office/officeart/2005/8/layout/vList2"/>
    <dgm:cxn modelId="{79C53DF5-980A-4266-889D-1A67F700D1E6}" type="presParOf" srcId="{E0D11E2C-9A7C-42CB-B9ED-AD8374C6A7F1}" destId="{940DEB36-A558-4CD7-9414-23A1B409DC39}" srcOrd="1" destOrd="0" presId="urn:microsoft.com/office/officeart/2005/8/layout/vList2"/>
    <dgm:cxn modelId="{9DD57315-15CB-409B-8150-81F4954E86BD}" type="presParOf" srcId="{E0D11E2C-9A7C-42CB-B9ED-AD8374C6A7F1}" destId="{3A958FBA-6BA8-4E51-A3D2-9F072EB73E8F}" srcOrd="2" destOrd="0" presId="urn:microsoft.com/office/officeart/2005/8/layout/vList2"/>
    <dgm:cxn modelId="{15405665-DCE4-476C-B180-A0B6917F2A9F}" type="presParOf" srcId="{E0D11E2C-9A7C-42CB-B9ED-AD8374C6A7F1}" destId="{58888744-495E-4534-8D11-742CC6E3F1C4}" srcOrd="3" destOrd="0" presId="urn:microsoft.com/office/officeart/2005/8/layout/vList2"/>
    <dgm:cxn modelId="{010E98F3-F358-41D0-B3DD-02E8E607BD6B}" type="presParOf" srcId="{E0D11E2C-9A7C-42CB-B9ED-AD8374C6A7F1}" destId="{C47C56E9-72F1-4424-8E4B-E1B641F86269}" srcOrd="4" destOrd="0" presId="urn:microsoft.com/office/officeart/2005/8/layout/vList2"/>
    <dgm:cxn modelId="{8AA00352-C2AD-4E37-BEC2-A55903FCB662}" type="presParOf" srcId="{E0D11E2C-9A7C-42CB-B9ED-AD8374C6A7F1}" destId="{DD453DBE-C679-4EB8-A332-9F31FD83B75E}"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01A1D97-C371-4709-98E8-12A0A4B08A16}"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BCF3C0B6-30E4-48AD-841C-E587F997EE34}">
      <dgm:prSet/>
      <dgm:spPr/>
      <dgm:t>
        <a:bodyPr/>
        <a:lstStyle/>
        <a:p>
          <a:pPr rtl="0"/>
          <a:r>
            <a:rPr lang="en-US" dirty="0"/>
            <a:t>Department of Managed Health Care (DMHC)</a:t>
          </a:r>
        </a:p>
      </dgm:t>
    </dgm:pt>
    <dgm:pt modelId="{5724C28B-53E1-421E-80BA-536D5B91E6FE}" type="parTrans" cxnId="{825B6ECD-3D3D-4187-806C-125DCB9899F2}">
      <dgm:prSet/>
      <dgm:spPr/>
      <dgm:t>
        <a:bodyPr/>
        <a:lstStyle/>
        <a:p>
          <a:endParaRPr lang="en-US"/>
        </a:p>
      </dgm:t>
    </dgm:pt>
    <dgm:pt modelId="{CA84A5AB-DBF0-41BC-885A-73767943B823}" type="sibTrans" cxnId="{825B6ECD-3D3D-4187-806C-125DCB9899F2}">
      <dgm:prSet/>
      <dgm:spPr/>
      <dgm:t>
        <a:bodyPr/>
        <a:lstStyle/>
        <a:p>
          <a:endParaRPr lang="en-US"/>
        </a:p>
      </dgm:t>
    </dgm:pt>
    <dgm:pt modelId="{976B4A79-2F52-4142-A3F6-1133968B354C}">
      <dgm:prSet/>
      <dgm:spPr/>
      <dgm:t>
        <a:bodyPr/>
        <a:lstStyle/>
        <a:p>
          <a:pPr rtl="0"/>
          <a:r>
            <a:rPr lang="en-US" dirty="0"/>
            <a:t>Conducts onsite routine medical surveys every three years, which includes mental health provider network reviews</a:t>
          </a:r>
        </a:p>
      </dgm:t>
    </dgm:pt>
    <dgm:pt modelId="{B70B3B1C-CAA8-405E-804A-44903ED946C1}" type="parTrans" cxnId="{D3678BC1-2080-486C-B46B-C3039162C05B}">
      <dgm:prSet/>
      <dgm:spPr/>
      <dgm:t>
        <a:bodyPr/>
        <a:lstStyle/>
        <a:p>
          <a:endParaRPr lang="en-US"/>
        </a:p>
      </dgm:t>
    </dgm:pt>
    <dgm:pt modelId="{2F3ECD58-E9F0-4127-8BE3-FB6D9FC66271}" type="sibTrans" cxnId="{D3678BC1-2080-486C-B46B-C3039162C05B}">
      <dgm:prSet/>
      <dgm:spPr/>
      <dgm:t>
        <a:bodyPr/>
        <a:lstStyle/>
        <a:p>
          <a:endParaRPr lang="en-US"/>
        </a:p>
      </dgm:t>
    </dgm:pt>
    <dgm:pt modelId="{8B51E880-9B3C-420C-92B0-5FE464638643}">
      <dgm:prSet/>
      <dgm:spPr/>
      <dgm:t>
        <a:bodyPr/>
        <a:lstStyle/>
        <a:p>
          <a:pPr rtl="0"/>
          <a:r>
            <a:rPr lang="en-US" dirty="0"/>
            <a:t>Assesses the following areas: Quality Management, Grievances and Appeals, Access and Availability of Services, Utilization Management, and Continuity of Care</a:t>
          </a:r>
        </a:p>
      </dgm:t>
    </dgm:pt>
    <dgm:pt modelId="{B8907741-829E-4820-94A8-F91367568D4D}" type="parTrans" cxnId="{8E725D8D-CB5A-4958-9A11-17B093178700}">
      <dgm:prSet/>
      <dgm:spPr/>
      <dgm:t>
        <a:bodyPr/>
        <a:lstStyle/>
        <a:p>
          <a:endParaRPr lang="en-US"/>
        </a:p>
      </dgm:t>
    </dgm:pt>
    <dgm:pt modelId="{55B13B12-DEB2-47A0-8F25-D619C474A2BA}" type="sibTrans" cxnId="{8E725D8D-CB5A-4958-9A11-17B093178700}">
      <dgm:prSet/>
      <dgm:spPr/>
      <dgm:t>
        <a:bodyPr/>
        <a:lstStyle/>
        <a:p>
          <a:endParaRPr lang="en-US"/>
        </a:p>
      </dgm:t>
    </dgm:pt>
    <dgm:pt modelId="{DC2FB1AE-5B6B-46F5-B269-9F7288D536B9}">
      <dgm:prSet/>
      <dgm:spPr/>
      <dgm:t>
        <a:bodyPr/>
        <a:lstStyle/>
        <a:p>
          <a:pPr rtl="0"/>
          <a:r>
            <a:rPr lang="en-US" dirty="0"/>
            <a:t>Under an Interagency Agreement with DHCS, reviews mental health provider networks for all Knox Keene licensed plans and Health Plan of San Mateo</a:t>
          </a:r>
        </a:p>
      </dgm:t>
    </dgm:pt>
    <dgm:pt modelId="{C294D8DE-9263-419C-9044-6EAA749F06D7}" type="parTrans" cxnId="{812F64D8-658D-4F05-AAEC-CE93DA25C7FC}">
      <dgm:prSet/>
      <dgm:spPr/>
      <dgm:t>
        <a:bodyPr/>
        <a:lstStyle/>
        <a:p>
          <a:endParaRPr lang="en-US"/>
        </a:p>
      </dgm:t>
    </dgm:pt>
    <dgm:pt modelId="{B51BF901-C9FC-4A5C-876B-BC7859614628}" type="sibTrans" cxnId="{812F64D8-658D-4F05-AAEC-CE93DA25C7FC}">
      <dgm:prSet/>
      <dgm:spPr/>
      <dgm:t>
        <a:bodyPr/>
        <a:lstStyle/>
        <a:p>
          <a:endParaRPr lang="en-US"/>
        </a:p>
      </dgm:t>
    </dgm:pt>
    <dgm:pt modelId="{C4705F5B-CF37-4400-8F85-17EDC305BA2D}">
      <dgm:prSet/>
      <dgm:spPr/>
      <dgm:t>
        <a:bodyPr/>
        <a:lstStyle/>
        <a:p>
          <a:pPr rtl="0"/>
          <a:r>
            <a:rPr lang="en-US" dirty="0"/>
            <a:t>Department of Health Care Services (DHCS)</a:t>
          </a:r>
        </a:p>
      </dgm:t>
    </dgm:pt>
    <dgm:pt modelId="{6E7705DA-D6CA-45EC-9251-C95BA1781BBD}" type="parTrans" cxnId="{F2A95FDF-25FE-48AE-B186-FA4484D22356}">
      <dgm:prSet/>
      <dgm:spPr/>
      <dgm:t>
        <a:bodyPr/>
        <a:lstStyle/>
        <a:p>
          <a:endParaRPr lang="en-US"/>
        </a:p>
      </dgm:t>
    </dgm:pt>
    <dgm:pt modelId="{AA9D54AF-982E-4729-BD65-F4CFC58979DF}" type="sibTrans" cxnId="{F2A95FDF-25FE-48AE-B186-FA4484D22356}">
      <dgm:prSet/>
      <dgm:spPr/>
      <dgm:t>
        <a:bodyPr/>
        <a:lstStyle/>
        <a:p>
          <a:endParaRPr lang="en-US"/>
        </a:p>
      </dgm:t>
    </dgm:pt>
    <dgm:pt modelId="{0446422B-C19D-4E88-8DD8-626EE8C66AB2}">
      <dgm:prSet/>
      <dgm:spPr/>
      <dgm:t>
        <a:bodyPr anchor="ctr"/>
        <a:lstStyle/>
        <a:p>
          <a:pPr rtl="0"/>
          <a:r>
            <a:rPr lang="en-US" dirty="0"/>
            <a:t>Will add mental health provider network reviews to the Audits &amp; Investigations (A&amp;I) annual medical audits in the future</a:t>
          </a:r>
        </a:p>
      </dgm:t>
    </dgm:pt>
    <dgm:pt modelId="{F2DBD7DD-7B70-4D94-B2BE-7EAAAAD2AA03}" type="parTrans" cxnId="{D1F69062-B1D7-45FF-8379-BAB5BC16EDD0}">
      <dgm:prSet/>
      <dgm:spPr/>
      <dgm:t>
        <a:bodyPr/>
        <a:lstStyle/>
        <a:p>
          <a:endParaRPr lang="en-US"/>
        </a:p>
      </dgm:t>
    </dgm:pt>
    <dgm:pt modelId="{F4224E14-8D22-4A8A-AD02-5CD5F2236653}" type="sibTrans" cxnId="{D1F69062-B1D7-45FF-8379-BAB5BC16EDD0}">
      <dgm:prSet/>
      <dgm:spPr/>
      <dgm:t>
        <a:bodyPr/>
        <a:lstStyle/>
        <a:p>
          <a:endParaRPr lang="en-US"/>
        </a:p>
      </dgm:t>
    </dgm:pt>
    <dgm:pt modelId="{5D060BA2-2851-47E4-8147-C701C6913277}">
      <dgm:prSet/>
      <dgm:spPr/>
      <dgm:t>
        <a:bodyPr anchor="ctr"/>
        <a:lstStyle/>
        <a:p>
          <a:pPr rtl="0"/>
          <a:r>
            <a:rPr lang="en-US" dirty="0"/>
            <a:t>Requires all Medi-Cal managed care plans to submit mental health provider networks</a:t>
          </a:r>
        </a:p>
      </dgm:t>
    </dgm:pt>
    <dgm:pt modelId="{E66F1F4A-395E-4544-86D4-507523BB4A7B}" type="parTrans" cxnId="{7C6EEC31-80E4-40E8-92EC-F755D8C7CBFC}">
      <dgm:prSet/>
      <dgm:spPr/>
      <dgm:t>
        <a:bodyPr/>
        <a:lstStyle/>
        <a:p>
          <a:endParaRPr lang="en-US"/>
        </a:p>
      </dgm:t>
    </dgm:pt>
    <dgm:pt modelId="{E9C13BF3-8FE8-43D2-B610-1D0B8F0926F7}" type="sibTrans" cxnId="{7C6EEC31-80E4-40E8-92EC-F755D8C7CBFC}">
      <dgm:prSet/>
      <dgm:spPr/>
      <dgm:t>
        <a:bodyPr/>
        <a:lstStyle/>
        <a:p>
          <a:endParaRPr lang="en-US"/>
        </a:p>
      </dgm:t>
    </dgm:pt>
    <dgm:pt modelId="{2E70CF61-CA07-4DCD-BA8A-53F4ACDE40F5}" type="pres">
      <dgm:prSet presAssocID="{001A1D97-C371-4709-98E8-12A0A4B08A16}" presName="linear" presStyleCnt="0">
        <dgm:presLayoutVars>
          <dgm:dir/>
          <dgm:animLvl val="lvl"/>
          <dgm:resizeHandles val="exact"/>
        </dgm:presLayoutVars>
      </dgm:prSet>
      <dgm:spPr/>
    </dgm:pt>
    <dgm:pt modelId="{6FA2D851-BBDE-4AAB-81FB-534E7D8EB88E}" type="pres">
      <dgm:prSet presAssocID="{BCF3C0B6-30E4-48AD-841C-E587F997EE34}" presName="parentLin" presStyleCnt="0"/>
      <dgm:spPr/>
    </dgm:pt>
    <dgm:pt modelId="{E2D56074-EFF9-4773-96A5-BC60A4E4B999}" type="pres">
      <dgm:prSet presAssocID="{BCF3C0B6-30E4-48AD-841C-E587F997EE34}" presName="parentLeftMargin" presStyleLbl="node1" presStyleIdx="0" presStyleCnt="2"/>
      <dgm:spPr/>
    </dgm:pt>
    <dgm:pt modelId="{C263525D-B51E-4865-AF08-1F26E34A968E}" type="pres">
      <dgm:prSet presAssocID="{BCF3C0B6-30E4-48AD-841C-E587F997EE34}" presName="parentText" presStyleLbl="node1" presStyleIdx="0" presStyleCnt="2" custScaleY="70689" custLinFactNeighborX="-100000" custLinFactNeighborY="-41790">
        <dgm:presLayoutVars>
          <dgm:chMax val="0"/>
          <dgm:bulletEnabled val="1"/>
        </dgm:presLayoutVars>
      </dgm:prSet>
      <dgm:spPr/>
    </dgm:pt>
    <dgm:pt modelId="{FD14259A-9D75-4BEA-839A-434A56AFCB76}" type="pres">
      <dgm:prSet presAssocID="{BCF3C0B6-30E4-48AD-841C-E587F997EE34}" presName="negativeSpace" presStyleCnt="0"/>
      <dgm:spPr/>
    </dgm:pt>
    <dgm:pt modelId="{51D3716E-8B03-4CA1-9B60-20D361D4F0DB}" type="pres">
      <dgm:prSet presAssocID="{BCF3C0B6-30E4-48AD-841C-E587F997EE34}" presName="childText" presStyleLbl="conFgAcc1" presStyleIdx="0" presStyleCnt="2" custScaleX="100000" custScaleY="82905">
        <dgm:presLayoutVars>
          <dgm:bulletEnabled val="1"/>
        </dgm:presLayoutVars>
      </dgm:prSet>
      <dgm:spPr/>
    </dgm:pt>
    <dgm:pt modelId="{EE795C55-A908-4F4D-A9E2-77644181F39C}" type="pres">
      <dgm:prSet presAssocID="{CA84A5AB-DBF0-41BC-885A-73767943B823}" presName="spaceBetweenRectangles" presStyleCnt="0"/>
      <dgm:spPr/>
    </dgm:pt>
    <dgm:pt modelId="{5BA5D801-D8EA-452E-9748-C85EB079E9DF}" type="pres">
      <dgm:prSet presAssocID="{C4705F5B-CF37-4400-8F85-17EDC305BA2D}" presName="parentLin" presStyleCnt="0"/>
      <dgm:spPr/>
    </dgm:pt>
    <dgm:pt modelId="{E33F9CE8-91EE-4519-9F57-D7B9868D5D10}" type="pres">
      <dgm:prSet presAssocID="{C4705F5B-CF37-4400-8F85-17EDC305BA2D}" presName="parentLeftMargin" presStyleLbl="node1" presStyleIdx="0" presStyleCnt="2"/>
      <dgm:spPr/>
    </dgm:pt>
    <dgm:pt modelId="{7F73AF63-950D-4663-B8EF-62E1679812FE}" type="pres">
      <dgm:prSet presAssocID="{C4705F5B-CF37-4400-8F85-17EDC305BA2D}" presName="parentText" presStyleLbl="node1" presStyleIdx="1" presStyleCnt="2" custScaleY="72086" custLinFactNeighborX="-100000" custLinFactNeighborY="-18376">
        <dgm:presLayoutVars>
          <dgm:chMax val="0"/>
          <dgm:bulletEnabled val="1"/>
        </dgm:presLayoutVars>
      </dgm:prSet>
      <dgm:spPr/>
    </dgm:pt>
    <dgm:pt modelId="{45D5E101-349C-46A2-AAB0-218CD9B05E2E}" type="pres">
      <dgm:prSet presAssocID="{C4705F5B-CF37-4400-8F85-17EDC305BA2D}" presName="negativeSpace" presStyleCnt="0"/>
      <dgm:spPr/>
    </dgm:pt>
    <dgm:pt modelId="{AFAFCCD8-D2F6-4248-A833-F6D6C051C55E}" type="pres">
      <dgm:prSet presAssocID="{C4705F5B-CF37-4400-8F85-17EDC305BA2D}" presName="childText" presStyleLbl="conFgAcc1" presStyleIdx="1" presStyleCnt="2" custScaleX="92710" custScaleY="114815" custLinFactNeighborY="-52220">
        <dgm:presLayoutVars>
          <dgm:bulletEnabled val="1"/>
        </dgm:presLayoutVars>
      </dgm:prSet>
      <dgm:spPr/>
    </dgm:pt>
  </dgm:ptLst>
  <dgm:cxnLst>
    <dgm:cxn modelId="{3E600A24-4689-4898-883E-EE114B135B84}" type="presOf" srcId="{C4705F5B-CF37-4400-8F85-17EDC305BA2D}" destId="{7F73AF63-950D-4663-B8EF-62E1679812FE}" srcOrd="1" destOrd="0" presId="urn:microsoft.com/office/officeart/2005/8/layout/list1"/>
    <dgm:cxn modelId="{DE717926-97EE-4296-8187-304AFDD46360}" type="presOf" srcId="{0446422B-C19D-4E88-8DD8-626EE8C66AB2}" destId="{AFAFCCD8-D2F6-4248-A833-F6D6C051C55E}" srcOrd="0" destOrd="1" presId="urn:microsoft.com/office/officeart/2005/8/layout/list1"/>
    <dgm:cxn modelId="{7C6EEC31-80E4-40E8-92EC-F755D8C7CBFC}" srcId="{C4705F5B-CF37-4400-8F85-17EDC305BA2D}" destId="{5D060BA2-2851-47E4-8147-C701C6913277}" srcOrd="0" destOrd="0" parTransId="{E66F1F4A-395E-4544-86D4-507523BB4A7B}" sibTransId="{E9C13BF3-8FE8-43D2-B610-1D0B8F0926F7}"/>
    <dgm:cxn modelId="{C4569B3B-0847-4A66-8233-AB80BC68FFCE}" type="presOf" srcId="{BCF3C0B6-30E4-48AD-841C-E587F997EE34}" destId="{E2D56074-EFF9-4773-96A5-BC60A4E4B999}" srcOrd="0" destOrd="0" presId="urn:microsoft.com/office/officeart/2005/8/layout/list1"/>
    <dgm:cxn modelId="{D1F69062-B1D7-45FF-8379-BAB5BC16EDD0}" srcId="{C4705F5B-CF37-4400-8F85-17EDC305BA2D}" destId="{0446422B-C19D-4E88-8DD8-626EE8C66AB2}" srcOrd="1" destOrd="0" parTransId="{F2DBD7DD-7B70-4D94-B2BE-7EAAAAD2AA03}" sibTransId="{F4224E14-8D22-4A8A-AD02-5CD5F2236653}"/>
    <dgm:cxn modelId="{DB35AE71-D27D-4D89-937B-DF1CC6265CB1}" type="presOf" srcId="{001A1D97-C371-4709-98E8-12A0A4B08A16}" destId="{2E70CF61-CA07-4DCD-BA8A-53F4ACDE40F5}" srcOrd="0" destOrd="0" presId="urn:microsoft.com/office/officeart/2005/8/layout/list1"/>
    <dgm:cxn modelId="{07ACE488-5DC1-4FF8-8603-46D1D1795EF4}" type="presOf" srcId="{976B4A79-2F52-4142-A3F6-1133968B354C}" destId="{51D3716E-8B03-4CA1-9B60-20D361D4F0DB}" srcOrd="0" destOrd="0" presId="urn:microsoft.com/office/officeart/2005/8/layout/list1"/>
    <dgm:cxn modelId="{DE04CA8B-C315-463C-92BC-F54F8C028F18}" type="presOf" srcId="{8B51E880-9B3C-420C-92B0-5FE464638643}" destId="{51D3716E-8B03-4CA1-9B60-20D361D4F0DB}" srcOrd="0" destOrd="1" presId="urn:microsoft.com/office/officeart/2005/8/layout/list1"/>
    <dgm:cxn modelId="{7B782B8C-3258-441D-8BE0-A1F5D3887A8E}" type="presOf" srcId="{C4705F5B-CF37-4400-8F85-17EDC305BA2D}" destId="{E33F9CE8-91EE-4519-9F57-D7B9868D5D10}" srcOrd="0" destOrd="0" presId="urn:microsoft.com/office/officeart/2005/8/layout/list1"/>
    <dgm:cxn modelId="{8E725D8D-CB5A-4958-9A11-17B093178700}" srcId="{BCF3C0B6-30E4-48AD-841C-E587F997EE34}" destId="{8B51E880-9B3C-420C-92B0-5FE464638643}" srcOrd="1" destOrd="0" parTransId="{B8907741-829E-4820-94A8-F91367568D4D}" sibTransId="{55B13B12-DEB2-47A0-8F25-D619C474A2BA}"/>
    <dgm:cxn modelId="{D3678BC1-2080-486C-B46B-C3039162C05B}" srcId="{BCF3C0B6-30E4-48AD-841C-E587F997EE34}" destId="{976B4A79-2F52-4142-A3F6-1133968B354C}" srcOrd="0" destOrd="0" parTransId="{B70B3B1C-CAA8-405E-804A-44903ED946C1}" sibTransId="{2F3ECD58-E9F0-4127-8BE3-FB6D9FC66271}"/>
    <dgm:cxn modelId="{C9EA9BC5-0E2C-4446-B3E8-8CEC3E0144B7}" type="presOf" srcId="{BCF3C0B6-30E4-48AD-841C-E587F997EE34}" destId="{C263525D-B51E-4865-AF08-1F26E34A968E}" srcOrd="1" destOrd="0" presId="urn:microsoft.com/office/officeart/2005/8/layout/list1"/>
    <dgm:cxn modelId="{825B6ECD-3D3D-4187-806C-125DCB9899F2}" srcId="{001A1D97-C371-4709-98E8-12A0A4B08A16}" destId="{BCF3C0B6-30E4-48AD-841C-E587F997EE34}" srcOrd="0" destOrd="0" parTransId="{5724C28B-53E1-421E-80BA-536D5B91E6FE}" sibTransId="{CA84A5AB-DBF0-41BC-885A-73767943B823}"/>
    <dgm:cxn modelId="{006787D6-36A2-43CE-8EEA-1F836310A1B7}" type="presOf" srcId="{5D060BA2-2851-47E4-8147-C701C6913277}" destId="{AFAFCCD8-D2F6-4248-A833-F6D6C051C55E}" srcOrd="0" destOrd="0" presId="urn:microsoft.com/office/officeart/2005/8/layout/list1"/>
    <dgm:cxn modelId="{812F64D8-658D-4F05-AAEC-CE93DA25C7FC}" srcId="{BCF3C0B6-30E4-48AD-841C-E587F997EE34}" destId="{DC2FB1AE-5B6B-46F5-B269-9F7288D536B9}" srcOrd="2" destOrd="0" parTransId="{C294D8DE-9263-419C-9044-6EAA749F06D7}" sibTransId="{B51BF901-C9FC-4A5C-876B-BC7859614628}"/>
    <dgm:cxn modelId="{F2A95FDF-25FE-48AE-B186-FA4484D22356}" srcId="{001A1D97-C371-4709-98E8-12A0A4B08A16}" destId="{C4705F5B-CF37-4400-8F85-17EDC305BA2D}" srcOrd="1" destOrd="0" parTransId="{6E7705DA-D6CA-45EC-9251-C95BA1781BBD}" sibTransId="{AA9D54AF-982E-4729-BD65-F4CFC58979DF}"/>
    <dgm:cxn modelId="{842815F8-EA64-4B50-9714-E0D9562B9686}" type="presOf" srcId="{DC2FB1AE-5B6B-46F5-B269-9F7288D536B9}" destId="{51D3716E-8B03-4CA1-9B60-20D361D4F0DB}" srcOrd="0" destOrd="2" presId="urn:microsoft.com/office/officeart/2005/8/layout/list1"/>
    <dgm:cxn modelId="{F2E9E158-4532-4C0A-B571-9E0286843BAE}" type="presParOf" srcId="{2E70CF61-CA07-4DCD-BA8A-53F4ACDE40F5}" destId="{6FA2D851-BBDE-4AAB-81FB-534E7D8EB88E}" srcOrd="0" destOrd="0" presId="urn:microsoft.com/office/officeart/2005/8/layout/list1"/>
    <dgm:cxn modelId="{17772E52-CFA0-4550-81BB-643A3F67441C}" type="presParOf" srcId="{6FA2D851-BBDE-4AAB-81FB-534E7D8EB88E}" destId="{E2D56074-EFF9-4773-96A5-BC60A4E4B999}" srcOrd="0" destOrd="0" presId="urn:microsoft.com/office/officeart/2005/8/layout/list1"/>
    <dgm:cxn modelId="{C595CB63-3747-45DC-9B82-AA942E21694F}" type="presParOf" srcId="{6FA2D851-BBDE-4AAB-81FB-534E7D8EB88E}" destId="{C263525D-B51E-4865-AF08-1F26E34A968E}" srcOrd="1" destOrd="0" presId="urn:microsoft.com/office/officeart/2005/8/layout/list1"/>
    <dgm:cxn modelId="{6C26554B-FE40-4E67-AF49-A0E4EA1C9A65}" type="presParOf" srcId="{2E70CF61-CA07-4DCD-BA8A-53F4ACDE40F5}" destId="{FD14259A-9D75-4BEA-839A-434A56AFCB76}" srcOrd="1" destOrd="0" presId="urn:microsoft.com/office/officeart/2005/8/layout/list1"/>
    <dgm:cxn modelId="{8B912BB3-A849-459E-8987-AD48CE3823FD}" type="presParOf" srcId="{2E70CF61-CA07-4DCD-BA8A-53F4ACDE40F5}" destId="{51D3716E-8B03-4CA1-9B60-20D361D4F0DB}" srcOrd="2" destOrd="0" presId="urn:microsoft.com/office/officeart/2005/8/layout/list1"/>
    <dgm:cxn modelId="{C3A6AD77-4AE1-419B-8D9F-47459419BAD8}" type="presParOf" srcId="{2E70CF61-CA07-4DCD-BA8A-53F4ACDE40F5}" destId="{EE795C55-A908-4F4D-A9E2-77644181F39C}" srcOrd="3" destOrd="0" presId="urn:microsoft.com/office/officeart/2005/8/layout/list1"/>
    <dgm:cxn modelId="{3C391520-F1F7-4A89-B7FF-8B3A4BB74E43}" type="presParOf" srcId="{2E70CF61-CA07-4DCD-BA8A-53F4ACDE40F5}" destId="{5BA5D801-D8EA-452E-9748-C85EB079E9DF}" srcOrd="4" destOrd="0" presId="urn:microsoft.com/office/officeart/2005/8/layout/list1"/>
    <dgm:cxn modelId="{1E6A731E-03CD-4AE9-8A2A-1A39A3077057}" type="presParOf" srcId="{5BA5D801-D8EA-452E-9748-C85EB079E9DF}" destId="{E33F9CE8-91EE-4519-9F57-D7B9868D5D10}" srcOrd="0" destOrd="0" presId="urn:microsoft.com/office/officeart/2005/8/layout/list1"/>
    <dgm:cxn modelId="{93800D7B-71D8-4749-AB29-64C92E886B51}" type="presParOf" srcId="{5BA5D801-D8EA-452E-9748-C85EB079E9DF}" destId="{7F73AF63-950D-4663-B8EF-62E1679812FE}" srcOrd="1" destOrd="0" presId="urn:microsoft.com/office/officeart/2005/8/layout/list1"/>
    <dgm:cxn modelId="{68B52C9B-171E-42E0-A72A-26BA1DD1C1EA}" type="presParOf" srcId="{2E70CF61-CA07-4DCD-BA8A-53F4ACDE40F5}" destId="{45D5E101-349C-46A2-AAB0-218CD9B05E2E}" srcOrd="5" destOrd="0" presId="urn:microsoft.com/office/officeart/2005/8/layout/list1"/>
    <dgm:cxn modelId="{5B702D5D-C4B6-4455-AFCC-1B3A84212F72}" type="presParOf" srcId="{2E70CF61-CA07-4DCD-BA8A-53F4ACDE40F5}" destId="{AFAFCCD8-D2F6-4248-A833-F6D6C051C55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B76B77-E15E-4BDB-8A0A-01496CDCC28F}">
      <dsp:nvSpPr>
        <dsp:cNvPr id="0" name=""/>
        <dsp:cNvSpPr/>
      </dsp:nvSpPr>
      <dsp:spPr>
        <a:xfrm>
          <a:off x="78" y="1059709"/>
          <a:ext cx="2234482" cy="1842980"/>
        </a:xfrm>
        <a:prstGeom prst="roundRect">
          <a:avLst>
            <a:gd name="adj" fmla="val 10000"/>
          </a:avLst>
        </a:prstGeom>
        <a:solidFill>
          <a:schemeClr val="lt1">
            <a:alpha val="9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295" tIns="74295" rIns="74295" bIns="74295" numCol="1" spcCol="1270" anchor="t" anchorCtr="0">
          <a:noAutofit/>
        </a:bodyPr>
        <a:lstStyle/>
        <a:p>
          <a:pPr marL="285750" lvl="1" indent="-285750" algn="l" defTabSz="1733550" rtl="0">
            <a:lnSpc>
              <a:spcPct val="90000"/>
            </a:lnSpc>
            <a:spcBef>
              <a:spcPct val="0"/>
            </a:spcBef>
            <a:spcAft>
              <a:spcPct val="15000"/>
            </a:spcAft>
            <a:buChar char="•"/>
          </a:pPr>
          <a:r>
            <a:rPr lang="en-US" sz="3900" kern="1200"/>
            <a:t>MCP</a:t>
          </a:r>
        </a:p>
      </dsp:txBody>
      <dsp:txXfrm>
        <a:off x="42490" y="1102121"/>
        <a:ext cx="2149658" cy="1363231"/>
      </dsp:txXfrm>
    </dsp:sp>
    <dsp:sp modelId="{D162CD56-11DB-44E6-8DC9-FF5CAD7B687B}">
      <dsp:nvSpPr>
        <dsp:cNvPr id="0" name=""/>
        <dsp:cNvSpPr/>
      </dsp:nvSpPr>
      <dsp:spPr>
        <a:xfrm>
          <a:off x="1249616" y="1476443"/>
          <a:ext cx="2497025" cy="2497025"/>
        </a:xfrm>
        <a:prstGeom prst="leftCircularArrow">
          <a:avLst>
            <a:gd name="adj1" fmla="val 3285"/>
            <a:gd name="adj2" fmla="val 405490"/>
            <a:gd name="adj3" fmla="val 2181001"/>
            <a:gd name="adj4" fmla="val 9024489"/>
            <a:gd name="adj5" fmla="val 3832"/>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9E02A5A-4345-4A36-9A78-E4EF7A7ACADB}">
      <dsp:nvSpPr>
        <dsp:cNvPr id="0" name=""/>
        <dsp:cNvSpPr/>
      </dsp:nvSpPr>
      <dsp:spPr>
        <a:xfrm>
          <a:off x="496630" y="2507765"/>
          <a:ext cx="1986206" cy="789848"/>
        </a:xfrm>
        <a:prstGeom prst="roundRect">
          <a:avLst>
            <a:gd name="adj" fmla="val 10000"/>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0">
            <a:lnSpc>
              <a:spcPct val="90000"/>
            </a:lnSpc>
            <a:spcBef>
              <a:spcPct val="0"/>
            </a:spcBef>
            <a:spcAft>
              <a:spcPct val="35000"/>
            </a:spcAft>
            <a:buNone/>
          </a:pPr>
          <a:r>
            <a:rPr lang="en-US" sz="2500" kern="1200"/>
            <a:t>Mild to moderate</a:t>
          </a:r>
        </a:p>
      </dsp:txBody>
      <dsp:txXfrm>
        <a:off x="519764" y="2530899"/>
        <a:ext cx="1939938" cy="743580"/>
      </dsp:txXfrm>
    </dsp:sp>
    <dsp:sp modelId="{14F5A635-799C-4C60-8BF6-3EF3B8221ECD}">
      <dsp:nvSpPr>
        <dsp:cNvPr id="0" name=""/>
        <dsp:cNvSpPr/>
      </dsp:nvSpPr>
      <dsp:spPr>
        <a:xfrm>
          <a:off x="2873421" y="1059709"/>
          <a:ext cx="2234482" cy="1842980"/>
        </a:xfrm>
        <a:prstGeom prst="roundRect">
          <a:avLst>
            <a:gd name="adj" fmla="val 10000"/>
          </a:avLst>
        </a:prstGeom>
        <a:solidFill>
          <a:schemeClr val="lt1">
            <a:alpha val="90000"/>
            <a:hueOff val="0"/>
            <a:satOff val="0"/>
            <a:lumOff val="0"/>
            <a:alphaOff val="0"/>
          </a:schemeClr>
        </a:solidFill>
        <a:ln w="25400" cap="flat" cmpd="sng" algn="ctr">
          <a:solidFill>
            <a:schemeClr val="accent2">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295" tIns="74295" rIns="74295" bIns="74295" numCol="1" spcCol="1270" anchor="t" anchorCtr="0">
          <a:noAutofit/>
        </a:bodyPr>
        <a:lstStyle/>
        <a:p>
          <a:pPr marL="285750" lvl="1" indent="-285750" algn="l" defTabSz="1733550" rtl="0">
            <a:lnSpc>
              <a:spcPct val="90000"/>
            </a:lnSpc>
            <a:spcBef>
              <a:spcPct val="0"/>
            </a:spcBef>
            <a:spcAft>
              <a:spcPct val="15000"/>
            </a:spcAft>
            <a:buChar char="•"/>
          </a:pPr>
          <a:r>
            <a:rPr lang="en-US" sz="3900" kern="1200"/>
            <a:t>MCP or MHP</a:t>
          </a:r>
        </a:p>
      </dsp:txBody>
      <dsp:txXfrm>
        <a:off x="2915833" y="1497046"/>
        <a:ext cx="2149658" cy="1363231"/>
      </dsp:txXfrm>
    </dsp:sp>
    <dsp:sp modelId="{B6A9F695-C24E-441A-A76D-945F73B2CA3F}">
      <dsp:nvSpPr>
        <dsp:cNvPr id="0" name=""/>
        <dsp:cNvSpPr/>
      </dsp:nvSpPr>
      <dsp:spPr>
        <a:xfrm>
          <a:off x="4104337" y="-83330"/>
          <a:ext cx="2782542" cy="2782542"/>
        </a:xfrm>
        <a:prstGeom prst="circularArrow">
          <a:avLst>
            <a:gd name="adj1" fmla="val 2948"/>
            <a:gd name="adj2" fmla="val 361000"/>
            <a:gd name="adj3" fmla="val 19463489"/>
            <a:gd name="adj4" fmla="val 12575511"/>
            <a:gd name="adj5" fmla="val 3439"/>
          </a:avLst>
        </a:prstGeom>
        <a:solidFill>
          <a:schemeClr val="accent2">
            <a:shade val="90000"/>
            <a:hueOff val="0"/>
            <a:satOff val="-29999"/>
            <a:lumOff val="408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BE69D0-B6EA-4BDF-9D81-8A0CFD14536F}">
      <dsp:nvSpPr>
        <dsp:cNvPr id="0" name=""/>
        <dsp:cNvSpPr/>
      </dsp:nvSpPr>
      <dsp:spPr>
        <a:xfrm>
          <a:off x="3369972" y="664785"/>
          <a:ext cx="1986206" cy="789848"/>
        </a:xfrm>
        <a:prstGeom prst="roundRect">
          <a:avLst>
            <a:gd name="adj" fmla="val 10000"/>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0">
            <a:lnSpc>
              <a:spcPct val="90000"/>
            </a:lnSpc>
            <a:spcBef>
              <a:spcPct val="0"/>
            </a:spcBef>
            <a:spcAft>
              <a:spcPct val="35000"/>
            </a:spcAft>
            <a:buNone/>
          </a:pPr>
          <a:r>
            <a:rPr lang="en-US" sz="2500" kern="1200"/>
            <a:t>Moderate</a:t>
          </a:r>
        </a:p>
      </dsp:txBody>
      <dsp:txXfrm>
        <a:off x="3393106" y="687919"/>
        <a:ext cx="1939938" cy="743580"/>
      </dsp:txXfrm>
    </dsp:sp>
    <dsp:sp modelId="{4AD5145D-65CF-4AB8-888D-658AE5EE3615}">
      <dsp:nvSpPr>
        <dsp:cNvPr id="0" name=""/>
        <dsp:cNvSpPr/>
      </dsp:nvSpPr>
      <dsp:spPr>
        <a:xfrm>
          <a:off x="5746763" y="1059709"/>
          <a:ext cx="2234482" cy="1842980"/>
        </a:xfrm>
        <a:prstGeom prst="roundRect">
          <a:avLst>
            <a:gd name="adj" fmla="val 10000"/>
          </a:avLst>
        </a:prstGeom>
        <a:solidFill>
          <a:schemeClr val="lt1">
            <a:alpha val="90000"/>
            <a:hueOff val="0"/>
            <a:satOff val="0"/>
            <a:lumOff val="0"/>
            <a:alphaOff val="0"/>
          </a:schemeClr>
        </a:solidFill>
        <a:ln w="254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295" tIns="74295" rIns="74295" bIns="74295" numCol="1" spcCol="1270" anchor="t" anchorCtr="0">
          <a:noAutofit/>
        </a:bodyPr>
        <a:lstStyle/>
        <a:p>
          <a:pPr marL="285750" lvl="1" indent="-285750" algn="l" defTabSz="1733550" rtl="0">
            <a:lnSpc>
              <a:spcPct val="90000"/>
            </a:lnSpc>
            <a:spcBef>
              <a:spcPct val="0"/>
            </a:spcBef>
            <a:spcAft>
              <a:spcPct val="15000"/>
            </a:spcAft>
            <a:buChar char="•"/>
          </a:pPr>
          <a:r>
            <a:rPr lang="en-US" sz="3900" kern="1200"/>
            <a:t>MHP</a:t>
          </a:r>
        </a:p>
      </dsp:txBody>
      <dsp:txXfrm>
        <a:off x="5789175" y="1102121"/>
        <a:ext cx="2149658" cy="1363231"/>
      </dsp:txXfrm>
    </dsp:sp>
    <dsp:sp modelId="{F274CD68-84AE-4A33-82D0-A37FBEF202AE}">
      <dsp:nvSpPr>
        <dsp:cNvPr id="0" name=""/>
        <dsp:cNvSpPr/>
      </dsp:nvSpPr>
      <dsp:spPr>
        <a:xfrm>
          <a:off x="6243314" y="2507765"/>
          <a:ext cx="1986206" cy="789848"/>
        </a:xfrm>
        <a:prstGeom prst="roundRect">
          <a:avLst>
            <a:gd name="adj" fmla="val 10000"/>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rtl="0">
            <a:lnSpc>
              <a:spcPct val="90000"/>
            </a:lnSpc>
            <a:spcBef>
              <a:spcPct val="0"/>
            </a:spcBef>
            <a:spcAft>
              <a:spcPct val="35000"/>
            </a:spcAft>
            <a:buNone/>
          </a:pPr>
          <a:r>
            <a:rPr lang="en-US" sz="2500" kern="1200"/>
            <a:t>Severe</a:t>
          </a:r>
        </a:p>
      </dsp:txBody>
      <dsp:txXfrm>
        <a:off x="6266448" y="2530899"/>
        <a:ext cx="1939938" cy="743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3F8397-DED2-485D-BBB6-3061BD020288}">
      <dsp:nvSpPr>
        <dsp:cNvPr id="0" name=""/>
        <dsp:cNvSpPr/>
      </dsp:nvSpPr>
      <dsp:spPr>
        <a:xfrm>
          <a:off x="0" y="52529"/>
          <a:ext cx="8610600" cy="633600"/>
        </a:xfrm>
        <a:prstGeom prst="rect">
          <a:avLst/>
        </a:prstGeom>
        <a:solidFill>
          <a:schemeClr val="accent2">
            <a:shade val="50000"/>
            <a:hueOff val="0"/>
            <a:satOff val="0"/>
            <a:lumOff val="0"/>
            <a:alphaOff val="0"/>
          </a:schemeClr>
        </a:solidFill>
        <a:ln w="254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rtl="0">
            <a:lnSpc>
              <a:spcPct val="90000"/>
            </a:lnSpc>
            <a:spcBef>
              <a:spcPct val="0"/>
            </a:spcBef>
            <a:spcAft>
              <a:spcPct val="35000"/>
            </a:spcAft>
            <a:buNone/>
          </a:pPr>
          <a:r>
            <a:rPr lang="en-US" sz="2800" kern="1200" dirty="0"/>
            <a:t>DHCS</a:t>
          </a:r>
          <a:r>
            <a:rPr lang="en-US" sz="1900" kern="1200" dirty="0"/>
            <a:t>:</a:t>
          </a:r>
        </a:p>
      </dsp:txBody>
      <dsp:txXfrm>
        <a:off x="0" y="52529"/>
        <a:ext cx="8610600" cy="633600"/>
      </dsp:txXfrm>
    </dsp:sp>
    <dsp:sp modelId="{DA254E35-D4FA-4713-A4B9-DC3C6401C3BE}">
      <dsp:nvSpPr>
        <dsp:cNvPr id="0" name=""/>
        <dsp:cNvSpPr/>
      </dsp:nvSpPr>
      <dsp:spPr>
        <a:xfrm>
          <a:off x="0" y="686129"/>
          <a:ext cx="8610600" cy="3985739"/>
        </a:xfrm>
        <a:prstGeom prst="rect">
          <a:avLst/>
        </a:prstGeom>
        <a:solidFill>
          <a:schemeClr val="accent2">
            <a:tint val="55000"/>
            <a:hueOff val="0"/>
            <a:satOff val="0"/>
            <a:lumOff val="0"/>
          </a:schemeClr>
        </a:solidFill>
        <a:ln w="25400" cap="flat" cmpd="sng" algn="ctr">
          <a:solidFill>
            <a:schemeClr val="accent2">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rtl="0">
            <a:lnSpc>
              <a:spcPct val="90000"/>
            </a:lnSpc>
            <a:spcBef>
              <a:spcPct val="0"/>
            </a:spcBef>
            <a:spcAft>
              <a:spcPct val="15000"/>
            </a:spcAft>
            <a:buChar char="•"/>
          </a:pPr>
          <a:r>
            <a:rPr lang="en-US" sz="2200" kern="1200" dirty="0"/>
            <a:t>Worked closely with DMHC to verify that the plans submitted all filings necessary for a Knox Keene license or material modification with DMHC.</a:t>
          </a:r>
        </a:p>
        <a:p>
          <a:pPr marL="228600" lvl="1" indent="-228600" algn="l" defTabSz="977900" rtl="0">
            <a:lnSpc>
              <a:spcPct val="90000"/>
            </a:lnSpc>
            <a:spcBef>
              <a:spcPct val="0"/>
            </a:spcBef>
            <a:spcAft>
              <a:spcPct val="15000"/>
            </a:spcAft>
            <a:buChar char="•"/>
          </a:pPr>
          <a:r>
            <a:rPr lang="en-US" sz="2200" kern="1200" dirty="0"/>
            <a:t>Required the plans to submit deliverables (e.g., policies, procedures, or other documentation) that demonstrate understanding and ability to comply with the mental health program requirements.</a:t>
          </a:r>
        </a:p>
        <a:p>
          <a:pPr marL="228600" lvl="1" indent="-228600" algn="l" defTabSz="977900" rtl="0">
            <a:lnSpc>
              <a:spcPct val="90000"/>
            </a:lnSpc>
            <a:spcBef>
              <a:spcPct val="0"/>
            </a:spcBef>
            <a:spcAft>
              <a:spcPct val="15000"/>
            </a:spcAft>
            <a:buChar char="•"/>
          </a:pPr>
          <a:r>
            <a:rPr lang="en-US" sz="2200" kern="1200" dirty="0"/>
            <a:t>Reviewed deliverables to ensure consistency with Federal and state law, managed care contracts, and MMCD All Plan/Policy Letters.  </a:t>
          </a:r>
        </a:p>
        <a:p>
          <a:pPr marL="228600" lvl="1" indent="-228600" algn="l" defTabSz="977900" rtl="0">
            <a:lnSpc>
              <a:spcPct val="90000"/>
            </a:lnSpc>
            <a:spcBef>
              <a:spcPct val="0"/>
            </a:spcBef>
            <a:spcAft>
              <a:spcPct val="15000"/>
            </a:spcAft>
            <a:buChar char="•"/>
          </a:pPr>
          <a:r>
            <a:rPr lang="en-US" sz="2200" kern="1200" dirty="0"/>
            <a:t>Approved all deliverables prior to the start of providing services to Medi-Cal members. </a:t>
          </a:r>
        </a:p>
      </dsp:txBody>
      <dsp:txXfrm>
        <a:off x="0" y="686129"/>
        <a:ext cx="8610600" cy="39857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795A9-25D4-41B0-A772-5992FEBAD862}">
      <dsp:nvSpPr>
        <dsp:cNvPr id="0" name=""/>
        <dsp:cNvSpPr/>
      </dsp:nvSpPr>
      <dsp:spPr>
        <a:xfrm>
          <a:off x="0" y="327203"/>
          <a:ext cx="8763000" cy="144585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0106" tIns="354076" rIns="680106" bIns="99568" numCol="1" spcCol="1270" anchor="t" anchorCtr="0">
          <a:noAutofit/>
        </a:bodyPr>
        <a:lstStyle/>
        <a:p>
          <a:pPr marL="114300" lvl="1" indent="-114300" algn="l" defTabSz="622300" rtl="0">
            <a:lnSpc>
              <a:spcPct val="90000"/>
            </a:lnSpc>
            <a:spcBef>
              <a:spcPct val="0"/>
            </a:spcBef>
            <a:spcAft>
              <a:spcPct val="15000"/>
            </a:spcAft>
            <a:buChar char="•"/>
          </a:pPr>
          <a:r>
            <a:rPr lang="en-US" sz="1400" kern="1200" dirty="0"/>
            <a:t>Comprised of Association representatives, county mental health representatives, and Medi-Cal managed care representatives </a:t>
          </a:r>
        </a:p>
        <a:p>
          <a:pPr marL="114300" lvl="1" indent="-114300" algn="l" defTabSz="622300" rtl="0">
            <a:lnSpc>
              <a:spcPct val="90000"/>
            </a:lnSpc>
            <a:spcBef>
              <a:spcPct val="0"/>
            </a:spcBef>
            <a:spcAft>
              <a:spcPct val="15000"/>
            </a:spcAft>
            <a:buChar char="•"/>
          </a:pPr>
          <a:r>
            <a:rPr lang="en-US" sz="1400" kern="1200" dirty="0"/>
            <a:t>Discussed immediate operational issues, such as defining the benefits </a:t>
          </a:r>
        </a:p>
        <a:p>
          <a:pPr marL="114300" lvl="1" indent="-114300" algn="l" defTabSz="622300" rtl="0">
            <a:lnSpc>
              <a:spcPct val="90000"/>
            </a:lnSpc>
            <a:spcBef>
              <a:spcPct val="0"/>
            </a:spcBef>
            <a:spcAft>
              <a:spcPct val="15000"/>
            </a:spcAft>
            <a:buChar char="•"/>
          </a:pPr>
          <a:r>
            <a:rPr lang="en-US" sz="1400" kern="1200" dirty="0"/>
            <a:t>Consulted for developing the Memorandum of Understanding (MOU) requirements between the MCPs and MHPs </a:t>
          </a:r>
        </a:p>
      </dsp:txBody>
      <dsp:txXfrm>
        <a:off x="0" y="327203"/>
        <a:ext cx="8763000" cy="1445850"/>
      </dsp:txXfrm>
    </dsp:sp>
    <dsp:sp modelId="{F7557CBF-7BE9-427D-9657-7F0EFAC282B4}">
      <dsp:nvSpPr>
        <dsp:cNvPr id="0" name=""/>
        <dsp:cNvSpPr/>
      </dsp:nvSpPr>
      <dsp:spPr>
        <a:xfrm>
          <a:off x="438150" y="76283"/>
          <a:ext cx="6134100"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854" tIns="0" rIns="231854" bIns="0" numCol="1" spcCol="1270" anchor="ctr" anchorCtr="0">
          <a:noAutofit/>
        </a:bodyPr>
        <a:lstStyle/>
        <a:p>
          <a:pPr marL="0" lvl="0" indent="0" algn="l" defTabSz="800100" rtl="0">
            <a:lnSpc>
              <a:spcPct val="90000"/>
            </a:lnSpc>
            <a:spcBef>
              <a:spcPct val="0"/>
            </a:spcBef>
            <a:spcAft>
              <a:spcPct val="35000"/>
            </a:spcAft>
            <a:buNone/>
          </a:pPr>
          <a:r>
            <a:rPr lang="en-US" sz="1800" kern="1200" dirty="0"/>
            <a:t>Mental Health Carve-in Workgroup </a:t>
          </a:r>
        </a:p>
      </dsp:txBody>
      <dsp:txXfrm>
        <a:off x="462648" y="100781"/>
        <a:ext cx="6085104" cy="452844"/>
      </dsp:txXfrm>
    </dsp:sp>
    <dsp:sp modelId="{D6C5FFA3-F124-42FA-9D3C-031B5119E4EF}">
      <dsp:nvSpPr>
        <dsp:cNvPr id="0" name=""/>
        <dsp:cNvSpPr/>
      </dsp:nvSpPr>
      <dsp:spPr>
        <a:xfrm>
          <a:off x="0" y="2115773"/>
          <a:ext cx="8763000" cy="9639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0106" tIns="354076" rIns="680106"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a:t>Level of impairment</a:t>
          </a:r>
        </a:p>
        <a:p>
          <a:pPr marL="171450" lvl="1" indent="-171450" algn="l" defTabSz="755650" rtl="0">
            <a:lnSpc>
              <a:spcPct val="90000"/>
            </a:lnSpc>
            <a:spcBef>
              <a:spcPct val="0"/>
            </a:spcBef>
            <a:spcAft>
              <a:spcPct val="15000"/>
            </a:spcAft>
            <a:buChar char="•"/>
          </a:pPr>
          <a:r>
            <a:rPr lang="en-US" sz="1700" kern="1200" dirty="0"/>
            <a:t>Data sharing</a:t>
          </a:r>
        </a:p>
      </dsp:txBody>
      <dsp:txXfrm>
        <a:off x="0" y="2115773"/>
        <a:ext cx="8763000" cy="963900"/>
      </dsp:txXfrm>
    </dsp:sp>
    <dsp:sp modelId="{AB3EEC5A-B323-4E13-9706-44F0053CA7A3}">
      <dsp:nvSpPr>
        <dsp:cNvPr id="0" name=""/>
        <dsp:cNvSpPr/>
      </dsp:nvSpPr>
      <dsp:spPr>
        <a:xfrm>
          <a:off x="438150" y="1864853"/>
          <a:ext cx="6134100"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854" tIns="0" rIns="231854" bIns="0" numCol="1" spcCol="1270" anchor="ctr" anchorCtr="0">
          <a:noAutofit/>
        </a:bodyPr>
        <a:lstStyle/>
        <a:p>
          <a:pPr marL="0" lvl="0" indent="0" algn="l" defTabSz="800100" rtl="0">
            <a:lnSpc>
              <a:spcPct val="90000"/>
            </a:lnSpc>
            <a:spcBef>
              <a:spcPct val="0"/>
            </a:spcBef>
            <a:spcAft>
              <a:spcPct val="35000"/>
            </a:spcAft>
            <a:buNone/>
          </a:pPr>
          <a:r>
            <a:rPr lang="en-US" sz="1800" kern="1200" dirty="0"/>
            <a:t>Dispute Resolution Workgroup</a:t>
          </a:r>
        </a:p>
      </dsp:txBody>
      <dsp:txXfrm>
        <a:off x="462648" y="1889351"/>
        <a:ext cx="6085104" cy="452844"/>
      </dsp:txXfrm>
    </dsp:sp>
    <dsp:sp modelId="{60B4844C-54A5-4D27-B9A9-9514600F7EE0}">
      <dsp:nvSpPr>
        <dsp:cNvPr id="0" name=""/>
        <dsp:cNvSpPr/>
      </dsp:nvSpPr>
      <dsp:spPr>
        <a:xfrm>
          <a:off x="0" y="3422393"/>
          <a:ext cx="8763000" cy="920922"/>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0106" tIns="354076" rIns="680106"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a:t>Convening in January 2015</a:t>
          </a:r>
        </a:p>
      </dsp:txBody>
      <dsp:txXfrm>
        <a:off x="0" y="3422393"/>
        <a:ext cx="8763000" cy="920922"/>
      </dsp:txXfrm>
    </dsp:sp>
    <dsp:sp modelId="{9B1859C4-39FC-47AA-9E46-F648BB710FFC}">
      <dsp:nvSpPr>
        <dsp:cNvPr id="0" name=""/>
        <dsp:cNvSpPr/>
      </dsp:nvSpPr>
      <dsp:spPr>
        <a:xfrm>
          <a:off x="438150" y="3171473"/>
          <a:ext cx="6134100" cy="50184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854" tIns="0" rIns="231854" bIns="0" numCol="1" spcCol="1270" anchor="ctr" anchorCtr="0">
          <a:noAutofit/>
        </a:bodyPr>
        <a:lstStyle/>
        <a:p>
          <a:pPr marL="0" lvl="0" indent="0" algn="l" defTabSz="800100" rtl="0">
            <a:lnSpc>
              <a:spcPct val="90000"/>
            </a:lnSpc>
            <a:spcBef>
              <a:spcPct val="0"/>
            </a:spcBef>
            <a:spcAft>
              <a:spcPct val="35000"/>
            </a:spcAft>
            <a:buNone/>
          </a:pPr>
          <a:r>
            <a:rPr lang="en-US" sz="1800" kern="1200" dirty="0"/>
            <a:t>Complex Diagnoses Workgroup </a:t>
          </a:r>
        </a:p>
      </dsp:txBody>
      <dsp:txXfrm>
        <a:off x="462648" y="3195971"/>
        <a:ext cx="6085104"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977BC-40D6-44D3-8AA4-B1F57700E2D6}">
      <dsp:nvSpPr>
        <dsp:cNvPr id="0" name=""/>
        <dsp:cNvSpPr/>
      </dsp:nvSpPr>
      <dsp:spPr>
        <a:xfrm>
          <a:off x="0" y="110604"/>
          <a:ext cx="3978175" cy="489600"/>
        </a:xfrm>
        <a:prstGeom prst="rect">
          <a:avLst/>
        </a:prstGeom>
        <a:gradFill rotWithShape="0">
          <a:gsLst>
            <a:gs pos="0">
              <a:schemeClr val="accent2">
                <a:shade val="50000"/>
                <a:hueOff val="0"/>
                <a:satOff val="0"/>
                <a:lumOff val="0"/>
                <a:alphaOff val="0"/>
                <a:shade val="51000"/>
                <a:satMod val="130000"/>
              </a:schemeClr>
            </a:gs>
            <a:gs pos="80000">
              <a:schemeClr val="accent2">
                <a:shade val="50000"/>
                <a:hueOff val="0"/>
                <a:satOff val="0"/>
                <a:lumOff val="0"/>
                <a:alphaOff val="0"/>
                <a:shade val="93000"/>
                <a:satMod val="130000"/>
              </a:schemeClr>
            </a:gs>
            <a:gs pos="100000">
              <a:schemeClr val="accent2">
                <a:shade val="50000"/>
                <a:hueOff val="0"/>
                <a:satOff val="0"/>
                <a:lumOff val="0"/>
                <a:alphaOff val="0"/>
                <a:shade val="94000"/>
                <a:satMod val="135000"/>
              </a:schemeClr>
            </a:gs>
          </a:gsLst>
          <a:lin ang="16200000" scaled="0"/>
        </a:gradFill>
        <a:ln w="9525" cap="flat" cmpd="sng" algn="ctr">
          <a:solidFill>
            <a:schemeClr val="accent2">
              <a:shade val="5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rtl="0">
            <a:lnSpc>
              <a:spcPct val="90000"/>
            </a:lnSpc>
            <a:spcBef>
              <a:spcPct val="0"/>
            </a:spcBef>
            <a:spcAft>
              <a:spcPct val="35000"/>
            </a:spcAft>
            <a:buNone/>
          </a:pPr>
          <a:r>
            <a:rPr lang="en-US" sz="1800" b="1" kern="1200" dirty="0"/>
            <a:t>Objectives</a:t>
          </a:r>
          <a:r>
            <a:rPr lang="en-US" sz="1500" kern="1200" dirty="0"/>
            <a:t>:</a:t>
          </a:r>
        </a:p>
      </dsp:txBody>
      <dsp:txXfrm>
        <a:off x="0" y="110604"/>
        <a:ext cx="3978175" cy="489600"/>
      </dsp:txXfrm>
    </dsp:sp>
    <dsp:sp modelId="{DA9AB74E-C1CA-41DE-9D56-854F60B9E41A}">
      <dsp:nvSpPr>
        <dsp:cNvPr id="0" name=""/>
        <dsp:cNvSpPr/>
      </dsp:nvSpPr>
      <dsp:spPr>
        <a:xfrm>
          <a:off x="0" y="561454"/>
          <a:ext cx="3978175" cy="3435711"/>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kern="1200" dirty="0"/>
            <a:t>Ensure coordination between the managed care plans and specialty mental health plans</a:t>
          </a:r>
        </a:p>
        <a:p>
          <a:pPr marL="114300" lvl="1" indent="-114300" algn="l" defTabSz="666750" rtl="0">
            <a:lnSpc>
              <a:spcPct val="90000"/>
            </a:lnSpc>
            <a:spcBef>
              <a:spcPct val="0"/>
            </a:spcBef>
            <a:spcAft>
              <a:spcPct val="15000"/>
            </a:spcAft>
            <a:buChar char="•"/>
          </a:pPr>
          <a:r>
            <a:rPr lang="en-US" sz="1500" kern="1200" dirty="0"/>
            <a:t>Promote local flexibility that exist at the county level</a:t>
          </a:r>
        </a:p>
      </dsp:txBody>
      <dsp:txXfrm>
        <a:off x="0" y="561454"/>
        <a:ext cx="3978175" cy="3435711"/>
      </dsp:txXfrm>
    </dsp:sp>
    <dsp:sp modelId="{C890644A-16AD-4327-B3E3-1137EFBD06EA}">
      <dsp:nvSpPr>
        <dsp:cNvPr id="0" name=""/>
        <dsp:cNvSpPr/>
      </dsp:nvSpPr>
      <dsp:spPr>
        <a:xfrm>
          <a:off x="4535903" y="114420"/>
          <a:ext cx="3693696" cy="489600"/>
        </a:xfrm>
        <a:prstGeom prst="rect">
          <a:avLst/>
        </a:prstGeom>
        <a:gradFill rotWithShape="0">
          <a:gsLst>
            <a:gs pos="0">
              <a:schemeClr val="accent2">
                <a:shade val="50000"/>
                <a:hueOff val="0"/>
                <a:satOff val="-32532"/>
                <a:lumOff val="52778"/>
                <a:alphaOff val="0"/>
                <a:shade val="51000"/>
                <a:satMod val="130000"/>
              </a:schemeClr>
            </a:gs>
            <a:gs pos="80000">
              <a:schemeClr val="accent2">
                <a:shade val="50000"/>
                <a:hueOff val="0"/>
                <a:satOff val="-32532"/>
                <a:lumOff val="52778"/>
                <a:alphaOff val="0"/>
                <a:shade val="93000"/>
                <a:satMod val="130000"/>
              </a:schemeClr>
            </a:gs>
            <a:gs pos="100000">
              <a:schemeClr val="accent2">
                <a:shade val="50000"/>
                <a:hueOff val="0"/>
                <a:satOff val="-32532"/>
                <a:lumOff val="52778"/>
                <a:alphaOff val="0"/>
                <a:shade val="94000"/>
                <a:satMod val="135000"/>
              </a:schemeClr>
            </a:gs>
          </a:gsLst>
          <a:lin ang="16200000" scaled="0"/>
        </a:gradFill>
        <a:ln w="9525" cap="flat" cmpd="sng" algn="ctr">
          <a:solidFill>
            <a:schemeClr val="accent2">
              <a:shade val="50000"/>
              <a:hueOff val="0"/>
              <a:satOff val="-32532"/>
              <a:lumOff val="5277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rtl="0">
            <a:lnSpc>
              <a:spcPct val="90000"/>
            </a:lnSpc>
            <a:spcBef>
              <a:spcPct val="0"/>
            </a:spcBef>
            <a:spcAft>
              <a:spcPct val="35000"/>
            </a:spcAft>
            <a:buNone/>
          </a:pPr>
          <a:r>
            <a:rPr lang="en-US" sz="1800" b="1" kern="1200" dirty="0"/>
            <a:t>Core elements:</a:t>
          </a:r>
        </a:p>
      </dsp:txBody>
      <dsp:txXfrm>
        <a:off x="4535903" y="114420"/>
        <a:ext cx="3693696" cy="489600"/>
      </dsp:txXfrm>
    </dsp:sp>
    <dsp:sp modelId="{74F8217F-24C4-4F5C-8AEE-B105992B631F}">
      <dsp:nvSpPr>
        <dsp:cNvPr id="0" name=""/>
        <dsp:cNvSpPr/>
      </dsp:nvSpPr>
      <dsp:spPr>
        <a:xfrm>
          <a:off x="4572011" y="640509"/>
          <a:ext cx="3652363" cy="3013531"/>
        </a:xfrm>
        <a:prstGeom prst="rect">
          <a:avLst/>
        </a:prstGeom>
        <a:solidFill>
          <a:schemeClr val="accent2">
            <a:alpha val="90000"/>
            <a:tint val="55000"/>
            <a:hueOff val="0"/>
            <a:satOff val="0"/>
            <a:lumOff val="0"/>
            <a:alphaOff val="0"/>
          </a:schemeClr>
        </a:solidFill>
        <a:ln w="9525" cap="flat" cmpd="sng" algn="ctr">
          <a:solidFill>
            <a:schemeClr val="accent2">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kern="1200" dirty="0"/>
            <a:t>Basic Requirements</a:t>
          </a:r>
        </a:p>
        <a:p>
          <a:pPr marL="114300" lvl="1" indent="-114300" algn="l" defTabSz="666750" rtl="0">
            <a:lnSpc>
              <a:spcPct val="90000"/>
            </a:lnSpc>
            <a:spcBef>
              <a:spcPct val="0"/>
            </a:spcBef>
            <a:spcAft>
              <a:spcPct val="15000"/>
            </a:spcAft>
            <a:buChar char="•"/>
          </a:pPr>
          <a:r>
            <a:rPr lang="en-US" sz="1500" kern="1200" dirty="0"/>
            <a:t>Covered Services and Populations</a:t>
          </a:r>
        </a:p>
        <a:p>
          <a:pPr marL="114300" lvl="1" indent="-114300" algn="l" defTabSz="666750" rtl="0">
            <a:lnSpc>
              <a:spcPct val="90000"/>
            </a:lnSpc>
            <a:spcBef>
              <a:spcPct val="0"/>
            </a:spcBef>
            <a:spcAft>
              <a:spcPct val="15000"/>
            </a:spcAft>
            <a:buChar char="•"/>
          </a:pPr>
          <a:r>
            <a:rPr lang="en-US" sz="1500" kern="1200" dirty="0"/>
            <a:t>Oversight Responsibilities of the MCP and MHP</a:t>
          </a:r>
        </a:p>
        <a:p>
          <a:pPr marL="114300" lvl="1" indent="-114300" algn="l" defTabSz="666750" rtl="0">
            <a:lnSpc>
              <a:spcPct val="90000"/>
            </a:lnSpc>
            <a:spcBef>
              <a:spcPct val="0"/>
            </a:spcBef>
            <a:spcAft>
              <a:spcPct val="15000"/>
            </a:spcAft>
            <a:buChar char="•"/>
          </a:pPr>
          <a:r>
            <a:rPr lang="en-US" sz="1500" kern="1200" dirty="0"/>
            <a:t>Screening, Assessment, and Referral</a:t>
          </a:r>
        </a:p>
        <a:p>
          <a:pPr marL="114300" lvl="1" indent="-114300" algn="l" defTabSz="666750" rtl="0">
            <a:lnSpc>
              <a:spcPct val="90000"/>
            </a:lnSpc>
            <a:spcBef>
              <a:spcPct val="0"/>
            </a:spcBef>
            <a:spcAft>
              <a:spcPct val="15000"/>
            </a:spcAft>
            <a:buChar char="•"/>
          </a:pPr>
          <a:r>
            <a:rPr lang="en-US" sz="1500" kern="1200" dirty="0"/>
            <a:t>Care Coordination</a:t>
          </a:r>
        </a:p>
        <a:p>
          <a:pPr marL="114300" lvl="1" indent="-114300" algn="l" defTabSz="666750" rtl="0">
            <a:lnSpc>
              <a:spcPct val="90000"/>
            </a:lnSpc>
            <a:spcBef>
              <a:spcPct val="0"/>
            </a:spcBef>
            <a:spcAft>
              <a:spcPct val="15000"/>
            </a:spcAft>
            <a:buChar char="•"/>
          </a:pPr>
          <a:r>
            <a:rPr lang="en-US" sz="1500" kern="1200" dirty="0"/>
            <a:t>Information Exchange</a:t>
          </a:r>
        </a:p>
        <a:p>
          <a:pPr marL="114300" lvl="1" indent="-114300" algn="l" defTabSz="666750" rtl="0">
            <a:lnSpc>
              <a:spcPct val="90000"/>
            </a:lnSpc>
            <a:spcBef>
              <a:spcPct val="0"/>
            </a:spcBef>
            <a:spcAft>
              <a:spcPct val="15000"/>
            </a:spcAft>
            <a:buChar char="•"/>
          </a:pPr>
          <a:r>
            <a:rPr lang="en-US" sz="1500" kern="1200" dirty="0"/>
            <a:t>Reporting and Quality Improvement Requirements</a:t>
          </a:r>
        </a:p>
        <a:p>
          <a:pPr marL="114300" lvl="1" indent="-114300" algn="l" defTabSz="666750" rtl="0">
            <a:lnSpc>
              <a:spcPct val="90000"/>
            </a:lnSpc>
            <a:spcBef>
              <a:spcPct val="0"/>
            </a:spcBef>
            <a:spcAft>
              <a:spcPct val="15000"/>
            </a:spcAft>
            <a:buChar char="•"/>
          </a:pPr>
          <a:r>
            <a:rPr lang="en-US" sz="1500" kern="1200" dirty="0"/>
            <a:t>Dispute Resolution</a:t>
          </a:r>
        </a:p>
        <a:p>
          <a:pPr marL="114300" lvl="1" indent="-114300" algn="l" defTabSz="666750" rtl="0">
            <a:lnSpc>
              <a:spcPct val="90000"/>
            </a:lnSpc>
            <a:spcBef>
              <a:spcPct val="0"/>
            </a:spcBef>
            <a:spcAft>
              <a:spcPct val="15000"/>
            </a:spcAft>
            <a:buChar char="•"/>
          </a:pPr>
          <a:r>
            <a:rPr lang="en-US" sz="1500" kern="1200" dirty="0"/>
            <a:t>After-Hours Policies and Procedures</a:t>
          </a:r>
        </a:p>
        <a:p>
          <a:pPr marL="114300" lvl="1" indent="-114300" algn="l" defTabSz="666750" rtl="0">
            <a:lnSpc>
              <a:spcPct val="90000"/>
            </a:lnSpc>
            <a:spcBef>
              <a:spcPct val="0"/>
            </a:spcBef>
            <a:spcAft>
              <a:spcPct val="15000"/>
            </a:spcAft>
            <a:buChar char="•"/>
          </a:pPr>
          <a:r>
            <a:rPr lang="en-US" sz="1500" kern="1200" dirty="0"/>
            <a:t>Member and Provider Education</a:t>
          </a:r>
        </a:p>
      </dsp:txBody>
      <dsp:txXfrm>
        <a:off x="4572011" y="640509"/>
        <a:ext cx="3652363" cy="30135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72245E-B251-446C-8B59-62E0853D205C}">
      <dsp:nvSpPr>
        <dsp:cNvPr id="0" name=""/>
        <dsp:cNvSpPr/>
      </dsp:nvSpPr>
      <dsp:spPr>
        <a:xfrm>
          <a:off x="0" y="26561"/>
          <a:ext cx="8362950" cy="797577"/>
        </a:xfrm>
        <a:prstGeom prst="roundRect">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MCPs were required to report mental health data beginning in Q2 2014. </a:t>
          </a:r>
        </a:p>
      </dsp:txBody>
      <dsp:txXfrm>
        <a:off x="38934" y="65495"/>
        <a:ext cx="8285082" cy="719709"/>
      </dsp:txXfrm>
    </dsp:sp>
    <dsp:sp modelId="{3A958FBA-6BA8-4E51-A3D2-9F072EB73E8F}">
      <dsp:nvSpPr>
        <dsp:cNvPr id="0" name=""/>
        <dsp:cNvSpPr/>
      </dsp:nvSpPr>
      <dsp:spPr>
        <a:xfrm>
          <a:off x="208153" y="988080"/>
          <a:ext cx="5676101" cy="795584"/>
        </a:xfrm>
        <a:prstGeom prst="roundRect">
          <a:avLst/>
        </a:prstGeom>
        <a:solidFill>
          <a:schemeClr val="accent2">
            <a:shade val="50000"/>
            <a:hueOff val="0"/>
            <a:satOff val="-21688"/>
            <a:lumOff val="35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Metrics captured:</a:t>
          </a:r>
        </a:p>
      </dsp:txBody>
      <dsp:txXfrm>
        <a:off x="246990" y="1026917"/>
        <a:ext cx="5598427" cy="717910"/>
      </dsp:txXfrm>
    </dsp:sp>
    <dsp:sp modelId="{58888744-495E-4534-8D11-742CC6E3F1C4}">
      <dsp:nvSpPr>
        <dsp:cNvPr id="0" name=""/>
        <dsp:cNvSpPr/>
      </dsp:nvSpPr>
      <dsp:spPr>
        <a:xfrm>
          <a:off x="0" y="1806064"/>
          <a:ext cx="8362950" cy="10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524"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dirty="0"/>
            <a:t>Referrals between the MCP and the MHP</a:t>
          </a:r>
        </a:p>
        <a:p>
          <a:pPr marL="228600" lvl="1" indent="-228600" algn="l" defTabSz="889000" rtl="0">
            <a:lnSpc>
              <a:spcPct val="90000"/>
            </a:lnSpc>
            <a:spcBef>
              <a:spcPct val="0"/>
            </a:spcBef>
            <a:spcAft>
              <a:spcPct val="20000"/>
            </a:spcAft>
            <a:buChar char="•"/>
          </a:pPr>
          <a:r>
            <a:rPr lang="en-US" sz="2000" kern="1200" dirty="0"/>
            <a:t>Continuity of care requests </a:t>
          </a:r>
        </a:p>
        <a:p>
          <a:pPr marL="228600" lvl="1" indent="-228600" algn="l" defTabSz="889000" rtl="0">
            <a:lnSpc>
              <a:spcPct val="90000"/>
            </a:lnSpc>
            <a:spcBef>
              <a:spcPct val="0"/>
            </a:spcBef>
            <a:spcAft>
              <a:spcPct val="20000"/>
            </a:spcAft>
            <a:buChar char="•"/>
          </a:pPr>
          <a:r>
            <a:rPr lang="en-US" sz="2000" kern="1200" dirty="0"/>
            <a:t>Grievances and appeals </a:t>
          </a:r>
        </a:p>
      </dsp:txBody>
      <dsp:txXfrm>
        <a:off x="0" y="1806064"/>
        <a:ext cx="8362950" cy="1043280"/>
      </dsp:txXfrm>
    </dsp:sp>
    <dsp:sp modelId="{C47C56E9-72F1-4424-8E4B-E1B641F86269}">
      <dsp:nvSpPr>
        <dsp:cNvPr id="0" name=""/>
        <dsp:cNvSpPr/>
      </dsp:nvSpPr>
      <dsp:spPr>
        <a:xfrm>
          <a:off x="208112" y="2841717"/>
          <a:ext cx="5676185" cy="800313"/>
        </a:xfrm>
        <a:prstGeom prst="roundRect">
          <a:avLst/>
        </a:prstGeom>
        <a:solidFill>
          <a:schemeClr val="accent2">
            <a:shade val="50000"/>
            <a:hueOff val="0"/>
            <a:satOff val="-21688"/>
            <a:lumOff val="35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Future aims:</a:t>
          </a:r>
        </a:p>
      </dsp:txBody>
      <dsp:txXfrm>
        <a:off x="247180" y="2880785"/>
        <a:ext cx="5598049" cy="722177"/>
      </dsp:txXfrm>
    </dsp:sp>
    <dsp:sp modelId="{DD453DBE-C679-4EB8-A332-9F31FD83B75E}">
      <dsp:nvSpPr>
        <dsp:cNvPr id="0" name=""/>
        <dsp:cNvSpPr/>
      </dsp:nvSpPr>
      <dsp:spPr>
        <a:xfrm>
          <a:off x="0" y="3649657"/>
          <a:ext cx="8362950" cy="10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524"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dirty="0"/>
            <a:t>Encounter data analysis in 2015</a:t>
          </a:r>
        </a:p>
      </dsp:txBody>
      <dsp:txXfrm>
        <a:off x="0" y="3649657"/>
        <a:ext cx="8362950" cy="10432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3716E-8B03-4CA1-9B60-20D361D4F0DB}">
      <dsp:nvSpPr>
        <dsp:cNvPr id="0" name=""/>
        <dsp:cNvSpPr/>
      </dsp:nvSpPr>
      <dsp:spPr>
        <a:xfrm>
          <a:off x="0" y="272794"/>
          <a:ext cx="8458200" cy="2298126"/>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6450" tIns="333248" rIns="656450" bIns="113792"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a:t>Conducts onsite routine medical surveys every three years, which includes mental health provider network reviews</a:t>
          </a:r>
        </a:p>
        <a:p>
          <a:pPr marL="171450" lvl="1" indent="-171450" algn="l" defTabSz="711200" rtl="0">
            <a:lnSpc>
              <a:spcPct val="90000"/>
            </a:lnSpc>
            <a:spcBef>
              <a:spcPct val="0"/>
            </a:spcBef>
            <a:spcAft>
              <a:spcPct val="15000"/>
            </a:spcAft>
            <a:buChar char="•"/>
          </a:pPr>
          <a:r>
            <a:rPr lang="en-US" sz="1600" kern="1200" dirty="0"/>
            <a:t>Assesses the following areas: Quality Management, Grievances and Appeals, Access and Availability of Services, Utilization Management, and Continuity of Care</a:t>
          </a:r>
        </a:p>
        <a:p>
          <a:pPr marL="171450" lvl="1" indent="-171450" algn="l" defTabSz="711200" rtl="0">
            <a:lnSpc>
              <a:spcPct val="90000"/>
            </a:lnSpc>
            <a:spcBef>
              <a:spcPct val="0"/>
            </a:spcBef>
            <a:spcAft>
              <a:spcPct val="15000"/>
            </a:spcAft>
            <a:buChar char="•"/>
          </a:pPr>
          <a:r>
            <a:rPr lang="en-US" sz="1600" kern="1200" dirty="0"/>
            <a:t>Under an Interagency Agreement with DHCS, reviews mental health provider networks for all Knox Keene licensed plans and Health Plan of San Mateo</a:t>
          </a:r>
        </a:p>
      </dsp:txBody>
      <dsp:txXfrm>
        <a:off x="0" y="272794"/>
        <a:ext cx="8458200" cy="2298126"/>
      </dsp:txXfrm>
    </dsp:sp>
    <dsp:sp modelId="{C263525D-B51E-4865-AF08-1F26E34A968E}">
      <dsp:nvSpPr>
        <dsp:cNvPr id="0" name=""/>
        <dsp:cNvSpPr/>
      </dsp:nvSpPr>
      <dsp:spPr>
        <a:xfrm>
          <a:off x="0" y="0"/>
          <a:ext cx="5920740" cy="41734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790" tIns="0" rIns="223790" bIns="0" numCol="1" spcCol="1270" anchor="ctr" anchorCtr="0">
          <a:noAutofit/>
        </a:bodyPr>
        <a:lstStyle/>
        <a:p>
          <a:pPr marL="0" lvl="0" indent="0" algn="l" defTabSz="711200" rtl="0">
            <a:lnSpc>
              <a:spcPct val="90000"/>
            </a:lnSpc>
            <a:spcBef>
              <a:spcPct val="0"/>
            </a:spcBef>
            <a:spcAft>
              <a:spcPct val="35000"/>
            </a:spcAft>
            <a:buNone/>
          </a:pPr>
          <a:r>
            <a:rPr lang="en-US" sz="1600" kern="1200" dirty="0"/>
            <a:t>Department of Managed Health Care (DMHC)</a:t>
          </a:r>
        </a:p>
      </dsp:txBody>
      <dsp:txXfrm>
        <a:off x="20373" y="20373"/>
        <a:ext cx="5879994" cy="376601"/>
      </dsp:txXfrm>
    </dsp:sp>
    <dsp:sp modelId="{AFAFCCD8-D2F6-4248-A833-F6D6C051C55E}">
      <dsp:nvSpPr>
        <dsp:cNvPr id="0" name=""/>
        <dsp:cNvSpPr/>
      </dsp:nvSpPr>
      <dsp:spPr>
        <a:xfrm>
          <a:off x="0" y="2655163"/>
          <a:ext cx="7841597" cy="1916836"/>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6450" tIns="333248" rIns="656450" bIns="113792"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t>Requires all Medi-Cal managed care plans to submit mental health provider networks</a:t>
          </a:r>
        </a:p>
        <a:p>
          <a:pPr marL="171450" lvl="1" indent="-171450" algn="l" defTabSz="711200" rtl="0">
            <a:lnSpc>
              <a:spcPct val="90000"/>
            </a:lnSpc>
            <a:spcBef>
              <a:spcPct val="0"/>
            </a:spcBef>
            <a:spcAft>
              <a:spcPct val="15000"/>
            </a:spcAft>
            <a:buChar char="•"/>
          </a:pPr>
          <a:r>
            <a:rPr lang="en-US" sz="1600" kern="1200" dirty="0"/>
            <a:t>Will add mental health provider network reviews to the Audits &amp; Investigations (A&amp;I) annual medical audits in the future</a:t>
          </a:r>
        </a:p>
      </dsp:txBody>
      <dsp:txXfrm>
        <a:off x="0" y="2655163"/>
        <a:ext cx="7841597" cy="1916836"/>
      </dsp:txXfrm>
    </dsp:sp>
    <dsp:sp modelId="{7F73AF63-950D-4663-B8EF-62E1679812FE}">
      <dsp:nvSpPr>
        <dsp:cNvPr id="0" name=""/>
        <dsp:cNvSpPr/>
      </dsp:nvSpPr>
      <dsp:spPr>
        <a:xfrm>
          <a:off x="0" y="2570429"/>
          <a:ext cx="5920740" cy="42559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790" tIns="0" rIns="223790" bIns="0" numCol="1" spcCol="1270" anchor="ctr" anchorCtr="0">
          <a:noAutofit/>
        </a:bodyPr>
        <a:lstStyle/>
        <a:p>
          <a:pPr marL="0" lvl="0" indent="0" algn="l" defTabSz="711200" rtl="0">
            <a:lnSpc>
              <a:spcPct val="90000"/>
            </a:lnSpc>
            <a:spcBef>
              <a:spcPct val="0"/>
            </a:spcBef>
            <a:spcAft>
              <a:spcPct val="35000"/>
            </a:spcAft>
            <a:buNone/>
          </a:pPr>
          <a:r>
            <a:rPr lang="en-US" sz="1600" kern="1200" dirty="0"/>
            <a:t>Department of Health Care Services (DHCS)</a:t>
          </a:r>
        </a:p>
      </dsp:txBody>
      <dsp:txXfrm>
        <a:off x="20776" y="2591205"/>
        <a:ext cx="5879188" cy="38404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9E9C5AF-99F9-4B90-9D2B-D31B3F649B2A}" type="datetimeFigureOut">
              <a:rPr lang="en-US" smtClean="0"/>
              <a:t>12/10/2020</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F92263E-7594-49B5-9325-83C70528D00B}" type="slidenum">
              <a:rPr lang="en-US" smtClean="0"/>
              <a:t>‹#›</a:t>
            </a:fld>
            <a:endParaRPr lang="en-US" dirty="0"/>
          </a:p>
        </p:txBody>
      </p:sp>
    </p:spTree>
    <p:extLst>
      <p:ext uri="{BB962C8B-B14F-4D97-AF65-F5344CB8AC3E}">
        <p14:creationId xmlns:p14="http://schemas.microsoft.com/office/powerpoint/2010/main" val="2504461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B3EE7A6-4E59-4C80-96F9-FDF9A54BE185}" type="datetimeFigureOut">
              <a:rPr lang="en-US" smtClean="0"/>
              <a:t>12/10/2020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0E2C606-6947-4607-803D-92DD6A7F193A}" type="slidenum">
              <a:rPr lang="en-US" smtClean="0"/>
              <a:t>‹#›</a:t>
            </a:fld>
            <a:endParaRPr lang="en-US" dirty="0"/>
          </a:p>
        </p:txBody>
      </p:sp>
    </p:spTree>
    <p:extLst>
      <p:ext uri="{BB962C8B-B14F-4D97-AF65-F5344CB8AC3E}">
        <p14:creationId xmlns:p14="http://schemas.microsoft.com/office/powerpoint/2010/main" val="2234298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2</a:t>
            </a:fld>
            <a:endParaRPr lang="en-US" dirty="0"/>
          </a:p>
        </p:txBody>
      </p:sp>
    </p:spTree>
    <p:extLst>
      <p:ext uri="{BB962C8B-B14F-4D97-AF65-F5344CB8AC3E}">
        <p14:creationId xmlns:p14="http://schemas.microsoft.com/office/powerpoint/2010/main" val="4181813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23</a:t>
            </a:fld>
            <a:endParaRPr lang="en-US" dirty="0"/>
          </a:p>
        </p:txBody>
      </p:sp>
    </p:spTree>
    <p:extLst>
      <p:ext uri="{BB962C8B-B14F-4D97-AF65-F5344CB8AC3E}">
        <p14:creationId xmlns:p14="http://schemas.microsoft.com/office/powerpoint/2010/main" val="2241996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you/Questions</a:t>
            </a:r>
            <a:r>
              <a:rPr lang="en-US" baseline="0" dirty="0"/>
              <a:t> Slide</a:t>
            </a:r>
            <a:endParaRPr lang="en-US" dirty="0"/>
          </a:p>
        </p:txBody>
      </p:sp>
      <p:sp>
        <p:nvSpPr>
          <p:cNvPr id="4" name="Slide Number Placeholder 3"/>
          <p:cNvSpPr>
            <a:spLocks noGrp="1"/>
          </p:cNvSpPr>
          <p:nvPr>
            <p:ph type="sldNum" sz="quarter" idx="10"/>
          </p:nvPr>
        </p:nvSpPr>
        <p:spPr/>
        <p:txBody>
          <a:bodyPr/>
          <a:lstStyle/>
          <a:p>
            <a:fld id="{B3312C60-1469-4901-930E-1B29441CF7B5}" type="slidenum">
              <a:rPr lang="en-US" smtClean="0"/>
              <a:t>37</a:t>
            </a:fld>
            <a:endParaRPr lang="en-US" dirty="0"/>
          </a:p>
        </p:txBody>
      </p:sp>
    </p:spTree>
    <p:extLst>
      <p:ext uri="{BB962C8B-B14F-4D97-AF65-F5344CB8AC3E}">
        <p14:creationId xmlns:p14="http://schemas.microsoft.com/office/powerpoint/2010/main" val="1147500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3</a:t>
            </a:fld>
            <a:endParaRPr lang="en-US" dirty="0"/>
          </a:p>
        </p:txBody>
      </p:sp>
    </p:spTree>
    <p:extLst>
      <p:ext uri="{BB962C8B-B14F-4D97-AF65-F5344CB8AC3E}">
        <p14:creationId xmlns:p14="http://schemas.microsoft.com/office/powerpoint/2010/main" val="4181813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4</a:t>
            </a:fld>
            <a:endParaRPr lang="en-US" dirty="0"/>
          </a:p>
        </p:txBody>
      </p:sp>
    </p:spTree>
    <p:extLst>
      <p:ext uri="{BB962C8B-B14F-4D97-AF65-F5344CB8AC3E}">
        <p14:creationId xmlns:p14="http://schemas.microsoft.com/office/powerpoint/2010/main" val="4181813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5</a:t>
            </a:fld>
            <a:endParaRPr lang="en-US" dirty="0"/>
          </a:p>
        </p:txBody>
      </p:sp>
    </p:spTree>
    <p:extLst>
      <p:ext uri="{BB962C8B-B14F-4D97-AF65-F5344CB8AC3E}">
        <p14:creationId xmlns:p14="http://schemas.microsoft.com/office/powerpoint/2010/main" val="4181813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6</a:t>
            </a:fld>
            <a:endParaRPr lang="en-US" dirty="0"/>
          </a:p>
        </p:txBody>
      </p:sp>
    </p:spTree>
    <p:extLst>
      <p:ext uri="{BB962C8B-B14F-4D97-AF65-F5344CB8AC3E}">
        <p14:creationId xmlns:p14="http://schemas.microsoft.com/office/powerpoint/2010/main" val="911097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7</a:t>
            </a:fld>
            <a:endParaRPr lang="en-US" dirty="0"/>
          </a:p>
        </p:txBody>
      </p:sp>
    </p:spTree>
    <p:extLst>
      <p:ext uri="{BB962C8B-B14F-4D97-AF65-F5344CB8AC3E}">
        <p14:creationId xmlns:p14="http://schemas.microsoft.com/office/powerpoint/2010/main" val="911097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B69679-6BE4-40CB-B48F-4CFC9F7B5E3F}" type="slidenum">
              <a:rPr lang="en-US" smtClean="0"/>
              <a:t>14</a:t>
            </a:fld>
            <a:endParaRPr lang="en-US"/>
          </a:p>
        </p:txBody>
      </p:sp>
    </p:spTree>
    <p:extLst>
      <p:ext uri="{BB962C8B-B14F-4D97-AF65-F5344CB8AC3E}">
        <p14:creationId xmlns:p14="http://schemas.microsoft.com/office/powerpoint/2010/main" val="1180243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B69679-6BE4-40CB-B48F-4CFC9F7B5E3F}" type="slidenum">
              <a:rPr lang="en-US" smtClean="0"/>
              <a:t>15</a:t>
            </a:fld>
            <a:endParaRPr lang="en-US"/>
          </a:p>
        </p:txBody>
      </p:sp>
    </p:spTree>
    <p:extLst>
      <p:ext uri="{BB962C8B-B14F-4D97-AF65-F5344CB8AC3E}">
        <p14:creationId xmlns:p14="http://schemas.microsoft.com/office/powerpoint/2010/main" val="581785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B69679-6BE4-40CB-B48F-4CFC9F7B5E3F}" type="slidenum">
              <a:rPr lang="en-US" smtClean="0"/>
              <a:t>16</a:t>
            </a:fld>
            <a:endParaRPr lang="en-US"/>
          </a:p>
        </p:txBody>
      </p:sp>
    </p:spTree>
    <p:extLst>
      <p:ext uri="{BB962C8B-B14F-4D97-AF65-F5344CB8AC3E}">
        <p14:creationId xmlns:p14="http://schemas.microsoft.com/office/powerpoint/2010/main" val="2042379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logo_DHCS_v%5b1%5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28800" y="762000"/>
            <a:ext cx="5181600"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0" name="Rectangle 2"/>
          <p:cNvSpPr>
            <a:spLocks noGrp="1" noChangeArrowheads="1"/>
          </p:cNvSpPr>
          <p:nvPr>
            <p:ph type="ctrTitle"/>
          </p:nvPr>
        </p:nvSpPr>
        <p:spPr>
          <a:xfrm>
            <a:off x="685800" y="2130425"/>
            <a:ext cx="7772400" cy="1470025"/>
          </a:xfrm>
        </p:spPr>
        <p:txBody>
          <a:bodyPr/>
          <a:lstStyle>
            <a:lvl1pPr>
              <a:defRPr smtClean="0"/>
            </a:lvl1pPr>
          </a:lstStyle>
          <a:p>
            <a:r>
              <a:rPr lang="en-US"/>
              <a:t>Click to edit Master title style</a:t>
            </a:r>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fld id="{B891EF09-8514-40E7-8440-B33965B5AE12}" type="datetime1">
              <a:rPr lang="en-US">
                <a:solidFill>
                  <a:srgbClr val="000000"/>
                </a:solidFill>
              </a:rPr>
              <a:pPr>
                <a:defRPr/>
              </a:pPr>
              <a:t>12/10/2020</a:t>
            </a:fld>
            <a:endParaRPr lang="en-US" dirty="0">
              <a:solidFill>
                <a:srgbClr val="000000"/>
              </a:solidFill>
            </a:endParaRPr>
          </a:p>
        </p:txBody>
      </p:sp>
      <p:sp>
        <p:nvSpPr>
          <p:cNvPr id="6" name="Rectangle 5"/>
          <p:cNvSpPr>
            <a:spLocks noGrp="1" noChangeArrowheads="1"/>
          </p:cNvSpPr>
          <p:nvPr>
            <p:ph type="ftr" sz="quarter" idx="11"/>
          </p:nvPr>
        </p:nvSpPr>
        <p:spPr>
          <a:xfrm>
            <a:off x="3124200" y="6245225"/>
            <a:ext cx="2895600" cy="476250"/>
          </a:xfrm>
        </p:spPr>
        <p:txBody>
          <a:bodyPr/>
          <a:lstStyle>
            <a:lvl1pPr>
              <a:defRPr/>
            </a:lvl1pPr>
          </a:lstStyle>
          <a:p>
            <a:pPr>
              <a:defRPr/>
            </a:pPr>
            <a:endParaRPr lang="en-US" dirty="0">
              <a:solidFill>
                <a:srgbClr val="333399"/>
              </a:solidFill>
            </a:endParaRPr>
          </a:p>
        </p:txBody>
      </p:sp>
      <p:sp>
        <p:nvSpPr>
          <p:cNvPr id="7" name="Rectangle 6"/>
          <p:cNvSpPr>
            <a:spLocks noGrp="1" noChangeArrowheads="1"/>
          </p:cNvSpPr>
          <p:nvPr>
            <p:ph type="sldNum" sz="quarter" idx="12"/>
          </p:nvPr>
        </p:nvSpPr>
        <p:spPr/>
        <p:txBody>
          <a:bodyPr/>
          <a:lstStyle>
            <a:lvl1pPr>
              <a:defRPr/>
            </a:lvl1pPr>
          </a:lstStyle>
          <a:p>
            <a:pPr>
              <a:defRPr/>
            </a:pPr>
            <a:fld id="{A422B1F0-58E6-43DB-ADE3-7AC579FAE69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27489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9CA6F2D-AED1-4658-B97F-2000878C7CBD}" type="datetime1">
              <a:rPr lang="en-US">
                <a:solidFill>
                  <a:srgbClr val="000000"/>
                </a:solidFill>
              </a:rPr>
              <a:pPr>
                <a:defRPr/>
              </a:pPr>
              <a:t>12/10/2020</a:t>
            </a:fld>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333399"/>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19B4D7B-3618-48AB-B29E-B59A26C95C8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3993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lstStyle/>
          <a:p>
            <a:r>
              <a:rPr lang="en-US"/>
              <a:t>Click to edit Master title style</a:t>
            </a:r>
          </a:p>
        </p:txBody>
      </p:sp>
      <p:sp>
        <p:nvSpPr>
          <p:cNvPr id="3" name="Content Placeholder 2"/>
          <p:cNvSpPr>
            <a:spLocks noGrp="1"/>
          </p:cNvSpPr>
          <p:nvPr>
            <p:ph idx="1"/>
          </p:nvPr>
        </p:nvSpPr>
        <p:spPr>
          <a:xfrm>
            <a:off x="457200" y="2209800"/>
            <a:ext cx="8229600" cy="3916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5BDA5897-F2AE-48A9-8D52-C143C5AEF26A}" type="datetime1">
              <a:rPr lang="en-US">
                <a:solidFill>
                  <a:srgbClr val="000000"/>
                </a:solidFill>
              </a:rPr>
              <a:pPr>
                <a:defRPr/>
              </a:pPr>
              <a:t>12/10/2020</a:t>
            </a:fld>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333399"/>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7F6DC7-7D13-4282-B776-952B4D59BBF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396558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914400"/>
            <a:ext cx="8229600" cy="5211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E20CB5E0-00FE-4B23-8D9E-624832BF6655}" type="datetime1">
              <a:rPr lang="en-US">
                <a:solidFill>
                  <a:srgbClr val="000000"/>
                </a:solidFill>
              </a:rPr>
              <a:pPr>
                <a:defRPr/>
              </a:pPr>
              <a:t>12/10/2020</a:t>
            </a:fld>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33339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C279B7D-534A-4385-A0BB-72F98A4B41F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5257773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14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2209800"/>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fld id="{12D311FE-3C27-4036-AD7D-F7360D3347FE}" type="datetime1">
              <a:rPr lang="en-US">
                <a:solidFill>
                  <a:srgbClr val="000000"/>
                </a:solidFill>
              </a:rPr>
              <a:pPr fontAlgn="base">
                <a:spcBef>
                  <a:spcPct val="0"/>
                </a:spcBef>
                <a:spcAft>
                  <a:spcPct val="0"/>
                </a:spcAft>
                <a:defRPr/>
              </a:pPr>
              <a:t>12/10/2020</a:t>
            </a:fld>
            <a:endParaRPr lang="en-US" dirty="0">
              <a:solidFill>
                <a:srgbClr val="000000"/>
              </a:solidFill>
            </a:endParaRPr>
          </a:p>
        </p:txBody>
      </p:sp>
      <p:sp>
        <p:nvSpPr>
          <p:cNvPr id="1029" name="Rectangle 5"/>
          <p:cNvSpPr>
            <a:spLocks noGrp="1" noChangeArrowheads="1"/>
          </p:cNvSpPr>
          <p:nvPr>
            <p:ph type="ftr" sz="quarter" idx="3"/>
          </p:nvPr>
        </p:nvSpPr>
        <p:spPr bwMode="auto">
          <a:xfrm>
            <a:off x="2895600" y="6381750"/>
            <a:ext cx="3276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solidFill>
                  <a:schemeClr val="accent2"/>
                </a:solidFill>
                <a:latin typeface="Arial" charset="0"/>
              </a:defRPr>
            </a:lvl1pPr>
          </a:lstStyle>
          <a:p>
            <a:pPr fontAlgn="base">
              <a:spcBef>
                <a:spcPct val="0"/>
              </a:spcBef>
              <a:spcAft>
                <a:spcPct val="0"/>
              </a:spcAft>
              <a:defRPr/>
            </a:pPr>
            <a:endParaRPr lang="en-US" dirty="0">
              <a:solidFill>
                <a:srgbClr val="333399"/>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D2BAE3AC-74B3-448F-B46B-141FCDD0827B}" type="slidenum">
              <a:rPr lang="en-US">
                <a:solidFill>
                  <a:srgbClr val="000000"/>
                </a:solidFill>
              </a:rPr>
              <a:pPr fontAlgn="base">
                <a:spcBef>
                  <a:spcPct val="0"/>
                </a:spcBef>
                <a:spcAft>
                  <a:spcPct val="0"/>
                </a:spcAft>
                <a:defRPr/>
              </a:pPr>
              <a:t>‹#›</a:t>
            </a:fld>
            <a:endParaRPr lang="en-US" dirty="0">
              <a:solidFill>
                <a:srgbClr val="000000"/>
              </a:solidFill>
            </a:endParaRPr>
          </a:p>
        </p:txBody>
      </p:sp>
      <p:pic>
        <p:nvPicPr>
          <p:cNvPr id="1031" name="Picture 7" descr="logo_DHCS_v%5b1%5d"/>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52400" y="152400"/>
            <a:ext cx="1876425"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stsealcs"/>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153400" y="5334000"/>
            <a:ext cx="7620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9"/>
          <p:cNvSpPr>
            <a:spLocks noChangeShapeType="1"/>
          </p:cNvSpPr>
          <p:nvPr userDrawn="1"/>
        </p:nvSpPr>
        <p:spPr bwMode="auto">
          <a:xfrm>
            <a:off x="457200" y="61722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sp>
        <p:nvSpPr>
          <p:cNvPr id="1034" name="Line 10"/>
          <p:cNvSpPr>
            <a:spLocks noChangeShapeType="1"/>
          </p:cNvSpPr>
          <p:nvPr userDrawn="1"/>
        </p:nvSpPr>
        <p:spPr bwMode="auto">
          <a:xfrm>
            <a:off x="457200" y="17526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spTree>
    <p:extLst>
      <p:ext uri="{BB962C8B-B14F-4D97-AF65-F5344CB8AC3E}">
        <p14:creationId xmlns:p14="http://schemas.microsoft.com/office/powerpoint/2010/main" val="2658184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www.dhcs.ca.gov/formsandpubs/Documents/MMCDAPLsandPolicyLetters/APL2013/APL13-018.pdf"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mailto:MHSUDStakeholderInput@dhcs.ca.gov" TargetMode="External"/><Relationship Id="rId2" Type="http://schemas.openxmlformats.org/officeDocument/2006/relationships/hyperlink" Target="http://www.dhcs.ca.gov/provgovpart/Pages/MH-SUD_Partners-Stakeholders.aspx" TargetMode="Externa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mailto:MHSUDStakeholderInput@dhcs.ca.gov" TargetMode="External"/><Relationship Id="rId4" Type="http://schemas.openxmlformats.org/officeDocument/2006/relationships/hyperlink" Target="mailto:MCQMD@dhcs.Ca.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762000" y="838200"/>
            <a:ext cx="7543800" cy="9906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a:ln>
                  <a:noFill/>
                </a:ln>
                <a:solidFill>
                  <a:schemeClr val="tx1"/>
                </a:solidFill>
                <a:effectLst/>
                <a:uLnTx/>
                <a:uFillTx/>
                <a:latin typeface="Arial" pitchFamily="34" charset="0"/>
                <a:ea typeface="+mn-ea"/>
                <a:cs typeface="Arial" pitchFamily="34" charset="0"/>
              </a:rPr>
              <a:t>Medi-Cal Children’s Health Advisory Panel</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1" i="0" u="none" strike="noStrike" kern="0" cap="none" spc="0" normalizeH="0" baseline="0" noProof="0" dirty="0">
                <a:ln>
                  <a:noFill/>
                </a:ln>
                <a:solidFill>
                  <a:schemeClr val="tx1"/>
                </a:solidFill>
                <a:effectLst/>
                <a:uLnTx/>
                <a:uFillTx/>
                <a:latin typeface="Arial" pitchFamily="34" charset="0"/>
                <a:ea typeface="+mn-ea"/>
                <a:cs typeface="Arial" pitchFamily="34" charset="0"/>
              </a:rPr>
              <a:t>May 22, 2015</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2500" b="1"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6" name="Title 1"/>
          <p:cNvSpPr>
            <a:spLocks noGrp="1"/>
          </p:cNvSpPr>
          <p:nvPr>
            <p:ph idx="1"/>
          </p:nvPr>
        </p:nvSpPr>
        <p:spPr>
          <a:xfrm>
            <a:off x="381000" y="1905000"/>
            <a:ext cx="8534400" cy="990600"/>
          </a:xfrm>
        </p:spPr>
        <p:txBody>
          <a:bodyPr/>
          <a:lstStyle/>
          <a:p>
            <a:pPr marL="0" indent="0" algn="ctr">
              <a:buNone/>
            </a:pPr>
            <a:r>
              <a:rPr lang="en-US" b="1" dirty="0">
                <a:latin typeface="Arial" pitchFamily="34" charset="0"/>
                <a:cs typeface="Arial" pitchFamily="34" charset="0"/>
              </a:rPr>
              <a:t>Care Integration: </a:t>
            </a:r>
          </a:p>
          <a:p>
            <a:pPr marL="0" indent="0" algn="ctr">
              <a:buNone/>
            </a:pPr>
            <a:r>
              <a:rPr lang="en-US" b="1" dirty="0">
                <a:latin typeface="Arial" pitchFamily="34" charset="0"/>
                <a:cs typeface="Arial" pitchFamily="34" charset="0"/>
              </a:rPr>
              <a:t>Physical and Mental Health</a:t>
            </a:r>
          </a:p>
          <a:p>
            <a:pPr marL="0" indent="0">
              <a:buNone/>
            </a:pPr>
            <a:endParaRPr lang="en-US" sz="2800" b="1" dirty="0">
              <a:latin typeface="Arial" pitchFamily="34" charset="0"/>
              <a:cs typeface="Arial" pitchFamily="34" charset="0"/>
            </a:endParaRPr>
          </a:p>
          <a:p>
            <a:pPr marL="0" indent="0" algn="ctr">
              <a:spcBef>
                <a:spcPts val="0"/>
              </a:spcBef>
              <a:buNone/>
            </a:pPr>
            <a:r>
              <a:rPr lang="en-US" sz="2400" b="1" dirty="0">
                <a:latin typeface="Arial" pitchFamily="34" charset="0"/>
                <a:cs typeface="Arial" pitchFamily="34" charset="0"/>
              </a:rPr>
              <a:t>Sarah C. Brooks, Chief</a:t>
            </a:r>
          </a:p>
          <a:p>
            <a:pPr marL="0" indent="0" algn="ctr">
              <a:spcBef>
                <a:spcPts val="0"/>
              </a:spcBef>
              <a:buNone/>
            </a:pPr>
            <a:r>
              <a:rPr lang="en-US" sz="2400" b="1" dirty="0">
                <a:latin typeface="Arial" pitchFamily="34" charset="0"/>
                <a:cs typeface="Arial" pitchFamily="34" charset="0"/>
              </a:rPr>
              <a:t>Managed Care Quality and Monitoring Division</a:t>
            </a:r>
          </a:p>
          <a:p>
            <a:pPr marL="0" indent="0" algn="ctr">
              <a:spcBef>
                <a:spcPts val="0"/>
              </a:spcBef>
              <a:buNone/>
            </a:pPr>
            <a:endParaRPr lang="en-US" sz="2400" b="1" dirty="0">
              <a:latin typeface="Arial" pitchFamily="34" charset="0"/>
              <a:cs typeface="Arial" pitchFamily="34" charset="0"/>
            </a:endParaRPr>
          </a:p>
          <a:p>
            <a:pPr marL="0" indent="0" algn="ctr">
              <a:spcBef>
                <a:spcPts val="0"/>
              </a:spcBef>
              <a:buNone/>
            </a:pPr>
            <a:r>
              <a:rPr lang="en-US" sz="2400" b="1" dirty="0">
                <a:latin typeface="Arial" pitchFamily="34" charset="0"/>
                <a:cs typeface="Arial" pitchFamily="34" charset="0"/>
              </a:rPr>
              <a:t>Brenda Grealish, Assistant Deputy Director</a:t>
            </a:r>
          </a:p>
          <a:p>
            <a:pPr marL="0" indent="0" algn="ctr">
              <a:spcBef>
                <a:spcPts val="0"/>
              </a:spcBef>
              <a:buNone/>
            </a:pPr>
            <a:r>
              <a:rPr lang="en-US" sz="2400" b="1" dirty="0">
                <a:latin typeface="Arial" pitchFamily="34" charset="0"/>
                <a:cs typeface="Arial" pitchFamily="34" charset="0"/>
              </a:rPr>
              <a:t>Mental Health &amp; Substance Use Disorder Services</a:t>
            </a:r>
          </a:p>
          <a:p>
            <a:pPr marL="0" indent="0">
              <a:buNone/>
            </a:pPr>
            <a:endParaRPr lang="en-US" sz="2500" b="1" dirty="0">
              <a:latin typeface="Arial" pitchFamily="34" charset="0"/>
              <a:cs typeface="Arial" pitchFamily="34" charset="0"/>
            </a:endParaRPr>
          </a:p>
          <a:p>
            <a:pPr marL="0" indent="0">
              <a:buNone/>
            </a:pPr>
            <a:endParaRPr lang="en-US" sz="2500" b="1" dirty="0">
              <a:latin typeface="Arial" pitchFamily="34" charset="0"/>
              <a:cs typeface="Arial" pitchFamily="34" charset="0"/>
            </a:endParaRP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EC5AC7C-C663-451D-8D6F-2367DE416AD0}" type="slidenum">
              <a:rPr lang="en-US" smtClean="0">
                <a:solidFill>
                  <a:srgbClr val="000000"/>
                </a:solidFill>
              </a:rPr>
              <a:pPr eaLnBrk="1" hangingPunct="1"/>
              <a:t>1</a:t>
            </a:fld>
            <a:endParaRPr lang="en-US" dirty="0">
              <a:solidFill>
                <a:srgbClr val="000000"/>
              </a:solidFill>
            </a:endParaRPr>
          </a:p>
        </p:txBody>
      </p:sp>
    </p:spTree>
    <p:extLst>
      <p:ext uri="{BB962C8B-B14F-4D97-AF65-F5344CB8AC3E}">
        <p14:creationId xmlns:p14="http://schemas.microsoft.com/office/powerpoint/2010/main" val="57313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914400"/>
          </a:xfrm>
        </p:spPr>
        <p:txBody>
          <a:bodyPr/>
          <a:lstStyle/>
          <a:p>
            <a:pPr algn="l"/>
            <a:r>
              <a:rPr lang="en-US" dirty="0">
                <a:latin typeface="+mn-lt"/>
              </a:rPr>
              <a:t>DHCS All Plan Letters</a:t>
            </a:r>
          </a:p>
        </p:txBody>
      </p:sp>
      <p:sp>
        <p:nvSpPr>
          <p:cNvPr id="3" name="Content Placeholder 2"/>
          <p:cNvSpPr>
            <a:spLocks noGrp="1"/>
          </p:cNvSpPr>
          <p:nvPr>
            <p:ph idx="1"/>
          </p:nvPr>
        </p:nvSpPr>
        <p:spPr>
          <a:xfrm>
            <a:off x="457200" y="1905000"/>
            <a:ext cx="8229600" cy="4221163"/>
          </a:xfrm>
        </p:spPr>
        <p:txBody>
          <a:bodyPr/>
          <a:lstStyle/>
          <a:p>
            <a:pPr>
              <a:spcBef>
                <a:spcPts val="1200"/>
              </a:spcBef>
              <a:spcAft>
                <a:spcPts val="1200"/>
              </a:spcAft>
            </a:pPr>
            <a:r>
              <a:rPr lang="en-US" sz="2800" dirty="0"/>
              <a:t>DHCS issued two All Plan Letters (APLs) to Medi-Cal MCPs:</a:t>
            </a:r>
          </a:p>
          <a:p>
            <a:pPr lvl="1">
              <a:spcBef>
                <a:spcPts val="1200"/>
              </a:spcBef>
              <a:spcAft>
                <a:spcPts val="1200"/>
              </a:spcAft>
            </a:pPr>
            <a:r>
              <a:rPr lang="en-US" sz="2000" b="1" dirty="0">
                <a:solidFill>
                  <a:srgbClr val="000066"/>
                </a:solidFill>
              </a:rPr>
              <a:t>APL 13-021 </a:t>
            </a:r>
            <a:r>
              <a:rPr lang="en-US" sz="2000" dirty="0">
                <a:solidFill>
                  <a:srgbClr val="000066"/>
                </a:solidFill>
              </a:rPr>
              <a:t>described the Medi-Cal managed care plan’s responsibilities for outpatient mental health services </a:t>
            </a:r>
            <a:r>
              <a:rPr lang="en-US" sz="1400" dirty="0">
                <a:solidFill>
                  <a:srgbClr val="000066"/>
                </a:solidFill>
              </a:rPr>
              <a:t>http://www.dhcs.ca.gov/formsandpubs/Documents/MMCDAPLsandPolicyLetters/APL2013/APL13-021.pdf</a:t>
            </a:r>
          </a:p>
          <a:p>
            <a:pPr lvl="1">
              <a:spcBef>
                <a:spcPts val="1200"/>
              </a:spcBef>
              <a:spcAft>
                <a:spcPts val="1200"/>
              </a:spcAft>
            </a:pPr>
            <a:r>
              <a:rPr lang="en-US" sz="2000" b="1" dirty="0">
                <a:solidFill>
                  <a:srgbClr val="000066"/>
                </a:solidFill>
              </a:rPr>
              <a:t>APL 13-018  </a:t>
            </a:r>
            <a:r>
              <a:rPr lang="en-US" sz="2000" dirty="0">
                <a:solidFill>
                  <a:srgbClr val="000066"/>
                </a:solidFill>
              </a:rPr>
              <a:t>described the memorandum of understanding (MOU) requirements for coordination between Medi-Cal managed care plans and county mental health plans</a:t>
            </a:r>
            <a:r>
              <a:rPr lang="en-US" sz="3200" dirty="0">
                <a:solidFill>
                  <a:srgbClr val="000066"/>
                </a:solidFill>
              </a:rPr>
              <a:t> </a:t>
            </a:r>
            <a:r>
              <a:rPr lang="en-US" sz="1400" dirty="0">
                <a:solidFill>
                  <a:srgbClr val="000066"/>
                </a:solidFill>
              </a:rPr>
              <a:t>http://www.dhcs.ca.gov/formsandpubs/Documents/MMCDAPLsandPolicyLetters/APL2013/APL13-018.pdf</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603025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458200" cy="914400"/>
          </a:xfrm>
        </p:spPr>
        <p:txBody>
          <a:bodyPr/>
          <a:lstStyle/>
          <a:p>
            <a:pPr algn="l"/>
            <a:r>
              <a:rPr lang="en-US" sz="3700" dirty="0">
                <a:latin typeface="+mn-lt"/>
              </a:rPr>
              <a:t>Memorandum of Understanding (MOU)</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11</a:t>
            </a:fld>
            <a:endParaRPr lang="en-US" dirty="0">
              <a:solidFill>
                <a:srgbClr val="000000"/>
              </a:solidFill>
            </a:endParaRPr>
          </a:p>
        </p:txBody>
      </p:sp>
      <p:graphicFrame>
        <p:nvGraphicFramePr>
          <p:cNvPr id="6" name="Content Placeholder 11" descr="list of objectives and core elements"/>
          <p:cNvGraphicFramePr>
            <a:graphicFrameLocks noGrp="1"/>
          </p:cNvGraphicFramePr>
          <p:nvPr>
            <p:ph idx="1"/>
            <p:extLst>
              <p:ext uri="{D42A27DB-BD31-4B8C-83A1-F6EECF244321}">
                <p14:modId xmlns:p14="http://schemas.microsoft.com/office/powerpoint/2010/main" val="2730501924"/>
              </p:ext>
            </p:extLst>
          </p:nvPr>
        </p:nvGraphicFramePr>
        <p:xfrm>
          <a:off x="457200" y="1752600"/>
          <a:ext cx="82296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0583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914400"/>
          </a:xfrm>
        </p:spPr>
        <p:txBody>
          <a:bodyPr/>
          <a:lstStyle/>
          <a:p>
            <a:pPr algn="l"/>
            <a:r>
              <a:rPr lang="en-US" dirty="0">
                <a:latin typeface="+mn-lt"/>
              </a:rPr>
              <a:t>Mental Health Data Reporting</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12</a:t>
            </a:fld>
            <a:endParaRPr lang="en-US" dirty="0">
              <a:solidFill>
                <a:srgbClr val="000000"/>
              </a:solidFill>
            </a:endParaRPr>
          </a:p>
        </p:txBody>
      </p:sp>
      <p:graphicFrame>
        <p:nvGraphicFramePr>
          <p:cNvPr id="6" name="Content Placeholder 6" descr="list of metrics captured and future aims"/>
          <p:cNvGraphicFramePr>
            <a:graphicFrameLocks noGrp="1"/>
          </p:cNvGraphicFramePr>
          <p:nvPr>
            <p:ph idx="1"/>
            <p:extLst>
              <p:ext uri="{D42A27DB-BD31-4B8C-83A1-F6EECF244321}">
                <p14:modId xmlns:p14="http://schemas.microsoft.com/office/powerpoint/2010/main" val="1521357824"/>
              </p:ext>
            </p:extLst>
          </p:nvPr>
        </p:nvGraphicFramePr>
        <p:xfrm>
          <a:off x="400050" y="1828800"/>
          <a:ext cx="836295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9829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pPr algn="l"/>
            <a:r>
              <a:rPr lang="en-US" dirty="0">
                <a:latin typeface="+mn-lt"/>
              </a:rPr>
              <a:t>Monitoring</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13</a:t>
            </a:fld>
            <a:endParaRPr lang="en-US" dirty="0">
              <a:solidFill>
                <a:srgbClr val="000000"/>
              </a:solidFill>
            </a:endParaRPr>
          </a:p>
        </p:txBody>
      </p:sp>
      <p:graphicFrame>
        <p:nvGraphicFramePr>
          <p:cNvPr id="6" name="Content Placeholder 12" descr="list of department of managed health care and department of health care services monitoring"/>
          <p:cNvGraphicFramePr>
            <a:graphicFrameLocks noGrp="1"/>
          </p:cNvGraphicFramePr>
          <p:nvPr>
            <p:ph idx="1"/>
            <p:extLst>
              <p:ext uri="{D42A27DB-BD31-4B8C-83A1-F6EECF244321}">
                <p14:modId xmlns:p14="http://schemas.microsoft.com/office/powerpoint/2010/main" val="338411866"/>
              </p:ext>
            </p:extLst>
          </p:nvPr>
        </p:nvGraphicFramePr>
        <p:xfrm>
          <a:off x="228600" y="1676400"/>
          <a:ext cx="84582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749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381000"/>
            <a:ext cx="8229600" cy="1524000"/>
          </a:xfrm>
        </p:spPr>
        <p:txBody>
          <a:bodyPr>
            <a:normAutofit/>
          </a:bodyPr>
          <a:lstStyle/>
          <a:p>
            <a:pPr algn="l"/>
            <a:br>
              <a:rPr lang="en-US" sz="2400" dirty="0"/>
            </a:br>
            <a:r>
              <a:rPr lang="en-US" sz="3000" b="1" u="sng" dirty="0"/>
              <a:t>E</a:t>
            </a:r>
            <a:r>
              <a:rPr lang="en-US" sz="3000" dirty="0"/>
              <a:t>arly and </a:t>
            </a:r>
            <a:r>
              <a:rPr lang="en-US" sz="3000" b="1" u="sng" dirty="0"/>
              <a:t>P</a:t>
            </a:r>
            <a:r>
              <a:rPr lang="en-US" sz="3000" dirty="0"/>
              <a:t>eriodic </a:t>
            </a:r>
            <a:r>
              <a:rPr lang="en-US" sz="3000" b="1" u="sng" dirty="0"/>
              <a:t>S</a:t>
            </a:r>
            <a:r>
              <a:rPr lang="en-US" sz="3000" dirty="0"/>
              <a:t>creening, </a:t>
            </a:r>
            <a:r>
              <a:rPr lang="en-US" sz="3000" b="1" u="sng" dirty="0"/>
              <a:t>D</a:t>
            </a:r>
            <a:r>
              <a:rPr lang="en-US" sz="3000" dirty="0"/>
              <a:t>iagnostic, and </a:t>
            </a:r>
            <a:r>
              <a:rPr lang="en-US" sz="3000" b="1" u="sng" dirty="0"/>
              <a:t>T</a:t>
            </a:r>
            <a:r>
              <a:rPr lang="en-US" sz="3000" dirty="0"/>
              <a:t>reatment </a:t>
            </a:r>
            <a:r>
              <a:rPr lang="en-US" sz="2400" dirty="0"/>
              <a:t>	</a:t>
            </a:r>
          </a:p>
        </p:txBody>
      </p:sp>
      <p:sp>
        <p:nvSpPr>
          <p:cNvPr id="2" name="Slide Number Placeholder 1"/>
          <p:cNvSpPr>
            <a:spLocks noGrp="1"/>
          </p:cNvSpPr>
          <p:nvPr>
            <p:ph type="sldNum" sz="quarter" idx="12"/>
          </p:nvPr>
        </p:nvSpPr>
        <p:spPr/>
        <p:txBody>
          <a:bodyPr/>
          <a:lstStyle/>
          <a:p>
            <a:fld id="{8F9CFBE8-D149-46F4-A19A-1D6C9CA3E259}" type="slidenum">
              <a:rPr lang="en-US" smtClean="0"/>
              <a:t>14</a:t>
            </a:fld>
            <a:endParaRPr lang="en-US"/>
          </a:p>
        </p:txBody>
      </p:sp>
      <p:sp>
        <p:nvSpPr>
          <p:cNvPr id="5" name="Content Placeholder 4"/>
          <p:cNvSpPr>
            <a:spLocks noGrp="1"/>
          </p:cNvSpPr>
          <p:nvPr>
            <p:ph idx="1"/>
          </p:nvPr>
        </p:nvSpPr>
        <p:spPr>
          <a:xfrm>
            <a:off x="457200" y="1752600"/>
            <a:ext cx="8229600" cy="4373563"/>
          </a:xfrm>
        </p:spPr>
        <p:txBody>
          <a:bodyPr/>
          <a:lstStyle/>
          <a:p>
            <a:pPr lvl="0" rtl="0"/>
            <a:endParaRPr lang="en-US" sz="1400" dirty="0"/>
          </a:p>
          <a:p>
            <a:pPr lvl="0" rtl="0"/>
            <a:r>
              <a:rPr lang="en-US" sz="2200" dirty="0"/>
              <a:t>Based on federal provisions to ensure that children receive appropriate preventive, dental, mental health, developmental, and specialty services</a:t>
            </a:r>
          </a:p>
          <a:p>
            <a:pPr lvl="0" rtl="0"/>
            <a:r>
              <a:rPr lang="en-US" sz="2200" dirty="0"/>
              <a:t>More robust than the Medi-Cal benefit package provided to adults</a:t>
            </a:r>
          </a:p>
          <a:p>
            <a:pPr lvl="0" rtl="0"/>
            <a:r>
              <a:rPr lang="en-US" sz="2200" dirty="0"/>
              <a:t>Designed to ensure that eligible children receive early detection and preventive care in addition to medically necessary treatment services, so that health problems are averted or diagnosed and treated as early as possible </a:t>
            </a:r>
          </a:p>
          <a:p>
            <a:pPr lvl="0" rtl="0"/>
            <a:endParaRPr lang="en-US" sz="1400" dirty="0"/>
          </a:p>
        </p:txBody>
      </p:sp>
    </p:spTree>
    <p:extLst>
      <p:ext uri="{BB962C8B-B14F-4D97-AF65-F5344CB8AC3E}">
        <p14:creationId xmlns:p14="http://schemas.microsoft.com/office/powerpoint/2010/main" val="1385919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990600"/>
          </a:xfrm>
        </p:spPr>
        <p:txBody>
          <a:bodyPr/>
          <a:lstStyle/>
          <a:p>
            <a:pPr algn="l"/>
            <a:r>
              <a:rPr lang="en-US" dirty="0"/>
              <a:t>Covered Services</a:t>
            </a:r>
          </a:p>
        </p:txBody>
      </p:sp>
      <p:sp>
        <p:nvSpPr>
          <p:cNvPr id="3" name="Slide Number Placeholder 2"/>
          <p:cNvSpPr>
            <a:spLocks noGrp="1"/>
          </p:cNvSpPr>
          <p:nvPr>
            <p:ph type="sldNum" sz="quarter" idx="12"/>
          </p:nvPr>
        </p:nvSpPr>
        <p:spPr/>
        <p:txBody>
          <a:bodyPr/>
          <a:lstStyle/>
          <a:p>
            <a:fld id="{8F9CFBE8-D149-46F4-A19A-1D6C9CA3E259}" type="slidenum">
              <a:rPr lang="en-US" smtClean="0"/>
              <a:t>15</a:t>
            </a:fld>
            <a:endParaRPr lang="en-US" dirty="0"/>
          </a:p>
        </p:txBody>
      </p:sp>
      <p:sp>
        <p:nvSpPr>
          <p:cNvPr id="5" name="Content Placeholder 4"/>
          <p:cNvSpPr>
            <a:spLocks noGrp="1"/>
          </p:cNvSpPr>
          <p:nvPr>
            <p:ph idx="1"/>
          </p:nvPr>
        </p:nvSpPr>
        <p:spPr>
          <a:xfrm>
            <a:off x="381000" y="1828800"/>
            <a:ext cx="8229600" cy="4267200"/>
          </a:xfrm>
        </p:spPr>
        <p:txBody>
          <a:bodyPr/>
          <a:lstStyle/>
          <a:p>
            <a:pPr lvl="0" rtl="0">
              <a:spcAft>
                <a:spcPts val="600"/>
              </a:spcAft>
            </a:pPr>
            <a:r>
              <a:rPr lang="en-US" sz="1800" dirty="0"/>
              <a:t>Preventive care </a:t>
            </a:r>
          </a:p>
          <a:p>
            <a:pPr lvl="0" rtl="0">
              <a:spcAft>
                <a:spcPts val="600"/>
              </a:spcAft>
            </a:pPr>
            <a:r>
              <a:rPr lang="en-US" sz="1800" dirty="0"/>
              <a:t>Screening services</a:t>
            </a:r>
          </a:p>
          <a:p>
            <a:pPr lvl="0" rtl="0">
              <a:spcAft>
                <a:spcPts val="600"/>
              </a:spcAft>
            </a:pPr>
            <a:r>
              <a:rPr lang="en-US" sz="1800" dirty="0"/>
              <a:t>Immunizations</a:t>
            </a:r>
          </a:p>
          <a:p>
            <a:pPr lvl="0" rtl="0">
              <a:spcAft>
                <a:spcPts val="600"/>
              </a:spcAft>
            </a:pPr>
            <a:r>
              <a:rPr lang="en-US" sz="1800" dirty="0"/>
              <a:t>USPSTF A&amp;B recommendations</a:t>
            </a:r>
          </a:p>
          <a:p>
            <a:pPr>
              <a:spcAft>
                <a:spcPts val="600"/>
              </a:spcAft>
            </a:pPr>
            <a:r>
              <a:rPr lang="en-US" sz="1800" dirty="0"/>
              <a:t>Case management/targeted case management</a:t>
            </a:r>
          </a:p>
          <a:p>
            <a:pPr>
              <a:spcAft>
                <a:spcPts val="600"/>
              </a:spcAft>
            </a:pPr>
            <a:r>
              <a:rPr lang="en-US" sz="1800" dirty="0"/>
              <a:t>Transportation (medical and non-medical) to and from medical appointments for the medically necessary appointments that the MCPs are responsible for</a:t>
            </a:r>
          </a:p>
          <a:p>
            <a:pPr>
              <a:spcAft>
                <a:spcPts val="600"/>
              </a:spcAft>
            </a:pPr>
            <a:r>
              <a:rPr lang="en-US" sz="1800" dirty="0"/>
              <a:t>Dental screenings and referrals to appropriate Medi-Cal dental providers</a:t>
            </a:r>
          </a:p>
          <a:p>
            <a:pPr>
              <a:spcAft>
                <a:spcPts val="600"/>
              </a:spcAft>
            </a:pPr>
            <a:r>
              <a:rPr lang="en-US" sz="1800" dirty="0"/>
              <a:t>Behavioral Health Therapy (BHT) for children diagnosed with Autism Spectrum Disorder (ASD) that meet eligibility criteria</a:t>
            </a:r>
          </a:p>
          <a:p>
            <a:pPr lvl="0" rtl="0"/>
            <a:endParaRPr lang="en-US" sz="1600" dirty="0"/>
          </a:p>
        </p:txBody>
      </p:sp>
    </p:spTree>
    <p:extLst>
      <p:ext uri="{BB962C8B-B14F-4D97-AF65-F5344CB8AC3E}">
        <p14:creationId xmlns:p14="http://schemas.microsoft.com/office/powerpoint/2010/main" val="2787720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Additional Covered Services</a:t>
            </a:r>
          </a:p>
        </p:txBody>
      </p:sp>
      <p:sp>
        <p:nvSpPr>
          <p:cNvPr id="3" name="Content Placeholder 2"/>
          <p:cNvSpPr>
            <a:spLocks noGrp="1"/>
          </p:cNvSpPr>
          <p:nvPr>
            <p:ph idx="1"/>
          </p:nvPr>
        </p:nvSpPr>
        <p:spPr>
          <a:xfrm>
            <a:off x="495300" y="1981200"/>
            <a:ext cx="8229600" cy="3916363"/>
          </a:xfrm>
        </p:spPr>
        <p:txBody>
          <a:bodyPr>
            <a:normAutofit/>
          </a:bodyPr>
          <a:lstStyle/>
          <a:p>
            <a:pPr>
              <a:spcAft>
                <a:spcPts val="1200"/>
              </a:spcAft>
            </a:pPr>
            <a:r>
              <a:rPr lang="en-US" sz="2200" dirty="0"/>
              <a:t>Speech therapy, without service limitations</a:t>
            </a:r>
          </a:p>
          <a:p>
            <a:pPr>
              <a:spcAft>
                <a:spcPts val="1200"/>
              </a:spcAft>
            </a:pPr>
            <a:r>
              <a:rPr lang="en-US" sz="2200" dirty="0"/>
              <a:t>Occupational therapy, without service limitations</a:t>
            </a:r>
          </a:p>
          <a:p>
            <a:pPr>
              <a:spcAft>
                <a:spcPts val="1200"/>
              </a:spcAft>
            </a:pPr>
            <a:r>
              <a:rPr lang="en-US" sz="2200" dirty="0"/>
              <a:t>Physical therapy, without service limitations</a:t>
            </a:r>
          </a:p>
          <a:p>
            <a:pPr>
              <a:spcAft>
                <a:spcPts val="1200"/>
              </a:spcAft>
            </a:pPr>
            <a:r>
              <a:rPr lang="en-US" sz="2200" dirty="0"/>
              <a:t>Health education, including screenings and treatment</a:t>
            </a:r>
          </a:p>
          <a:p>
            <a:pPr>
              <a:spcAft>
                <a:spcPts val="1200"/>
              </a:spcAft>
            </a:pPr>
            <a:r>
              <a:rPr lang="en-US" sz="2200" dirty="0"/>
              <a:t>Coordination with Local Education Agencies (LEAs), Regional Centers, County Mental Health Plans, and California Children’s Services (CCS)</a:t>
            </a:r>
          </a:p>
        </p:txBody>
      </p:sp>
      <p:sp>
        <p:nvSpPr>
          <p:cNvPr id="4" name="Slide Number Placeholder 3"/>
          <p:cNvSpPr>
            <a:spLocks noGrp="1"/>
          </p:cNvSpPr>
          <p:nvPr>
            <p:ph type="sldNum" sz="quarter" idx="12"/>
          </p:nvPr>
        </p:nvSpPr>
        <p:spPr/>
        <p:txBody>
          <a:bodyPr/>
          <a:lstStyle/>
          <a:p>
            <a:fld id="{8F9CFBE8-D149-46F4-A19A-1D6C9CA3E259}" type="slidenum">
              <a:rPr lang="en-US" smtClean="0"/>
              <a:t>16</a:t>
            </a:fld>
            <a:endParaRPr lang="en-US"/>
          </a:p>
        </p:txBody>
      </p:sp>
    </p:spTree>
    <p:extLst>
      <p:ext uri="{BB962C8B-B14F-4D97-AF65-F5344CB8AC3E}">
        <p14:creationId xmlns:p14="http://schemas.microsoft.com/office/powerpoint/2010/main" val="3417900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Specialty Mental Health Services</a:t>
            </a:r>
          </a:p>
        </p:txBody>
      </p:sp>
      <p:sp>
        <p:nvSpPr>
          <p:cNvPr id="3" name="Content Placeholder 2"/>
          <p:cNvSpPr>
            <a:spLocks noGrp="1"/>
          </p:cNvSpPr>
          <p:nvPr>
            <p:ph idx="1"/>
          </p:nvPr>
        </p:nvSpPr>
        <p:spPr/>
        <p:txBody>
          <a:bodyPr/>
          <a:lstStyle/>
          <a:p>
            <a:pPr marL="0" indent="0">
              <a:buNone/>
            </a:pPr>
            <a:r>
              <a:rPr lang="en-US" dirty="0"/>
              <a:t>County Mental Health Plans (MHPs) are responsible for providing Medi-Cal Specialty Mental Health Services (SMHS) to Medi-Cal beneficiaries (children and adults) based on medical necessity criteria.</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17</a:t>
            </a:fld>
            <a:endParaRPr lang="en-US" dirty="0">
              <a:solidFill>
                <a:srgbClr val="000000"/>
              </a:solidFill>
            </a:endParaRPr>
          </a:p>
        </p:txBody>
      </p:sp>
    </p:spTree>
    <p:extLst>
      <p:ext uri="{BB962C8B-B14F-4D97-AF65-F5344CB8AC3E}">
        <p14:creationId xmlns:p14="http://schemas.microsoft.com/office/powerpoint/2010/main" val="1085005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SMHS Medical Necessity Criteria</a:t>
            </a:r>
          </a:p>
        </p:txBody>
      </p:sp>
      <p:sp>
        <p:nvSpPr>
          <p:cNvPr id="3" name="Content Placeholder 2"/>
          <p:cNvSpPr>
            <a:spLocks noGrp="1"/>
          </p:cNvSpPr>
          <p:nvPr>
            <p:ph idx="1"/>
          </p:nvPr>
        </p:nvSpPr>
        <p:spPr>
          <a:xfrm>
            <a:off x="0" y="1981200"/>
            <a:ext cx="8610600" cy="3916363"/>
          </a:xfrm>
        </p:spPr>
        <p:txBody>
          <a:bodyPr/>
          <a:lstStyle/>
          <a:p>
            <a:pPr marL="457200" lvl="0" indent="-457200" defTabSz="914290" eaLnBrk="1" fontAlgn="auto" hangingPunct="1">
              <a:lnSpc>
                <a:spcPts val="2200"/>
              </a:lnSpc>
              <a:spcBef>
                <a:spcPts val="0"/>
              </a:spcBef>
              <a:spcAft>
                <a:spcPts val="600"/>
              </a:spcAft>
              <a:buFont typeface="Arial" panose="020B0604020202020204" pitchFamily="34" charset="0"/>
              <a:buChar char="•"/>
            </a:pPr>
            <a:r>
              <a:rPr lang="en-US" sz="2100" kern="1200" dirty="0">
                <a:solidFill>
                  <a:prstClr val="black"/>
                </a:solidFill>
              </a:rPr>
              <a:t>Medical necessity criteria for SMHS provided by MHPs requires a beneficiary to meet specific diagnosis, impairment, and intervention criteria.</a:t>
            </a:r>
          </a:p>
          <a:p>
            <a:pPr marL="457200" lvl="0" indent="-457200" defTabSz="914290" eaLnBrk="1" fontAlgn="auto" hangingPunct="1">
              <a:lnSpc>
                <a:spcPts val="2200"/>
              </a:lnSpc>
              <a:spcBef>
                <a:spcPts val="0"/>
              </a:spcBef>
              <a:spcAft>
                <a:spcPts val="600"/>
              </a:spcAft>
              <a:buFont typeface="Arial" panose="020B0604020202020204" pitchFamily="34" charset="0"/>
              <a:buChar char="•"/>
            </a:pPr>
            <a:r>
              <a:rPr lang="en-US" sz="2100" kern="1200" dirty="0">
                <a:solidFill>
                  <a:prstClr val="black"/>
                </a:solidFill>
              </a:rPr>
              <a:t>Medi-Cal SMHS medical necessity requires the presence of an included mental health diagnosis, evidence of impairment related to that diagnosis, and the ability to benefit from therapeutic interventions, as defined in Title 9, California Code of Regulations, Sections 1820.205 (inpatient), 1830.205 (outpatient), and 1830.210 (EPSDT).</a:t>
            </a:r>
          </a:p>
          <a:p>
            <a:pPr marL="457200" lvl="0" indent="-457200" defTabSz="914290" eaLnBrk="1" fontAlgn="auto" hangingPunct="1">
              <a:lnSpc>
                <a:spcPts val="2200"/>
              </a:lnSpc>
              <a:spcBef>
                <a:spcPts val="0"/>
              </a:spcBef>
              <a:spcAft>
                <a:spcPts val="600"/>
              </a:spcAft>
              <a:buFont typeface="Arial" panose="020B0604020202020204" pitchFamily="34" charset="0"/>
              <a:buChar char="•"/>
            </a:pPr>
            <a:r>
              <a:rPr lang="en-US" sz="2100" kern="1200" dirty="0">
                <a:solidFill>
                  <a:prstClr val="black"/>
                </a:solidFill>
              </a:rPr>
              <a:t>The SMHS medical necessity determination is based on an assessment of the beneficiary by the MHP. If medical necessity criteria for Medi-Cal SMHS are not met, the MHP will refer the beneficiary back to the MCP for mental health services or to a Medi-Cal FFS provider if the beneficiary is not enrolled in an MCP. </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144871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SMHS for EPSDT-Eligible Children</a:t>
            </a:r>
          </a:p>
        </p:txBody>
      </p:sp>
      <p:sp>
        <p:nvSpPr>
          <p:cNvPr id="3" name="Content Placeholder 2"/>
          <p:cNvSpPr>
            <a:spLocks noGrp="1"/>
          </p:cNvSpPr>
          <p:nvPr>
            <p:ph idx="1"/>
          </p:nvPr>
        </p:nvSpPr>
        <p:spPr>
          <a:xfrm>
            <a:off x="381000" y="1828800"/>
            <a:ext cx="7848600" cy="4572000"/>
          </a:xfrm>
        </p:spPr>
        <p:txBody>
          <a:bodyPr/>
          <a:lstStyle/>
          <a:p>
            <a:r>
              <a:rPr lang="en-US" sz="2300" dirty="0"/>
              <a:t>Medical necessity criteria for impairment and intervention for Medi-Cal SMHS differs for children and adults.</a:t>
            </a:r>
          </a:p>
          <a:p>
            <a:r>
              <a:rPr lang="en-US" sz="2300" dirty="0"/>
              <a:t>For children eligible for EPSDT services, the “impairment” criteria component of SMHS medical necessity is much less stringent than it is for adults.</a:t>
            </a:r>
          </a:p>
          <a:p>
            <a:r>
              <a:rPr lang="en-US" sz="2300" dirty="0"/>
              <a:t>Specifically, children eligible for EPSDT services meet SMHS medical necessity criteria necessary to access Medi-Cal SMHS provided by MHPs when they have a covered diagnosis that is not responsive to physical health care based treatment that can be corrected or ameliorated by the SMHS. </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271238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31" y="681038"/>
            <a:ext cx="8229600" cy="1295400"/>
          </a:xfrm>
        </p:spPr>
        <p:txBody>
          <a:bodyPr/>
          <a:lstStyle/>
          <a:p>
            <a:r>
              <a:rPr lang="en-US" sz="4000" dirty="0"/>
              <a:t>Mental Health Services Carve-in</a:t>
            </a:r>
          </a:p>
        </p:txBody>
      </p:sp>
      <p:sp>
        <p:nvSpPr>
          <p:cNvPr id="3" name="Content Placeholder 2"/>
          <p:cNvSpPr>
            <a:spLocks noGrp="1"/>
          </p:cNvSpPr>
          <p:nvPr>
            <p:ph idx="1"/>
          </p:nvPr>
        </p:nvSpPr>
        <p:spPr>
          <a:xfrm>
            <a:off x="501869" y="1828800"/>
            <a:ext cx="8229600" cy="3916363"/>
          </a:xfrm>
        </p:spPr>
        <p:txBody>
          <a:bodyPr/>
          <a:lstStyle/>
          <a:p>
            <a:pPr marL="0" indent="0">
              <a:buNone/>
            </a:pPr>
            <a:r>
              <a:rPr lang="en-US" sz="1800" dirty="0"/>
              <a:t>Pursuant to Senate Bill X1 1 (Hernandez, Chapter 4, Statutes of 2013), effective January 1, 2014, </a:t>
            </a:r>
            <a:r>
              <a:rPr lang="en-US" sz="1800" b="1" dirty="0"/>
              <a:t>mental health services included in the essential health benefits package adopted by the State</a:t>
            </a:r>
            <a:r>
              <a:rPr lang="en-US" sz="1800" dirty="0"/>
              <a:t>, pursuant to Health and Safety Code Section 1367.005 and the Insurance Code Section 10112.27, and approved by the United States Secretary of Health and Human Services under Title 42, Section 18022 of the United States Code, </a:t>
            </a:r>
            <a:r>
              <a:rPr lang="en-US" sz="1800" b="1" dirty="0"/>
              <a:t>shall be covered Medi-Cal benefits</a:t>
            </a:r>
            <a:r>
              <a:rPr lang="en-US" sz="1800" dirty="0"/>
              <a:t>. </a:t>
            </a:r>
            <a:r>
              <a:rPr lang="en-US" sz="1800" b="1" dirty="0"/>
              <a:t>Medi-Cal Managed Care Plans (MCPs) shall provide mental health benefits covered in the state plan, excluding those benefits provided by the county Mental Health Plans (MHPs) under the Specialty Mental Health Services Waiver.</a:t>
            </a:r>
            <a:r>
              <a:rPr lang="en-US" sz="1800" dirty="0">
                <a:solidFill>
                  <a:srgbClr val="C00000"/>
                </a:solidFill>
              </a:rPr>
              <a:t> </a:t>
            </a:r>
          </a:p>
          <a:p>
            <a:pPr marL="0" indent="0" algn="ctr">
              <a:buNone/>
            </a:pPr>
            <a:r>
              <a:rPr lang="en-US" sz="1800" i="1" dirty="0"/>
              <a:t>Source: </a:t>
            </a:r>
            <a:br>
              <a:rPr lang="en-US" sz="1800" i="1" dirty="0"/>
            </a:br>
            <a:r>
              <a:rPr lang="en-US" sz="1800" i="1" dirty="0">
                <a:hlinkClick r:id="rId3"/>
              </a:rPr>
              <a:t>http://www.dhcs.ca.gov/formsandpubs/Documents/MMCDAPLsandPolicyLetters/APL2013/APL13-018.pdf</a:t>
            </a:r>
            <a:endParaRPr lang="en-US" sz="1800" i="1" dirty="0"/>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653585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Outpatient Specialty Mental Health Services</a:t>
            </a:r>
          </a:p>
        </p:txBody>
      </p:sp>
      <p:sp>
        <p:nvSpPr>
          <p:cNvPr id="3" name="Content Placeholder 2"/>
          <p:cNvSpPr>
            <a:spLocks noGrp="1"/>
          </p:cNvSpPr>
          <p:nvPr>
            <p:ph idx="1"/>
          </p:nvPr>
        </p:nvSpPr>
        <p:spPr>
          <a:xfrm>
            <a:off x="457200" y="2057400"/>
            <a:ext cx="8229600" cy="4068763"/>
          </a:xfrm>
        </p:spPr>
        <p:txBody>
          <a:bodyPr/>
          <a:lstStyle/>
          <a:p>
            <a:pPr marL="0" lvl="0" indent="0" defTabSz="914290" eaLnBrk="1" fontAlgn="auto" hangingPunct="1">
              <a:spcBef>
                <a:spcPts val="0"/>
              </a:spcBef>
              <a:spcAft>
                <a:spcPts val="0"/>
              </a:spcAft>
              <a:buNone/>
            </a:pPr>
            <a:r>
              <a:rPr lang="en-US" sz="1600" kern="1200" dirty="0">
                <a:solidFill>
                  <a:prstClr val="black"/>
                </a:solidFill>
              </a:rPr>
              <a:t>Outpatient SMHS provided by MHPs:</a:t>
            </a:r>
          </a:p>
          <a:p>
            <a:pPr marL="0" lvl="0" indent="0" defTabSz="914290" eaLnBrk="1" fontAlgn="auto" hangingPunct="1">
              <a:spcBef>
                <a:spcPts val="0"/>
              </a:spcBef>
              <a:spcAft>
                <a:spcPts val="0"/>
              </a:spcAft>
              <a:buNone/>
            </a:pPr>
            <a:endParaRPr lang="en-US" sz="1600" kern="1200" dirty="0">
              <a:solidFill>
                <a:prstClr val="black"/>
              </a:solidFill>
            </a:endParaRPr>
          </a:p>
          <a:p>
            <a:pPr lvl="0" defTabSz="914290" eaLnBrk="1" fontAlgn="auto" hangingPunct="1">
              <a:spcBef>
                <a:spcPts val="0"/>
              </a:spcBef>
              <a:spcAft>
                <a:spcPts val="0"/>
              </a:spcAft>
              <a:buFont typeface="Symbol"/>
              <a:buChar char=""/>
            </a:pPr>
            <a:r>
              <a:rPr lang="en-US" sz="1600" kern="1200" dirty="0">
                <a:solidFill>
                  <a:prstClr val="black"/>
                </a:solidFill>
              </a:rPr>
              <a:t>Mental Health Services (Assessment, Plan development, Therapy, Rehabilitation, and Collateral)</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Medication Support Services</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Day Treatment Intensive</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Day Rehabilitation</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Crisis Residential Treatment Services</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Adult Residential Treatment Services</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Crisis Intervention</a:t>
            </a:r>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Crisis Stabilization</a:t>
            </a:r>
            <a:endParaRPr lang="en-US" sz="2800" dirty="0"/>
          </a:p>
          <a:p>
            <a:pPr lvl="0" defTabSz="914290" eaLnBrk="1" fontAlgn="auto" hangingPunct="1">
              <a:lnSpc>
                <a:spcPct val="150000"/>
              </a:lnSpc>
              <a:spcBef>
                <a:spcPts val="0"/>
              </a:spcBef>
              <a:spcAft>
                <a:spcPts val="0"/>
              </a:spcAft>
              <a:buFont typeface="Symbol"/>
              <a:buChar char=""/>
            </a:pPr>
            <a:r>
              <a:rPr lang="en-US" sz="1600" kern="1200" dirty="0">
                <a:solidFill>
                  <a:prstClr val="black"/>
                </a:solidFill>
              </a:rPr>
              <a:t>Targeted Case Management</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4025851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Outpatient Specialty Mental Health Services for Children/Youth</a:t>
            </a:r>
          </a:p>
        </p:txBody>
      </p:sp>
      <p:sp>
        <p:nvSpPr>
          <p:cNvPr id="3" name="Content Placeholder 2"/>
          <p:cNvSpPr>
            <a:spLocks noGrp="1"/>
          </p:cNvSpPr>
          <p:nvPr>
            <p:ph idx="1"/>
          </p:nvPr>
        </p:nvSpPr>
        <p:spPr/>
        <p:txBody>
          <a:bodyPr/>
          <a:lstStyle/>
          <a:p>
            <a:pPr marL="0" indent="0">
              <a:buNone/>
            </a:pPr>
            <a:r>
              <a:rPr lang="en-US" sz="2800" dirty="0"/>
              <a:t>Outpatient SMHS provided by MHPs only available to EPSDT-eligible children and youth that meet specified service criteria:</a:t>
            </a:r>
          </a:p>
          <a:p>
            <a:r>
              <a:rPr lang="en-US" sz="2800" dirty="0"/>
              <a:t>Therapeutic Behavioral Services</a:t>
            </a:r>
          </a:p>
          <a:p>
            <a:r>
              <a:rPr lang="en-US" sz="2800" dirty="0"/>
              <a:t>Intensive Care Coordination</a:t>
            </a:r>
          </a:p>
          <a:p>
            <a:r>
              <a:rPr lang="en-US" sz="2800" dirty="0"/>
              <a:t>Intensive Home Based Services</a:t>
            </a:r>
          </a:p>
          <a:p>
            <a:r>
              <a:rPr lang="en-US" sz="2800" dirty="0"/>
              <a:t>Therapeutic Foster Care (pending federal approval and implementation)</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21</a:t>
            </a:fld>
            <a:endParaRPr lang="en-US" dirty="0">
              <a:solidFill>
                <a:srgbClr val="000000"/>
              </a:solidFill>
            </a:endParaRPr>
          </a:p>
        </p:txBody>
      </p:sp>
    </p:spTree>
    <p:extLst>
      <p:ext uri="{BB962C8B-B14F-4D97-AF65-F5344CB8AC3E}">
        <p14:creationId xmlns:p14="http://schemas.microsoft.com/office/powerpoint/2010/main" val="1577020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Inpatient Specialty Mental Health Services</a:t>
            </a:r>
          </a:p>
        </p:txBody>
      </p:sp>
      <p:sp>
        <p:nvSpPr>
          <p:cNvPr id="3" name="Content Placeholder 2"/>
          <p:cNvSpPr>
            <a:spLocks noGrp="1"/>
          </p:cNvSpPr>
          <p:nvPr>
            <p:ph idx="1"/>
          </p:nvPr>
        </p:nvSpPr>
        <p:spPr/>
        <p:txBody>
          <a:bodyPr/>
          <a:lstStyle/>
          <a:p>
            <a:pPr marL="0" lvl="0" indent="0" defTabSz="914290" eaLnBrk="1" fontAlgn="auto" hangingPunct="1">
              <a:spcBef>
                <a:spcPts val="0"/>
              </a:spcBef>
              <a:spcAft>
                <a:spcPts val="0"/>
              </a:spcAft>
              <a:buNone/>
            </a:pPr>
            <a:r>
              <a:rPr lang="en-US" sz="2800" kern="1200" dirty="0">
                <a:solidFill>
                  <a:prstClr val="black"/>
                </a:solidFill>
              </a:rPr>
              <a:t>Inpatient SMHS provided by MHPs:</a:t>
            </a:r>
          </a:p>
          <a:p>
            <a:pPr marL="0" lvl="0" indent="0" defTabSz="914290" eaLnBrk="1" fontAlgn="auto" hangingPunct="1">
              <a:spcBef>
                <a:spcPts val="0"/>
              </a:spcBef>
              <a:spcAft>
                <a:spcPts val="0"/>
              </a:spcAft>
              <a:buNone/>
            </a:pPr>
            <a:endParaRPr lang="en-US" sz="2800" kern="1200" dirty="0">
              <a:solidFill>
                <a:prstClr val="black"/>
              </a:solidFill>
            </a:endParaRPr>
          </a:p>
          <a:p>
            <a:pPr lvl="0" defTabSz="914290" eaLnBrk="1" fontAlgn="auto" hangingPunct="1">
              <a:spcBef>
                <a:spcPts val="0"/>
              </a:spcBef>
              <a:spcAft>
                <a:spcPts val="0"/>
              </a:spcAft>
              <a:buFont typeface="Symbol"/>
              <a:buChar char=""/>
            </a:pPr>
            <a:r>
              <a:rPr lang="en-US" sz="2800" kern="1200" dirty="0">
                <a:solidFill>
                  <a:prstClr val="black"/>
                </a:solidFill>
              </a:rPr>
              <a:t>Acute Psychiatric Inpatient Hospital Services</a:t>
            </a:r>
          </a:p>
          <a:p>
            <a:pPr lvl="0" defTabSz="914290" eaLnBrk="1" fontAlgn="auto" hangingPunct="1">
              <a:spcBef>
                <a:spcPts val="0"/>
              </a:spcBef>
              <a:spcAft>
                <a:spcPts val="0"/>
              </a:spcAft>
              <a:buFont typeface="Symbol"/>
              <a:buChar char=""/>
            </a:pPr>
            <a:endParaRPr lang="en-US" sz="2800" kern="1200" dirty="0">
              <a:solidFill>
                <a:prstClr val="black"/>
              </a:solidFill>
            </a:endParaRPr>
          </a:p>
          <a:p>
            <a:pPr lvl="0" defTabSz="914290" eaLnBrk="1" fontAlgn="auto" hangingPunct="1">
              <a:spcBef>
                <a:spcPts val="0"/>
              </a:spcBef>
              <a:spcAft>
                <a:spcPts val="0"/>
              </a:spcAft>
              <a:buFont typeface="Symbol"/>
              <a:buChar char=""/>
            </a:pPr>
            <a:r>
              <a:rPr lang="en-US" sz="2800" kern="1200" dirty="0">
                <a:solidFill>
                  <a:prstClr val="black"/>
                </a:solidFill>
              </a:rPr>
              <a:t>Psychiatric Health Facility Services</a:t>
            </a:r>
          </a:p>
          <a:p>
            <a:pPr lvl="0" defTabSz="914290" eaLnBrk="1" fontAlgn="auto" hangingPunct="1">
              <a:spcBef>
                <a:spcPts val="0"/>
              </a:spcBef>
              <a:spcAft>
                <a:spcPts val="0"/>
              </a:spcAft>
              <a:buFont typeface="Symbol"/>
              <a:buChar char=""/>
            </a:pPr>
            <a:endParaRPr lang="en-US" sz="2800" kern="1200" dirty="0">
              <a:solidFill>
                <a:prstClr val="black"/>
              </a:solidFill>
            </a:endParaRPr>
          </a:p>
          <a:p>
            <a:pPr lvl="0" defTabSz="914290" eaLnBrk="1" fontAlgn="auto" hangingPunct="1">
              <a:spcBef>
                <a:spcPts val="0"/>
              </a:spcBef>
              <a:spcAft>
                <a:spcPts val="0"/>
              </a:spcAft>
              <a:buFont typeface="Symbol"/>
              <a:buChar char=""/>
            </a:pPr>
            <a:r>
              <a:rPr lang="en-US" sz="2800" kern="1200" dirty="0">
                <a:solidFill>
                  <a:prstClr val="black"/>
                </a:solidFill>
              </a:rPr>
              <a:t>Psychiatric Inpatient Hospital Professional Services</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22</a:t>
            </a:fld>
            <a:endParaRPr lang="en-US" dirty="0">
              <a:solidFill>
                <a:srgbClr val="000000"/>
              </a:solidFill>
            </a:endParaRPr>
          </a:p>
        </p:txBody>
      </p:sp>
    </p:spTree>
    <p:extLst>
      <p:ext uri="{BB962C8B-B14F-4D97-AF65-F5344CB8AC3E}">
        <p14:creationId xmlns:p14="http://schemas.microsoft.com/office/powerpoint/2010/main" val="751781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MHP and MCP Coordination</a:t>
            </a:r>
          </a:p>
        </p:txBody>
      </p:sp>
      <p:sp>
        <p:nvSpPr>
          <p:cNvPr id="3" name="Content Placeholder 2"/>
          <p:cNvSpPr>
            <a:spLocks noGrp="1"/>
          </p:cNvSpPr>
          <p:nvPr>
            <p:ph idx="1"/>
          </p:nvPr>
        </p:nvSpPr>
        <p:spPr/>
        <p:txBody>
          <a:bodyPr/>
          <a:lstStyle/>
          <a:p>
            <a:r>
              <a:rPr lang="en-US" sz="1600" dirty="0"/>
              <a:t>Under the EPSDT benefit for beneficiaries under the age of 21 who do not meet medical necessity requirements for specialty mental health, the beneficiary can continue to access specialty mental health services through the MHPs when the following criteria are met: </a:t>
            </a:r>
          </a:p>
          <a:p>
            <a:pPr lvl="2"/>
            <a:r>
              <a:rPr lang="en-US" sz="1600" dirty="0"/>
              <a:t>Diagnosis – the beneficiary has a covered diagnosis per Title 9, CCR 1830.205(b)(1) whether or not additional diagnoses that are not included in Title 9, CCR 1830.210(b)(1) are also present</a:t>
            </a:r>
          </a:p>
          <a:p>
            <a:pPr lvl="2"/>
            <a:r>
              <a:rPr lang="en-US" sz="1600" dirty="0"/>
              <a:t>Impairment – the condition is not responsive to physical health care treatment and must correct or ameliorate the mental health condition</a:t>
            </a:r>
          </a:p>
          <a:p>
            <a:pPr lvl="2"/>
            <a:r>
              <a:rPr lang="en-US" sz="1600" dirty="0"/>
              <a:t>Intervention – the services are necessary to correct or ameliorate defects and physical and mental illnesses and conditions discovered by the screening services</a:t>
            </a:r>
          </a:p>
          <a:p>
            <a:endParaRPr lang="en-US" sz="1600"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23</a:t>
            </a:fld>
            <a:endParaRPr lang="en-US" dirty="0">
              <a:solidFill>
                <a:srgbClr val="000000"/>
              </a:solidFill>
            </a:endParaRPr>
          </a:p>
        </p:txBody>
      </p:sp>
    </p:spTree>
    <p:extLst>
      <p:ext uri="{BB962C8B-B14F-4D97-AF65-F5344CB8AC3E}">
        <p14:creationId xmlns:p14="http://schemas.microsoft.com/office/powerpoint/2010/main" val="2037275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MHP and MCP Coordination2</a:t>
            </a:r>
          </a:p>
        </p:txBody>
      </p:sp>
      <p:sp>
        <p:nvSpPr>
          <p:cNvPr id="3" name="Content Placeholder 2"/>
          <p:cNvSpPr>
            <a:spLocks noGrp="1"/>
          </p:cNvSpPr>
          <p:nvPr>
            <p:ph idx="1"/>
          </p:nvPr>
        </p:nvSpPr>
        <p:spPr/>
        <p:txBody>
          <a:bodyPr/>
          <a:lstStyle/>
          <a:p>
            <a:r>
              <a:rPr lang="en-US" sz="2200" dirty="0"/>
              <a:t>Specialty mental health services provided by MHPs have not changed as a result of the Managed Care Plan (MCP) covered mental health services that were implemented on January 1, 2014.</a:t>
            </a:r>
          </a:p>
          <a:p>
            <a:r>
              <a:rPr lang="en-US" sz="2200" dirty="0"/>
              <a:t>The expansion of MCP covered mental health services has increased the need for, and significance of, beneficiary care coordination between MHPs and MCPs as identified in their Memoranda of Understanding (MOU).</a:t>
            </a:r>
          </a:p>
          <a:p>
            <a:r>
              <a:rPr lang="en-US" sz="2200" dirty="0"/>
              <a:t>Effective working relationships between MHPs and MCPs is crucial to assure quality beneficiary care.</a:t>
            </a:r>
          </a:p>
          <a:p>
            <a:endParaRPr lang="en-US" sz="2200"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24</a:t>
            </a:fld>
            <a:endParaRPr lang="en-US" dirty="0">
              <a:solidFill>
                <a:srgbClr val="000000"/>
              </a:solidFill>
            </a:endParaRPr>
          </a:p>
        </p:txBody>
      </p:sp>
    </p:spTree>
    <p:extLst>
      <p:ext uri="{BB962C8B-B14F-4D97-AF65-F5344CB8AC3E}">
        <p14:creationId xmlns:p14="http://schemas.microsoft.com/office/powerpoint/2010/main" val="3975211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MHP and MCP Coordination</a:t>
            </a:r>
            <a:r>
              <a:rPr lang="en-US" sz="800" dirty="0"/>
              <a:t>3</a:t>
            </a:r>
            <a:endParaRPr lang="en-US" dirty="0"/>
          </a:p>
        </p:txBody>
      </p:sp>
      <p:sp>
        <p:nvSpPr>
          <p:cNvPr id="3" name="Content Placeholder 2"/>
          <p:cNvSpPr>
            <a:spLocks noGrp="1"/>
          </p:cNvSpPr>
          <p:nvPr>
            <p:ph idx="1"/>
          </p:nvPr>
        </p:nvSpPr>
        <p:spPr>
          <a:xfrm>
            <a:off x="228600" y="1798637"/>
            <a:ext cx="8610600" cy="3916363"/>
          </a:xfrm>
        </p:spPr>
        <p:txBody>
          <a:bodyPr/>
          <a:lstStyle/>
          <a:p>
            <a:r>
              <a:rPr lang="en-US" sz="2200" dirty="0"/>
              <a:t>MCPs and MHPs need agreement on key areas, for example screening/assessment tools and results, appropriate level of care, care coordination, timely information exchange, and warm hand-offs.</a:t>
            </a:r>
          </a:p>
          <a:p>
            <a:r>
              <a:rPr lang="en-US" sz="2200" dirty="0"/>
              <a:t>DHCS continues to work with MHPs and MCPs to help facilitate this coordination and work though any challenges that arise.</a:t>
            </a:r>
          </a:p>
          <a:p>
            <a:r>
              <a:rPr lang="en-US" sz="2200" dirty="0"/>
              <a:t>DHCS Mental Health Services Division (MHSD) and Medi-Cal Managed Care Quality and Monitoring Division (MCQMD) jointly track and review MOUs to assure that the MOUs include the 10 topic areas described in All Plan Letter 13-018.</a:t>
            </a:r>
          </a:p>
          <a:p>
            <a:endParaRPr lang="en-US" sz="2800" dirty="0"/>
          </a:p>
          <a:p>
            <a:endParaRPr lang="en-US" sz="2800" dirty="0"/>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25</a:t>
            </a:fld>
            <a:endParaRPr lang="en-US" dirty="0">
              <a:solidFill>
                <a:srgbClr val="000000"/>
              </a:solidFill>
            </a:endParaRPr>
          </a:p>
        </p:txBody>
      </p:sp>
    </p:spTree>
    <p:extLst>
      <p:ext uri="{BB962C8B-B14F-4D97-AF65-F5344CB8AC3E}">
        <p14:creationId xmlns:p14="http://schemas.microsoft.com/office/powerpoint/2010/main" val="3585408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MHP and MCP Dispute Resolution</a:t>
            </a:r>
          </a:p>
        </p:txBody>
      </p:sp>
      <p:sp>
        <p:nvSpPr>
          <p:cNvPr id="3" name="Content Placeholder 2"/>
          <p:cNvSpPr>
            <a:spLocks noGrp="1"/>
          </p:cNvSpPr>
          <p:nvPr>
            <p:ph idx="1"/>
          </p:nvPr>
        </p:nvSpPr>
        <p:spPr>
          <a:xfrm>
            <a:off x="228600" y="1828800"/>
            <a:ext cx="8229600" cy="3916363"/>
          </a:xfrm>
        </p:spPr>
        <p:txBody>
          <a:bodyPr/>
          <a:lstStyle/>
          <a:p>
            <a:r>
              <a:rPr lang="en-US" sz="2200" dirty="0"/>
              <a:t>The MHP/MCP MOU has always required a dispute resolution process, however, now that MCPs provide mental health services, it is even more critical that MHPs and MCPs have a system in place to effectively resolve service delivery disputes.</a:t>
            </a:r>
          </a:p>
          <a:p>
            <a:r>
              <a:rPr lang="en-US" sz="2200" dirty="0"/>
              <a:t>DHCS recently issued guidance to MHPs and MCPs regarding the state-level dispute resolution process.</a:t>
            </a:r>
          </a:p>
          <a:p>
            <a:r>
              <a:rPr lang="en-US" sz="2200" dirty="0"/>
              <a:t>The intent is to resolve problems at the local level whenever possible before elevating to the state.  To this end, MHPs and MCPs are strongly encouraged to meet in person to and work together before and as disputes arise.</a:t>
            </a:r>
          </a:p>
          <a:p>
            <a:endParaRPr lang="en-US" sz="2000" dirty="0"/>
          </a:p>
          <a:p>
            <a:endParaRPr lang="en-US" dirty="0"/>
          </a:p>
        </p:txBody>
      </p:sp>
      <p:sp>
        <p:nvSpPr>
          <p:cNvPr id="4" name="Footer Placeholder 3"/>
          <p:cNvSpPr>
            <a:spLocks noGrp="1"/>
          </p:cNvSpPr>
          <p:nvPr>
            <p:ph type="ftr" sz="quarter" idx="11"/>
          </p:nvPr>
        </p:nvSpPr>
        <p:spPr/>
        <p:txBody>
          <a:bodyPr/>
          <a:lstStyle/>
          <a:p>
            <a:pPr>
              <a:defRPr/>
            </a:pPr>
            <a:endParaRPr lang="en-US" dirty="0">
              <a:solidFill>
                <a:srgbClr val="333399"/>
              </a:solidFill>
            </a:endParaRP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26</a:t>
            </a:fld>
            <a:endParaRPr lang="en-US" dirty="0">
              <a:solidFill>
                <a:srgbClr val="000000"/>
              </a:solidFill>
            </a:endParaRPr>
          </a:p>
        </p:txBody>
      </p:sp>
    </p:spTree>
    <p:extLst>
      <p:ext uri="{BB962C8B-B14F-4D97-AF65-F5344CB8AC3E}">
        <p14:creationId xmlns:p14="http://schemas.microsoft.com/office/powerpoint/2010/main" val="327810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MHP / MCP Care Coordination Successes</a:t>
            </a:r>
          </a:p>
        </p:txBody>
      </p:sp>
      <p:sp>
        <p:nvSpPr>
          <p:cNvPr id="3" name="Content Placeholder 2"/>
          <p:cNvSpPr>
            <a:spLocks noGrp="1"/>
          </p:cNvSpPr>
          <p:nvPr>
            <p:ph idx="1"/>
          </p:nvPr>
        </p:nvSpPr>
        <p:spPr>
          <a:xfrm>
            <a:off x="457200" y="1828800"/>
            <a:ext cx="8229600" cy="3916363"/>
          </a:xfrm>
        </p:spPr>
        <p:txBody>
          <a:bodyPr/>
          <a:lstStyle/>
          <a:p>
            <a:pPr>
              <a:lnSpc>
                <a:spcPts val="2800"/>
              </a:lnSpc>
              <a:spcBef>
                <a:spcPts val="0"/>
              </a:spcBef>
              <a:spcAft>
                <a:spcPts val="1200"/>
              </a:spcAft>
            </a:pPr>
            <a:r>
              <a:rPr lang="en-US" sz="2000" dirty="0"/>
              <a:t>MCPs and MHPs  report that effective communication, partnership, and collaboration is key to quality care coordination and beneficiary access to timely services.</a:t>
            </a:r>
          </a:p>
          <a:p>
            <a:pPr>
              <a:lnSpc>
                <a:spcPts val="2800"/>
              </a:lnSpc>
              <a:spcBef>
                <a:spcPts val="0"/>
              </a:spcBef>
              <a:spcAft>
                <a:spcPts val="1200"/>
              </a:spcAft>
            </a:pPr>
            <a:r>
              <a:rPr lang="en-US" sz="2000" dirty="0"/>
              <a:t>Best Practices:</a:t>
            </a:r>
            <a:endParaRPr lang="en-US" sz="1600" dirty="0"/>
          </a:p>
          <a:p>
            <a:pPr lvl="1"/>
            <a:r>
              <a:rPr lang="en-US" sz="2000" dirty="0"/>
              <a:t>Frequent in-person meetings</a:t>
            </a:r>
          </a:p>
          <a:p>
            <a:pPr lvl="1"/>
            <a:r>
              <a:rPr lang="en-US" sz="2000" dirty="0"/>
              <a:t>Identified key MHP and MCP personnel to contact</a:t>
            </a:r>
          </a:p>
          <a:p>
            <a:pPr lvl="1"/>
            <a:r>
              <a:rPr lang="en-US" sz="2000" dirty="0"/>
              <a:t>Working on challenging cases on an individual/case-by-case level</a:t>
            </a:r>
          </a:p>
          <a:p>
            <a:pPr lvl="1"/>
            <a:r>
              <a:rPr lang="en-US" sz="2000" dirty="0"/>
              <a:t>Levels of care transitions are made collaboratively when beneficiaries need to move between systems of care</a:t>
            </a:r>
          </a:p>
          <a:p>
            <a:pPr>
              <a:lnSpc>
                <a:spcPts val="2800"/>
              </a:lnSpc>
              <a:spcBef>
                <a:spcPts val="0"/>
              </a:spcBef>
              <a:spcAft>
                <a:spcPts val="1200"/>
              </a:spcAft>
            </a:pPr>
            <a:endParaRPr lang="en-US" sz="2000" dirty="0"/>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27</a:t>
            </a:fld>
            <a:endParaRPr lang="en-US" dirty="0">
              <a:solidFill>
                <a:srgbClr val="000000"/>
              </a:solidFill>
            </a:endParaRPr>
          </a:p>
        </p:txBody>
      </p:sp>
    </p:spTree>
    <p:extLst>
      <p:ext uri="{BB962C8B-B14F-4D97-AF65-F5344CB8AC3E}">
        <p14:creationId xmlns:p14="http://schemas.microsoft.com/office/powerpoint/2010/main" val="26117569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MHP / MCP Care Coordination Successes</a:t>
            </a:r>
            <a:r>
              <a:rPr lang="en-US" sz="800" dirty="0"/>
              <a:t>2</a:t>
            </a:r>
            <a:endParaRPr lang="en-US" sz="3200" dirty="0"/>
          </a:p>
        </p:txBody>
      </p:sp>
      <p:sp>
        <p:nvSpPr>
          <p:cNvPr id="3" name="Content Placeholder 2"/>
          <p:cNvSpPr>
            <a:spLocks noGrp="1"/>
          </p:cNvSpPr>
          <p:nvPr>
            <p:ph idx="1"/>
          </p:nvPr>
        </p:nvSpPr>
        <p:spPr/>
        <p:txBody>
          <a:bodyPr/>
          <a:lstStyle/>
          <a:p>
            <a:pPr lvl="0">
              <a:lnSpc>
                <a:spcPts val="2800"/>
              </a:lnSpc>
              <a:spcBef>
                <a:spcPts val="0"/>
              </a:spcBef>
              <a:spcAft>
                <a:spcPts val="1200"/>
              </a:spcAft>
            </a:pPr>
            <a:r>
              <a:rPr lang="en-US" dirty="0">
                <a:solidFill>
                  <a:srgbClr val="000000"/>
                </a:solidFill>
              </a:rPr>
              <a:t>Regarding Dispute Resolution:</a:t>
            </a:r>
          </a:p>
          <a:p>
            <a:pPr lvl="1">
              <a:lnSpc>
                <a:spcPts val="2800"/>
              </a:lnSpc>
              <a:spcBef>
                <a:spcPts val="0"/>
              </a:spcBef>
              <a:spcAft>
                <a:spcPts val="1200"/>
              </a:spcAft>
            </a:pPr>
            <a:r>
              <a:rPr lang="en-US" sz="2000" dirty="0">
                <a:solidFill>
                  <a:srgbClr val="000000"/>
                </a:solidFill>
              </a:rPr>
              <a:t>Emphasis on local (MHP/MCP) resolution of disputes between MHPs and MCPs prior to elevating to the State for resolution</a:t>
            </a:r>
          </a:p>
          <a:p>
            <a:pPr lvl="1">
              <a:lnSpc>
                <a:spcPts val="2800"/>
              </a:lnSpc>
              <a:spcBef>
                <a:spcPts val="0"/>
              </a:spcBef>
              <a:spcAft>
                <a:spcPts val="1200"/>
              </a:spcAft>
            </a:pPr>
            <a:r>
              <a:rPr lang="en-US" sz="2000" dirty="0">
                <a:solidFill>
                  <a:srgbClr val="000000"/>
                </a:solidFill>
              </a:rPr>
              <a:t>The plan (MHP or MCP) first to engage the beneficiary’s care continues to provide care consistent with the plan’s covered services until a dispute is resolved</a:t>
            </a:r>
          </a:p>
          <a:p>
            <a:pPr lvl="1">
              <a:lnSpc>
                <a:spcPts val="2800"/>
              </a:lnSpc>
              <a:spcBef>
                <a:spcPts val="0"/>
              </a:spcBef>
              <a:spcAft>
                <a:spcPts val="1200"/>
              </a:spcAft>
            </a:pPr>
            <a:r>
              <a:rPr lang="en-US" sz="2000" dirty="0">
                <a:solidFill>
                  <a:srgbClr val="000000"/>
                </a:solidFill>
              </a:rPr>
              <a:t>The beneficiary should not be involved in the dispute between the MHP and MCP</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28</a:t>
            </a:fld>
            <a:endParaRPr lang="en-US" dirty="0">
              <a:solidFill>
                <a:srgbClr val="000000"/>
              </a:solidFill>
            </a:endParaRPr>
          </a:p>
        </p:txBody>
      </p:sp>
    </p:spTree>
    <p:extLst>
      <p:ext uri="{BB962C8B-B14F-4D97-AF65-F5344CB8AC3E}">
        <p14:creationId xmlns:p14="http://schemas.microsoft.com/office/powerpoint/2010/main" val="2078662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Performance Outcomes System and Managed Care Collaborative Efforts</a:t>
            </a:r>
          </a:p>
        </p:txBody>
      </p:sp>
      <p:sp>
        <p:nvSpPr>
          <p:cNvPr id="3" name="Content Placeholder 2"/>
          <p:cNvSpPr>
            <a:spLocks noGrp="1"/>
          </p:cNvSpPr>
          <p:nvPr>
            <p:ph idx="1"/>
          </p:nvPr>
        </p:nvSpPr>
        <p:spPr/>
        <p:txBody>
          <a:bodyPr/>
          <a:lstStyle/>
          <a:p>
            <a:pPr marL="0" indent="0">
              <a:buNone/>
            </a:pPr>
            <a:r>
              <a:rPr lang="en-US" sz="2800" dirty="0"/>
              <a:t>DHCS is implementing a performance and outcomes system (POS) for Medi-Cal children and youth receiving Specialty Mental Health Services that will:</a:t>
            </a:r>
          </a:p>
          <a:p>
            <a:pPr lvl="0"/>
            <a:r>
              <a:rPr lang="en-US" sz="2800" dirty="0"/>
              <a:t>Improve outcomes at the individual and system levels</a:t>
            </a:r>
          </a:p>
          <a:p>
            <a:pPr lvl="0"/>
            <a:r>
              <a:rPr lang="en-US" sz="2800" dirty="0"/>
              <a:t>Inform fiscal decision making related to the purchase of services</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29</a:t>
            </a:fld>
            <a:endParaRPr lang="en-US" dirty="0">
              <a:solidFill>
                <a:srgbClr val="000000"/>
              </a:solidFill>
            </a:endParaRPr>
          </a:p>
        </p:txBody>
      </p:sp>
    </p:spTree>
    <p:extLst>
      <p:ext uri="{BB962C8B-B14F-4D97-AF65-F5344CB8AC3E}">
        <p14:creationId xmlns:p14="http://schemas.microsoft.com/office/powerpoint/2010/main" val="130033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EEF03-0BC2-4DA7-8321-FE1E6D15127A}"/>
              </a:ext>
            </a:extLst>
          </p:cNvPr>
          <p:cNvSpPr>
            <a:spLocks noGrp="1"/>
          </p:cNvSpPr>
          <p:nvPr>
            <p:ph type="title"/>
          </p:nvPr>
        </p:nvSpPr>
        <p:spPr>
          <a:xfrm>
            <a:off x="457200" y="-914400"/>
            <a:ext cx="8229600" cy="914400"/>
          </a:xfrm>
        </p:spPr>
        <p:txBody>
          <a:bodyPr vert="horz" wrap="square" lIns="91440" tIns="45720" rIns="91440" bIns="45720" numCol="1" anchor="b" anchorCtr="0" compatLnSpc="1">
            <a:prstTxWarp prst="textNoShape">
              <a:avLst/>
            </a:prstTxWarp>
          </a:bodyPr>
          <a:lstStyle/>
          <a:p>
            <a:r>
              <a:rPr lang="en-US" dirty="0"/>
              <a:t>Mental Health Services</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a:t>
            </a:fld>
            <a:endParaRPr lang="en-US" dirty="0">
              <a:solidFill>
                <a:srgbClr val="000000"/>
              </a:solidFill>
            </a:endParaRPr>
          </a:p>
        </p:txBody>
      </p:sp>
      <p:pic>
        <p:nvPicPr>
          <p:cNvPr id="8" name="Picture 7" descr="Table showing Mental Health Services Dimension, Medi-Cal MCP, MHP Outpatient, MHP Inpatient">
            <a:extLst>
              <a:ext uri="{FF2B5EF4-FFF2-40B4-BE49-F238E27FC236}">
                <a16:creationId xmlns:a16="http://schemas.microsoft.com/office/drawing/2014/main" id="{984DA04F-6067-4D4C-B852-6E918FA8A9A6}"/>
              </a:ext>
            </a:extLst>
          </p:cNvPr>
          <p:cNvPicPr>
            <a:picLocks noChangeAspect="1"/>
          </p:cNvPicPr>
          <p:nvPr/>
        </p:nvPicPr>
        <p:blipFill>
          <a:blip r:embed="rId3"/>
          <a:stretch>
            <a:fillRect/>
          </a:stretch>
        </p:blipFill>
        <p:spPr>
          <a:xfrm>
            <a:off x="138112" y="742950"/>
            <a:ext cx="8867775" cy="5372100"/>
          </a:xfrm>
          <a:prstGeom prst="rect">
            <a:avLst/>
          </a:prstGeom>
        </p:spPr>
      </p:pic>
    </p:spTree>
    <p:extLst>
      <p:ext uri="{BB962C8B-B14F-4D97-AF65-F5344CB8AC3E}">
        <p14:creationId xmlns:p14="http://schemas.microsoft.com/office/powerpoint/2010/main" val="231941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Performance Outcomes System and Managed Care Collaborative Efforts</a:t>
            </a:r>
            <a:r>
              <a:rPr lang="en-US" sz="800" dirty="0"/>
              <a:t>2</a:t>
            </a:r>
            <a:endParaRPr lang="en-US" sz="2800" dirty="0"/>
          </a:p>
        </p:txBody>
      </p:sp>
      <p:sp>
        <p:nvSpPr>
          <p:cNvPr id="3" name="Content Placeholder 2"/>
          <p:cNvSpPr>
            <a:spLocks noGrp="1"/>
          </p:cNvSpPr>
          <p:nvPr>
            <p:ph idx="1"/>
          </p:nvPr>
        </p:nvSpPr>
        <p:spPr>
          <a:xfrm>
            <a:off x="304800" y="1951037"/>
            <a:ext cx="8229600" cy="3916363"/>
          </a:xfrm>
        </p:spPr>
        <p:txBody>
          <a:bodyPr/>
          <a:lstStyle/>
          <a:p>
            <a:pPr marL="0" lvl="0" indent="0">
              <a:buNone/>
            </a:pPr>
            <a:r>
              <a:rPr lang="en-US" sz="2400" dirty="0"/>
              <a:t>One of several objectives of the POS is to improve the continuum of care between MHPs and MCPs, specifically:</a:t>
            </a:r>
          </a:p>
          <a:p>
            <a:pPr lvl="1"/>
            <a:r>
              <a:rPr lang="en-US" sz="2000" dirty="0"/>
              <a:t>Develop methods to routinely measure, assess, and communicate program information regarding informing, identifying, screening, assessing, referring, and linking Medi-Cal eligible beneficiaries to mental health services and supports;</a:t>
            </a:r>
          </a:p>
          <a:p>
            <a:pPr lvl="1"/>
            <a:r>
              <a:rPr lang="en-US" sz="2000" dirty="0"/>
              <a:t>Review health plan screenings for mental health needs, as well as referrals to Medi-Cal fee-for-service providers and county mental health plans;</a:t>
            </a:r>
          </a:p>
          <a:p>
            <a:pPr lvl="1"/>
            <a:r>
              <a:rPr lang="en-US" sz="2000" dirty="0"/>
              <a:t>Recommend measures that will contribute to improving timely access to appropriate care for Medi-Cal eligible beneficiaries.</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30</a:t>
            </a:fld>
            <a:endParaRPr lang="en-US" dirty="0">
              <a:solidFill>
                <a:srgbClr val="000000"/>
              </a:solidFill>
            </a:endParaRPr>
          </a:p>
        </p:txBody>
      </p:sp>
    </p:spTree>
    <p:extLst>
      <p:ext uri="{BB962C8B-B14F-4D97-AF65-F5344CB8AC3E}">
        <p14:creationId xmlns:p14="http://schemas.microsoft.com/office/powerpoint/2010/main" val="1365076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Performance Outcomes System and Managed Care Collaborative Efforts</a:t>
            </a:r>
            <a:r>
              <a:rPr lang="en-US" sz="800" dirty="0"/>
              <a:t>3</a:t>
            </a:r>
            <a:endParaRPr lang="en-US" sz="2800" dirty="0"/>
          </a:p>
        </p:txBody>
      </p:sp>
      <p:sp>
        <p:nvSpPr>
          <p:cNvPr id="3" name="Content Placeholder 2"/>
          <p:cNvSpPr>
            <a:spLocks noGrp="1"/>
          </p:cNvSpPr>
          <p:nvPr>
            <p:ph idx="1"/>
          </p:nvPr>
        </p:nvSpPr>
        <p:spPr>
          <a:xfrm>
            <a:off x="457200" y="1981200"/>
            <a:ext cx="8229600" cy="3916363"/>
          </a:xfrm>
        </p:spPr>
        <p:txBody>
          <a:bodyPr/>
          <a:lstStyle/>
          <a:p>
            <a:pPr marL="0" indent="0">
              <a:buNone/>
            </a:pPr>
            <a:r>
              <a:rPr lang="en-US" sz="2100" dirty="0"/>
              <a:t>The POS Team and MCQMD staff are actively collaborating on work to fulfill the legislative mandates of the POS.  Efforts include:  </a:t>
            </a:r>
          </a:p>
          <a:p>
            <a:pPr lvl="0"/>
            <a:r>
              <a:rPr lang="en-US" sz="2100" dirty="0"/>
              <a:t>Exploring the connections between SD/MC II and Managed Care Encounter data to identify common data elements that allow for data matching across the systems  </a:t>
            </a:r>
          </a:p>
          <a:p>
            <a:pPr lvl="0"/>
            <a:r>
              <a:rPr lang="en-US" sz="2100" dirty="0"/>
              <a:t>Identifying overlap between the two systems by identifying clients receiving mental health services that are only in the SD/MC II database (MHPs), clients are receiving mental health services that are only in the Managed Care Encounter database, and clients who are receiving mental health services that are in both systems.</a:t>
            </a:r>
          </a:p>
          <a:p>
            <a:endParaRPr lang="en-US" sz="2200"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31</a:t>
            </a:fld>
            <a:endParaRPr lang="en-US" dirty="0">
              <a:solidFill>
                <a:srgbClr val="000000"/>
              </a:solidFill>
            </a:endParaRPr>
          </a:p>
        </p:txBody>
      </p:sp>
    </p:spTree>
    <p:extLst>
      <p:ext uri="{BB962C8B-B14F-4D97-AF65-F5344CB8AC3E}">
        <p14:creationId xmlns:p14="http://schemas.microsoft.com/office/powerpoint/2010/main" val="4269310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Performance Outcomes System and Managed Care Collaborative Efforts</a:t>
            </a:r>
            <a:r>
              <a:rPr lang="en-US" sz="800" dirty="0"/>
              <a:t>4</a:t>
            </a:r>
            <a:endParaRPr lang="en-US" sz="2800" dirty="0"/>
          </a:p>
        </p:txBody>
      </p:sp>
      <p:sp>
        <p:nvSpPr>
          <p:cNvPr id="3" name="Content Placeholder 2"/>
          <p:cNvSpPr>
            <a:spLocks noGrp="1"/>
          </p:cNvSpPr>
          <p:nvPr>
            <p:ph idx="1"/>
          </p:nvPr>
        </p:nvSpPr>
        <p:spPr/>
        <p:txBody>
          <a:bodyPr/>
          <a:lstStyle/>
          <a:p>
            <a:pPr lvl="0"/>
            <a:r>
              <a:rPr lang="en-US" sz="2200" dirty="0"/>
              <a:t>Tracking the amount of services received in each system to determine if it is possible to, by proxy, identify which system referrals coming from and then identify which system the services are largely being delivered in, and then tracking client movement between the systems and not just the amount of time in each.     </a:t>
            </a:r>
          </a:p>
          <a:p>
            <a:pPr lvl="0"/>
            <a:r>
              <a:rPr lang="en-US" sz="2200" dirty="0"/>
              <a:t>Collaboration between MHSD POS team and MCQMD staff is ongoing in an effort to fulfill the legislative mandates for the POS.</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32</a:t>
            </a:fld>
            <a:endParaRPr lang="en-US" dirty="0">
              <a:solidFill>
                <a:srgbClr val="000000"/>
              </a:solidFill>
            </a:endParaRPr>
          </a:p>
        </p:txBody>
      </p:sp>
    </p:spTree>
    <p:extLst>
      <p:ext uri="{BB962C8B-B14F-4D97-AF65-F5344CB8AC3E}">
        <p14:creationId xmlns:p14="http://schemas.microsoft.com/office/powerpoint/2010/main" val="493785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Behavioral Health Forum: Integration Committee</a:t>
            </a:r>
            <a:br>
              <a:rPr lang="en-US" sz="2800" dirty="0"/>
            </a:br>
            <a:endParaRPr lang="en-US" sz="2800" dirty="0"/>
          </a:p>
        </p:txBody>
      </p:sp>
      <p:sp>
        <p:nvSpPr>
          <p:cNvPr id="3" name="Content Placeholder 2"/>
          <p:cNvSpPr>
            <a:spLocks noGrp="1"/>
          </p:cNvSpPr>
          <p:nvPr>
            <p:ph idx="1"/>
          </p:nvPr>
        </p:nvSpPr>
        <p:spPr>
          <a:xfrm>
            <a:off x="381000" y="1981200"/>
            <a:ext cx="8229600" cy="3916363"/>
          </a:xfrm>
        </p:spPr>
        <p:txBody>
          <a:bodyPr/>
          <a:lstStyle/>
          <a:p>
            <a:r>
              <a:rPr lang="en-US" sz="2500" dirty="0"/>
              <a:t>Another area in which DHCS is addressing care coordination is the DHCS MHSUDS Behavioral Health Forum, particularly in the Integration Forum Committee</a:t>
            </a:r>
          </a:p>
          <a:p>
            <a:r>
              <a:rPr lang="en-US" sz="2500" dirty="0"/>
              <a:t>The Integration Forum Committee’s goal is to provide key stakeholders, and other interested parties, with updates regarding critical policy and programmatic issues impacting public mental health and substance use disorder services and Medi-Cal managed care. </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33</a:t>
            </a:fld>
            <a:endParaRPr lang="en-US" dirty="0">
              <a:solidFill>
                <a:srgbClr val="000000"/>
              </a:solidFill>
            </a:endParaRPr>
          </a:p>
        </p:txBody>
      </p:sp>
    </p:spTree>
    <p:extLst>
      <p:ext uri="{BB962C8B-B14F-4D97-AF65-F5344CB8AC3E}">
        <p14:creationId xmlns:p14="http://schemas.microsoft.com/office/powerpoint/2010/main" val="28366997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Behavioral Health Forum: Integration Committee</a:t>
            </a:r>
            <a:r>
              <a:rPr lang="en-US" sz="800" dirty="0"/>
              <a:t>2</a:t>
            </a:r>
            <a:br>
              <a:rPr lang="en-US" sz="2800" dirty="0"/>
            </a:br>
            <a:endParaRPr lang="en-US" sz="2800" dirty="0"/>
          </a:p>
        </p:txBody>
      </p:sp>
      <p:sp>
        <p:nvSpPr>
          <p:cNvPr id="3" name="Content Placeholder 2"/>
          <p:cNvSpPr>
            <a:spLocks noGrp="1"/>
          </p:cNvSpPr>
          <p:nvPr>
            <p:ph idx="1"/>
          </p:nvPr>
        </p:nvSpPr>
        <p:spPr>
          <a:xfrm>
            <a:off x="457200" y="1981200"/>
            <a:ext cx="8229600" cy="3916363"/>
          </a:xfrm>
        </p:spPr>
        <p:txBody>
          <a:bodyPr/>
          <a:lstStyle/>
          <a:p>
            <a:pPr marL="0" indent="0">
              <a:buNone/>
            </a:pPr>
            <a:r>
              <a:rPr lang="en-US" sz="2600" dirty="0"/>
              <a:t>Specifically:</a:t>
            </a:r>
          </a:p>
          <a:p>
            <a:r>
              <a:rPr lang="en-US" sz="2600" dirty="0"/>
              <a:t>Identify barriers and possible solutions to coordination and integration of managed care, mental health and substance use disorder services </a:t>
            </a:r>
          </a:p>
          <a:p>
            <a:r>
              <a:rPr lang="en-US" sz="2600" dirty="0"/>
              <a:t>Promote and identify best practices and key principles of integrated care throughout the state </a:t>
            </a:r>
          </a:p>
          <a:p>
            <a:r>
              <a:rPr lang="en-US" sz="2600" dirty="0"/>
              <a:t>Identify user-friendly mechanisms to disseminate, maintain and update resources and case studies </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34</a:t>
            </a:fld>
            <a:endParaRPr lang="en-US" dirty="0">
              <a:solidFill>
                <a:srgbClr val="000000"/>
              </a:solidFill>
            </a:endParaRPr>
          </a:p>
        </p:txBody>
      </p:sp>
    </p:spTree>
    <p:extLst>
      <p:ext uri="{BB962C8B-B14F-4D97-AF65-F5344CB8AC3E}">
        <p14:creationId xmlns:p14="http://schemas.microsoft.com/office/powerpoint/2010/main" val="12536026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Behavioral Health Forum: </a:t>
            </a:r>
            <a:r>
              <a:rPr lang="en-US" sz="2800"/>
              <a:t>Integration Committee</a:t>
            </a:r>
            <a:r>
              <a:rPr lang="en-US" sz="800"/>
              <a:t>3</a:t>
            </a:r>
            <a:br>
              <a:rPr lang="en-US" sz="2800" dirty="0"/>
            </a:br>
            <a:endParaRPr lang="en-US" sz="2800" dirty="0"/>
          </a:p>
        </p:txBody>
      </p:sp>
      <p:sp>
        <p:nvSpPr>
          <p:cNvPr id="3" name="Content Placeholder 2"/>
          <p:cNvSpPr>
            <a:spLocks noGrp="1"/>
          </p:cNvSpPr>
          <p:nvPr>
            <p:ph idx="1"/>
          </p:nvPr>
        </p:nvSpPr>
        <p:spPr>
          <a:xfrm>
            <a:off x="381000" y="1981200"/>
            <a:ext cx="8229600" cy="3916363"/>
          </a:xfrm>
        </p:spPr>
        <p:txBody>
          <a:bodyPr/>
          <a:lstStyle/>
          <a:p>
            <a:r>
              <a:rPr lang="en-US" sz="2400" dirty="0"/>
              <a:t>Present best service models and delivery system design to support co-occurring disorders, managed care, mental health and substance use disorder services </a:t>
            </a:r>
          </a:p>
          <a:p>
            <a:r>
              <a:rPr lang="en-US" sz="2400" dirty="0"/>
              <a:t>Help to ensure workforce development issues around coordinated and integrated care are address by the forum</a:t>
            </a:r>
          </a:p>
          <a:p>
            <a:r>
              <a:rPr lang="en-US" sz="2400" dirty="0"/>
              <a:t>Provide recommendations for fiscal incentives, as well as addressing financing and billing barriers within integrated care models </a:t>
            </a:r>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35</a:t>
            </a:fld>
            <a:endParaRPr lang="en-US" dirty="0">
              <a:solidFill>
                <a:srgbClr val="000000"/>
              </a:solidFill>
            </a:endParaRPr>
          </a:p>
        </p:txBody>
      </p:sp>
    </p:spTree>
    <p:extLst>
      <p:ext uri="{BB962C8B-B14F-4D97-AF65-F5344CB8AC3E}">
        <p14:creationId xmlns:p14="http://schemas.microsoft.com/office/powerpoint/2010/main" val="35657801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Relevant Mental Health and Substance Use Disorder Services Information Notices and Resources</a:t>
            </a:r>
          </a:p>
        </p:txBody>
      </p:sp>
      <p:sp>
        <p:nvSpPr>
          <p:cNvPr id="3" name="Content Placeholder 2"/>
          <p:cNvSpPr>
            <a:spLocks noGrp="1"/>
          </p:cNvSpPr>
          <p:nvPr>
            <p:ph idx="1"/>
          </p:nvPr>
        </p:nvSpPr>
        <p:spPr>
          <a:xfrm>
            <a:off x="152400" y="1828800"/>
            <a:ext cx="8534400" cy="4068763"/>
          </a:xfrm>
        </p:spPr>
        <p:txBody>
          <a:bodyPr/>
          <a:lstStyle/>
          <a:p>
            <a:pPr marL="0" indent="0">
              <a:buNone/>
              <a:defRPr/>
            </a:pPr>
            <a:endParaRPr lang="en-US" sz="900" dirty="0"/>
          </a:p>
          <a:p>
            <a:pPr>
              <a:defRPr/>
            </a:pPr>
            <a:r>
              <a:rPr lang="en-US" sz="1700" dirty="0"/>
              <a:t>MHSUDS Information Notice 14-020 (describes outpatient Medi-Cal mental health services covered by MCPs and Fee-for-Service Medi-Cal</a:t>
            </a:r>
          </a:p>
          <a:p>
            <a:pPr marL="0" indent="0">
              <a:buNone/>
              <a:defRPr/>
            </a:pPr>
            <a:endParaRPr lang="en-US" sz="1700" dirty="0"/>
          </a:p>
          <a:p>
            <a:pPr>
              <a:defRPr/>
            </a:pPr>
            <a:r>
              <a:rPr lang="en-US" sz="1700" dirty="0"/>
              <a:t>MHSUDS Information Notice 15-015 (provides guidance to MHPs on how to submit a MHP/MCP service delivery dispute that cannot be resolved at the local level to the Department of Health Care Services (DHCS)</a:t>
            </a:r>
          </a:p>
          <a:p>
            <a:pPr>
              <a:defRPr/>
            </a:pPr>
            <a:endParaRPr lang="en-US" sz="1700" dirty="0"/>
          </a:p>
          <a:p>
            <a:pPr>
              <a:defRPr/>
            </a:pPr>
            <a:r>
              <a:rPr lang="en-US" sz="1700" dirty="0"/>
              <a:t>MHSUDS Stakeholder Information Website (provides links to various activities and information related to the planning, delivery and monitoring of MHSUD services): </a:t>
            </a:r>
            <a:r>
              <a:rPr lang="en-US" sz="1700" dirty="0">
                <a:hlinkClick r:id="rId2"/>
              </a:rPr>
              <a:t>http://www.dhcs.ca.gov/provgovpart/Pages/MH-SUD_Partners-Stakeholders.aspx</a:t>
            </a:r>
            <a:r>
              <a:rPr lang="en-US" sz="1700" dirty="0"/>
              <a:t> </a:t>
            </a:r>
          </a:p>
          <a:p>
            <a:pPr>
              <a:defRPr/>
            </a:pPr>
            <a:endParaRPr lang="en-US" sz="1700" dirty="0"/>
          </a:p>
          <a:p>
            <a:pPr>
              <a:defRPr/>
            </a:pPr>
            <a:r>
              <a:rPr lang="en-US" sz="1700" dirty="0"/>
              <a:t>MHSUDS Stakeholder Information e-mail (stakeholders may use this email to submit MHSUDS-related comments, concerns, or questions): </a:t>
            </a:r>
            <a:r>
              <a:rPr lang="en-US" sz="1700" dirty="0">
                <a:hlinkClick r:id="rId3"/>
              </a:rPr>
              <a:t>MHSUDStakeholderInput@dhcs.ca.gov</a:t>
            </a:r>
            <a:r>
              <a:rPr lang="en-US" sz="1700" dirty="0"/>
              <a:t>   </a:t>
            </a:r>
            <a:br>
              <a:rPr lang="en-US" sz="1200" dirty="0"/>
            </a:br>
            <a:endParaRPr lang="en-US" sz="1400" dirty="0"/>
          </a:p>
          <a:p>
            <a:pPr>
              <a:defRPr/>
            </a:pPr>
            <a:endParaRPr lang="en-US" sz="900" dirty="0"/>
          </a:p>
          <a:p>
            <a:pPr>
              <a:defRPr/>
            </a:pPr>
            <a:endParaRPr lang="en-US" sz="900" dirty="0"/>
          </a:p>
          <a:p>
            <a:pPr>
              <a:defRPr/>
            </a:pPr>
            <a:endParaRPr lang="en-US" sz="900" dirty="0"/>
          </a:p>
          <a:p>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36</a:t>
            </a:fld>
            <a:endParaRPr lang="en-US" dirty="0">
              <a:solidFill>
                <a:srgbClr val="000000"/>
              </a:solidFill>
            </a:endParaRPr>
          </a:p>
        </p:txBody>
      </p:sp>
    </p:spTree>
    <p:extLst>
      <p:ext uri="{BB962C8B-B14F-4D97-AF65-F5344CB8AC3E}">
        <p14:creationId xmlns:p14="http://schemas.microsoft.com/office/powerpoint/2010/main" val="2148556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bg1"/>
                </a:solidFill>
              </a:rPr>
              <a:t>Open Discussion</a:t>
            </a:r>
          </a:p>
        </p:txBody>
      </p:sp>
      <p:sp>
        <p:nvSpPr>
          <p:cNvPr id="3" name="Subtitle 2"/>
          <p:cNvSpPr>
            <a:spLocks noGrp="1"/>
          </p:cNvSpPr>
          <p:nvPr>
            <p:ph type="subTitle" idx="1"/>
          </p:nvPr>
        </p:nvSpPr>
        <p:spPr/>
        <p:txBody>
          <a:bodyPr/>
          <a:lstStyle/>
          <a:p>
            <a:endParaRPr lang="en-US" dirty="0"/>
          </a:p>
        </p:txBody>
      </p:sp>
      <p:pic>
        <p:nvPicPr>
          <p:cNvPr id="1027" name="Picture 3" descr="Open discussion screen.&#10;Please send any additional&#10;questions or concerns to: MCQMD@dhcs.ca.gov &#10;and/or&#10;MHSUDStakeholderInput@dhcs.ca.gov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28598" y="2951459"/>
            <a:ext cx="7848602" cy="2554545"/>
          </a:xfrm>
          <a:prstGeom prst="rect">
            <a:avLst/>
          </a:prstGeom>
        </p:spPr>
        <p:txBody>
          <a:bodyPr wrap="square">
            <a:spAutoFit/>
          </a:bodyPr>
          <a:lstStyle/>
          <a:p>
            <a:r>
              <a:rPr lang="en-US" sz="3200" b="1" dirty="0">
                <a:solidFill>
                  <a:schemeClr val="bg1"/>
                </a:solidFill>
              </a:rPr>
              <a:t>Please send any additional</a:t>
            </a:r>
          </a:p>
          <a:p>
            <a:r>
              <a:rPr lang="en-US" sz="3200" b="1" dirty="0">
                <a:solidFill>
                  <a:schemeClr val="bg1"/>
                </a:solidFill>
              </a:rPr>
              <a:t>questions or concerns to: </a:t>
            </a:r>
            <a:r>
              <a:rPr lang="en-US" sz="3200" b="1" dirty="0">
                <a:solidFill>
                  <a:schemeClr val="bg1"/>
                </a:solidFill>
                <a:hlinkClick r:id="rId4"/>
              </a:rPr>
              <a:t>MCQMD@dhcs.ca.gov</a:t>
            </a:r>
            <a:r>
              <a:rPr lang="en-US" sz="3200" b="1" dirty="0">
                <a:solidFill>
                  <a:schemeClr val="bg1"/>
                </a:solidFill>
              </a:rPr>
              <a:t> </a:t>
            </a:r>
          </a:p>
          <a:p>
            <a:r>
              <a:rPr lang="en-US" sz="3200" b="1" dirty="0">
                <a:solidFill>
                  <a:schemeClr val="bg1"/>
                </a:solidFill>
              </a:rPr>
              <a:t>and/or</a:t>
            </a:r>
          </a:p>
          <a:p>
            <a:r>
              <a:rPr lang="en-US" sz="3200" b="1" dirty="0">
                <a:solidFill>
                  <a:schemeClr val="bg1"/>
                </a:solidFill>
                <a:hlinkClick r:id="rId5"/>
              </a:rPr>
              <a:t>MHSUDStakeholderInput@dhcs.ca.gov</a:t>
            </a:r>
            <a:r>
              <a:rPr lang="en-US" sz="3200" b="1" dirty="0">
                <a:solidFill>
                  <a:schemeClr val="bg1"/>
                </a:solidFill>
              </a:rPr>
              <a:t> </a:t>
            </a:r>
          </a:p>
        </p:txBody>
      </p:sp>
      <p:sp>
        <p:nvSpPr>
          <p:cNvPr id="5" name="Rectangle 4"/>
          <p:cNvSpPr/>
          <p:nvPr/>
        </p:nvSpPr>
        <p:spPr>
          <a:xfrm>
            <a:off x="245534" y="1265817"/>
            <a:ext cx="5221301" cy="830997"/>
          </a:xfrm>
          <a:prstGeom prst="rect">
            <a:avLst/>
          </a:prstGeom>
        </p:spPr>
        <p:txBody>
          <a:bodyPr wrap="none">
            <a:spAutoFit/>
          </a:bodyPr>
          <a:lstStyle/>
          <a:p>
            <a:r>
              <a:rPr lang="en-US" sz="4800" b="1" dirty="0">
                <a:solidFill>
                  <a:schemeClr val="bg1"/>
                </a:solidFill>
              </a:rPr>
              <a:t>Open Discussion</a:t>
            </a:r>
          </a:p>
        </p:txBody>
      </p:sp>
    </p:spTree>
    <p:extLst>
      <p:ext uri="{BB962C8B-B14F-4D97-AF65-F5344CB8AC3E}">
        <p14:creationId xmlns:p14="http://schemas.microsoft.com/office/powerpoint/2010/main" val="19121063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229600" cy="1066800"/>
          </a:xfrm>
        </p:spPr>
        <p:txBody>
          <a:bodyPr/>
          <a:lstStyle/>
          <a:p>
            <a:pPr algn="l"/>
            <a:r>
              <a:rPr lang="en-US" dirty="0">
                <a:latin typeface="+mn-lt"/>
              </a:rPr>
              <a:t>MCP Responsibilities</a:t>
            </a:r>
            <a:endParaRPr lang="en-US" dirty="0">
              <a:solidFill>
                <a:schemeClr val="tx1"/>
              </a:solidFill>
              <a:latin typeface="+mn-lt"/>
            </a:endParaRPr>
          </a:p>
        </p:txBody>
      </p:sp>
      <p:sp>
        <p:nvSpPr>
          <p:cNvPr id="3" name="Content Placeholder 2"/>
          <p:cNvSpPr>
            <a:spLocks noGrp="1"/>
          </p:cNvSpPr>
          <p:nvPr>
            <p:ph idx="1"/>
          </p:nvPr>
        </p:nvSpPr>
        <p:spPr>
          <a:xfrm>
            <a:off x="457200" y="1905000"/>
            <a:ext cx="8229600" cy="4144963"/>
          </a:xfrm>
        </p:spPr>
        <p:txBody>
          <a:bodyPr/>
          <a:lstStyle/>
          <a:p>
            <a:pPr lvl="0">
              <a:spcAft>
                <a:spcPts val="600"/>
              </a:spcAft>
            </a:pPr>
            <a:r>
              <a:rPr lang="en-US" sz="2200" dirty="0"/>
              <a:t>Continue to </a:t>
            </a:r>
            <a:r>
              <a:rPr lang="en-US" sz="2200" b="1" dirty="0"/>
              <a:t>ensure mental health screening</a:t>
            </a:r>
            <a:r>
              <a:rPr lang="en-US" sz="2200" dirty="0"/>
              <a:t> of all beneficiaries by network PCPs. Beneficiaries with positive screening results may be treated by a network PCP within the PCP’s scope of practice. </a:t>
            </a:r>
          </a:p>
          <a:p>
            <a:pPr>
              <a:spcAft>
                <a:spcPts val="600"/>
              </a:spcAft>
            </a:pPr>
            <a:r>
              <a:rPr lang="en-US" sz="2200" b="1" dirty="0"/>
              <a:t>Refer</a:t>
            </a:r>
            <a:r>
              <a:rPr lang="en-US" sz="2200" dirty="0"/>
              <a:t> the beneficiary to a mental health provider within the MCP network </a:t>
            </a:r>
            <a:r>
              <a:rPr lang="en-US" sz="2200" b="1" dirty="0"/>
              <a:t>for a mental health assessment</a:t>
            </a:r>
            <a:r>
              <a:rPr lang="en-US" sz="2200" dirty="0"/>
              <a:t> when the condition is beyond the PCP’s scope of practice.</a:t>
            </a:r>
          </a:p>
          <a:p>
            <a:pPr lvl="0">
              <a:spcAft>
                <a:spcPts val="600"/>
              </a:spcAft>
            </a:pPr>
            <a:r>
              <a:rPr lang="en-US" sz="2200" dirty="0"/>
              <a:t>Use a </a:t>
            </a:r>
            <a:r>
              <a:rPr lang="en-US" sz="2200" b="1" dirty="0"/>
              <a:t>mutually agreed upon assessment tool</a:t>
            </a:r>
            <a:r>
              <a:rPr lang="en-US" sz="2200" dirty="0"/>
              <a:t> with the MHP to assess the beneficiary’s disorder, level of impairment, and appropriate care needed.</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2782413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219200"/>
          </a:xfrm>
        </p:spPr>
        <p:txBody>
          <a:bodyPr/>
          <a:lstStyle/>
          <a:p>
            <a:pPr algn="l"/>
            <a:br>
              <a:rPr lang="en-US" dirty="0"/>
            </a:br>
            <a:r>
              <a:rPr lang="en-US" dirty="0">
                <a:latin typeface="+mn-lt"/>
              </a:rPr>
              <a:t>MCP Responsibilities </a:t>
            </a:r>
            <a:r>
              <a:rPr lang="en-US" sz="2400" dirty="0">
                <a:latin typeface="+mn-lt"/>
              </a:rPr>
              <a:t>(cont’d)</a:t>
            </a:r>
            <a:br>
              <a:rPr lang="en-US" b="1" baseline="30000" dirty="0">
                <a:solidFill>
                  <a:schemeClr val="tx1"/>
                </a:solidFill>
                <a:latin typeface="+mn-lt"/>
                <a:cs typeface="Arial" pitchFamily="34" charset="0"/>
              </a:rPr>
            </a:br>
            <a:endParaRPr lang="en-US" dirty="0">
              <a:solidFill>
                <a:schemeClr val="tx1"/>
              </a:solidFill>
              <a:latin typeface="+mn-lt"/>
            </a:endParaRPr>
          </a:p>
        </p:txBody>
      </p:sp>
      <p:sp>
        <p:nvSpPr>
          <p:cNvPr id="3" name="Content Placeholder 2"/>
          <p:cNvSpPr>
            <a:spLocks noGrp="1"/>
          </p:cNvSpPr>
          <p:nvPr>
            <p:ph idx="1"/>
          </p:nvPr>
        </p:nvSpPr>
        <p:spPr>
          <a:xfrm>
            <a:off x="457200" y="1905000"/>
            <a:ext cx="8229600" cy="3840163"/>
          </a:xfrm>
        </p:spPr>
        <p:txBody>
          <a:bodyPr/>
          <a:lstStyle/>
          <a:p>
            <a:pPr lvl="0">
              <a:spcAft>
                <a:spcPts val="600"/>
              </a:spcAft>
            </a:pPr>
            <a:r>
              <a:rPr lang="en-US" sz="2200" dirty="0"/>
              <a:t>Manage the beneficiary’s mental and physical health care, which includes, but is not limited to, the </a:t>
            </a:r>
            <a:r>
              <a:rPr lang="en-US" sz="2200" b="1" dirty="0"/>
              <a:t>coordination of all medically necessary, contractually required Medi-Cal-covered services</a:t>
            </a:r>
            <a:r>
              <a:rPr lang="en-US" sz="2200" dirty="0"/>
              <a:t>, including mental health services, both within and outside the MCP's provider network.</a:t>
            </a:r>
          </a:p>
          <a:p>
            <a:pPr lvl="0">
              <a:spcAft>
                <a:spcPts val="600"/>
              </a:spcAft>
            </a:pPr>
            <a:r>
              <a:rPr lang="en-US" sz="2200" dirty="0"/>
              <a:t>Enter into an </a:t>
            </a:r>
            <a:r>
              <a:rPr lang="en-US" sz="2200" b="1" dirty="0"/>
              <a:t>MOU with the MHP</a:t>
            </a:r>
            <a:r>
              <a:rPr lang="en-US" sz="2200" dirty="0"/>
              <a:t>.</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3249802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Wrong Door</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6</a:t>
            </a:fld>
            <a:endParaRPr lang="en-US" dirty="0">
              <a:solidFill>
                <a:srgbClr val="000000"/>
              </a:solidFill>
            </a:endParaRPr>
          </a:p>
        </p:txBody>
      </p:sp>
      <p:graphicFrame>
        <p:nvGraphicFramePr>
          <p:cNvPr id="12" name="Diagram 11" descr="No Wrong Door diagram"/>
          <p:cNvGraphicFramePr/>
          <p:nvPr>
            <p:extLst>
              <p:ext uri="{D42A27DB-BD31-4B8C-83A1-F6EECF244321}">
                <p14:modId xmlns:p14="http://schemas.microsoft.com/office/powerpoint/2010/main" val="36650574"/>
              </p:ext>
            </p:extLst>
          </p:nvPr>
        </p:nvGraphicFramePr>
        <p:xfrm>
          <a:off x="457200" y="1905000"/>
          <a:ext cx="8229600"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09492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Wrong Door</a:t>
            </a:r>
            <a:r>
              <a:rPr lang="en-US" sz="800" dirty="0"/>
              <a:t>2</a:t>
            </a:r>
            <a:endParaRPr lang="en-US" dirty="0"/>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7</a:t>
            </a:fld>
            <a:endParaRPr lang="en-US" dirty="0">
              <a:solidFill>
                <a:srgbClr val="000000"/>
              </a:solidFill>
            </a:endParaRPr>
          </a:p>
        </p:txBody>
      </p:sp>
      <p:sp>
        <p:nvSpPr>
          <p:cNvPr id="10" name="Rectangle 9"/>
          <p:cNvSpPr/>
          <p:nvPr/>
        </p:nvSpPr>
        <p:spPr>
          <a:xfrm>
            <a:off x="457200" y="1905000"/>
            <a:ext cx="8229600" cy="3962400"/>
          </a:xfrm>
          <a:prstGeom prst="rect">
            <a:avLst/>
          </a:prstGeom>
        </p:spPr>
        <p:txBody>
          <a:bodyPr/>
          <a:lstStyle/>
          <a:p>
            <a:pPr marL="285750" lvl="0" indent="-285750">
              <a:buFont typeface="Arial" panose="020B0604020202020204" pitchFamily="34" charset="0"/>
              <a:buChar char="•"/>
            </a:pPr>
            <a:r>
              <a:rPr lang="en-US" dirty="0"/>
              <a:t>For beneficiaries under the age of 21, there is no wrong door to receive mental health services due to less stringent impairment criteria.</a:t>
            </a:r>
          </a:p>
          <a:p>
            <a:pPr marL="285750" lvl="0" indent="-285750">
              <a:buFont typeface="Arial" panose="020B0604020202020204" pitchFamily="34" charset="0"/>
              <a:buChar char="•"/>
            </a:pPr>
            <a:r>
              <a:rPr lang="en-US" dirty="0"/>
              <a:t>Many children with impairments that may be considered moderate meet medical necessity criteria to access specialty mental health services provided by MHPs.</a:t>
            </a:r>
          </a:p>
          <a:p>
            <a:pPr marL="285750" lvl="0" indent="-285750">
              <a:buFont typeface="Arial" panose="020B0604020202020204" pitchFamily="34" charset="0"/>
              <a:buChar char="•"/>
            </a:pPr>
            <a:r>
              <a:rPr lang="en-US" dirty="0"/>
              <a:t>If the beneficiary has a significant impairment but the diagnosis is uncertain, the MCP must cover the service. </a:t>
            </a:r>
          </a:p>
          <a:p>
            <a:pPr marL="285750" lvl="0" indent="-285750">
              <a:buFont typeface="Arial" panose="020B0604020202020204" pitchFamily="34" charset="0"/>
              <a:buChar char="•"/>
            </a:pPr>
            <a:r>
              <a:rPr lang="en-US" dirty="0"/>
              <a:t>Children eligible for EPSDT services meet SMHS medical necessity criteria necessary to access Medi-Cal SMHS provided by MHPs when they have a covered diagnosis that is not responsive to physical health care based treatment  that can be corrected or ameliorated by the SMHS (Cal. Code </a:t>
            </a:r>
            <a:r>
              <a:rPr lang="en-US" dirty="0" err="1"/>
              <a:t>Regs</a:t>
            </a:r>
            <a:r>
              <a:rPr lang="en-US" dirty="0"/>
              <a:t>., tit. 9, § 1830.210). </a:t>
            </a:r>
          </a:p>
        </p:txBody>
      </p:sp>
    </p:spTree>
    <p:extLst>
      <p:ext uri="{BB962C8B-B14F-4D97-AF65-F5344CB8AC3E}">
        <p14:creationId xmlns:p14="http://schemas.microsoft.com/office/powerpoint/2010/main" val="733135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458200" cy="914400"/>
          </a:xfrm>
        </p:spPr>
        <p:txBody>
          <a:bodyPr/>
          <a:lstStyle/>
          <a:p>
            <a:r>
              <a:rPr lang="en-US" sz="4000" dirty="0">
                <a:latin typeface="+mn-lt"/>
              </a:rPr>
              <a:t>Pre-implementation Plan Readiness</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8</a:t>
            </a:fld>
            <a:endParaRPr lang="en-US" dirty="0">
              <a:solidFill>
                <a:srgbClr val="000000"/>
              </a:solidFill>
            </a:endParaRPr>
          </a:p>
        </p:txBody>
      </p:sp>
      <p:graphicFrame>
        <p:nvGraphicFramePr>
          <p:cNvPr id="6" name="Content Placeholder 3" descr="Worked closely with DMHC to verify that the plans submitted all filings necessary for a Knox Keene license or material modification with DMHC.&#10;Required the plans to submit deliverables (e.g., policies, procedures, or other documentation) that demonstrate understanding and ability to comply with the mental health program requirements.&#10;Reviewed deliverables to ensure consistency with Federal and state law, managed care contracts, and MMCD All Plan/Policy Letters.  &#10;Approved all deliverables prior to the start of providing services to Medi-Cal members. &#10;"/>
          <p:cNvGraphicFramePr>
            <a:graphicFrameLocks noGrp="1"/>
          </p:cNvGraphicFramePr>
          <p:nvPr>
            <p:ph idx="1"/>
            <p:extLst>
              <p:ext uri="{D42A27DB-BD31-4B8C-83A1-F6EECF244321}">
                <p14:modId xmlns:p14="http://schemas.microsoft.com/office/powerpoint/2010/main" val="2678330520"/>
              </p:ext>
            </p:extLst>
          </p:nvPr>
        </p:nvGraphicFramePr>
        <p:xfrm>
          <a:off x="304800" y="1905000"/>
          <a:ext cx="86106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2020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914400"/>
          </a:xfrm>
        </p:spPr>
        <p:txBody>
          <a:bodyPr/>
          <a:lstStyle/>
          <a:p>
            <a:pPr algn="l"/>
            <a:r>
              <a:rPr lang="en-US" dirty="0">
                <a:latin typeface="+mn-lt"/>
              </a:rPr>
              <a:t>Stakeholder Workgroups</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9</a:t>
            </a:fld>
            <a:endParaRPr lang="en-US" dirty="0">
              <a:solidFill>
                <a:srgbClr val="000000"/>
              </a:solidFill>
            </a:endParaRPr>
          </a:p>
        </p:txBody>
      </p:sp>
      <p:graphicFrame>
        <p:nvGraphicFramePr>
          <p:cNvPr id="6" name="Content Placeholder 4" descr="List of Stakeholder workgroups including mental health, dispute resolution and complex diagnoses"/>
          <p:cNvGraphicFramePr>
            <a:graphicFrameLocks noGrp="1"/>
          </p:cNvGraphicFramePr>
          <p:nvPr>
            <p:ph idx="1"/>
            <p:extLst>
              <p:ext uri="{D42A27DB-BD31-4B8C-83A1-F6EECF244321}">
                <p14:modId xmlns:p14="http://schemas.microsoft.com/office/powerpoint/2010/main" val="104306016"/>
              </p:ext>
            </p:extLst>
          </p:nvPr>
        </p:nvGraphicFramePr>
        <p:xfrm>
          <a:off x="152400" y="1905000"/>
          <a:ext cx="8763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876367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60</Value>
    </TaxCatchAll>
    <Reading_x0020_Level xmlns="c1c1dc04-eeda-4b6e-b2df-40979f5da1d3">7</Reading_x0020_Level>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Medi-Cal Behavioral Health - Oversight and Monitoring</TermName>
          <TermId xmlns="http://schemas.microsoft.com/office/infopath/2007/PartnerControls">ba4f4897-4c99-41d1-9601-5a06278f1a8c</TermId>
        </TermInfo>
      </Terms>
    </o68eaf9243684232b2418c37bbb152dc>
    <Abstract xmlns="69bc34b3-1921-46c7-8c7a-d18363374b4b">PowerPoint Presentation</Abstract>
    <PublishingContactName xmlns="http://schemas.microsoft.com/sharepoint/v3">MCHAPD</PublishingContactName>
    <TAGAge xmlns="69bc34b3-1921-46c7-8c7a-d18363374b4b" xsi:nil="true"/>
    <_dlc_DocId xmlns="69bc34b3-1921-46c7-8c7a-d18363374b4b">DHCSDOC-1832079576-947</_dlc_DocId>
    <_dlc_DocIdUrl xmlns="69bc34b3-1921-46c7-8c7a-d18363374b4b">
      <Url>http://dhcs2016prod:88/services/_layouts/15/DocIdRedir.aspx?ID=DHCSDOC-1832079576-947</Url>
      <Description>DHCSDOC-1832079576-947</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39DA467-298A-4F57-A4B3-4FF73CDC2186}"/>
</file>

<file path=customXml/itemProps2.xml><?xml version="1.0" encoding="utf-8"?>
<ds:datastoreItem xmlns:ds="http://schemas.openxmlformats.org/officeDocument/2006/customXml" ds:itemID="{2B9978C5-B071-46F9-A9E8-7D198FB57ED4}">
  <ds:schemaRefs>
    <ds:schemaRef ds:uri="http://schemas.microsoft.com/sharepoint/v3/contenttype/forms"/>
  </ds:schemaRefs>
</ds:datastoreItem>
</file>

<file path=customXml/itemProps3.xml><?xml version="1.0" encoding="utf-8"?>
<ds:datastoreItem xmlns:ds="http://schemas.openxmlformats.org/officeDocument/2006/customXml" ds:itemID="{040EFBF5-CDDA-485F-9E50-ED9EC0736240}">
  <ds:schemaRefs>
    <ds:schemaRef ds:uri="http://schemas.microsoft.com/sharepoint/events"/>
  </ds:schemaRefs>
</ds:datastoreItem>
</file>

<file path=customXml/itemProps4.xml><?xml version="1.0" encoding="utf-8"?>
<ds:datastoreItem xmlns:ds="http://schemas.openxmlformats.org/officeDocument/2006/customXml" ds:itemID="{7898270E-807D-4BC2-B565-B5BB5639272A}">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5.xml><?xml version="1.0" encoding="utf-8"?>
<ds:datastoreItem xmlns:ds="http://schemas.openxmlformats.org/officeDocument/2006/customXml" ds:itemID="{AA215244-0A7A-4859-ACB3-0490BB98E5E9}"/>
</file>

<file path=docProps/app.xml><?xml version="1.0" encoding="utf-8"?>
<Properties xmlns="http://schemas.openxmlformats.org/officeDocument/2006/extended-properties" xmlns:vt="http://schemas.openxmlformats.org/officeDocument/2006/docPropsVTypes">
  <TotalTime>2064</TotalTime>
  <Words>2889</Words>
  <Application>Microsoft Office PowerPoint</Application>
  <PresentationFormat>On-screen Show (4:3)</PresentationFormat>
  <Paragraphs>263</Paragraphs>
  <Slides>37</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Symbol</vt:lpstr>
      <vt:lpstr>Default Design</vt:lpstr>
      <vt:lpstr>Medi-Cal Children’s Health Advisory Panel May 22, 2015 </vt:lpstr>
      <vt:lpstr>Mental Health Services Carve-in</vt:lpstr>
      <vt:lpstr>Mental Health Services</vt:lpstr>
      <vt:lpstr>MCP Responsibilities</vt:lpstr>
      <vt:lpstr> MCP Responsibilities (cont’d) </vt:lpstr>
      <vt:lpstr>No Wrong Door</vt:lpstr>
      <vt:lpstr>No Wrong Door2</vt:lpstr>
      <vt:lpstr>Pre-implementation Plan Readiness</vt:lpstr>
      <vt:lpstr>Stakeholder Workgroups</vt:lpstr>
      <vt:lpstr>DHCS All Plan Letters</vt:lpstr>
      <vt:lpstr>Memorandum of Understanding (MOU)</vt:lpstr>
      <vt:lpstr>Mental Health Data Reporting</vt:lpstr>
      <vt:lpstr>Monitoring</vt:lpstr>
      <vt:lpstr> Early and Periodic Screening, Diagnostic, and Treatment  </vt:lpstr>
      <vt:lpstr>Covered Services</vt:lpstr>
      <vt:lpstr>Additional Covered Services</vt:lpstr>
      <vt:lpstr>Specialty Mental Health Services</vt:lpstr>
      <vt:lpstr>SMHS Medical Necessity Criteria</vt:lpstr>
      <vt:lpstr>SMHS for EPSDT-Eligible Children</vt:lpstr>
      <vt:lpstr>Outpatient Specialty Mental Health Services</vt:lpstr>
      <vt:lpstr>Outpatient Specialty Mental Health Services for Children/Youth</vt:lpstr>
      <vt:lpstr>Inpatient Specialty Mental Health Services</vt:lpstr>
      <vt:lpstr>MHP and MCP Coordination</vt:lpstr>
      <vt:lpstr>MHP and MCP Coordination2</vt:lpstr>
      <vt:lpstr>MHP and MCP Coordination3</vt:lpstr>
      <vt:lpstr>MHP and MCP Dispute Resolution</vt:lpstr>
      <vt:lpstr>MHP / MCP Care Coordination Successes</vt:lpstr>
      <vt:lpstr>MHP / MCP Care Coordination Successes2</vt:lpstr>
      <vt:lpstr>Performance Outcomes System and Managed Care Collaborative Efforts</vt:lpstr>
      <vt:lpstr>Performance Outcomes System and Managed Care Collaborative Efforts2</vt:lpstr>
      <vt:lpstr>Performance Outcomes System and Managed Care Collaborative Efforts3</vt:lpstr>
      <vt:lpstr>Performance Outcomes System and Managed Care Collaborative Efforts4</vt:lpstr>
      <vt:lpstr>Behavioral Health Forum: Integration Committee </vt:lpstr>
      <vt:lpstr>Behavioral Health Forum: Integration Committee2 </vt:lpstr>
      <vt:lpstr>Behavioral Health Forum: Integration Committee3 </vt:lpstr>
      <vt:lpstr>Relevant Mental Health and Substance Use Disorder Services Information Notices and Resources</vt:lpstr>
      <vt:lpstr>Open Discussion</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Leah Northrop</dc:creator>
  <cp:keywords>MCHAPD</cp:keywords>
  <cp:lastModifiedBy>Jamie Bracht</cp:lastModifiedBy>
  <cp:revision>54</cp:revision>
  <cp:lastPrinted>2015-04-27T21:23:17Z</cp:lastPrinted>
  <dcterms:created xsi:type="dcterms:W3CDTF">2014-06-11T23:38:14Z</dcterms:created>
  <dcterms:modified xsi:type="dcterms:W3CDTF">2020-12-11T01:20:04Z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5bf2af4c-1a2e-4c43-93ae-47eabc5b157c</vt:lpwstr>
  </property>
  <property fmtid="{D5CDD505-2E9C-101B-9397-08002B2CF9AE}" pid="4" name="Remediated">
    <vt:bool>false</vt:bool>
  </property>
  <property fmtid="{D5CDD505-2E9C-101B-9397-08002B2CF9AE}" pid="5" name="Organization">
    <vt:lpwstr>104</vt:lpwstr>
  </property>
  <property fmtid="{D5CDD505-2E9C-101B-9397-08002B2CF9AE}" pid="6" name="Division">
    <vt:lpwstr>60;#Medi-Cal Behavioral Health - Oversight and Monitoring|ba4f4897-4c99-41d1-9601-5a06278f1a8c</vt:lpwstr>
  </property>
</Properties>
</file>