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handoutMasterIdLst>
    <p:handoutMasterId r:id="rId35"/>
  </p:handoutMasterIdLst>
  <p:sldIdLst>
    <p:sldId id="264" r:id="rId6"/>
    <p:sldId id="265" r:id="rId7"/>
    <p:sldId id="319" r:id="rId8"/>
    <p:sldId id="385" r:id="rId9"/>
    <p:sldId id="372" r:id="rId10"/>
    <p:sldId id="373" r:id="rId11"/>
    <p:sldId id="369" r:id="rId12"/>
    <p:sldId id="368" r:id="rId13"/>
    <p:sldId id="370" r:id="rId14"/>
    <p:sldId id="389" r:id="rId15"/>
    <p:sldId id="375" r:id="rId16"/>
    <p:sldId id="376" r:id="rId17"/>
    <p:sldId id="382" r:id="rId18"/>
    <p:sldId id="383" r:id="rId19"/>
    <p:sldId id="384" r:id="rId20"/>
    <p:sldId id="379" r:id="rId21"/>
    <p:sldId id="381" r:id="rId22"/>
    <p:sldId id="380" r:id="rId23"/>
    <p:sldId id="377" r:id="rId24"/>
    <p:sldId id="387" r:id="rId25"/>
    <p:sldId id="371" r:id="rId26"/>
    <p:sldId id="322" r:id="rId27"/>
    <p:sldId id="390" r:id="rId28"/>
    <p:sldId id="365" r:id="rId29"/>
    <p:sldId id="284" r:id="rId30"/>
    <p:sldId id="317" r:id="rId31"/>
    <p:sldId id="286" r:id="rId32"/>
    <p:sldId id="285"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ynne Jones" initials="EJ" lastIdx="1" clrIdx="0">
    <p:extLst>
      <p:ext uri="{19B8F6BF-5375-455C-9EA6-DF929625EA0E}">
        <p15:presenceInfo xmlns:p15="http://schemas.microsoft.com/office/powerpoint/2012/main" userId="8dbdf14e23b5ed7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A295B"/>
    <a:srgbClr val="003C59"/>
    <a:srgbClr val="1A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7" autoAdjust="0"/>
    <p:restoredTop sz="94268" autoAdjust="0"/>
  </p:normalViewPr>
  <p:slideViewPr>
    <p:cSldViewPr>
      <p:cViewPr varScale="1">
        <p:scale>
          <a:sx n="65" d="100"/>
          <a:sy n="65" d="100"/>
        </p:scale>
        <p:origin x="90" y="14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customXml" Target="../customXml/item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C63508FE-4025-4CAA-BFA2-9F482753A3DD}" type="datetimeFigureOut">
              <a:rPr lang="en-US" smtClean="0"/>
              <a:t>12/9/2020</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D2F5C9A0-BC6E-4288-A63F-63C341774E16}" type="slidenum">
              <a:rPr lang="en-US" smtClean="0"/>
              <a:t>‹#›</a:t>
            </a:fld>
            <a:endParaRPr lang="en-US"/>
          </a:p>
        </p:txBody>
      </p:sp>
    </p:spTree>
    <p:extLst>
      <p:ext uri="{BB962C8B-B14F-4D97-AF65-F5344CB8AC3E}">
        <p14:creationId xmlns:p14="http://schemas.microsoft.com/office/powerpoint/2010/main" val="2805966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26F812F-D2FA-42B1-A483-89D1CDD909BB}" type="datetimeFigureOut">
              <a:rPr lang="en-US" smtClean="0"/>
              <a:t>12/9/2020</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1E6F2BC6-4BB5-46DC-9741-12427780126F}" type="slidenum">
              <a:rPr lang="en-US" smtClean="0"/>
              <a:t>‹#›</a:t>
            </a:fld>
            <a:endParaRPr lang="en-US"/>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5</a:t>
            </a:fld>
            <a:endParaRPr lang="en-US"/>
          </a:p>
        </p:txBody>
      </p:sp>
    </p:spTree>
    <p:extLst>
      <p:ext uri="{BB962C8B-B14F-4D97-AF65-F5344CB8AC3E}">
        <p14:creationId xmlns:p14="http://schemas.microsoft.com/office/powerpoint/2010/main" val="3177793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15</a:t>
            </a:fld>
            <a:endParaRPr lang="en-US"/>
          </a:p>
        </p:txBody>
      </p:sp>
    </p:spTree>
    <p:extLst>
      <p:ext uri="{BB962C8B-B14F-4D97-AF65-F5344CB8AC3E}">
        <p14:creationId xmlns:p14="http://schemas.microsoft.com/office/powerpoint/2010/main" val="3239563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16</a:t>
            </a:fld>
            <a:endParaRPr lang="en-US"/>
          </a:p>
        </p:txBody>
      </p:sp>
    </p:spTree>
    <p:extLst>
      <p:ext uri="{BB962C8B-B14F-4D97-AF65-F5344CB8AC3E}">
        <p14:creationId xmlns:p14="http://schemas.microsoft.com/office/powerpoint/2010/main" val="1638734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17</a:t>
            </a:fld>
            <a:endParaRPr lang="en-US"/>
          </a:p>
        </p:txBody>
      </p:sp>
    </p:spTree>
    <p:extLst>
      <p:ext uri="{BB962C8B-B14F-4D97-AF65-F5344CB8AC3E}">
        <p14:creationId xmlns:p14="http://schemas.microsoft.com/office/powerpoint/2010/main" val="4282723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18</a:t>
            </a:fld>
            <a:endParaRPr lang="en-US"/>
          </a:p>
        </p:txBody>
      </p:sp>
    </p:spTree>
    <p:extLst>
      <p:ext uri="{BB962C8B-B14F-4D97-AF65-F5344CB8AC3E}">
        <p14:creationId xmlns:p14="http://schemas.microsoft.com/office/powerpoint/2010/main" val="84576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19</a:t>
            </a:fld>
            <a:endParaRPr lang="en-US"/>
          </a:p>
        </p:txBody>
      </p:sp>
    </p:spTree>
    <p:extLst>
      <p:ext uri="{BB962C8B-B14F-4D97-AF65-F5344CB8AC3E}">
        <p14:creationId xmlns:p14="http://schemas.microsoft.com/office/powerpoint/2010/main" val="1923249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7050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21</a:t>
            </a:fld>
            <a:endParaRPr lang="en-US"/>
          </a:p>
        </p:txBody>
      </p:sp>
    </p:spTree>
    <p:extLst>
      <p:ext uri="{BB962C8B-B14F-4D97-AF65-F5344CB8AC3E}">
        <p14:creationId xmlns:p14="http://schemas.microsoft.com/office/powerpoint/2010/main" val="2408836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6</a:t>
            </a:fld>
            <a:endParaRPr lang="en-US"/>
          </a:p>
        </p:txBody>
      </p:sp>
    </p:spTree>
    <p:extLst>
      <p:ext uri="{BB962C8B-B14F-4D97-AF65-F5344CB8AC3E}">
        <p14:creationId xmlns:p14="http://schemas.microsoft.com/office/powerpoint/2010/main" val="4242045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7</a:t>
            </a:fld>
            <a:endParaRPr lang="en-US"/>
          </a:p>
        </p:txBody>
      </p:sp>
    </p:spTree>
    <p:extLst>
      <p:ext uri="{BB962C8B-B14F-4D97-AF65-F5344CB8AC3E}">
        <p14:creationId xmlns:p14="http://schemas.microsoft.com/office/powerpoint/2010/main" val="3987863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8</a:t>
            </a:fld>
            <a:endParaRPr lang="en-US"/>
          </a:p>
        </p:txBody>
      </p:sp>
    </p:spTree>
    <p:extLst>
      <p:ext uri="{BB962C8B-B14F-4D97-AF65-F5344CB8AC3E}">
        <p14:creationId xmlns:p14="http://schemas.microsoft.com/office/powerpoint/2010/main" val="789476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9</a:t>
            </a:fld>
            <a:endParaRPr lang="en-US"/>
          </a:p>
        </p:txBody>
      </p:sp>
    </p:spTree>
    <p:extLst>
      <p:ext uri="{BB962C8B-B14F-4D97-AF65-F5344CB8AC3E}">
        <p14:creationId xmlns:p14="http://schemas.microsoft.com/office/powerpoint/2010/main" val="2252329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11</a:t>
            </a:fld>
            <a:endParaRPr lang="en-US"/>
          </a:p>
        </p:txBody>
      </p:sp>
    </p:spTree>
    <p:extLst>
      <p:ext uri="{BB962C8B-B14F-4D97-AF65-F5344CB8AC3E}">
        <p14:creationId xmlns:p14="http://schemas.microsoft.com/office/powerpoint/2010/main" val="158586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12</a:t>
            </a:fld>
            <a:endParaRPr lang="en-US"/>
          </a:p>
        </p:txBody>
      </p:sp>
    </p:spTree>
    <p:extLst>
      <p:ext uri="{BB962C8B-B14F-4D97-AF65-F5344CB8AC3E}">
        <p14:creationId xmlns:p14="http://schemas.microsoft.com/office/powerpoint/2010/main" val="1742353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13</a:t>
            </a:fld>
            <a:endParaRPr lang="en-US"/>
          </a:p>
        </p:txBody>
      </p:sp>
    </p:spTree>
    <p:extLst>
      <p:ext uri="{BB962C8B-B14F-4D97-AF65-F5344CB8AC3E}">
        <p14:creationId xmlns:p14="http://schemas.microsoft.com/office/powerpoint/2010/main" val="402700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14</a:t>
            </a:fld>
            <a:endParaRPr lang="en-US"/>
          </a:p>
        </p:txBody>
      </p:sp>
    </p:spTree>
    <p:extLst>
      <p:ext uri="{BB962C8B-B14F-4D97-AF65-F5344CB8AC3E}">
        <p14:creationId xmlns:p14="http://schemas.microsoft.com/office/powerpoint/2010/main" val="6916030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12/9/2020</a:t>
            </a:fld>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77724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dirty="0"/>
              <a:t>Click to edit Master title style</a:t>
            </a:r>
          </a:p>
        </p:txBody>
      </p:sp>
      <p:sp>
        <p:nvSpPr>
          <p:cNvPr id="15" name="Subtitle 2"/>
          <p:cNvSpPr>
            <a:spLocks noGrp="1"/>
          </p:cNvSpPr>
          <p:nvPr>
            <p:ph type="subTitle" idx="1"/>
          </p:nvPr>
        </p:nvSpPr>
        <p:spPr>
          <a:xfrm>
            <a:off x="914400" y="4648200"/>
            <a:ext cx="77724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6962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a:xfrm>
            <a:off x="990600" y="6356350"/>
            <a:ext cx="2133600" cy="365125"/>
          </a:xfrm>
        </p:spPr>
        <p:txBody>
          <a:bodyPr/>
          <a:lstStyle/>
          <a:p>
            <a:fld id="{BE6CE3CD-95B7-4C7E-9330-C49A7D6A52C8}" type="datetime1">
              <a:rPr lang="en-US" smtClean="0"/>
              <a:t>12/9/2020</a:t>
            </a:fld>
            <a:endParaRPr lang="en-US"/>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12/9/2020</a:t>
            </a:fld>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12/9/2020</a:t>
            </a:fld>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12/9/2020</a:t>
            </a:fld>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41EB6-2AF0-4677-8751-49E134FEBF5F}" type="datetime1">
              <a:rPr lang="en-US" smtClean="0"/>
              <a:t>12/9/2020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dmcodswaiver@dhcs.ca.gov" TargetMode="External"/><Relationship Id="rId2" Type="http://schemas.openxmlformats.org/officeDocument/2006/relationships/hyperlink" Target="http://www.dhcs.ca.gov/provgovpart/Pages/DMC_ODS_Resources.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dhcs.ca.gov/provgovpart/Pages/Drug-Medi-Cal-Organized-Delivery-System.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molly@harbageconsulting.com" TargetMode="External"/><Relationship Id="rId2" Type="http://schemas.openxmlformats.org/officeDocument/2006/relationships/hyperlink" Target="mailto:don@harbageconsulting.co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erynne@harbageconsulting.com" TargetMode="External"/><Relationship Id="rId4" Type="http://schemas.openxmlformats.org/officeDocument/2006/relationships/hyperlink" Target="mailto:courtney@harbageconsulting.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pPr algn="ctr"/>
            <a:r>
              <a:rPr lang="en-US" sz="4000" b="1" dirty="0"/>
              <a:t>Quality Management</a:t>
            </a:r>
            <a:br>
              <a:rPr lang="en-US" sz="4000" b="1" dirty="0"/>
            </a:br>
            <a:r>
              <a:rPr lang="en-US" sz="4000" b="1" dirty="0"/>
              <a:t>in the DMC-ODS</a:t>
            </a:r>
          </a:p>
        </p:txBody>
      </p:sp>
      <p:sp>
        <p:nvSpPr>
          <p:cNvPr id="7" name="Subtitle 6"/>
          <p:cNvSpPr>
            <a:spLocks noGrp="1"/>
          </p:cNvSpPr>
          <p:nvPr>
            <p:ph type="subTitle" idx="1"/>
          </p:nvPr>
        </p:nvSpPr>
        <p:spPr/>
        <p:txBody>
          <a:bodyPr>
            <a:normAutofit fontScale="92500"/>
          </a:bodyPr>
          <a:lstStyle/>
          <a:p>
            <a:pPr algn="ctr"/>
            <a:r>
              <a:rPr lang="en-US" dirty="0"/>
              <a:t>Technical Assistance Webinar for Counties</a:t>
            </a:r>
          </a:p>
          <a:p>
            <a:pPr algn="ctr"/>
            <a:r>
              <a:rPr lang="en-US" dirty="0"/>
              <a:t>May 4, 2017</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a:t>
            </a:fld>
            <a:endParaRPr lang="en-US"/>
          </a:p>
        </p:txBody>
      </p:sp>
    </p:spTree>
    <p:extLst>
      <p:ext uri="{BB962C8B-B14F-4D97-AF65-F5344CB8AC3E}">
        <p14:creationId xmlns:p14="http://schemas.microsoft.com/office/powerpoint/2010/main" val="332977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b="1" dirty="0"/>
              <a:t>Overview of IA (Contract) Requirements</a:t>
            </a:r>
          </a:p>
        </p:txBody>
      </p:sp>
      <p:sp>
        <p:nvSpPr>
          <p:cNvPr id="2" name="Date Placeholder 1"/>
          <p:cNvSpPr>
            <a:spLocks noGrp="1"/>
          </p:cNvSpPr>
          <p:nvPr>
            <p:ph type="dt" sz="half" idx="10"/>
          </p:nvPr>
        </p:nvSpPr>
        <p:spPr/>
        <p:txBody>
          <a:bodyPr/>
          <a:lstStyle/>
          <a:p>
            <a:fld id="{8A0675EF-9A9E-42A0-A0AB-8000711170D6}" type="datetime1">
              <a:rPr lang="en-US" smtClean="0"/>
              <a:t>12/9/2020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10</a:t>
            </a:fld>
            <a:endParaRPr lang="en-US" dirty="0"/>
          </a:p>
        </p:txBody>
      </p:sp>
    </p:spTree>
    <p:extLst>
      <p:ext uri="{BB962C8B-B14F-4D97-AF65-F5344CB8AC3E}">
        <p14:creationId xmlns:p14="http://schemas.microsoft.com/office/powerpoint/2010/main" val="1079180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Management (IA)</a:t>
            </a:r>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The county’s Quality Management (QM) Program shall conduct performance monitoring activities throughout the county’s operations.</a:t>
            </a:r>
          </a:p>
          <a:p>
            <a:r>
              <a:rPr lang="en-US" sz="2400" dirty="0"/>
              <a:t>These activities shall include, but not be limited to:</a:t>
            </a:r>
          </a:p>
          <a:p>
            <a:pPr lvl="1">
              <a:buFont typeface="Wingdings" panose="05000000000000000000" pitchFamily="2" charset="2"/>
              <a:buChar char="ü"/>
            </a:pPr>
            <a:r>
              <a:rPr lang="en-US" sz="2000" dirty="0"/>
              <a:t>Beneficiary and system outcomes;</a:t>
            </a:r>
          </a:p>
          <a:p>
            <a:pPr lvl="1">
              <a:buFont typeface="Wingdings" panose="05000000000000000000" pitchFamily="2" charset="2"/>
              <a:buChar char="ü"/>
            </a:pPr>
            <a:r>
              <a:rPr lang="en-US" sz="2000" dirty="0"/>
              <a:t>Utilization management;</a:t>
            </a:r>
          </a:p>
          <a:p>
            <a:pPr lvl="1">
              <a:buFont typeface="Wingdings" panose="05000000000000000000" pitchFamily="2" charset="2"/>
              <a:buChar char="ü"/>
            </a:pPr>
            <a:r>
              <a:rPr lang="en-US" sz="2000" dirty="0"/>
              <a:t>Utilization review;</a:t>
            </a:r>
          </a:p>
          <a:p>
            <a:pPr lvl="1">
              <a:buFont typeface="Wingdings" panose="05000000000000000000" pitchFamily="2" charset="2"/>
              <a:buChar char="ü"/>
            </a:pPr>
            <a:r>
              <a:rPr lang="en-US" sz="2000" dirty="0"/>
              <a:t>Provider appeals;</a:t>
            </a:r>
          </a:p>
          <a:p>
            <a:pPr lvl="1">
              <a:buFont typeface="Wingdings" panose="05000000000000000000" pitchFamily="2" charset="2"/>
              <a:buChar char="ü"/>
            </a:pPr>
            <a:r>
              <a:rPr lang="en-US" sz="2000" dirty="0"/>
              <a:t>Credentialing and monitoring; and </a:t>
            </a:r>
          </a:p>
          <a:p>
            <a:pPr lvl="1">
              <a:buFont typeface="Wingdings" panose="05000000000000000000" pitchFamily="2" charset="2"/>
              <a:buChar char="ü"/>
            </a:pPr>
            <a:r>
              <a:rPr lang="en-US" sz="2000" dirty="0"/>
              <a:t>Resolution of beneficiary grievances.</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a:t>
            </a:fld>
            <a:endParaRPr lang="en-US" dirty="0"/>
          </a:p>
        </p:txBody>
      </p:sp>
    </p:spTree>
    <p:extLst>
      <p:ext uri="{BB962C8B-B14F-4D97-AF65-F5344CB8AC3E}">
        <p14:creationId xmlns:p14="http://schemas.microsoft.com/office/powerpoint/2010/main" val="4134072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Management</a:t>
            </a:r>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The county shall have a written description of the QM Program which clearly defines: </a:t>
            </a:r>
          </a:p>
          <a:p>
            <a:pPr lvl="1">
              <a:buFont typeface="Wingdings" panose="05000000000000000000" pitchFamily="2" charset="2"/>
              <a:buChar char="ü"/>
            </a:pPr>
            <a:r>
              <a:rPr lang="en-US" sz="2000" dirty="0"/>
              <a:t>The QM Program’s structure and elements; </a:t>
            </a:r>
          </a:p>
          <a:p>
            <a:pPr lvl="1">
              <a:buFont typeface="Wingdings" panose="05000000000000000000" pitchFamily="2" charset="2"/>
              <a:buChar char="ü"/>
            </a:pPr>
            <a:r>
              <a:rPr lang="en-US" sz="2000" dirty="0"/>
              <a:t>Assigns responsibility to appropriate individuals; and </a:t>
            </a:r>
          </a:p>
          <a:p>
            <a:pPr lvl="1">
              <a:buFont typeface="Wingdings" panose="05000000000000000000" pitchFamily="2" charset="2"/>
              <a:buChar char="ü"/>
            </a:pPr>
            <a:r>
              <a:rPr lang="en-US" sz="2000" dirty="0"/>
              <a:t>Adopts or establishes quantitative measures to assess performance and to identify and prioritize area(s) for improvement.</a:t>
            </a:r>
          </a:p>
          <a:p>
            <a:r>
              <a:rPr lang="en-US" sz="2400" dirty="0"/>
              <a:t>The QM Program shall be evaluated annually and updated by the county as necessary. </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a:t>
            </a:fld>
            <a:endParaRPr lang="en-US" dirty="0"/>
          </a:p>
        </p:txBody>
      </p:sp>
    </p:spTree>
    <p:extLst>
      <p:ext uri="{BB962C8B-B14F-4D97-AF65-F5344CB8AC3E}">
        <p14:creationId xmlns:p14="http://schemas.microsoft.com/office/powerpoint/2010/main" val="760311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Management</a:t>
            </a:r>
            <a:r>
              <a:rPr lang="en-US" sz="800" b="1" dirty="0"/>
              <a:t>2</a:t>
            </a:r>
            <a:endParaRPr lang="en-US" sz="4000" b="1" dirty="0"/>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The county shall have a QM Work Plan covering the current Intergovernmental Agreement cycle with documented annual evaluations and documented revisions as needed.</a:t>
            </a:r>
          </a:p>
          <a:p>
            <a:r>
              <a:rPr lang="en-US" sz="2400" dirty="0"/>
              <a:t>The county’s QM Work Plan shall evaluate the impact and effectiveness of its quality assessment and performance improvement program.</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13</a:t>
            </a:fld>
            <a:endParaRPr lang="en-US" dirty="0"/>
          </a:p>
        </p:txBody>
      </p:sp>
    </p:spTree>
    <p:extLst>
      <p:ext uri="{BB962C8B-B14F-4D97-AF65-F5344CB8AC3E}">
        <p14:creationId xmlns:p14="http://schemas.microsoft.com/office/powerpoint/2010/main" val="69070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Management</a:t>
            </a:r>
            <a:r>
              <a:rPr lang="en-US" sz="800" b="1" dirty="0"/>
              <a:t>3</a:t>
            </a:r>
            <a:endParaRPr lang="en-US" sz="4000" b="1" dirty="0"/>
          </a:p>
        </p:txBody>
      </p:sp>
      <p:sp>
        <p:nvSpPr>
          <p:cNvPr id="2" name="Content Placeholder 1"/>
          <p:cNvSpPr>
            <a:spLocks noGrp="1"/>
          </p:cNvSpPr>
          <p:nvPr>
            <p:ph idx="1"/>
          </p:nvPr>
        </p:nvSpPr>
        <p:spPr>
          <a:xfrm>
            <a:off x="990600" y="1609498"/>
            <a:ext cx="7696200" cy="4525963"/>
          </a:xfrm>
        </p:spPr>
        <p:txBody>
          <a:bodyPr vert="horz" lIns="91440" tIns="45720" rIns="91440" bIns="45720" rtlCol="0" anchor="t">
            <a:normAutofit lnSpcReduction="10000"/>
          </a:bodyPr>
          <a:lstStyle/>
          <a:p>
            <a:r>
              <a:rPr lang="en-US" sz="2400" dirty="0"/>
              <a:t>The QM Work Plan shall include:</a:t>
            </a:r>
          </a:p>
          <a:p>
            <a:pPr lvl="1">
              <a:buFont typeface="Wingdings" panose="05000000000000000000" pitchFamily="2" charset="2"/>
              <a:buChar char="ü"/>
            </a:pPr>
            <a:r>
              <a:rPr lang="en-US" sz="2000" dirty="0"/>
              <a:t>Evidence of the monitoring activities including, but not limited to, review of beneficiary grievances, appeals, expedited appeals, fair hearings, expedited fair hearings, provider appeals, and clinical records review;</a:t>
            </a:r>
          </a:p>
          <a:p>
            <a:pPr lvl="1">
              <a:buFont typeface="Wingdings" panose="05000000000000000000" pitchFamily="2" charset="2"/>
              <a:buChar char="ü"/>
            </a:pPr>
            <a:r>
              <a:rPr lang="en-US" sz="2000" dirty="0"/>
              <a:t>Evidence that QM activities, including performance improvement projects, have contributed to meaningful improvement in clinical care and beneficiary service; and</a:t>
            </a:r>
          </a:p>
          <a:p>
            <a:pPr lvl="1">
              <a:buFont typeface="Wingdings" panose="05000000000000000000" pitchFamily="2" charset="2"/>
              <a:buChar char="ü"/>
            </a:pPr>
            <a:r>
              <a:rPr lang="en-US" sz="2000" dirty="0"/>
              <a:t>A description of completed and in-process QM activities, including performance improvement projects, including: </a:t>
            </a:r>
          </a:p>
          <a:p>
            <a:pPr lvl="2">
              <a:buFont typeface="Wingdings" panose="05000000000000000000" pitchFamily="2" charset="2"/>
              <a:buChar char="ü"/>
            </a:pPr>
            <a:r>
              <a:rPr lang="en-US" sz="1800" dirty="0"/>
              <a:t>Monitoring efforts for previously identified issues;</a:t>
            </a:r>
          </a:p>
          <a:p>
            <a:pPr lvl="2">
              <a:buFont typeface="Wingdings" panose="05000000000000000000" pitchFamily="2" charset="2"/>
              <a:buChar char="ü"/>
            </a:pPr>
            <a:r>
              <a:rPr lang="en-US" sz="1800" dirty="0"/>
              <a:t>Objectives, scope, and planned QM activities for each year; and </a:t>
            </a:r>
          </a:p>
          <a:p>
            <a:pPr lvl="2">
              <a:buFont typeface="Wingdings" panose="05000000000000000000" pitchFamily="2" charset="2"/>
              <a:buChar char="ü"/>
            </a:pPr>
            <a:r>
              <a:rPr lang="en-US" sz="1800" dirty="0"/>
              <a:t>Targeted areas of improvement or change in service delivery or program design. </a:t>
            </a:r>
          </a:p>
          <a:p>
            <a:pPr lvl="1"/>
            <a:endParaRPr lang="en-US" sz="2000"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14</a:t>
            </a:fld>
            <a:endParaRPr lang="en-US" dirty="0"/>
          </a:p>
        </p:txBody>
      </p:sp>
    </p:spTree>
    <p:extLst>
      <p:ext uri="{BB962C8B-B14F-4D97-AF65-F5344CB8AC3E}">
        <p14:creationId xmlns:p14="http://schemas.microsoft.com/office/powerpoint/2010/main" val="3322151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Management</a:t>
            </a:r>
            <a:r>
              <a:rPr lang="en-US" sz="800" b="1" dirty="0"/>
              <a:t>4</a:t>
            </a:r>
            <a:endParaRPr lang="en-US" sz="4000" b="1" dirty="0"/>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The QM Work Plan shall include (continued):</a:t>
            </a:r>
          </a:p>
          <a:p>
            <a:pPr lvl="1">
              <a:buFont typeface="Wingdings" panose="05000000000000000000" pitchFamily="2" charset="2"/>
              <a:buChar char="ü"/>
            </a:pPr>
            <a:r>
              <a:rPr lang="en-US" sz="2000" dirty="0"/>
              <a:t>A description of mechanisms the county has implemented to assess the accessibility of services within its service delivery area. This shall include: </a:t>
            </a:r>
          </a:p>
          <a:p>
            <a:pPr lvl="2">
              <a:buFont typeface="Wingdings" panose="05000000000000000000" pitchFamily="2" charset="2"/>
              <a:buChar char="ü"/>
            </a:pPr>
            <a:r>
              <a:rPr lang="en-US" sz="1800" dirty="0"/>
              <a:t>Goals for responsiveness for the county’s 24-hour toll-free telephone number; </a:t>
            </a:r>
          </a:p>
          <a:p>
            <a:pPr lvl="2">
              <a:buFont typeface="Wingdings" panose="05000000000000000000" pitchFamily="2" charset="2"/>
              <a:buChar char="ü"/>
            </a:pPr>
            <a:r>
              <a:rPr lang="en-US" sz="1800" dirty="0"/>
              <a:t>Timeliness for scheduling of routine appointments; </a:t>
            </a:r>
          </a:p>
          <a:p>
            <a:pPr lvl="2">
              <a:buFont typeface="Wingdings" panose="05000000000000000000" pitchFamily="2" charset="2"/>
              <a:buChar char="ü"/>
            </a:pPr>
            <a:r>
              <a:rPr lang="en-US" sz="1800" dirty="0"/>
              <a:t>Timeliness of services for urgent conditions; and </a:t>
            </a:r>
          </a:p>
          <a:p>
            <a:pPr lvl="2">
              <a:buFont typeface="Wingdings" panose="05000000000000000000" pitchFamily="2" charset="2"/>
              <a:buChar char="ü"/>
            </a:pPr>
            <a:r>
              <a:rPr lang="en-US" sz="1800" dirty="0"/>
              <a:t>Access to after-hours care.</a:t>
            </a:r>
          </a:p>
          <a:p>
            <a:pPr lvl="1">
              <a:buFont typeface="Wingdings" panose="05000000000000000000" pitchFamily="2" charset="2"/>
              <a:buChar char="ü"/>
            </a:pPr>
            <a:r>
              <a:rPr lang="en-US" sz="2000" dirty="0"/>
              <a:t>Evidence of compliance with the requirements for cultural competence and linguistic competence. </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15</a:t>
            </a:fld>
            <a:endParaRPr lang="en-US" dirty="0"/>
          </a:p>
        </p:txBody>
      </p:sp>
    </p:spTree>
    <p:extLst>
      <p:ext uri="{BB962C8B-B14F-4D97-AF65-F5344CB8AC3E}">
        <p14:creationId xmlns:p14="http://schemas.microsoft.com/office/powerpoint/2010/main" val="2231442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Management</a:t>
            </a:r>
            <a:r>
              <a:rPr lang="en-US" sz="800" b="1" dirty="0"/>
              <a:t>5</a:t>
            </a:r>
            <a:endParaRPr lang="en-US" sz="4000" b="1" dirty="0"/>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Counties shall ensure continuity and coordination of care with physical health care providers, and coordinate with other human services agencies used by its beneficiaries. The county shall assess the effectiveness of any Memorandum of Understanding (MOU) with a physical health care plan. </a:t>
            </a:r>
          </a:p>
          <a:p>
            <a:r>
              <a:rPr lang="en-US" sz="2400" dirty="0"/>
              <a:t>Counties shall have mechanisms to detect both under-utilization of services and over-utilization of services.</a:t>
            </a:r>
          </a:p>
          <a:p>
            <a:endParaRPr lang="en-US" sz="2400"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16</a:t>
            </a:fld>
            <a:endParaRPr lang="en-US" dirty="0"/>
          </a:p>
        </p:txBody>
      </p:sp>
    </p:spTree>
    <p:extLst>
      <p:ext uri="{BB962C8B-B14F-4D97-AF65-F5344CB8AC3E}">
        <p14:creationId xmlns:p14="http://schemas.microsoft.com/office/powerpoint/2010/main" val="441812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Management</a:t>
            </a:r>
            <a:r>
              <a:rPr lang="en-US" sz="800" b="1" dirty="0"/>
              <a:t>6</a:t>
            </a:r>
            <a:endParaRPr lang="en-US" sz="4000" b="1" dirty="0"/>
          </a:p>
        </p:txBody>
      </p:sp>
      <p:sp>
        <p:nvSpPr>
          <p:cNvPr id="2" name="Content Placeholder 1"/>
          <p:cNvSpPr>
            <a:spLocks noGrp="1"/>
          </p:cNvSpPr>
          <p:nvPr>
            <p:ph idx="1"/>
          </p:nvPr>
        </p:nvSpPr>
        <p:spPr/>
        <p:txBody>
          <a:bodyPr vert="horz" lIns="91440" tIns="45720" rIns="91440" bIns="45720" rtlCol="0" anchor="t">
            <a:normAutofit lnSpcReduction="10000"/>
          </a:bodyPr>
          <a:lstStyle/>
          <a:p>
            <a:r>
              <a:rPr lang="en-US" sz="2400" dirty="0"/>
              <a:t>The county shall implement mechanisms to monitor, at least annually, the safety and effectiveness of medication practices. The monitoring mechanism shall be under the supervision of a person licensed to prescribe or dispense prescription drugs. </a:t>
            </a:r>
          </a:p>
          <a:p>
            <a:r>
              <a:rPr lang="en-US" sz="2400" dirty="0"/>
              <a:t>The county shall implement mechanisms to address meaningful clinical issues affecting beneficiaries.</a:t>
            </a:r>
          </a:p>
          <a:p>
            <a:r>
              <a:rPr lang="en-US" sz="2400" dirty="0"/>
              <a:t>The county shall implement, at least annually, mechanisms to monitor appropriate and timely intervention of occurrences that raise quality of care concerns. The county shall take appropriate follow-up action when such an occurrence is identified. </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17</a:t>
            </a:fld>
            <a:endParaRPr lang="en-US" dirty="0"/>
          </a:p>
        </p:txBody>
      </p:sp>
    </p:spTree>
    <p:extLst>
      <p:ext uri="{BB962C8B-B14F-4D97-AF65-F5344CB8AC3E}">
        <p14:creationId xmlns:p14="http://schemas.microsoft.com/office/powerpoint/2010/main" val="3349912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Management</a:t>
            </a:r>
            <a:r>
              <a:rPr lang="en-US" sz="800" b="1" dirty="0"/>
              <a:t>7</a:t>
            </a:r>
            <a:endParaRPr lang="en-US" sz="4000" b="1" dirty="0"/>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The county shall assess beneficiary / family satisfaction by: </a:t>
            </a:r>
          </a:p>
          <a:p>
            <a:pPr lvl="1">
              <a:buFont typeface="Wingdings" panose="05000000000000000000" pitchFamily="2" charset="2"/>
              <a:buChar char="ü"/>
            </a:pPr>
            <a:r>
              <a:rPr lang="en-US" sz="2000" dirty="0"/>
              <a:t>Surveying beneficiary / family satisfaction with the county’s services at least annually; </a:t>
            </a:r>
          </a:p>
          <a:p>
            <a:pPr lvl="1">
              <a:buFont typeface="Wingdings" panose="05000000000000000000" pitchFamily="2" charset="2"/>
              <a:buChar char="ü"/>
            </a:pPr>
            <a:r>
              <a:rPr lang="en-US" sz="2000" dirty="0"/>
              <a:t>Evaluating beneficiary grievances, appeals and fair hearings at least annually; </a:t>
            </a:r>
          </a:p>
          <a:p>
            <a:pPr lvl="1">
              <a:buFont typeface="Wingdings" panose="05000000000000000000" pitchFamily="2" charset="2"/>
              <a:buChar char="ü"/>
            </a:pPr>
            <a:r>
              <a:rPr lang="en-US" sz="2000" dirty="0"/>
              <a:t>Evaluating requests to change persons providing services at least annually; and </a:t>
            </a:r>
          </a:p>
          <a:p>
            <a:pPr lvl="1">
              <a:buFont typeface="Wingdings" panose="05000000000000000000" pitchFamily="2" charset="2"/>
              <a:buChar char="ü"/>
            </a:pPr>
            <a:r>
              <a:rPr lang="en-US" sz="2000" dirty="0"/>
              <a:t>Informing providers of the results of beneficiary / family satisfaction activities.</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18</a:t>
            </a:fld>
            <a:endParaRPr lang="en-US" dirty="0"/>
          </a:p>
        </p:txBody>
      </p:sp>
    </p:spTree>
    <p:extLst>
      <p:ext uri="{BB962C8B-B14F-4D97-AF65-F5344CB8AC3E}">
        <p14:creationId xmlns:p14="http://schemas.microsoft.com/office/powerpoint/2010/main" val="1059606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a:t>Quality Management</a:t>
            </a:r>
            <a:r>
              <a:rPr lang="en-US" sz="800" b="1"/>
              <a:t>8</a:t>
            </a:r>
            <a:endParaRPr lang="en-US" sz="4000" b="1" dirty="0"/>
          </a:p>
        </p:txBody>
      </p:sp>
      <p:sp>
        <p:nvSpPr>
          <p:cNvPr id="2" name="Content Placeholder 1"/>
          <p:cNvSpPr>
            <a:spLocks noGrp="1"/>
          </p:cNvSpPr>
          <p:nvPr>
            <p:ph idx="1"/>
          </p:nvPr>
        </p:nvSpPr>
        <p:spPr>
          <a:xfrm>
            <a:off x="990600" y="1600200"/>
            <a:ext cx="7696200" cy="4756150"/>
          </a:xfrm>
        </p:spPr>
        <p:txBody>
          <a:bodyPr vert="horz" lIns="91440" tIns="45720" rIns="91440" bIns="45720" rtlCol="0" anchor="t">
            <a:normAutofit lnSpcReduction="10000"/>
          </a:bodyPr>
          <a:lstStyle/>
          <a:p>
            <a:r>
              <a:rPr lang="en-US" sz="2400" dirty="0"/>
              <a:t>During the triennial reviews, at a minimum DHCS will review the status of the QM Plan and the county’s monitoring activities</a:t>
            </a:r>
            <a:r>
              <a:rPr lang="en-US" sz="2800" dirty="0"/>
              <a:t>. </a:t>
            </a:r>
            <a:r>
              <a:rPr lang="en-US" sz="2400" dirty="0"/>
              <a:t>This review shall:</a:t>
            </a:r>
          </a:p>
          <a:p>
            <a:pPr lvl="1">
              <a:buFont typeface="Wingdings" panose="05000000000000000000" pitchFamily="2" charset="2"/>
              <a:buChar char="ü"/>
            </a:pPr>
            <a:r>
              <a:rPr lang="en-US" sz="2000" dirty="0"/>
              <a:t>Include the counties service delivery system, beneficiary protections, access to and authorization for services, compliance with regulatory / contractual requirements, and a beneficiary records review; and </a:t>
            </a:r>
          </a:p>
          <a:p>
            <a:pPr lvl="1">
              <a:buFont typeface="Wingdings" panose="05000000000000000000" pitchFamily="2" charset="2"/>
              <a:buChar char="ü"/>
            </a:pPr>
            <a:r>
              <a:rPr lang="en-US" sz="2000" dirty="0"/>
              <a:t>Provide DHCS with information as to whether the counties are complying with their responsibility to monitor their service delivery capacity. </a:t>
            </a:r>
          </a:p>
          <a:p>
            <a:r>
              <a:rPr lang="en-US" sz="2400" dirty="0"/>
              <a:t>Counties receive a final report summarizing the findings. </a:t>
            </a:r>
          </a:p>
          <a:p>
            <a:r>
              <a:rPr lang="en-US" sz="2400" dirty="0"/>
              <a:t>If out of compliance, the county must submit a plan of correction within 60 days.</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19</a:t>
            </a:fld>
            <a:endParaRPr lang="en-US" dirty="0"/>
          </a:p>
        </p:txBody>
      </p:sp>
    </p:spTree>
    <p:extLst>
      <p:ext uri="{BB962C8B-B14F-4D97-AF65-F5344CB8AC3E}">
        <p14:creationId xmlns:p14="http://schemas.microsoft.com/office/powerpoint/2010/main" val="59875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Overview of Presentation</a:t>
            </a:r>
          </a:p>
        </p:txBody>
      </p:sp>
      <p:sp>
        <p:nvSpPr>
          <p:cNvPr id="2" name="Content Placeholder 1"/>
          <p:cNvSpPr>
            <a:spLocks noGrp="1"/>
          </p:cNvSpPr>
          <p:nvPr>
            <p:ph idx="1"/>
          </p:nvPr>
        </p:nvSpPr>
        <p:spPr/>
        <p:txBody>
          <a:bodyPr vert="horz" lIns="91440" tIns="45720" rIns="91440" bIns="45720" rtlCol="0" anchor="t">
            <a:normAutofit lnSpcReduction="10000"/>
          </a:bodyPr>
          <a:lstStyle/>
          <a:p>
            <a:r>
              <a:rPr lang="en-US" dirty="0"/>
              <a:t>Overview of Standard Terms and Conditions (STCs) &amp; Implementation Plan (IP) Requirements</a:t>
            </a:r>
          </a:p>
          <a:p>
            <a:r>
              <a:rPr lang="en-US" dirty="0"/>
              <a:t>Overview of Intergovernmental Agreement (IA) Requirements</a:t>
            </a:r>
          </a:p>
          <a:p>
            <a:r>
              <a:rPr lang="en-US" dirty="0"/>
              <a:t>Overview of MHSUD IN 17-011</a:t>
            </a:r>
          </a:p>
          <a:p>
            <a:r>
              <a:rPr lang="en-US" dirty="0"/>
              <a:t>County Perspective – Los Angeles County</a:t>
            </a:r>
          </a:p>
          <a:p>
            <a:r>
              <a:rPr lang="en-US" dirty="0"/>
              <a:t>Questions and Discussion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a:t>
            </a:fld>
            <a:endParaRPr lang="en-US"/>
          </a:p>
        </p:txBody>
      </p:sp>
    </p:spTree>
    <p:extLst>
      <p:ext uri="{BB962C8B-B14F-4D97-AF65-F5344CB8AC3E}">
        <p14:creationId xmlns:p14="http://schemas.microsoft.com/office/powerpoint/2010/main" val="2809600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t>Performance Improvement Projects</a:t>
            </a:r>
            <a:br>
              <a:rPr lang="en-US" sz="3200" b="1" dirty="0"/>
            </a:br>
            <a:r>
              <a:rPr lang="en-US" sz="2000" b="1" dirty="0"/>
              <a:t>(CFR 438.330)</a:t>
            </a:r>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The county shall establish an ongoing performance improvement program. </a:t>
            </a:r>
          </a:p>
          <a:p>
            <a:pPr lvl="1"/>
            <a:r>
              <a:rPr lang="en-US" sz="2000" dirty="0"/>
              <a:t>CMS, in consultation with DHCS and other stakeholders, may specify performance measures and topics for performance improvement projects to be required by DHCS. </a:t>
            </a:r>
          </a:p>
          <a:p>
            <a:r>
              <a:rPr lang="en-US" sz="2400" dirty="0"/>
              <a:t>Performance improvement projects shall be designed to achieve, through ongoing measurements and intervention, significant improvement, sustained over time, in clinical care, and non-clinical care areas that are expected to have a favorable effect on health outcomes and beneficiary satisfaction. </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E6CE3CD-95B7-4C7E-9330-C49A7D6A52C8}" type="datetime1">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12/9/2020</a:t>
            </a:fld>
            <a:endParaRPr kumimoji="0" lang="en-US" sz="1200" b="0" i="0" u="none" strike="noStrike" kern="1200" cap="none" spc="0" normalizeH="0" baseline="0" noProof="0">
              <a:ln>
                <a:noFill/>
              </a:ln>
              <a:solidFill>
                <a:srgbClr val="2E2E2E">
                  <a:tint val="75000"/>
                </a:srgbClr>
              </a:solidFill>
              <a:effectLst/>
              <a:uLnTx/>
              <a:uFillTx/>
              <a:latin typeface="Arial"/>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22356E-2A12-4147-9C02-1C2F05D23B3C}" type="slidenum">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Tree>
    <p:extLst>
      <p:ext uri="{BB962C8B-B14F-4D97-AF65-F5344CB8AC3E}">
        <p14:creationId xmlns:p14="http://schemas.microsoft.com/office/powerpoint/2010/main" val="3226817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t>Utilization Management (IA)</a:t>
            </a:r>
          </a:p>
        </p:txBody>
      </p:sp>
      <p:sp>
        <p:nvSpPr>
          <p:cNvPr id="2" name="Content Placeholder 1"/>
          <p:cNvSpPr>
            <a:spLocks noGrp="1"/>
          </p:cNvSpPr>
          <p:nvPr>
            <p:ph idx="1"/>
          </p:nvPr>
        </p:nvSpPr>
        <p:spPr>
          <a:xfrm>
            <a:off x="990600" y="1600200"/>
            <a:ext cx="7848600" cy="4525963"/>
          </a:xfrm>
        </p:spPr>
        <p:txBody>
          <a:bodyPr vert="horz" lIns="91440" tIns="45720" rIns="91440" bIns="45720" rtlCol="0" anchor="t">
            <a:normAutofit lnSpcReduction="10000"/>
          </a:bodyPr>
          <a:lstStyle/>
          <a:p>
            <a:r>
              <a:rPr lang="en-US" sz="2400" dirty="0"/>
              <a:t>Counties shall have a Utilization Management (UM) Program assuring that:</a:t>
            </a:r>
          </a:p>
          <a:p>
            <a:pPr lvl="1">
              <a:buFont typeface="Wingdings" panose="05000000000000000000" pitchFamily="2" charset="2"/>
              <a:buChar char="ü"/>
            </a:pPr>
            <a:r>
              <a:rPr lang="en-US" sz="2000" dirty="0"/>
              <a:t>Beneficiaries have appropriate access to SUD services;</a:t>
            </a:r>
          </a:p>
          <a:p>
            <a:pPr lvl="1">
              <a:buFont typeface="Wingdings" panose="05000000000000000000" pitchFamily="2" charset="2"/>
              <a:buChar char="ü"/>
            </a:pPr>
            <a:r>
              <a:rPr lang="en-US" sz="2000" dirty="0"/>
              <a:t>Medical necessity has been established;</a:t>
            </a:r>
          </a:p>
          <a:p>
            <a:pPr lvl="1">
              <a:buFont typeface="Wingdings" panose="05000000000000000000" pitchFamily="2" charset="2"/>
              <a:buChar char="ü"/>
            </a:pPr>
            <a:r>
              <a:rPr lang="en-US" sz="2000" dirty="0"/>
              <a:t>The beneficiary is at the appropriate ASAM level of care; and </a:t>
            </a:r>
          </a:p>
          <a:p>
            <a:pPr lvl="1">
              <a:buFont typeface="Wingdings" panose="05000000000000000000" pitchFamily="2" charset="2"/>
              <a:buChar char="ü"/>
            </a:pPr>
            <a:r>
              <a:rPr lang="en-US" sz="2000" dirty="0"/>
              <a:t>Interventions are appropriate for the diagnosis / level of care.</a:t>
            </a:r>
          </a:p>
          <a:p>
            <a:r>
              <a:rPr lang="en-US" sz="2400" dirty="0"/>
              <a:t>Counties shall have a documented system for collecting, maintaining, and evaluating accessibility to care and waiting list information, including tracking the number of days to first DMC-ODS service at an appropriate level of care following initial request or referral for all DMC-ODS services.</a:t>
            </a:r>
            <a:endParaRPr lang="en-US" sz="2000"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21</a:t>
            </a:fld>
            <a:endParaRPr lang="en-US" dirty="0"/>
          </a:p>
        </p:txBody>
      </p:sp>
    </p:spTree>
    <p:extLst>
      <p:ext uri="{BB962C8B-B14F-4D97-AF65-F5344CB8AC3E}">
        <p14:creationId xmlns:p14="http://schemas.microsoft.com/office/powerpoint/2010/main" val="2246507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1828800"/>
            <a:ext cx="7772400" cy="2362200"/>
          </a:xfrm>
        </p:spPr>
        <p:txBody>
          <a:bodyPr>
            <a:normAutofit/>
          </a:bodyPr>
          <a:lstStyle/>
          <a:p>
            <a:pPr algn="ctr"/>
            <a:r>
              <a:rPr lang="en-US" b="1" dirty="0"/>
              <a:t>Overview of MHSUD Information Notice 17-011</a:t>
            </a:r>
            <a:br>
              <a:rPr lang="en-US" sz="2400" b="1" dirty="0"/>
            </a:br>
            <a:endParaRPr lang="en-US" sz="2400" b="1" dirty="0"/>
          </a:p>
        </p:txBody>
      </p:sp>
      <p:sp>
        <p:nvSpPr>
          <p:cNvPr id="2" name="Date Placeholder 1"/>
          <p:cNvSpPr>
            <a:spLocks noGrp="1"/>
          </p:cNvSpPr>
          <p:nvPr>
            <p:ph type="dt" sz="half" idx="10"/>
          </p:nvPr>
        </p:nvSpPr>
        <p:spPr/>
        <p:txBody>
          <a:bodyPr/>
          <a:lstStyle/>
          <a:p>
            <a:fld id="{8A0675EF-9A9E-42A0-A0AB-8000711170D6}" type="datetime1">
              <a:rPr lang="en-US" smtClean="0"/>
              <a:t>12/9/2020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22</a:t>
            </a:fld>
            <a:endParaRPr lang="en-US" dirty="0"/>
          </a:p>
        </p:txBody>
      </p:sp>
    </p:spTree>
    <p:extLst>
      <p:ext uri="{BB962C8B-B14F-4D97-AF65-F5344CB8AC3E}">
        <p14:creationId xmlns:p14="http://schemas.microsoft.com/office/powerpoint/2010/main" val="4192172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Overview</a:t>
            </a:r>
          </a:p>
        </p:txBody>
      </p:sp>
      <p:sp>
        <p:nvSpPr>
          <p:cNvPr id="2" name="Content Placeholder 1"/>
          <p:cNvSpPr>
            <a:spLocks noGrp="1"/>
          </p:cNvSpPr>
          <p:nvPr>
            <p:ph idx="1"/>
          </p:nvPr>
        </p:nvSpPr>
        <p:spPr/>
        <p:txBody>
          <a:bodyPr>
            <a:normAutofit fontScale="92500" lnSpcReduction="20000"/>
          </a:bodyPr>
          <a:lstStyle/>
          <a:p>
            <a:r>
              <a:rPr lang="en-US" dirty="0"/>
              <a:t>IN 17-011: Reimbursement for DMC-ODS Quality Assurance &amp; Utilization Review Expenses</a:t>
            </a:r>
          </a:p>
          <a:p>
            <a:r>
              <a:rPr lang="en-US" dirty="0"/>
              <a:t>Opt-in counties may submit quarterly claims for QA/UR activities.</a:t>
            </a:r>
          </a:p>
          <a:p>
            <a:pPr lvl="1">
              <a:buFont typeface="Wingdings" panose="05000000000000000000" pitchFamily="2" charset="2"/>
              <a:buChar char="ü"/>
            </a:pPr>
            <a:r>
              <a:rPr lang="en-US" sz="2400" dirty="0"/>
              <a:t>75% FFP reimbursement available for skilled professional medical personnel (SPMP)</a:t>
            </a:r>
          </a:p>
          <a:p>
            <a:pPr lvl="1">
              <a:buFont typeface="Wingdings" panose="05000000000000000000" pitchFamily="2" charset="2"/>
              <a:buChar char="ü"/>
            </a:pPr>
            <a:r>
              <a:rPr lang="en-US" sz="2400" dirty="0"/>
              <a:t>50% FFP reimbursement for persons other than SPMP</a:t>
            </a:r>
          </a:p>
          <a:p>
            <a:pPr lvl="1">
              <a:buFont typeface="Wingdings" panose="05000000000000000000" pitchFamily="2" charset="2"/>
              <a:buChar char="ü"/>
            </a:pPr>
            <a:r>
              <a:rPr lang="en-US" sz="2400" dirty="0"/>
              <a:t>Information Notice 17-011 includes descriptions of reimbursable costs</a:t>
            </a:r>
          </a:p>
          <a:p>
            <a:pPr lvl="1">
              <a:buFont typeface="Wingdings" panose="05000000000000000000" pitchFamily="2" charset="2"/>
              <a:buChar char="ü"/>
            </a:pPr>
            <a:r>
              <a:rPr lang="en-US" sz="2400" dirty="0"/>
              <a:t>Questions on QA/UR costs can be directed to the Fiscal Policy Unit, SUD-PPFD </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23</a:t>
            </a:fld>
            <a:endParaRPr lang="en-US"/>
          </a:p>
        </p:txBody>
      </p:sp>
    </p:spTree>
    <p:extLst>
      <p:ext uri="{BB962C8B-B14F-4D97-AF65-F5344CB8AC3E}">
        <p14:creationId xmlns:p14="http://schemas.microsoft.com/office/powerpoint/2010/main" val="1242097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b="1" dirty="0"/>
              <a:t>County Perspective</a:t>
            </a:r>
            <a:r>
              <a:rPr lang="en-US" b="1"/>
              <a:t>: </a:t>
            </a:r>
            <a:br>
              <a:rPr lang="en-US" b="1"/>
            </a:br>
            <a:r>
              <a:rPr lang="en-US" b="1"/>
              <a:t>Los Angeles </a:t>
            </a:r>
            <a:r>
              <a:rPr lang="en-US" b="1" dirty="0"/>
              <a:t>County</a:t>
            </a:r>
          </a:p>
        </p:txBody>
      </p:sp>
      <p:sp>
        <p:nvSpPr>
          <p:cNvPr id="2" name="Date Placeholder 1"/>
          <p:cNvSpPr>
            <a:spLocks noGrp="1"/>
          </p:cNvSpPr>
          <p:nvPr>
            <p:ph type="dt" sz="half" idx="10"/>
          </p:nvPr>
        </p:nvSpPr>
        <p:spPr/>
        <p:txBody>
          <a:bodyPr/>
          <a:lstStyle/>
          <a:p>
            <a:fld id="{8A0675EF-9A9E-42A0-A0AB-8000711170D6}" type="datetime1">
              <a:rPr lang="en-US" smtClean="0"/>
              <a:t>12/9/2020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24</a:t>
            </a:fld>
            <a:endParaRPr lang="en-US" dirty="0"/>
          </a:p>
        </p:txBody>
      </p:sp>
    </p:spTree>
    <p:extLst>
      <p:ext uri="{BB962C8B-B14F-4D97-AF65-F5344CB8AC3E}">
        <p14:creationId xmlns:p14="http://schemas.microsoft.com/office/powerpoint/2010/main" val="2799790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Questions and Discussion</a:t>
            </a:r>
          </a:p>
        </p:txBody>
      </p:sp>
      <p:sp>
        <p:nvSpPr>
          <p:cNvPr id="2" name="Content Placeholder 1"/>
          <p:cNvSpPr>
            <a:spLocks noGrp="1"/>
          </p:cNvSpPr>
          <p:nvPr>
            <p:ph idx="1"/>
          </p:nvPr>
        </p:nvSpPr>
        <p:spPr>
          <a:xfrm>
            <a:off x="990600" y="1600201"/>
            <a:ext cx="7696200" cy="1752599"/>
          </a:xfrm>
        </p:spPr>
        <p:txBody>
          <a:bodyPr>
            <a:normAutofit/>
          </a:bodyPr>
          <a:lstStyle/>
          <a:p>
            <a:pPr marL="0" indent="0" algn="ctr">
              <a:buNone/>
            </a:pPr>
            <a:r>
              <a:rPr lang="en-US" sz="2800" i="1" dirty="0"/>
              <a:t>For optimal sound quality, please ensure that you are dialed-in using your phone and that you have inputted your </a:t>
            </a:r>
            <a:r>
              <a:rPr lang="en-US" sz="2800" b="1" i="1" u="sng" dirty="0"/>
              <a:t>audio PIN.</a:t>
            </a:r>
          </a:p>
        </p:txBody>
      </p:sp>
      <p:pic>
        <p:nvPicPr>
          <p:cNvPr id="6" name="Picture 5" descr="Hands being raised. " title="Image"/>
          <p:cNvPicPr>
            <a:picLocks noChangeAspect="1"/>
          </p:cNvPicPr>
          <p:nvPr/>
        </p:nvPicPr>
        <p:blipFill>
          <a:blip r:embed="rId2"/>
          <a:stretch>
            <a:fillRect/>
          </a:stretch>
        </p:blipFill>
        <p:spPr>
          <a:xfrm>
            <a:off x="2438400" y="3346608"/>
            <a:ext cx="4953000" cy="2825592"/>
          </a:xfrm>
          <a:prstGeom prst="rect">
            <a:avLst/>
          </a:prstGeom>
        </p:spPr>
      </p:pic>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25</a:t>
            </a:fld>
            <a:endParaRPr lang="en-US"/>
          </a:p>
        </p:txBody>
      </p:sp>
    </p:spTree>
    <p:extLst>
      <p:ext uri="{BB962C8B-B14F-4D97-AF65-F5344CB8AC3E}">
        <p14:creationId xmlns:p14="http://schemas.microsoft.com/office/powerpoint/2010/main" val="104054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DMC-ODS Resources</a:t>
            </a:r>
          </a:p>
        </p:txBody>
      </p:sp>
      <p:sp>
        <p:nvSpPr>
          <p:cNvPr id="2" name="Content Placeholder 1"/>
          <p:cNvSpPr>
            <a:spLocks noGrp="1"/>
          </p:cNvSpPr>
          <p:nvPr>
            <p:ph idx="1"/>
          </p:nvPr>
        </p:nvSpPr>
        <p:spPr/>
        <p:txBody>
          <a:bodyPr/>
          <a:lstStyle/>
          <a:p>
            <a:r>
              <a:rPr lang="en-US" dirty="0">
                <a:latin typeface="+mj-lt"/>
              </a:rPr>
              <a:t>For additional information, please see the DMC-ODS Resources section of the DHCS Website: </a:t>
            </a:r>
            <a:r>
              <a:rPr lang="en-US" dirty="0">
                <a:latin typeface="+mj-lt"/>
                <a:hlinkClick r:id="rId2"/>
              </a:rPr>
              <a:t>http://www.dhcs.ca.gov/provgovpart/Pages/DMC_ODS_Resources.aspx?</a:t>
            </a:r>
            <a:endParaRPr lang="en-US" dirty="0">
              <a:latin typeface="+mj-lt"/>
            </a:endParaRPr>
          </a:p>
          <a:p>
            <a:r>
              <a:rPr lang="en-US" dirty="0">
                <a:latin typeface="+mj-lt"/>
              </a:rPr>
              <a:t>For questions, please contact </a:t>
            </a:r>
            <a:r>
              <a:rPr lang="en-US" dirty="0">
                <a:latin typeface="+mj-lt"/>
                <a:hlinkClick r:id="rId3"/>
              </a:rPr>
              <a:t>dmcodswaiver@dhcs.ca.gov</a:t>
            </a:r>
            <a:r>
              <a:rPr lang="en-US" dirty="0">
                <a:latin typeface="+mj-lt"/>
              </a:rPr>
              <a:t> </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solidFill>
                  <a:srgbClr val="2E2E2E">
                    <a:tint val="75000"/>
                  </a:srgbClr>
                </a:solidFill>
              </a:rPr>
              <a:pPr/>
              <a:t>12/9/2020</a:t>
            </a:fld>
            <a:endParaRPr lang="en-US">
              <a:solidFill>
                <a:srgbClr val="2E2E2E">
                  <a:tint val="75000"/>
                </a:srgbClr>
              </a:solidFill>
            </a:endParaRPr>
          </a:p>
        </p:txBody>
      </p:sp>
      <p:sp>
        <p:nvSpPr>
          <p:cNvPr id="4" name="Slide Number Placeholder 3"/>
          <p:cNvSpPr>
            <a:spLocks noGrp="1"/>
          </p:cNvSpPr>
          <p:nvPr>
            <p:ph type="sldNum" sz="quarter" idx="12"/>
          </p:nvPr>
        </p:nvSpPr>
        <p:spPr/>
        <p:txBody>
          <a:bodyPr/>
          <a:lstStyle/>
          <a:p>
            <a:fld id="{0F22356E-2A12-4147-9C02-1C2F05D23B3C}" type="slidenum">
              <a:rPr lang="en-US" smtClean="0">
                <a:solidFill>
                  <a:srgbClr val="2E2E2E">
                    <a:tint val="75000"/>
                  </a:srgbClr>
                </a:solidFill>
              </a:rPr>
              <a:pPr/>
              <a:t>26</a:t>
            </a:fld>
            <a:endParaRPr lang="en-US">
              <a:solidFill>
                <a:srgbClr val="2E2E2E">
                  <a:tint val="75000"/>
                </a:srgbClr>
              </a:solidFill>
            </a:endParaRPr>
          </a:p>
        </p:txBody>
      </p:sp>
    </p:spTree>
    <p:extLst>
      <p:ext uri="{BB962C8B-B14F-4D97-AF65-F5344CB8AC3E}">
        <p14:creationId xmlns:p14="http://schemas.microsoft.com/office/powerpoint/2010/main" val="1428318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California Department of Health Care Services</a:t>
            </a:r>
          </a:p>
        </p:txBody>
      </p:sp>
      <p:sp>
        <p:nvSpPr>
          <p:cNvPr id="2" name="Content Placeholder 1"/>
          <p:cNvSpPr>
            <a:spLocks noGrp="1"/>
          </p:cNvSpPr>
          <p:nvPr>
            <p:ph idx="1"/>
          </p:nvPr>
        </p:nvSpPr>
        <p:spPr>
          <a:xfrm>
            <a:off x="990600" y="2286000"/>
            <a:ext cx="7696200" cy="3840163"/>
          </a:xfrm>
        </p:spPr>
        <p:txBody>
          <a:bodyPr>
            <a:normAutofit/>
          </a:bodyPr>
          <a:lstStyle/>
          <a:p>
            <a:pPr marL="0" indent="0" algn="ctr">
              <a:buNone/>
            </a:pPr>
            <a:r>
              <a:rPr lang="en-US" sz="2400" b="1" dirty="0"/>
              <a:t>Karen Baylor, </a:t>
            </a:r>
            <a:r>
              <a:rPr lang="en-US" sz="2400" dirty="0"/>
              <a:t>PhD, Deputy Director, MHSUDS, DHCS</a:t>
            </a:r>
          </a:p>
          <a:p>
            <a:pPr marL="0" indent="0" algn="ctr">
              <a:buNone/>
            </a:pPr>
            <a:r>
              <a:rPr lang="en-US" sz="2400" b="1" dirty="0" err="1"/>
              <a:t>Marlies</a:t>
            </a:r>
            <a:r>
              <a:rPr lang="en-US" sz="2400" b="1" dirty="0"/>
              <a:t> Perez, </a:t>
            </a:r>
            <a:r>
              <a:rPr lang="en-US" sz="2400" dirty="0"/>
              <a:t>Division Chief, MHSUDS, DHCS</a:t>
            </a:r>
          </a:p>
          <a:p>
            <a:pPr marL="0" indent="0" algn="ctr">
              <a:buNone/>
            </a:pPr>
            <a:r>
              <a:rPr lang="en-US" sz="2400" b="1" dirty="0"/>
              <a:t>Don </a:t>
            </a:r>
            <a:r>
              <a:rPr lang="en-US" sz="2400" b="1" dirty="0" err="1"/>
              <a:t>Braeger</a:t>
            </a:r>
            <a:r>
              <a:rPr lang="en-US" sz="2400" b="1" dirty="0"/>
              <a:t>, </a:t>
            </a:r>
            <a:r>
              <a:rPr lang="en-US" sz="2400" dirty="0"/>
              <a:t>Division Chief, MHSUDS, DHCS</a:t>
            </a:r>
          </a:p>
          <a:p>
            <a:pPr marL="0" indent="0" algn="ctr">
              <a:buNone/>
            </a:pPr>
            <a:endParaRPr lang="en-US" sz="2400" dirty="0"/>
          </a:p>
          <a:p>
            <a:pPr marL="0" indent="0" algn="ctr">
              <a:buNone/>
            </a:pPr>
            <a:r>
              <a:rPr lang="en-US" sz="2400" dirty="0"/>
              <a:t>For More Information: </a:t>
            </a:r>
            <a:r>
              <a:rPr lang="en-US" sz="2400" dirty="0">
                <a:solidFill>
                  <a:schemeClr val="tx2"/>
                </a:solidFill>
                <a:latin typeface="+mj-lt"/>
                <a:hlinkClick r:id="rId2"/>
              </a:rPr>
              <a:t>http://www.dhcs.ca.gov/provgovpart/Pages/Drug-Medi-Cal-Organized-Delivery-System.aspx </a:t>
            </a:r>
            <a:endParaRPr lang="en-US" sz="2400" dirty="0">
              <a:solidFill>
                <a:schemeClr val="tx2"/>
              </a:solidFill>
              <a:latin typeface="+mj-lt"/>
            </a:endParaRP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27</a:t>
            </a:fld>
            <a:endParaRPr lang="en-US"/>
          </a:p>
        </p:txBody>
      </p:sp>
    </p:spTree>
    <p:extLst>
      <p:ext uri="{BB962C8B-B14F-4D97-AF65-F5344CB8AC3E}">
        <p14:creationId xmlns:p14="http://schemas.microsoft.com/office/powerpoint/2010/main" val="3878177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Harbage Consulting</a:t>
            </a:r>
          </a:p>
        </p:txBody>
      </p:sp>
      <p:sp>
        <p:nvSpPr>
          <p:cNvPr id="2" name="Content Placeholder 1"/>
          <p:cNvSpPr>
            <a:spLocks noGrp="1"/>
          </p:cNvSpPr>
          <p:nvPr>
            <p:ph idx="1"/>
          </p:nvPr>
        </p:nvSpPr>
        <p:spPr>
          <a:xfrm>
            <a:off x="1066800" y="1676400"/>
            <a:ext cx="7696200" cy="2697163"/>
          </a:xfrm>
        </p:spPr>
        <p:txBody>
          <a:bodyPr>
            <a:normAutofit/>
          </a:bodyPr>
          <a:lstStyle/>
          <a:p>
            <a:pPr marL="0" indent="0" algn="ctr">
              <a:buNone/>
            </a:pPr>
            <a:r>
              <a:rPr lang="en-US" sz="2000" b="1" dirty="0">
                <a:latin typeface="+mj-lt"/>
              </a:rPr>
              <a:t>Don Kingdon, </a:t>
            </a:r>
            <a:r>
              <a:rPr lang="en-US" sz="2000" dirty="0">
                <a:latin typeface="+mj-lt"/>
              </a:rPr>
              <a:t>PhD, Principal, Behavioral Health Integration</a:t>
            </a:r>
            <a:br>
              <a:rPr lang="en-US" sz="2000" dirty="0">
                <a:latin typeface="+mj-lt"/>
              </a:rPr>
            </a:br>
            <a:r>
              <a:rPr lang="en-US" sz="2000" dirty="0">
                <a:latin typeface="+mj-lt"/>
                <a:hlinkClick r:id="rId2"/>
              </a:rPr>
              <a:t>don@harbageconsulting.com</a:t>
            </a:r>
            <a:r>
              <a:rPr lang="en-US" sz="2000" dirty="0">
                <a:latin typeface="+mj-lt"/>
              </a:rPr>
              <a:t>   </a:t>
            </a:r>
            <a:br>
              <a:rPr lang="en-US" sz="2000" dirty="0">
                <a:latin typeface="+mj-lt"/>
              </a:rPr>
            </a:br>
            <a:r>
              <a:rPr lang="en-US" sz="2000" b="1" dirty="0">
                <a:latin typeface="+mj-lt"/>
              </a:rPr>
              <a:t>Molly Brassil, </a:t>
            </a:r>
            <a:r>
              <a:rPr lang="en-US" sz="2000" dirty="0">
                <a:latin typeface="+mj-lt"/>
              </a:rPr>
              <a:t>MSW, Director, Behavioral Health Integration</a:t>
            </a:r>
            <a:br>
              <a:rPr lang="en-US" sz="2000" dirty="0">
                <a:latin typeface="+mj-lt"/>
              </a:rPr>
            </a:br>
            <a:r>
              <a:rPr lang="en-US" sz="2000" dirty="0">
                <a:latin typeface="+mj-lt"/>
                <a:hlinkClick r:id="rId3"/>
              </a:rPr>
              <a:t>molly@harbageconsulting.com</a:t>
            </a:r>
            <a:r>
              <a:rPr lang="en-US" sz="2000" dirty="0">
                <a:latin typeface="+mj-lt"/>
              </a:rPr>
              <a:t> </a:t>
            </a:r>
            <a:br>
              <a:rPr lang="en-US" sz="2000" dirty="0">
                <a:latin typeface="+mj-lt"/>
              </a:rPr>
            </a:br>
            <a:r>
              <a:rPr lang="en-US" sz="2000" b="1" dirty="0">
                <a:latin typeface="+mj-lt"/>
              </a:rPr>
              <a:t>Courtney Kashiwagi, </a:t>
            </a:r>
            <a:r>
              <a:rPr lang="en-US" sz="2000" dirty="0">
                <a:latin typeface="+mj-lt"/>
              </a:rPr>
              <a:t>MPH, Senior Policy Consultant</a:t>
            </a:r>
            <a:br>
              <a:rPr lang="en-US" sz="2000" dirty="0">
                <a:latin typeface="+mj-lt"/>
              </a:rPr>
            </a:br>
            <a:r>
              <a:rPr lang="en-US" sz="2000" dirty="0">
                <a:latin typeface="+mj-lt"/>
                <a:hlinkClick r:id="rId4"/>
              </a:rPr>
              <a:t>courtney@harbageconsulting.com</a:t>
            </a:r>
            <a:br>
              <a:rPr lang="en-US" sz="2000" dirty="0">
                <a:latin typeface="+mj-lt"/>
              </a:rPr>
            </a:br>
            <a:r>
              <a:rPr lang="en-US" sz="2000" b="1" dirty="0">
                <a:latin typeface="+mj-lt"/>
              </a:rPr>
              <a:t>Erynne Jones, </a:t>
            </a:r>
            <a:r>
              <a:rPr lang="en-US" sz="2000" dirty="0">
                <a:latin typeface="+mj-lt"/>
              </a:rPr>
              <a:t>MPH, Senior Policy Consultant</a:t>
            </a:r>
            <a:br>
              <a:rPr lang="en-US" sz="2000" dirty="0">
                <a:latin typeface="+mj-lt"/>
              </a:rPr>
            </a:br>
            <a:r>
              <a:rPr lang="en-US" sz="2000" dirty="0">
                <a:latin typeface="+mj-lt"/>
                <a:hlinkClick r:id="rId5"/>
              </a:rPr>
              <a:t>erynne@harbageconsulting.com</a:t>
            </a:r>
            <a:endParaRPr lang="en-US" sz="2000" dirty="0">
              <a:latin typeface="+mj-lt"/>
            </a:endParaRPr>
          </a:p>
        </p:txBody>
      </p:sp>
      <p:pic>
        <p:nvPicPr>
          <p:cNvPr id="6" name="Content Placeholder 3" descr="Logo of Harbage Consulting" title="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43200" y="4637024"/>
            <a:ext cx="4419600" cy="1001776"/>
          </a:xfrm>
          <a:prstGeom prst="rect">
            <a:avLst/>
          </a:prstGeom>
        </p:spPr>
      </p:pic>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28</a:t>
            </a:fld>
            <a:endParaRPr lang="en-US"/>
          </a:p>
        </p:txBody>
      </p:sp>
    </p:spTree>
    <p:extLst>
      <p:ext uri="{BB962C8B-B14F-4D97-AF65-F5344CB8AC3E}">
        <p14:creationId xmlns:p14="http://schemas.microsoft.com/office/powerpoint/2010/main" val="86403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sz="4000" b="1" dirty="0"/>
              <a:t>Overview of STCs &amp; IP Requirements</a:t>
            </a:r>
          </a:p>
        </p:txBody>
      </p:sp>
      <p:sp>
        <p:nvSpPr>
          <p:cNvPr id="2" name="Date Placeholder 1"/>
          <p:cNvSpPr>
            <a:spLocks noGrp="1"/>
          </p:cNvSpPr>
          <p:nvPr>
            <p:ph type="dt" sz="half" idx="10"/>
          </p:nvPr>
        </p:nvSpPr>
        <p:spPr/>
        <p:txBody>
          <a:bodyPr/>
          <a:lstStyle/>
          <a:p>
            <a:fld id="{8A0675EF-9A9E-42A0-A0AB-8000711170D6}" type="datetime1">
              <a:rPr lang="en-US" smtClean="0"/>
              <a:t>12/9/2020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3</a:t>
            </a:fld>
            <a:endParaRPr lang="en-US" dirty="0"/>
          </a:p>
        </p:txBody>
      </p:sp>
    </p:spTree>
    <p:extLst>
      <p:ext uri="{BB962C8B-B14F-4D97-AF65-F5344CB8AC3E}">
        <p14:creationId xmlns:p14="http://schemas.microsoft.com/office/powerpoint/2010/main" val="10313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b="1" dirty="0"/>
              <a:t>County Implementation Plans (IP)</a:t>
            </a:r>
          </a:p>
        </p:txBody>
      </p:sp>
      <p:sp>
        <p:nvSpPr>
          <p:cNvPr id="2" name="Content Placeholder 1"/>
          <p:cNvSpPr>
            <a:spLocks noGrp="1"/>
          </p:cNvSpPr>
          <p:nvPr>
            <p:ph idx="1"/>
          </p:nvPr>
        </p:nvSpPr>
        <p:spPr/>
        <p:txBody>
          <a:bodyPr/>
          <a:lstStyle/>
          <a:p>
            <a:r>
              <a:rPr lang="en-US" dirty="0"/>
              <a:t>Counties must submit with their IPs a narrative about their Quality Improvement and Quality Management Programs.</a:t>
            </a:r>
          </a:p>
          <a:p>
            <a:r>
              <a:rPr lang="en-US" dirty="0"/>
              <a:t>Quality Improvement Plan (STCs) = Quality Management Plan (FY 17/18 IA)</a:t>
            </a:r>
          </a:p>
          <a:p>
            <a:pPr marL="0" indent="0">
              <a:buNone/>
            </a:pPr>
            <a:endParaRPr lang="en-US" dirty="0"/>
          </a:p>
          <a:p>
            <a:pPr marL="0" indent="0">
              <a:buNone/>
            </a:pPr>
            <a:endParaRPr lang="en-US" dirty="0"/>
          </a:p>
          <a:p>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a:t>
            </a:fld>
            <a:endParaRPr lang="en-US"/>
          </a:p>
        </p:txBody>
      </p:sp>
    </p:spTree>
    <p:extLst>
      <p:ext uri="{BB962C8B-B14F-4D97-AF65-F5344CB8AC3E}">
        <p14:creationId xmlns:p14="http://schemas.microsoft.com/office/powerpoint/2010/main" val="321018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b="1" dirty="0"/>
              <a:t>Quality Improvement Plan (STCs)</a:t>
            </a:r>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Counties must have a Quality Improvement (QI) Plan that includes:</a:t>
            </a:r>
          </a:p>
          <a:p>
            <a:pPr lvl="1">
              <a:buFont typeface="Wingdings" panose="05000000000000000000" pitchFamily="2" charset="2"/>
              <a:buChar char="ü"/>
            </a:pPr>
            <a:r>
              <a:rPr lang="en-US" sz="2000" dirty="0"/>
              <a:t>The county’s plan to monitor service delivery; </a:t>
            </a:r>
          </a:p>
          <a:p>
            <a:pPr lvl="1">
              <a:buFont typeface="Wingdings" panose="05000000000000000000" pitchFamily="2" charset="2"/>
              <a:buChar char="ü"/>
            </a:pPr>
            <a:r>
              <a:rPr lang="en-US" sz="2000" dirty="0"/>
              <a:t>Capacity, as evidenced by a description of the current number; and</a:t>
            </a:r>
          </a:p>
          <a:p>
            <a:pPr lvl="1">
              <a:buFont typeface="Wingdings" panose="05000000000000000000" pitchFamily="2" charset="2"/>
              <a:buChar char="ü"/>
            </a:pPr>
            <a:r>
              <a:rPr lang="en-US" sz="2000" dirty="0"/>
              <a:t>Types / geographic distribution of substance use disorder (SUD) services. </a:t>
            </a:r>
            <a:endParaRPr lang="en-US" sz="2400" dirty="0"/>
          </a:p>
          <a:p>
            <a:r>
              <a:rPr lang="en-US" sz="2400" dirty="0"/>
              <a:t>For counties that have an integrated mental health / SUD department, the QI Plan may be combined with the Mental Health Plan (MHP) QI Plan.</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a:t>
            </a:fld>
            <a:endParaRPr lang="en-US" dirty="0"/>
          </a:p>
        </p:txBody>
      </p:sp>
    </p:spTree>
    <p:extLst>
      <p:ext uri="{BB962C8B-B14F-4D97-AF65-F5344CB8AC3E}">
        <p14:creationId xmlns:p14="http://schemas.microsoft.com/office/powerpoint/2010/main" val="27299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Improvement Plan</a:t>
            </a:r>
          </a:p>
        </p:txBody>
      </p:sp>
      <p:sp>
        <p:nvSpPr>
          <p:cNvPr id="2" name="Content Placeholder 1"/>
          <p:cNvSpPr>
            <a:spLocks noGrp="1"/>
          </p:cNvSpPr>
          <p:nvPr>
            <p:ph idx="1"/>
          </p:nvPr>
        </p:nvSpPr>
        <p:spPr/>
        <p:txBody>
          <a:bodyPr vert="horz" lIns="91440" tIns="45720" rIns="91440" bIns="45720" rtlCol="0" anchor="t">
            <a:normAutofit fontScale="92500" lnSpcReduction="10000"/>
          </a:bodyPr>
          <a:lstStyle/>
          <a:p>
            <a:r>
              <a:rPr lang="en-US" sz="2400" dirty="0"/>
              <a:t>QI Plan must also include how beneficiary complaints data will be collected, categorized, and assessed for monitoring.</a:t>
            </a:r>
          </a:p>
          <a:p>
            <a:r>
              <a:rPr lang="en-US" sz="2400" dirty="0"/>
              <a:t>Grievances and appeals, and at a minimum, must include:</a:t>
            </a:r>
          </a:p>
          <a:p>
            <a:pPr marL="914400">
              <a:buFont typeface="Wingdings" panose="05000000000000000000" pitchFamily="2" charset="2"/>
              <a:buChar char="ü"/>
            </a:pPr>
            <a:r>
              <a:rPr lang="en-US" sz="2400" dirty="0"/>
              <a:t>How to submit a grievance, appeal, and state fair hearing;</a:t>
            </a:r>
          </a:p>
          <a:p>
            <a:pPr marL="914400">
              <a:buFont typeface="Wingdings" panose="05000000000000000000" pitchFamily="2" charset="2"/>
              <a:buChar char="ü"/>
            </a:pPr>
            <a:r>
              <a:rPr lang="en-US" sz="2400" dirty="0"/>
              <a:t>The time frame for resolution of appeals;</a:t>
            </a:r>
          </a:p>
          <a:p>
            <a:pPr marL="914400">
              <a:buFont typeface="Wingdings" panose="05000000000000000000" pitchFamily="2" charset="2"/>
              <a:buChar char="ü"/>
            </a:pPr>
            <a:r>
              <a:rPr lang="en-US" sz="2400" dirty="0"/>
              <a:t>The content of an appeal resolution;</a:t>
            </a:r>
          </a:p>
          <a:p>
            <a:pPr marL="914400">
              <a:buFont typeface="Wingdings" panose="05000000000000000000" pitchFamily="2" charset="2"/>
              <a:buChar char="ü"/>
            </a:pPr>
            <a:r>
              <a:rPr lang="en-US" sz="2400" dirty="0"/>
              <a:t>Record keeping;</a:t>
            </a:r>
          </a:p>
          <a:p>
            <a:pPr marL="914400">
              <a:buFont typeface="Wingdings" panose="05000000000000000000" pitchFamily="2" charset="2"/>
              <a:buChar char="ü"/>
            </a:pPr>
            <a:r>
              <a:rPr lang="en-US" sz="2400" dirty="0"/>
              <a:t>Continuation of benefits; and</a:t>
            </a:r>
          </a:p>
          <a:p>
            <a:pPr marL="914400">
              <a:buFont typeface="Wingdings" panose="05000000000000000000" pitchFamily="2" charset="2"/>
              <a:buChar char="ü"/>
            </a:pPr>
            <a:r>
              <a:rPr lang="en-US" sz="2400" dirty="0"/>
              <a:t>Requirements of state fair hearings.</a:t>
            </a:r>
          </a:p>
          <a:p>
            <a:endParaRPr lang="en-US" sz="2400"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a:t>
            </a:fld>
            <a:endParaRPr lang="en-US" dirty="0"/>
          </a:p>
        </p:txBody>
      </p:sp>
    </p:spTree>
    <p:extLst>
      <p:ext uri="{BB962C8B-B14F-4D97-AF65-F5344CB8AC3E}">
        <p14:creationId xmlns:p14="http://schemas.microsoft.com/office/powerpoint/2010/main" val="321135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t>Quality Improvement Plan</a:t>
            </a:r>
            <a:r>
              <a:rPr lang="en-US" sz="800" b="1" dirty="0"/>
              <a:t>2</a:t>
            </a:r>
            <a:endParaRPr lang="en-US" sz="4000" b="1" dirty="0"/>
          </a:p>
        </p:txBody>
      </p:sp>
      <p:sp>
        <p:nvSpPr>
          <p:cNvPr id="2" name="Content Placeholder 1"/>
          <p:cNvSpPr>
            <a:spLocks noGrp="1"/>
          </p:cNvSpPr>
          <p:nvPr>
            <p:ph idx="1"/>
          </p:nvPr>
        </p:nvSpPr>
        <p:spPr/>
        <p:txBody>
          <a:bodyPr vert="horz" lIns="91440" tIns="45720" rIns="91440" bIns="45720" rtlCol="0" anchor="t">
            <a:normAutofit lnSpcReduction="10000"/>
          </a:bodyPr>
          <a:lstStyle/>
          <a:p>
            <a:r>
              <a:rPr lang="en-US" sz="2400" dirty="0"/>
              <a:t>The monitoring of accessibility of services outlined in the QI Plan, at minimum, includes: </a:t>
            </a:r>
          </a:p>
          <a:p>
            <a:pPr lvl="1">
              <a:buFont typeface="Wingdings" panose="05000000000000000000" pitchFamily="2" charset="2"/>
              <a:buChar char="ü"/>
            </a:pPr>
            <a:r>
              <a:rPr lang="en-US" sz="2000" dirty="0"/>
              <a:t>Timeliness of first initial contact to face-to-face appointment; </a:t>
            </a:r>
          </a:p>
          <a:p>
            <a:pPr lvl="1">
              <a:buFont typeface="Wingdings" panose="05000000000000000000" pitchFamily="2" charset="2"/>
              <a:buChar char="ü"/>
            </a:pPr>
            <a:r>
              <a:rPr lang="en-US" sz="2000" dirty="0"/>
              <a:t>Timeliness of services of the first dose of Narcotic Treatment Program (NTP) services;</a:t>
            </a:r>
          </a:p>
          <a:p>
            <a:pPr lvl="1">
              <a:buFont typeface="Wingdings" panose="05000000000000000000" pitchFamily="2" charset="2"/>
              <a:buChar char="ü"/>
            </a:pPr>
            <a:r>
              <a:rPr lang="en-US" sz="2000" dirty="0"/>
              <a:t>Access to after-hours care; </a:t>
            </a:r>
          </a:p>
          <a:p>
            <a:pPr lvl="1">
              <a:buFont typeface="Wingdings" panose="05000000000000000000" pitchFamily="2" charset="2"/>
              <a:buChar char="ü"/>
            </a:pPr>
            <a:r>
              <a:rPr lang="en-US" sz="2000" dirty="0"/>
              <a:t>Responsiveness of the beneficiary access line; </a:t>
            </a:r>
          </a:p>
          <a:p>
            <a:pPr lvl="1">
              <a:buFont typeface="Wingdings" panose="05000000000000000000" pitchFamily="2" charset="2"/>
              <a:buChar char="ü"/>
            </a:pPr>
            <a:r>
              <a:rPr lang="en-US" sz="2000" dirty="0"/>
              <a:t>Strategies to reduce avoidable hospitalizations;</a:t>
            </a:r>
          </a:p>
          <a:p>
            <a:pPr lvl="1">
              <a:buFont typeface="Wingdings" panose="05000000000000000000" pitchFamily="2" charset="2"/>
              <a:buChar char="ü"/>
            </a:pPr>
            <a:r>
              <a:rPr lang="en-US" sz="2000" dirty="0"/>
              <a:t>Coordination of physical and MH services with waiver services at the provider level;</a:t>
            </a:r>
          </a:p>
          <a:p>
            <a:pPr lvl="1">
              <a:buFont typeface="Wingdings" panose="05000000000000000000" pitchFamily="2" charset="2"/>
              <a:buChar char="ü"/>
            </a:pPr>
            <a:r>
              <a:rPr lang="en-US" sz="2000" dirty="0"/>
              <a:t>Assessment of the beneficiaries’ experiences; and</a:t>
            </a:r>
          </a:p>
          <a:p>
            <a:pPr lvl="1">
              <a:buFont typeface="Wingdings" panose="05000000000000000000" pitchFamily="2" charset="2"/>
              <a:buChar char="ü"/>
            </a:pPr>
            <a:r>
              <a:rPr lang="en-US" sz="2000" dirty="0"/>
              <a:t>Telephone access line and services in the prevalent non-English languages.</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a:t>
            </a:fld>
            <a:endParaRPr lang="en-US" dirty="0"/>
          </a:p>
        </p:txBody>
      </p:sp>
    </p:spTree>
    <p:extLst>
      <p:ext uri="{BB962C8B-B14F-4D97-AF65-F5344CB8AC3E}">
        <p14:creationId xmlns:p14="http://schemas.microsoft.com/office/powerpoint/2010/main" val="382073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t>Quality Improvement Committee (STCs &amp; Contract)</a:t>
            </a:r>
          </a:p>
        </p:txBody>
      </p:sp>
      <p:sp>
        <p:nvSpPr>
          <p:cNvPr id="2" name="Content Placeholder 1"/>
          <p:cNvSpPr>
            <a:spLocks noGrp="1"/>
          </p:cNvSpPr>
          <p:nvPr>
            <p:ph idx="1"/>
          </p:nvPr>
        </p:nvSpPr>
        <p:spPr/>
        <p:txBody>
          <a:bodyPr vert="horz" lIns="91440" tIns="45720" rIns="91440" bIns="45720" rtlCol="0" anchor="t">
            <a:normAutofit/>
          </a:bodyPr>
          <a:lstStyle/>
          <a:p>
            <a:r>
              <a:rPr lang="en-US" sz="2400" dirty="0"/>
              <a:t>The county shall have a QI Committee to review the quality of SUD services provided to the beneficiary.</a:t>
            </a:r>
          </a:p>
          <a:p>
            <a:pPr lvl="1">
              <a:buFont typeface="Wingdings" panose="05000000000000000000" pitchFamily="2" charset="2"/>
              <a:buChar char="ü"/>
            </a:pPr>
            <a:r>
              <a:rPr lang="en-US" sz="2000" dirty="0"/>
              <a:t>For counties with an integrated MH / SUD department, the county may use the same committee with SUD participation as required in the MHP contract.</a:t>
            </a:r>
          </a:p>
          <a:p>
            <a:r>
              <a:rPr lang="en-US" sz="2400" dirty="0"/>
              <a:t>The QI Committee shall: </a:t>
            </a:r>
          </a:p>
          <a:p>
            <a:pPr lvl="1">
              <a:buFont typeface="Wingdings" panose="05000000000000000000" pitchFamily="2" charset="2"/>
              <a:buChar char="ü"/>
            </a:pPr>
            <a:r>
              <a:rPr lang="en-US" sz="2000" dirty="0"/>
              <a:t>Recommend policy decisions;</a:t>
            </a:r>
          </a:p>
          <a:p>
            <a:pPr lvl="1">
              <a:buFont typeface="Wingdings" panose="05000000000000000000" pitchFamily="2" charset="2"/>
              <a:buChar char="ü"/>
            </a:pPr>
            <a:r>
              <a:rPr lang="en-US" sz="2000" dirty="0"/>
              <a:t>Review and evaluate the results of QI activities;</a:t>
            </a:r>
          </a:p>
          <a:p>
            <a:pPr lvl="1">
              <a:buFont typeface="Wingdings" panose="05000000000000000000" pitchFamily="2" charset="2"/>
              <a:buChar char="ü"/>
            </a:pPr>
            <a:r>
              <a:rPr lang="en-US" sz="2000" dirty="0"/>
              <a:t>Institute needed QI actions; </a:t>
            </a:r>
          </a:p>
          <a:p>
            <a:pPr lvl="1">
              <a:buFont typeface="Wingdings" panose="05000000000000000000" pitchFamily="2" charset="2"/>
              <a:buChar char="ü"/>
            </a:pPr>
            <a:r>
              <a:rPr lang="en-US" sz="2000" dirty="0"/>
              <a:t>Ensure follow-up of QI process; and </a:t>
            </a:r>
          </a:p>
          <a:p>
            <a:pPr lvl="1">
              <a:buFont typeface="Wingdings" panose="05000000000000000000" pitchFamily="2" charset="2"/>
              <a:buChar char="ü"/>
            </a:pPr>
            <a:r>
              <a:rPr lang="en-US" sz="2000" dirty="0"/>
              <a:t>Document QI committee minutes regarding decisions and actions taken.</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a:t>
            </a:fld>
            <a:endParaRPr lang="en-US" dirty="0"/>
          </a:p>
        </p:txBody>
      </p:sp>
    </p:spTree>
    <p:extLst>
      <p:ext uri="{BB962C8B-B14F-4D97-AF65-F5344CB8AC3E}">
        <p14:creationId xmlns:p14="http://schemas.microsoft.com/office/powerpoint/2010/main" val="1862007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t>Quality Improvement Committee</a:t>
            </a:r>
          </a:p>
        </p:txBody>
      </p:sp>
      <p:sp>
        <p:nvSpPr>
          <p:cNvPr id="2" name="Content Placeholder 1"/>
          <p:cNvSpPr>
            <a:spLocks noGrp="1"/>
          </p:cNvSpPr>
          <p:nvPr>
            <p:ph idx="1"/>
          </p:nvPr>
        </p:nvSpPr>
        <p:spPr/>
        <p:txBody>
          <a:bodyPr vert="horz" lIns="91440" tIns="45720" rIns="91440" bIns="45720" rtlCol="0" anchor="t">
            <a:normAutofit lnSpcReduction="10000"/>
          </a:bodyPr>
          <a:lstStyle/>
          <a:p>
            <a:r>
              <a:rPr lang="en-US" sz="2400" dirty="0"/>
              <a:t>Each county QI Committee should review the following data elements, at a minimum, on a quarterly basis. These data elements are incorporated into the External Quality Review Organization (EQRO) protocol:</a:t>
            </a:r>
          </a:p>
          <a:p>
            <a:pPr lvl="1">
              <a:buFont typeface="Wingdings" panose="05000000000000000000" pitchFamily="2" charset="2"/>
              <a:buChar char="ü"/>
            </a:pPr>
            <a:r>
              <a:rPr lang="en-US" sz="2000" dirty="0"/>
              <a:t>Number of days to first DMC-ODS service at appropriate level of care after referral;</a:t>
            </a:r>
          </a:p>
          <a:p>
            <a:pPr lvl="1">
              <a:buFont typeface="Wingdings" panose="05000000000000000000" pitchFamily="2" charset="2"/>
              <a:buChar char="ü"/>
            </a:pPr>
            <a:r>
              <a:rPr lang="en-US" sz="2000" dirty="0"/>
              <a:t>Existence of a 24/7 telephone access line with prevalent non-English language(s);</a:t>
            </a:r>
          </a:p>
          <a:p>
            <a:pPr lvl="1">
              <a:buFont typeface="Wingdings" panose="05000000000000000000" pitchFamily="2" charset="2"/>
              <a:buChar char="ü"/>
            </a:pPr>
            <a:r>
              <a:rPr lang="en-US" sz="2000" dirty="0"/>
              <a:t>Access to DMC-ODS services with translation services in the prevalent non-English language(s); and </a:t>
            </a:r>
          </a:p>
          <a:p>
            <a:pPr lvl="1">
              <a:buFont typeface="Wingdings" panose="05000000000000000000" pitchFamily="2" charset="2"/>
              <a:buChar char="ü"/>
            </a:pPr>
            <a:r>
              <a:rPr lang="en-US" sz="2000" dirty="0"/>
              <a:t>Number, percentage of denied, and time period of authorization requests approved or denied.</a:t>
            </a:r>
          </a:p>
        </p:txBody>
      </p:sp>
      <p:sp>
        <p:nvSpPr>
          <p:cNvPr id="3" name="Date Placeholder 2"/>
          <p:cNvSpPr>
            <a:spLocks noGrp="1"/>
          </p:cNvSpPr>
          <p:nvPr>
            <p:ph type="dt" sz="half" idx="10"/>
          </p:nvPr>
        </p:nvSpPr>
        <p:spPr/>
        <p:txBody>
          <a:bodyPr/>
          <a:lstStyle/>
          <a:p>
            <a:fld id="{BE6CE3CD-95B7-4C7E-9330-C49A7D6A52C8}" type="datetime1">
              <a:rPr lang="en-US" smtClean="0"/>
              <a:t>12/9/2020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a:t>
            </a:fld>
            <a:endParaRPr lang="en-US" dirty="0"/>
          </a:p>
        </p:txBody>
      </p:sp>
    </p:spTree>
    <p:extLst>
      <p:ext uri="{BB962C8B-B14F-4D97-AF65-F5344CB8AC3E}">
        <p14:creationId xmlns:p14="http://schemas.microsoft.com/office/powerpoint/2010/main" val="151718894"/>
      </p:ext>
    </p:extLst>
  </p:cSld>
  <p:clrMapOvr>
    <a:masterClrMapping/>
  </p:clrMapOvr>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60</Value>
    </TaxCatchAll>
    <Reading_x0020_Level xmlns="c1c1dc04-eeda-4b6e-b2df-40979f5da1d3">12+</Reading_x0020_Level>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Medi-Cal Behavioral Health - Oversight and Monitoring</TermName>
          <TermId xmlns="http://schemas.microsoft.com/office/infopath/2007/PartnerControls">ba4f4897-4c99-41d1-9601-5a06278f1a8c</TermId>
        </TermInfo>
      </Terms>
    </o68eaf9243684232b2418c37bbb152dc>
    <Abstract xmlns="69bc34b3-1921-46c7-8c7a-d18363374b4b">Overview of Standard Terms and Conditions (STCs) &amp; Implementation Plan (IP) Requirements, Overview of Intergovernmental Agreement (IA) Requirements,
Overview of MHSUD IN 17-011
</Abstract>
    <PublishingContactName xmlns="http://schemas.microsoft.com/sharepoint/v3">SUD-PPFD</PublishingContactName>
    <TAGAge xmlns="69bc34b3-1921-46c7-8c7a-d18363374b4b" xsi:nil="true"/>
    <_dlc_DocId xmlns="69bc34b3-1921-46c7-8c7a-d18363374b4b">DHCSDOC-2129867196-697</_dlc_DocId>
    <_dlc_DocIdUrl xmlns="69bc34b3-1921-46c7-8c7a-d18363374b4b">
      <Url>http://dhcs2016prod:88/provgovpart/_layouts/15/DocIdRedir.aspx?ID=DHCSDOC-2129867196-697</Url>
      <Description>DHCSDOC-2129867196-697</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2.xml><?xml version="1.0" encoding="utf-8"?>
<ds:datastoreItem xmlns:ds="http://schemas.openxmlformats.org/officeDocument/2006/customXml" ds:itemID="{404B4B0F-89AF-46B4-BE46-5C7A87D28001}">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3.xml><?xml version="1.0" encoding="utf-8"?>
<ds:datastoreItem xmlns:ds="http://schemas.openxmlformats.org/officeDocument/2006/customXml" ds:itemID="{800C6809-F55E-4015-B121-0FF9744B9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47A8444-3076-429B-B3B4-0C81662554B4}"/>
</file>

<file path=customXml/itemProps5.xml><?xml version="1.0" encoding="utf-8"?>
<ds:datastoreItem xmlns:ds="http://schemas.openxmlformats.org/officeDocument/2006/customXml" ds:itemID="{AC1F2C75-43CE-4F09-9A51-A854A38FAEBC}"/>
</file>

<file path=docProps/app.xml><?xml version="1.0" encoding="utf-8"?>
<Properties xmlns="http://schemas.openxmlformats.org/officeDocument/2006/extended-properties" xmlns:vt="http://schemas.openxmlformats.org/officeDocument/2006/docPropsVTypes">
  <TotalTime>5434</TotalTime>
  <Words>1794</Words>
  <Application>Microsoft Office PowerPoint</Application>
  <PresentationFormat>On-screen Show (4:3)</PresentationFormat>
  <Paragraphs>214</Paragraphs>
  <Slides>28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Office Theme</vt:lpstr>
      <vt:lpstr>Quality Management in the DMC-ODS</vt:lpstr>
      <vt:lpstr>Overview of Presentation</vt:lpstr>
      <vt:lpstr>Overview of STCs &amp; IP Requirements</vt:lpstr>
      <vt:lpstr>County Implementation Plans (IP)</vt:lpstr>
      <vt:lpstr>Quality Improvement Plan (STCs)</vt:lpstr>
      <vt:lpstr>Quality Improvement Plan</vt:lpstr>
      <vt:lpstr>Quality Improvement Plan2</vt:lpstr>
      <vt:lpstr>Quality Improvement Committee (STCs &amp; Contract)</vt:lpstr>
      <vt:lpstr>Quality Improvement Committee</vt:lpstr>
      <vt:lpstr>Overview of IA (Contract) Requirements</vt:lpstr>
      <vt:lpstr>Quality Management (IA)</vt:lpstr>
      <vt:lpstr>Quality Management</vt:lpstr>
      <vt:lpstr>Quality Management2</vt:lpstr>
      <vt:lpstr>Quality Management3</vt:lpstr>
      <vt:lpstr>Quality Management4</vt:lpstr>
      <vt:lpstr>Quality Management5</vt:lpstr>
      <vt:lpstr>Quality Management6</vt:lpstr>
      <vt:lpstr>Quality Management7</vt:lpstr>
      <vt:lpstr>Quality Management8</vt:lpstr>
      <vt:lpstr>Performance Improvement Projects (CFR 438.330)</vt:lpstr>
      <vt:lpstr>Utilization Management (IA)</vt:lpstr>
      <vt:lpstr>Overview of MHSUD Information Notice 17-011 </vt:lpstr>
      <vt:lpstr>Overview</vt:lpstr>
      <vt:lpstr>County Perspective:  Los Angeles County</vt:lpstr>
      <vt:lpstr>Questions and Discussion</vt:lpstr>
      <vt:lpstr>DMC-ODS Resources</vt:lpstr>
      <vt:lpstr>California Department of Health Care Services</vt:lpstr>
      <vt:lpstr>Harbage Consulting</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Quality_Management_in_DMCODS</dc:title>
  <dc:creator>Weiner, Mitchell@OPA</dc:creator>
  <cp:keywords>ODS Waiver PowerPoint Quality Management</cp:keywords>
  <cp:lastModifiedBy>Jamie Bracht</cp:lastModifiedBy>
  <cp:revision>253</cp:revision>
  <cp:lastPrinted>2017-05-03T22:18:24Z</cp:lastPrinted>
  <dcterms:created xsi:type="dcterms:W3CDTF">2015-05-11T16:09:50Z</dcterms:created>
  <dcterms:modified xsi:type="dcterms:W3CDTF">2020-12-10T01:41:36Z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_dlc_DocIdItemGuid">
    <vt:lpwstr>ec8d8a7a-3b86-4353-ae89-3784837f208a</vt:lpwstr>
  </property>
  <property fmtid="{D5CDD505-2E9C-101B-9397-08002B2CF9AE}" pid="4" name="Remediated">
    <vt:bool>false</vt:bool>
  </property>
  <property fmtid="{D5CDD505-2E9C-101B-9397-08002B2CF9AE}" pid="5" name="Organization">
    <vt:lpwstr>104</vt:lpwstr>
  </property>
  <property fmtid="{D5CDD505-2E9C-101B-9397-08002B2CF9AE}" pid="6" name="Division">
    <vt:lpwstr>60;#Medi-Cal Behavioral Health - Oversight and Monitoring|ba4f4897-4c99-41d1-9601-5a06278f1a8c</vt:lpwstr>
  </property>
</Properties>
</file>