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9"/>
  </p:notesMasterIdLst>
  <p:handoutMasterIdLst>
    <p:handoutMasterId r:id="rId30"/>
  </p:handoutMasterIdLst>
  <p:sldIdLst>
    <p:sldId id="264" r:id="rId6"/>
    <p:sldId id="265" r:id="rId7"/>
    <p:sldId id="270" r:id="rId8"/>
    <p:sldId id="287" r:id="rId9"/>
    <p:sldId id="271" r:id="rId10"/>
    <p:sldId id="289" r:id="rId11"/>
    <p:sldId id="292" r:id="rId12"/>
    <p:sldId id="288" r:id="rId13"/>
    <p:sldId id="295" r:id="rId14"/>
    <p:sldId id="296" r:id="rId15"/>
    <p:sldId id="290" r:id="rId16"/>
    <p:sldId id="291" r:id="rId17"/>
    <p:sldId id="293" r:id="rId18"/>
    <p:sldId id="294" r:id="rId19"/>
    <p:sldId id="298" r:id="rId20"/>
    <p:sldId id="299" r:id="rId21"/>
    <p:sldId id="300" r:id="rId22"/>
    <p:sldId id="301" r:id="rId23"/>
    <p:sldId id="302" r:id="rId24"/>
    <p:sldId id="284" r:id="rId25"/>
    <p:sldId id="286" r:id="rId26"/>
    <p:sldId id="285" r:id="rId27"/>
    <p:sldId id="283"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95B"/>
    <a:srgbClr val="003C59"/>
    <a:srgbClr val="1A4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68" d="100"/>
          <a:sy n="68" d="100"/>
        </p:scale>
        <p:origin x="162"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32" Type="http://schemas.openxmlformats.org/officeDocument/2006/relationships/viewProps" Target="viewProps.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customXml" Target="../customXml/item5.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C63508FE-4025-4CAA-BFA2-9F482753A3DD}" type="datetimeFigureOut">
              <a:rPr lang="en-US" smtClean="0"/>
              <a:t>12/4/2020</a:t>
            </a:fld>
            <a:endParaRPr lang="en-US"/>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D2F5C9A0-BC6E-4288-A63F-63C341774E16}" type="slidenum">
              <a:rPr lang="en-US" smtClean="0"/>
              <a:t>‹#›</a:t>
            </a:fld>
            <a:endParaRPr lang="en-US"/>
          </a:p>
        </p:txBody>
      </p:sp>
    </p:spTree>
    <p:extLst>
      <p:ext uri="{BB962C8B-B14F-4D97-AF65-F5344CB8AC3E}">
        <p14:creationId xmlns:p14="http://schemas.microsoft.com/office/powerpoint/2010/main" val="2805966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26F812F-D2FA-42B1-A483-89D1CDD909BB}" type="datetimeFigureOut">
              <a:rPr lang="en-US" smtClean="0"/>
              <a:t>12/4/2020</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1E6F2BC6-4BB5-46DC-9741-12427780126F}" type="slidenum">
              <a:rPr lang="en-US" smtClean="0"/>
              <a:t>‹#›</a:t>
            </a:fld>
            <a:endParaRPr lang="en-US"/>
          </a:p>
        </p:txBody>
      </p:sp>
    </p:spTree>
    <p:extLst>
      <p:ext uri="{BB962C8B-B14F-4D97-AF65-F5344CB8AC3E}">
        <p14:creationId xmlns:p14="http://schemas.microsoft.com/office/powerpoint/2010/main" val="13241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12/4/2020</a:t>
            </a:fld>
            <a:endParaRPr lang="en-US" dirty="0"/>
          </a:p>
        </p:txBody>
      </p:sp>
      <p:sp>
        <p:nvSpPr>
          <p:cNvPr id="6" name="Slide Number Placeholder 5"/>
          <p:cNvSpPr>
            <a:spLocks noGrp="1"/>
          </p:cNvSpPr>
          <p:nvPr>
            <p:ph type="sldNum" sz="quarter" idx="12"/>
          </p:nvPr>
        </p:nvSpPr>
        <p:spPr/>
        <p:txBody>
          <a:bodyPr/>
          <a:lstStyle/>
          <a:p>
            <a:fld id="{0F22356E-2A12-4147-9C02-1C2F05D23B3C}" type="slidenum">
              <a:rPr lang="en-US" smtClean="0"/>
              <a:t>‹#›</a:t>
            </a:fld>
            <a:endParaRPr lang="en-US" dirty="0"/>
          </a:p>
        </p:txBody>
      </p:sp>
      <p:sp>
        <p:nvSpPr>
          <p:cNvPr id="7" name="Rectangle 6"/>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9861" y="838200"/>
            <a:ext cx="838939" cy="800100"/>
          </a:xfrm>
          <a:prstGeom prst="rect">
            <a:avLst/>
          </a:prstGeom>
        </p:spPr>
      </p:pic>
      <p:sp>
        <p:nvSpPr>
          <p:cNvPr id="14" name="Title 1"/>
          <p:cNvSpPr>
            <a:spLocks noGrp="1"/>
          </p:cNvSpPr>
          <p:nvPr>
            <p:ph type="ctrTitle"/>
          </p:nvPr>
        </p:nvSpPr>
        <p:spPr>
          <a:xfrm>
            <a:off x="914400" y="1676400"/>
            <a:ext cx="7772400" cy="2819400"/>
          </a:xfrm>
        </p:spPr>
        <p:txBody>
          <a:bodyPr/>
          <a:lstStyle>
            <a:lvl1pPr algn="l">
              <a:defRPr>
                <a:solidFill>
                  <a:srgbClr val="0A295B"/>
                </a:solidFill>
                <a:latin typeface="+mj-lt"/>
                <a:ea typeface="Open Sans" panose="020B0606030504020204" pitchFamily="34" charset="0"/>
                <a:cs typeface="Open Sans" panose="020B0606030504020204" pitchFamily="34" charset="0"/>
              </a:defRPr>
            </a:lvl1pPr>
          </a:lstStyle>
          <a:p>
            <a:r>
              <a:rPr lang="en-US" dirty="0"/>
              <a:t>Click to edit Master title style</a:t>
            </a:r>
          </a:p>
        </p:txBody>
      </p:sp>
      <p:sp>
        <p:nvSpPr>
          <p:cNvPr id="15" name="Subtitle 2"/>
          <p:cNvSpPr>
            <a:spLocks noGrp="1"/>
          </p:cNvSpPr>
          <p:nvPr>
            <p:ph type="subTitle" idx="1"/>
          </p:nvPr>
        </p:nvSpPr>
        <p:spPr>
          <a:xfrm>
            <a:off x="914400" y="4648200"/>
            <a:ext cx="7772400" cy="1447800"/>
          </a:xfrm>
        </p:spPr>
        <p:txBody>
          <a:bodyPr/>
          <a:lstStyle>
            <a:lvl1pPr marL="0" indent="0" algn="l">
              <a:buNone/>
              <a:defRPr>
                <a:solidFill>
                  <a:srgbClr val="0A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2050" name="Picture 2" descr="C:\Users\mweiner\Desktop\stsealc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04536" y="838200"/>
            <a:ext cx="80288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04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696200" cy="4525963"/>
          </a:xfrm>
        </p:spPr>
        <p:txBody>
          <a:bodyPr/>
          <a:lstStyle>
            <a:lvl1pPr>
              <a:defRPr>
                <a:solidFill>
                  <a:srgbClr val="003C59"/>
                </a:solidFill>
              </a:defRPr>
            </a:lvl1pPr>
            <a:lvl2pPr>
              <a:defRPr>
                <a:solidFill>
                  <a:srgbClr val="003C59"/>
                </a:solidFill>
              </a:defRPr>
            </a:lvl2pPr>
            <a:lvl3pPr>
              <a:defRPr>
                <a:solidFill>
                  <a:srgbClr val="003C59"/>
                </a:solidFill>
              </a:defRPr>
            </a:lvl3pPr>
            <a:lvl4pPr>
              <a:defRPr>
                <a:solidFill>
                  <a:srgbClr val="003C59"/>
                </a:solidFill>
              </a:defRPr>
            </a:lvl4pPr>
            <a:lvl5pPr>
              <a:defRPr>
                <a:solidFill>
                  <a:srgbClr val="003C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a:xfrm>
            <a:off x="990600" y="6356350"/>
            <a:ext cx="2133600" cy="365125"/>
          </a:xfrm>
        </p:spPr>
        <p:txBody>
          <a:bodyPr/>
          <a:lstStyle/>
          <a:p>
            <a:fld id="{BE6CE3CD-95B7-4C7E-9330-C49A7D6A52C8}" type="datetime1">
              <a:rPr lang="en-US" smtClean="0"/>
              <a:t>12/4/2020</a:t>
            </a:fld>
            <a:endParaRPr lang="en-US"/>
          </a:p>
        </p:txBody>
      </p:sp>
      <p:sp>
        <p:nvSpPr>
          <p:cNvPr id="9"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9"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pic>
        <p:nvPicPr>
          <p:cNvPr id="13" name="Picture 12"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21558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76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12/4/2020</a:t>
            </a:fld>
            <a:endParaRPr lang="en-US" dirty="0"/>
          </a:p>
        </p:txBody>
      </p:sp>
      <p:sp>
        <p:nvSpPr>
          <p:cNvPr id="13"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6"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pic>
        <p:nvPicPr>
          <p:cNvPr id="12" name="Picture 11"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19838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12/4/2020</a:t>
            </a:fld>
            <a:endParaRPr lang="en-US" dirty="0"/>
          </a:p>
        </p:txBody>
      </p:sp>
      <p:sp>
        <p:nvSpPr>
          <p:cNvPr id="15"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03714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sp>
        <p:nvSpPr>
          <p:cNvPr id="6" name="Rectangle 5"/>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7" name="Rectangle 6"/>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12/4/2020</a:t>
            </a:fld>
            <a:endParaRPr lang="en-US" dirty="0"/>
          </a:p>
        </p:txBody>
      </p:sp>
      <p:sp>
        <p:nvSpPr>
          <p:cNvPr id="11"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3151452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41EB6-2AF0-4677-8751-49E134FEBF5F}" type="datetime1">
              <a:rPr lang="en-US" smtClean="0"/>
              <a:t>12/4/2020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356E-2A12-4147-9C02-1C2F05D23B3C}" type="slidenum">
              <a:rPr lang="en-US" smtClean="0"/>
              <a:t>‹#›</a:t>
            </a:fld>
            <a:endParaRPr lang="en-US" dirty="0"/>
          </a:p>
        </p:txBody>
      </p:sp>
    </p:spTree>
    <p:extLst>
      <p:ext uri="{BB962C8B-B14F-4D97-AF65-F5344CB8AC3E}">
        <p14:creationId xmlns:p14="http://schemas.microsoft.com/office/powerpoint/2010/main" val="25901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dhcs.ca.gov/formsandpubs/Documents/DMC_Billing_Manual_2017.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dhcs.ca.gov/provgovpart/Pages/Drug-Medi-Cal-Organized-Delivery-System.asp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molly@harbageconsulting.com" TargetMode="External"/><Relationship Id="rId2" Type="http://schemas.openxmlformats.org/officeDocument/2006/relationships/hyperlink" Target="mailto:don@harbageconsulting.co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erynne@harbageconsulting.com" TargetMode="External"/><Relationship Id="rId4" Type="http://schemas.openxmlformats.org/officeDocument/2006/relationships/hyperlink" Target="mailto:courtney@harbageconsulting.co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dmcodswaiver@dhcs.ca.gov" TargetMode="External"/><Relationship Id="rId2" Type="http://schemas.openxmlformats.org/officeDocument/2006/relationships/hyperlink" Target="http://www.dhcs.ca.gov/provgovpart/Pages/Fact-Sheets-and-FAQs.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dhcs.ca.gov/formsandpubs/Pages/2017-MHSUDS-Information-Notice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b="1" dirty="0"/>
              <a:t>Drug </a:t>
            </a:r>
            <a:r>
              <a:rPr lang="en-US" b="1" dirty="0" err="1"/>
              <a:t>Medi</a:t>
            </a:r>
            <a:r>
              <a:rPr lang="en-US" b="1" dirty="0"/>
              <a:t>-Cal Organized Delivery System Claiming</a:t>
            </a:r>
          </a:p>
        </p:txBody>
      </p:sp>
      <p:sp>
        <p:nvSpPr>
          <p:cNvPr id="7" name="Subtitle 6"/>
          <p:cNvSpPr>
            <a:spLocks noGrp="1"/>
          </p:cNvSpPr>
          <p:nvPr>
            <p:ph type="subTitle" idx="1"/>
          </p:nvPr>
        </p:nvSpPr>
        <p:spPr/>
        <p:txBody>
          <a:bodyPr>
            <a:normAutofit fontScale="92500"/>
          </a:bodyPr>
          <a:lstStyle/>
          <a:p>
            <a:pPr algn="ctr"/>
            <a:r>
              <a:rPr lang="en-US" dirty="0"/>
              <a:t>Technical Assistance Webinar for Counties</a:t>
            </a:r>
          </a:p>
          <a:p>
            <a:pPr algn="ctr"/>
            <a:r>
              <a:rPr lang="en-US" dirty="0"/>
              <a:t>February 2, 2017</a:t>
            </a: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a:t>
            </a:fld>
            <a:endParaRPr lang="en-US"/>
          </a:p>
        </p:txBody>
      </p:sp>
    </p:spTree>
    <p:extLst>
      <p:ext uri="{BB962C8B-B14F-4D97-AF65-F5344CB8AC3E}">
        <p14:creationId xmlns:p14="http://schemas.microsoft.com/office/powerpoint/2010/main" val="332977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Recovery Services (cont.)</a:t>
            </a: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a:t>
            </a:fld>
            <a:endParaRPr lang="en-US"/>
          </a:p>
        </p:txBody>
      </p:sp>
      <p:sp>
        <p:nvSpPr>
          <p:cNvPr id="2" name="Content Placeholder 1"/>
          <p:cNvSpPr>
            <a:spLocks noGrp="1"/>
          </p:cNvSpPr>
          <p:nvPr>
            <p:ph idx="1"/>
          </p:nvPr>
        </p:nvSpPr>
        <p:spPr/>
        <p:txBody>
          <a:bodyPr/>
          <a:lstStyle/>
          <a:p>
            <a:r>
              <a:rPr lang="en-US" dirty="0"/>
              <a:t>The components of Recovery Services include: </a:t>
            </a:r>
          </a:p>
          <a:p>
            <a:pPr lvl="1"/>
            <a:r>
              <a:rPr lang="en-US" dirty="0"/>
              <a:t>Individual counseling – H0004/U6 </a:t>
            </a:r>
          </a:p>
          <a:p>
            <a:pPr lvl="1"/>
            <a:r>
              <a:rPr lang="en-US" dirty="0"/>
              <a:t>Group counseling – H0005/U6</a:t>
            </a:r>
          </a:p>
          <a:p>
            <a:pPr lvl="1"/>
            <a:r>
              <a:rPr lang="en-US" dirty="0"/>
              <a:t>Case management – H0006/U6 </a:t>
            </a:r>
          </a:p>
          <a:p>
            <a:pPr lvl="1"/>
            <a:r>
              <a:rPr lang="en-US" dirty="0"/>
              <a:t>Recovery monitoring/substance abuse assistance – T1012/U6</a:t>
            </a:r>
          </a:p>
          <a:p>
            <a:endParaRPr lang="en-US" dirty="0"/>
          </a:p>
        </p:txBody>
      </p:sp>
    </p:spTree>
    <p:extLst>
      <p:ext uri="{BB962C8B-B14F-4D97-AF65-F5344CB8AC3E}">
        <p14:creationId xmlns:p14="http://schemas.microsoft.com/office/powerpoint/2010/main" val="497106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304800"/>
            <a:ext cx="7086600" cy="1143000"/>
          </a:xfrm>
        </p:spPr>
        <p:txBody>
          <a:bodyPr>
            <a:normAutofit fontScale="90000"/>
          </a:bodyPr>
          <a:lstStyle/>
          <a:p>
            <a:r>
              <a:rPr lang="en-US" b="1" dirty="0"/>
              <a:t>National Drug Codes (NDC)</a:t>
            </a:r>
          </a:p>
        </p:txBody>
      </p:sp>
      <p:sp>
        <p:nvSpPr>
          <p:cNvPr id="2" name="Content Placeholder 1"/>
          <p:cNvSpPr>
            <a:spLocks noGrp="1"/>
          </p:cNvSpPr>
          <p:nvPr>
            <p:ph idx="1"/>
          </p:nvPr>
        </p:nvSpPr>
        <p:spPr>
          <a:xfrm>
            <a:off x="990600" y="1600200"/>
            <a:ext cx="7696200" cy="4756150"/>
          </a:xfrm>
        </p:spPr>
        <p:txBody>
          <a:bodyPr>
            <a:normAutofit fontScale="92500" lnSpcReduction="20000"/>
          </a:bodyPr>
          <a:lstStyle/>
          <a:p>
            <a:pPr>
              <a:lnSpc>
                <a:spcPct val="120000"/>
              </a:lnSpc>
            </a:pPr>
            <a:r>
              <a:rPr lang="en-US" dirty="0">
                <a:latin typeface="+mj-lt"/>
              </a:rPr>
              <a:t>Medication Assisted Treatment (MAT) with HCPCS S5000 and S5001 will need to use the NDC for the medication that is administered.</a:t>
            </a:r>
          </a:p>
          <a:p>
            <a:pPr lvl="1">
              <a:lnSpc>
                <a:spcPct val="120000"/>
              </a:lnSpc>
            </a:pPr>
            <a:r>
              <a:rPr lang="en-US" dirty="0">
                <a:latin typeface="+mj-lt"/>
              </a:rPr>
              <a:t>OTP/NTP MAT is required to provide buprenorphine, disulfiram, and naloxone to beneficiaries. </a:t>
            </a:r>
          </a:p>
          <a:p>
            <a:pPr lvl="1">
              <a:lnSpc>
                <a:spcPct val="120000"/>
              </a:lnSpc>
            </a:pPr>
            <a:r>
              <a:rPr lang="en-US" dirty="0">
                <a:latin typeface="+mj-lt"/>
              </a:rPr>
              <a:t>S5000/S5001 with the UA modifier and the correct NDC will be necessary for correct claim adjudication.</a:t>
            </a: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a:t>
            </a:fld>
            <a:endParaRPr lang="en-US"/>
          </a:p>
        </p:txBody>
      </p:sp>
    </p:spTree>
    <p:extLst>
      <p:ext uri="{BB962C8B-B14F-4D97-AF65-F5344CB8AC3E}">
        <p14:creationId xmlns:p14="http://schemas.microsoft.com/office/powerpoint/2010/main" val="70386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a:t>National Drug Codes (NDC) (</a:t>
            </a:r>
            <a:r>
              <a:rPr lang="en-US" sz="3200" b="1" dirty="0" err="1"/>
              <a:t>con’t</a:t>
            </a:r>
            <a:r>
              <a:rPr lang="en-US" sz="3200" b="1" dirty="0"/>
              <a:t>)</a:t>
            </a:r>
          </a:p>
        </p:txBody>
      </p:sp>
      <p:sp>
        <p:nvSpPr>
          <p:cNvPr id="2" name="Content Placeholder 1"/>
          <p:cNvSpPr>
            <a:spLocks noGrp="1"/>
          </p:cNvSpPr>
          <p:nvPr>
            <p:ph idx="1"/>
          </p:nvPr>
        </p:nvSpPr>
        <p:spPr>
          <a:xfrm>
            <a:off x="990600" y="1600200"/>
            <a:ext cx="7696200" cy="4756150"/>
          </a:xfrm>
        </p:spPr>
        <p:txBody>
          <a:bodyPr>
            <a:normAutofit/>
          </a:bodyPr>
          <a:lstStyle/>
          <a:p>
            <a:pPr>
              <a:lnSpc>
                <a:spcPct val="120000"/>
              </a:lnSpc>
            </a:pPr>
            <a:r>
              <a:rPr lang="en-US" dirty="0"/>
              <a:t>Non-OTP/NTP MAT is optional for counties that choose to provide additional medications to beneficiaries. </a:t>
            </a:r>
          </a:p>
          <a:p>
            <a:pPr lvl="1">
              <a:lnSpc>
                <a:spcPct val="120000"/>
              </a:lnSpc>
            </a:pPr>
            <a:r>
              <a:rPr lang="en-US" dirty="0">
                <a:latin typeface="+mj-lt"/>
              </a:rPr>
              <a:t>The ODS county will set rates for these non-OTP/NTP medications. </a:t>
            </a:r>
          </a:p>
          <a:p>
            <a:pPr lvl="1">
              <a:lnSpc>
                <a:spcPct val="120000"/>
              </a:lnSpc>
            </a:pPr>
            <a:r>
              <a:rPr lang="en-US" dirty="0">
                <a:latin typeface="+mj-lt"/>
              </a:rPr>
              <a:t>S5000/S5001 with the appropriate U code modifier and the correct NDC will be necessary for correct claim adjudication.</a:t>
            </a: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a:t>
            </a:fld>
            <a:endParaRPr lang="en-US"/>
          </a:p>
        </p:txBody>
      </p:sp>
    </p:spTree>
    <p:extLst>
      <p:ext uri="{BB962C8B-B14F-4D97-AF65-F5344CB8AC3E}">
        <p14:creationId xmlns:p14="http://schemas.microsoft.com/office/powerpoint/2010/main" val="1782866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Same Day Billing</a:t>
            </a: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13</a:t>
            </a:fld>
            <a:endParaRPr lang="en-US"/>
          </a:p>
        </p:txBody>
      </p:sp>
      <p:sp>
        <p:nvSpPr>
          <p:cNvPr id="2" name="Content Placeholder 1"/>
          <p:cNvSpPr>
            <a:spLocks noGrp="1"/>
          </p:cNvSpPr>
          <p:nvPr>
            <p:ph idx="1"/>
          </p:nvPr>
        </p:nvSpPr>
        <p:spPr/>
        <p:txBody>
          <a:bodyPr>
            <a:normAutofit lnSpcReduction="10000"/>
          </a:bodyPr>
          <a:lstStyle/>
          <a:p>
            <a:r>
              <a:rPr lang="en-US" dirty="0"/>
              <a:t>DMC-ODS Same Day Billing rules (Information Notice 16-007) have eliminated the need for the Multiple Billing Override code.</a:t>
            </a:r>
          </a:p>
          <a:p>
            <a:pPr lvl="1"/>
            <a:r>
              <a:rPr lang="en-US" u="sng" dirty="0"/>
              <a:t>Note</a:t>
            </a:r>
            <a:r>
              <a:rPr lang="en-US" dirty="0"/>
              <a:t>: Same Day Billing in more than one level of care will be restricted to combinations with OTP/NTP to allow for cases where methadone dosing is part of the necessary treatment for any beneficiary in any other level of care.</a:t>
            </a:r>
          </a:p>
        </p:txBody>
      </p:sp>
    </p:spTree>
    <p:extLst>
      <p:ext uri="{BB962C8B-B14F-4D97-AF65-F5344CB8AC3E}">
        <p14:creationId xmlns:p14="http://schemas.microsoft.com/office/powerpoint/2010/main" val="2519580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Short Doyle </a:t>
            </a:r>
            <a:r>
              <a:rPr lang="en-US" b="1" dirty="0" err="1"/>
              <a:t>Medi</a:t>
            </a:r>
            <a:r>
              <a:rPr lang="en-US" b="1" dirty="0"/>
              <a:t>-Cal Claiming</a:t>
            </a: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14</a:t>
            </a:fld>
            <a:endParaRPr lang="en-US"/>
          </a:p>
        </p:txBody>
      </p:sp>
      <p:sp>
        <p:nvSpPr>
          <p:cNvPr id="2" name="Content Placeholder 1"/>
          <p:cNvSpPr>
            <a:spLocks noGrp="1"/>
          </p:cNvSpPr>
          <p:nvPr>
            <p:ph idx="1"/>
          </p:nvPr>
        </p:nvSpPr>
        <p:spPr>
          <a:xfrm>
            <a:off x="990600" y="1600200"/>
            <a:ext cx="7696200" cy="4756150"/>
          </a:xfrm>
        </p:spPr>
        <p:txBody>
          <a:bodyPr>
            <a:normAutofit/>
          </a:bodyPr>
          <a:lstStyle/>
          <a:p>
            <a:pPr>
              <a:lnSpc>
                <a:spcPct val="120000"/>
              </a:lnSpc>
            </a:pPr>
            <a:r>
              <a:rPr lang="en-US" dirty="0">
                <a:latin typeface="+mj-lt"/>
              </a:rPr>
              <a:t>In order to submit correctly coded claims for the DMC-ODS services beginning on the “Go Live” date and forward, each DMC-ODS county will need to use the new HCPCS code and modifier combinations that have been identified in IN 17-002. </a:t>
            </a:r>
          </a:p>
        </p:txBody>
      </p:sp>
    </p:spTree>
    <p:extLst>
      <p:ext uri="{BB962C8B-B14F-4D97-AF65-F5344CB8AC3E}">
        <p14:creationId xmlns:p14="http://schemas.microsoft.com/office/powerpoint/2010/main" val="4047448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DMC Billing Manual &amp; New DMC-ODS Waiver Chapter</a:t>
            </a:r>
          </a:p>
        </p:txBody>
      </p:sp>
      <p:sp>
        <p:nvSpPr>
          <p:cNvPr id="5" name="Subtitle 4"/>
          <p:cNvSpPr>
            <a:spLocks noGrp="1"/>
          </p:cNvSpPr>
          <p:nvPr>
            <p:ph type="subTitle" idx="1"/>
          </p:nvPr>
        </p:nvSpPr>
        <p:spPr/>
        <p:txBody>
          <a:bodyPr/>
          <a:lstStyle/>
          <a:p>
            <a:endParaRPr lang="en-US" dirty="0"/>
          </a:p>
        </p:txBody>
      </p:sp>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0675EF-9A9E-42A0-A0AB-8000711170D6}" type="datetime1">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12/4/2020</a:t>
            </a:fld>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22356E-2A12-4147-9C02-1C2F05D23B3C}" type="slidenum">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Tree>
    <p:extLst>
      <p:ext uri="{BB962C8B-B14F-4D97-AF65-F5344CB8AC3E}">
        <p14:creationId xmlns:p14="http://schemas.microsoft.com/office/powerpoint/2010/main" val="329804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Overview</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E6CE3CD-95B7-4C7E-9330-C49A7D6A52C8}" type="datetime1">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12/4/2020</a:t>
            </a:fld>
            <a:endParaRPr kumimoji="0" lang="en-US" sz="1200" b="0" i="0" u="none" strike="noStrike" kern="1200" cap="none" spc="0" normalizeH="0" baseline="0" noProof="0">
              <a:ln>
                <a:noFill/>
              </a:ln>
              <a:solidFill>
                <a:srgbClr val="2E2E2E">
                  <a:tint val="75000"/>
                </a:srgbClr>
              </a:solidFill>
              <a:effectLst/>
              <a:uLnTx/>
              <a:uFillTx/>
              <a:latin typeface="Arial"/>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22356E-2A12-4147-9C02-1C2F05D23B3C}" type="slidenum">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srgbClr val="2E2E2E">
                  <a:tint val="75000"/>
                </a:srgbClr>
              </a:solidFill>
              <a:effectLst/>
              <a:uLnTx/>
              <a:uFillTx/>
              <a:latin typeface="Arial"/>
              <a:ea typeface="+mn-ea"/>
              <a:cs typeface="+mn-cs"/>
            </a:endParaRPr>
          </a:p>
        </p:txBody>
      </p:sp>
      <p:sp>
        <p:nvSpPr>
          <p:cNvPr id="2" name="Content Placeholder 1"/>
          <p:cNvSpPr>
            <a:spLocks noGrp="1"/>
          </p:cNvSpPr>
          <p:nvPr>
            <p:ph idx="1"/>
          </p:nvPr>
        </p:nvSpPr>
        <p:spPr>
          <a:xfrm>
            <a:off x="990600" y="1600200"/>
            <a:ext cx="7696200" cy="4953000"/>
          </a:xfrm>
        </p:spPr>
        <p:txBody>
          <a:bodyPr>
            <a:normAutofit fontScale="85000" lnSpcReduction="20000"/>
          </a:bodyPr>
          <a:lstStyle/>
          <a:p>
            <a:r>
              <a:rPr lang="en-US" dirty="0"/>
              <a:t>The purpose of the DMC Billing Manual is to provide counties and direct providers with information on how to submit a claim for reimbursement for DMC services rendered. </a:t>
            </a:r>
          </a:p>
          <a:p>
            <a:pPr>
              <a:lnSpc>
                <a:spcPct val="120000"/>
              </a:lnSpc>
            </a:pPr>
            <a:r>
              <a:rPr lang="en-US" dirty="0"/>
              <a:t>The DMC-ODS waiver chapter provides direction to counties that have an executed Intergovernmental Agreement with DHCS to administer waiver­­ services. </a:t>
            </a:r>
          </a:p>
          <a:p>
            <a:pPr>
              <a:lnSpc>
                <a:spcPct val="120000"/>
              </a:lnSpc>
            </a:pPr>
            <a:r>
              <a:rPr lang="en-US" dirty="0"/>
              <a:t>Updated DMC Billing Manual posted on the DHCS website:</a:t>
            </a:r>
          </a:p>
          <a:p>
            <a:pPr lvl="1">
              <a:lnSpc>
                <a:spcPct val="120000"/>
              </a:lnSpc>
            </a:pPr>
            <a:r>
              <a:rPr lang="en-US" sz="2400" dirty="0">
                <a:hlinkClick r:id="rId2" tooltip="DMC Billing Manual"/>
              </a:rPr>
              <a:t>http://www.dhcs.ca.gov/formsandpubs/Documents/DMC_Billing_Manual_2017.pdf </a:t>
            </a:r>
            <a:endParaRPr lang="en-US" sz="2400" dirty="0"/>
          </a:p>
          <a:p>
            <a:endParaRPr lang="en-US" dirty="0"/>
          </a:p>
        </p:txBody>
      </p:sp>
    </p:spTree>
    <p:extLst>
      <p:ext uri="{BB962C8B-B14F-4D97-AF65-F5344CB8AC3E}">
        <p14:creationId xmlns:p14="http://schemas.microsoft.com/office/powerpoint/2010/main" val="2062851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Overview (cont.)</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E6CE3CD-95B7-4C7E-9330-C49A7D6A52C8}" type="datetime1">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12/4/2020</a:t>
            </a:fld>
            <a:endParaRPr kumimoji="0" lang="en-US" sz="1200" b="0" i="0" u="none" strike="noStrike" kern="1200" cap="none" spc="0" normalizeH="0" baseline="0" noProof="0">
              <a:ln>
                <a:noFill/>
              </a:ln>
              <a:solidFill>
                <a:srgbClr val="2E2E2E">
                  <a:tint val="75000"/>
                </a:srgbClr>
              </a:solidFill>
              <a:effectLst/>
              <a:uLnTx/>
              <a:uFillTx/>
              <a:latin typeface="Arial"/>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22356E-2A12-4147-9C02-1C2F05D23B3C}" type="slidenum">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srgbClr val="2E2E2E">
                  <a:tint val="75000"/>
                </a:srgbClr>
              </a:solidFill>
              <a:effectLst/>
              <a:uLnTx/>
              <a:uFillTx/>
              <a:latin typeface="Arial"/>
              <a:ea typeface="+mn-ea"/>
              <a:cs typeface="+mn-cs"/>
            </a:endParaRPr>
          </a:p>
        </p:txBody>
      </p:sp>
      <p:sp>
        <p:nvSpPr>
          <p:cNvPr id="2" name="Content Placeholder 1"/>
          <p:cNvSpPr>
            <a:spLocks noGrp="1"/>
          </p:cNvSpPr>
          <p:nvPr>
            <p:ph idx="1"/>
          </p:nvPr>
        </p:nvSpPr>
        <p:spPr/>
        <p:txBody>
          <a:bodyPr/>
          <a:lstStyle/>
          <a:p>
            <a:r>
              <a:rPr lang="en-US" dirty="0"/>
              <a:t>Most federal and state regulations that pertain to DMC billing for regular state plan services are still applicable in the DMC-ODS.</a:t>
            </a:r>
          </a:p>
          <a:p>
            <a:r>
              <a:rPr lang="en-US" dirty="0"/>
              <a:t>Only counties can opt-in to the waiver.</a:t>
            </a:r>
          </a:p>
          <a:p>
            <a:r>
              <a:rPr lang="en-US" dirty="0"/>
              <a:t>Detailed guidance for DMC-ODS billing is outlined in Chapter 6 and related Information Notices.</a:t>
            </a:r>
          </a:p>
        </p:txBody>
      </p:sp>
    </p:spTree>
    <p:extLst>
      <p:ext uri="{BB962C8B-B14F-4D97-AF65-F5344CB8AC3E}">
        <p14:creationId xmlns:p14="http://schemas.microsoft.com/office/powerpoint/2010/main" val="2596174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New DMC-ODS Services</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E6CE3CD-95B7-4C7E-9330-C49A7D6A52C8}" type="datetime1">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12/4/2020</a:t>
            </a:fld>
            <a:endParaRPr kumimoji="0" lang="en-US" sz="1200" b="0" i="0" u="none" strike="noStrike" kern="1200" cap="none" spc="0" normalizeH="0" baseline="0" noProof="0">
              <a:ln>
                <a:noFill/>
              </a:ln>
              <a:solidFill>
                <a:srgbClr val="2E2E2E">
                  <a:tint val="75000"/>
                </a:srgbClr>
              </a:solidFill>
              <a:effectLst/>
              <a:uLnTx/>
              <a:uFillTx/>
              <a:latin typeface="Arial"/>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22356E-2A12-4147-9C02-1C2F05D23B3C}" type="slidenum">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srgbClr val="2E2E2E">
                  <a:tint val="75000"/>
                </a:srgbClr>
              </a:solidFill>
              <a:effectLst/>
              <a:uLnTx/>
              <a:uFillTx/>
              <a:latin typeface="Arial"/>
              <a:ea typeface="+mn-ea"/>
              <a:cs typeface="+mn-cs"/>
            </a:endParaRPr>
          </a:p>
        </p:txBody>
      </p:sp>
      <p:sp>
        <p:nvSpPr>
          <p:cNvPr id="2" name="Content Placeholder 1"/>
          <p:cNvSpPr>
            <a:spLocks noGrp="1"/>
          </p:cNvSpPr>
          <p:nvPr>
            <p:ph idx="1"/>
          </p:nvPr>
        </p:nvSpPr>
        <p:spPr>
          <a:xfrm>
            <a:off x="972312" y="1417639"/>
            <a:ext cx="7696200" cy="4929568"/>
          </a:xfrm>
        </p:spPr>
        <p:txBody>
          <a:bodyPr/>
          <a:lstStyle/>
          <a:p>
            <a:r>
              <a:rPr lang="en-US" dirty="0"/>
              <a:t>Case Management</a:t>
            </a:r>
          </a:p>
          <a:p>
            <a:r>
              <a:rPr lang="en-US" dirty="0"/>
              <a:t>Physician Consultation</a:t>
            </a:r>
          </a:p>
          <a:p>
            <a:r>
              <a:rPr lang="en-US" dirty="0"/>
              <a:t>Withdrawal Management</a:t>
            </a:r>
          </a:p>
          <a:p>
            <a:r>
              <a:rPr lang="en-US" dirty="0"/>
              <a:t>Medication Assisted Treatment</a:t>
            </a:r>
          </a:p>
          <a:p>
            <a:r>
              <a:rPr lang="en-US" dirty="0"/>
              <a:t>Partial Hospitalization</a:t>
            </a:r>
          </a:p>
        </p:txBody>
      </p:sp>
    </p:spTree>
    <p:extLst>
      <p:ext uri="{BB962C8B-B14F-4D97-AF65-F5344CB8AC3E}">
        <p14:creationId xmlns:p14="http://schemas.microsoft.com/office/powerpoint/2010/main" val="254100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828800" y="228600"/>
            <a:ext cx="7086600" cy="944562"/>
          </a:xfrm>
        </p:spPr>
        <p:txBody>
          <a:bodyPr>
            <a:normAutofit/>
          </a:bodyPr>
          <a:lstStyle/>
          <a:p>
            <a:r>
              <a:rPr lang="en-US" b="1" dirty="0"/>
              <a:t>Services Comparison</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0675EF-9A9E-42A0-A0AB-8000711170D6}" type="datetime1">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12/4/2020</a:t>
            </a:fld>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sp>
        <p:nvSpPr>
          <p:cNvPr id="8" name="Slide Number Placeholder 7"/>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22356E-2A12-4147-9C02-1C2F05D23B3C}" type="slidenum">
              <a:rPr kumimoji="0" lang="en-US" sz="1200" b="0" i="0" u="none" strike="noStrike" kern="1200" cap="none" spc="0" normalizeH="0" baseline="0" noProof="0" smtClean="0">
                <a:ln>
                  <a:noFill/>
                </a:ln>
                <a:solidFill>
                  <a:srgbClr val="2E2E2E">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srgbClr val="2E2E2E">
                  <a:tint val="75000"/>
                </a:srgbClr>
              </a:solidFill>
              <a:effectLst/>
              <a:uLnTx/>
              <a:uFillTx/>
              <a:latin typeface="Arial"/>
              <a:ea typeface="+mn-ea"/>
              <a:cs typeface="+mn-cs"/>
            </a:endParaRPr>
          </a:p>
        </p:txBody>
      </p:sp>
      <p:graphicFrame>
        <p:nvGraphicFramePr>
          <p:cNvPr id="3" name="Content Placeholder 2" descr="Under the regular state plan services outpatient, intensive outpatient, residential and narcotic treatment is available.  Residential treatment is an optional services that is limited to facilities with a 16 bed calpacity that serve perinatal beneficiaries only.  Methadone is the only MAT available only in an NTP.  Withdrawal management is only available as a fee for service.  Case management, physician consultation and recovery services are not allowable services.  Partial hospitalization and additional medication assisted treatment are not allowable services.  Rates are set by DHCS.  Separate rates for ODF individual and ODF group counseloing.  Units of service vary depending on service.  No formula is used to determine group minutes per beneficiary.  Fractional units of service are not allowed.  County must pro-rate the cost.  Multiple billing override code is needed for multiple services in one day.  NDC is not required on 837P.&#10;&#10;Waiver Services include the following:  County must provide outpatient, intensive outpatient, residential and narcotic treatment.  Residential treatment includes several levels.  County must provide at least one level initially and all levels with 3 years.  There is no bed capacity limit.  All populations are allowed in and provider's level is designated by SUD Compliance.  Additional MAT available in NTP programs and non-NTP programs.  Withdrawal management includes several levels and county must provide at least one level.  County must provide case management, physician consultation and recovery services.  Partial hospitalization and additional MAT are optional services.  Interim rates are set by the county and approved by DHCS.  SMA does not apply.  Group and individual counseling will have the same rate.  Units of service is 15 minutes for all services, except daily for partial hospitalization, withdrawal management, residential.  Units of service is 10 minutes for NTP counseling.  Formula used to determine group counseling minutes for each beneficiary.  Fractional units are allowed.  No multiple billing override code, but some services are not allowed on the same day.  NDC is required on 837P.&#10;" title="Services Comparison "/>
          <p:cNvGraphicFramePr>
            <a:graphicFrameLocks noGrp="1"/>
          </p:cNvGraphicFramePr>
          <p:nvPr>
            <p:ph idx="1"/>
            <p:extLst>
              <p:ext uri="{D42A27DB-BD31-4B8C-83A1-F6EECF244321}">
                <p14:modId xmlns:p14="http://schemas.microsoft.com/office/powerpoint/2010/main" val="1592733211"/>
              </p:ext>
            </p:extLst>
          </p:nvPr>
        </p:nvGraphicFramePr>
        <p:xfrm>
          <a:off x="1295400" y="1052824"/>
          <a:ext cx="7391400" cy="5128684"/>
        </p:xfrm>
        <a:graphic>
          <a:graphicData uri="http://schemas.openxmlformats.org/drawingml/2006/table">
            <a:tbl>
              <a:tblPr firstRow="1"/>
              <a:tblGrid>
                <a:gridCol w="3411415">
                  <a:extLst>
                    <a:ext uri="{9D8B030D-6E8A-4147-A177-3AD203B41FA5}">
                      <a16:colId xmlns:a16="http://schemas.microsoft.com/office/drawing/2014/main" val="3612886648"/>
                    </a:ext>
                  </a:extLst>
                </a:gridCol>
                <a:gridCol w="3979985">
                  <a:extLst>
                    <a:ext uri="{9D8B030D-6E8A-4147-A177-3AD203B41FA5}">
                      <a16:colId xmlns:a16="http://schemas.microsoft.com/office/drawing/2014/main" val="670437315"/>
                    </a:ext>
                  </a:extLst>
                </a:gridCol>
              </a:tblGrid>
              <a:tr h="291402">
                <a:tc>
                  <a:txBody>
                    <a:bodyPr/>
                    <a:lstStyle/>
                    <a:p>
                      <a:pPr algn="ctr" fontAlgn="b"/>
                      <a:r>
                        <a:rPr lang="en-US" sz="1000" b="1" i="0" u="sng" strike="noStrike" baseline="0" dirty="0">
                          <a:solidFill>
                            <a:srgbClr val="000000"/>
                          </a:solidFill>
                          <a:effectLst/>
                          <a:latin typeface="Calibri" panose="020F0502020204030204" pitchFamily="34" charset="0"/>
                        </a:rPr>
                        <a:t>Regular State Plan Services</a:t>
                      </a:r>
                    </a:p>
                  </a:txBody>
                  <a:tcPr marL="7105" marR="7105" marT="71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sng" strike="noStrike" baseline="0" dirty="0">
                          <a:solidFill>
                            <a:srgbClr val="000000"/>
                          </a:solidFill>
                          <a:effectLst/>
                          <a:latin typeface="Calibri" panose="020F0502020204030204" pitchFamily="34" charset="0"/>
                        </a:rPr>
                        <a:t>Waiver Services</a:t>
                      </a:r>
                    </a:p>
                  </a:txBody>
                  <a:tcPr marL="7105" marR="7105" marT="71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780024"/>
                  </a:ext>
                </a:extLst>
              </a:tr>
              <a:tr h="333032">
                <a:tc>
                  <a:txBody>
                    <a:bodyPr/>
                    <a:lstStyle/>
                    <a:p>
                      <a:pPr algn="l" fontAlgn="t"/>
                      <a:r>
                        <a:rPr lang="en-US" sz="1000" b="0" i="0" u="none" strike="noStrike" baseline="0" dirty="0">
                          <a:solidFill>
                            <a:srgbClr val="000000"/>
                          </a:solidFill>
                          <a:effectLst/>
                          <a:latin typeface="Calibri" panose="020F0502020204030204" pitchFamily="34" charset="0"/>
                        </a:rPr>
                        <a:t>Outpatient, intensive outpatient, residential, and narcotic treatment are available</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dirty="0">
                          <a:solidFill>
                            <a:srgbClr val="000000"/>
                          </a:solidFill>
                          <a:effectLst/>
                          <a:latin typeface="Calibri" panose="020F0502020204030204" pitchFamily="34" charset="0"/>
                        </a:rPr>
                        <a:t>County must provide outpatient, intensive outpatient, residential, and narcotic treatment</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046600"/>
                  </a:ext>
                </a:extLst>
              </a:tr>
              <a:tr h="832577">
                <a:tc>
                  <a:txBody>
                    <a:bodyPr/>
                    <a:lstStyle/>
                    <a:p>
                      <a:pPr algn="l" fontAlgn="t"/>
                      <a:r>
                        <a:rPr lang="en-US" sz="1000" b="0" i="0" u="none" strike="noStrike" baseline="0" dirty="0">
                          <a:solidFill>
                            <a:srgbClr val="000000"/>
                          </a:solidFill>
                          <a:effectLst/>
                          <a:latin typeface="Calibri" panose="020F0502020204030204" pitchFamily="34" charset="0"/>
                        </a:rPr>
                        <a:t>Residential treatment is an optional service                                                                                                 - 16-bed capacity limit                                                                                                             - Perinatal beneficiaries only</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dirty="0">
                          <a:solidFill>
                            <a:srgbClr val="000000"/>
                          </a:solidFill>
                          <a:effectLst/>
                          <a:latin typeface="Calibri" panose="020F0502020204030204" pitchFamily="34" charset="0"/>
                        </a:rPr>
                        <a:t>Residential treatment includes several levels (3.1, 3.3, 3.5).  County must provide at least one level initially and all levels with 3 years                                                                                     - no bed capacity limit                                                                                                                                          - all populations allowed (men, youth, </a:t>
                      </a:r>
                      <a:r>
                        <a:rPr lang="en-US" sz="1000" b="0" i="0" u="none" strike="noStrike" baseline="0" dirty="0" err="1">
                          <a:solidFill>
                            <a:srgbClr val="000000"/>
                          </a:solidFill>
                          <a:effectLst/>
                          <a:latin typeface="Calibri" panose="020F0502020204030204" pitchFamily="34" charset="0"/>
                        </a:rPr>
                        <a:t>peri</a:t>
                      </a:r>
                      <a:r>
                        <a:rPr lang="en-US" sz="1000" b="0" i="0" u="none" strike="noStrike" baseline="0" dirty="0">
                          <a:solidFill>
                            <a:srgbClr val="000000"/>
                          </a:solidFill>
                          <a:effectLst/>
                          <a:latin typeface="Calibri" panose="020F0502020204030204" pitchFamily="34" charset="0"/>
                        </a:rPr>
                        <a:t> or non-</a:t>
                      </a:r>
                      <a:r>
                        <a:rPr lang="en-US" sz="1000" b="0" i="0" u="none" strike="noStrike" baseline="0" dirty="0" err="1">
                          <a:solidFill>
                            <a:srgbClr val="000000"/>
                          </a:solidFill>
                          <a:effectLst/>
                          <a:latin typeface="Calibri" panose="020F0502020204030204" pitchFamily="34" charset="0"/>
                        </a:rPr>
                        <a:t>peri</a:t>
                      </a:r>
                      <a:r>
                        <a:rPr lang="en-US" sz="1000" b="0" i="0" u="none" strike="noStrike" baseline="0" dirty="0">
                          <a:solidFill>
                            <a:srgbClr val="000000"/>
                          </a:solidFill>
                          <a:effectLst/>
                          <a:latin typeface="Calibri" panose="020F0502020204030204" pitchFamily="34" charset="0"/>
                        </a:rPr>
                        <a:t>)                                                                          - provider's level designated by SUD Compliance </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044997"/>
                  </a:ext>
                </a:extLst>
              </a:tr>
              <a:tr h="499547">
                <a:tc>
                  <a:txBody>
                    <a:bodyPr/>
                    <a:lstStyle/>
                    <a:p>
                      <a:pPr algn="l" fontAlgn="t"/>
                      <a:r>
                        <a:rPr lang="en-US" sz="1000" b="0" i="0" u="none" strike="noStrike" baseline="0" dirty="0">
                          <a:solidFill>
                            <a:srgbClr val="000000"/>
                          </a:solidFill>
                          <a:effectLst/>
                          <a:latin typeface="Calibri" panose="020F0502020204030204" pitchFamily="34" charset="0"/>
                        </a:rPr>
                        <a:t>Methadone is the only medication assisted treatment (MAT), available only in narcotic treatment programs (NTPs)</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dirty="0">
                          <a:solidFill>
                            <a:srgbClr val="000000"/>
                          </a:solidFill>
                          <a:effectLst/>
                          <a:latin typeface="Calibri" panose="020F0502020204030204" pitchFamily="34" charset="0"/>
                        </a:rPr>
                        <a:t>Additional MAT available in NTP programs and non-NTP programs:                                                                                                                     - NTP MAT: Buprenorphine, Naloxone, Disulfiram                                                                         - non-NTP MAT: county identifies those they will provide</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1302214"/>
                  </a:ext>
                </a:extLst>
              </a:tr>
              <a:tr h="333032">
                <a:tc>
                  <a:txBody>
                    <a:bodyPr/>
                    <a:lstStyle/>
                    <a:p>
                      <a:pPr algn="l" fontAlgn="t"/>
                      <a:r>
                        <a:rPr lang="en-US" sz="1000" b="0" i="0" u="none" strike="noStrike" baseline="0" dirty="0">
                          <a:solidFill>
                            <a:srgbClr val="000000"/>
                          </a:solidFill>
                          <a:effectLst/>
                          <a:latin typeface="Calibri" panose="020F0502020204030204" pitchFamily="34" charset="0"/>
                        </a:rPr>
                        <a:t>Withdrawal management: only available as fee for service</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a:solidFill>
                            <a:srgbClr val="000000"/>
                          </a:solidFill>
                          <a:effectLst/>
                          <a:latin typeface="Calibri" panose="020F0502020204030204" pitchFamily="34" charset="0"/>
                        </a:rPr>
                        <a:t>Withdrawal management includes several levels (1, 2, 3.2). County must provide at least one level</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8633054"/>
                  </a:ext>
                </a:extLst>
              </a:tr>
              <a:tr h="333032">
                <a:tc>
                  <a:txBody>
                    <a:bodyPr/>
                    <a:lstStyle/>
                    <a:p>
                      <a:pPr algn="l" fontAlgn="t"/>
                      <a:r>
                        <a:rPr lang="en-US" sz="1000" b="0" i="0" u="none" strike="noStrike" baseline="0" dirty="0">
                          <a:solidFill>
                            <a:srgbClr val="000000"/>
                          </a:solidFill>
                          <a:effectLst/>
                          <a:latin typeface="Calibri" panose="020F0502020204030204" pitchFamily="34" charset="0"/>
                        </a:rPr>
                        <a:t>Case management, physician consultation, recovery services are not allowable services</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dirty="0">
                          <a:solidFill>
                            <a:srgbClr val="000000"/>
                          </a:solidFill>
                          <a:effectLst/>
                          <a:latin typeface="Calibri" panose="020F0502020204030204" pitchFamily="34" charset="0"/>
                        </a:rPr>
                        <a:t>County must provide case management, physician consultation, and recovery services</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6479106"/>
                  </a:ext>
                </a:extLst>
              </a:tr>
              <a:tr h="333032">
                <a:tc>
                  <a:txBody>
                    <a:bodyPr/>
                    <a:lstStyle/>
                    <a:p>
                      <a:pPr algn="l" fontAlgn="t"/>
                      <a:r>
                        <a:rPr lang="en-US" sz="1000" b="0" i="0" u="none" strike="noStrike" baseline="0" dirty="0">
                          <a:solidFill>
                            <a:srgbClr val="000000"/>
                          </a:solidFill>
                          <a:effectLst/>
                          <a:latin typeface="Calibri" panose="020F0502020204030204" pitchFamily="34" charset="0"/>
                        </a:rPr>
                        <a:t>Partial </a:t>
                      </a:r>
                      <a:r>
                        <a:rPr lang="en-US" sz="1000" b="0" i="0" u="none" strike="noStrike" baseline="0" dirty="0" err="1">
                          <a:solidFill>
                            <a:srgbClr val="000000"/>
                          </a:solidFill>
                          <a:effectLst/>
                          <a:latin typeface="Calibri" panose="020F0502020204030204" pitchFamily="34" charset="0"/>
                        </a:rPr>
                        <a:t>hospitilization</a:t>
                      </a:r>
                      <a:r>
                        <a:rPr lang="en-US" sz="1000" b="0" i="0" u="none" strike="noStrike" baseline="0" dirty="0">
                          <a:solidFill>
                            <a:srgbClr val="000000"/>
                          </a:solidFill>
                          <a:effectLst/>
                          <a:latin typeface="Calibri" panose="020F0502020204030204" pitchFamily="34" charset="0"/>
                        </a:rPr>
                        <a:t> and additional medication assisted treatment (MAT) are not allowable services</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a:solidFill>
                            <a:srgbClr val="000000"/>
                          </a:solidFill>
                          <a:effectLst/>
                          <a:latin typeface="Calibri" panose="020F0502020204030204" pitchFamily="34" charset="0"/>
                        </a:rPr>
                        <a:t>Partial hospitalization and additional MAT are optional services </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426126"/>
                  </a:ext>
                </a:extLst>
              </a:tr>
              <a:tr h="174842">
                <a:tc>
                  <a:txBody>
                    <a:bodyPr/>
                    <a:lstStyle/>
                    <a:p>
                      <a:pPr algn="l" fontAlgn="t"/>
                      <a:r>
                        <a:rPr lang="en-US" sz="1000" b="1" i="0" u="none" strike="noStrike" baseline="0" dirty="0">
                          <a:solidFill>
                            <a:srgbClr val="000000"/>
                          </a:solidFill>
                          <a:effectLst/>
                          <a:latin typeface="Calibri" panose="020F0502020204030204" pitchFamily="34" charset="0"/>
                        </a:rPr>
                        <a:t>Rates/Units of Service/Billing</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r>
                        <a:rPr lang="en-US" sz="1100" b="1" i="0" u="none" strike="noStrike" baseline="0" dirty="0">
                          <a:solidFill>
                            <a:srgbClr val="000000"/>
                          </a:solidFill>
                          <a:effectLst/>
                          <a:latin typeface="Calibri" panose="020F0502020204030204" pitchFamily="34" charset="0"/>
                        </a:rPr>
                        <a:t>Rates/Units of Service/Billing</a:t>
                      </a:r>
                      <a:endParaRPr lang="en-US" sz="1100" dirty="0"/>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13363662"/>
                  </a:ext>
                </a:extLst>
              </a:tr>
              <a:tr h="333032">
                <a:tc>
                  <a:txBody>
                    <a:bodyPr/>
                    <a:lstStyle/>
                    <a:p>
                      <a:pPr algn="l" fontAlgn="t"/>
                      <a:r>
                        <a:rPr lang="en-US" sz="1000" b="0" i="0" u="none" strike="noStrike" baseline="0">
                          <a:solidFill>
                            <a:srgbClr val="000000"/>
                          </a:solidFill>
                          <a:effectLst/>
                          <a:latin typeface="Calibri" panose="020F0502020204030204" pitchFamily="34" charset="0"/>
                        </a:rPr>
                        <a:t>Rates are set by DHCS (state maximum allowance - SMA)</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dirty="0">
                          <a:solidFill>
                            <a:srgbClr val="000000"/>
                          </a:solidFill>
                          <a:effectLst/>
                          <a:latin typeface="Calibri" panose="020F0502020204030204" pitchFamily="34" charset="0"/>
                        </a:rPr>
                        <a:t>(Interim) rates are set by the county, approved by DHCS. SMA does not apply. </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190851"/>
                  </a:ext>
                </a:extLst>
              </a:tr>
              <a:tr h="166515">
                <a:tc>
                  <a:txBody>
                    <a:bodyPr/>
                    <a:lstStyle/>
                    <a:p>
                      <a:pPr algn="l" fontAlgn="t"/>
                      <a:r>
                        <a:rPr lang="en-US" sz="1000" b="0" i="0" u="none" strike="noStrike" baseline="0">
                          <a:solidFill>
                            <a:srgbClr val="000000"/>
                          </a:solidFill>
                          <a:effectLst/>
                          <a:latin typeface="Calibri" panose="020F0502020204030204" pitchFamily="34" charset="0"/>
                        </a:rPr>
                        <a:t>Separate rates for ODF individual and ODF group counseling</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a:solidFill>
                            <a:srgbClr val="000000"/>
                          </a:solidFill>
                          <a:effectLst/>
                          <a:latin typeface="Calibri" panose="020F0502020204030204" pitchFamily="34" charset="0"/>
                        </a:rPr>
                        <a:t>Group and individual counseling will have same rate</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0249829"/>
                  </a:ext>
                </a:extLst>
              </a:tr>
              <a:tr h="499547">
                <a:tc>
                  <a:txBody>
                    <a:bodyPr/>
                    <a:lstStyle/>
                    <a:p>
                      <a:pPr algn="l" fontAlgn="t"/>
                      <a:r>
                        <a:rPr lang="en-US" sz="1000" b="0" i="0" u="none" strike="noStrike" baseline="0">
                          <a:solidFill>
                            <a:srgbClr val="000000"/>
                          </a:solidFill>
                          <a:effectLst/>
                          <a:latin typeface="Calibri" panose="020F0502020204030204" pitchFamily="34" charset="0"/>
                        </a:rPr>
                        <a:t>Units of service (UOS) vary depending on service (i.e., ODF group is 90 minutes; ODF individual is 50 minutes)</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dirty="0">
                          <a:solidFill>
                            <a:srgbClr val="000000"/>
                          </a:solidFill>
                          <a:effectLst/>
                          <a:latin typeface="Calibri" panose="020F0502020204030204" pitchFamily="34" charset="0"/>
                        </a:rPr>
                        <a:t>UOS = 15 minutes for all services, except UOS = daily for partial hospitalization, withdrawal management, residential; and UOS = 10 minutes for NTP counseling</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6741684"/>
                  </a:ext>
                </a:extLst>
              </a:tr>
              <a:tr h="166515">
                <a:tc>
                  <a:txBody>
                    <a:bodyPr/>
                    <a:lstStyle/>
                    <a:p>
                      <a:pPr algn="l" fontAlgn="t"/>
                      <a:r>
                        <a:rPr lang="en-US" sz="1000" b="0" i="0" u="none" strike="noStrike" baseline="0">
                          <a:solidFill>
                            <a:srgbClr val="000000"/>
                          </a:solidFill>
                          <a:effectLst/>
                          <a:latin typeface="Calibri" panose="020F0502020204030204" pitchFamily="34" charset="0"/>
                        </a:rPr>
                        <a:t>No formula used to determine group minutes per beneficiary</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a:solidFill>
                            <a:srgbClr val="000000"/>
                          </a:solidFill>
                          <a:effectLst/>
                          <a:latin typeface="Calibri" panose="020F0502020204030204" pitchFamily="34" charset="0"/>
                        </a:rPr>
                        <a:t>Formula used to determine group counseling minutes for each beneficiary</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8405446"/>
                  </a:ext>
                </a:extLst>
              </a:tr>
              <a:tr h="333032">
                <a:tc>
                  <a:txBody>
                    <a:bodyPr/>
                    <a:lstStyle/>
                    <a:p>
                      <a:pPr algn="l" fontAlgn="t"/>
                      <a:r>
                        <a:rPr lang="en-US" sz="1000" b="0" i="0" u="none" strike="noStrike" baseline="0">
                          <a:solidFill>
                            <a:srgbClr val="000000"/>
                          </a:solidFill>
                          <a:effectLst/>
                          <a:latin typeface="Calibri" panose="020F0502020204030204" pitchFamily="34" charset="0"/>
                        </a:rPr>
                        <a:t>Fractional units of service are not allowed; county must pro-rate the cost</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a:solidFill>
                            <a:srgbClr val="000000"/>
                          </a:solidFill>
                          <a:effectLst/>
                          <a:latin typeface="Calibri" panose="020F0502020204030204" pitchFamily="34" charset="0"/>
                        </a:rPr>
                        <a:t>Fractional units are allowed. </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9464149"/>
                  </a:ext>
                </a:extLst>
              </a:tr>
              <a:tr h="333032">
                <a:tc>
                  <a:txBody>
                    <a:bodyPr/>
                    <a:lstStyle/>
                    <a:p>
                      <a:pPr algn="l" fontAlgn="t"/>
                      <a:r>
                        <a:rPr lang="en-US" sz="1000" b="0" i="0" u="none" strike="noStrike" baseline="0">
                          <a:solidFill>
                            <a:srgbClr val="000000"/>
                          </a:solidFill>
                          <a:effectLst/>
                          <a:latin typeface="Calibri" panose="020F0502020204030204" pitchFamily="34" charset="0"/>
                        </a:rPr>
                        <a:t>Multiple billing override code is needed for multiple services in one day </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a:solidFill>
                            <a:srgbClr val="000000"/>
                          </a:solidFill>
                          <a:effectLst/>
                          <a:latin typeface="Calibri" panose="020F0502020204030204" pitchFamily="34" charset="0"/>
                        </a:rPr>
                        <a:t>No multiple billing override code, but some services are not allowed on the same day (see lockout table)</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0471292"/>
                  </a:ext>
                </a:extLst>
              </a:tr>
              <a:tr h="166515">
                <a:tc>
                  <a:txBody>
                    <a:bodyPr/>
                    <a:lstStyle/>
                    <a:p>
                      <a:pPr algn="l" fontAlgn="t"/>
                      <a:r>
                        <a:rPr lang="en-US" sz="1000" b="0" i="0" u="none" strike="noStrike" baseline="0">
                          <a:solidFill>
                            <a:srgbClr val="000000"/>
                          </a:solidFill>
                          <a:effectLst/>
                          <a:latin typeface="Calibri" panose="020F0502020204030204" pitchFamily="34" charset="0"/>
                        </a:rPr>
                        <a:t>National Drug Code (NDC) not required on 837P</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baseline="0" dirty="0">
                          <a:solidFill>
                            <a:srgbClr val="000000"/>
                          </a:solidFill>
                          <a:effectLst/>
                          <a:latin typeface="Calibri" panose="020F0502020204030204" pitchFamily="34" charset="0"/>
                        </a:rPr>
                        <a:t>NDC is required on 837P</a:t>
                      </a:r>
                    </a:p>
                  </a:txBody>
                  <a:tcPr marL="7105" marR="7105" marT="7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7149562"/>
                  </a:ext>
                </a:extLst>
              </a:tr>
            </a:tbl>
          </a:graphicData>
        </a:graphic>
      </p:graphicFrame>
    </p:spTree>
    <p:extLst>
      <p:ext uri="{BB962C8B-B14F-4D97-AF65-F5344CB8AC3E}">
        <p14:creationId xmlns:p14="http://schemas.microsoft.com/office/powerpoint/2010/main" val="1294854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Overview of Presentation</a:t>
            </a:r>
          </a:p>
        </p:txBody>
      </p:sp>
      <p:sp>
        <p:nvSpPr>
          <p:cNvPr id="2" name="Content Placeholder 1"/>
          <p:cNvSpPr>
            <a:spLocks noGrp="1"/>
          </p:cNvSpPr>
          <p:nvPr>
            <p:ph idx="1"/>
          </p:nvPr>
        </p:nvSpPr>
        <p:spPr/>
        <p:txBody>
          <a:bodyPr>
            <a:normAutofit/>
          </a:bodyPr>
          <a:lstStyle/>
          <a:p>
            <a:r>
              <a:rPr lang="en-US" dirty="0"/>
              <a:t>DMC-ODS Healthcare Common Procedure Coding System</a:t>
            </a:r>
          </a:p>
          <a:p>
            <a:r>
              <a:rPr lang="en-US" dirty="0"/>
              <a:t>DMC Billing Manual &amp; New DMC-ODS Waiver Chapter</a:t>
            </a:r>
          </a:p>
          <a:p>
            <a:r>
              <a:rPr lang="en-US" dirty="0"/>
              <a:t>Questions and Discussion</a:t>
            </a: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a:t>
            </a:fld>
            <a:endParaRPr lang="en-US"/>
          </a:p>
        </p:txBody>
      </p:sp>
    </p:spTree>
    <p:extLst>
      <p:ext uri="{BB962C8B-B14F-4D97-AF65-F5344CB8AC3E}">
        <p14:creationId xmlns:p14="http://schemas.microsoft.com/office/powerpoint/2010/main" val="2809600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Questions and Discussion</a:t>
            </a:r>
          </a:p>
        </p:txBody>
      </p:sp>
      <p:sp>
        <p:nvSpPr>
          <p:cNvPr id="2" name="Content Placeholder 1"/>
          <p:cNvSpPr>
            <a:spLocks noGrp="1"/>
          </p:cNvSpPr>
          <p:nvPr>
            <p:ph idx="1"/>
          </p:nvPr>
        </p:nvSpPr>
        <p:spPr>
          <a:xfrm>
            <a:off x="990600" y="1600201"/>
            <a:ext cx="7696200" cy="1752599"/>
          </a:xfrm>
        </p:spPr>
        <p:txBody>
          <a:bodyPr>
            <a:normAutofit/>
          </a:bodyPr>
          <a:lstStyle/>
          <a:p>
            <a:pPr marL="0" indent="0" algn="ctr">
              <a:buNone/>
            </a:pPr>
            <a:r>
              <a:rPr lang="en-US" sz="2800" i="1" dirty="0"/>
              <a:t>For optimal sound quality, please ensure that you are dialed-in using your phone and that you have inputted your </a:t>
            </a:r>
            <a:r>
              <a:rPr lang="en-US" sz="2800" b="1" i="1" u="sng" dirty="0"/>
              <a:t>audio PIN.</a:t>
            </a:r>
          </a:p>
        </p:txBody>
      </p:sp>
      <p:pic>
        <p:nvPicPr>
          <p:cNvPr id="6" name="Picture 5" descr="This is a picture of several hands in the air." title="picture of hands in the air"/>
          <p:cNvPicPr>
            <a:picLocks noChangeAspect="1"/>
          </p:cNvPicPr>
          <p:nvPr/>
        </p:nvPicPr>
        <p:blipFill>
          <a:blip r:embed="rId2"/>
          <a:stretch>
            <a:fillRect/>
          </a:stretch>
        </p:blipFill>
        <p:spPr>
          <a:xfrm>
            <a:off x="2438400" y="3346608"/>
            <a:ext cx="4953000" cy="2825592"/>
          </a:xfrm>
          <a:prstGeom prst="rect">
            <a:avLst/>
          </a:prstGeom>
        </p:spPr>
      </p:pic>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20</a:t>
            </a:fld>
            <a:endParaRPr lang="en-US"/>
          </a:p>
        </p:txBody>
      </p:sp>
    </p:spTree>
    <p:extLst>
      <p:ext uri="{BB962C8B-B14F-4D97-AF65-F5344CB8AC3E}">
        <p14:creationId xmlns:p14="http://schemas.microsoft.com/office/powerpoint/2010/main" val="104054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California Department of Health Care Services</a:t>
            </a: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21</a:t>
            </a:fld>
            <a:endParaRPr lang="en-US"/>
          </a:p>
        </p:txBody>
      </p:sp>
      <p:sp>
        <p:nvSpPr>
          <p:cNvPr id="2" name="Content Placeholder 1"/>
          <p:cNvSpPr>
            <a:spLocks noGrp="1"/>
          </p:cNvSpPr>
          <p:nvPr>
            <p:ph idx="1"/>
          </p:nvPr>
        </p:nvSpPr>
        <p:spPr>
          <a:xfrm>
            <a:off x="990600" y="2286000"/>
            <a:ext cx="7696200" cy="3840163"/>
          </a:xfrm>
        </p:spPr>
        <p:txBody>
          <a:bodyPr>
            <a:normAutofit/>
          </a:bodyPr>
          <a:lstStyle/>
          <a:p>
            <a:pPr marL="0" indent="0" algn="ctr">
              <a:buNone/>
            </a:pPr>
            <a:r>
              <a:rPr lang="en-US" sz="2400" b="1" dirty="0"/>
              <a:t>Karen Baylor, </a:t>
            </a:r>
            <a:r>
              <a:rPr lang="en-US" sz="2400" dirty="0"/>
              <a:t>PhD, Deputy Director, MHSUDS, DHCS</a:t>
            </a:r>
          </a:p>
          <a:p>
            <a:pPr marL="0" indent="0" algn="ctr">
              <a:buNone/>
            </a:pPr>
            <a:r>
              <a:rPr lang="en-US" sz="2400" b="1" dirty="0" err="1"/>
              <a:t>Marlies</a:t>
            </a:r>
            <a:r>
              <a:rPr lang="en-US" sz="2400" b="1" dirty="0"/>
              <a:t> Perez, </a:t>
            </a:r>
            <a:r>
              <a:rPr lang="en-US" sz="2400" dirty="0"/>
              <a:t>Division Chief, MHSUDS, DHCS</a:t>
            </a:r>
          </a:p>
          <a:p>
            <a:pPr marL="0" indent="0" algn="ctr">
              <a:buNone/>
            </a:pPr>
            <a:r>
              <a:rPr lang="en-US" sz="2400" b="1" dirty="0"/>
              <a:t>Don </a:t>
            </a:r>
            <a:r>
              <a:rPr lang="en-US" sz="2400" b="1" dirty="0" err="1"/>
              <a:t>Braeger</a:t>
            </a:r>
            <a:r>
              <a:rPr lang="en-US" sz="2400" b="1" dirty="0"/>
              <a:t>, </a:t>
            </a:r>
            <a:r>
              <a:rPr lang="en-US" sz="2400" dirty="0"/>
              <a:t>Division Chief, MHSUDS, DHCS</a:t>
            </a:r>
          </a:p>
          <a:p>
            <a:pPr marL="0" indent="0" algn="ctr">
              <a:buNone/>
            </a:pPr>
            <a:endParaRPr lang="en-US" sz="2400" dirty="0"/>
          </a:p>
          <a:p>
            <a:pPr marL="0" indent="0" algn="ctr">
              <a:buNone/>
            </a:pPr>
            <a:r>
              <a:rPr lang="en-US" sz="2400" dirty="0"/>
              <a:t>For More Information: </a:t>
            </a:r>
            <a:r>
              <a:rPr lang="en-US" sz="2400" dirty="0">
                <a:solidFill>
                  <a:schemeClr val="tx2"/>
                </a:solidFill>
                <a:latin typeface="+mj-lt"/>
                <a:hlinkClick r:id="rId2" tooltip="DMC-ODS webpage"/>
              </a:rPr>
              <a:t>http://www.dhcs.ca.gov/provgovpart/Pages/Drug-Medi-Cal-Organized-Delivery-System.aspx </a:t>
            </a:r>
            <a:endParaRPr lang="en-US" sz="2400" dirty="0">
              <a:solidFill>
                <a:schemeClr val="tx2"/>
              </a:solidFill>
              <a:latin typeface="+mj-lt"/>
            </a:endParaRPr>
          </a:p>
        </p:txBody>
      </p:sp>
    </p:spTree>
    <p:extLst>
      <p:ext uri="{BB962C8B-B14F-4D97-AF65-F5344CB8AC3E}">
        <p14:creationId xmlns:p14="http://schemas.microsoft.com/office/powerpoint/2010/main" val="3878177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Harbage Consulting</a:t>
            </a:r>
          </a:p>
        </p:txBody>
      </p:sp>
      <p:sp>
        <p:nvSpPr>
          <p:cNvPr id="2" name="Content Placeholder 1"/>
          <p:cNvSpPr>
            <a:spLocks noGrp="1"/>
          </p:cNvSpPr>
          <p:nvPr>
            <p:ph idx="1"/>
          </p:nvPr>
        </p:nvSpPr>
        <p:spPr>
          <a:xfrm>
            <a:off x="1066800" y="1676400"/>
            <a:ext cx="7696200" cy="2697163"/>
          </a:xfrm>
        </p:spPr>
        <p:txBody>
          <a:bodyPr>
            <a:normAutofit/>
          </a:bodyPr>
          <a:lstStyle/>
          <a:p>
            <a:pPr marL="0" indent="0" algn="ctr">
              <a:buNone/>
            </a:pPr>
            <a:r>
              <a:rPr lang="en-US" sz="2000" b="1" dirty="0">
                <a:latin typeface="+mj-lt"/>
              </a:rPr>
              <a:t>Don Kingdon, </a:t>
            </a:r>
            <a:r>
              <a:rPr lang="en-US" sz="2000" dirty="0">
                <a:latin typeface="+mj-lt"/>
              </a:rPr>
              <a:t>PhD, Principal, Behavioral Health Integration</a:t>
            </a:r>
            <a:br>
              <a:rPr lang="en-US" sz="2000" dirty="0">
                <a:latin typeface="+mj-lt"/>
              </a:rPr>
            </a:br>
            <a:r>
              <a:rPr lang="en-US" sz="2000" dirty="0">
                <a:latin typeface="+mj-lt"/>
                <a:hlinkClick r:id="rId2"/>
              </a:rPr>
              <a:t>don@harbageconsulting.com</a:t>
            </a:r>
            <a:r>
              <a:rPr lang="en-US" sz="2000" dirty="0">
                <a:latin typeface="+mj-lt"/>
              </a:rPr>
              <a:t>   </a:t>
            </a:r>
            <a:br>
              <a:rPr lang="en-US" sz="2000" dirty="0">
                <a:latin typeface="+mj-lt"/>
              </a:rPr>
            </a:br>
            <a:r>
              <a:rPr lang="en-US" sz="2000" b="1" dirty="0">
                <a:latin typeface="+mj-lt"/>
              </a:rPr>
              <a:t>Molly Brassil, </a:t>
            </a:r>
            <a:r>
              <a:rPr lang="en-US" sz="2000" dirty="0">
                <a:latin typeface="+mj-lt"/>
              </a:rPr>
              <a:t>MSW, Director, Behavioral Health Integration</a:t>
            </a:r>
            <a:br>
              <a:rPr lang="en-US" sz="2000" dirty="0">
                <a:latin typeface="+mj-lt"/>
              </a:rPr>
            </a:br>
            <a:r>
              <a:rPr lang="en-US" sz="2000" dirty="0">
                <a:latin typeface="+mj-lt"/>
                <a:hlinkClick r:id="rId3"/>
              </a:rPr>
              <a:t>molly@harbageconsulting.com</a:t>
            </a:r>
            <a:r>
              <a:rPr lang="en-US" sz="2000" dirty="0">
                <a:latin typeface="+mj-lt"/>
              </a:rPr>
              <a:t> </a:t>
            </a:r>
            <a:br>
              <a:rPr lang="en-US" sz="2000" dirty="0">
                <a:latin typeface="+mj-lt"/>
              </a:rPr>
            </a:br>
            <a:r>
              <a:rPr lang="en-US" sz="2000" b="1" dirty="0">
                <a:latin typeface="+mj-lt"/>
              </a:rPr>
              <a:t>Courtney Kashiwagi, </a:t>
            </a:r>
            <a:r>
              <a:rPr lang="en-US" sz="2000" dirty="0">
                <a:latin typeface="+mj-lt"/>
              </a:rPr>
              <a:t>MPH, Senior Policy Consultant</a:t>
            </a:r>
            <a:br>
              <a:rPr lang="en-US" sz="2000" dirty="0">
                <a:latin typeface="+mj-lt"/>
              </a:rPr>
            </a:br>
            <a:r>
              <a:rPr lang="en-US" sz="2000" dirty="0">
                <a:latin typeface="+mj-lt"/>
                <a:hlinkClick r:id="rId4"/>
              </a:rPr>
              <a:t>courtney@harbageconsulting.com</a:t>
            </a:r>
            <a:br>
              <a:rPr lang="en-US" sz="2000" dirty="0">
                <a:latin typeface="+mj-lt"/>
              </a:rPr>
            </a:br>
            <a:r>
              <a:rPr lang="en-US" sz="2000" b="1" dirty="0">
                <a:latin typeface="+mj-lt"/>
              </a:rPr>
              <a:t>Erynne Jones, </a:t>
            </a:r>
            <a:r>
              <a:rPr lang="en-US" sz="2000" dirty="0">
                <a:latin typeface="+mj-lt"/>
              </a:rPr>
              <a:t>MPH, Senior Policy Consultant</a:t>
            </a:r>
            <a:br>
              <a:rPr lang="en-US" sz="2000" dirty="0">
                <a:latin typeface="+mj-lt"/>
              </a:rPr>
            </a:br>
            <a:r>
              <a:rPr lang="en-US" sz="2000" dirty="0">
                <a:latin typeface="+mj-lt"/>
                <a:hlinkClick r:id="rId5"/>
              </a:rPr>
              <a:t>erynne@harbageconsulting.com</a:t>
            </a:r>
            <a:endParaRPr lang="en-US" sz="2000" dirty="0">
              <a:latin typeface="+mj-lt"/>
            </a:endParaRPr>
          </a:p>
        </p:txBody>
      </p:sp>
      <p:pic>
        <p:nvPicPr>
          <p:cNvPr id="6" name="Content Placeholder 3" descr="This is a picture of the Harbage Consulting Group logo." title="Harbage consulting logo"/>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43200" y="4637024"/>
            <a:ext cx="4419600" cy="1001776"/>
          </a:xfrm>
          <a:prstGeom prst="rect">
            <a:avLst/>
          </a:prstGeom>
        </p:spPr>
      </p:pic>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22</a:t>
            </a:fld>
            <a:endParaRPr lang="en-US"/>
          </a:p>
        </p:txBody>
      </p:sp>
    </p:spTree>
    <p:extLst>
      <p:ext uri="{BB962C8B-B14F-4D97-AF65-F5344CB8AC3E}">
        <p14:creationId xmlns:p14="http://schemas.microsoft.com/office/powerpoint/2010/main" val="864035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DMC-ODS Resources</a:t>
            </a:r>
          </a:p>
        </p:txBody>
      </p:sp>
      <p:sp>
        <p:nvSpPr>
          <p:cNvPr id="2" name="Content Placeholder 1"/>
          <p:cNvSpPr>
            <a:spLocks noGrp="1"/>
          </p:cNvSpPr>
          <p:nvPr>
            <p:ph idx="1"/>
          </p:nvPr>
        </p:nvSpPr>
        <p:spPr/>
        <p:txBody>
          <a:bodyPr/>
          <a:lstStyle/>
          <a:p>
            <a:r>
              <a:rPr lang="en-US" dirty="0">
                <a:latin typeface="+mj-lt"/>
              </a:rPr>
              <a:t>For additional information, please see the DMC-ODS Frequently Asked Questions posted the DHCS website: </a:t>
            </a:r>
            <a:r>
              <a:rPr lang="en-US" dirty="0">
                <a:solidFill>
                  <a:srgbClr val="464653"/>
                </a:solidFill>
                <a:latin typeface="+mj-lt"/>
                <a:hlinkClick r:id="rId2" tooltip="Fact Sheets and FAQ Waiver webpage"/>
              </a:rPr>
              <a:t>http://www.dhcs.ca.gov/provgovpart/Pages/Fact-Sheets-and-FAQs.aspx</a:t>
            </a:r>
            <a:r>
              <a:rPr lang="en-US" dirty="0">
                <a:solidFill>
                  <a:srgbClr val="464653"/>
                </a:solidFill>
                <a:latin typeface="+mj-lt"/>
              </a:rPr>
              <a:t>? </a:t>
            </a:r>
            <a:endParaRPr lang="en-US" dirty="0">
              <a:latin typeface="+mj-lt"/>
            </a:endParaRPr>
          </a:p>
          <a:p>
            <a:pPr lvl="0"/>
            <a:r>
              <a:rPr lang="en-US" dirty="0">
                <a:latin typeface="+mj-lt"/>
              </a:rPr>
              <a:t>For questions, please contact </a:t>
            </a:r>
            <a:r>
              <a:rPr lang="en-US" dirty="0">
                <a:latin typeface="+mj-lt"/>
                <a:hlinkClick r:id="rId3"/>
              </a:rPr>
              <a:t>dmcodswaiver@dhcs.ca.gov</a:t>
            </a:r>
            <a:r>
              <a:rPr lang="en-US" dirty="0">
                <a:latin typeface="+mj-lt"/>
              </a:rPr>
              <a:t>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23</a:t>
            </a:fld>
            <a:endParaRPr lang="en-US"/>
          </a:p>
        </p:txBody>
      </p:sp>
    </p:spTree>
    <p:extLst>
      <p:ext uri="{BB962C8B-B14F-4D97-AF65-F5344CB8AC3E}">
        <p14:creationId xmlns:p14="http://schemas.microsoft.com/office/powerpoint/2010/main" val="144207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DMC-ODS Healthcare Common Procedure Coding System (HCPCS)</a:t>
            </a:r>
          </a:p>
        </p:txBody>
      </p:sp>
      <p:sp>
        <p:nvSpPr>
          <p:cNvPr id="5" name="Subtitle 4"/>
          <p:cNvSpPr>
            <a:spLocks noGrp="1"/>
          </p:cNvSpPr>
          <p:nvPr>
            <p:ph type="subTitle" idx="1"/>
          </p:nvPr>
        </p:nvSpPr>
        <p:spPr/>
        <p:txBody>
          <a:bodyPr/>
          <a:lstStyle/>
          <a:p>
            <a:endParaRPr lang="en-US"/>
          </a:p>
        </p:txBody>
      </p:sp>
      <p:sp>
        <p:nvSpPr>
          <p:cNvPr id="2" name="Date Placeholder 1"/>
          <p:cNvSpPr>
            <a:spLocks noGrp="1"/>
          </p:cNvSpPr>
          <p:nvPr>
            <p:ph type="dt" sz="half" idx="10"/>
          </p:nvPr>
        </p:nvSpPr>
        <p:spPr/>
        <p:txBody>
          <a:bodyPr/>
          <a:lstStyle/>
          <a:p>
            <a:fld id="{8A0675EF-9A9E-42A0-A0AB-8000711170D6}" type="datetime1">
              <a:rPr lang="en-US" smtClean="0"/>
              <a:t>12/4/2020</a:t>
            </a:fld>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t>3</a:t>
            </a:fld>
            <a:endParaRPr lang="en-US" dirty="0"/>
          </a:p>
        </p:txBody>
      </p:sp>
    </p:spTree>
    <p:extLst>
      <p:ext uri="{BB962C8B-B14F-4D97-AF65-F5344CB8AC3E}">
        <p14:creationId xmlns:p14="http://schemas.microsoft.com/office/powerpoint/2010/main" val="4192800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Information Notice 17-002 </a:t>
            </a:r>
          </a:p>
        </p:txBody>
      </p:sp>
      <p:sp>
        <p:nvSpPr>
          <p:cNvPr id="2" name="Content Placeholder 1"/>
          <p:cNvSpPr>
            <a:spLocks noGrp="1"/>
          </p:cNvSpPr>
          <p:nvPr>
            <p:ph idx="1"/>
          </p:nvPr>
        </p:nvSpPr>
        <p:spPr>
          <a:xfrm>
            <a:off x="990600" y="1600200"/>
            <a:ext cx="7696200" cy="4756150"/>
          </a:xfrm>
        </p:spPr>
        <p:txBody>
          <a:bodyPr>
            <a:normAutofit/>
          </a:bodyPr>
          <a:lstStyle/>
          <a:p>
            <a:pPr marL="0" indent="0">
              <a:lnSpc>
                <a:spcPct val="120000"/>
              </a:lnSpc>
              <a:buNone/>
            </a:pPr>
            <a:r>
              <a:rPr lang="en-US" b="1" dirty="0"/>
              <a:t>DRUG MEDI-CAL ORGANIZED DELIVERY SYSTEM HEALTHCARE COMMON PROCEDURE CODING SYSTEM (HCPCS) AND MODIFIERS</a:t>
            </a:r>
          </a:p>
          <a:p>
            <a:pPr lvl="1">
              <a:lnSpc>
                <a:spcPct val="120000"/>
              </a:lnSpc>
            </a:pPr>
            <a:r>
              <a:rPr lang="en-US" dirty="0">
                <a:latin typeface="+mj-lt"/>
              </a:rPr>
              <a:t>Supersedes IN 16-057</a:t>
            </a:r>
          </a:p>
          <a:p>
            <a:pPr lvl="1">
              <a:lnSpc>
                <a:spcPct val="120000"/>
              </a:lnSpc>
            </a:pPr>
            <a:r>
              <a:rPr lang="en-US" sz="2000" dirty="0">
                <a:latin typeface="+mj-lt"/>
                <a:hlinkClick r:id="rId2" tooltip="Waiver Information Notices page"/>
              </a:rPr>
              <a:t>http://www.dhcs.ca.gov/formsandpubs/Pages/2017-MHSUDS-Information-Notices.aspx </a:t>
            </a:r>
            <a:endParaRPr lang="en-US" sz="2000" dirty="0">
              <a:latin typeface="+mj-lt"/>
            </a:endParaRP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a:t>
            </a:fld>
            <a:endParaRPr lang="en-US"/>
          </a:p>
        </p:txBody>
      </p:sp>
    </p:spTree>
    <p:extLst>
      <p:ext uri="{BB962C8B-B14F-4D97-AF65-F5344CB8AC3E}">
        <p14:creationId xmlns:p14="http://schemas.microsoft.com/office/powerpoint/2010/main" val="347801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DMC ODS HCPCS and Modifiers</a:t>
            </a:r>
          </a:p>
        </p:txBody>
      </p:sp>
      <p:sp>
        <p:nvSpPr>
          <p:cNvPr id="2" name="Content Placeholder 1"/>
          <p:cNvSpPr>
            <a:spLocks noGrp="1"/>
          </p:cNvSpPr>
          <p:nvPr>
            <p:ph idx="1"/>
          </p:nvPr>
        </p:nvSpPr>
        <p:spPr>
          <a:xfrm>
            <a:off x="990600" y="1600200"/>
            <a:ext cx="7696200" cy="4756150"/>
          </a:xfrm>
        </p:spPr>
        <p:txBody>
          <a:bodyPr>
            <a:normAutofit/>
          </a:bodyPr>
          <a:lstStyle/>
          <a:p>
            <a:pPr>
              <a:lnSpc>
                <a:spcPct val="120000"/>
              </a:lnSpc>
            </a:pPr>
            <a:r>
              <a:rPr lang="en-US" dirty="0"/>
              <a:t>Once a county has opted-in to the DMC-ODS Pilot, the old codes and modifiers will not be sufficient to get the claim approved in the Short-Doyle </a:t>
            </a:r>
            <a:r>
              <a:rPr lang="en-US" dirty="0" err="1"/>
              <a:t>Medi</a:t>
            </a:r>
            <a:r>
              <a:rPr lang="en-US" dirty="0"/>
              <a:t>-Cal system. New combinations of HCPCS codes and modifiers will need to be submitted on the 837P claim file. </a:t>
            </a:r>
            <a:endParaRPr lang="en-US" dirty="0">
              <a:latin typeface="+mj-lt"/>
            </a:endParaRP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a:t>
            </a:fld>
            <a:endParaRPr lang="en-US"/>
          </a:p>
        </p:txBody>
      </p:sp>
    </p:spTree>
    <p:extLst>
      <p:ext uri="{BB962C8B-B14F-4D97-AF65-F5344CB8AC3E}">
        <p14:creationId xmlns:p14="http://schemas.microsoft.com/office/powerpoint/2010/main" val="4024654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HCPCS Modifiers</a:t>
            </a:r>
          </a:p>
        </p:txBody>
      </p:sp>
      <p:sp>
        <p:nvSpPr>
          <p:cNvPr id="2" name="Content Placeholder 1"/>
          <p:cNvSpPr>
            <a:spLocks noGrp="1"/>
          </p:cNvSpPr>
          <p:nvPr>
            <p:ph idx="1"/>
          </p:nvPr>
        </p:nvSpPr>
        <p:spPr>
          <a:xfrm>
            <a:off x="990600" y="1600200"/>
            <a:ext cx="7696200" cy="4756150"/>
          </a:xfrm>
        </p:spPr>
        <p:txBody>
          <a:bodyPr>
            <a:normAutofit fontScale="92500" lnSpcReduction="10000"/>
          </a:bodyPr>
          <a:lstStyle/>
          <a:p>
            <a:pPr>
              <a:lnSpc>
                <a:spcPct val="120000"/>
              </a:lnSpc>
            </a:pPr>
            <a:r>
              <a:rPr lang="en-US" dirty="0">
                <a:latin typeface="+mj-lt"/>
              </a:rPr>
              <a:t>HG – Opioid addiction treatment program</a:t>
            </a:r>
          </a:p>
          <a:p>
            <a:pPr lvl="1">
              <a:lnSpc>
                <a:spcPct val="120000"/>
              </a:lnSpc>
            </a:pPr>
            <a:r>
              <a:rPr lang="en-US" dirty="0">
                <a:latin typeface="+mj-lt"/>
              </a:rPr>
              <a:t>We will continue to use the HG modifier on the OTP/NTP claims, unless the claim is for Recovery Services.</a:t>
            </a:r>
          </a:p>
          <a:p>
            <a:pPr>
              <a:lnSpc>
                <a:spcPct val="120000"/>
              </a:lnSpc>
            </a:pPr>
            <a:r>
              <a:rPr lang="en-US" dirty="0">
                <a:latin typeface="+mj-lt"/>
              </a:rPr>
              <a:t>HD – Pregnant/parenting women's program</a:t>
            </a:r>
          </a:p>
          <a:p>
            <a:pPr lvl="1">
              <a:lnSpc>
                <a:spcPct val="120000"/>
              </a:lnSpc>
            </a:pPr>
            <a:r>
              <a:rPr lang="en-US" dirty="0">
                <a:latin typeface="+mj-lt"/>
              </a:rPr>
              <a:t>We will continue to use the HD modifier to identify perinatal and post-partum women’s services.</a:t>
            </a:r>
          </a:p>
          <a:p>
            <a:pPr>
              <a:lnSpc>
                <a:spcPct val="120000"/>
              </a:lnSpc>
            </a:pPr>
            <a:endParaRPr lang="en-US" dirty="0">
              <a:latin typeface="+mj-lt"/>
            </a:endParaRP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a:t>
            </a:fld>
            <a:endParaRPr lang="en-US"/>
          </a:p>
        </p:txBody>
      </p:sp>
    </p:spTree>
    <p:extLst>
      <p:ext uri="{BB962C8B-B14F-4D97-AF65-F5344CB8AC3E}">
        <p14:creationId xmlns:p14="http://schemas.microsoft.com/office/powerpoint/2010/main" val="175686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HCPCS Modifiers – (cont.)</a:t>
            </a:r>
          </a:p>
        </p:txBody>
      </p:sp>
      <p:sp>
        <p:nvSpPr>
          <p:cNvPr id="2" name="Content Placeholder 1"/>
          <p:cNvSpPr>
            <a:spLocks noGrp="1"/>
          </p:cNvSpPr>
          <p:nvPr>
            <p:ph idx="1"/>
          </p:nvPr>
        </p:nvSpPr>
        <p:spPr>
          <a:xfrm>
            <a:off x="990600" y="1600200"/>
            <a:ext cx="7696200" cy="4756150"/>
          </a:xfrm>
        </p:spPr>
        <p:txBody>
          <a:bodyPr>
            <a:normAutofit/>
          </a:bodyPr>
          <a:lstStyle/>
          <a:p>
            <a:pPr>
              <a:lnSpc>
                <a:spcPct val="120000"/>
              </a:lnSpc>
            </a:pPr>
            <a:r>
              <a:rPr lang="en-US" dirty="0"/>
              <a:t>HA – Child/adolescent program</a:t>
            </a:r>
          </a:p>
          <a:p>
            <a:pPr lvl="1">
              <a:lnSpc>
                <a:spcPct val="120000"/>
              </a:lnSpc>
            </a:pPr>
            <a:r>
              <a:rPr lang="en-US" dirty="0"/>
              <a:t>We have included the HA modifier to distinguish between adult and child/youth services in the DMC-ODS. Any beneficiary under the age of 21 will need to have this modifier on every claim to assure correct claim adjudication.</a:t>
            </a:r>
          </a:p>
          <a:p>
            <a:pPr>
              <a:lnSpc>
                <a:spcPct val="120000"/>
              </a:lnSpc>
            </a:pPr>
            <a:endParaRPr lang="en-US" dirty="0">
              <a:latin typeface="+mj-lt"/>
            </a:endParaRP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a:t>
            </a:fld>
            <a:endParaRPr lang="en-US"/>
          </a:p>
        </p:txBody>
      </p:sp>
    </p:spTree>
    <p:extLst>
      <p:ext uri="{BB962C8B-B14F-4D97-AF65-F5344CB8AC3E}">
        <p14:creationId xmlns:p14="http://schemas.microsoft.com/office/powerpoint/2010/main" val="1813910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U Codes – Level of Care</a:t>
            </a:r>
          </a:p>
        </p:txBody>
      </p:sp>
      <p:sp>
        <p:nvSpPr>
          <p:cNvPr id="6" name="Content Placeholder 5"/>
          <p:cNvSpPr>
            <a:spLocks noGrp="1"/>
          </p:cNvSpPr>
          <p:nvPr>
            <p:ph sz="half" idx="1"/>
          </p:nvPr>
        </p:nvSpPr>
        <p:spPr>
          <a:xfrm>
            <a:off x="1447800" y="1600200"/>
            <a:ext cx="3429000" cy="4525963"/>
          </a:xfrm>
        </p:spPr>
        <p:txBody>
          <a:bodyPr/>
          <a:lstStyle/>
          <a:p>
            <a:endParaRPr lang="en-US" dirty="0"/>
          </a:p>
          <a:p>
            <a:r>
              <a:rPr lang="en-US" dirty="0"/>
              <a:t>U1 – 3.1 RES</a:t>
            </a:r>
          </a:p>
          <a:p>
            <a:r>
              <a:rPr lang="en-US" dirty="0"/>
              <a:t>U2 – 3.3 RES</a:t>
            </a:r>
          </a:p>
          <a:p>
            <a:r>
              <a:rPr lang="en-US" dirty="0"/>
              <a:t>U3 – 3.5 RES</a:t>
            </a:r>
          </a:p>
          <a:p>
            <a:r>
              <a:rPr lang="en-US" dirty="0"/>
              <a:t>U4 – 1-WM</a:t>
            </a:r>
          </a:p>
          <a:p>
            <a:r>
              <a:rPr lang="en-US" dirty="0"/>
              <a:t>U5 – 2-WM</a:t>
            </a:r>
          </a:p>
          <a:p>
            <a:r>
              <a:rPr lang="en-US" dirty="0"/>
              <a:t>U6 – Recovery Services</a:t>
            </a:r>
          </a:p>
        </p:txBody>
      </p:sp>
      <p:sp>
        <p:nvSpPr>
          <p:cNvPr id="7" name="Content Placeholder 6"/>
          <p:cNvSpPr>
            <a:spLocks noGrp="1"/>
          </p:cNvSpPr>
          <p:nvPr>
            <p:ph sz="half" idx="2"/>
          </p:nvPr>
        </p:nvSpPr>
        <p:spPr/>
        <p:txBody>
          <a:bodyPr/>
          <a:lstStyle/>
          <a:p>
            <a:endParaRPr lang="en-US" dirty="0"/>
          </a:p>
          <a:p>
            <a:r>
              <a:rPr lang="en-US" dirty="0"/>
              <a:t>U7 - ODF</a:t>
            </a:r>
          </a:p>
          <a:p>
            <a:r>
              <a:rPr lang="en-US" dirty="0"/>
              <a:t>U8 - IOT</a:t>
            </a:r>
          </a:p>
          <a:p>
            <a:r>
              <a:rPr lang="en-US" dirty="0"/>
              <a:t>U9 – 3.2-WM</a:t>
            </a:r>
          </a:p>
          <a:p>
            <a:r>
              <a:rPr lang="en-US" dirty="0"/>
              <a:t>UA – OTP/NTP</a:t>
            </a:r>
          </a:p>
          <a:p>
            <a:r>
              <a:rPr lang="en-US" dirty="0"/>
              <a:t>UB – Partial Hospitalization</a:t>
            </a: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a:t>
            </a:fld>
            <a:endParaRPr lang="en-US"/>
          </a:p>
        </p:txBody>
      </p:sp>
    </p:spTree>
    <p:extLst>
      <p:ext uri="{BB962C8B-B14F-4D97-AF65-F5344CB8AC3E}">
        <p14:creationId xmlns:p14="http://schemas.microsoft.com/office/powerpoint/2010/main" val="487508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Recovery Services</a:t>
            </a:r>
          </a:p>
        </p:txBody>
      </p:sp>
      <p:sp>
        <p:nvSpPr>
          <p:cNvPr id="2" name="Content Placeholder 1"/>
          <p:cNvSpPr>
            <a:spLocks noGrp="1"/>
          </p:cNvSpPr>
          <p:nvPr>
            <p:ph idx="1"/>
          </p:nvPr>
        </p:nvSpPr>
        <p:spPr/>
        <p:txBody>
          <a:bodyPr>
            <a:normAutofit lnSpcReduction="10000"/>
          </a:bodyPr>
          <a:lstStyle/>
          <a:p>
            <a:r>
              <a:rPr lang="en-US" dirty="0"/>
              <a:t>Recovery Services have some unique characteristics. </a:t>
            </a:r>
          </a:p>
          <a:p>
            <a:pPr lvl="1"/>
            <a:r>
              <a:rPr lang="en-US" dirty="0"/>
              <a:t>Recovery Services are available for each DMC-ODS level of care.</a:t>
            </a:r>
          </a:p>
          <a:p>
            <a:pPr lvl="1"/>
            <a:r>
              <a:rPr lang="en-US" dirty="0"/>
              <a:t>Recovery Services are available to beneficiaries that have completed treatment.</a:t>
            </a:r>
          </a:p>
          <a:p>
            <a:pPr lvl="1"/>
            <a:r>
              <a:rPr lang="en-US" dirty="0"/>
              <a:t>Recovery Services cannot be claimed in combination with any other treatment service.</a:t>
            </a:r>
          </a:p>
        </p:txBody>
      </p:sp>
      <p:sp>
        <p:nvSpPr>
          <p:cNvPr id="3" name="Date Placeholder 2"/>
          <p:cNvSpPr>
            <a:spLocks noGrp="1"/>
          </p:cNvSpPr>
          <p:nvPr>
            <p:ph type="dt" sz="half" idx="10"/>
          </p:nvPr>
        </p:nvSpPr>
        <p:spPr/>
        <p:txBody>
          <a:bodyPr/>
          <a:lstStyle/>
          <a:p>
            <a:fld id="{BE6CE3CD-95B7-4C7E-9330-C49A7D6A52C8}" type="datetime1">
              <a:rPr lang="en-US" smtClean="0"/>
              <a:t>12/4/2020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a:t>
            </a:fld>
            <a:endParaRPr lang="en-US"/>
          </a:p>
        </p:txBody>
      </p:sp>
    </p:spTree>
    <p:extLst>
      <p:ext uri="{BB962C8B-B14F-4D97-AF65-F5344CB8AC3E}">
        <p14:creationId xmlns:p14="http://schemas.microsoft.com/office/powerpoint/2010/main" val="2848066380"/>
      </p:ext>
    </p:extLst>
  </p:cSld>
  <p:clrMapOvr>
    <a:masterClrMapping/>
  </p:clrMapOvr>
</p:sld>
</file>

<file path=ppt/theme/theme1.xml><?xml version="1.0" encoding="utf-8"?>
<a:theme xmlns:a="http://schemas.openxmlformats.org/drawingml/2006/main" name="Office Theme">
  <a:themeElements>
    <a:clrScheme name="Custom 2">
      <a:dk1>
        <a:srgbClr val="2E2E2E"/>
      </a:dk1>
      <a:lt1>
        <a:srgbClr val="FFFFFF"/>
      </a:lt1>
      <a:dk2>
        <a:srgbClr val="2E2E2E"/>
      </a:dk2>
      <a:lt2>
        <a:srgbClr val="F9F7F5"/>
      </a:lt2>
      <a:accent1>
        <a:srgbClr val="27318B"/>
      </a:accent1>
      <a:accent2>
        <a:srgbClr val="7A227B"/>
      </a:accent2>
      <a:accent3>
        <a:srgbClr val="27318B"/>
      </a:accent3>
      <a:accent4>
        <a:srgbClr val="7A227B"/>
      </a:accent4>
      <a:accent5>
        <a:srgbClr val="27318B"/>
      </a:accent5>
      <a:accent6>
        <a:srgbClr val="7A227B"/>
      </a:accent6>
      <a:hlink>
        <a:srgbClr val="00B0F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22" ma:contentTypeDescription="This is the Custom Document Type for use by DHCS" ma:contentTypeScope="" ma:versionID="54754345e7a46eefdcce069b4d1cec81">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28</Value>
    </TaxCatchAll>
    <Reading_x0020_Level xmlns="c1c1dc04-eeda-4b6e-b2df-40979f5da1d3">6</Reading_x0020_Level>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Local Governmental Financing</TermName>
          <TermId xmlns="http://schemas.microsoft.com/office/infopath/2007/PartnerControls">80c71d1a-be15-484a-88bb-f1f056d69f94</TermId>
        </TermInfo>
      </Terms>
    </o68eaf9243684232b2418c37bbb152dc>
    <Abstract xmlns="69bc34b3-1921-46c7-8c7a-d18363374b4b">DMC-ODS Claiming</Abstract>
    <PublishingContactName xmlns="http://schemas.microsoft.com/sharepoint/v3">Rachel Biron</PublishingContactName>
    <TAGAge xmlns="69bc34b3-1921-46c7-8c7a-d18363374b4b" xsi:nil="true"/>
    <_dlc_DocId xmlns="69bc34b3-1921-46c7-8c7a-d18363374b4b">DHCSDOC-2129867196-2786</_dlc_DocId>
    <_dlc_DocIdUrl xmlns="69bc34b3-1921-46c7-8c7a-d18363374b4b">
      <Url>http://dhcs2016prod:88/provgovpart/_layouts/15/DocIdRedir.aspx?ID=DHCSDOC-2129867196-2786</Url>
      <Description>DHCSDOC-2129867196-2786</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7E266C2-1198-4360-B276-8ABF5C6F9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4B4B0F-89AF-46B4-BE46-5C7A87D28001}">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3.xml><?xml version="1.0" encoding="utf-8"?>
<ds:datastoreItem xmlns:ds="http://schemas.openxmlformats.org/officeDocument/2006/customXml" ds:itemID="{3C7DB523-EDCB-4380-9344-0289B4E031B9}"/>
</file>

<file path=customXml/itemProps4.xml><?xml version="1.0" encoding="utf-8"?>
<ds:datastoreItem xmlns:ds="http://schemas.openxmlformats.org/officeDocument/2006/customXml" ds:itemID="{8D70F66B-E7C7-42D1-B6D6-7604D8D137CE}">
  <ds:schemaRefs>
    <ds:schemaRef ds:uri="http://schemas.microsoft.com/sharepoint/v3/contenttype/forms"/>
  </ds:schemaRefs>
</ds:datastoreItem>
</file>

<file path=customXml/itemProps5.xml><?xml version="1.0" encoding="utf-8"?>
<ds:datastoreItem xmlns:ds="http://schemas.openxmlformats.org/officeDocument/2006/customXml" ds:itemID="{DCC82F95-2A62-4D8E-83A5-921DE4C92966}"/>
</file>

<file path=docProps/app.xml><?xml version="1.0" encoding="utf-8"?>
<Properties xmlns="http://schemas.openxmlformats.org/officeDocument/2006/extended-properties" xmlns:vt="http://schemas.openxmlformats.org/officeDocument/2006/docPropsVTypes">
  <TotalTime>3558</TotalTime>
  <Words>1434</Words>
  <Application>Microsoft Office PowerPoint</Application>
  <PresentationFormat>On-screen Show (4:3)</PresentationFormat>
  <Paragraphs>166</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Drug Medi-Cal Organized Delivery System Claiming</vt:lpstr>
      <vt:lpstr>Overview of Presentation</vt:lpstr>
      <vt:lpstr>DMC-ODS Healthcare Common Procedure Coding System (HCPCS)</vt:lpstr>
      <vt:lpstr>Information Notice 17-002 </vt:lpstr>
      <vt:lpstr>DMC ODS HCPCS and Modifiers</vt:lpstr>
      <vt:lpstr>HCPCS Modifiers</vt:lpstr>
      <vt:lpstr>HCPCS Modifiers – (cont.)</vt:lpstr>
      <vt:lpstr>U Codes – Level of Care</vt:lpstr>
      <vt:lpstr>Recovery Services</vt:lpstr>
      <vt:lpstr>Recovery Services (cont.)</vt:lpstr>
      <vt:lpstr>National Drug Codes (NDC)</vt:lpstr>
      <vt:lpstr>National Drug Codes (NDC) (con’t)</vt:lpstr>
      <vt:lpstr>Same Day Billing</vt:lpstr>
      <vt:lpstr>Short Doyle Medi-Cal Claiming</vt:lpstr>
      <vt:lpstr>DMC Billing Manual &amp; New DMC-ODS Waiver Chapter</vt:lpstr>
      <vt:lpstr>Overview</vt:lpstr>
      <vt:lpstr>Overview (cont.)</vt:lpstr>
      <vt:lpstr>New DMC-ODS Services</vt:lpstr>
      <vt:lpstr>Services Comparison</vt:lpstr>
      <vt:lpstr>Questions and Discussion</vt:lpstr>
      <vt:lpstr>California Department of Health Care Services</vt:lpstr>
      <vt:lpstr>Harbage Consulting</vt:lpstr>
      <vt:lpstr>DMC-ODS Resources</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DMC-ODS Claiming</dc:title>
  <dc:creator>Weiner, Mitchell@OPA</dc:creator>
  <cp:keywords>Technical, assistance, claiming, drug, medi,cal</cp:keywords>
  <cp:lastModifiedBy>Jamie Bracht</cp:lastModifiedBy>
  <cp:revision>94</cp:revision>
  <cp:lastPrinted>2017-01-31T21:32:05Z</cp:lastPrinted>
  <dcterms:created xsi:type="dcterms:W3CDTF">2015-05-11T16:09:50Z</dcterms:created>
  <dcterms:modified xsi:type="dcterms:W3CDTF">2020-12-05T05:20:50Z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_dlc_DocIdItemGuid">
    <vt:lpwstr>ac0a19b2-612c-4f91-80f1-365f1c5ff232</vt:lpwstr>
  </property>
  <property fmtid="{D5CDD505-2E9C-101B-9397-08002B2CF9AE}" pid="4" name="Remediated">
    <vt:bool>false</vt:bool>
  </property>
  <property fmtid="{D5CDD505-2E9C-101B-9397-08002B2CF9AE}" pid="5" name="Organization">
    <vt:lpwstr>105</vt:lpwstr>
  </property>
  <property fmtid="{D5CDD505-2E9C-101B-9397-08002B2CF9AE}" pid="6" name="Division">
    <vt:lpwstr>28;#Local Governmental Financing|80c71d1a-be15-484a-88bb-f1f056d69f94</vt:lpwstr>
  </property>
</Properties>
</file>