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.xml" ContentType="application/vnd.openxmlformats-officedocument.themeOverr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5"/>
  </p:sldMasterIdLst>
  <p:notesMasterIdLst>
    <p:notesMasterId r:id="rId41"/>
  </p:notesMasterIdLst>
  <p:handoutMasterIdLst>
    <p:handoutMasterId r:id="rId42"/>
  </p:handoutMasterIdLst>
  <p:sldIdLst>
    <p:sldId id="257" r:id="rId6"/>
    <p:sldId id="258" r:id="rId7"/>
    <p:sldId id="371" r:id="rId8"/>
    <p:sldId id="303" r:id="rId9"/>
    <p:sldId id="260" r:id="rId10"/>
    <p:sldId id="267" r:id="rId11"/>
    <p:sldId id="302" r:id="rId12"/>
    <p:sldId id="343" r:id="rId13"/>
    <p:sldId id="344" r:id="rId14"/>
    <p:sldId id="345" r:id="rId15"/>
    <p:sldId id="286" r:id="rId16"/>
    <p:sldId id="310" r:id="rId17"/>
    <p:sldId id="308" r:id="rId18"/>
    <p:sldId id="296" r:id="rId19"/>
    <p:sldId id="298" r:id="rId20"/>
    <p:sldId id="359" r:id="rId21"/>
    <p:sldId id="370" r:id="rId22"/>
    <p:sldId id="346" r:id="rId23"/>
    <p:sldId id="347" r:id="rId24"/>
    <p:sldId id="363" r:id="rId25"/>
    <p:sldId id="364" r:id="rId26"/>
    <p:sldId id="365" r:id="rId27"/>
    <p:sldId id="366" r:id="rId28"/>
    <p:sldId id="367" r:id="rId29"/>
    <p:sldId id="361" r:id="rId30"/>
    <p:sldId id="295" r:id="rId31"/>
    <p:sldId id="356" r:id="rId32"/>
    <p:sldId id="358" r:id="rId33"/>
    <p:sldId id="353" r:id="rId34"/>
    <p:sldId id="337" r:id="rId35"/>
    <p:sldId id="368" r:id="rId36"/>
    <p:sldId id="352" r:id="rId37"/>
    <p:sldId id="273" r:id="rId38"/>
    <p:sldId id="272" r:id="rId39"/>
    <p:sldId id="274" r:id="rId4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231D"/>
    <a:srgbClr val="DC20F6"/>
    <a:srgbClr val="000000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93" autoAdjust="0"/>
    <p:restoredTop sz="86397" autoAdjust="0"/>
  </p:normalViewPr>
  <p:slideViewPr>
    <p:cSldViewPr>
      <p:cViewPr varScale="1">
        <p:scale>
          <a:sx n="47" d="100"/>
          <a:sy n="47" d="100"/>
        </p:scale>
        <p:origin x="66" y="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40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111" d="100"/>
          <a:sy n="111" d="100"/>
        </p:scale>
        <p:origin x="-3368" y="-11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handoutMaster" Target="handoutMasters/handoutMaster1.xml"/><Relationship Id="rId47" Type="http://schemas.openxmlformats.org/officeDocument/2006/relationships/customXml" Target="../customXml/item5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>
            <a:extLst>
              <a:ext uri="{FF2B5EF4-FFF2-40B4-BE49-F238E27FC236}">
                <a16:creationId xmlns:a16="http://schemas.microsoft.com/office/drawing/2014/main" id="{43ACD424-0B20-4594-89B6-E28427D7EEF8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90467" name="Rectangle 3">
            <a:extLst>
              <a:ext uri="{FF2B5EF4-FFF2-40B4-BE49-F238E27FC236}">
                <a16:creationId xmlns:a16="http://schemas.microsoft.com/office/drawing/2014/main" id="{5230D82B-6DDF-44C4-95A6-C1E34285306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190468" name="Rectangle 4">
            <a:extLst>
              <a:ext uri="{FF2B5EF4-FFF2-40B4-BE49-F238E27FC236}">
                <a16:creationId xmlns:a16="http://schemas.microsoft.com/office/drawing/2014/main" id="{07073BA9-1A76-4F4E-85D4-F8A66A94641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90469" name="Rectangle 5">
            <a:extLst>
              <a:ext uri="{FF2B5EF4-FFF2-40B4-BE49-F238E27FC236}">
                <a16:creationId xmlns:a16="http://schemas.microsoft.com/office/drawing/2014/main" id="{87F4E85B-815F-43A6-BA1B-2B0907EB804E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717276-688E-4531-8C8E-A5B92A27D3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0384C9D4-04C1-433B-A655-B7C7726D34A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0DD18335-0A83-4723-8D29-B3227D0E1E6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364F0EAD-401C-4208-A669-7B654B39AA0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2ACDBAC-21D4-44C5-BB2E-251D0D57561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D99A678D-2D5A-4358-B0A6-92CF1A2B927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B917CB60-20CE-4F5B-B2E9-1DAD95097B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078F223-7479-4E69-BCE6-E6348E6F294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anose="0202060306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>
            <a:extLst>
              <a:ext uri="{FF2B5EF4-FFF2-40B4-BE49-F238E27FC236}">
                <a16:creationId xmlns:a16="http://schemas.microsoft.com/office/drawing/2014/main" id="{321878E8-4EC4-4078-819A-BF92169EED4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A9330F-C55C-46D0-9C1D-F5310213465A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A6DB534A-F570-406F-935D-DD8FFD0931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0BCB515-F64C-4FCE-A702-5FCC73A69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0" tIns="44446" rIns="90480" bIns="44446" anchor="b"/>
          <a:lstStyle/>
          <a:p>
            <a:pPr algn="r"/>
            <a:r>
              <a:rPr lang="en-US" altLang="en-US" sz="120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5BB91F47-C3E0-47F8-879B-4F9B6C3417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768E6864-FE79-4213-A0BB-CB8B1FF384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E71F6027-1DB7-4382-94B7-E7E49F079C07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52525" y="692150"/>
            <a:ext cx="4554538" cy="3416300"/>
          </a:xfrm>
          <a:prstGeom prst="rect">
            <a:avLst/>
          </a:prstGeom>
          <a:solidFill>
            <a:srgbClr val="FFFFFF"/>
          </a:solidFill>
          <a:ln w="12700" cap="flat"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AEC6CBA9-F78B-487C-8440-65B73736CD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480" tIns="44446" rIns="90480" bIns="44446"/>
          <a:lstStyle/>
          <a:p>
            <a:r>
              <a:rPr lang="en-US" altLang="en-US"/>
              <a:t>Thank you for having me, it’s a privilege to speak with you today</a:t>
            </a:r>
          </a:p>
          <a:p>
            <a:endParaRPr lang="en-US" altLang="en-US"/>
          </a:p>
          <a:p>
            <a:r>
              <a:rPr lang="en-US" altLang="en-US"/>
              <a:t>My name is Thomas Huber - I want to spend roughly 30 min on a presentation</a:t>
            </a:r>
          </a:p>
          <a:p>
            <a:r>
              <a:rPr lang="en-US" altLang="en-US"/>
              <a:t>And then field any questions you might have.</a:t>
            </a:r>
          </a:p>
          <a:p>
            <a:endParaRPr lang="en-US" altLang="en-US"/>
          </a:p>
          <a:p>
            <a:r>
              <a:rPr lang="en-US" altLang="en-US"/>
              <a:t>My talk is on Micro-systems as essential building blocks for the successful delivery of healthcare.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B65EB88-373A-4053-981B-F9C71C8EA08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81DDDB-0007-4560-9D24-A44B52327947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103426" name="Rectangle 2">
            <a:extLst>
              <a:ext uri="{FF2B5EF4-FFF2-40B4-BE49-F238E27FC236}">
                <a16:creationId xmlns:a16="http://schemas.microsoft.com/office/drawing/2014/main" id="{606530F9-E9B4-4E04-AA91-B248579359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B9C1CA4F-0810-4908-B658-A6E3269EAB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Here is our agenda for today</a:t>
            </a:r>
          </a:p>
          <a:p>
            <a:endParaRPr lang="en-US" altLang="en-US"/>
          </a:p>
          <a:p>
            <a:r>
              <a:rPr lang="en-US" altLang="en-US"/>
              <a:t>Im going to briefly introduce myself</a:t>
            </a:r>
          </a:p>
          <a:p>
            <a:endParaRPr lang="en-US" altLang="en-US"/>
          </a:p>
          <a:p>
            <a:r>
              <a:rPr lang="en-US" altLang="en-US"/>
              <a:t>Then introduce you to the MS concept (definition etc)</a:t>
            </a:r>
          </a:p>
          <a:p>
            <a:endParaRPr lang="en-US" altLang="en-US"/>
          </a:p>
          <a:p>
            <a:r>
              <a:rPr lang="en-US" altLang="en-US"/>
              <a:t>Tell you about a 3 - year RWJ study we did at DMS</a:t>
            </a:r>
          </a:p>
          <a:p>
            <a:endParaRPr lang="en-US" altLang="en-US"/>
          </a:p>
          <a:p>
            <a:r>
              <a:rPr lang="en-US" altLang="en-US"/>
              <a:t>Finish up by discussing findings, results, tools we use to improve health</a:t>
            </a:r>
          </a:p>
          <a:p>
            <a:r>
              <a:rPr lang="en-US" altLang="en-US"/>
              <a:t>Care delivery, what my approach is to CQI, and a few learning's across the 8 years of HC Improvement. 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ED9E2CB-FA97-4CF8-AAE5-4F4506B83D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CA1132-8CA6-462A-8C42-67304E105D61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306178" name="Rectangle 2">
            <a:extLst>
              <a:ext uri="{FF2B5EF4-FFF2-40B4-BE49-F238E27FC236}">
                <a16:creationId xmlns:a16="http://schemas.microsoft.com/office/drawing/2014/main" id="{B99AA6EE-032B-462C-9EAD-D5594EF718F9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6179" name="Rectangle 3">
            <a:extLst>
              <a:ext uri="{FF2B5EF4-FFF2-40B4-BE49-F238E27FC236}">
                <a16:creationId xmlns:a16="http://schemas.microsoft.com/office/drawing/2014/main" id="{3784D8CC-83EA-4A50-834C-DD9DCD50A2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Here is our agenda for today</a:t>
            </a:r>
          </a:p>
          <a:p>
            <a:endParaRPr lang="en-US" altLang="en-US"/>
          </a:p>
          <a:p>
            <a:r>
              <a:rPr lang="en-US" altLang="en-US"/>
              <a:t>Im going to briefly introduce myself</a:t>
            </a:r>
          </a:p>
          <a:p>
            <a:endParaRPr lang="en-US" altLang="en-US"/>
          </a:p>
          <a:p>
            <a:r>
              <a:rPr lang="en-US" altLang="en-US"/>
              <a:t>Then introduce you to the MS concept (definition etc)</a:t>
            </a:r>
          </a:p>
          <a:p>
            <a:endParaRPr lang="en-US" altLang="en-US"/>
          </a:p>
          <a:p>
            <a:r>
              <a:rPr lang="en-US" altLang="en-US"/>
              <a:t>Tell you about a 3 - year RWJ study we did at DMS</a:t>
            </a:r>
          </a:p>
          <a:p>
            <a:endParaRPr lang="en-US" altLang="en-US"/>
          </a:p>
          <a:p>
            <a:r>
              <a:rPr lang="en-US" altLang="en-US"/>
              <a:t>Finish up by discussing findings, results, tools we use to improve health</a:t>
            </a:r>
          </a:p>
          <a:p>
            <a:r>
              <a:rPr lang="en-US" altLang="en-US"/>
              <a:t>Care delivery, what my approach is to CQI, and a few learning's across the 8 years of HC Improvement.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FF11737-1853-487A-8653-A034E0D931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6FC4F0-4AC6-479B-A3A5-127C8292CBB5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165890" name="Rectangle 2">
            <a:extLst>
              <a:ext uri="{FF2B5EF4-FFF2-40B4-BE49-F238E27FC236}">
                <a16:creationId xmlns:a16="http://schemas.microsoft.com/office/drawing/2014/main" id="{FC904F35-C1E9-40AB-98D6-AB53E0586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1" name="Rectangle 3">
            <a:extLst>
              <a:ext uri="{FF2B5EF4-FFF2-40B4-BE49-F238E27FC236}">
                <a16:creationId xmlns:a16="http://schemas.microsoft.com/office/drawing/2014/main" id="{F5F23C0A-36D8-4787-94FE-86AB88BAA0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Let’s now turn to Microsystems</a:t>
            </a:r>
          </a:p>
          <a:p>
            <a:endParaRPr lang="en-US" altLang="en-US"/>
          </a:p>
          <a:p>
            <a:r>
              <a:rPr lang="en-US" altLang="en-US"/>
              <a:t>Im going to give you a definition</a:t>
            </a:r>
          </a:p>
          <a:p>
            <a:endParaRPr lang="en-US" altLang="en-US"/>
          </a:p>
          <a:p>
            <a:r>
              <a:rPr lang="en-US" altLang="en-US"/>
              <a:t>Show you a picture view</a:t>
            </a:r>
          </a:p>
          <a:p>
            <a:endParaRPr lang="en-US" altLang="en-US"/>
          </a:p>
          <a:p>
            <a:r>
              <a:rPr lang="en-US" altLang="en-US"/>
              <a:t>Give you some examples</a:t>
            </a:r>
          </a:p>
          <a:p>
            <a:endParaRPr lang="en-US" altLang="en-US"/>
          </a:p>
          <a:p>
            <a:r>
              <a:rPr lang="en-US" altLang="en-US"/>
              <a:t>Briefly tell you about the current reality problem</a:t>
            </a:r>
          </a:p>
          <a:p>
            <a:endParaRPr lang="en-US" altLang="en-US"/>
          </a:p>
          <a:p>
            <a:r>
              <a:rPr lang="en-US" altLang="en-US"/>
              <a:t>And discuss the 4 P’s of Microsystem Thinking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065EF71-0D33-4760-94E2-66D7F19D65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810859-DA86-47BC-817A-B86BEA74F2E8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D5DDE66A-253D-440A-8124-AA13EC333EE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660903CF-4BB0-401B-8AAC-506F37FE8A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/>
            <a:r>
              <a:rPr lang="en-US" altLang="en-US"/>
              <a:t>Fortisimo - full delivery</a:t>
            </a:r>
          </a:p>
          <a:p>
            <a:pPr marL="228600" indent="-228600"/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16BDBE48-8688-437D-B52A-AE0E3519F5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EEAE8F-70B0-463B-B4E8-74495620C14E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91138" name="Rectangle 2">
            <a:extLst>
              <a:ext uri="{FF2B5EF4-FFF2-40B4-BE49-F238E27FC236}">
                <a16:creationId xmlns:a16="http://schemas.microsoft.com/office/drawing/2014/main" id="{5DFD1EC9-8A13-4609-A9D4-83437EAA38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>
            <a:extLst>
              <a:ext uri="{FF2B5EF4-FFF2-40B4-BE49-F238E27FC236}">
                <a16:creationId xmlns:a16="http://schemas.microsoft.com/office/drawing/2014/main" id="{C5B1BC09-CEA8-49FB-8263-7CDFD8E6D5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Complex graph im going to walk you through it</a:t>
            </a:r>
          </a:p>
          <a:p>
            <a:r>
              <a:rPr lang="en-US" altLang="en-US"/>
              <a:t>We are looking at a primary care microsystem</a:t>
            </a:r>
          </a:p>
          <a:p>
            <a:r>
              <a:rPr lang="en-US" altLang="en-US"/>
              <a:t>The definition of MS is  . . . </a:t>
            </a:r>
          </a:p>
          <a:p>
            <a:r>
              <a:rPr lang="en-US" altLang="en-US"/>
              <a:t>Composed of patients subpopulations</a:t>
            </a:r>
          </a:p>
          <a:p>
            <a:r>
              <a:rPr lang="en-US" altLang="en-US"/>
              <a:t>Patients interact with clinicians and staff</a:t>
            </a:r>
          </a:p>
          <a:p>
            <a:r>
              <a:rPr lang="en-US" altLang="en-US"/>
              <a:t>Care process, direct and indirect</a:t>
            </a:r>
          </a:p>
          <a:p>
            <a:r>
              <a:rPr lang="en-US" altLang="en-US"/>
              <a:t>The interaction of patients, staff, information systems, and processes produces patterns (outcomes)</a:t>
            </a:r>
          </a:p>
          <a:p>
            <a:r>
              <a:rPr lang="en-US" altLang="en-US"/>
              <a:t>It’s a system based view, a complex adaptive system</a:t>
            </a:r>
          </a:p>
          <a:p>
            <a:endParaRPr lang="en-US" altLang="en-US"/>
          </a:p>
          <a:p>
            <a:r>
              <a:rPr lang="en-US" altLang="en-US"/>
              <a:t>Remember this I will be pointing back to it again later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EAF50DD-0DEA-4A7F-A27C-A77ACDF852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F7FF0C-BBB2-4725-AC84-6F9EE19EDC07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107522" name="Rectangle 2">
            <a:extLst>
              <a:ext uri="{FF2B5EF4-FFF2-40B4-BE49-F238E27FC236}">
                <a16:creationId xmlns:a16="http://schemas.microsoft.com/office/drawing/2014/main" id="{1C1967EE-6AEE-4E01-972F-15525F5FC6E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063952DB-8C05-4F08-B20D-9F4B2EFB47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  <a:p>
            <a:r>
              <a:rPr lang="en-US" altLang="en-US"/>
              <a:t>The juice - is once you view them in this way it begins to change the way you think </a:t>
            </a:r>
          </a:p>
          <a:p>
            <a:r>
              <a:rPr lang="en-US" altLang="en-US"/>
              <a:t>Its familiar - its building toward a new way of seeing old things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B75DA8F-0D8B-4E23-A3D4-279480165D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B57E96-A24D-4DDE-B6E0-466D1F6D305E}" type="slidenum">
              <a:rPr lang="en-US" altLang="en-US"/>
              <a:pPr/>
              <a:t>8</a:t>
            </a:fld>
            <a:endParaRPr lang="en-US" altLang="en-US"/>
          </a:p>
        </p:txBody>
      </p:sp>
      <p:sp>
        <p:nvSpPr>
          <p:cNvPr id="160770" name="Rectangle 2">
            <a:extLst>
              <a:ext uri="{FF2B5EF4-FFF2-40B4-BE49-F238E27FC236}">
                <a16:creationId xmlns:a16="http://schemas.microsoft.com/office/drawing/2014/main" id="{DF1973BC-37CB-4175-B5B3-0471327BCA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>
            <a:extLst>
              <a:ext uri="{FF2B5EF4-FFF2-40B4-BE49-F238E27FC236}">
                <a16:creationId xmlns:a16="http://schemas.microsoft.com/office/drawing/2014/main" id="{FAB46D3C-4DE5-4840-8B1A-B64C317F20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Again, on this slide we see the various level of the system.</a:t>
            </a:r>
          </a:p>
          <a:p>
            <a:endParaRPr lang="en-US" altLang="en-US"/>
          </a:p>
          <a:p>
            <a:r>
              <a:rPr lang="en-US" altLang="en-US"/>
              <a:t>For those of you who have seen SHREK, this is the Onion View.</a:t>
            </a:r>
          </a:p>
          <a:p>
            <a:endParaRPr lang="en-US" altLang="en-US"/>
          </a:p>
          <a:p>
            <a:r>
              <a:rPr lang="en-US" altLang="en-US"/>
              <a:t>We believe a great place to start is the microsystem level - </a:t>
            </a:r>
          </a:p>
          <a:p>
            <a:endParaRPr lang="en-US" altLang="en-US"/>
          </a:p>
          <a:p>
            <a:r>
              <a:rPr lang="en-US" altLang="en-US"/>
              <a:t>Roll up the sleeves and work at the unit level, in the trenches.</a:t>
            </a:r>
          </a:p>
          <a:p>
            <a:endParaRPr lang="en-US" altLang="en-US"/>
          </a:p>
          <a:p>
            <a:r>
              <a:rPr lang="en-US" altLang="en-US"/>
              <a:t>MS are right in the middle of all these levels of care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F1441B38-AD02-4207-9F82-40C0FEFB1D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E6C0DF-3CB3-4C70-93F9-6B934BA7093C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161794" name="Rectangle 2">
            <a:extLst>
              <a:ext uri="{FF2B5EF4-FFF2-40B4-BE49-F238E27FC236}">
                <a16:creationId xmlns:a16="http://schemas.microsoft.com/office/drawing/2014/main" id="{46DCD706-E1D9-4500-8FB2-6931190354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>
            <a:extLst>
              <a:ext uri="{FF2B5EF4-FFF2-40B4-BE49-F238E27FC236}">
                <a16:creationId xmlns:a16="http://schemas.microsoft.com/office/drawing/2014/main" id="{F255C282-C51E-4534-8B59-BE8DCDE9F6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One of the problems we’ve noticed is that many units don’t have the same vision as the larger system, or patient expectations are different than what</a:t>
            </a:r>
          </a:p>
          <a:p>
            <a:r>
              <a:rPr lang="en-US" altLang="en-US"/>
              <a:t>The unit can deliver.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69FB0779-F1F9-412B-963B-D0F5CDBA8A2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10BA85-8439-4B8C-A4EB-4F0E15700F86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162818" name="Rectangle 2">
            <a:extLst>
              <a:ext uri="{FF2B5EF4-FFF2-40B4-BE49-F238E27FC236}">
                <a16:creationId xmlns:a16="http://schemas.microsoft.com/office/drawing/2014/main" id="{3F406DE0-EEB9-433C-9CE1-9B8D8209BD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>
            <a:extLst>
              <a:ext uri="{FF2B5EF4-FFF2-40B4-BE49-F238E27FC236}">
                <a16:creationId xmlns:a16="http://schemas.microsoft.com/office/drawing/2014/main" id="{0C170775-7D44-4BFF-8A2F-5661BC656F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62EF324-0637-411C-A6DB-0055B8E476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AA2BE5-E94D-4E3B-AB06-268615F9BCBE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166914" name="Rectangle 2">
            <a:extLst>
              <a:ext uri="{FF2B5EF4-FFF2-40B4-BE49-F238E27FC236}">
                <a16:creationId xmlns:a16="http://schemas.microsoft.com/office/drawing/2014/main" id="{898FA942-A56C-4B3D-9F9B-4BA799D31BF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5" name="Rectangle 3">
            <a:extLst>
              <a:ext uri="{FF2B5EF4-FFF2-40B4-BE49-F238E27FC236}">
                <a16:creationId xmlns:a16="http://schemas.microsoft.com/office/drawing/2014/main" id="{4A170135-F049-4536-A08C-78417F1003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Let me now turn to a 3 year study we did at DMS</a:t>
            </a:r>
          </a:p>
          <a:p>
            <a:endParaRPr lang="en-US" altLang="en-US"/>
          </a:p>
          <a:p>
            <a:r>
              <a:rPr lang="en-US" altLang="en-US"/>
              <a:t>This was a RWJ grant.</a:t>
            </a:r>
          </a:p>
          <a:p>
            <a:endParaRPr lang="en-US" altLang="en-US"/>
          </a:p>
          <a:p>
            <a:r>
              <a:rPr lang="en-US" altLang="en-US"/>
              <a:t>I will briefly discuss results from the study, tools we developed, some key learning's, and a concluding remark - then were done.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D3B0D6A-C572-4CCE-8F54-D738D272EA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038402-519C-4CDD-99C1-FA21BF7BA7BD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72706" name="Rectangle 2">
            <a:extLst>
              <a:ext uri="{FF2B5EF4-FFF2-40B4-BE49-F238E27FC236}">
                <a16:creationId xmlns:a16="http://schemas.microsoft.com/office/drawing/2014/main" id="{24EF8F35-BBAA-430F-82CA-7E95A5F6B4F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19E98397-3FC2-4F4B-A59E-521A99611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900"/>
              <a:t>Started by searching North America for high performing units (MS)</a:t>
            </a:r>
          </a:p>
          <a:p>
            <a:pPr>
              <a:lnSpc>
                <a:spcPct val="90000"/>
              </a:lnSpc>
            </a:pPr>
            <a:endParaRPr lang="en-US" altLang="en-US" sz="900"/>
          </a:p>
          <a:p>
            <a:pPr>
              <a:lnSpc>
                <a:spcPct val="90000"/>
              </a:lnSpc>
            </a:pPr>
            <a:r>
              <a:rPr lang="en-US" altLang="en-US" sz="900"/>
              <a:t>250 units were found across the HC spectrum, throughout US and Canada (many great ones were not identified - we did a scattershot, the best we could)</a:t>
            </a:r>
          </a:p>
          <a:p>
            <a:pPr>
              <a:lnSpc>
                <a:spcPct val="90000"/>
              </a:lnSpc>
            </a:pPr>
            <a:endParaRPr lang="en-US" altLang="en-US" sz="900"/>
          </a:p>
          <a:p>
            <a:pPr>
              <a:lnSpc>
                <a:spcPct val="90000"/>
              </a:lnSpc>
            </a:pPr>
            <a:r>
              <a:rPr lang="en-US" altLang="en-US" sz="900"/>
              <a:t>Widled it down to 75 that we screened</a:t>
            </a:r>
          </a:p>
          <a:p>
            <a:pPr>
              <a:lnSpc>
                <a:spcPct val="90000"/>
              </a:lnSpc>
            </a:pPr>
            <a:endParaRPr lang="en-US" altLang="en-US" sz="900"/>
          </a:p>
          <a:p>
            <a:pPr>
              <a:lnSpc>
                <a:spcPct val="90000"/>
              </a:lnSpc>
            </a:pPr>
            <a:r>
              <a:rPr lang="en-US" altLang="en-US" sz="900"/>
              <a:t>Selected 20, this was an iterative process</a:t>
            </a:r>
          </a:p>
          <a:p>
            <a:pPr>
              <a:lnSpc>
                <a:spcPct val="90000"/>
              </a:lnSpc>
            </a:pPr>
            <a:endParaRPr lang="en-US" altLang="en-US" sz="900"/>
          </a:p>
          <a:p>
            <a:pPr>
              <a:lnSpc>
                <a:spcPct val="90000"/>
              </a:lnSpc>
            </a:pPr>
            <a:r>
              <a:rPr lang="en-US" altLang="en-US" sz="900"/>
              <a:t>Interviews: Multiple depth interviews at each site</a:t>
            </a:r>
          </a:p>
          <a:p>
            <a:pPr lvl="1">
              <a:lnSpc>
                <a:spcPct val="90000"/>
              </a:lnSpc>
            </a:pPr>
            <a:r>
              <a:rPr lang="en-US" altLang="en-US" sz="900"/>
              <a:t>Leaders, Finance, IT, Administrative Assistant, Physicians, Nurses, Medical Assistants, Social Workers, Therapists to </a:t>
            </a:r>
            <a:r>
              <a:rPr lang="en-US" altLang="en-US" sz="900">
                <a:cs typeface="Times New Roman" panose="02020603050405020304" pitchFamily="18" charset="0"/>
              </a:rPr>
              <a:t>Assess Quality Performance</a:t>
            </a:r>
          </a:p>
          <a:p>
            <a:pPr>
              <a:lnSpc>
                <a:spcPct val="90000"/>
              </a:lnSpc>
            </a:pPr>
            <a:r>
              <a:rPr lang="en-US" altLang="en-US" sz="900">
                <a:cs typeface="Times New Roman" panose="02020603050405020304" pitchFamily="18" charset="0"/>
              </a:rPr>
              <a:t>Record Review</a:t>
            </a:r>
          </a:p>
          <a:p>
            <a:pPr lvl="1">
              <a:lnSpc>
                <a:spcPct val="90000"/>
              </a:lnSpc>
            </a:pPr>
            <a:r>
              <a:rPr lang="en-US" altLang="en-US" sz="900">
                <a:cs typeface="Times New Roman" panose="02020603050405020304" pitchFamily="18" charset="0"/>
              </a:rPr>
              <a:t>Perform an archival data review of 100 medical records at each site to evaluate the technical quality of care provided by the microsystems</a:t>
            </a:r>
          </a:p>
          <a:p>
            <a:pPr>
              <a:lnSpc>
                <a:spcPct val="90000"/>
              </a:lnSpc>
            </a:pPr>
            <a:r>
              <a:rPr lang="en-US" altLang="en-US" sz="900">
                <a:cs typeface="Times New Roman" panose="02020603050405020304" pitchFamily="18" charset="0"/>
              </a:rPr>
              <a:t>Finance Review</a:t>
            </a:r>
          </a:p>
          <a:p>
            <a:pPr lvl="1">
              <a:lnSpc>
                <a:spcPct val="90000"/>
              </a:lnSpc>
            </a:pPr>
            <a:r>
              <a:rPr lang="en-US" altLang="en-US" sz="900">
                <a:cs typeface="Times New Roman" panose="02020603050405020304" pitchFamily="18" charset="0"/>
              </a:rPr>
              <a:t>Collect annual reports, productivity charts, i.e. salary costs, cost and revenue per patient, operating costs, etc</a:t>
            </a:r>
          </a:p>
          <a:p>
            <a:pPr lvl="1">
              <a:lnSpc>
                <a:spcPct val="90000"/>
              </a:lnSpc>
            </a:pPr>
            <a:endParaRPr lang="en-US" altLang="en-US" sz="900">
              <a:cs typeface="Times New Roman" panose="02020603050405020304" pitchFamily="18" charset="0"/>
            </a:endParaRPr>
          </a:p>
          <a:p>
            <a:pPr lvl="1">
              <a:lnSpc>
                <a:spcPct val="90000"/>
              </a:lnSpc>
            </a:pPr>
            <a:r>
              <a:rPr lang="en-US" altLang="en-US" sz="900">
                <a:cs typeface="Times New Roman" panose="02020603050405020304" pitchFamily="18" charset="0"/>
              </a:rPr>
              <a:t>Common denominator search, what are the characteristics of high performers?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F9FA4387-FA6A-449E-B8EF-0F50E98C67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E45299-1C0A-4532-86FD-99E8FA44482D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69634" name="Rectangle 2">
            <a:extLst>
              <a:ext uri="{FF2B5EF4-FFF2-40B4-BE49-F238E27FC236}">
                <a16:creationId xmlns:a16="http://schemas.microsoft.com/office/drawing/2014/main" id="{000F8137-0DCD-4A53-9E62-975774E059F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031875" y="1562100"/>
            <a:ext cx="4572000" cy="3429000"/>
          </a:xfrm>
          <a:prstGeom prst="rect">
            <a:avLst/>
          </a:prstGeom>
          <a:noFill/>
          <a:ln w="12700" cap="flat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324B4BEC-9D37-4EFF-AC33-28C9DEF4B4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25513" y="5602288"/>
            <a:ext cx="5008562" cy="18621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19016" tIns="26942" rIns="19016" bIns="26942"/>
          <a:lstStyle/>
          <a:p>
            <a:pPr>
              <a:lnSpc>
                <a:spcPts val="2800"/>
              </a:lnSpc>
              <a:spcBef>
                <a:spcPct val="0"/>
              </a:spcBef>
              <a:buClr>
                <a:srgbClr val="80001D"/>
              </a:buClr>
              <a:buFont typeface="Symbol" panose="05050102010706020507" pitchFamily="18" charset="2"/>
              <a:buChar char="¨"/>
              <a:tabLst>
                <a:tab pos="457200" algn="l"/>
                <a:tab pos="914400" algn="l"/>
                <a:tab pos="1371600" algn="l"/>
              </a:tabLst>
            </a:pPr>
            <a:r>
              <a:rPr lang="en-US" altLang="en-US" b="1">
                <a:solidFill>
                  <a:srgbClr val="000000"/>
                </a:solidFill>
              </a:rPr>
              <a:t>Cretiendo - this is it, this is what we found (high moment)</a:t>
            </a:r>
          </a:p>
          <a:p>
            <a:pPr>
              <a:lnSpc>
                <a:spcPts val="2800"/>
              </a:lnSpc>
              <a:spcBef>
                <a:spcPct val="0"/>
              </a:spcBef>
              <a:buClr>
                <a:srgbClr val="80001D"/>
              </a:buClr>
              <a:buFont typeface="Symbol" panose="05050102010706020507" pitchFamily="18" charset="2"/>
              <a:buChar char="¨"/>
              <a:tabLst>
                <a:tab pos="457200" algn="l"/>
                <a:tab pos="914400" algn="l"/>
                <a:tab pos="1371600" algn="l"/>
              </a:tabLst>
            </a:pPr>
            <a:r>
              <a:rPr lang="en-US" altLang="en-US" b="1">
                <a:solidFill>
                  <a:srgbClr val="000000"/>
                </a:solidFill>
              </a:rPr>
              <a:t>Shining moments of success (I will give you a taste of the excellence in a few moements</a:t>
            </a:r>
          </a:p>
          <a:p>
            <a:pPr>
              <a:lnSpc>
                <a:spcPts val="2800"/>
              </a:lnSpc>
              <a:spcBef>
                <a:spcPct val="0"/>
              </a:spcBef>
              <a:buClr>
                <a:srgbClr val="80001D"/>
              </a:buClr>
              <a:buFont typeface="Symbol" panose="05050102010706020507" pitchFamily="18" charset="2"/>
              <a:buChar char="¨"/>
              <a:tabLst>
                <a:tab pos="457200" algn="l"/>
                <a:tab pos="914400" algn="l"/>
                <a:tab pos="1371600" algn="l"/>
              </a:tabLst>
            </a:pPr>
            <a:endParaRPr lang="en-US" altLang="en-US" b="1">
              <a:solidFill>
                <a:srgbClr val="000000"/>
              </a:solidFill>
            </a:endParaRPr>
          </a:p>
          <a:p>
            <a:pPr>
              <a:lnSpc>
                <a:spcPts val="2800"/>
              </a:lnSpc>
              <a:spcBef>
                <a:spcPct val="0"/>
              </a:spcBef>
              <a:buClr>
                <a:srgbClr val="80001D"/>
              </a:buClr>
              <a:buFont typeface="Symbol" panose="05050102010706020507" pitchFamily="18" charset="2"/>
              <a:buChar char="¨"/>
              <a:tabLst>
                <a:tab pos="457200" algn="l"/>
                <a:tab pos="914400" algn="l"/>
                <a:tab pos="1371600" algn="l"/>
              </a:tabLst>
            </a:pPr>
            <a:r>
              <a:rPr lang="en-US" altLang="en-US" b="1">
                <a:solidFill>
                  <a:srgbClr val="000000"/>
                </a:solidFill>
              </a:rPr>
              <a:t>20 health care micro – systems</a:t>
            </a:r>
          </a:p>
          <a:p>
            <a:pPr>
              <a:lnSpc>
                <a:spcPts val="2800"/>
              </a:lnSpc>
              <a:spcBef>
                <a:spcPct val="0"/>
              </a:spcBef>
              <a:buClr>
                <a:srgbClr val="80001D"/>
              </a:buClr>
              <a:buFont typeface="Symbol" panose="05050102010706020507" pitchFamily="18" charset="2"/>
              <a:buChar char="¨"/>
              <a:tabLst>
                <a:tab pos="457200" algn="l"/>
                <a:tab pos="914400" algn="l"/>
                <a:tab pos="1371600" algn="l"/>
              </a:tabLst>
            </a:pPr>
            <a:r>
              <a:rPr lang="en-US" altLang="en-US" b="1">
                <a:solidFill>
                  <a:srgbClr val="000000"/>
                </a:solidFill>
              </a:rPr>
              <a:t>Across the care continuum</a:t>
            </a:r>
          </a:p>
          <a:p>
            <a:pPr>
              <a:lnSpc>
                <a:spcPts val="2800"/>
              </a:lnSpc>
              <a:spcBef>
                <a:spcPct val="0"/>
              </a:spcBef>
              <a:buClr>
                <a:srgbClr val="80001D"/>
              </a:buClr>
              <a:buFont typeface="Symbol" panose="05050102010706020507" pitchFamily="18" charset="2"/>
              <a:buChar char="¨"/>
              <a:tabLst>
                <a:tab pos="457200" algn="l"/>
                <a:tab pos="914400" algn="l"/>
                <a:tab pos="1371600" algn="l"/>
              </a:tabLst>
            </a:pPr>
            <a:r>
              <a:rPr lang="en-US" altLang="en-US" b="1">
                <a:solidFill>
                  <a:srgbClr val="000000"/>
                </a:solidFill>
              </a:rPr>
              <a:t>Across the US and Canada</a:t>
            </a:r>
            <a:endParaRPr lang="en-US" altLang="en-US" sz="2400" b="1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5AB95B3-D98D-4D9F-AB7C-C37A1820EB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B78C40-F5FC-42FB-940A-43964681875D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54274" name="Rectangle 2">
            <a:extLst>
              <a:ext uri="{FF2B5EF4-FFF2-40B4-BE49-F238E27FC236}">
                <a16:creationId xmlns:a16="http://schemas.microsoft.com/office/drawing/2014/main" id="{3CF9EF35-46A9-4C15-B699-8454EF9959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2150"/>
            <a:ext cx="4556125" cy="34163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CBDF5141-6061-4524-AC3C-FD8CC0CA71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4988"/>
            <a:ext cx="5029200" cy="411321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86328" tIns="43165" rIns="86328" bIns="43165"/>
          <a:lstStyle/>
          <a:p>
            <a:pPr marL="228600" indent="-228600"/>
            <a:r>
              <a:rPr lang="en-US" altLang="en-US"/>
              <a:t>The goals that are set during improvement projects vary</a:t>
            </a:r>
          </a:p>
          <a:p>
            <a:pPr marL="228600" indent="-228600"/>
            <a:r>
              <a:rPr lang="en-US" altLang="en-US"/>
              <a:t>But here is an example of just how good some of the </a:t>
            </a:r>
          </a:p>
          <a:p>
            <a:pPr marL="228600" indent="-228600"/>
            <a:r>
              <a:rPr lang="en-US" altLang="en-US"/>
              <a:t>20 MS we studied are . . .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3A12B9B-D845-4EB3-9813-9A1B67D5B0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496A1D-7A72-44E5-89BD-D1AC836B9E31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173058" name="Rectangle 2">
            <a:extLst>
              <a:ext uri="{FF2B5EF4-FFF2-40B4-BE49-F238E27FC236}">
                <a16:creationId xmlns:a16="http://schemas.microsoft.com/office/drawing/2014/main" id="{95F0EC45-4848-4D04-B153-F4F1CBCACCD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>
            <a:extLst>
              <a:ext uri="{FF2B5EF4-FFF2-40B4-BE49-F238E27FC236}">
                <a16:creationId xmlns:a16="http://schemas.microsoft.com/office/drawing/2014/main" id="{0C7A868B-01F1-46AF-AF08-2B0FEFC4FD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BDCD3D4B-1853-498C-A4C6-2E7AF8E703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324D9C-2EDC-4AD9-A0C9-97FDEB994988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220162" name="Rectangle 2">
            <a:extLst>
              <a:ext uri="{FF2B5EF4-FFF2-40B4-BE49-F238E27FC236}">
                <a16:creationId xmlns:a16="http://schemas.microsoft.com/office/drawing/2014/main" id="{C9B2DFA9-DE7E-417A-BA6E-20C0CBBBBDC7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0163" name="Rectangle 3">
            <a:extLst>
              <a:ext uri="{FF2B5EF4-FFF2-40B4-BE49-F238E27FC236}">
                <a16:creationId xmlns:a16="http://schemas.microsoft.com/office/drawing/2014/main" id="{6ABDD648-9930-45FF-B29F-B83917E026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These are the results of all the research, this is the holy grail</a:t>
            </a:r>
          </a:p>
          <a:p>
            <a:r>
              <a:rPr lang="en-US" altLang="en-US"/>
              <a:t>These are the goals to have your own staff report high levels on</a:t>
            </a:r>
          </a:p>
          <a:p>
            <a:r>
              <a:rPr lang="en-US" altLang="en-US"/>
              <a:t>These factors are the reason we found that the units were doing </a:t>
            </a:r>
          </a:p>
          <a:p>
            <a:r>
              <a:rPr lang="en-US" altLang="en-US"/>
              <a:t>well when others are struggling</a:t>
            </a:r>
          </a:p>
          <a:p>
            <a:r>
              <a:rPr lang="en-US" altLang="en-US"/>
              <a:t>The reason for doing this work was to discover success factors in these units</a:t>
            </a:r>
          </a:p>
          <a:p>
            <a:r>
              <a:rPr lang="en-US" altLang="en-US"/>
              <a:t>We did over 250 hours of interviews to find these factors</a:t>
            </a:r>
          </a:p>
          <a:p>
            <a:r>
              <a:rPr lang="en-US" altLang="en-US"/>
              <a:t>Here they are</a:t>
            </a:r>
          </a:p>
          <a:p>
            <a:r>
              <a:rPr lang="en-US" altLang="en-US"/>
              <a:t>People were excited about their leaders . . . </a:t>
            </a:r>
          </a:p>
          <a:p>
            <a:r>
              <a:rPr lang="en-US" altLang="en-US"/>
              <a:t>There are 4 categories that they fell into</a:t>
            </a:r>
          </a:p>
          <a:p>
            <a:r>
              <a:rPr lang="en-US" altLang="en-US"/>
              <a:t>It’s a combination of these factors and interaction among them</a:t>
            </a:r>
          </a:p>
          <a:p>
            <a:r>
              <a:rPr lang="en-US" altLang="en-US"/>
              <a:t>The 20 systems had high levels of all of these factors - if more systems had high levels we might see a differnent system</a:t>
            </a:r>
          </a:p>
          <a:p>
            <a:endParaRPr lang="en-US" altLang="en-US"/>
          </a:p>
          <a:p>
            <a:r>
              <a:rPr lang="en-US" altLang="en-US"/>
              <a:t>There are articles published that will give you more info.</a:t>
            </a: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A1EF1E7-37D6-4F78-9A10-7011E46591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5C9CB0-319C-4B35-8028-9F80BFAD6AA0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304130" name="Rectangle 2">
            <a:extLst>
              <a:ext uri="{FF2B5EF4-FFF2-40B4-BE49-F238E27FC236}">
                <a16:creationId xmlns:a16="http://schemas.microsoft.com/office/drawing/2014/main" id="{152E283F-DAC4-4667-99AA-222ACCF4C81B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4131" name="Rectangle 3">
            <a:extLst>
              <a:ext uri="{FF2B5EF4-FFF2-40B4-BE49-F238E27FC236}">
                <a16:creationId xmlns:a16="http://schemas.microsoft.com/office/drawing/2014/main" id="{3E6288A1-9154-4A61-821A-75A74D57E7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These are the results of all the research, this is the holy grail</a:t>
            </a:r>
          </a:p>
          <a:p>
            <a:r>
              <a:rPr lang="en-US" altLang="en-US"/>
              <a:t>These are the goals to have your own staff report high levels on</a:t>
            </a:r>
          </a:p>
          <a:p>
            <a:r>
              <a:rPr lang="en-US" altLang="en-US"/>
              <a:t>These factors are the reason we found that the units were doing </a:t>
            </a:r>
          </a:p>
          <a:p>
            <a:r>
              <a:rPr lang="en-US" altLang="en-US"/>
              <a:t>well when others are struggling</a:t>
            </a:r>
          </a:p>
          <a:p>
            <a:r>
              <a:rPr lang="en-US" altLang="en-US"/>
              <a:t>The reason for doing this work was to discover success factors in these units</a:t>
            </a:r>
          </a:p>
          <a:p>
            <a:r>
              <a:rPr lang="en-US" altLang="en-US"/>
              <a:t>We did over 250 hours of interviews to find these factors</a:t>
            </a:r>
          </a:p>
          <a:p>
            <a:r>
              <a:rPr lang="en-US" altLang="en-US"/>
              <a:t>Here they are</a:t>
            </a:r>
          </a:p>
          <a:p>
            <a:r>
              <a:rPr lang="en-US" altLang="en-US"/>
              <a:t>People were excited about their leaders . . . </a:t>
            </a:r>
          </a:p>
          <a:p>
            <a:r>
              <a:rPr lang="en-US" altLang="en-US"/>
              <a:t>There are 4 categories that they fell into</a:t>
            </a:r>
          </a:p>
          <a:p>
            <a:r>
              <a:rPr lang="en-US" altLang="en-US"/>
              <a:t>It’s a combination of these factors and interaction among them</a:t>
            </a:r>
          </a:p>
          <a:p>
            <a:r>
              <a:rPr lang="en-US" altLang="en-US"/>
              <a:t>The 20 systems had high levels of all of these factors - if more systems had high levels we might see a differnent system</a:t>
            </a:r>
          </a:p>
          <a:p>
            <a:endParaRPr lang="en-US" altLang="en-US"/>
          </a:p>
          <a:p>
            <a:r>
              <a:rPr lang="en-US" altLang="en-US"/>
              <a:t>There are articles published that will give you more info.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345D83E6-1B1A-4AC2-BDD1-CF0AAD1E1B2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3701FD-8CC9-456D-95F1-A663D98AAC19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163842" name="Rectangle 2">
            <a:extLst>
              <a:ext uri="{FF2B5EF4-FFF2-40B4-BE49-F238E27FC236}">
                <a16:creationId xmlns:a16="http://schemas.microsoft.com/office/drawing/2014/main" id="{973883E0-50FE-4E6A-9FFA-586F7609DA2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3" name="Rectangle 3">
            <a:extLst>
              <a:ext uri="{FF2B5EF4-FFF2-40B4-BE49-F238E27FC236}">
                <a16:creationId xmlns:a16="http://schemas.microsoft.com/office/drawing/2014/main" id="{68802488-3ACD-4D5A-A75E-64940C3C09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1D714EC-09AE-4E07-A6B6-E34F1B94498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169EE8C-67DD-46EF-8AEF-D6CEB0568519}" type="slidenum">
              <a:rPr lang="en-US" altLang="en-US"/>
              <a:pPr/>
              <a:t>19</a:t>
            </a:fld>
            <a:endParaRPr lang="en-US" altLang="en-US"/>
          </a:p>
        </p:txBody>
      </p:sp>
      <p:sp>
        <p:nvSpPr>
          <p:cNvPr id="164866" name="Rectangle 2">
            <a:extLst>
              <a:ext uri="{FF2B5EF4-FFF2-40B4-BE49-F238E27FC236}">
                <a16:creationId xmlns:a16="http://schemas.microsoft.com/office/drawing/2014/main" id="{65A0D378-998E-4AEB-B426-86202E99D6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>
            <a:extLst>
              <a:ext uri="{FF2B5EF4-FFF2-40B4-BE49-F238E27FC236}">
                <a16:creationId xmlns:a16="http://schemas.microsoft.com/office/drawing/2014/main" id="{650FD19E-89B6-4A0E-812C-AA1FD0AA6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Mention direct and indirect processes</a:t>
            </a:r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r>
              <a:rPr lang="en-US" altLang="en-US"/>
              <a:t>Let me give you an example of measuring data at the unit level . . .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6773DBC4-728D-4082-9689-AB3FC9AC00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FA551B-7963-413D-B425-0E547CE46177}" type="slidenum">
              <a:rPr lang="en-US" altLang="en-US"/>
              <a:pPr/>
              <a:t>20</a:t>
            </a:fld>
            <a:endParaRPr lang="en-US" altLang="en-US"/>
          </a:p>
        </p:txBody>
      </p:sp>
      <p:sp>
        <p:nvSpPr>
          <p:cNvPr id="289794" name="Rectangle 2">
            <a:extLst>
              <a:ext uri="{FF2B5EF4-FFF2-40B4-BE49-F238E27FC236}">
                <a16:creationId xmlns:a16="http://schemas.microsoft.com/office/drawing/2014/main" id="{4948CCE7-6F80-4CDD-9CCD-2344E34BCB52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9795" name="Rectangle 3">
            <a:extLst>
              <a:ext uri="{FF2B5EF4-FFF2-40B4-BE49-F238E27FC236}">
                <a16:creationId xmlns:a16="http://schemas.microsoft.com/office/drawing/2014/main" id="{FCD92F42-D5B8-4CFA-9613-922125436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8575C35-6623-4F5B-AF1A-710C4D6BC8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58E877-A1BC-4B9A-8E99-95327F36B01E}" type="slidenum">
              <a:rPr lang="en-US" altLang="en-US"/>
              <a:pPr/>
              <a:t>21</a:t>
            </a:fld>
            <a:endParaRPr lang="en-US" altLang="en-US"/>
          </a:p>
        </p:txBody>
      </p:sp>
      <p:sp>
        <p:nvSpPr>
          <p:cNvPr id="291842" name="Rectangle 2">
            <a:extLst>
              <a:ext uri="{FF2B5EF4-FFF2-40B4-BE49-F238E27FC236}">
                <a16:creationId xmlns:a16="http://schemas.microsoft.com/office/drawing/2014/main" id="{F0B82666-DFE7-4734-9A84-CF4B91073B9A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1843" name="Rectangle 3">
            <a:extLst>
              <a:ext uri="{FF2B5EF4-FFF2-40B4-BE49-F238E27FC236}">
                <a16:creationId xmlns:a16="http://schemas.microsoft.com/office/drawing/2014/main" id="{193347FC-BB8C-4241-8746-4E41029616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D4BAFA15-A766-47A6-9994-C9156144E4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BAC619-00EA-4625-A644-169B9B75BF63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293890" name="Rectangle 2">
            <a:extLst>
              <a:ext uri="{FF2B5EF4-FFF2-40B4-BE49-F238E27FC236}">
                <a16:creationId xmlns:a16="http://schemas.microsoft.com/office/drawing/2014/main" id="{856C7293-5F5E-4FF2-8EF0-56A4D0F2059A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3891" name="Rectangle 3">
            <a:extLst>
              <a:ext uri="{FF2B5EF4-FFF2-40B4-BE49-F238E27FC236}">
                <a16:creationId xmlns:a16="http://schemas.microsoft.com/office/drawing/2014/main" id="{17AAE762-5FF1-4BD4-954D-304E17F207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63E0EA3-B1F3-4C95-9DBF-EB7FE7E651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196D7C-DB60-419C-88AB-5C8CC8A6AB27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295938" name="Rectangle 2">
            <a:extLst>
              <a:ext uri="{FF2B5EF4-FFF2-40B4-BE49-F238E27FC236}">
                <a16:creationId xmlns:a16="http://schemas.microsoft.com/office/drawing/2014/main" id="{321F6869-DA34-4364-B72C-124798F47242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5939" name="Rectangle 3">
            <a:extLst>
              <a:ext uri="{FF2B5EF4-FFF2-40B4-BE49-F238E27FC236}">
                <a16:creationId xmlns:a16="http://schemas.microsoft.com/office/drawing/2014/main" id="{B5E83F47-57F2-461C-9A9E-9C6B11214E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86A22AC-80E5-4408-9800-E221200CCD3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6D9387-BC1E-4B81-8E99-9F149AF1DE3D}" type="slidenum">
              <a:rPr lang="en-US" altLang="en-US"/>
              <a:pPr/>
              <a:t>24</a:t>
            </a:fld>
            <a:endParaRPr lang="en-US" altLang="en-US"/>
          </a:p>
        </p:txBody>
      </p:sp>
      <p:sp>
        <p:nvSpPr>
          <p:cNvPr id="297986" name="Rectangle 2">
            <a:extLst>
              <a:ext uri="{FF2B5EF4-FFF2-40B4-BE49-F238E27FC236}">
                <a16:creationId xmlns:a16="http://schemas.microsoft.com/office/drawing/2014/main" id="{C3D7359F-5916-4B88-B95B-8AA6DB3EE008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987" name="Rectangle 3">
            <a:extLst>
              <a:ext uri="{FF2B5EF4-FFF2-40B4-BE49-F238E27FC236}">
                <a16:creationId xmlns:a16="http://schemas.microsoft.com/office/drawing/2014/main" id="{ADA138B9-77BC-4677-8CB9-48BA8E584B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57B7C50-EDBE-4752-98FF-267327F86B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803900-D594-40D2-8F25-D1AC49016454}" type="slidenum">
              <a:rPr lang="en-US" altLang="en-US"/>
              <a:pPr/>
              <a:t>25</a:t>
            </a:fld>
            <a:endParaRPr lang="en-US" altLang="en-US"/>
          </a:p>
        </p:txBody>
      </p:sp>
      <p:sp>
        <p:nvSpPr>
          <p:cNvPr id="224258" name="Rectangle 2">
            <a:extLst>
              <a:ext uri="{FF2B5EF4-FFF2-40B4-BE49-F238E27FC236}">
                <a16:creationId xmlns:a16="http://schemas.microsoft.com/office/drawing/2014/main" id="{42B96653-A60D-48C0-A735-0E3C12D026E9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4259" name="Rectangle 3">
            <a:extLst>
              <a:ext uri="{FF2B5EF4-FFF2-40B4-BE49-F238E27FC236}">
                <a16:creationId xmlns:a16="http://schemas.microsoft.com/office/drawing/2014/main" id="{56A67DBF-4AC7-4DEE-AD58-2A6B0425CA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Let me now turn to a 3 year study we did at DMS</a:t>
            </a:r>
          </a:p>
          <a:p>
            <a:endParaRPr lang="en-US" altLang="en-US"/>
          </a:p>
          <a:p>
            <a:r>
              <a:rPr lang="en-US" altLang="en-US"/>
              <a:t>This was a RWJ grant.</a:t>
            </a:r>
          </a:p>
          <a:p>
            <a:endParaRPr lang="en-US" altLang="en-US"/>
          </a:p>
          <a:p>
            <a:r>
              <a:rPr lang="en-US" altLang="en-US"/>
              <a:t>I will briefly discuss results from the study, tools we developed, some key learning's, and a concluding remark - then were done.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091132E9-3F53-44B6-BF72-963013A5F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57504F-F5F6-41E4-94C3-1126E92A6959}" type="slidenum">
              <a:rPr lang="en-US" altLang="en-US"/>
              <a:pPr/>
              <a:t>26</a:t>
            </a:fld>
            <a:endParaRPr lang="en-US" altLang="en-US"/>
          </a:p>
        </p:txBody>
      </p:sp>
      <p:sp>
        <p:nvSpPr>
          <p:cNvPr id="117762" name="Rectangle 2">
            <a:extLst>
              <a:ext uri="{FF2B5EF4-FFF2-40B4-BE49-F238E27FC236}">
                <a16:creationId xmlns:a16="http://schemas.microsoft.com/office/drawing/2014/main" id="{1E4B969D-C1C4-4638-BDB9-17B53321145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26A90732-B772-4A53-AAE5-C0926829FF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/>
              <a:t>How do you get to high performance</a:t>
            </a:r>
          </a:p>
          <a:p>
            <a:endParaRPr lang="en-US" altLang="en-US"/>
          </a:p>
          <a:p>
            <a:r>
              <a:rPr lang="en-US" altLang="en-US"/>
              <a:t>We’ve collected toolsto help all ms improve and get to high performance</a:t>
            </a:r>
          </a:p>
          <a:p>
            <a:r>
              <a:rPr lang="en-US" altLang="en-US"/>
              <a:t>Here is a set and example from those for you </a:t>
            </a:r>
          </a:p>
          <a:p>
            <a:endParaRPr lang="en-US" altLang="en-US"/>
          </a:p>
          <a:p>
            <a:r>
              <a:rPr lang="en-US" altLang="en-US"/>
              <a:t>They are collected in a collection of papers and the action guide ( I list them for you at the end of the presentation and have passed the action guide around)</a:t>
            </a:r>
          </a:p>
          <a:p>
            <a:endParaRPr lang="en-US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9F90D66-970A-4B0E-AB08-5AC62D35E29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E87020-9BBF-457E-9811-B2F4F58090FB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189442" name="Rectangle 2">
            <a:extLst>
              <a:ext uri="{FF2B5EF4-FFF2-40B4-BE49-F238E27FC236}">
                <a16:creationId xmlns:a16="http://schemas.microsoft.com/office/drawing/2014/main" id="{D40C3696-E1FF-48DB-87D1-454DDEEFD2B1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9443" name="Rectangle 3">
            <a:extLst>
              <a:ext uri="{FF2B5EF4-FFF2-40B4-BE49-F238E27FC236}">
                <a16:creationId xmlns:a16="http://schemas.microsoft.com/office/drawing/2014/main" id="{4F2A441D-0640-4BFB-AE77-47061203AB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41910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Emphasize Fluidity of Approach (Roadmap) but not Same for every kind of car analogy (off-road vehicle, sports car, luxury car - what kind of car is your unit.</a:t>
            </a:r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r>
              <a:rPr lang="en-US" altLang="en-US"/>
              <a:t>Spread - How to do it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EC4C834F-8D4E-41F2-B2B4-E7E3621CCCD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2D4948-8862-4285-82BC-27866C5A4565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218114" name="Rectangle 2">
            <a:extLst>
              <a:ext uri="{FF2B5EF4-FFF2-40B4-BE49-F238E27FC236}">
                <a16:creationId xmlns:a16="http://schemas.microsoft.com/office/drawing/2014/main" id="{1D36F370-4CA1-4FEF-AACA-79758B9D0601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8115" name="Rectangle 3">
            <a:extLst>
              <a:ext uri="{FF2B5EF4-FFF2-40B4-BE49-F238E27FC236}">
                <a16:creationId xmlns:a16="http://schemas.microsoft.com/office/drawing/2014/main" id="{DBB3A268-3B74-4D0B-933C-ACE95FDE94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41910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altLang="en-US"/>
              <a:t>Emphasize Fluidity of Approach (Roadmap) but not Same for every kind of car analogy (off-road vehicle, sports car, luxury car - what kind of car is your unit.</a:t>
            </a:r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r>
              <a:rPr lang="en-US" altLang="en-US"/>
              <a:t>Spread - How to do it</a:t>
            </a:r>
          </a:p>
          <a:p>
            <a:endParaRPr lang="en-US" altLang="en-US"/>
          </a:p>
          <a:p>
            <a:endParaRPr lang="en-US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FB400B6D-5F02-4376-BD61-872E53AC97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A307C9-7313-4FE6-BC3C-66612D8CD402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168962" name="Rectangle 2">
            <a:extLst>
              <a:ext uri="{FF2B5EF4-FFF2-40B4-BE49-F238E27FC236}">
                <a16:creationId xmlns:a16="http://schemas.microsoft.com/office/drawing/2014/main" id="{AFB97EDB-4571-4CD1-B4F5-DC02913C7D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3" name="Rectangle 3">
            <a:extLst>
              <a:ext uri="{FF2B5EF4-FFF2-40B4-BE49-F238E27FC236}">
                <a16:creationId xmlns:a16="http://schemas.microsoft.com/office/drawing/2014/main" id="{2EAD9485-E482-4308-99BD-3FEC59C252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1E9FC0B7-A205-4717-872C-E0F9825D4F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BA5DEC-D184-4A5C-9C95-70A7466F16C5}" type="slidenum">
              <a:rPr lang="en-US" altLang="en-US"/>
              <a:pPr/>
              <a:t>30</a:t>
            </a:fld>
            <a:endParaRPr lang="en-US" altLang="en-US"/>
          </a:p>
        </p:txBody>
      </p:sp>
      <p:sp>
        <p:nvSpPr>
          <p:cNvPr id="169986" name="Rectangle 2">
            <a:extLst>
              <a:ext uri="{FF2B5EF4-FFF2-40B4-BE49-F238E27FC236}">
                <a16:creationId xmlns:a16="http://schemas.microsoft.com/office/drawing/2014/main" id="{43B34561-BDCE-44BD-9A8C-EE915BA061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7" name="Rectangle 3">
            <a:extLst>
              <a:ext uri="{FF2B5EF4-FFF2-40B4-BE49-F238E27FC236}">
                <a16:creationId xmlns:a16="http://schemas.microsoft.com/office/drawing/2014/main" id="{58362F1B-D5EB-49F8-BAD5-C3182B5A72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F9B90EF3-0078-43EC-AC9A-D6A77ABC79D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AB3436-2600-4738-995F-FB7766654896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300034" name="Rectangle 2">
            <a:extLst>
              <a:ext uri="{FF2B5EF4-FFF2-40B4-BE49-F238E27FC236}">
                <a16:creationId xmlns:a16="http://schemas.microsoft.com/office/drawing/2014/main" id="{6107424B-F2B4-4EB4-BC5F-9D929EB82DD7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0035" name="Rectangle 3">
            <a:extLst>
              <a:ext uri="{FF2B5EF4-FFF2-40B4-BE49-F238E27FC236}">
                <a16:creationId xmlns:a16="http://schemas.microsoft.com/office/drawing/2014/main" id="{04BA3C97-7802-4D05-84C7-BE32335425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2851E4E-CB4F-4A25-BB3C-61C6CE2AD1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07A8769-AB8A-4285-8C8B-FC7B46C6ED8D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174082" name="Rectangle 2">
            <a:extLst>
              <a:ext uri="{FF2B5EF4-FFF2-40B4-BE49-F238E27FC236}">
                <a16:creationId xmlns:a16="http://schemas.microsoft.com/office/drawing/2014/main" id="{11FF4562-E55E-4704-8DEA-BA2B8EFA4E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3" name="Rectangle 3">
            <a:extLst>
              <a:ext uri="{FF2B5EF4-FFF2-40B4-BE49-F238E27FC236}">
                <a16:creationId xmlns:a16="http://schemas.microsoft.com/office/drawing/2014/main" id="{AD71FAFC-6C92-4C1C-8B8A-1892A76D21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DA79B9DA-060D-4B3B-BADC-E1494F3720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246699-5DA5-4FC2-BE30-B3981F5CEC66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176130" name="Rectangle 2">
            <a:extLst>
              <a:ext uri="{FF2B5EF4-FFF2-40B4-BE49-F238E27FC236}">
                <a16:creationId xmlns:a16="http://schemas.microsoft.com/office/drawing/2014/main" id="{D564995C-2C90-4D4E-85A6-BB37797734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>
            <a:extLst>
              <a:ext uri="{FF2B5EF4-FFF2-40B4-BE49-F238E27FC236}">
                <a16:creationId xmlns:a16="http://schemas.microsoft.com/office/drawing/2014/main" id="{16FA42A1-FC4E-4938-BE58-C76EF9F118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D0FCFAA-2D78-4CDA-90A4-35AFF245441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003275-A55D-4988-94F3-96A77D99976A}" type="slidenum">
              <a:rPr lang="en-US" altLang="en-US"/>
              <a:pPr/>
              <a:t>34</a:t>
            </a:fld>
            <a:endParaRPr lang="en-US" altLang="en-US"/>
          </a:p>
        </p:txBody>
      </p:sp>
      <p:sp>
        <p:nvSpPr>
          <p:cNvPr id="175106" name="Rectangle 2">
            <a:extLst>
              <a:ext uri="{FF2B5EF4-FFF2-40B4-BE49-F238E27FC236}">
                <a16:creationId xmlns:a16="http://schemas.microsoft.com/office/drawing/2014/main" id="{ADC2E538-3C1E-45DC-A1AE-FA8791DF12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>
            <a:extLst>
              <a:ext uri="{FF2B5EF4-FFF2-40B4-BE49-F238E27FC236}">
                <a16:creationId xmlns:a16="http://schemas.microsoft.com/office/drawing/2014/main" id="{1C7422F4-4A3E-4BF3-B3B4-6E2815C6B7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93236369-BAD7-46C5-A89F-2011CCD549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61B143-DA1C-4591-83A5-3F0B117553BD}" type="slidenum">
              <a:rPr lang="en-US" altLang="en-US"/>
              <a:pPr/>
              <a:t>35</a:t>
            </a:fld>
            <a:endParaRPr lang="en-US" altLang="en-US"/>
          </a:p>
        </p:txBody>
      </p:sp>
      <p:sp>
        <p:nvSpPr>
          <p:cNvPr id="177154" name="Rectangle 2">
            <a:extLst>
              <a:ext uri="{FF2B5EF4-FFF2-40B4-BE49-F238E27FC236}">
                <a16:creationId xmlns:a16="http://schemas.microsoft.com/office/drawing/2014/main" id="{73D92DDA-C350-4C08-B2AF-BDA31AD34F5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>
            <a:extLst>
              <a:ext uri="{FF2B5EF4-FFF2-40B4-BE49-F238E27FC236}">
                <a16:creationId xmlns:a16="http://schemas.microsoft.com/office/drawing/2014/main" id="{30839779-AC24-45EB-A49E-1BED93EF9A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321AD-26C9-4737-A093-E629A62034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F117F1-F91A-4948-AC21-3C754435D6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12176-D3FC-4EC8-A58C-DDABAF3B8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48877-744C-47FD-B2CF-B3C6A4634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E6CFD5-6793-41F7-97D7-43AC45810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48ECD-797C-42C1-8808-F8D9DEAEAC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4488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446EF-E22A-49E8-90E9-EB127E9A1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744A9-8403-4052-B53B-8BEB5249E1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3543A-1DD0-49BE-BD81-8EE0576D5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69648-760A-456F-91C1-2C511DCCD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C168A-ADEB-4A3F-B5AE-93316D7FD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B7EBC-93CF-4548-ACE3-4F8CB71A6A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8289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0AE82-5FC8-4440-AA92-36D45BB9D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3DE37-BB60-47D4-B3C8-1DF50F726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2D587-BD15-4CEE-A335-B5EA0FF4D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073F8A-3D95-497E-973A-461F3DB9D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1AD9A-1CB0-481A-A387-CAA569A69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69A93-518F-498B-B34D-7E8DE84958A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2230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C4594-16F2-4998-9702-37417A719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EF269-D4E8-4AF0-8A17-37181819BB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851F05-A790-4818-9337-B71BE547B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1180A4-52A5-43BC-9946-0B2AED42E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663CE0-03C2-430C-9C81-F48992BDF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2B4DD1-065B-4140-BABF-A1F3462E0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E5B36-B57D-4051-9376-546416AE4C5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970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612B9-61F6-477C-A632-2C4CF61C8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CC547-7A16-4C3A-8157-37B95D7301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47C7FB-CAE6-44B4-B86D-081A6E189C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DF9225-5BA4-4E56-AF4C-3E76289AC8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0A6A7D-EE8B-409C-BF5F-A97CEF8405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EA5DFE-FDE8-4B0C-8C30-3F7ECDBB3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B91BFA-CFC6-4606-BAAF-AF16F125A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2751A4-60F6-4755-967F-2B7C5E179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DDC300-CB5C-49C2-A355-703391FBD5B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5983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907AB-6F4E-46B3-B8A9-6B1C62726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D46D48-7CE2-4710-9216-2F1394146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75E4C3-4BA4-4011-89AB-1E031D4E5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A4086C-9327-4A6F-A376-3C7E035D1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B92E4-ADA9-4E39-9911-EC9B3DD61B8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7928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F409EC-6871-40A5-87EB-5D485F56F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24197-664F-441A-BB39-DC234B847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25D119-DDB2-47B4-A823-4E9BBD4F1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E2F76D-1B68-413B-A5D1-9FC20B1AF2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2804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FC569-9ABE-4A08-9EDC-0EA751B17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4E068F-8A6B-4704-A039-6E0C646FFB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1AAA0-F0E8-4F62-9D11-DD46A7A9D7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8EE25A-EE84-4008-8397-D944716A3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173A1-8E6A-42EF-B848-974F7F804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AB4C6-A1CB-4BF5-90C6-A09762AAE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2FA71-FE59-4D59-A563-91E9179BFF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84261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E830-B4D7-4F84-B137-B5F5F662F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859967-8AE5-4DB5-ADEC-6DF66F576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249FE-245E-46A2-90E5-E3238B8F06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C54896-83F5-4DB0-B95D-8A05C98E3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E00931-CD5C-49C8-8E02-F08DF6F1E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154AC1-1911-4692-A79F-A74D04C40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6A7ED-ACB6-4CDD-BD48-B46213A16D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2457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CA485-148D-4AFB-831E-85FCD210A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C6B6F2C-5243-400F-AF6B-2DEF0B941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3A2A7-E44D-4238-89B0-5A7601DAA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CDE951-23A1-4C8B-BB0B-2C2FD6E6A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F112F-B2CC-40EB-BFF7-614006172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D041C-EF9B-4704-A384-45E60B2C66E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240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3EF5B5-49BB-4291-B502-7DADF44D18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9E7F63-F3E8-456F-8B89-89E274581D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C2975-363C-4FB3-B9CD-1BFD1DBDC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4DA12-FDD5-4A5F-9E39-8D695A525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8A9AFC-5B65-4FEE-A91E-4BA2AD23E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0B9642-BF34-427D-8D8A-D51432AA8E1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2206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236E3625-CBC4-4269-949C-6F22274A91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CEF8CA01-CAD4-4120-990C-FEDF7E6932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83972" name="Rectangle 4">
            <a:extLst>
              <a:ext uri="{FF2B5EF4-FFF2-40B4-BE49-F238E27FC236}">
                <a16:creationId xmlns:a16="http://schemas.microsoft.com/office/drawing/2014/main" id="{0D9A21DE-6AE7-4722-9A6B-601FEC08434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83973" name="Rectangle 5">
            <a:extLst>
              <a:ext uri="{FF2B5EF4-FFF2-40B4-BE49-F238E27FC236}">
                <a16:creationId xmlns:a16="http://schemas.microsoft.com/office/drawing/2014/main" id="{A5B8DFB6-6E3D-49D2-A2B3-5FBF086F157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83974" name="Rectangle 6">
            <a:extLst>
              <a:ext uri="{FF2B5EF4-FFF2-40B4-BE49-F238E27FC236}">
                <a16:creationId xmlns:a16="http://schemas.microsoft.com/office/drawing/2014/main" id="{A46B27DB-235B-4287-AD91-FC458F4DCB9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E27690-F757-4804-A637-FBECE54F4EA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panose="0202060306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3.v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>
            <a:extLst>
              <a:ext uri="{FF2B5EF4-FFF2-40B4-BE49-F238E27FC236}">
                <a16:creationId xmlns:a16="http://schemas.microsoft.com/office/drawing/2014/main" id="{28B6E727-41BF-4887-AB4A-09B15B8D761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62000" y="1447800"/>
            <a:ext cx="7772400" cy="1143000"/>
          </a:xfrm>
        </p:spPr>
        <p:txBody>
          <a:bodyPr anchor="ctr"/>
          <a:lstStyle/>
          <a:p>
            <a:pPr algn="l"/>
            <a:r>
              <a:rPr lang="en-US" altLang="en-US" sz="2800" b="1" dirty="0">
                <a:cs typeface="Times New Roman" panose="02020603050405020304" pitchFamily="18" charset="0"/>
              </a:rPr>
              <a:t>Micro-Systems in Health Care: Essential Building Blocks for the Successful Delivery of Health Care in the 21</a:t>
            </a:r>
            <a:r>
              <a:rPr lang="en-US" altLang="en-US" sz="2800" b="1" baseline="30000" dirty="0">
                <a:cs typeface="Times New Roman" panose="02020603050405020304" pitchFamily="18" charset="0"/>
              </a:rPr>
              <a:t>st</a:t>
            </a:r>
            <a:r>
              <a:rPr lang="en-US" altLang="en-US" sz="2800" b="1" dirty="0">
                <a:cs typeface="Times New Roman" panose="02020603050405020304" pitchFamily="18" charset="0"/>
              </a:rPr>
              <a:t> Century</a:t>
            </a:r>
            <a:endParaRPr lang="en-US" altLang="en-US" sz="3600" i="1" dirty="0"/>
          </a:p>
        </p:txBody>
      </p:sp>
      <p:pic>
        <p:nvPicPr>
          <p:cNvPr id="3080" name="Picture 8" descr="The CECS logo">
            <a:extLst>
              <a:ext uri="{FF2B5EF4-FFF2-40B4-BE49-F238E27FC236}">
                <a16:creationId xmlns:a16="http://schemas.microsoft.com/office/drawing/2014/main" id="{82B5A418-4223-4700-A7EE-F9B06ED98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733800"/>
            <a:ext cx="13716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Robertwood Johnson Foundation logo">
            <a:extLst>
              <a:ext uri="{FF2B5EF4-FFF2-40B4-BE49-F238E27FC236}">
                <a16:creationId xmlns:a16="http://schemas.microsoft.com/office/drawing/2014/main" id="{87C6FBEB-A073-4FCC-9349-9B7ED403A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4876800"/>
            <a:ext cx="1295400" cy="722313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3077" name="Rectangle 5">
            <a:extLst>
              <a:ext uri="{FF2B5EF4-FFF2-40B4-BE49-F238E27FC236}">
                <a16:creationId xmlns:a16="http://schemas.microsoft.com/office/drawing/2014/main" id="{11BCB7D8-67DC-4024-B26A-051686DAE7F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/>
          <a:p>
            <a:r>
              <a:rPr lang="en-US" altLang="en-US" sz="3200"/>
              <a:t>Thomas P Huber, MS ECS</a:t>
            </a:r>
          </a:p>
          <a:p>
            <a:r>
              <a:rPr lang="en-US" altLang="en-US" sz="3200"/>
              <a:t>September 18 &amp; 25, 2006</a:t>
            </a:r>
          </a:p>
        </p:txBody>
      </p:sp>
      <p:pic>
        <p:nvPicPr>
          <p:cNvPr id="3079" name="Picture 7" descr="The Dartmouth Medical School logo">
            <a:extLst>
              <a:ext uri="{FF2B5EF4-FFF2-40B4-BE49-F238E27FC236}">
                <a16:creationId xmlns:a16="http://schemas.microsoft.com/office/drawing/2014/main" id="{08E8DF8D-991D-4A1D-9705-22FA5D999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733800"/>
            <a:ext cx="1265238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5" name="Rectangle 3">
            <a:extLst>
              <a:ext uri="{FF2B5EF4-FFF2-40B4-BE49-F238E27FC236}">
                <a16:creationId xmlns:a16="http://schemas.microsoft.com/office/drawing/2014/main" id="{AB183E3C-C4C5-4291-8FDB-D10C769ABD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5943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en-US"/>
              <a:t>Presentation to CCHA/CCS </a:t>
            </a:r>
          </a:p>
          <a:p>
            <a:pPr algn="ctr"/>
            <a:r>
              <a:rPr lang="en-US" altLang="en-US"/>
              <a:t>NICU Improvement Project 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142149F2-898F-4D6E-86DC-EBA60129E3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Aim of Presentation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B42791D-5C39-40AE-9667-B77E424626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114800"/>
          </a:xfrm>
        </p:spPr>
        <p:txBody>
          <a:bodyPr/>
          <a:lstStyle/>
          <a:p>
            <a:pPr marL="533400" indent="-533400" algn="ctr">
              <a:buFontTx/>
              <a:buNone/>
            </a:pPr>
            <a:endParaRPr lang="en-US" altLang="en-US" sz="2800"/>
          </a:p>
          <a:p>
            <a:pPr marL="533400" indent="-533400" algn="ctr">
              <a:buFontTx/>
              <a:buNone/>
            </a:pPr>
            <a:r>
              <a:rPr lang="en-US" altLang="en-US" i="1"/>
              <a:t>Introduce the Clinical Microsystem Improvement Framework as a way of continually improving unit performance as well as enhance your understanding of quality improvement methods, theories, tools, and techniques.</a:t>
            </a:r>
            <a:endParaRPr lang="en-US" altLang="en-US" sz="2800"/>
          </a:p>
        </p:txBody>
      </p:sp>
      <p:sp>
        <p:nvSpPr>
          <p:cNvPr id="6148" name="Line 4">
            <a:extLst>
              <a:ext uri="{FF2B5EF4-FFF2-40B4-BE49-F238E27FC236}">
                <a16:creationId xmlns:a16="http://schemas.microsoft.com/office/drawing/2014/main" id="{A78D6717-D780-4CCE-B454-06A2DB39C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6096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50" name="Line 6">
            <a:extLst>
              <a:ext uri="{FF2B5EF4-FFF2-40B4-BE49-F238E27FC236}">
                <a16:creationId xmlns:a16="http://schemas.microsoft.com/office/drawing/2014/main" id="{0FD1F084-23C5-45C1-BFA2-F586A32474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1600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>
            <a:extLst>
              <a:ext uri="{FF2B5EF4-FFF2-40B4-BE49-F238E27FC236}">
                <a16:creationId xmlns:a16="http://schemas.microsoft.com/office/drawing/2014/main" id="{47E71A08-576C-494D-B573-9F06E97195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AGENDA</a:t>
            </a:r>
          </a:p>
        </p:txBody>
      </p:sp>
      <p:sp>
        <p:nvSpPr>
          <p:cNvPr id="305155" name="Rectangle 3">
            <a:extLst>
              <a:ext uri="{FF2B5EF4-FFF2-40B4-BE49-F238E27FC236}">
                <a16:creationId xmlns:a16="http://schemas.microsoft.com/office/drawing/2014/main" id="{CC9237F5-C247-41D3-989A-019CE2FB0A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altLang="en-US" sz="2600"/>
              <a:t>A Brief Introduction</a:t>
            </a:r>
            <a:br>
              <a:rPr lang="en-US" altLang="en-US" sz="2600"/>
            </a:br>
            <a:endParaRPr lang="en-US" altLang="en-US" sz="26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altLang="en-US" sz="2600"/>
              <a:t>So . . . What’s a Microsystem?</a:t>
            </a:r>
            <a:br>
              <a:rPr lang="en-US" altLang="en-US" sz="2600"/>
            </a:br>
            <a:endParaRPr lang="en-US" altLang="en-US" sz="26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altLang="en-US" sz="2600"/>
              <a:t>Dartmouth - RWJ Study on Microsystems</a:t>
            </a:r>
            <a:br>
              <a:rPr lang="en-US" altLang="en-US" sz="2600"/>
            </a:br>
            <a:endParaRPr lang="en-US" altLang="en-US" sz="26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altLang="en-US" sz="2600"/>
              <a:t>The Clinical Microsystem Action Guide &amp; the 5 P’s Framework </a:t>
            </a:r>
            <a:br>
              <a:rPr lang="en-US" altLang="en-US" sz="2600"/>
            </a:br>
            <a:endParaRPr lang="en-US" altLang="en-US" sz="2600"/>
          </a:p>
          <a:p>
            <a:pPr marL="533400" indent="-533400">
              <a:lnSpc>
                <a:spcPct val="90000"/>
              </a:lnSpc>
              <a:buFontTx/>
              <a:buAutoNum type="arabicPeriod"/>
            </a:pPr>
            <a:r>
              <a:rPr lang="en-US" altLang="en-US" sz="2600"/>
              <a:t>Improvement Tools, Advising Approach, and some key Learning's over the years!</a:t>
            </a:r>
            <a:endParaRPr lang="en-US" altLang="en-US" sz="2000"/>
          </a:p>
        </p:txBody>
      </p:sp>
      <p:sp>
        <p:nvSpPr>
          <p:cNvPr id="305156" name="Line 4">
            <a:extLst>
              <a:ext uri="{FF2B5EF4-FFF2-40B4-BE49-F238E27FC236}">
                <a16:creationId xmlns:a16="http://schemas.microsoft.com/office/drawing/2014/main" id="{EB325243-BAD3-4135-A1B5-78B37B913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6096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5157" name="Line 5">
            <a:extLst>
              <a:ext uri="{FF2B5EF4-FFF2-40B4-BE49-F238E27FC236}">
                <a16:creationId xmlns:a16="http://schemas.microsoft.com/office/drawing/2014/main" id="{C46DE730-1CB0-4A86-BBA7-ABD1B42586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1600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6">
            <a:extLst>
              <a:ext uri="{FF2B5EF4-FFF2-40B4-BE49-F238E27FC236}">
                <a16:creationId xmlns:a16="http://schemas.microsoft.com/office/drawing/2014/main" id="{C04DDB1B-4D3A-4E4C-BDA3-08BAFDFF69D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41350" y="819150"/>
            <a:ext cx="7758113" cy="1143000"/>
          </a:xfrm>
          <a:prstGeom prst="rect">
            <a:avLst/>
          </a:prstGeom>
          <a:solidFill>
            <a:srgbClr val="00FFCC"/>
          </a:solidFill>
          <a:ln>
            <a:noFill/>
            <a:prstDash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ctr"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1pPr>
            <a:lvl2pPr algn="ctr"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2pPr>
            <a:lvl3pPr algn="ctr"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3pPr>
            <a:lvl4pPr algn="ctr"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4pPr>
            <a:lvl5pPr algn="ctr"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" panose="02020603060405020304" pitchFamily="18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imes" panose="02020603060405020304" pitchFamily="18" charset="0"/>
                <a:ea typeface="+mn-ea"/>
                <a:cs typeface="+mn-cs"/>
              </a:rPr>
              <a:t>So . . . What’s a Microsystem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1CDAB601-C353-49B8-8BB0-70E7828051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0550" y="2362200"/>
            <a:ext cx="7772400" cy="4114800"/>
          </a:xfrm>
        </p:spPr>
        <p:txBody>
          <a:bodyPr/>
          <a:lstStyle/>
          <a:p>
            <a:pPr>
              <a:lnSpc>
                <a:spcPct val="90000"/>
              </a:lnSpc>
              <a:buSzPct val="45000"/>
            </a:pP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Definition</a:t>
            </a:r>
          </a:p>
          <a:p>
            <a:pPr>
              <a:lnSpc>
                <a:spcPct val="90000"/>
              </a:lnSpc>
              <a:buSzPct val="45000"/>
            </a:pP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Picture View </a:t>
            </a:r>
          </a:p>
          <a:p>
            <a:pPr>
              <a:lnSpc>
                <a:spcPct val="90000"/>
              </a:lnSpc>
              <a:buSzPct val="45000"/>
            </a:pP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Examples </a:t>
            </a:r>
          </a:p>
          <a:p>
            <a:pPr>
              <a:lnSpc>
                <a:spcPct val="90000"/>
              </a:lnSpc>
              <a:buSzPct val="45000"/>
            </a:pP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Shrek’s “Onion Persective” of Microsystems </a:t>
            </a:r>
          </a:p>
          <a:p>
            <a:pPr>
              <a:lnSpc>
                <a:spcPct val="90000"/>
              </a:lnSpc>
              <a:buSzPct val="45000"/>
            </a:pP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Current Reality Problem</a:t>
            </a:r>
          </a:p>
          <a:p>
            <a:pPr>
              <a:lnSpc>
                <a:spcPct val="90000"/>
              </a:lnSpc>
              <a:buSzPct val="45000"/>
            </a:pPr>
            <a:endParaRPr lang="en-US" altLang="en-US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en-US" altLang="en-US" sz="28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3A627FD-D162-4188-B4B1-D7CE3075FDE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52450" y="739775"/>
            <a:ext cx="7772400" cy="1009650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" panose="02020603060405020304" pitchFamily="18" charset="0"/>
                <a:ea typeface="+mn-ea"/>
                <a:cs typeface="+mn-cs"/>
              </a:rPr>
              <a:t>Definition</a:t>
            </a:r>
            <a:endParaRPr kumimoji="0" lang="en-US" altLang="en-US" sz="6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" panose="02020603060405020304" pitchFamily="18" charset="0"/>
              <a:ea typeface="+mn-ea"/>
              <a:cs typeface="+mn-cs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2D8F0F02-9DAF-4395-BAFD-393FC21330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450" y="2301875"/>
            <a:ext cx="8820150" cy="455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micro-system in health care delivery can be defined as a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small group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people who work together on a regular basis to provide care to discrete subpopulations of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patients</a:t>
            </a:r>
            <a:r>
              <a:rPr lang="en-US" altLang="en-US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 has clinical and business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aims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linked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processes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shared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information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environment and produces performance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outcomes</a:t>
            </a:r>
            <a:r>
              <a:rPr lang="en-US" altLang="en-US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They evolve over time and are (often)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embedded</a:t>
            </a:r>
            <a:r>
              <a:rPr lang="en-US" alt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larger organizations. </a:t>
            </a:r>
          </a:p>
          <a:p>
            <a:pPr>
              <a:lnSpc>
                <a:spcPct val="110000"/>
              </a:lnSpc>
            </a:pPr>
            <a:endParaRPr lang="en-US" altLang="en-US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Line 6">
            <a:extLst>
              <a:ext uri="{FF2B5EF4-FFF2-40B4-BE49-F238E27FC236}">
                <a16:creationId xmlns:a16="http://schemas.microsoft.com/office/drawing/2014/main" id="{E1E93E1B-53A5-462A-BCD9-2687E3F1B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199" name="Line 7">
            <a:extLst>
              <a:ext uri="{FF2B5EF4-FFF2-40B4-BE49-F238E27FC236}">
                <a16:creationId xmlns:a16="http://schemas.microsoft.com/office/drawing/2014/main" id="{21D4596D-6ED8-48E5-86A1-B37C5DEDA2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8288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B57A8-F80B-4B48-B41F-E1D53BBC40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85800" y="-1143000"/>
            <a:ext cx="7772400" cy="1143000"/>
          </a:xfr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dirty="0"/>
              <a:t>Building a Team to Manage A Panel of Primary Care Patients</a:t>
            </a:r>
          </a:p>
        </p:txBody>
      </p:sp>
      <p:graphicFrame>
        <p:nvGraphicFramePr>
          <p:cNvPr id="18434" name="Object 2" descr="Image of a diagram that shows Building a Team to Manage A Panel of Primary Care Patients">
            <a:extLst>
              <a:ext uri="{FF2B5EF4-FFF2-40B4-BE49-F238E27FC236}">
                <a16:creationId xmlns:a16="http://schemas.microsoft.com/office/drawing/2014/main" id="{712CE142-6AE0-4DFD-9A76-C8F4DF0663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556677"/>
              </p:ext>
            </p:extLst>
          </p:nvPr>
        </p:nvGraphicFramePr>
        <p:xfrm>
          <a:off x="292100" y="300037"/>
          <a:ext cx="8559800" cy="625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1" name="VISIO" r:id="rId4" imgW="9695160" imgH="7083000" progId="Visio.Drawing.5">
                  <p:embed/>
                </p:oleObj>
              </mc:Choice>
              <mc:Fallback>
                <p:oleObj name="VISIO" r:id="rId4" imgW="9695160" imgH="7083000" progId="Visio.Drawing.5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100" y="300037"/>
                        <a:ext cx="8559800" cy="625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89361F92-71DA-4B07-A486-90BE52FC8E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0088" y="609600"/>
            <a:ext cx="7854950" cy="1123950"/>
          </a:xfrm>
        </p:spPr>
        <p:txBody>
          <a:bodyPr/>
          <a:lstStyle/>
          <a:p>
            <a:pPr algn="l"/>
            <a:r>
              <a:rPr lang="en-US" altLang="en-US" sz="3200">
                <a:solidFill>
                  <a:schemeClr val="hlink"/>
                </a:solidFill>
              </a:rPr>
              <a:t>Microsystems</a:t>
            </a:r>
            <a:r>
              <a:rPr lang="en-US" altLang="en-US" sz="3200"/>
              <a:t> are the</a:t>
            </a:r>
            <a:r>
              <a:rPr lang="en-US" altLang="en-US" sz="3200">
                <a:solidFill>
                  <a:srgbClr val="0033CC"/>
                </a:solidFill>
              </a:rPr>
              <a:t> </a:t>
            </a:r>
            <a:r>
              <a:rPr lang="en-US" altLang="en-US" sz="3200">
                <a:solidFill>
                  <a:schemeClr val="hlink"/>
                </a:solidFill>
              </a:rPr>
              <a:t>building blocks</a:t>
            </a:r>
            <a:r>
              <a:rPr lang="en-US" altLang="en-US" sz="3200">
                <a:solidFill>
                  <a:srgbClr val="0033CC"/>
                </a:solidFill>
              </a:rPr>
              <a:t> </a:t>
            </a:r>
            <a:r>
              <a:rPr lang="en-US" altLang="en-US" sz="3200"/>
              <a:t>that </a:t>
            </a:r>
            <a:br>
              <a:rPr lang="en-US" altLang="en-US" sz="3200"/>
            </a:br>
            <a:r>
              <a:rPr lang="en-US" altLang="en-US" sz="3200"/>
              <a:t>come together to form </a:t>
            </a:r>
            <a:r>
              <a:rPr lang="en-US" altLang="en-US" sz="3200">
                <a:solidFill>
                  <a:schemeClr val="hlink"/>
                </a:solidFill>
              </a:rPr>
              <a:t>Macro</a:t>
            </a:r>
            <a:r>
              <a:rPr lang="en-US" altLang="en-US" sz="3200">
                <a:solidFill>
                  <a:srgbClr val="FF0000"/>
                </a:solidFill>
              </a:rPr>
              <a:t>-</a:t>
            </a:r>
            <a:r>
              <a:rPr lang="en-US" altLang="en-US" sz="3200">
                <a:solidFill>
                  <a:schemeClr val="hlink"/>
                </a:solidFill>
              </a:rPr>
              <a:t>organizations</a:t>
            </a:r>
            <a:endParaRPr lang="en-US" altLang="en-US"/>
          </a:p>
        </p:txBody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D220D75E-56C0-454B-AF65-2D168F700F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33400" y="2057400"/>
            <a:ext cx="7962900" cy="54102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n-US" altLang="en-US" sz="2400">
                <a:solidFill>
                  <a:srgbClr val="000099"/>
                </a:solidFill>
              </a:rPr>
              <a:t>Walk around in a health delivery system with microsystem glasses what might you find? </a:t>
            </a:r>
          </a:p>
          <a:p>
            <a:pPr marL="0" indent="0">
              <a:buFontTx/>
              <a:buNone/>
            </a:pPr>
            <a:endParaRPr lang="en-US" altLang="en-US" sz="1200">
              <a:solidFill>
                <a:srgbClr val="000099"/>
              </a:solidFill>
            </a:endParaRPr>
          </a:p>
          <a:p>
            <a:pPr marL="0" indent="0"/>
            <a:r>
              <a:rPr lang="en-US" altLang="en-US" sz="2400">
                <a:solidFill>
                  <a:srgbClr val="000099"/>
                </a:solidFill>
              </a:rPr>
              <a:t>  An Emergency Care Center</a:t>
            </a:r>
          </a:p>
          <a:p>
            <a:pPr marL="0" indent="0"/>
            <a:r>
              <a:rPr lang="en-US" altLang="en-US" sz="2400">
                <a:solidFill>
                  <a:srgbClr val="000099"/>
                </a:solidFill>
              </a:rPr>
              <a:t>  Asthma and Allergy Clinic</a:t>
            </a:r>
          </a:p>
          <a:p>
            <a:pPr marL="0" indent="0"/>
            <a:r>
              <a:rPr lang="en-US" altLang="en-US" sz="2400">
                <a:solidFill>
                  <a:srgbClr val="000099"/>
                </a:solidFill>
              </a:rPr>
              <a:t>  Day Surgery Center</a:t>
            </a:r>
          </a:p>
          <a:p>
            <a:pPr marL="0" indent="0"/>
            <a:r>
              <a:rPr lang="en-US" altLang="en-US" sz="2400">
                <a:solidFill>
                  <a:srgbClr val="000099"/>
                </a:solidFill>
              </a:rPr>
              <a:t>  A Nutrition Clinic</a:t>
            </a:r>
          </a:p>
          <a:p>
            <a:pPr marL="0" indent="0"/>
            <a:r>
              <a:rPr lang="en-US" altLang="en-US" sz="2400">
                <a:solidFill>
                  <a:srgbClr val="000099"/>
                </a:solidFill>
              </a:rPr>
              <a:t>  A Neonatal Intensive Care Unit</a:t>
            </a:r>
            <a:endParaRPr lang="en-US" altLang="en-US" sz="2000">
              <a:solidFill>
                <a:srgbClr val="000099"/>
              </a:solidFill>
            </a:endParaRPr>
          </a:p>
          <a:p>
            <a:pPr marL="0" indent="0"/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61444" name="Line 4">
            <a:extLst>
              <a:ext uri="{FF2B5EF4-FFF2-40B4-BE49-F238E27FC236}">
                <a16:creationId xmlns:a16="http://schemas.microsoft.com/office/drawing/2014/main" id="{20F10E07-8E8A-4DA7-BBC5-B6EC394EBF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1445" name="Line 5">
            <a:extLst>
              <a:ext uri="{FF2B5EF4-FFF2-40B4-BE49-F238E27FC236}">
                <a16:creationId xmlns:a16="http://schemas.microsoft.com/office/drawing/2014/main" id="{E332A0FB-EA2D-4385-A0FA-F948EB3386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981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>
            <a:extLst>
              <a:ext uri="{FF2B5EF4-FFF2-40B4-BE49-F238E27FC236}">
                <a16:creationId xmlns:a16="http://schemas.microsoft.com/office/drawing/2014/main" id="{50F7D08E-3427-496B-B814-CFB81C106D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7772400" cy="685800"/>
          </a:xfrm>
        </p:spPr>
        <p:txBody>
          <a:bodyPr lIns="91423" tIns="45712" rIns="91423" bIns="45712" anchor="t"/>
          <a:lstStyle/>
          <a:p>
            <a:r>
              <a:rPr lang="en-US" altLang="en-US" sz="3200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“Onion” Perspective on Levels </a:t>
            </a:r>
            <a:br>
              <a:rPr lang="en-US" altLang="en-US" sz="3200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en-US" sz="3200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of Quality Improvement!</a:t>
            </a:r>
          </a:p>
        </p:txBody>
      </p:sp>
      <p:grpSp>
        <p:nvGrpSpPr>
          <p:cNvPr id="2" name="Group 1" descr="The “Onion” Perspective on Levels &#10;of Quality Improvement!">
            <a:extLst>
              <a:ext uri="{FF2B5EF4-FFF2-40B4-BE49-F238E27FC236}">
                <a16:creationId xmlns:a16="http://schemas.microsoft.com/office/drawing/2014/main" id="{8409D8D3-7919-4C44-A822-D642F3A438ED}"/>
              </a:ext>
            </a:extLst>
          </p:cNvPr>
          <p:cNvGrpSpPr/>
          <p:nvPr/>
        </p:nvGrpSpPr>
        <p:grpSpPr>
          <a:xfrm>
            <a:off x="304800" y="1219200"/>
            <a:ext cx="8686800" cy="5392738"/>
            <a:chOff x="304800" y="1219200"/>
            <a:chExt cx="8686800" cy="5392738"/>
          </a:xfrm>
        </p:grpSpPr>
        <p:sp>
          <p:nvSpPr>
            <p:cNvPr id="146435" name="Oval 3" descr="Image of a 4 different colored rings around a circle">
              <a:extLst>
                <a:ext uri="{FF2B5EF4-FFF2-40B4-BE49-F238E27FC236}">
                  <a16:creationId xmlns:a16="http://schemas.microsoft.com/office/drawing/2014/main" id="{BFFF3EC7-B279-44D8-A4B2-0B3BAD6F42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6400" y="1219200"/>
              <a:ext cx="5334000" cy="5334000"/>
            </a:xfrm>
            <a:prstGeom prst="ellipse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436" name="Oval 4" descr="Image of a 4 different colored rings around a circle">
              <a:extLst>
                <a:ext uri="{FF2B5EF4-FFF2-40B4-BE49-F238E27FC236}">
                  <a16:creationId xmlns:a16="http://schemas.microsoft.com/office/drawing/2014/main" id="{5CB8A3AB-86DA-45B3-AB52-A3198A3CE3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1700" y="1714500"/>
              <a:ext cx="4343400" cy="4344988"/>
            </a:xfrm>
            <a:prstGeom prst="ellipse">
              <a:avLst/>
            </a:prstGeom>
            <a:solidFill>
              <a:srgbClr val="CC00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437" name="Oval 5" descr="Image of a 4 different colored rings around a circle">
              <a:extLst>
                <a:ext uri="{FF2B5EF4-FFF2-40B4-BE49-F238E27FC236}">
                  <a16:creationId xmlns:a16="http://schemas.microsoft.com/office/drawing/2014/main" id="{F71929F8-AE5B-4294-BB70-4D00042C26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8900" y="2171700"/>
              <a:ext cx="3429000" cy="342900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438" name="Oval 6" descr="Image of a 4 different colored rings around a circle">
              <a:extLst>
                <a:ext uri="{FF2B5EF4-FFF2-40B4-BE49-F238E27FC236}">
                  <a16:creationId xmlns:a16="http://schemas.microsoft.com/office/drawing/2014/main" id="{56E738D7-66B2-4F27-B708-B288A0101C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6100" y="2630488"/>
              <a:ext cx="2514600" cy="2513012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439" name="Oval 7" descr="Image of a 4 different colored rings around a circle">
              <a:extLst>
                <a:ext uri="{FF2B5EF4-FFF2-40B4-BE49-F238E27FC236}">
                  <a16:creationId xmlns:a16="http://schemas.microsoft.com/office/drawing/2014/main" id="{3B249A0C-8CB4-450E-BCEF-0933D2083C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3800" y="3276600"/>
              <a:ext cx="1219200" cy="12192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6444" name="AutoShape 12">
              <a:extLst>
                <a:ext uri="{FF2B5EF4-FFF2-40B4-BE49-F238E27FC236}">
                  <a16:creationId xmlns:a16="http://schemas.microsoft.com/office/drawing/2014/main" id="{2AB81485-EC8E-4E49-A785-66B3F1F18E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800" y="1287463"/>
              <a:ext cx="1060450" cy="954087"/>
            </a:xfrm>
            <a:prstGeom prst="borderCallout1">
              <a:avLst>
                <a:gd name="adj1" fmla="val 11981"/>
                <a:gd name="adj2" fmla="val 107185"/>
                <a:gd name="adj3" fmla="val 261731"/>
                <a:gd name="adj4" fmla="val 382782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23" tIns="45712" rIns="91423" bIns="45712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4pPr>
              <a:lvl5pPr marL="1827213"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5pPr>
              <a:lvl6pPr marL="22844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6pPr>
              <a:lvl7pPr marL="27416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7pPr>
              <a:lvl8pPr marL="31988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8pPr>
              <a:lvl9pPr marL="36560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9pPr>
            </a:lstStyle>
            <a:p>
              <a:pPr algn="ctr"/>
              <a:r>
                <a:rPr lang="en-US" altLang="en-US" sz="1800" b="1">
                  <a:solidFill>
                    <a:schemeClr val="bg1"/>
                  </a:solidFill>
                  <a:latin typeface="Arial" panose="020B0604020202020204" pitchFamily="34" charset="0"/>
                </a:rPr>
                <a:t>Self-care System</a:t>
              </a:r>
            </a:p>
          </p:txBody>
        </p:sp>
        <p:sp>
          <p:nvSpPr>
            <p:cNvPr id="146443" name="AutoShape 11">
              <a:extLst>
                <a:ext uri="{FF2B5EF4-FFF2-40B4-BE49-F238E27FC236}">
                  <a16:creationId xmlns:a16="http://schemas.microsoft.com/office/drawing/2014/main" id="{83233CD2-DDCF-4ABC-A0E5-AF370B2F30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000" y="5383213"/>
              <a:ext cx="1371600" cy="1228725"/>
            </a:xfrm>
            <a:prstGeom prst="borderCallout1">
              <a:avLst>
                <a:gd name="adj1" fmla="val 9301"/>
                <a:gd name="adj2" fmla="val 105556"/>
                <a:gd name="adj3" fmla="val -98319"/>
                <a:gd name="adj4" fmla="val 225810"/>
              </a:avLst>
            </a:prstGeom>
            <a:solidFill>
              <a:srgbClr val="0000F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23" tIns="45712" rIns="91423" bIns="45712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4pPr>
              <a:lvl5pPr marL="1827213"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5pPr>
              <a:lvl6pPr marL="22844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6pPr>
              <a:lvl7pPr marL="27416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7pPr>
              <a:lvl8pPr marL="31988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8pPr>
              <a:lvl9pPr marL="36560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9pPr>
            </a:lstStyle>
            <a:p>
              <a:pPr algn="ctr"/>
              <a:r>
                <a:rPr lang="en-US" altLang="en-US" sz="1800" b="1">
                  <a:solidFill>
                    <a:schemeClr val="bg1"/>
                  </a:solidFill>
                  <a:latin typeface="Arial" panose="020B0604020202020204" pitchFamily="34" charset="0"/>
                </a:rPr>
                <a:t>Individual care-giver &amp; patient System</a:t>
              </a:r>
            </a:p>
          </p:txBody>
        </p:sp>
        <p:sp>
          <p:nvSpPr>
            <p:cNvPr id="146440" name="AutoShape 8">
              <a:extLst>
                <a:ext uri="{FF2B5EF4-FFF2-40B4-BE49-F238E27FC236}">
                  <a16:creationId xmlns:a16="http://schemas.microsoft.com/office/drawing/2014/main" id="{5A82A254-0023-4EF0-9F75-3DDEC887B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1550" y="1268413"/>
              <a:ext cx="1670050" cy="1228725"/>
            </a:xfrm>
            <a:prstGeom prst="borderCallout1">
              <a:avLst>
                <a:gd name="adj1" fmla="val 9301"/>
                <a:gd name="adj2" fmla="val -4565"/>
                <a:gd name="adj3" fmla="val 52324"/>
                <a:gd name="adj4" fmla="val -84222"/>
              </a:avLst>
            </a:prstGeom>
            <a:solidFill>
              <a:srgbClr val="0099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23" tIns="45712" rIns="91423" bIns="45712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4pPr>
              <a:lvl5pPr marL="1827213"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5pPr>
              <a:lvl6pPr marL="22844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6pPr>
              <a:lvl7pPr marL="27416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7pPr>
              <a:lvl8pPr marL="31988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8pPr>
              <a:lvl9pPr marL="36560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9pPr>
            </a:lstStyle>
            <a:p>
              <a:pPr algn="ctr"/>
              <a:r>
                <a:rPr lang="en-US" altLang="en-US" sz="1800" b="1">
                  <a:solidFill>
                    <a:schemeClr val="bg1"/>
                  </a:solidFill>
                  <a:latin typeface="Arial" panose="020B0604020202020204" pitchFamily="34" charset="0"/>
                </a:rPr>
                <a:t>Community, Market, Social Policy System</a:t>
              </a:r>
            </a:p>
          </p:txBody>
        </p:sp>
        <p:sp>
          <p:nvSpPr>
            <p:cNvPr id="146441" name="AutoShape 9">
              <a:extLst>
                <a:ext uri="{FF2B5EF4-FFF2-40B4-BE49-F238E27FC236}">
                  <a16:creationId xmlns:a16="http://schemas.microsoft.com/office/drawing/2014/main" id="{1FCBA9AC-007E-4918-9178-8D7C6D3D5488}"/>
                </a:ext>
              </a:extLst>
            </p:cNvPr>
            <p:cNvSpPr>
              <a:spLocks/>
            </p:cNvSpPr>
            <p:nvPr/>
          </p:nvSpPr>
          <p:spPr bwMode="auto">
            <a:xfrm>
              <a:off x="7315200" y="2870200"/>
              <a:ext cx="1600200" cy="954088"/>
            </a:xfrm>
            <a:prstGeom prst="borderCallout1">
              <a:avLst>
                <a:gd name="adj1" fmla="val 17560"/>
                <a:gd name="adj2" fmla="val -4764"/>
                <a:gd name="adj3" fmla="val 38537"/>
                <a:gd name="adj4" fmla="val -68352"/>
              </a:avLst>
            </a:prstGeom>
            <a:solidFill>
              <a:srgbClr val="CC0099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23" tIns="45712" rIns="91423" bIns="45712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4pPr>
              <a:lvl5pPr marL="1827213"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5pPr>
              <a:lvl6pPr marL="22844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6pPr>
              <a:lvl7pPr marL="27416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7pPr>
              <a:lvl8pPr marL="31988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8pPr>
              <a:lvl9pPr marL="36560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9pPr>
            </a:lstStyle>
            <a:p>
              <a:pPr algn="ctr"/>
              <a:r>
                <a:rPr lang="en-US" altLang="en-US" sz="1800" b="1">
                  <a:solidFill>
                    <a:schemeClr val="bg1"/>
                  </a:solidFill>
                  <a:latin typeface="Arial" panose="020B0604020202020204" pitchFamily="34" charset="0"/>
                </a:rPr>
                <a:t>Macro-organization System</a:t>
              </a:r>
            </a:p>
          </p:txBody>
        </p:sp>
        <p:sp>
          <p:nvSpPr>
            <p:cNvPr id="146442" name="AutoShape 10">
              <a:extLst>
                <a:ext uri="{FF2B5EF4-FFF2-40B4-BE49-F238E27FC236}">
                  <a16:creationId xmlns:a16="http://schemas.microsoft.com/office/drawing/2014/main" id="{134469AB-1CA4-43F3-BB96-F29E18D02B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0400" y="5276850"/>
              <a:ext cx="1828800" cy="404813"/>
            </a:xfrm>
            <a:prstGeom prst="borderCallout1">
              <a:avLst>
                <a:gd name="adj1" fmla="val 28236"/>
                <a:gd name="adj2" fmla="val -4167"/>
                <a:gd name="adj3" fmla="val -216472"/>
                <a:gd name="adj4" fmla="val -71269"/>
              </a:avLst>
            </a:prstGeom>
            <a:solidFill>
              <a:srgbClr val="FFFF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1423" tIns="45712" rIns="91423" bIns="45712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4pPr>
              <a:lvl5pPr marL="1827213"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5pPr>
              <a:lvl6pPr marL="22844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6pPr>
              <a:lvl7pPr marL="27416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7pPr>
              <a:lvl8pPr marL="31988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8pPr>
              <a:lvl9pPr marL="3656013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panose="02020603060405020304" pitchFamily="18" charset="0"/>
                </a:defRPr>
              </a:lvl9pPr>
            </a:lstStyle>
            <a:p>
              <a:pPr algn="ctr"/>
              <a:r>
                <a:rPr lang="en-US" altLang="en-US" sz="1800" b="1">
                  <a:latin typeface="Arial" panose="020B0604020202020204" pitchFamily="34" charset="0"/>
                </a:rPr>
                <a:t>Micro-system</a:t>
              </a: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>
            <a:extLst>
              <a:ext uri="{FF2B5EF4-FFF2-40B4-BE49-F238E27FC236}">
                <a16:creationId xmlns:a16="http://schemas.microsoft.com/office/drawing/2014/main" id="{ADF5F898-12EF-411B-8E42-DB87629C01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867400" y="381000"/>
            <a:ext cx="3124200" cy="685800"/>
          </a:xfrm>
        </p:spPr>
        <p:txBody>
          <a:bodyPr lIns="91423" tIns="45712" rIns="91423" bIns="45712" anchor="t"/>
          <a:lstStyle/>
          <a:p>
            <a:r>
              <a:rPr lang="en-US" altLang="en-US" sz="3200" i="1" dirty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Current Reality Problem</a:t>
            </a:r>
          </a:p>
        </p:txBody>
      </p:sp>
      <p:sp>
        <p:nvSpPr>
          <p:cNvPr id="147459" name="Oval 3" descr="Image of 5 different color and sized circles">
            <a:extLst>
              <a:ext uri="{FF2B5EF4-FFF2-40B4-BE49-F238E27FC236}">
                <a16:creationId xmlns:a16="http://schemas.microsoft.com/office/drawing/2014/main" id="{5D4624F3-0047-4938-8177-8A9D3EE3B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04800"/>
            <a:ext cx="5334000" cy="5334000"/>
          </a:xfrm>
          <a:prstGeom prst="ellipse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" descr="Image of 5 different color and sized circles">
            <a:extLst>
              <a:ext uri="{FF2B5EF4-FFF2-40B4-BE49-F238E27FC236}">
                <a16:creationId xmlns:a16="http://schemas.microsoft.com/office/drawing/2014/main" id="{BC308477-8175-4C0B-A165-5147E8100345}"/>
              </a:ext>
            </a:extLst>
          </p:cNvPr>
          <p:cNvGrpSpPr/>
          <p:nvPr/>
        </p:nvGrpSpPr>
        <p:grpSpPr>
          <a:xfrm>
            <a:off x="2057400" y="2057400"/>
            <a:ext cx="4000500" cy="4381500"/>
            <a:chOff x="2057400" y="2057400"/>
            <a:chExt cx="4000500" cy="4381500"/>
          </a:xfrm>
        </p:grpSpPr>
        <p:sp>
          <p:nvSpPr>
            <p:cNvPr id="147461" name="Oval 5" descr="Image of 5 different color and sized circles">
              <a:extLst>
                <a:ext uri="{FF2B5EF4-FFF2-40B4-BE49-F238E27FC236}">
                  <a16:creationId xmlns:a16="http://schemas.microsoft.com/office/drawing/2014/main" id="{86C984D8-93EA-42D5-BFC1-09C34BC829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8900" y="2057400"/>
              <a:ext cx="3429000" cy="342900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7462" name="Oval 6" descr="Image of 5 different color and sized circles">
              <a:extLst>
                <a:ext uri="{FF2B5EF4-FFF2-40B4-BE49-F238E27FC236}">
                  <a16:creationId xmlns:a16="http://schemas.microsoft.com/office/drawing/2014/main" id="{3A19D9D1-09B5-4261-BE0A-66C0062F39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400" y="3924300"/>
              <a:ext cx="2514600" cy="251460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7463" name="Oval 7" descr="Image of 5 different color and sized circles">
              <a:extLst>
                <a:ext uri="{FF2B5EF4-FFF2-40B4-BE49-F238E27FC236}">
                  <a16:creationId xmlns:a16="http://schemas.microsoft.com/office/drawing/2014/main" id="{EED48E22-9FBF-4DC7-AF1F-68DC22D293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3800" y="4572000"/>
              <a:ext cx="1219200" cy="1219200"/>
            </a:xfrm>
            <a:prstGeom prst="ellipse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7460" name="Oval 4" descr="Image of 5 different color and sized circles">
            <a:extLst>
              <a:ext uri="{FF2B5EF4-FFF2-40B4-BE49-F238E27FC236}">
                <a16:creationId xmlns:a16="http://schemas.microsoft.com/office/drawing/2014/main" id="{C8098C62-9DF7-4097-8D19-A2DFA13082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600" y="2438400"/>
            <a:ext cx="4343400" cy="4343400"/>
          </a:xfrm>
          <a:prstGeom prst="ellipse">
            <a:avLst/>
          </a:prstGeom>
          <a:solidFill>
            <a:srgbClr val="CC0099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3">
            <a:extLst>
              <a:ext uri="{FF2B5EF4-FFF2-40B4-BE49-F238E27FC236}">
                <a16:creationId xmlns:a16="http://schemas.microsoft.com/office/drawing/2014/main" id="{98C777A4-EE25-4168-B3F9-7D2C1FCDE6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666750"/>
            <a:ext cx="7772400" cy="1143000"/>
          </a:xfrm>
        </p:spPr>
        <p:txBody>
          <a:bodyPr/>
          <a:lstStyle/>
          <a:p>
            <a:r>
              <a:rPr lang="en-US" altLang="en-US" sz="4000" i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we connect things that don’t match...</a:t>
            </a:r>
            <a:endParaRPr lang="en-US" altLang="en-US" sz="3200"/>
          </a:p>
        </p:txBody>
      </p:sp>
      <p:pic>
        <p:nvPicPr>
          <p:cNvPr id="148482" name="Picture 2" descr="Image of a creature that has a head like a fish and a bottom like a bird">
            <a:extLst>
              <a:ext uri="{FF2B5EF4-FFF2-40B4-BE49-F238E27FC236}">
                <a16:creationId xmlns:a16="http://schemas.microsoft.com/office/drawing/2014/main" id="{9246CD1A-4890-46DD-8F05-B0EB293AD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" b="467"/>
          <a:stretch>
            <a:fillRect/>
          </a:stretch>
        </p:blipFill>
        <p:spPr bwMode="auto">
          <a:xfrm>
            <a:off x="1962150" y="2278063"/>
            <a:ext cx="5573713" cy="419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4" name="Text Box 4">
            <a:extLst>
              <a:ext uri="{FF2B5EF4-FFF2-40B4-BE49-F238E27FC236}">
                <a16:creationId xmlns:a16="http://schemas.microsoft.com/office/drawing/2014/main" id="{CF8F2867-8915-47C2-8463-7D085C5699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6553200"/>
            <a:ext cx="1295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1400" i="1">
                <a:latin typeface="Times New Roman" panose="02020603050405020304" pitchFamily="18" charset="0"/>
              </a:rPr>
              <a:t>The Economist</a:t>
            </a:r>
          </a:p>
        </p:txBody>
      </p:sp>
      <p:sp>
        <p:nvSpPr>
          <p:cNvPr id="148485" name="Line 5">
            <a:extLst>
              <a:ext uri="{FF2B5EF4-FFF2-40B4-BE49-F238E27FC236}">
                <a16:creationId xmlns:a16="http://schemas.microsoft.com/office/drawing/2014/main" id="{5A3006A0-0DB3-47CE-94DE-6EA34A7F8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3429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8486" name="Line 6">
            <a:extLst>
              <a:ext uri="{FF2B5EF4-FFF2-40B4-BE49-F238E27FC236}">
                <a16:creationId xmlns:a16="http://schemas.microsoft.com/office/drawing/2014/main" id="{4BA29A1A-9708-4AF3-86E1-EFA8980472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700" y="200025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>
            <a:extLst>
              <a:ext uri="{FF2B5EF4-FFF2-40B4-BE49-F238E27FC236}">
                <a16:creationId xmlns:a16="http://schemas.microsoft.com/office/drawing/2014/main" id="{466E9A75-C1BE-436C-8803-5AFA7CD8DBB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81000" y="304800"/>
            <a:ext cx="8305800" cy="1752600"/>
          </a:xfrm>
          <a:solidFill>
            <a:srgbClr val="00FFCC"/>
          </a:solidFill>
        </p:spPr>
        <p:txBody>
          <a:bodyPr anchor="ctr"/>
          <a:lstStyle/>
          <a:p>
            <a:r>
              <a:rPr lang="en-US" altLang="en-US" sz="4400" i="1">
                <a:solidFill>
                  <a:srgbClr val="0033CC"/>
                </a:solidFill>
              </a:rPr>
              <a:t>Dartmouth - RWJ Foundation</a:t>
            </a:r>
            <a:br>
              <a:rPr lang="en-US" altLang="en-US" sz="4400" i="1">
                <a:solidFill>
                  <a:srgbClr val="0033CC"/>
                </a:solidFill>
              </a:rPr>
            </a:br>
            <a:r>
              <a:rPr lang="en-US" altLang="en-US" sz="4400" i="1">
                <a:solidFill>
                  <a:srgbClr val="0033CC"/>
                </a:solidFill>
              </a:rPr>
              <a:t> Microsystem Study (2000 - 2003)</a:t>
            </a:r>
            <a:endParaRPr lang="en-US" altLang="en-US" sz="4400"/>
          </a:p>
        </p:txBody>
      </p:sp>
      <p:sp>
        <p:nvSpPr>
          <p:cNvPr id="39938" name="Rectangle 2">
            <a:extLst>
              <a:ext uri="{FF2B5EF4-FFF2-40B4-BE49-F238E27FC236}">
                <a16:creationId xmlns:a16="http://schemas.microsoft.com/office/drawing/2014/main" id="{C181A21A-5FED-4471-B7CA-99D7A015AED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2667000"/>
            <a:ext cx="7467600" cy="1752600"/>
          </a:xfrm>
        </p:spPr>
        <p:txBody>
          <a:bodyPr/>
          <a:lstStyle/>
          <a:p>
            <a:pPr marL="342900" indent="-342900" algn="l">
              <a:buFontTx/>
              <a:buChar char="•"/>
            </a:pPr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search</a:t>
            </a:r>
            <a:r>
              <a:rPr lang="en-US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for 20 high performing microsystems</a:t>
            </a:r>
          </a:p>
          <a:p>
            <a:pPr marL="342900" indent="-342900" algn="l">
              <a:buFontTx/>
              <a:buChar char="•"/>
            </a:pPr>
            <a:r>
              <a:rPr lang="en-US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How we </a:t>
            </a:r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studied and worked</a:t>
            </a:r>
            <a:r>
              <a:rPr lang="en-US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with the microsystems</a:t>
            </a:r>
          </a:p>
          <a:p>
            <a:pPr marL="342900" indent="-342900" algn="l">
              <a:buFontTx/>
              <a:buChar char="•"/>
            </a:pPr>
            <a:r>
              <a:rPr lang="en-US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A few</a:t>
            </a:r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 Examples</a:t>
            </a:r>
            <a:r>
              <a:rPr lang="en-US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of Excellence</a:t>
            </a:r>
            <a:endParaRPr lang="en-US" altLang="en-US" sz="2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algn="l">
              <a:buFontTx/>
              <a:buChar char="•"/>
            </a:pPr>
            <a:r>
              <a:rPr lang="en-US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Results:</a:t>
            </a:r>
            <a:r>
              <a:rPr lang="en-US" altLang="en-US" sz="2800">
                <a:effectLst>
                  <a:outerShdw blurRad="38100" dist="38100" dir="2700000" algn="tl">
                    <a:srgbClr val="C0C0C0"/>
                  </a:outerShdw>
                </a:effectLst>
              </a:rPr>
              <a:t> The 10 Success Characteristics   of high performing microsystems &amp; the 5 P Framework</a:t>
            </a:r>
            <a:endParaRPr lang="en-US" altLang="en-US" sz="32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41" name="Text Box 5">
            <a:extLst>
              <a:ext uri="{FF2B5EF4-FFF2-40B4-BE49-F238E27FC236}">
                <a16:creationId xmlns:a16="http://schemas.microsoft.com/office/drawing/2014/main" id="{2A6B6AB5-4FF0-47B2-AE2D-01A66BE14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2133600"/>
            <a:ext cx="716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Joint Commission Journal Article in your Packet.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968C3A74-3D85-48BA-BB10-CBA5987354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1200" y="615950"/>
            <a:ext cx="7772400" cy="1143000"/>
          </a:xfrm>
        </p:spPr>
        <p:txBody>
          <a:bodyPr/>
          <a:lstStyle/>
          <a:p>
            <a:r>
              <a:rPr lang="en-US" altLang="en-US" sz="3200">
                <a:solidFill>
                  <a:srgbClr val="000099"/>
                </a:solidFill>
              </a:rPr>
              <a:t>The Search for High Performance?</a:t>
            </a:r>
            <a:br>
              <a:rPr lang="en-US" altLang="en-US" sz="3600">
                <a:solidFill>
                  <a:srgbClr val="000099"/>
                </a:solidFill>
              </a:rPr>
            </a:br>
            <a:r>
              <a:rPr lang="en-US" altLang="en-US" sz="1800">
                <a:solidFill>
                  <a:srgbClr val="000099"/>
                </a:solidFill>
              </a:rPr>
              <a:t>Dartmouth-RWJ Study: Batalden, Nelson, Huber, </a:t>
            </a:r>
            <a:br>
              <a:rPr lang="en-US" altLang="en-US" sz="1800">
                <a:solidFill>
                  <a:srgbClr val="000099"/>
                </a:solidFill>
              </a:rPr>
            </a:br>
            <a:r>
              <a:rPr lang="en-US" altLang="en-US" sz="1800">
                <a:solidFill>
                  <a:srgbClr val="000099"/>
                </a:solidFill>
              </a:rPr>
              <a:t>Mohr, Wasson, Headrick. 2000 - 2003</a:t>
            </a: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D540FBCA-3B2E-46FF-8FA3-99785BE0B0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209800"/>
            <a:ext cx="8305800" cy="4114800"/>
          </a:xfrm>
        </p:spPr>
        <p:txBody>
          <a:bodyPr/>
          <a:lstStyle/>
          <a:p>
            <a:pPr>
              <a:buSzPct val="45000"/>
              <a:buFontTx/>
              <a:buNone/>
            </a:pPr>
            <a:endParaRPr lang="en-US" altLang="en-US" sz="2600">
              <a:solidFill>
                <a:srgbClr val="000099"/>
              </a:solidFill>
            </a:endParaRPr>
          </a:p>
          <a:p>
            <a:pPr>
              <a:buSzPct val="45000"/>
            </a:pPr>
            <a:r>
              <a:rPr lang="en-US" altLang="en-US" sz="2600" b="1">
                <a:solidFill>
                  <a:srgbClr val="000099"/>
                </a:solidFill>
              </a:rPr>
              <a:t>Identified 250 high performing healthcare microsystems</a:t>
            </a:r>
            <a:r>
              <a:rPr lang="en-US" altLang="en-US" sz="2600">
                <a:solidFill>
                  <a:srgbClr val="000099"/>
                </a:solidFill>
              </a:rPr>
              <a:t> via a multi-stratified approach.</a:t>
            </a:r>
          </a:p>
          <a:p>
            <a:pPr>
              <a:buSzPct val="45000"/>
            </a:pPr>
            <a:r>
              <a:rPr lang="en-US" altLang="en-US" sz="2600" b="1">
                <a:solidFill>
                  <a:srgbClr val="000099"/>
                </a:solidFill>
              </a:rPr>
              <a:t>Screen 75 microsystems</a:t>
            </a:r>
            <a:r>
              <a:rPr lang="en-US" altLang="en-US" sz="2600">
                <a:solidFill>
                  <a:srgbClr val="000099"/>
                </a:solidFill>
              </a:rPr>
              <a:t> using (MS Assessment Tool and 30-Min Telephone Semi-Structured Interview (Q, $, and Process).</a:t>
            </a:r>
          </a:p>
          <a:p>
            <a:pPr>
              <a:buSzPct val="45000"/>
            </a:pPr>
            <a:r>
              <a:rPr lang="en-US" altLang="en-US" sz="2600" b="1">
                <a:solidFill>
                  <a:srgbClr val="000099"/>
                </a:solidFill>
              </a:rPr>
              <a:t>Selected 20 microsystems</a:t>
            </a:r>
            <a:r>
              <a:rPr lang="en-US" altLang="en-US" sz="2600">
                <a:solidFill>
                  <a:srgbClr val="000099"/>
                </a:solidFill>
              </a:rPr>
              <a:t> across the healthcare spectrum: Ambulatory, Inpatient, Nursing Homes, and Home Health.</a:t>
            </a:r>
            <a:endParaRPr lang="en-US" altLang="en-US" sz="3600">
              <a:solidFill>
                <a:srgbClr val="000099"/>
              </a:solidFill>
            </a:endParaRPr>
          </a:p>
        </p:txBody>
      </p:sp>
      <p:sp>
        <p:nvSpPr>
          <p:cNvPr id="71684" name="Line 4">
            <a:extLst>
              <a:ext uri="{FF2B5EF4-FFF2-40B4-BE49-F238E27FC236}">
                <a16:creationId xmlns:a16="http://schemas.microsoft.com/office/drawing/2014/main" id="{182289E0-29EE-4D62-9C25-2DA6090229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28600" y="20574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1685" name="Line 5">
            <a:extLst>
              <a:ext uri="{FF2B5EF4-FFF2-40B4-BE49-F238E27FC236}">
                <a16:creationId xmlns:a16="http://schemas.microsoft.com/office/drawing/2014/main" id="{7686D6C1-FCC8-4A23-8B72-301E1400D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52400" y="4572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F3BF679E-8F60-4D68-BB75-D33DFA49A6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8975" y="206375"/>
            <a:ext cx="7815263" cy="752475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55" tIns="44434" rIns="90455" bIns="44434" anchor="b"/>
          <a:lstStyle/>
          <a:p>
            <a:r>
              <a:rPr lang="en-US" altLang="en-US" sz="4000"/>
              <a:t>The 20 Finalists</a:t>
            </a:r>
            <a:r>
              <a:rPr lang="en-US" altLang="en-US" sz="4000" b="1"/>
              <a:t> 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217AA883-9401-4000-AE85-AD2F139DCAF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63575" y="1371600"/>
            <a:ext cx="3833813" cy="457200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55" tIns="44434" rIns="90455" bIns="44434"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u="sng">
                <a:solidFill>
                  <a:srgbClr val="FF0000"/>
                </a:solidFill>
              </a:rPr>
              <a:t>Ambulatory Care (Primary)</a:t>
            </a:r>
            <a:endParaRPr lang="en-US" altLang="en-US" sz="1800" b="1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sz="1800"/>
              <a:t>MacroMedical MGH, Boston, MA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Norumbega Medical, Bangor, ME 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ThedaCare Family Practice,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/>
              <a:t>	Kimberly, WI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Grace Hill CHC, St. Louis, MO</a:t>
            </a:r>
            <a:endParaRPr lang="en-US" altLang="en-US" sz="180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u="sng">
                <a:solidFill>
                  <a:srgbClr val="FF0000"/>
                </a:solidFill>
              </a:rPr>
              <a:t>Ambulatory Care (Specialty)</a:t>
            </a:r>
            <a:endParaRPr lang="en-US" altLang="en-US" sz="1800" b="1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sz="1800"/>
              <a:t>Intermountain Ortho, Boise, ID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Overlook Hospital Emergency Department, Summit, NJ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Sharpe Diabetes Center, San Diego, CA	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Spine Center, DHMC, Lebanon, NH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Washington Cancer Institute, Orthopedic Oncology, Washington, DC</a:t>
            </a:r>
            <a:r>
              <a:rPr lang="en-US" altLang="en-US" sz="1800">
                <a:solidFill>
                  <a:srgbClr val="0033CC"/>
                </a:solidFill>
              </a:rPr>
              <a:t> 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20C7FF39-144B-450A-B4FE-59E0A54CF7C9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24388" y="1041400"/>
            <a:ext cx="3833812" cy="58166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1800" u="sng">
                <a:solidFill>
                  <a:srgbClr val="FF0000"/>
                </a:solidFill>
              </a:rPr>
              <a:t>Inpatient Care and Same Day Surgery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Henry Ford-NICU, Detroit, MI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IHC Shock Trauma Unit, Salt Lake City, UT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Shouldice Hospital, Hernia Repair, Toronto, Canada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Mayo Luther-Midelfort, Behavioral Health, Eau Claire, WI</a:t>
            </a:r>
            <a:endParaRPr lang="en-US" altLang="en-US" sz="180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u="sng">
                <a:solidFill>
                  <a:srgbClr val="FF0000"/>
                </a:solidFill>
              </a:rPr>
              <a:t>Nursing Home and Hospice Care</a:t>
            </a:r>
            <a:endParaRPr lang="en-US" altLang="en-US" sz="1800" b="1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sz="1800"/>
              <a:t>On Lok SeniorHealth, San Fran, CA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Iowa Veterans Home, Marshaltown, IA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Bon Secours Maria Manor Nursing Center, St.Petersburg, FL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Hospice of Iowa, Mason City, IA</a:t>
            </a:r>
            <a:r>
              <a:rPr lang="en-US" altLang="en-US" sz="1800">
                <a:solidFill>
                  <a:srgbClr val="0033CC"/>
                </a:solidFill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u="sng">
                <a:solidFill>
                  <a:srgbClr val="FF0000"/>
                </a:solidFill>
              </a:rPr>
              <a:t>Home Health Care</a:t>
            </a:r>
            <a:endParaRPr lang="en-US" altLang="en-US" sz="1800" b="1" u="sng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sz="1800"/>
              <a:t>Gentiva, Rehab without Walls, East Lansing, MI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Visiting Nursing Service of NYC,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/>
              <a:t>	New York, NY</a:t>
            </a:r>
          </a:p>
          <a:p>
            <a:pPr>
              <a:lnSpc>
                <a:spcPct val="80000"/>
              </a:lnSpc>
            </a:pPr>
            <a:r>
              <a:rPr lang="en-US" altLang="en-US" sz="1800"/>
              <a:t>Interim Healthcare, Pittsburgh, PA</a:t>
            </a:r>
            <a:endParaRPr lang="en-US" altLang="en-US" sz="180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</a:pPr>
            <a:endParaRPr lang="en-US" altLang="en-US" sz="1800">
              <a:solidFill>
                <a:srgbClr val="0033CC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1800" b="1"/>
              <a:t>	</a:t>
            </a:r>
          </a:p>
          <a:p>
            <a:pPr>
              <a:lnSpc>
                <a:spcPct val="80000"/>
              </a:lnSpc>
            </a:pPr>
            <a:endParaRPr lang="en-US" altLang="en-US" sz="1800" b="1"/>
          </a:p>
        </p:txBody>
      </p:sp>
      <p:sp>
        <p:nvSpPr>
          <p:cNvPr id="68613" name="Line 5">
            <a:extLst>
              <a:ext uri="{FF2B5EF4-FFF2-40B4-BE49-F238E27FC236}">
                <a16:creationId xmlns:a16="http://schemas.microsoft.com/office/drawing/2014/main" id="{6F7DC3E1-C241-4707-9E13-167B5BACF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3048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8614" name="Line 6">
            <a:extLst>
              <a:ext uri="{FF2B5EF4-FFF2-40B4-BE49-F238E27FC236}">
                <a16:creationId xmlns:a16="http://schemas.microsoft.com/office/drawing/2014/main" id="{0346ED88-A726-4489-BE5B-BFED0A0511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9906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443EEB3F-59FB-454F-BD72-58A2213A87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" y="609600"/>
            <a:ext cx="8686800" cy="1143000"/>
          </a:xfrm>
        </p:spPr>
        <p:txBody>
          <a:bodyPr/>
          <a:lstStyle/>
          <a:p>
            <a:r>
              <a:rPr lang="en-US" altLang="en-US" sz="3600"/>
              <a:t>How good is good? a few results.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2EB5104F-5EBC-4C67-8582-A037E6BDD4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1700" y="2103438"/>
            <a:ext cx="7340600" cy="37623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/>
              <a:t>Mass General Hospital Primary Care</a:t>
            </a:r>
          </a:p>
          <a:p>
            <a:pPr lvl="1">
              <a:lnSpc>
                <a:spcPct val="90000"/>
              </a:lnSpc>
            </a:pPr>
            <a:r>
              <a:rPr lang="en-US" altLang="en-US"/>
              <a:t>Waiting Room time – how many minutes? </a:t>
            </a:r>
            <a:br>
              <a:rPr lang="en-US" altLang="en-US"/>
            </a:br>
            <a:endParaRPr lang="en-US" altLang="en-US"/>
          </a:p>
          <a:p>
            <a:pPr>
              <a:lnSpc>
                <a:spcPct val="90000"/>
              </a:lnSpc>
            </a:pPr>
            <a:r>
              <a:rPr lang="en-US" altLang="en-US"/>
              <a:t>Shouldice Hernia Hospital</a:t>
            </a:r>
          </a:p>
          <a:p>
            <a:pPr lvl="1">
              <a:lnSpc>
                <a:spcPct val="90000"/>
              </a:lnSpc>
            </a:pPr>
            <a:r>
              <a:rPr lang="en-US" altLang="en-US"/>
              <a:t>OR turnaround – how many minutes?</a:t>
            </a:r>
          </a:p>
          <a:p>
            <a:pPr lvl="1">
              <a:lnSpc>
                <a:spcPct val="90000"/>
              </a:lnSpc>
            </a:pPr>
            <a:endParaRPr lang="en-US" altLang="en-US"/>
          </a:p>
          <a:p>
            <a:pPr lvl="1">
              <a:lnSpc>
                <a:spcPct val="90000"/>
              </a:lnSpc>
            </a:pPr>
            <a:r>
              <a:rPr lang="en-US" altLang="en-US"/>
              <a:t>Disposable costs per operation?</a:t>
            </a:r>
            <a:br>
              <a:rPr lang="en-US" altLang="en-US"/>
            </a:br>
            <a:endParaRPr lang="en-US" altLang="en-US"/>
          </a:p>
        </p:txBody>
      </p:sp>
      <p:sp>
        <p:nvSpPr>
          <p:cNvPr id="53252" name="Line 4">
            <a:extLst>
              <a:ext uri="{FF2B5EF4-FFF2-40B4-BE49-F238E27FC236}">
                <a16:creationId xmlns:a16="http://schemas.microsoft.com/office/drawing/2014/main" id="{FE1FD876-48D6-4D5D-ACA6-D4BE8C314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3" name="Line 5">
            <a:extLst>
              <a:ext uri="{FF2B5EF4-FFF2-40B4-BE49-F238E27FC236}">
                <a16:creationId xmlns:a16="http://schemas.microsoft.com/office/drawing/2014/main" id="{3C63139C-FAFE-48B8-BBAA-78829DB8F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5800" y="16764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3258" name="Rectangle 10">
            <a:extLst>
              <a:ext uri="{FF2B5EF4-FFF2-40B4-BE49-F238E27FC236}">
                <a16:creationId xmlns:a16="http://schemas.microsoft.com/office/drawing/2014/main" id="{664606C7-30B8-4EA1-9EC3-89D4CA62F3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8825" y="6035675"/>
            <a:ext cx="168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9" name="Text Box 11">
            <a:extLst>
              <a:ext uri="{FF2B5EF4-FFF2-40B4-BE49-F238E27FC236}">
                <a16:creationId xmlns:a16="http://schemas.microsoft.com/office/drawing/2014/main" id="{C32A8876-3185-4860-A1B4-A6C519B580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048000"/>
            <a:ext cx="5638800" cy="466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8 Minutes or the Co-Pay is waived</a:t>
            </a:r>
          </a:p>
        </p:txBody>
      </p:sp>
      <p:sp>
        <p:nvSpPr>
          <p:cNvPr id="53260" name="Text Box 12">
            <a:extLst>
              <a:ext uri="{FF2B5EF4-FFF2-40B4-BE49-F238E27FC236}">
                <a16:creationId xmlns:a16="http://schemas.microsoft.com/office/drawing/2014/main" id="{C86DE5CB-391B-44A8-B040-86AFA9A2B2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419600"/>
            <a:ext cx="5105400" cy="466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1 Minute and 30 Seconds versus 90 min</a:t>
            </a:r>
          </a:p>
        </p:txBody>
      </p:sp>
      <p:sp>
        <p:nvSpPr>
          <p:cNvPr id="53261" name="Text Box 13">
            <a:extLst>
              <a:ext uri="{FF2B5EF4-FFF2-40B4-BE49-F238E27FC236}">
                <a16:creationId xmlns:a16="http://schemas.microsoft.com/office/drawing/2014/main" id="{A13C5BC4-8AD6-4EDB-BD21-845242C85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486400"/>
            <a:ext cx="5181600" cy="466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$17. 50 versus national average $500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9" grpId="0" animBg="1" autoUpdateAnimBg="0"/>
      <p:bldP spid="53260" grpId="0" animBg="1" autoUpdateAnimBg="0"/>
      <p:bldP spid="5326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80C47A37-626B-4A32-9DE4-F06B74A204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4688" y="628650"/>
            <a:ext cx="7772400" cy="1143000"/>
          </a:xfrm>
        </p:spPr>
        <p:txBody>
          <a:bodyPr/>
          <a:lstStyle/>
          <a:p>
            <a:r>
              <a:rPr lang="en-US" altLang="en-US" sz="4000"/>
              <a:t>Study Results</a:t>
            </a:r>
            <a:endParaRPr lang="en-US" altLang="en-US" sz="480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9EE98413-68CC-4481-87D4-39334DB78E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0113" y="2514600"/>
            <a:ext cx="7342187" cy="3762375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accent2"/>
                </a:solidFill>
              </a:rPr>
              <a:t>   </a:t>
            </a:r>
            <a:r>
              <a:rPr lang="en-US" altLang="en-US" sz="2800" b="1">
                <a:solidFill>
                  <a:schemeClr val="accent2"/>
                </a:solidFill>
              </a:rPr>
              <a:t>10 Success Characteristics of High Performing Clinical Units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accent2"/>
                </a:solidFill>
              </a:rPr>
              <a:t>		Step 1: Review Handout and complete 	the Microsystem Assessment	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altLang="en-US" sz="280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accent2"/>
                </a:solidFill>
              </a:rPr>
              <a:t>	</a:t>
            </a:r>
            <a:r>
              <a:rPr lang="en-US" altLang="en-US" sz="2800" b="1">
                <a:solidFill>
                  <a:schemeClr val="accent2"/>
                </a:solidFill>
              </a:rPr>
              <a:t>The 5 P’s: Purpose, Patients, Professionals, Processes, and Patterns</a:t>
            </a:r>
            <a:r>
              <a:rPr lang="en-US" altLang="en-US" sz="2800">
                <a:solidFill>
                  <a:schemeClr val="accent2"/>
                </a:solidFill>
              </a:rPr>
              <a:t> 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800">
                <a:solidFill>
                  <a:schemeClr val="accent2"/>
                </a:solidFill>
              </a:rPr>
              <a:t>		Step 2: Review document and work on 	Professionals and Process Handout</a:t>
            </a:r>
            <a:endParaRPr lang="en-US" altLang="en-US" sz="2800"/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BBDE025B-0FF1-427C-B9D4-3AFFFAF33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6325" name="Line 5">
            <a:extLst>
              <a:ext uri="{FF2B5EF4-FFF2-40B4-BE49-F238E27FC236}">
                <a16:creationId xmlns:a16="http://schemas.microsoft.com/office/drawing/2014/main" id="{1DFB17BF-5A8E-4AFE-867D-C4B991A9A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981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>
            <a:extLst>
              <a:ext uri="{FF2B5EF4-FFF2-40B4-BE49-F238E27FC236}">
                <a16:creationId xmlns:a16="http://schemas.microsoft.com/office/drawing/2014/main" id="{FF2B0BB5-DE2F-4966-ABDB-1A65920344E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62000" y="685800"/>
            <a:ext cx="7848600" cy="1143000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0" i="1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" panose="02020603060405020304" pitchFamily="18" charset="0"/>
                <a:ea typeface="+mn-ea"/>
                <a:cs typeface="+mn-cs"/>
              </a:rPr>
              <a:t>We found 10 Success Characteristics that are associated with high performance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" panose="02020603060405020304" pitchFamily="18" charset="0"/>
              <a:ea typeface="+mn-ea"/>
              <a:cs typeface="+mn-cs"/>
            </a:endParaRPr>
          </a:p>
        </p:txBody>
      </p:sp>
      <p:sp>
        <p:nvSpPr>
          <p:cNvPr id="219139" name="Text Box 3">
            <a:extLst>
              <a:ext uri="{FF2B5EF4-FFF2-40B4-BE49-F238E27FC236}">
                <a16:creationId xmlns:a16="http://schemas.microsoft.com/office/drawing/2014/main" id="{B6254F70-95C5-407E-B0E9-09110E71B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9325" y="3546475"/>
            <a:ext cx="1098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latin typeface="Times New Roman" panose="02020603050405020304" pitchFamily="18" charset="0"/>
              </a:rPr>
              <a:t>	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	</a:t>
            </a:r>
          </a:p>
          <a:p>
            <a:endParaRPr lang="en-US" altLang="en-US">
              <a:latin typeface="Arial" panose="020B0604020202020204" pitchFamily="34" charset="0"/>
            </a:endParaRPr>
          </a:p>
        </p:txBody>
      </p:sp>
      <p:graphicFrame>
        <p:nvGraphicFramePr>
          <p:cNvPr id="219140" name="Object 4" descr="Image of a circle that shows the 4 different parts, Leadership, Staff, Performance and Patients">
            <a:extLst>
              <a:ext uri="{FF2B5EF4-FFF2-40B4-BE49-F238E27FC236}">
                <a16:creationId xmlns:a16="http://schemas.microsoft.com/office/drawing/2014/main" id="{75189D72-5325-4282-9FA1-F18CD1BFC7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9254568"/>
              </p:ext>
            </p:extLst>
          </p:nvPr>
        </p:nvGraphicFramePr>
        <p:xfrm>
          <a:off x="762000" y="2992438"/>
          <a:ext cx="2341563" cy="234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52" name="VISIO" r:id="rId4" imgW="2701528" imgH="2701528" progId="Visio.Drawing.6">
                  <p:embed/>
                </p:oleObj>
              </mc:Choice>
              <mc:Fallback>
                <p:oleObj name="VISIO" r:id="rId4" imgW="2701528" imgH="2701528" progId="Visio.Drawing.6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2992438"/>
                        <a:ext cx="2341563" cy="2341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9141" name="Line 5">
            <a:extLst>
              <a:ext uri="{FF2B5EF4-FFF2-40B4-BE49-F238E27FC236}">
                <a16:creationId xmlns:a16="http://schemas.microsoft.com/office/drawing/2014/main" id="{A8A091C2-B879-43EE-A3AE-38A62B54F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9142" name="Line 6">
            <a:extLst>
              <a:ext uri="{FF2B5EF4-FFF2-40B4-BE49-F238E27FC236}">
                <a16:creationId xmlns:a16="http://schemas.microsoft.com/office/drawing/2014/main" id="{9373CB44-AEAB-4695-B0D4-94983063D6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981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9143" name="Text Box 7">
            <a:extLst>
              <a:ext uri="{FF2B5EF4-FFF2-40B4-BE49-F238E27FC236}">
                <a16:creationId xmlns:a16="http://schemas.microsoft.com/office/drawing/2014/main" id="{E7B5596B-3FA2-4812-ABB1-56DD9DCD3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125" y="2422525"/>
            <a:ext cx="184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  <a:p>
            <a:endParaRPr lang="en-US" altLang="en-US"/>
          </a:p>
        </p:txBody>
      </p:sp>
      <p:sp>
        <p:nvSpPr>
          <p:cNvPr id="219144" name="Text Box 8">
            <a:extLst>
              <a:ext uri="{FF2B5EF4-FFF2-40B4-BE49-F238E27FC236}">
                <a16:creationId xmlns:a16="http://schemas.microsoft.com/office/drawing/2014/main" id="{EC013DB0-29F9-4A20-883C-3CAEB528A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243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 </a:t>
            </a:r>
          </a:p>
        </p:txBody>
      </p:sp>
      <p:sp>
        <p:nvSpPr>
          <p:cNvPr id="219145" name="Text Box 9">
            <a:extLst>
              <a:ext uri="{FF2B5EF4-FFF2-40B4-BE49-F238E27FC236}">
                <a16:creationId xmlns:a16="http://schemas.microsoft.com/office/drawing/2014/main" id="{EB425BC4-BE28-4EA9-BA11-57910B366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2133600"/>
            <a:ext cx="5486400" cy="457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60405020304" pitchFamily="18" charset="0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Strong Leadership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Great Organizational Support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Focus on Staff (Professionals)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Education and Training of Staff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Interdependence of Care Team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Performance Result Focused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Process Improvement Focused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Patient-Centered (Patient Focus)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Community and Market Focus</a:t>
            </a:r>
          </a:p>
          <a:p>
            <a:pPr>
              <a:spcBef>
                <a:spcPct val="50000"/>
              </a:spcBef>
              <a:buFont typeface="Arial" panose="020B0604020202020204" pitchFamily="34" charset="0"/>
              <a:buAutoNum type="arabicPeriod"/>
            </a:pPr>
            <a:r>
              <a:rPr lang="en-US" altLang="en-US" sz="1900"/>
              <a:t>Information &amp; Information Technology Orientation</a:t>
            </a:r>
            <a:endParaRPr lang="en-U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7" name="Text Box 3">
            <a:extLst>
              <a:ext uri="{FF2B5EF4-FFF2-40B4-BE49-F238E27FC236}">
                <a16:creationId xmlns:a16="http://schemas.microsoft.com/office/drawing/2014/main" id="{A3D665EE-20C8-4488-BB1D-8B95125186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9325" y="3546475"/>
            <a:ext cx="1098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>
                <a:latin typeface="Times New Roman" panose="02020603050405020304" pitchFamily="18" charset="0"/>
              </a:rPr>
              <a:t>	</a:t>
            </a:r>
          </a:p>
          <a:p>
            <a:r>
              <a:rPr lang="en-US" altLang="en-US">
                <a:latin typeface="Times New Roman" panose="02020603050405020304" pitchFamily="18" charset="0"/>
              </a:rPr>
              <a:t>	</a:t>
            </a:r>
          </a:p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303108" name="Line 4">
            <a:extLst>
              <a:ext uri="{FF2B5EF4-FFF2-40B4-BE49-F238E27FC236}">
                <a16:creationId xmlns:a16="http://schemas.microsoft.com/office/drawing/2014/main" id="{B3FFF81E-C120-416B-A72F-0C7B7F9DC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3109" name="Line 5">
            <a:extLst>
              <a:ext uri="{FF2B5EF4-FFF2-40B4-BE49-F238E27FC236}">
                <a16:creationId xmlns:a16="http://schemas.microsoft.com/office/drawing/2014/main" id="{84D7654D-F80A-4670-AAFD-A5EFC98FE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219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3110" name="Text Box 6">
            <a:extLst>
              <a:ext uri="{FF2B5EF4-FFF2-40B4-BE49-F238E27FC236}">
                <a16:creationId xmlns:a16="http://schemas.microsoft.com/office/drawing/2014/main" id="{3AEC5305-D542-4E58-B660-8D105EFBD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125" y="2422525"/>
            <a:ext cx="184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/>
          </a:p>
          <a:p>
            <a:endParaRPr lang="en-US" altLang="en-US"/>
          </a:p>
        </p:txBody>
      </p:sp>
      <p:sp>
        <p:nvSpPr>
          <p:cNvPr id="303111" name="Text Box 7">
            <a:extLst>
              <a:ext uri="{FF2B5EF4-FFF2-40B4-BE49-F238E27FC236}">
                <a16:creationId xmlns:a16="http://schemas.microsoft.com/office/drawing/2014/main" id="{FDD0CFCF-9735-4013-9DE8-027D60179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243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 </a:t>
            </a:r>
          </a:p>
        </p:txBody>
      </p:sp>
      <p:sp>
        <p:nvSpPr>
          <p:cNvPr id="303114" name="Rectangle 10">
            <a:extLst>
              <a:ext uri="{FF2B5EF4-FFF2-40B4-BE49-F238E27FC236}">
                <a16:creationId xmlns:a16="http://schemas.microsoft.com/office/drawing/2014/main" id="{C6A5C162-8D1C-41EE-985B-B54514A38C8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3400" y="304800"/>
            <a:ext cx="8077200" cy="1143000"/>
          </a:xfrm>
          <a:prstGeom prst="rect">
            <a:avLst/>
          </a:prstGeom>
          <a:noFill/>
          <a:ln>
            <a:noFill/>
            <a:prstDash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0" i="1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" panose="02020603060405020304" pitchFamily="18" charset="0"/>
                <a:ea typeface="+mn-ea"/>
                <a:cs typeface="+mn-cs"/>
              </a:rPr>
              <a:t>Clinical Microsystem Assessment Exercise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" panose="02020603060405020304" pitchFamily="18" charset="0"/>
              <a:ea typeface="+mn-ea"/>
              <a:cs typeface="+mn-cs"/>
            </a:endParaRPr>
          </a:p>
        </p:txBody>
      </p:sp>
      <p:sp>
        <p:nvSpPr>
          <p:cNvPr id="303117" name="Rectangle 13">
            <a:extLst>
              <a:ext uri="{FF2B5EF4-FFF2-40B4-BE49-F238E27FC236}">
                <a16:creationId xmlns:a16="http://schemas.microsoft.com/office/drawing/2014/main" id="{C7D9E16D-FFDF-4E9B-B6A7-554CE8922B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371600"/>
            <a:ext cx="7772400" cy="4114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</a:rPr>
              <a:t>Instruction: each of the “ 10 success characteristics” (e.g., leadership) is crucial for high performance. Below each of the characteristics is defined and is followed by a ranking from 1 – 5 (low – high) as well as 3 descriptions (low – high performance). For each characteristic please circle a number 1 – 5 that </a:t>
            </a:r>
            <a:r>
              <a:rPr lang="en-US" altLang="en-US" sz="1600" i="1">
                <a:latin typeface="Times New Roman" panose="02020603050405020304" pitchFamily="18" charset="0"/>
              </a:rPr>
              <a:t>best describes</a:t>
            </a:r>
            <a:r>
              <a:rPr lang="en-US" altLang="en-US" sz="1600">
                <a:latin typeface="Times New Roman" panose="02020603050405020304" pitchFamily="18" charset="0"/>
              </a:rPr>
              <a:t> your current Microsystem.</a:t>
            </a:r>
            <a:endParaRPr lang="en-US" altLang="en-US" sz="1400">
              <a:latin typeface="Times New Roman" panose="02020603050405020304" pitchFamily="18" charset="0"/>
            </a:endParaRPr>
          </a:p>
          <a:p>
            <a:endParaRPr lang="en-US" altLang="en-US" sz="1400">
              <a:latin typeface="Times New Roman" panose="02020603050405020304" pitchFamily="18" charset="0"/>
            </a:endParaRPr>
          </a:p>
          <a:p>
            <a:endParaRPr lang="en-US" altLang="en-US" sz="1400">
              <a:latin typeface="Times New Roman" panose="02020603050405020304" pitchFamily="18" charset="0"/>
            </a:endParaRPr>
          </a:p>
          <a:p>
            <a:pPr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</a:rPr>
              <a:t>1. Leadership: The role of leaders is to balance setting and reaching collective goals, and to empower individual autonomy and accountability, through building knowledge, respectful action, reviewing and reflecting.</a:t>
            </a:r>
          </a:p>
          <a:p>
            <a:pPr>
              <a:buFontTx/>
              <a:buNone/>
            </a:pPr>
            <a:endParaRPr lang="en-US" altLang="en-US" sz="1800">
              <a:latin typeface="Times New Roman" panose="02020603050405020304" pitchFamily="18" charset="0"/>
            </a:endParaRPr>
          </a:p>
          <a:p>
            <a:pPr lvl="2">
              <a:buFontTx/>
              <a:buNone/>
            </a:pPr>
            <a:r>
              <a:rPr lang="en-US" altLang="en-US" sz="1400">
                <a:latin typeface="Times New Roman" panose="02020603050405020304" pitchFamily="18" charset="0"/>
              </a:rPr>
              <a:t>1		            2		3	          4                        5</a:t>
            </a:r>
          </a:p>
          <a:p>
            <a:pPr>
              <a:buFontTx/>
              <a:buNone/>
            </a:pPr>
            <a:endParaRPr lang="en-US" altLang="en-US" sz="1400"/>
          </a:p>
        </p:txBody>
      </p:sp>
      <p:graphicFrame>
        <p:nvGraphicFramePr>
          <p:cNvPr id="303131" name="Group 27">
            <a:extLst>
              <a:ext uri="{FF2B5EF4-FFF2-40B4-BE49-F238E27FC236}">
                <a16:creationId xmlns:a16="http://schemas.microsoft.com/office/drawing/2014/main" id="{29A16917-3868-44EA-ACC2-1B85BB902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428294"/>
              </p:ext>
            </p:extLst>
          </p:nvPr>
        </p:nvGraphicFramePr>
        <p:xfrm>
          <a:off x="609600" y="4572000"/>
          <a:ext cx="8001000" cy="2011680"/>
        </p:xfrm>
        <a:graphic>
          <a:graphicData uri="http://schemas.openxmlformats.org/drawingml/2006/table">
            <a:tbl>
              <a:tblPr firstRow="1"/>
              <a:tblGrid>
                <a:gridCol w="2667000">
                  <a:extLst>
                    <a:ext uri="{9D8B030D-6E8A-4147-A177-3AD203B41FA5}">
                      <a16:colId xmlns:a16="http://schemas.microsoft.com/office/drawing/2014/main" val="1753418028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1603894723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512623577"/>
                    </a:ext>
                  </a:extLst>
                </a:gridCol>
              </a:tblGrid>
              <a:tr h="16002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Leaders often tell me how to do my job and leave little room for innovation and autonomy. Overall, they don’t always foster a positive culture.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anose="0202060306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Leaders struggle to find the right balance between reaching performance goals and supporting and empowering the staff.</a:t>
                      </a:r>
                      <a:endParaRPr kumimoji="0" lang="en-US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anose="0202060306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Times" panose="02020603060405020304" pitchFamily="18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Leaders maintain constancy of purpose, establish clear goals and expectations, and foster a respectful positive culture. Leaders take time to build knowledge, review and reflect, and take positive action in the Microsystem and the larger organization</a:t>
                      </a:r>
                      <a:endParaRPr kumimoji="0" lang="en-US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" panose="0202060306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5484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>
            <a:extLst>
              <a:ext uri="{FF2B5EF4-FFF2-40B4-BE49-F238E27FC236}">
                <a16:creationId xmlns:a16="http://schemas.microsoft.com/office/drawing/2014/main" id="{CB6B5630-C45E-4550-A926-8CC5E7A53B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5 P’s of </a:t>
            </a:r>
            <a:b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Micro-systems include ...</a:t>
            </a:r>
            <a:endParaRPr lang="en-US" altLang="en-US" sz="4800"/>
          </a:p>
        </p:txBody>
      </p:sp>
      <p:sp>
        <p:nvSpPr>
          <p:cNvPr id="149507" name="Rectangle 3">
            <a:extLst>
              <a:ext uri="{FF2B5EF4-FFF2-40B4-BE49-F238E27FC236}">
                <a16:creationId xmlns:a16="http://schemas.microsoft.com/office/drawing/2014/main" id="{2B937540-6BCC-4625-8379-FE5A36B3EA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000099"/>
                </a:solidFill>
              </a:rPr>
              <a:t>Purpose</a:t>
            </a:r>
            <a:r>
              <a:rPr lang="en-US" altLang="en-US">
                <a:solidFill>
                  <a:srgbClr val="000099"/>
                </a:solidFill>
              </a:rPr>
              <a:t> - Our aim and mission.</a:t>
            </a:r>
            <a:endParaRPr lang="en-US" altLang="en-US" b="1">
              <a:solidFill>
                <a:srgbClr val="000099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000099"/>
                </a:solidFill>
              </a:rPr>
              <a:t>Patients </a:t>
            </a:r>
            <a:r>
              <a:rPr lang="en-US" altLang="en-US">
                <a:solidFill>
                  <a:srgbClr val="000099"/>
                </a:solidFill>
              </a:rPr>
              <a:t>- Our reason for doing our work.</a:t>
            </a:r>
          </a:p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000099"/>
                </a:solidFill>
              </a:rPr>
              <a:t>Professionals</a:t>
            </a:r>
            <a:r>
              <a:rPr lang="en-US" altLang="en-US">
                <a:solidFill>
                  <a:srgbClr val="000099"/>
                </a:solidFill>
              </a:rPr>
              <a:t> - Our staff who work in the trenches to take care of patients.</a:t>
            </a:r>
          </a:p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000099"/>
                </a:solidFill>
              </a:rPr>
              <a:t>Processes </a:t>
            </a:r>
            <a:r>
              <a:rPr lang="en-US" altLang="en-US">
                <a:solidFill>
                  <a:srgbClr val="000099"/>
                </a:solidFill>
              </a:rPr>
              <a:t>- Our system of inter-related events that constitute the microsystem.</a:t>
            </a:r>
          </a:p>
          <a:p>
            <a:pPr>
              <a:lnSpc>
                <a:spcPct val="90000"/>
              </a:lnSpc>
            </a:pPr>
            <a:r>
              <a:rPr lang="en-US" altLang="en-US" b="1">
                <a:solidFill>
                  <a:srgbClr val="000099"/>
                </a:solidFill>
              </a:rPr>
              <a:t>Patterns</a:t>
            </a:r>
            <a:r>
              <a:rPr lang="en-US" altLang="en-US">
                <a:solidFill>
                  <a:srgbClr val="000099"/>
                </a:solidFill>
              </a:rPr>
              <a:t> - Our way of doing our work (Measurements, Data, Run Charts)</a:t>
            </a:r>
          </a:p>
        </p:txBody>
      </p:sp>
      <p:sp>
        <p:nvSpPr>
          <p:cNvPr id="149508" name="Line 4">
            <a:extLst>
              <a:ext uri="{FF2B5EF4-FFF2-40B4-BE49-F238E27FC236}">
                <a16:creationId xmlns:a16="http://schemas.microsoft.com/office/drawing/2014/main" id="{15DC7007-A888-471E-8A0A-6FC233D5C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3810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9509" name="Line 5">
            <a:extLst>
              <a:ext uri="{FF2B5EF4-FFF2-40B4-BE49-F238E27FC236}">
                <a16:creationId xmlns:a16="http://schemas.microsoft.com/office/drawing/2014/main" id="{1D25D14F-1E2F-45BA-82E7-180A6C3890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19050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90828E-E8F6-4B87-A495-66BCFFA5EE5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85800" y="-1143000"/>
            <a:ext cx="7772400" cy="1143000"/>
          </a:xfr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en-US" dirty="0"/>
              <a:t>Building a Team to Manage A Panel of Primary Care Patients diagram</a:t>
            </a:r>
            <a:r>
              <a:rPr lang="en-US" sz="800" dirty="0"/>
              <a:t>2</a:t>
            </a:r>
            <a:endParaRPr lang="en-US" dirty="0"/>
          </a:p>
        </p:txBody>
      </p:sp>
      <p:sp>
        <p:nvSpPr>
          <p:cNvPr id="150531" name="Text Box 3">
            <a:extLst>
              <a:ext uri="{FF2B5EF4-FFF2-40B4-BE49-F238E27FC236}">
                <a16:creationId xmlns:a16="http://schemas.microsoft.com/office/drawing/2014/main" id="{9C196736-DD4F-425D-8F22-D0A8E00605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152400"/>
            <a:ext cx="1809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Purpose</a:t>
            </a:r>
          </a:p>
        </p:txBody>
      </p:sp>
      <p:sp>
        <p:nvSpPr>
          <p:cNvPr id="150535" name="Text Box 7">
            <a:extLst>
              <a:ext uri="{FF2B5EF4-FFF2-40B4-BE49-F238E27FC236}">
                <a16:creationId xmlns:a16="http://schemas.microsoft.com/office/drawing/2014/main" id="{84DCD100-580D-442A-8200-50B3DD7EF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00" y="2620963"/>
            <a:ext cx="1765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Patients</a:t>
            </a:r>
          </a:p>
        </p:txBody>
      </p:sp>
      <p:sp>
        <p:nvSpPr>
          <p:cNvPr id="150533" name="Text Box 5">
            <a:extLst>
              <a:ext uri="{FF2B5EF4-FFF2-40B4-BE49-F238E27FC236}">
                <a16:creationId xmlns:a16="http://schemas.microsoft.com/office/drawing/2014/main" id="{CBC26A63-1ED3-4962-94EA-2644D2D76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1200" y="2620963"/>
            <a:ext cx="22177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Processes</a:t>
            </a:r>
          </a:p>
        </p:txBody>
      </p:sp>
      <p:sp>
        <p:nvSpPr>
          <p:cNvPr id="150532" name="Text Box 4">
            <a:extLst>
              <a:ext uri="{FF2B5EF4-FFF2-40B4-BE49-F238E27FC236}">
                <a16:creationId xmlns:a16="http://schemas.microsoft.com/office/drawing/2014/main" id="{298A16F3-4E2B-4E4C-BEC4-1FB518602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3978275"/>
            <a:ext cx="28495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Professionals</a:t>
            </a:r>
          </a:p>
        </p:txBody>
      </p:sp>
      <p:sp>
        <p:nvSpPr>
          <p:cNvPr id="150534" name="Text Box 6">
            <a:extLst>
              <a:ext uri="{FF2B5EF4-FFF2-40B4-BE49-F238E27FC236}">
                <a16:creationId xmlns:a16="http://schemas.microsoft.com/office/drawing/2014/main" id="{978DE27C-8794-4E7D-BF43-B0EF848065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0" y="3962400"/>
            <a:ext cx="1809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3200" b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</a:rPr>
              <a:t>Patterns</a:t>
            </a:r>
          </a:p>
        </p:txBody>
      </p:sp>
      <p:graphicFrame>
        <p:nvGraphicFramePr>
          <p:cNvPr id="150530" name="Object 2" descr="Image of a Building a Team to Manage A Panel of Primary Care Patients diagram">
            <a:extLst>
              <a:ext uri="{FF2B5EF4-FFF2-40B4-BE49-F238E27FC236}">
                <a16:creationId xmlns:a16="http://schemas.microsoft.com/office/drawing/2014/main" id="{28537596-4DA2-4AB6-98CA-0285889C6E8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15163"/>
              </p:ext>
            </p:extLst>
          </p:nvPr>
        </p:nvGraphicFramePr>
        <p:xfrm>
          <a:off x="304800" y="304800"/>
          <a:ext cx="8566150" cy="625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0541" name="VISIO" r:id="rId5" imgW="9723960" imgH="7111800" progId="Visio.Drawing.6">
                  <p:embed/>
                </p:oleObj>
              </mc:Choice>
              <mc:Fallback>
                <p:oleObj name="VISIO" r:id="rId5" imgW="9723960" imgH="7111800" progId="Visio.Drawing.6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304800"/>
                        <a:ext cx="8566150" cy="6257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>
            <a:extLst>
              <a:ext uri="{FF2B5EF4-FFF2-40B4-BE49-F238E27FC236}">
                <a16:creationId xmlns:a16="http://schemas.microsoft.com/office/drawing/2014/main" id="{C00CAFC7-1715-46B6-BEDA-130DC9D450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5 P’s of Micro-systems include ... Purpose</a:t>
            </a:r>
            <a:endParaRPr lang="en-US" altLang="en-US" sz="4800"/>
          </a:p>
        </p:txBody>
      </p:sp>
      <p:sp>
        <p:nvSpPr>
          <p:cNvPr id="288771" name="Rectangle 3">
            <a:extLst>
              <a:ext uri="{FF2B5EF4-FFF2-40B4-BE49-F238E27FC236}">
                <a16:creationId xmlns:a16="http://schemas.microsoft.com/office/drawing/2014/main" id="{C87E799E-C060-4FED-B282-34938A1C3C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The purpose is our aim and mission: What are we trying to accomplish?</a:t>
            </a:r>
            <a:br>
              <a:rPr lang="en-US" altLang="en-US" sz="2800" b="1">
                <a:solidFill>
                  <a:srgbClr val="000099"/>
                </a:solidFill>
              </a:rPr>
            </a:br>
            <a:endParaRPr lang="en-US" altLang="en-US" sz="2800">
              <a:solidFill>
                <a:srgbClr val="0000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An explicit statement summarizing what is expected to be achieved from the improvement initiative.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Helps to maintain focus on a specific opportunity or problem during the project.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Helps to identify appropriate members of the improvement team.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 b="1">
              <a:solidFill>
                <a:srgbClr val="000099"/>
              </a:solidFill>
            </a:endParaRPr>
          </a:p>
          <a:p>
            <a:pPr>
              <a:lnSpc>
                <a:spcPct val="90000"/>
              </a:lnSpc>
            </a:pP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88772" name="Line 4">
            <a:extLst>
              <a:ext uri="{FF2B5EF4-FFF2-40B4-BE49-F238E27FC236}">
                <a16:creationId xmlns:a16="http://schemas.microsoft.com/office/drawing/2014/main" id="{09E51422-47C4-4CB5-93C3-B2997574A2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3810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73" name="Line 5">
            <a:extLst>
              <a:ext uri="{FF2B5EF4-FFF2-40B4-BE49-F238E27FC236}">
                <a16:creationId xmlns:a16="http://schemas.microsoft.com/office/drawing/2014/main" id="{78BB25C6-7A07-4703-8AB2-962FEF18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19050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8776" name="Text Box 8">
            <a:extLst>
              <a:ext uri="{FF2B5EF4-FFF2-40B4-BE49-F238E27FC236}">
                <a16:creationId xmlns:a16="http://schemas.microsoft.com/office/drawing/2014/main" id="{7ED7AC6B-E070-4B49-A7DF-FC7E844D9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5638800"/>
            <a:ext cx="2819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Pgs 103, 104 in Action Guide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>
            <a:extLst>
              <a:ext uri="{FF2B5EF4-FFF2-40B4-BE49-F238E27FC236}">
                <a16:creationId xmlns:a16="http://schemas.microsoft.com/office/drawing/2014/main" id="{37BDEF81-0A96-4774-8665-6808EFCFFE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5 P’s of Micro-systems include ... Patients</a:t>
            </a:r>
            <a:endParaRPr lang="en-US" altLang="en-US" sz="4800"/>
          </a:p>
        </p:txBody>
      </p:sp>
      <p:sp>
        <p:nvSpPr>
          <p:cNvPr id="290819" name="Rectangle 3">
            <a:extLst>
              <a:ext uri="{FF2B5EF4-FFF2-40B4-BE49-F238E27FC236}">
                <a16:creationId xmlns:a16="http://schemas.microsoft.com/office/drawing/2014/main" id="{666FE579-E78D-4580-B876-F7BB241980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Patients are the reason for doing our work.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What is the target population age distribution?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Ave. Length of Stay?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Mortality Rate?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List your top 10 Diagnosis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Pt. Population Census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Additional patient information, ______________?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Family Surveys, Capturing patient information on an ongoing basis . . 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 </a:t>
            </a: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90820" name="Line 4">
            <a:extLst>
              <a:ext uri="{FF2B5EF4-FFF2-40B4-BE49-F238E27FC236}">
                <a16:creationId xmlns:a16="http://schemas.microsoft.com/office/drawing/2014/main" id="{7DB85D3A-F98F-4B27-B2F2-E30FD82E2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3810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0821" name="Line 5">
            <a:extLst>
              <a:ext uri="{FF2B5EF4-FFF2-40B4-BE49-F238E27FC236}">
                <a16:creationId xmlns:a16="http://schemas.microsoft.com/office/drawing/2014/main" id="{AC0531CB-BC3B-468E-8441-5AD7BE4808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19050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0822" name="Text Box 6">
            <a:extLst>
              <a:ext uri="{FF2B5EF4-FFF2-40B4-BE49-F238E27FC236}">
                <a16:creationId xmlns:a16="http://schemas.microsoft.com/office/drawing/2014/main" id="{6DF16631-AAB3-4EE7-9839-664DC165D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7800" y="3276600"/>
            <a:ext cx="2819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PGS 59 – 70 in Action Guide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>
            <a:extLst>
              <a:ext uri="{FF2B5EF4-FFF2-40B4-BE49-F238E27FC236}">
                <a16:creationId xmlns:a16="http://schemas.microsoft.com/office/drawing/2014/main" id="{AAB66162-8C86-4063-80B8-372F931CA6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5 P’s of Micro-systems include ... People (Professionals)</a:t>
            </a:r>
            <a:endParaRPr lang="en-US" altLang="en-US" sz="4800"/>
          </a:p>
        </p:txBody>
      </p:sp>
      <p:sp>
        <p:nvSpPr>
          <p:cNvPr id="292867" name="Rectangle 3">
            <a:extLst>
              <a:ext uri="{FF2B5EF4-FFF2-40B4-BE49-F238E27FC236}">
                <a16:creationId xmlns:a16="http://schemas.microsoft.com/office/drawing/2014/main" id="{6254536A-4D8A-4C04-9426-A6114CED78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Professionals - Our staff who work in the trenches to take care of patients.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>
              <a:solidFill>
                <a:srgbClr val="0000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Complete the Handout Pgs 11 – 15, including: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Who is part of your team, list out staff and %FTE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Complete Staff Satisfaction Survey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Complete Inpatient Unit Personal Skills Assessment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Complete Inpatient Unit Activity Survey Sheet</a:t>
            </a:r>
          </a:p>
          <a:p>
            <a:pPr>
              <a:lnSpc>
                <a:spcPct val="90000"/>
              </a:lnSpc>
            </a:pP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92868" name="Line 4">
            <a:extLst>
              <a:ext uri="{FF2B5EF4-FFF2-40B4-BE49-F238E27FC236}">
                <a16:creationId xmlns:a16="http://schemas.microsoft.com/office/drawing/2014/main" id="{DAE15D3F-C302-4292-A6DF-0EF06628C0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3810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2869" name="Line 5">
            <a:extLst>
              <a:ext uri="{FF2B5EF4-FFF2-40B4-BE49-F238E27FC236}">
                <a16:creationId xmlns:a16="http://schemas.microsoft.com/office/drawing/2014/main" id="{2A885C80-2FE9-48AB-A253-475EA84E8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19050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4" name="Rectangle 2">
            <a:extLst>
              <a:ext uri="{FF2B5EF4-FFF2-40B4-BE49-F238E27FC236}">
                <a16:creationId xmlns:a16="http://schemas.microsoft.com/office/drawing/2014/main" id="{760F327F-6CB8-4FC9-80CB-37B88E28CA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5 P’s of Micro-systems include ... Processes</a:t>
            </a:r>
            <a:endParaRPr lang="en-US" altLang="en-US" sz="4800"/>
          </a:p>
        </p:txBody>
      </p:sp>
      <p:sp>
        <p:nvSpPr>
          <p:cNvPr id="294915" name="Rectangle 3">
            <a:extLst>
              <a:ext uri="{FF2B5EF4-FFF2-40B4-BE49-F238E27FC236}">
                <a16:creationId xmlns:a16="http://schemas.microsoft.com/office/drawing/2014/main" id="{67814124-D3DD-499F-B9B7-1738650351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Processes </a:t>
            </a:r>
            <a:r>
              <a:rPr lang="en-US" altLang="en-US" sz="2800">
                <a:solidFill>
                  <a:srgbClr val="000099"/>
                </a:solidFill>
              </a:rPr>
              <a:t>- </a:t>
            </a:r>
            <a:r>
              <a:rPr lang="en-US" altLang="en-US" sz="2800" b="1">
                <a:solidFill>
                  <a:srgbClr val="000099"/>
                </a:solidFill>
              </a:rPr>
              <a:t>Our system of inter-related events that constitute the microsystem.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Inpatient Unit Patient Cycle time, Handout Pgs. 16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Inpatient Unit Know Your Process - Core and Supporting Processes, Handout pg. 17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Flowchart core process related to nosocomial infections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800">
              <a:solidFill>
                <a:srgbClr val="000099"/>
              </a:solidFill>
            </a:endParaRPr>
          </a:p>
        </p:txBody>
      </p:sp>
      <p:sp>
        <p:nvSpPr>
          <p:cNvPr id="294916" name="Line 4">
            <a:extLst>
              <a:ext uri="{FF2B5EF4-FFF2-40B4-BE49-F238E27FC236}">
                <a16:creationId xmlns:a16="http://schemas.microsoft.com/office/drawing/2014/main" id="{5B0C8A7C-188E-40ED-B8EE-60F471E3AC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3810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4917" name="Line 5">
            <a:extLst>
              <a:ext uri="{FF2B5EF4-FFF2-40B4-BE49-F238E27FC236}">
                <a16:creationId xmlns:a16="http://schemas.microsoft.com/office/drawing/2014/main" id="{9FCE2EA0-689F-4FFB-9087-F20A94F517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19050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4918" name="Text Box 6">
            <a:extLst>
              <a:ext uri="{FF2B5EF4-FFF2-40B4-BE49-F238E27FC236}">
                <a16:creationId xmlns:a16="http://schemas.microsoft.com/office/drawing/2014/main" id="{11A96C30-7DD7-4C59-AE59-012B1EA4F1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5334000"/>
            <a:ext cx="71628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See Handout Pgs 16,17 &amp; Action Guide Pgs. 116 – 122 (Detailed Overview of Flowcharting)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2" name="Rectangle 2">
            <a:extLst>
              <a:ext uri="{FF2B5EF4-FFF2-40B4-BE49-F238E27FC236}">
                <a16:creationId xmlns:a16="http://schemas.microsoft.com/office/drawing/2014/main" id="{43DFCC7E-BDA1-49D1-A29D-2FDDE529BF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i="1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5 P’s of Micro-systems include ... Patterns</a:t>
            </a:r>
            <a:endParaRPr lang="en-US" altLang="en-US" sz="4800"/>
          </a:p>
        </p:txBody>
      </p:sp>
      <p:sp>
        <p:nvSpPr>
          <p:cNvPr id="296963" name="Rectangle 3">
            <a:extLst>
              <a:ext uri="{FF2B5EF4-FFF2-40B4-BE49-F238E27FC236}">
                <a16:creationId xmlns:a16="http://schemas.microsoft.com/office/drawing/2014/main" id="{0D72D104-D51D-480D-8CEA-42C1D596D6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altLang="en-US" sz="2800" b="1">
                <a:solidFill>
                  <a:srgbClr val="000099"/>
                </a:solidFill>
              </a:rPr>
              <a:t>Patterns</a:t>
            </a:r>
            <a:r>
              <a:rPr lang="en-US" altLang="en-US" sz="2800">
                <a:solidFill>
                  <a:srgbClr val="000099"/>
                </a:solidFill>
              </a:rPr>
              <a:t> - </a:t>
            </a:r>
            <a:r>
              <a:rPr lang="en-US" altLang="en-US" sz="2800" b="1">
                <a:solidFill>
                  <a:srgbClr val="000099"/>
                </a:solidFill>
              </a:rPr>
              <a:t>Our way of doing our work (Measurements, Data, Run Charts)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Capture key clinical data related to nosocomial infections, and line infection rates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US" sz="2800">
                <a:solidFill>
                  <a:srgbClr val="000099"/>
                </a:solidFill>
              </a:rPr>
              <a:t>What measurements are being captured? Definitions, Data Owner, Current and Target Values, Action Plan and Process Owner</a:t>
            </a:r>
            <a:endParaRPr lang="en-US" altLang="en-US" sz="2800" b="1">
              <a:solidFill>
                <a:srgbClr val="000099"/>
              </a:solidFill>
            </a:endParaRPr>
          </a:p>
        </p:txBody>
      </p:sp>
      <p:sp>
        <p:nvSpPr>
          <p:cNvPr id="296964" name="Line 4">
            <a:extLst>
              <a:ext uri="{FF2B5EF4-FFF2-40B4-BE49-F238E27FC236}">
                <a16:creationId xmlns:a16="http://schemas.microsoft.com/office/drawing/2014/main" id="{B6432053-129C-4F08-8798-AEFD7FC4B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3810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6965" name="Line 5">
            <a:extLst>
              <a:ext uri="{FF2B5EF4-FFF2-40B4-BE49-F238E27FC236}">
                <a16:creationId xmlns:a16="http://schemas.microsoft.com/office/drawing/2014/main" id="{D4920627-E6A5-437D-86CF-8DC1C57CD2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1000" y="190500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6966" name="Text Box 6">
            <a:extLst>
              <a:ext uri="{FF2B5EF4-FFF2-40B4-BE49-F238E27FC236}">
                <a16:creationId xmlns:a16="http://schemas.microsoft.com/office/drawing/2014/main" id="{065FE401-087A-4D8C-89B4-573EDDFDE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5257800"/>
            <a:ext cx="655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See Action Guide: Pgs 70 - 82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5" name="Rectangle 3">
            <a:extLst>
              <a:ext uri="{FF2B5EF4-FFF2-40B4-BE49-F238E27FC236}">
                <a16:creationId xmlns:a16="http://schemas.microsoft.com/office/drawing/2014/main" id="{1B4FA827-022D-4576-89B0-751461DE845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41350" y="819150"/>
            <a:ext cx="7758113" cy="1143000"/>
          </a:xfrm>
          <a:solidFill>
            <a:srgbClr val="00FFCC"/>
          </a:solidFill>
        </p:spPr>
        <p:txBody>
          <a:bodyPr anchor="ctr"/>
          <a:lstStyle/>
          <a:p>
            <a:r>
              <a:rPr lang="en-US" altLang="en-US" sz="4400" i="1">
                <a:solidFill>
                  <a:srgbClr val="0033CC"/>
                </a:solidFill>
              </a:rPr>
              <a:t>Healthcare Improvement Tools and Our Advising Approach</a:t>
            </a:r>
            <a:endParaRPr lang="en-US" altLang="en-US" sz="4400"/>
          </a:p>
        </p:txBody>
      </p:sp>
      <p:sp>
        <p:nvSpPr>
          <p:cNvPr id="223234" name="Rectangle 2">
            <a:extLst>
              <a:ext uri="{FF2B5EF4-FFF2-40B4-BE49-F238E27FC236}">
                <a16:creationId xmlns:a16="http://schemas.microsoft.com/office/drawing/2014/main" id="{A5787623-840C-442F-A107-BB4829D16FC8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38200" y="2438400"/>
            <a:ext cx="8153400" cy="3962400"/>
          </a:xfrm>
        </p:spPr>
        <p:txBody>
          <a:bodyPr/>
          <a:lstStyle/>
          <a:p>
            <a:pPr algn="l">
              <a:buFontTx/>
              <a:buChar char="•"/>
            </a:pPr>
            <a:r>
              <a:rPr lang="en-US" altLang="en-US" sz="3200">
                <a:effectLst>
                  <a:outerShdw blurRad="38100" dist="38100" dir="2700000" algn="tl">
                    <a:srgbClr val="C0C0C0"/>
                  </a:outerShdw>
                </a:effectLst>
              </a:rPr>
              <a:t>  Tools in the Clinical MS Action Guide</a:t>
            </a:r>
          </a:p>
          <a:p>
            <a:pPr algn="l">
              <a:buFontTx/>
              <a:buChar char="•"/>
            </a:pPr>
            <a:r>
              <a:rPr lang="en-US" altLang="en-US" sz="3200">
                <a:effectLst>
                  <a:outerShdw blurRad="38100" dist="38100" dir="2700000" algn="tl">
                    <a:srgbClr val="C0C0C0"/>
                  </a:outerShdw>
                </a:effectLst>
              </a:rPr>
              <a:t>  MS Advising Approach</a:t>
            </a:r>
          </a:p>
          <a:p>
            <a:pPr algn="l">
              <a:buFontTx/>
              <a:buChar char="•"/>
            </a:pPr>
            <a:r>
              <a:rPr lang="en-US" altLang="en-US" sz="3200">
                <a:effectLst>
                  <a:outerShdw blurRad="38100" dist="38100" dir="2700000" algn="tl">
                    <a:srgbClr val="C0C0C0"/>
                  </a:outerShdw>
                </a:effectLst>
              </a:rPr>
              <a:t>  Key Learnings from Microsystem Work</a:t>
            </a:r>
          </a:p>
          <a:p>
            <a:pPr algn="l">
              <a:buFontTx/>
              <a:buChar char="•"/>
            </a:pPr>
            <a:r>
              <a:rPr lang="en-US" altLang="en-US" sz="3200">
                <a:effectLst>
                  <a:outerShdw blurRad="38100" dist="38100" dir="2700000" algn="tl">
                    <a:srgbClr val="C0C0C0"/>
                  </a:outerShdw>
                </a:effectLst>
              </a:rPr>
              <a:t>  A Concluding Remark</a:t>
            </a:r>
          </a:p>
          <a:p>
            <a:pPr algn="l"/>
            <a:endParaRPr lang="en-US" altLang="en-US" sz="32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EF31EB9-5CA8-4654-963D-39AABA7C3F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001000" cy="1143000"/>
          </a:xfrm>
        </p:spPr>
        <p:txBody>
          <a:bodyPr/>
          <a:lstStyle/>
          <a:p>
            <a:r>
              <a:rPr lang="en-US" altLang="en-US"/>
              <a:t>Microsystem Tools and Resources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2E5A806D-7BE1-4C62-8820-E8672D8FF0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000"/>
              <a:t>A Clinical Microsystem Action Guide (</a:t>
            </a:r>
            <a:r>
              <a:rPr lang="en-US" altLang="en-US" sz="2000">
                <a:hlinkClick r:id="" action="ppaction://noaction"/>
              </a:rPr>
              <a:t>www.clinicalmicrosystem.org</a:t>
            </a:r>
            <a:r>
              <a:rPr lang="en-US" altLang="en-US" sz="2000"/>
              <a:t>) Tools and Resources - A Map for Improvement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(General) Clinical Microsystem Profiler, Pg 14 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(Professionals) Practice Staff Profiler, (see handout)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(Process) PDSA, Plan Do Study Act, Pg. 112 - 114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(Patients) Patient Flowcharting, Pg. 15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(Big Picture) Clinical Microsystem Picture, Pg. 22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(Patterns) Performance Patterns: Measurement and Monitoring, Pgs 70 - 82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(Process) Fishbone Diagrams, Pgs 115 - 116</a:t>
            </a:r>
          </a:p>
          <a:p>
            <a:pPr lvl="1">
              <a:lnSpc>
                <a:spcPct val="80000"/>
              </a:lnSpc>
            </a:pPr>
            <a:r>
              <a:rPr lang="en-US" altLang="en-US" sz="1800" b="1">
                <a:solidFill>
                  <a:schemeClr val="accent2"/>
                </a:solidFill>
              </a:rPr>
              <a:t>(Big Picture) Clinical Microsystem Assessment Tool, Pgs 16 - 19</a:t>
            </a:r>
            <a:endParaRPr lang="en-US" altLang="en-US" sz="1800" b="1"/>
          </a:p>
          <a:p>
            <a:pPr lvl="1">
              <a:lnSpc>
                <a:spcPct val="80000"/>
              </a:lnSpc>
            </a:pPr>
            <a:r>
              <a:rPr lang="en-US" altLang="en-US" sz="1800"/>
              <a:t>(Safety) External Environment, Health Professional Education Pgs 102, 103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(Purpose) Aim Statement, Vision and Mission Journal, Pg 103, 104</a:t>
            </a:r>
          </a:p>
          <a:p>
            <a:pPr lvl="1">
              <a:lnSpc>
                <a:spcPct val="80000"/>
              </a:lnSpc>
            </a:pPr>
            <a:r>
              <a:rPr lang="en-US" altLang="en-US" sz="1800"/>
              <a:t>(Professionals) Meeting Agenda Graphic, Pgs. 103 - 109 </a:t>
            </a:r>
          </a:p>
        </p:txBody>
      </p:sp>
      <p:sp>
        <p:nvSpPr>
          <p:cNvPr id="52228" name="Line 4">
            <a:extLst>
              <a:ext uri="{FF2B5EF4-FFF2-40B4-BE49-F238E27FC236}">
                <a16:creationId xmlns:a16="http://schemas.microsoft.com/office/drawing/2014/main" id="{C0E051AF-E216-4D31-8EC4-222D5DFA7D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2229" name="Line 5">
            <a:extLst>
              <a:ext uri="{FF2B5EF4-FFF2-40B4-BE49-F238E27FC236}">
                <a16:creationId xmlns:a16="http://schemas.microsoft.com/office/drawing/2014/main" id="{4389F669-CA8E-4752-A565-F510E5D1B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6764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>
            <a:extLst>
              <a:ext uri="{FF2B5EF4-FFF2-40B4-BE49-F238E27FC236}">
                <a16:creationId xmlns:a16="http://schemas.microsoft.com/office/drawing/2014/main" id="{4FC94D15-54B0-49A3-B94D-1D9F4841F5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001000" cy="1143000"/>
          </a:xfrm>
        </p:spPr>
        <p:txBody>
          <a:bodyPr/>
          <a:lstStyle/>
          <a:p>
            <a:r>
              <a:rPr lang="en-US" altLang="en-US"/>
              <a:t>Microsystem Advising Approach</a:t>
            </a:r>
          </a:p>
        </p:txBody>
      </p:sp>
      <p:sp>
        <p:nvSpPr>
          <p:cNvPr id="188419" name="Rectangle 3">
            <a:extLst>
              <a:ext uri="{FF2B5EF4-FFF2-40B4-BE49-F238E27FC236}">
                <a16:creationId xmlns:a16="http://schemas.microsoft.com/office/drawing/2014/main" id="{8ADEEF5C-E9E0-49C5-BF7D-BA081EC8E2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8153400" cy="41148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1800"/>
              <a:t>The </a:t>
            </a:r>
            <a:r>
              <a:rPr lang="en-US" altLang="en-US" sz="1800" b="1"/>
              <a:t>Clinical Microsystem Action Guide</a:t>
            </a:r>
            <a:r>
              <a:rPr lang="en-US" altLang="en-US" sz="1800"/>
              <a:t> along with years of accumulated knowledge in </a:t>
            </a:r>
            <a:r>
              <a:rPr lang="en-US" altLang="en-US" sz="1800" b="1"/>
              <a:t>CQI</a:t>
            </a:r>
            <a:r>
              <a:rPr lang="en-US" altLang="en-US" sz="1800"/>
              <a:t> </a:t>
            </a:r>
            <a:r>
              <a:rPr lang="en-US" altLang="en-US" sz="1800" b="1"/>
              <a:t>projects</a:t>
            </a:r>
            <a:r>
              <a:rPr lang="en-US" altLang="en-US" sz="1800"/>
              <a:t> creates a </a:t>
            </a:r>
            <a:r>
              <a:rPr lang="en-US" altLang="en-US" sz="1800" b="1"/>
              <a:t>ROADMAP</a:t>
            </a:r>
            <a:r>
              <a:rPr lang="en-US" altLang="en-US" sz="1800"/>
              <a:t> for improving care at the Unit Level.</a:t>
            </a:r>
            <a:br>
              <a:rPr lang="en-US" altLang="en-US" sz="1800"/>
            </a:br>
            <a:endParaRPr lang="en-US" altLang="en-US" sz="1800"/>
          </a:p>
          <a:p>
            <a:pPr marL="0" indent="0">
              <a:lnSpc>
                <a:spcPct val="90000"/>
              </a:lnSpc>
              <a:buFontTx/>
              <a:buNone/>
            </a:pPr>
            <a:r>
              <a:rPr lang="en-US" altLang="en-US" sz="2000" b="1"/>
              <a:t>Phase 1: Build MS Awareness via Assessment &amp; Diagnostic Tools</a:t>
            </a:r>
            <a:endParaRPr lang="en-US" altLang="en-US" sz="2000"/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AutoNum type="arabicPeriod"/>
            </a:pPr>
            <a:r>
              <a:rPr lang="en-US" altLang="en-US" sz="2000"/>
              <a:t> Complete Microsystem Assessment Tool. 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AutoNum type="arabicPeriod"/>
            </a:pPr>
            <a:r>
              <a:rPr lang="en-US" altLang="en-US" sz="2000"/>
              <a:t> Pick Options in action guide, which Tools to use, set goals (What, Who, and How of project).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endParaRPr lang="en-US" altLang="en-US" sz="2000" b="1"/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2000" b="1"/>
              <a:t>Phase 2: Gather Data, Flowcharting &amp; Mapping Processes</a:t>
            </a:r>
            <a:endParaRPr lang="en-US" altLang="en-US" sz="2000"/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AutoNum type="arabicPeriod" startAt="3"/>
            </a:pPr>
            <a:r>
              <a:rPr lang="en-US" altLang="en-US" sz="2000"/>
              <a:t>  Do a site visit &amp; interviews, and capture key Q, $, &amp; Process Measures.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AutoNum type="arabicPeriod" startAt="3"/>
            </a:pPr>
            <a:r>
              <a:rPr lang="en-US" altLang="en-US" sz="2000"/>
              <a:t>  Patient &amp; IT Flowcharting, Small work group meetings.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AutoNum type="arabicPeriod" startAt="3"/>
            </a:pPr>
            <a:r>
              <a:rPr lang="en-US" altLang="en-US" sz="2000"/>
              <a:t>  Foster “MS &amp; Improvement Culture”.</a:t>
            </a:r>
            <a:endParaRPr lang="en-US" altLang="en-US" sz="1800"/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AutoNum type="arabicPeriod" startAt="3"/>
            </a:pPr>
            <a:endParaRPr lang="en-US" altLang="en-US" sz="1800"/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1800"/>
              <a:t>	</a:t>
            </a:r>
          </a:p>
        </p:txBody>
      </p:sp>
      <p:sp>
        <p:nvSpPr>
          <p:cNvPr id="188420" name="Line 4">
            <a:extLst>
              <a:ext uri="{FF2B5EF4-FFF2-40B4-BE49-F238E27FC236}">
                <a16:creationId xmlns:a16="http://schemas.microsoft.com/office/drawing/2014/main" id="{2289E7B5-C688-48B4-BAEC-1D1E7C394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8421" name="Line 5">
            <a:extLst>
              <a:ext uri="{FF2B5EF4-FFF2-40B4-BE49-F238E27FC236}">
                <a16:creationId xmlns:a16="http://schemas.microsoft.com/office/drawing/2014/main" id="{AD666B68-B52E-4FC0-A314-17ACAF540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6764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>
            <a:extLst>
              <a:ext uri="{FF2B5EF4-FFF2-40B4-BE49-F238E27FC236}">
                <a16:creationId xmlns:a16="http://schemas.microsoft.com/office/drawing/2014/main" id="{BEABAD1E-F47E-4B7E-AD43-910A1DEB0C6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001000" cy="1143000"/>
          </a:xfrm>
        </p:spPr>
        <p:txBody>
          <a:bodyPr/>
          <a:lstStyle/>
          <a:p>
            <a:r>
              <a:rPr lang="en-US" altLang="en-US" dirty="0"/>
              <a:t>Microsystem Advising Approach</a:t>
            </a:r>
            <a:r>
              <a:rPr lang="en-US" altLang="en-US" sz="800" dirty="0"/>
              <a:t>2</a:t>
            </a:r>
            <a:endParaRPr lang="en-US" altLang="en-US" dirty="0"/>
          </a:p>
        </p:txBody>
      </p:sp>
      <p:sp>
        <p:nvSpPr>
          <p:cNvPr id="217091" name="Rectangle 3">
            <a:extLst>
              <a:ext uri="{FF2B5EF4-FFF2-40B4-BE49-F238E27FC236}">
                <a16:creationId xmlns:a16="http://schemas.microsoft.com/office/drawing/2014/main" id="{56D34D21-49E3-4E6B-935D-63BF05B4B8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8153400" cy="4114800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altLang="en-US" sz="1800"/>
              <a:t>The </a:t>
            </a:r>
            <a:r>
              <a:rPr lang="en-US" altLang="en-US" sz="1800" b="1"/>
              <a:t>Clinical Microsystem Action Guide</a:t>
            </a:r>
            <a:r>
              <a:rPr lang="en-US" altLang="en-US" sz="1800"/>
              <a:t> along with years of accumulated knowledge in </a:t>
            </a:r>
            <a:r>
              <a:rPr lang="en-US" altLang="en-US" sz="1800" b="1"/>
              <a:t>CQI</a:t>
            </a:r>
            <a:r>
              <a:rPr lang="en-US" altLang="en-US" sz="1800"/>
              <a:t> </a:t>
            </a:r>
            <a:r>
              <a:rPr lang="en-US" altLang="en-US" sz="1800" b="1"/>
              <a:t>projects</a:t>
            </a:r>
            <a:r>
              <a:rPr lang="en-US" altLang="en-US" sz="1800"/>
              <a:t> creates a </a:t>
            </a:r>
            <a:r>
              <a:rPr lang="en-US" altLang="en-US" sz="1800" b="1"/>
              <a:t>ROADMAP</a:t>
            </a:r>
            <a:r>
              <a:rPr lang="en-US" altLang="en-US" sz="1800"/>
              <a:t> for improving care at the Unit Level.</a:t>
            </a:r>
            <a:br>
              <a:rPr lang="en-US" altLang="en-US" sz="1800"/>
            </a:br>
            <a:endParaRPr lang="en-US" altLang="en-US" sz="1600"/>
          </a:p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altLang="en-US" sz="1800" b="1"/>
              <a:t>Phase 3: Data Crunch, Analyze Q, $, &amp; Process Measures</a:t>
            </a:r>
            <a:endParaRPr lang="en-US" altLang="en-US" sz="1800"/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AutoNum type="arabicPeriod" startAt="6"/>
            </a:pPr>
            <a:r>
              <a:rPr lang="en-US" altLang="en-US" sz="1800"/>
              <a:t>Crunch and analyze the data (project specific measures).</a:t>
            </a:r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AutoNum type="arabicPeriod" startAt="6"/>
            </a:pPr>
            <a:r>
              <a:rPr lang="en-US" altLang="en-US" sz="1800"/>
              <a:t>KEEP ENERGY HIGH for project, support support support!</a:t>
            </a:r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AutoNum type="arabicPeriod" startAt="6"/>
            </a:pPr>
            <a:r>
              <a:rPr lang="en-US" altLang="en-US" sz="1800"/>
              <a:t>Provide on-going feedback of measures (Patterns).</a:t>
            </a:r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None/>
            </a:pPr>
            <a:endParaRPr lang="en-US" altLang="en-US" sz="1800"/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en-US" sz="1800" b="1"/>
              <a:t>Phase 4: Finish Work, Present Outcomes, Work on Spread </a:t>
            </a:r>
            <a:endParaRPr lang="en-US" altLang="en-US" sz="1800"/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AutoNum type="arabicPeriod" startAt="9"/>
            </a:pPr>
            <a:r>
              <a:rPr lang="en-US" altLang="en-US" sz="1800"/>
              <a:t>Congratulate and Celebrate Successes. </a:t>
            </a:r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AutoNum type="arabicPeriod" startAt="9"/>
            </a:pPr>
            <a:r>
              <a:rPr lang="en-US" altLang="en-US" sz="1800"/>
              <a:t>Review what we learned, provide feedback, and document changes.</a:t>
            </a:r>
          </a:p>
          <a:p>
            <a:pPr marL="533400" indent="-533400">
              <a:lnSpc>
                <a:spcPct val="90000"/>
              </a:lnSpc>
              <a:buFont typeface="Arial" panose="020B0604020202020204" pitchFamily="34" charset="0"/>
              <a:buAutoNum type="arabicPeriod" startAt="9"/>
            </a:pPr>
            <a:r>
              <a:rPr lang="en-US" altLang="en-US" sz="1800"/>
              <a:t>Plan for next phase (Intra-Unit and Inter-Unit Spread), Utilize High Energy from project for spread.</a:t>
            </a:r>
          </a:p>
        </p:txBody>
      </p:sp>
      <p:sp>
        <p:nvSpPr>
          <p:cNvPr id="217092" name="Line 4">
            <a:extLst>
              <a:ext uri="{FF2B5EF4-FFF2-40B4-BE49-F238E27FC236}">
                <a16:creationId xmlns:a16="http://schemas.microsoft.com/office/drawing/2014/main" id="{319EF20E-BAC6-4A02-AC49-9C9A0BEF3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7093" name="Line 5">
            <a:extLst>
              <a:ext uri="{FF2B5EF4-FFF2-40B4-BE49-F238E27FC236}">
                <a16:creationId xmlns:a16="http://schemas.microsoft.com/office/drawing/2014/main" id="{5143F260-A14E-4AD3-9353-26173B285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5240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>
            <a:extLst>
              <a:ext uri="{FF2B5EF4-FFF2-40B4-BE49-F238E27FC236}">
                <a16:creationId xmlns:a16="http://schemas.microsoft.com/office/drawing/2014/main" id="{49DDF180-5215-4B3A-87C6-F004CD454B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/>
              <a:t>Learning from Eight Years of Microsystem and CQI Work </a:t>
            </a:r>
            <a:endParaRPr lang="en-US" altLang="en-US"/>
          </a:p>
        </p:txBody>
      </p:sp>
      <p:sp>
        <p:nvSpPr>
          <p:cNvPr id="159747" name="Rectangle 3">
            <a:extLst>
              <a:ext uri="{FF2B5EF4-FFF2-40B4-BE49-F238E27FC236}">
                <a16:creationId xmlns:a16="http://schemas.microsoft.com/office/drawing/2014/main" id="{B238A2F5-011E-4667-A6B8-96E1D20D3D9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38200" y="1905000"/>
            <a:ext cx="38100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IHI workshops, symposium, teaching, and training</a:t>
            </a:r>
          </a:p>
          <a:p>
            <a:pPr>
              <a:lnSpc>
                <a:spcPct val="90000"/>
              </a:lnSpc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Microsystem assessments, and CQI work at various Clinics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Culture Redesign: e.g., NICU Dartmouth Lahey Hospital</a:t>
            </a:r>
            <a:endParaRPr lang="en-US" altLang="en-US" sz="18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SzPct val="45000"/>
            </a:pPr>
            <a:endParaRPr lang="en-US" altLang="en-US" sz="18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en-US" altLang="en-US" sz="18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9748" name="Line 4">
            <a:extLst>
              <a:ext uri="{FF2B5EF4-FFF2-40B4-BE49-F238E27FC236}">
                <a16:creationId xmlns:a16="http://schemas.microsoft.com/office/drawing/2014/main" id="{22242353-00C8-4860-9923-82D5AE224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4572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9749" name="Line 5">
            <a:extLst>
              <a:ext uri="{FF2B5EF4-FFF2-40B4-BE49-F238E27FC236}">
                <a16:creationId xmlns:a16="http://schemas.microsoft.com/office/drawing/2014/main" id="{29C5B4F6-5A9D-4987-9647-60092344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18288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9750" name="Rectangle 6">
            <a:extLst>
              <a:ext uri="{FF2B5EF4-FFF2-40B4-BE49-F238E27FC236}">
                <a16:creationId xmlns:a16="http://schemas.microsoft.com/office/drawing/2014/main" id="{812EE1BD-614E-42D1-9F1B-C6B87B17417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876800" y="1905000"/>
            <a:ext cx="3810000" cy="4572000"/>
          </a:xfrm>
        </p:spPr>
        <p:txBody>
          <a:bodyPr/>
          <a:lstStyle/>
          <a:p>
            <a:pPr marL="457200" indent="-457200">
              <a:lnSpc>
                <a:spcPct val="90000"/>
              </a:lnSpc>
            </a:pPr>
            <a:r>
              <a:rPr lang="en-US" altLang="en-US" sz="1800">
                <a:solidFill>
                  <a:schemeClr val="accent2"/>
                </a:solidFill>
              </a:rPr>
              <a:t>Strong </a:t>
            </a:r>
            <a:r>
              <a:rPr lang="en-US" altLang="en-US" sz="1800" b="1">
                <a:solidFill>
                  <a:schemeClr val="accent2"/>
                </a:solidFill>
              </a:rPr>
              <a:t>Vision and Mission</a:t>
            </a:r>
            <a:r>
              <a:rPr lang="en-US" altLang="en-US" sz="1800">
                <a:solidFill>
                  <a:schemeClr val="accent2"/>
                </a:solidFill>
              </a:rPr>
              <a:t> is needed - </a:t>
            </a:r>
            <a:r>
              <a:rPr lang="en-US" altLang="en-US" sz="1800" b="1">
                <a:solidFill>
                  <a:schemeClr val="accent2"/>
                </a:solidFill>
              </a:rPr>
              <a:t>at the unit level (Purpose)</a:t>
            </a:r>
            <a:r>
              <a:rPr lang="en-US" altLang="en-US" sz="1800">
                <a:solidFill>
                  <a:schemeClr val="accent2"/>
                </a:solidFill>
              </a:rPr>
              <a:t>. We need strong local and senior </a:t>
            </a:r>
            <a:r>
              <a:rPr lang="en-US" altLang="en-US" sz="1800" b="1">
                <a:solidFill>
                  <a:schemeClr val="accent2"/>
                </a:solidFill>
              </a:rPr>
              <a:t>leadership</a:t>
            </a:r>
            <a:r>
              <a:rPr lang="en-US" altLang="en-US" sz="1800">
                <a:solidFill>
                  <a:schemeClr val="accent2"/>
                </a:solidFill>
              </a:rPr>
              <a:t> for real change to happen.</a:t>
            </a: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>
              <a:lnSpc>
                <a:spcPct val="90000"/>
              </a:lnSpc>
              <a:buFontTx/>
              <a:buNone/>
            </a:pP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>
              <a:lnSpc>
                <a:spcPct val="90000"/>
              </a:lnSpc>
            </a:pP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Do interviews, gather objective data, manage the process, be </a:t>
            </a:r>
            <a:r>
              <a:rPr lang="en-US" alt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alert for hidden gems (LHF)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n-US" altLang="en-US" sz="1800">
                <a:solidFill>
                  <a:schemeClr val="accent2"/>
                </a:solidFill>
              </a:rPr>
              <a:t>Work at the </a:t>
            </a:r>
            <a:r>
              <a:rPr lang="en-US" altLang="en-US" sz="1800" b="1">
                <a:solidFill>
                  <a:schemeClr val="accent2"/>
                </a:solidFill>
              </a:rPr>
              <a:t>microsystem level</a:t>
            </a:r>
            <a:r>
              <a:rPr lang="en-US" altLang="en-US" sz="1800">
                <a:solidFill>
                  <a:schemeClr val="accent2"/>
                </a:solidFill>
              </a:rPr>
              <a:t> for effective lasting change .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457200" indent="-457200">
              <a:lnSpc>
                <a:spcPct val="90000"/>
              </a:lnSpc>
            </a:pP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>
              <a:lnSpc>
                <a:spcPct val="90000"/>
              </a:lnSpc>
            </a:pP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Include the </a:t>
            </a:r>
            <a:r>
              <a:rPr lang="en-US" alt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right staff, facilitate conversation, 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 open to surprises. </a:t>
            </a:r>
            <a:r>
              <a:rPr lang="en-US" altLang="en-US" sz="1800">
                <a:solidFill>
                  <a:schemeClr val="accent2"/>
                </a:solidFill>
              </a:rPr>
              <a:t>Emphasize </a:t>
            </a:r>
            <a:r>
              <a:rPr lang="en-US" altLang="en-US" sz="1800" b="1">
                <a:solidFill>
                  <a:schemeClr val="accent2"/>
                </a:solidFill>
              </a:rPr>
              <a:t>fluidity and flexibility</a:t>
            </a:r>
            <a:r>
              <a:rPr lang="en-US" altLang="en-US" sz="1800">
                <a:solidFill>
                  <a:schemeClr val="accent2"/>
                </a:solidFill>
              </a:rPr>
              <a:t> during the spread of change. </a:t>
            </a: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>
            <a:extLst>
              <a:ext uri="{FF2B5EF4-FFF2-40B4-BE49-F238E27FC236}">
                <a16:creationId xmlns:a16="http://schemas.microsoft.com/office/drawing/2014/main" id="{0A969E1E-3DD5-485E-AE6B-B5EB81F630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7772400" cy="1143000"/>
          </a:xfrm>
        </p:spPr>
        <p:txBody>
          <a:bodyPr/>
          <a:lstStyle/>
          <a:p>
            <a:r>
              <a:rPr lang="en-US" altLang="en-US" sz="4000" dirty="0"/>
              <a:t>Learning from Eight Years of Microsystem and CQI Work</a:t>
            </a:r>
            <a:r>
              <a:rPr lang="en-US" altLang="en-US" sz="800" dirty="0"/>
              <a:t>2</a:t>
            </a:r>
            <a:r>
              <a:rPr lang="en-US" altLang="en-US" sz="4000" dirty="0"/>
              <a:t> </a:t>
            </a:r>
            <a:endParaRPr lang="en-US" altLang="en-US" dirty="0"/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D6120A56-16DE-47FA-92E3-C7DB0E8AD97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828800"/>
            <a:ext cx="38100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Redesign, IT Infrastructure, Change Management: 27 Kaiser Intensive Care Units</a:t>
            </a:r>
          </a:p>
          <a:p>
            <a:pPr>
              <a:lnSpc>
                <a:spcPct val="90000"/>
              </a:lnSpc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Patient and Information Flow (lean thinking): e.g., Keene Clinic Redesign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Technology Adoption: UCSF - Stanford Hospitals</a:t>
            </a:r>
          </a:p>
          <a:p>
            <a:pPr>
              <a:lnSpc>
                <a:spcPct val="90000"/>
              </a:lnSpc>
              <a:buSzPct val="45000"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39268" name="Line 4">
            <a:extLst>
              <a:ext uri="{FF2B5EF4-FFF2-40B4-BE49-F238E27FC236}">
                <a16:creationId xmlns:a16="http://schemas.microsoft.com/office/drawing/2014/main" id="{07D4EF85-A108-4716-B5F3-76E456B04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4572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69" name="Line 5">
            <a:extLst>
              <a:ext uri="{FF2B5EF4-FFF2-40B4-BE49-F238E27FC236}">
                <a16:creationId xmlns:a16="http://schemas.microsoft.com/office/drawing/2014/main" id="{FEC54537-5672-450B-871A-B23A6520FC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17526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9270" name="Rectangle 6">
            <a:extLst>
              <a:ext uri="{FF2B5EF4-FFF2-40B4-BE49-F238E27FC236}">
                <a16:creationId xmlns:a16="http://schemas.microsoft.com/office/drawing/2014/main" id="{09BEB093-FDAF-41E7-B7A8-93943E648AA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828800"/>
            <a:ext cx="38862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accent2"/>
                </a:solidFill>
              </a:rPr>
              <a:t>The </a:t>
            </a:r>
            <a:r>
              <a:rPr lang="en-US" altLang="en-US" sz="1800" b="1">
                <a:solidFill>
                  <a:schemeClr val="accent2"/>
                </a:solidFill>
              </a:rPr>
              <a:t>Planning Phase</a:t>
            </a:r>
            <a:r>
              <a:rPr lang="en-US" altLang="en-US" sz="1800">
                <a:solidFill>
                  <a:schemeClr val="accent2"/>
                </a:solidFill>
              </a:rPr>
              <a:t> is crucial in PDSA, and critical for HER. First map the processes then implement the HER.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alt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Mapping processes creates energy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</a:t>
            </a:r>
            <a:r>
              <a:rPr lang="en-US" alt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highlights areas for change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and gets </a:t>
            </a:r>
            <a:r>
              <a:rPr lang="en-US" alt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staff buy-in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 </a:t>
            </a:r>
            <a:r>
              <a:rPr lang="en-US" altLang="en-US" sz="1800">
                <a:solidFill>
                  <a:schemeClr val="accent2"/>
                </a:solidFill>
              </a:rPr>
              <a:t>Having an </a:t>
            </a:r>
            <a:r>
              <a:rPr lang="en-US" altLang="en-US" sz="1800" b="1">
                <a:solidFill>
                  <a:schemeClr val="accent2"/>
                </a:solidFill>
              </a:rPr>
              <a:t>outside support person</a:t>
            </a:r>
            <a:r>
              <a:rPr lang="en-US" altLang="en-US" sz="1800">
                <a:solidFill>
                  <a:schemeClr val="accent2"/>
                </a:solidFill>
              </a:rPr>
              <a:t> is helpful in lean thinking mapping.</a:t>
            </a: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altLang="en-US" sz="180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Work with underlying </a:t>
            </a:r>
            <a:r>
              <a:rPr lang="en-US" altLang="en-US" sz="1800" b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(hidden) agendas</a:t>
            </a:r>
            <a:r>
              <a:rPr lang="en-US" altLang="en-US" sz="18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to make changes. </a:t>
            </a:r>
            <a:r>
              <a:rPr lang="en-US" altLang="en-US" sz="1800">
                <a:solidFill>
                  <a:schemeClr val="accent2"/>
                </a:solidFill>
              </a:rPr>
              <a:t>Use the </a:t>
            </a:r>
            <a:r>
              <a:rPr lang="en-US" altLang="en-US" sz="1800" b="1">
                <a:solidFill>
                  <a:schemeClr val="accent2"/>
                </a:solidFill>
              </a:rPr>
              <a:t>creativity of the Professionals</a:t>
            </a:r>
            <a:r>
              <a:rPr lang="en-US" altLang="en-US" sz="1800">
                <a:solidFill>
                  <a:schemeClr val="accent2"/>
                </a:solidFill>
              </a:rPr>
              <a:t>(they know what needs to be done).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>
            <a:extLst>
              <a:ext uri="{FF2B5EF4-FFF2-40B4-BE49-F238E27FC236}">
                <a16:creationId xmlns:a16="http://schemas.microsoft.com/office/drawing/2014/main" id="{7D888647-E3AD-4F7A-8729-74E43F5F2F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4688" y="628650"/>
            <a:ext cx="7772400" cy="1143000"/>
          </a:xfrm>
        </p:spPr>
        <p:txBody>
          <a:bodyPr/>
          <a:lstStyle/>
          <a:p>
            <a:r>
              <a:rPr lang="en-US" altLang="en-US" sz="4000"/>
              <a:t>Concluding Remark</a:t>
            </a:r>
            <a:endParaRPr lang="en-US" altLang="en-US" sz="4800"/>
          </a:p>
        </p:txBody>
      </p:sp>
      <p:sp>
        <p:nvSpPr>
          <p:cNvPr id="299011" name="Rectangle 3">
            <a:extLst>
              <a:ext uri="{FF2B5EF4-FFF2-40B4-BE49-F238E27FC236}">
                <a16:creationId xmlns:a16="http://schemas.microsoft.com/office/drawing/2014/main" id="{92BF4C75-6297-4424-BC2B-DF59C00D4A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5025" y="2312988"/>
            <a:ext cx="7342188" cy="3762375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accent2"/>
                </a:solidFill>
              </a:rPr>
              <a:t>   Healthcare organizations might not be utilizing the term micro-system, but it is clear that many high quality and cost-efficient providers are organizing themselves around functional front-line teams &amp; professionals that have the right information at the right time, to deliver the best care possible.</a:t>
            </a:r>
            <a:endParaRPr lang="en-US" altLang="en-US"/>
          </a:p>
        </p:txBody>
      </p:sp>
      <p:sp>
        <p:nvSpPr>
          <p:cNvPr id="299012" name="Line 4">
            <a:extLst>
              <a:ext uri="{FF2B5EF4-FFF2-40B4-BE49-F238E27FC236}">
                <a16:creationId xmlns:a16="http://schemas.microsoft.com/office/drawing/2014/main" id="{39DD13BB-85FC-4D52-9E91-C4D81C2C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9600" y="533400"/>
            <a:ext cx="8013700" cy="0"/>
          </a:xfrm>
          <a:prstGeom prst="line">
            <a:avLst/>
          </a:prstGeom>
          <a:noFill/>
          <a:ln w="57150" cmpd="thickTh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9013" name="Line 5">
            <a:extLst>
              <a:ext uri="{FF2B5EF4-FFF2-40B4-BE49-F238E27FC236}">
                <a16:creationId xmlns:a16="http://schemas.microsoft.com/office/drawing/2014/main" id="{0D976FDE-7C58-4D3D-84FC-3DE8C58228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6900" y="1981200"/>
            <a:ext cx="8013700" cy="0"/>
          </a:xfrm>
          <a:prstGeom prst="line">
            <a:avLst/>
          </a:prstGeom>
          <a:noFill/>
          <a:ln w="57150" cmpd="thinThick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9" name="Rectangle 3">
            <a:extLst>
              <a:ext uri="{FF2B5EF4-FFF2-40B4-BE49-F238E27FC236}">
                <a16:creationId xmlns:a16="http://schemas.microsoft.com/office/drawing/2014/main" id="{2564AC54-7A66-4A9B-8B63-D105A7525A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3400" y="666750"/>
            <a:ext cx="7772400" cy="1143000"/>
          </a:xfrm>
        </p:spPr>
        <p:txBody>
          <a:bodyPr/>
          <a:lstStyle/>
          <a:p>
            <a:r>
              <a:rPr lang="en-US" altLang="en-US" sz="4000" i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Questions and Comments</a:t>
            </a:r>
            <a:endParaRPr lang="en-US" altLang="en-US" sz="3200"/>
          </a:p>
        </p:txBody>
      </p:sp>
      <p:sp>
        <p:nvSpPr>
          <p:cNvPr id="157701" name="Line 5">
            <a:extLst>
              <a:ext uri="{FF2B5EF4-FFF2-40B4-BE49-F238E27FC236}">
                <a16:creationId xmlns:a16="http://schemas.microsoft.com/office/drawing/2014/main" id="{62A42B47-2AF9-42C9-A595-16EDD7444F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" y="342900"/>
            <a:ext cx="8610600" cy="0"/>
          </a:xfrm>
          <a:prstGeom prst="line">
            <a:avLst/>
          </a:prstGeom>
          <a:noFill/>
          <a:ln w="57150" cmpd="thickThin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Line 6">
            <a:extLst>
              <a:ext uri="{FF2B5EF4-FFF2-40B4-BE49-F238E27FC236}">
                <a16:creationId xmlns:a16="http://schemas.microsoft.com/office/drawing/2014/main" id="{952F17D1-EAC8-4C04-8896-A4DD95F1A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6700" y="2000250"/>
            <a:ext cx="8610600" cy="0"/>
          </a:xfrm>
          <a:prstGeom prst="line">
            <a:avLst/>
          </a:prstGeom>
          <a:noFill/>
          <a:ln w="57150" cmpd="thinThick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57704" name="Picture 8" descr="Image of a bird with a nut in it's grasp">
            <a:extLst>
              <a:ext uri="{FF2B5EF4-FFF2-40B4-BE49-F238E27FC236}">
                <a16:creationId xmlns:a16="http://schemas.microsoft.com/office/drawing/2014/main" id="{ADEDAE7C-6761-45FD-AEF5-432B57E0F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133600"/>
            <a:ext cx="6324600" cy="435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809A123-9D97-49F7-92B7-3E66281B6E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If you want to learn more . . . 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275B4164-6A60-4AF2-B980-5CCB1E97BA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938" y="1752600"/>
            <a:ext cx="8783637" cy="4114800"/>
          </a:xfrm>
        </p:spPr>
        <p:txBody>
          <a:bodyPr/>
          <a:lstStyle/>
          <a:p>
            <a:pPr>
              <a:lnSpc>
                <a:spcPct val="120000"/>
              </a:lnSpc>
              <a:buFontTx/>
              <a:buNone/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References</a:t>
            </a:r>
            <a:endParaRPr lang="en-US" altLang="en-US" sz="1600">
              <a:solidFill>
                <a:schemeClr val="accent2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Thomas P. Huber, M.S.; Paul B. Batalden, M.D.; Eugene C. Nelson, D.Sc., M.P.H.; Marjorie M. Godfrey, M.S., R.N.: “ </a:t>
            </a:r>
            <a:r>
              <a:rPr lang="en-US" altLang="en-US" sz="1400" u="sng">
                <a:solidFill>
                  <a:schemeClr val="accent2"/>
                </a:solidFill>
              </a:rPr>
              <a:t>Microsystems in Health Care: Developing People and Improving Work Life: What Frontline Staff Told Us.</a:t>
            </a:r>
            <a:r>
              <a:rPr lang="en-US" altLang="en-US" sz="1400">
                <a:solidFill>
                  <a:schemeClr val="accent2"/>
                </a:solidFill>
              </a:rPr>
              <a:t>” The Joint Commission Journal on Quality Improvement, October 2003, Volume 29 Number 10.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Eugene C. Nelson, D.Sc., M.P.H.; Paul B. Batalden, M.D.; Karen Homa, MS; Marjorie Godfrey, MS RN; Christine Campbell; Linda Headrick, MD, MS, Thomas Huber, MS; Julie Mohr MSPH, PhD; John Wasson, MD: “ </a:t>
            </a:r>
            <a:r>
              <a:rPr lang="en-US" altLang="en-US" sz="1400" u="sng">
                <a:solidFill>
                  <a:schemeClr val="accent2"/>
                </a:solidFill>
              </a:rPr>
              <a:t>Microsystems in Health Care: Creating a Rich Information Environment</a:t>
            </a:r>
            <a:r>
              <a:rPr lang="en-US" altLang="en-US" sz="1400">
                <a:solidFill>
                  <a:schemeClr val="accent2"/>
                </a:solidFill>
              </a:rPr>
              <a:t>.” The Joint Commission Journal on Quality Improvement, January 2003, Volume 29.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Eugene C. Nelson, D.Sc., M.P.H.; Paul B. Batalden, M.D.; Thomas P. Huber, M.S.; Marjorie M. Godfrey, M.S., R.N.; Linda A. Headrick, M.D.; Julie J. Mohr, Ph.D.; M.S.P.H.; John H. Wasson, M.D.; “ </a:t>
            </a:r>
            <a:r>
              <a:rPr lang="en-US" altLang="en-US" sz="1400" u="sng">
                <a:solidFill>
                  <a:schemeClr val="accent2"/>
                </a:solidFill>
              </a:rPr>
              <a:t>Microsystems in Health Care: Learning from High-Performing Front-Line Clinical Units</a:t>
            </a:r>
            <a:r>
              <a:rPr lang="en-US" altLang="en-US" sz="1400">
                <a:solidFill>
                  <a:schemeClr val="accent2"/>
                </a:solidFill>
              </a:rPr>
              <a:t>.” The Joint Commission Journal on Quality Improvement, September 2002, Volume 28.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Godfrey M, Wasson J, Nelson E, Batalden P, Mohr J, Huber T, Headrick L.; </a:t>
            </a:r>
            <a:r>
              <a:rPr lang="en-US" altLang="en-US" sz="1400" u="sng">
                <a:solidFill>
                  <a:schemeClr val="accent2"/>
                </a:solidFill>
              </a:rPr>
              <a:t>“Clinical Microsystem Action Guide – Improving Health Care by Improving Your Microsystem”</a:t>
            </a:r>
            <a:r>
              <a:rPr lang="en-US" altLang="en-US" sz="1400">
                <a:solidFill>
                  <a:schemeClr val="accent2"/>
                </a:solidFill>
              </a:rPr>
              <a:t>, Version 1.1: November 2001.</a:t>
            </a:r>
            <a:endParaRPr lang="en-US" altLang="en-US" sz="1400" i="1">
              <a:solidFill>
                <a:schemeClr val="accent2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US" altLang="en-US" sz="1400" u="sng">
                <a:solidFill>
                  <a:schemeClr val="accent2"/>
                </a:solidFill>
              </a:rPr>
              <a:t>Clinical Microsystems </a:t>
            </a:r>
            <a:r>
              <a:rPr lang="en-US" altLang="en-US" sz="1400">
                <a:solidFill>
                  <a:schemeClr val="accent2"/>
                </a:solidFill>
              </a:rPr>
              <a:t>provides an on-line version of the Clinical Action Guide. Hanover, NH: Health Care Improvement and Leadership Development at Dartmouth College. (See Clinicalmicrosystems.org)</a:t>
            </a:r>
          </a:p>
          <a:p>
            <a:pPr lvl="1">
              <a:lnSpc>
                <a:spcPct val="120000"/>
              </a:lnSpc>
            </a:pPr>
            <a:endParaRPr lang="en-US" altLang="en-US" sz="18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>
              <a:lnSpc>
                <a:spcPct val="120000"/>
              </a:lnSpc>
            </a:pPr>
            <a:endParaRPr lang="en-US" altLang="en-US" sz="1200">
              <a:solidFill>
                <a:srgbClr val="000099"/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4201735A-47C8-4294-97A4-1F239155C6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If you want to learn more . . .</a:t>
            </a:r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A7B20756-00A0-4767-8F19-317A07DF4A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42900" y="1981200"/>
            <a:ext cx="8420100" cy="4114800"/>
          </a:xfrm>
        </p:spPr>
        <p:txBody>
          <a:bodyPr/>
          <a:lstStyle/>
          <a:p>
            <a:pPr>
              <a:lnSpc>
                <a:spcPct val="120000"/>
              </a:lnSpc>
              <a:buFontTx/>
              <a:buNone/>
            </a:pPr>
            <a:r>
              <a:rPr lang="en-US" altLang="en-US" sz="18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References</a:t>
            </a: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Langley GJ, et al.: </a:t>
            </a:r>
            <a:r>
              <a:rPr lang="en-US" altLang="en-US" sz="1200" i="1">
                <a:solidFill>
                  <a:srgbClr val="000099"/>
                </a:solidFill>
              </a:rPr>
              <a:t>The Improvement Guide - A Practical Approach to Enhancing Organizational Performance</a:t>
            </a:r>
            <a:r>
              <a:rPr lang="en-US" altLang="en-US" sz="1200" u="sng">
                <a:solidFill>
                  <a:srgbClr val="000099"/>
                </a:solidFill>
              </a:rPr>
              <a:t>.</a:t>
            </a:r>
            <a:r>
              <a:rPr lang="en-US" altLang="en-US" sz="1200">
                <a:solidFill>
                  <a:srgbClr val="000099"/>
                </a:solidFill>
              </a:rPr>
              <a:t> San Francisco: Jossey-Bass, 1996</a:t>
            </a: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Nelson EC, Batalden PB, Ryer J: </a:t>
            </a:r>
            <a:r>
              <a:rPr lang="en-US" altLang="en-US" sz="1200" i="1">
                <a:solidFill>
                  <a:srgbClr val="000099"/>
                </a:solidFill>
              </a:rPr>
              <a:t>Clinical Improvement Action Guide,</a:t>
            </a:r>
            <a:r>
              <a:rPr lang="en-US" altLang="en-US" sz="1200">
                <a:solidFill>
                  <a:srgbClr val="000099"/>
                </a:solidFill>
              </a:rPr>
              <a:t> JCAHO, Oak Brook Terrace, IL, 1998.</a:t>
            </a: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Nelson EC, Wasson JH: "Using Patient-Based Information to Rapidly Redesign Care,"  </a:t>
            </a:r>
            <a:r>
              <a:rPr lang="en-US" altLang="en-US" sz="1200" i="1">
                <a:solidFill>
                  <a:srgbClr val="000099"/>
                </a:solidFill>
              </a:rPr>
              <a:t>Healthcare Forum Journal</a:t>
            </a:r>
            <a:r>
              <a:rPr lang="en-US" altLang="en-US" sz="1200">
                <a:solidFill>
                  <a:srgbClr val="000099"/>
                </a:solidFill>
              </a:rPr>
              <a:t>, 37(4):25-29, July/August 1994.</a:t>
            </a: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Quinn JB:   </a:t>
            </a:r>
            <a:r>
              <a:rPr lang="en-US" altLang="en-US" sz="1200" i="1">
                <a:solidFill>
                  <a:srgbClr val="000099"/>
                </a:solidFill>
              </a:rPr>
              <a:t>Intelligent Enterprise: A Knowledge and Service Based Paradigm for Industry</a:t>
            </a:r>
            <a:r>
              <a:rPr lang="en-US" altLang="en-US" sz="1200">
                <a:solidFill>
                  <a:srgbClr val="000099"/>
                </a:solidFill>
              </a:rPr>
              <a:t>.  New York, NY: The Free Press, 1992.</a:t>
            </a: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Rother M, Shook J: </a:t>
            </a:r>
            <a:r>
              <a:rPr lang="en-US" altLang="en-US" sz="1200" i="1">
                <a:solidFill>
                  <a:srgbClr val="000099"/>
                </a:solidFill>
              </a:rPr>
              <a:t>Learning to See: Value Stream Mapping to Add Value and Eliminate Muda. </a:t>
            </a:r>
            <a:r>
              <a:rPr lang="en-US" altLang="en-US" sz="1200">
                <a:solidFill>
                  <a:srgbClr val="000099"/>
                </a:solidFill>
              </a:rPr>
              <a:t>Brookline, MA: Lean Enterprise Institute, 1999.</a:t>
            </a:r>
            <a:endParaRPr lang="en-US" altLang="en-US" sz="1000">
              <a:solidFill>
                <a:srgbClr val="000099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Nelson EC, Splaine ME, Godfrey MM, Kahn V, Hess AR, Batalden PB, Plume SK: Using Data to Improve Medical Practice by Measuring Processes and Outcomes of Care. </a:t>
            </a:r>
            <a:r>
              <a:rPr lang="en-US" altLang="en-US" sz="1200" i="1">
                <a:solidFill>
                  <a:srgbClr val="000099"/>
                </a:solidFill>
              </a:rPr>
              <a:t>Joint Commission Journal on Quality Improvement,</a:t>
            </a:r>
            <a:r>
              <a:rPr lang="en-US" altLang="en-US" sz="1200">
                <a:solidFill>
                  <a:srgbClr val="000099"/>
                </a:solidFill>
              </a:rPr>
              <a:t> 26</a:t>
            </a:r>
            <a:r>
              <a:rPr lang="en-US" altLang="en-US" sz="1200" noProof="1">
                <a:solidFill>
                  <a:srgbClr val="000099"/>
                </a:solidFill>
              </a:rPr>
              <a:t>(</a:t>
            </a:r>
            <a:r>
              <a:rPr lang="en-US" altLang="en-US" sz="1200">
                <a:solidFill>
                  <a:srgbClr val="000099"/>
                </a:solidFill>
              </a:rPr>
              <a:t>12):667-685, December 2000.</a:t>
            </a:r>
          </a:p>
          <a:p>
            <a:pPr lvl="1">
              <a:lnSpc>
                <a:spcPct val="120000"/>
              </a:lnSpc>
            </a:pPr>
            <a:r>
              <a:rPr lang="en-US" altLang="en-US" sz="1200">
                <a:solidFill>
                  <a:srgbClr val="000099"/>
                </a:solidFill>
              </a:rPr>
              <a:t>Nelson EC, Batalden PB: Knowledge for Improvement: Improving Quality in the Micro-systems of Care.  In: Goldfield N , Nash DB, eds. </a:t>
            </a:r>
            <a:r>
              <a:rPr lang="en-US" altLang="en-US" sz="1200" i="1">
                <a:solidFill>
                  <a:srgbClr val="000099"/>
                </a:solidFill>
              </a:rPr>
              <a:t>Managing Quality of Care in Cost-Focused Environment</a:t>
            </a:r>
            <a:r>
              <a:rPr lang="en-US" altLang="en-US" sz="1200">
                <a:solidFill>
                  <a:srgbClr val="000099"/>
                </a:solidFill>
              </a:rPr>
              <a:t>. Tampa, FL: Aspen Publishers; 1999:75-87.</a:t>
            </a:r>
            <a:endParaRPr lang="en-US" altLang="en-US" sz="100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>
              <a:lnSpc>
                <a:spcPct val="120000"/>
              </a:lnSpc>
            </a:pPr>
            <a:endParaRPr lang="en-US" altLang="en-US" sz="100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0E97B514-74B5-4F76-87CC-0DCEC11B95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If you want to learn more . . </a:t>
            </a:r>
            <a:r>
              <a:rPr lang="en-US" altLang="en-US"/>
              <a:t>.</a:t>
            </a:r>
            <a:r>
              <a:rPr lang="en-US" altLang="en-US" sz="800"/>
              <a:t>2</a:t>
            </a:r>
            <a:r>
              <a:rPr lang="en-US" altLang="en-US"/>
              <a:t> </a:t>
            </a:r>
            <a:endParaRPr lang="en-US" altLang="en-US" dirty="0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CE3323C-29DA-4D04-876A-9877A76237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4938" y="1752600"/>
            <a:ext cx="8783637" cy="4648200"/>
          </a:xfrm>
        </p:spPr>
        <p:txBody>
          <a:bodyPr/>
          <a:lstStyle/>
          <a:p>
            <a:pPr>
              <a:lnSpc>
                <a:spcPct val="120000"/>
              </a:lnSpc>
              <a:buFontTx/>
              <a:buNone/>
            </a:pPr>
            <a:r>
              <a:rPr lang="en-US" altLang="en-US" sz="20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References</a:t>
            </a:r>
          </a:p>
          <a:p>
            <a:pPr>
              <a:lnSpc>
                <a:spcPct val="120000"/>
              </a:lnSpc>
              <a:buFontTx/>
              <a:buNone/>
            </a:pPr>
            <a:endParaRPr lang="en-US" altLang="en-US" sz="200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Nelson EC, Batalden PB, Mohr JJ, Plume SK:</a:t>
            </a:r>
            <a:r>
              <a:rPr lang="en-US" altLang="en-US" sz="1400" i="1">
                <a:solidFill>
                  <a:schemeClr val="accent2"/>
                </a:solidFill>
              </a:rPr>
              <a:t> </a:t>
            </a:r>
            <a:r>
              <a:rPr lang="en-US" altLang="en-US" sz="1400">
                <a:solidFill>
                  <a:schemeClr val="accent2"/>
                </a:solidFill>
              </a:rPr>
              <a:t>Building A Quality Future. </a:t>
            </a:r>
            <a:r>
              <a:rPr lang="en-US" altLang="en-US" sz="1400" i="1">
                <a:solidFill>
                  <a:schemeClr val="accent2"/>
                </a:solidFill>
              </a:rPr>
              <a:t>Frontiers of Health Services Management,</a:t>
            </a:r>
            <a:r>
              <a:rPr lang="en-US" altLang="en-US" sz="1400">
                <a:solidFill>
                  <a:schemeClr val="accent2"/>
                </a:solidFill>
              </a:rPr>
              <a:t> 15(1):3-32, Fall 1998.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Batalden PB, Mohr JJ, Nelson EC, et al.: Continually Improving the Health and Value of Healthcare for a Population of Patients: The Panel Management Process.</a:t>
            </a:r>
            <a:r>
              <a:rPr lang="en-US" altLang="en-US" sz="1400" i="1">
                <a:solidFill>
                  <a:schemeClr val="accent2"/>
                </a:solidFill>
              </a:rPr>
              <a:t> Quality Management in Healthcare,</a:t>
            </a:r>
            <a:r>
              <a:rPr lang="en-US" altLang="en-US" sz="1400">
                <a:solidFill>
                  <a:schemeClr val="accent2"/>
                </a:solidFill>
              </a:rPr>
              <a:t> 5(3):41-51, Spring 1997.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Nelson EC, Mohr JJ, Batalden PB, Plume SK:</a:t>
            </a:r>
            <a:r>
              <a:rPr lang="en-US" altLang="en-US" sz="1400" i="1">
                <a:solidFill>
                  <a:schemeClr val="accent2"/>
                </a:solidFill>
              </a:rPr>
              <a:t> </a:t>
            </a:r>
            <a:r>
              <a:rPr lang="en-US" altLang="en-US" sz="1400">
                <a:solidFill>
                  <a:schemeClr val="accent2"/>
                </a:solidFill>
              </a:rPr>
              <a:t>Improving Health Care, Part 1: The Clinical Value Compass.</a:t>
            </a:r>
            <a:r>
              <a:rPr lang="en-US" altLang="en-US" sz="1400" i="1">
                <a:solidFill>
                  <a:schemeClr val="accent2"/>
                </a:solidFill>
              </a:rPr>
              <a:t> The Joint Commission Journal on Quality Improvement</a:t>
            </a:r>
            <a:r>
              <a:rPr lang="en-US" altLang="en-US" sz="1400">
                <a:solidFill>
                  <a:schemeClr val="accent2"/>
                </a:solidFill>
              </a:rPr>
              <a:t>, 22(4):243-258, April 1996.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chemeClr val="accent2"/>
                </a:solidFill>
              </a:rPr>
              <a:t>Nelson EC, Batalden PB, Plume SK, Mihevc NT, Swartz WG:</a:t>
            </a:r>
            <a:r>
              <a:rPr lang="en-US" altLang="en-US" sz="1400" i="1">
                <a:solidFill>
                  <a:schemeClr val="accent2"/>
                </a:solidFill>
              </a:rPr>
              <a:t> </a:t>
            </a:r>
            <a:r>
              <a:rPr lang="en-US" altLang="en-US" sz="1400">
                <a:solidFill>
                  <a:schemeClr val="accent2"/>
                </a:solidFill>
              </a:rPr>
              <a:t>Report Cards or Instrument Panels: Who Needs What? </a:t>
            </a:r>
            <a:r>
              <a:rPr lang="en-US" altLang="en-US" sz="1400" i="1">
                <a:solidFill>
                  <a:schemeClr val="accent2"/>
                </a:solidFill>
              </a:rPr>
              <a:t>The Joint Commission Journal on Quality Improvement</a:t>
            </a:r>
            <a:r>
              <a:rPr lang="en-US" altLang="en-US" sz="1400">
                <a:solidFill>
                  <a:schemeClr val="accent2"/>
                </a:solidFill>
              </a:rPr>
              <a:t>,</a:t>
            </a:r>
            <a:r>
              <a:rPr lang="en-US" altLang="en-US" sz="1400" i="1">
                <a:solidFill>
                  <a:schemeClr val="accent2"/>
                </a:solidFill>
              </a:rPr>
              <a:t> </a:t>
            </a:r>
            <a:r>
              <a:rPr lang="en-US" altLang="en-US" sz="1400">
                <a:solidFill>
                  <a:schemeClr val="accent2"/>
                </a:solidFill>
              </a:rPr>
              <a:t>21(4):155-166, April 1995.</a:t>
            </a:r>
          </a:p>
          <a:p>
            <a:pPr lvl="1">
              <a:lnSpc>
                <a:spcPct val="120000"/>
              </a:lnSpc>
            </a:pPr>
            <a:r>
              <a:rPr lang="en-US" altLang="en-US" sz="1400">
                <a:solidFill>
                  <a:srgbClr val="000099"/>
                </a:solidFill>
              </a:rPr>
              <a:t>Weinstein JN, Brown PW, Hanscom B, Walsh T, Nelson EC: Designing an Ambulatory Clinical Practice for Outcomes Improvement: From Vision to Reality - The Spine Center at Dartmouth-Hitchcock, Year One.</a:t>
            </a:r>
            <a:r>
              <a:rPr lang="en-US" altLang="en-US" sz="1400" i="1">
                <a:solidFill>
                  <a:srgbClr val="000099"/>
                </a:solidFill>
              </a:rPr>
              <a:t> Quality Management in Health Care,</a:t>
            </a:r>
            <a:r>
              <a:rPr lang="en-US" altLang="en-US" sz="1400">
                <a:solidFill>
                  <a:srgbClr val="000099"/>
                </a:solidFill>
              </a:rPr>
              <a:t> 8(2):1-20, Winter 2000.</a:t>
            </a:r>
            <a:endParaRPr lang="en-US" altLang="en-US" sz="1200">
              <a:solidFill>
                <a:srgbClr val="00009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anose="0202060306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anose="02020603060405020304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D778A44A894D44A57135C48A267F0A" ma:contentTypeVersion="0" ma:contentTypeDescription="Create a new document." ma:contentTypeScope="" ma:versionID="ff335c541625bd790cabe8a2ece6926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LongProperties xmlns="http://schemas.microsoft.com/office/2006/metadata/longProperties"/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291B3A8-D6B6-40D6-B1E6-E9587AC7225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AF8CC2-85EF-4251-B9A4-60C912F4A97C}"/>
</file>

<file path=customXml/itemProps3.xml><?xml version="1.0" encoding="utf-8"?>
<ds:datastoreItem xmlns:ds="http://schemas.openxmlformats.org/officeDocument/2006/customXml" ds:itemID="{A1C6C3E9-E8C5-4B96-A919-50616B71BF5F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A6E127A9-6DCC-4D72-9357-2435D76956A7}">
  <ds:schemaRefs>
    <ds:schemaRef ds:uri="http://schemas.microsoft.com/sharepoint/events"/>
  </ds:schemaRefs>
</ds:datastoreItem>
</file>

<file path=customXml/itemProps5.xml><?xml version="1.0" encoding="utf-8"?>
<ds:datastoreItem xmlns:ds="http://schemas.openxmlformats.org/officeDocument/2006/customXml" ds:itemID="{A67D8341-E6E1-4268-86C3-27C6248F4AC5}"/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4210</Words>
  <Application>Microsoft Office PowerPoint</Application>
  <PresentationFormat>On-screen Show (4:3)</PresentationFormat>
  <Paragraphs>451</Paragraphs>
  <Slides>35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Arial</vt:lpstr>
      <vt:lpstr>Symbol</vt:lpstr>
      <vt:lpstr>Times</vt:lpstr>
      <vt:lpstr>Times New Roman</vt:lpstr>
      <vt:lpstr>Blank Presentation</vt:lpstr>
      <vt:lpstr>VISIO</vt:lpstr>
      <vt:lpstr>Micro-Systems in Health Care: Essential Building Blocks for the Successful Delivery of Health Care in the 21st Century</vt:lpstr>
      <vt:lpstr>Aim of Presentation</vt:lpstr>
      <vt:lpstr>AGENDA</vt:lpstr>
      <vt:lpstr>So . . . What’s a Microsystem</vt:lpstr>
      <vt:lpstr>Definition</vt:lpstr>
      <vt:lpstr>Building a Team to Manage A Panel of Primary Care Patients</vt:lpstr>
      <vt:lpstr>Microsystems are the building blocks that  come together to form Macro-organizations</vt:lpstr>
      <vt:lpstr>The “Onion” Perspective on Levels  of Quality Improvement!</vt:lpstr>
      <vt:lpstr>The Current Reality Problem</vt:lpstr>
      <vt:lpstr>When we connect things that don’t match...</vt:lpstr>
      <vt:lpstr>Dartmouth - RWJ Foundation  Microsystem Study (2000 - 2003)</vt:lpstr>
      <vt:lpstr>The Search for High Performance? Dartmouth-RWJ Study: Batalden, Nelson, Huber,  Mohr, Wasson, Headrick. 2000 - 2003</vt:lpstr>
      <vt:lpstr>The 20 Finalists </vt:lpstr>
      <vt:lpstr>How good is good? a few results.</vt:lpstr>
      <vt:lpstr>Study Results</vt:lpstr>
      <vt:lpstr>We found 10 Success Characteristics that are associated with high performance</vt:lpstr>
      <vt:lpstr>Clinical Microsystem Assessment Exercise</vt:lpstr>
      <vt:lpstr>The 5 P’s of  Micro-systems include ...</vt:lpstr>
      <vt:lpstr>Building a Team to Manage A Panel of Primary Care Patients diagram2</vt:lpstr>
      <vt:lpstr>The 5 P’s of Micro-systems include ... Purpose</vt:lpstr>
      <vt:lpstr>The 5 P’s of Micro-systems include ... Patients</vt:lpstr>
      <vt:lpstr>The 5 P’s of Micro-systems include ... People (Professionals)</vt:lpstr>
      <vt:lpstr>The 5 P’s of Micro-systems include ... Processes</vt:lpstr>
      <vt:lpstr>The 5 P’s of Micro-systems include ... Patterns</vt:lpstr>
      <vt:lpstr>Healthcare Improvement Tools and Our Advising Approach</vt:lpstr>
      <vt:lpstr>Microsystem Tools and Resources</vt:lpstr>
      <vt:lpstr>Microsystem Advising Approach</vt:lpstr>
      <vt:lpstr>Microsystem Advising Approach2</vt:lpstr>
      <vt:lpstr>Learning from Eight Years of Microsystem and CQI Work </vt:lpstr>
      <vt:lpstr>Learning from Eight Years of Microsystem and CQI Work2 </vt:lpstr>
      <vt:lpstr>Concluding Remark</vt:lpstr>
      <vt:lpstr>Questions and Comments</vt:lpstr>
      <vt:lpstr>If you want to learn more . . . </vt:lpstr>
      <vt:lpstr>If you want to learn more . . .</vt:lpstr>
      <vt:lpstr>If you want to learn more . . .2 </vt:lpstr>
    </vt:vector>
  </TitlesOfParts>
  <Company>Thomas Patrick Consulting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Micro-Systems in Health Care: Essential Building Blocks for the Successful Delivery of Health Care in the 21st Century</dc:title>
  <dc:creator>Jamie Bracht</dc:creator>
  <cp:keywords>NQI,Microsystems</cp:keywords>
  <cp:lastModifiedBy>Jamie Bracht</cp:lastModifiedBy>
  <cp:revision>7</cp:revision>
  <dcterms:modified xsi:type="dcterms:W3CDTF">2020-12-03T19:56:15Z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System Account</vt:lpwstr>
  </property>
  <property fmtid="{D5CDD505-2E9C-101B-9397-08002B2CF9AE}" pid="3" name="xd_Signature">
    <vt:lpwstr/>
  </property>
  <property fmtid="{D5CDD505-2E9C-101B-9397-08002B2CF9AE}" pid="4" name="TAGender">
    <vt:lpwstr/>
  </property>
  <property fmtid="{D5CDD505-2E9C-101B-9397-08002B2CF9AE}" pid="5" name="TemplateUrl">
    <vt:lpwstr/>
  </property>
  <property fmtid="{D5CDD505-2E9C-101B-9397-08002B2CF9AE}" pid="6" name="xd_ProgID">
    <vt:lpwstr/>
  </property>
  <property fmtid="{D5CDD505-2E9C-101B-9397-08002B2CF9AE}" pid="7" name="PublishingStartDate">
    <vt:lpwstr/>
  </property>
  <property fmtid="{D5CDD505-2E9C-101B-9397-08002B2CF9AE}" pid="8" name="PublishingExpirationDate">
    <vt:lpwstr/>
  </property>
  <property fmtid="{D5CDD505-2E9C-101B-9397-08002B2CF9AE}" pid="9" name="TAGEthnicity">
    <vt:lpwstr/>
  </property>
  <property fmtid="{D5CDD505-2E9C-101B-9397-08002B2CF9AE}" pid="10" name="display_urn:schemas-microsoft-com:office:office#Author">
    <vt:lpwstr>John SS01. Trapper</vt:lpwstr>
  </property>
  <property fmtid="{D5CDD505-2E9C-101B-9397-08002B2CF9AE}" pid="11" name="Abstract">
    <vt:lpwstr>Micro-Systems in Health Care: Essential Building Blocks for the Successful Delivery of Health Care in the 21st Century</vt:lpwstr>
  </property>
  <property fmtid="{D5CDD505-2E9C-101B-9397-08002B2CF9AE}" pid="12" name="Language">
    <vt:lpwstr>English</vt:lpwstr>
  </property>
  <property fmtid="{D5CDD505-2E9C-101B-9397-08002B2CF9AE}" pid="13" name="TAGBusPart">
    <vt:lpwstr/>
  </property>
  <property fmtid="{D5CDD505-2E9C-101B-9397-08002B2CF9AE}" pid="14" name="PublishingContactName">
    <vt:lpwstr>NQI</vt:lpwstr>
  </property>
  <property fmtid="{D5CDD505-2E9C-101B-9397-08002B2CF9AE}" pid="15" name="Topics">
    <vt:lpwstr>58;#</vt:lpwstr>
  </property>
  <property fmtid="{D5CDD505-2E9C-101B-9397-08002B2CF9AE}" pid="16" name="_SourceUrl">
    <vt:lpwstr/>
  </property>
  <property fmtid="{D5CDD505-2E9C-101B-9397-08002B2CF9AE}" pid="17" name="_SharedFileIndex">
    <vt:lpwstr/>
  </property>
  <property fmtid="{D5CDD505-2E9C-101B-9397-08002B2CF9AE}" pid="18" name="Reading Level">
    <vt:lpwstr/>
  </property>
  <property fmtid="{D5CDD505-2E9C-101B-9397-08002B2CF9AE}" pid="19" name="Organization">
    <vt:lpwstr>7</vt:lpwstr>
  </property>
  <property fmtid="{D5CDD505-2E9C-101B-9397-08002B2CF9AE}" pid="20" name="TAGAge">
    <vt:lpwstr/>
  </property>
  <property fmtid="{D5CDD505-2E9C-101B-9397-08002B2CF9AE}" pid="21" name="ContentType">
    <vt:lpwstr>DHCS Document</vt:lpwstr>
  </property>
  <property fmtid="{D5CDD505-2E9C-101B-9397-08002B2CF9AE}" pid="22" name="display_urn">
    <vt:lpwstr>Washington, Brenda (DHCS-CMS)</vt:lpwstr>
  </property>
  <property fmtid="{D5CDD505-2E9C-101B-9397-08002B2CF9AE}" pid="23" name="_dlc_DocId">
    <vt:lpwstr>DHCSDOC-1611347156-142</vt:lpwstr>
  </property>
  <property fmtid="{D5CDD505-2E9C-101B-9397-08002B2CF9AE}" pid="24" name="_dlc_DocIdItemGuid">
    <vt:lpwstr>840844ad-0cce-40e0-ac10-7710167dea4e</vt:lpwstr>
  </property>
  <property fmtid="{D5CDD505-2E9C-101B-9397-08002B2CF9AE}" pid="25" name="_dlc_DocIdUrl">
    <vt:lpwstr>http://dhcs2016prod:88/provgovpart/initiatives/nqi/_layouts/15/DocIdRedir.aspx?ID=DHCSDOC-1611347156-142, DHCSDOC-1611347156-142</vt:lpwstr>
  </property>
  <property fmtid="{D5CDD505-2E9C-101B-9397-08002B2CF9AE}" pid="26" name="ContentTypeId">
    <vt:lpwstr>0x0101000DD778A44A894D44A57135C48A267F0A</vt:lpwstr>
  </property>
</Properties>
</file>