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5"/>
  </p:sldMasterIdLst>
  <p:notesMasterIdLst>
    <p:notesMasterId r:id="rId36"/>
  </p:notesMasterIdLst>
  <p:handoutMasterIdLst>
    <p:handoutMasterId r:id="rId37"/>
  </p:handoutMasterIdLst>
  <p:sldIdLst>
    <p:sldId id="312" r:id="rId6"/>
    <p:sldId id="313" r:id="rId7"/>
    <p:sldId id="314" r:id="rId8"/>
    <p:sldId id="315" r:id="rId9"/>
    <p:sldId id="359" r:id="rId10"/>
    <p:sldId id="373" r:id="rId11"/>
    <p:sldId id="374" r:id="rId12"/>
    <p:sldId id="431" r:id="rId13"/>
    <p:sldId id="420" r:id="rId14"/>
    <p:sldId id="360" r:id="rId15"/>
    <p:sldId id="364" r:id="rId16"/>
    <p:sldId id="450" r:id="rId17"/>
    <p:sldId id="362" r:id="rId18"/>
    <p:sldId id="363" r:id="rId19"/>
    <p:sldId id="380" r:id="rId20"/>
    <p:sldId id="365" r:id="rId21"/>
    <p:sldId id="417" r:id="rId22"/>
    <p:sldId id="419" r:id="rId23"/>
    <p:sldId id="442" r:id="rId24"/>
    <p:sldId id="433" r:id="rId25"/>
    <p:sldId id="441" r:id="rId26"/>
    <p:sldId id="434" r:id="rId27"/>
    <p:sldId id="435" r:id="rId28"/>
    <p:sldId id="444" r:id="rId29"/>
    <p:sldId id="437" r:id="rId30"/>
    <p:sldId id="438" r:id="rId31"/>
    <p:sldId id="443" r:id="rId32"/>
    <p:sldId id="439" r:id="rId33"/>
    <p:sldId id="449" r:id="rId34"/>
    <p:sldId id="430"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813"/>
    <a:srgbClr val="1126C5"/>
    <a:srgbClr val="9DBBFD"/>
    <a:srgbClr val="FCF973"/>
    <a:srgbClr val="EBF77D"/>
    <a:srgbClr val="0000FF"/>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42" autoAdjust="0"/>
  </p:normalViewPr>
  <p:slideViewPr>
    <p:cSldViewPr>
      <p:cViewPr varScale="1">
        <p:scale>
          <a:sx n="37" d="100"/>
          <a:sy n="37" d="100"/>
        </p:scale>
        <p:origin x="66" y="6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5.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76CAC-D8CF-4A75-9B1E-17213FC457AB}" type="doc">
      <dgm:prSet loTypeId="urn:microsoft.com/office/officeart/2011/layout/CircleProcess" loCatId="process" qsTypeId="urn:microsoft.com/office/officeart/2005/8/quickstyle/3d2" qsCatId="3D" csTypeId="urn:microsoft.com/office/officeart/2005/8/colors/accent1_2" csCatId="accent1" phldr="1"/>
      <dgm:spPr/>
      <dgm:t>
        <a:bodyPr/>
        <a:lstStyle/>
        <a:p>
          <a:endParaRPr lang="en-US"/>
        </a:p>
      </dgm:t>
    </dgm:pt>
    <dgm:pt modelId="{792C9340-7C8E-4A8D-9B39-8B0B3431E927}">
      <dgm:prSet phldrT="[Text]" custT="1"/>
      <dgm:spPr/>
      <dgm:t>
        <a:bodyPr/>
        <a:lstStyle/>
        <a:p>
          <a:r>
            <a:rPr lang="en-US" sz="2800" b="1" dirty="0"/>
            <a:t>1 </a:t>
          </a:r>
        </a:p>
        <a:p>
          <a:r>
            <a:rPr lang="en-US" sz="1600" dirty="0"/>
            <a:t>Request Log On from DHCS</a:t>
          </a:r>
        </a:p>
      </dgm:t>
      <dgm:extLst>
        <a:ext uri="{E40237B7-FDA0-4F09-8148-C483321AD2D9}">
          <dgm14:cNvPr xmlns:dgm14="http://schemas.microsoft.com/office/drawing/2010/diagram" id="0" name="" descr="&#10;"/>
        </a:ext>
      </dgm:extLst>
    </dgm:pt>
    <dgm:pt modelId="{B63BD217-8C52-4452-AAF6-964E00B06AF9}" type="parTrans" cxnId="{AE320371-5311-4D17-85DD-50650EF89EFD}">
      <dgm:prSet/>
      <dgm:spPr/>
      <dgm:t>
        <a:bodyPr/>
        <a:lstStyle/>
        <a:p>
          <a:endParaRPr lang="en-US"/>
        </a:p>
      </dgm:t>
    </dgm:pt>
    <dgm:pt modelId="{10552F07-3720-4239-9609-554CA74137E5}" type="sibTrans" cxnId="{AE320371-5311-4D17-85DD-50650EF89EFD}">
      <dgm:prSet/>
      <dgm:spPr/>
      <dgm:t>
        <a:bodyPr/>
        <a:lstStyle/>
        <a:p>
          <a:endParaRPr lang="en-US"/>
        </a:p>
      </dgm:t>
    </dgm:pt>
    <dgm:pt modelId="{758CF06F-663B-4195-BF77-9C845342D8D5}">
      <dgm:prSet phldrT="[Text]" custT="1"/>
      <dgm:spPr/>
      <dgm:t>
        <a:bodyPr/>
        <a:lstStyle/>
        <a:p>
          <a:r>
            <a:rPr lang="en-US" sz="2800" b="1" dirty="0"/>
            <a:t>2</a:t>
          </a:r>
          <a:r>
            <a:rPr lang="en-US" sz="2800" dirty="0"/>
            <a:t> </a:t>
          </a:r>
        </a:p>
        <a:p>
          <a:r>
            <a:rPr lang="en-US" sz="1600" dirty="0"/>
            <a:t>Receive Encrypted E-mail</a:t>
          </a:r>
        </a:p>
      </dgm:t>
    </dgm:pt>
    <dgm:pt modelId="{A5A89397-4BE9-44EE-87AB-70B662C59A92}" type="parTrans" cxnId="{E984C374-3CB6-4999-940B-363386495CEB}">
      <dgm:prSet/>
      <dgm:spPr/>
      <dgm:t>
        <a:bodyPr/>
        <a:lstStyle/>
        <a:p>
          <a:endParaRPr lang="en-US"/>
        </a:p>
      </dgm:t>
    </dgm:pt>
    <dgm:pt modelId="{DDA22900-2F48-407B-9353-3A21019F5752}" type="sibTrans" cxnId="{E984C374-3CB6-4999-940B-363386495CEB}">
      <dgm:prSet/>
      <dgm:spPr/>
      <dgm:t>
        <a:bodyPr/>
        <a:lstStyle/>
        <a:p>
          <a:endParaRPr lang="en-US"/>
        </a:p>
      </dgm:t>
    </dgm:pt>
    <dgm:pt modelId="{9C19D9D1-AEAD-470E-A720-61174946F8D6}">
      <dgm:prSet phldrT="[Text]" custT="1"/>
      <dgm:spPr/>
      <dgm:t>
        <a:bodyPr/>
        <a:lstStyle/>
        <a:p>
          <a:r>
            <a:rPr lang="en-US" sz="2800" b="1" dirty="0"/>
            <a:t>3</a:t>
          </a:r>
          <a:endParaRPr lang="en-US" sz="1400" b="1" dirty="0"/>
        </a:p>
        <a:p>
          <a:r>
            <a:rPr lang="en-US" sz="2800" dirty="0"/>
            <a:t> </a:t>
          </a:r>
          <a:r>
            <a:rPr lang="en-US" sz="1600" dirty="0"/>
            <a:t>Log on to PASRR</a:t>
          </a:r>
        </a:p>
      </dgm:t>
    </dgm:pt>
    <dgm:pt modelId="{426A1C5C-7B9C-40EE-98D7-61D627E12B75}" type="parTrans" cxnId="{D5E5B888-F710-4E9C-BC4F-E5FE7041D647}">
      <dgm:prSet/>
      <dgm:spPr/>
      <dgm:t>
        <a:bodyPr/>
        <a:lstStyle/>
        <a:p>
          <a:endParaRPr lang="en-US"/>
        </a:p>
      </dgm:t>
    </dgm:pt>
    <dgm:pt modelId="{2EC9EC50-0AEA-4052-ABEC-C41B526F4E5D}" type="sibTrans" cxnId="{D5E5B888-F710-4E9C-BC4F-E5FE7041D647}">
      <dgm:prSet/>
      <dgm:spPr/>
      <dgm:t>
        <a:bodyPr/>
        <a:lstStyle/>
        <a:p>
          <a:endParaRPr lang="en-US"/>
        </a:p>
      </dgm:t>
    </dgm:pt>
    <dgm:pt modelId="{89E66946-F135-4BEC-A1FF-9364D1CCA69F}">
      <dgm:prSet custT="1"/>
      <dgm:spPr/>
      <dgm:t>
        <a:bodyPr/>
        <a:lstStyle/>
        <a:p>
          <a:r>
            <a:rPr lang="en-US" sz="2800" b="1" dirty="0"/>
            <a:t>4</a:t>
          </a:r>
          <a:r>
            <a:rPr lang="en-US" sz="2800" dirty="0"/>
            <a:t> </a:t>
          </a:r>
        </a:p>
        <a:p>
          <a:r>
            <a:rPr lang="en-US" sz="1600" dirty="0"/>
            <a:t>Set up security questions</a:t>
          </a:r>
        </a:p>
      </dgm:t>
    </dgm:pt>
    <dgm:pt modelId="{02F5E024-A098-433E-93DB-214CE3D89406}" type="parTrans" cxnId="{5BD38C30-2F53-43C4-850B-0D4C5D40A011}">
      <dgm:prSet/>
      <dgm:spPr/>
      <dgm:t>
        <a:bodyPr/>
        <a:lstStyle/>
        <a:p>
          <a:endParaRPr lang="en-US"/>
        </a:p>
      </dgm:t>
    </dgm:pt>
    <dgm:pt modelId="{0745A69E-C8B7-4B04-A38E-5F3FDF44F71F}" type="sibTrans" cxnId="{5BD38C30-2F53-43C4-850B-0D4C5D40A011}">
      <dgm:prSet/>
      <dgm:spPr/>
      <dgm:t>
        <a:bodyPr/>
        <a:lstStyle/>
        <a:p>
          <a:endParaRPr lang="en-US"/>
        </a:p>
      </dgm:t>
    </dgm:pt>
    <dgm:pt modelId="{DE53AA40-8E48-4D55-8502-0C5045C81456}">
      <dgm:prSet custT="1"/>
      <dgm:spPr>
        <a:solidFill>
          <a:srgbClr val="92D050">
            <a:alpha val="90000"/>
          </a:srgbClr>
        </a:solidFill>
        <a:ln>
          <a:solidFill>
            <a:srgbClr val="00B050"/>
          </a:solidFill>
        </a:ln>
      </dgm:spPr>
      <dgm:t>
        <a:bodyPr/>
        <a:lstStyle/>
        <a:p>
          <a:r>
            <a:rPr lang="en-US" sz="1800" b="1" dirty="0"/>
            <a:t>Enrolled!</a:t>
          </a:r>
        </a:p>
      </dgm:t>
    </dgm:pt>
    <dgm:pt modelId="{D8615FF3-028E-46AC-8800-32EC3174336F}" type="parTrans" cxnId="{B9BBF4AE-C1F2-41D0-BAD3-674B56F08F80}">
      <dgm:prSet/>
      <dgm:spPr/>
      <dgm:t>
        <a:bodyPr/>
        <a:lstStyle/>
        <a:p>
          <a:endParaRPr lang="en-US"/>
        </a:p>
      </dgm:t>
    </dgm:pt>
    <dgm:pt modelId="{D238E4E9-18E2-4B7E-9633-98AA2EF8FEF9}" type="sibTrans" cxnId="{B9BBF4AE-C1F2-41D0-BAD3-674B56F08F80}">
      <dgm:prSet/>
      <dgm:spPr/>
      <dgm:t>
        <a:bodyPr/>
        <a:lstStyle/>
        <a:p>
          <a:endParaRPr lang="en-US"/>
        </a:p>
      </dgm:t>
    </dgm:pt>
    <dgm:pt modelId="{F888B4AA-8F0D-4246-95F2-3D11E3FEEFEB}" type="pres">
      <dgm:prSet presAssocID="{C2476CAC-D8CF-4A75-9B1E-17213FC457AB}" presName="Name0" presStyleCnt="0">
        <dgm:presLayoutVars>
          <dgm:chMax val="11"/>
          <dgm:chPref val="11"/>
          <dgm:dir/>
          <dgm:resizeHandles/>
        </dgm:presLayoutVars>
      </dgm:prSet>
      <dgm:spPr/>
    </dgm:pt>
    <dgm:pt modelId="{C1798B8B-3953-4B38-8305-01B99135CCB8}" type="pres">
      <dgm:prSet presAssocID="{DE53AA40-8E48-4D55-8502-0C5045C81456}" presName="Accent5" presStyleCnt="0"/>
      <dgm:spPr/>
    </dgm:pt>
    <dgm:pt modelId="{61FA6623-0C37-4047-B6FE-D681899BE5B2}" type="pres">
      <dgm:prSet presAssocID="{DE53AA40-8E48-4D55-8502-0C5045C81456}" presName="Accent" presStyleLbl="node1" presStyleIdx="0" presStyleCnt="5"/>
      <dgm:spPr/>
      <dgm:extLst>
        <a:ext uri="{E40237B7-FDA0-4F09-8148-C483321AD2D9}">
          <dgm14:cNvPr xmlns:dgm14="http://schemas.microsoft.com/office/drawing/2010/diagram" id="0" name="" descr="You are enrolled!" title="You are enrolled bubble"/>
        </a:ext>
      </dgm:extLst>
    </dgm:pt>
    <dgm:pt modelId="{06BA9564-94E3-40F3-A4D8-1B95B65FE068}" type="pres">
      <dgm:prSet presAssocID="{DE53AA40-8E48-4D55-8502-0C5045C81456}" presName="ParentBackground5" presStyleCnt="0"/>
      <dgm:spPr/>
    </dgm:pt>
    <dgm:pt modelId="{32A65995-C373-4338-A5BA-9EF6E5155CA9}" type="pres">
      <dgm:prSet presAssocID="{DE53AA40-8E48-4D55-8502-0C5045C81456}" presName="ParentBackground" presStyleLbl="fgAcc1" presStyleIdx="0" presStyleCnt="5"/>
      <dgm:spPr/>
    </dgm:pt>
    <dgm:pt modelId="{64AEF229-8F40-45F3-B3CC-480AD059F25E}" type="pres">
      <dgm:prSet presAssocID="{DE53AA40-8E48-4D55-8502-0C5045C81456}" presName="Parent5" presStyleLbl="revTx" presStyleIdx="0" presStyleCnt="0">
        <dgm:presLayoutVars>
          <dgm:chMax val="1"/>
          <dgm:chPref val="1"/>
          <dgm:bulletEnabled val="1"/>
        </dgm:presLayoutVars>
      </dgm:prSet>
      <dgm:spPr/>
    </dgm:pt>
    <dgm:pt modelId="{5DCF6803-E6BA-4827-8392-289BC818044E}" type="pres">
      <dgm:prSet presAssocID="{89E66946-F135-4BEC-A1FF-9364D1CCA69F}" presName="Accent4" presStyleCnt="0"/>
      <dgm:spPr/>
    </dgm:pt>
    <dgm:pt modelId="{DE620590-736C-4684-8AEB-1C017040CC25}" type="pres">
      <dgm:prSet presAssocID="{89E66946-F135-4BEC-A1FF-9364D1CCA69F}" presName="Accent" presStyleLbl="node1" presStyleIdx="1" presStyleCnt="5"/>
      <dgm:spPr>
        <a:solidFill>
          <a:srgbClr val="7030A0"/>
        </a:solidFill>
      </dgm:spPr>
      <dgm:extLst>
        <a:ext uri="{E40237B7-FDA0-4F09-8148-C483321AD2D9}">
          <dgm14:cNvPr xmlns:dgm14="http://schemas.microsoft.com/office/drawing/2010/diagram" id="0" name="" descr="Set up security questions&#10;* Select five security questions&#10;&#10;" title="Step 4 Bubble"/>
        </a:ext>
      </dgm:extLst>
    </dgm:pt>
    <dgm:pt modelId="{862E8741-5352-4DF9-803B-4A1DDC3C6AF1}" type="pres">
      <dgm:prSet presAssocID="{89E66946-F135-4BEC-A1FF-9364D1CCA69F}" presName="ParentBackground4" presStyleCnt="0"/>
      <dgm:spPr/>
    </dgm:pt>
    <dgm:pt modelId="{957A1BFC-2690-4C60-9F59-78F803D72CAB}" type="pres">
      <dgm:prSet presAssocID="{89E66946-F135-4BEC-A1FF-9364D1CCA69F}" presName="ParentBackground" presStyleLbl="fgAcc1" presStyleIdx="1" presStyleCnt="5"/>
      <dgm:spPr/>
    </dgm:pt>
    <dgm:pt modelId="{49A5161B-8F9E-46C8-A67E-536AC11879CF}" type="pres">
      <dgm:prSet presAssocID="{89E66946-F135-4BEC-A1FF-9364D1CCA69F}" presName="Parent4" presStyleLbl="revTx" presStyleIdx="0" presStyleCnt="0">
        <dgm:presLayoutVars>
          <dgm:chMax val="1"/>
          <dgm:chPref val="1"/>
          <dgm:bulletEnabled val="1"/>
        </dgm:presLayoutVars>
      </dgm:prSet>
      <dgm:spPr/>
    </dgm:pt>
    <dgm:pt modelId="{D98508C1-C3F3-41E3-92F1-F56232CC2676}" type="pres">
      <dgm:prSet presAssocID="{9C19D9D1-AEAD-470E-A720-61174946F8D6}" presName="Accent3" presStyleCnt="0"/>
      <dgm:spPr/>
    </dgm:pt>
    <dgm:pt modelId="{C42848A0-02EC-4810-8D35-42631400FC19}" type="pres">
      <dgm:prSet presAssocID="{9C19D9D1-AEAD-470E-A720-61174946F8D6}" presName="Accent" presStyleLbl="node1" presStyleIdx="2" presStyleCnt="5"/>
      <dgm:spPr>
        <a:solidFill>
          <a:srgbClr val="00B0F0"/>
        </a:solidFill>
      </dgm:spPr>
      <dgm:extLst>
        <a:ext uri="{E40237B7-FDA0-4F09-8148-C483321AD2D9}">
          <dgm14:cNvPr xmlns:dgm14="http://schemas.microsoft.com/office/drawing/2010/diagram" id="0" name="" descr="Log on to PASRR&#10;* Go to PASRR website&#10;* Enter username and password&#10;&#10;" title="Step 3  Bubble"/>
        </a:ext>
      </dgm:extLst>
    </dgm:pt>
    <dgm:pt modelId="{474A3BF9-02A6-400A-B5A0-7E1D414AA1FE}" type="pres">
      <dgm:prSet presAssocID="{9C19D9D1-AEAD-470E-A720-61174946F8D6}" presName="ParentBackground3" presStyleCnt="0"/>
      <dgm:spPr/>
    </dgm:pt>
    <dgm:pt modelId="{F447C6A1-9C30-4B18-85D9-58DFF83D36B9}" type="pres">
      <dgm:prSet presAssocID="{9C19D9D1-AEAD-470E-A720-61174946F8D6}" presName="ParentBackground" presStyleLbl="fgAcc1" presStyleIdx="2" presStyleCnt="5"/>
      <dgm:spPr/>
    </dgm:pt>
    <dgm:pt modelId="{28CE802A-90F2-497D-AAE7-07F55587B863}" type="pres">
      <dgm:prSet presAssocID="{9C19D9D1-AEAD-470E-A720-61174946F8D6}" presName="Parent3" presStyleLbl="revTx" presStyleIdx="0" presStyleCnt="0">
        <dgm:presLayoutVars>
          <dgm:chMax val="1"/>
          <dgm:chPref val="1"/>
          <dgm:bulletEnabled val="1"/>
        </dgm:presLayoutVars>
      </dgm:prSet>
      <dgm:spPr/>
    </dgm:pt>
    <dgm:pt modelId="{C518BFA1-AA4B-4907-8992-2200597209E2}" type="pres">
      <dgm:prSet presAssocID="{758CF06F-663B-4195-BF77-9C845342D8D5}" presName="Accent2" presStyleCnt="0"/>
      <dgm:spPr/>
    </dgm:pt>
    <dgm:pt modelId="{105AEAEE-9DC0-4C6F-9CE2-00963CBCCB3C}" type="pres">
      <dgm:prSet presAssocID="{758CF06F-663B-4195-BF77-9C845342D8D5}" presName="Accent" presStyleLbl="node1" presStyleIdx="3" presStyleCnt="5"/>
      <dgm:spPr>
        <a:solidFill>
          <a:srgbClr val="FFC000"/>
        </a:solidFill>
      </dgm:spPr>
      <dgm:extLst>
        <a:ext uri="{E40237B7-FDA0-4F09-8148-C483321AD2D9}">
          <dgm14:cNvPr xmlns:dgm14="http://schemas.microsoft.com/office/drawing/2010/diagram" id="0" name="" descr="Receive Encrypted E-mail&#10;* Open encrypted message&#10;* Follow directions to create permanent password&#10;&#10;" title="Step 2 Bubble"/>
        </a:ext>
      </dgm:extLst>
    </dgm:pt>
    <dgm:pt modelId="{F0B4EF34-2178-46DE-A894-4BCB3ADB8C9D}" type="pres">
      <dgm:prSet presAssocID="{758CF06F-663B-4195-BF77-9C845342D8D5}" presName="ParentBackground2" presStyleCnt="0"/>
      <dgm:spPr/>
    </dgm:pt>
    <dgm:pt modelId="{E941B740-5CD4-4209-A02F-F5570E384ACC}" type="pres">
      <dgm:prSet presAssocID="{758CF06F-663B-4195-BF77-9C845342D8D5}" presName="ParentBackground" presStyleLbl="fgAcc1" presStyleIdx="3" presStyleCnt="5"/>
      <dgm:spPr/>
    </dgm:pt>
    <dgm:pt modelId="{0166A810-C7D8-4815-A664-E1B6DBEC286D}" type="pres">
      <dgm:prSet presAssocID="{758CF06F-663B-4195-BF77-9C845342D8D5}" presName="Parent2" presStyleLbl="revTx" presStyleIdx="0" presStyleCnt="0">
        <dgm:presLayoutVars>
          <dgm:chMax val="1"/>
          <dgm:chPref val="1"/>
          <dgm:bulletEnabled val="1"/>
        </dgm:presLayoutVars>
      </dgm:prSet>
      <dgm:spPr/>
    </dgm:pt>
    <dgm:pt modelId="{058ED24F-346B-4D90-A3A4-F4F4CF143E94}" type="pres">
      <dgm:prSet presAssocID="{792C9340-7C8E-4A8D-9B39-8B0B3431E927}" presName="Accent1" presStyleCnt="0"/>
      <dgm:spPr/>
    </dgm:pt>
    <dgm:pt modelId="{FE76D960-CE64-45D3-8D0F-6AAD6A1B0305}" type="pres">
      <dgm:prSet presAssocID="{792C9340-7C8E-4A8D-9B39-8B0B3431E927}" presName="Accent" presStyleLbl="node1" presStyleIdx="4" presStyleCnt="5"/>
      <dgm:spPr>
        <a:solidFill>
          <a:schemeClr val="tx2">
            <a:lumMod val="60000"/>
            <a:lumOff val="40000"/>
          </a:schemeClr>
        </a:solidFill>
      </dgm:spPr>
      <dgm:extLst>
        <a:ext uri="{E40237B7-FDA0-4F09-8148-C483321AD2D9}">
          <dgm14:cNvPr xmlns:dgm14="http://schemas.microsoft.com/office/drawing/2010/diagram" id="0" name="" descr="Request Log On from DHCS&#10;  * Complete form&#10; *  Email form to DHCS&#10;&#10;" title="Step 1 Bubble"/>
        </a:ext>
      </dgm:extLst>
    </dgm:pt>
    <dgm:pt modelId="{9C13A001-39D9-4FB6-9266-03CEBC8C0E37}" type="pres">
      <dgm:prSet presAssocID="{792C9340-7C8E-4A8D-9B39-8B0B3431E927}" presName="ParentBackground1" presStyleCnt="0"/>
      <dgm:spPr/>
    </dgm:pt>
    <dgm:pt modelId="{76F8D060-A7F1-4A15-8A14-6B903AFACAF2}" type="pres">
      <dgm:prSet presAssocID="{792C9340-7C8E-4A8D-9B39-8B0B3431E927}" presName="ParentBackground" presStyleLbl="fgAcc1" presStyleIdx="4" presStyleCnt="5"/>
      <dgm:spPr/>
    </dgm:pt>
    <dgm:pt modelId="{40723516-B993-4A4A-AE3E-C9C20615F918}" type="pres">
      <dgm:prSet presAssocID="{792C9340-7C8E-4A8D-9B39-8B0B3431E927}" presName="Parent1" presStyleLbl="revTx" presStyleIdx="0" presStyleCnt="0">
        <dgm:presLayoutVars>
          <dgm:chMax val="1"/>
          <dgm:chPref val="1"/>
          <dgm:bulletEnabled val="1"/>
        </dgm:presLayoutVars>
      </dgm:prSet>
      <dgm:spPr/>
    </dgm:pt>
  </dgm:ptLst>
  <dgm:cxnLst>
    <dgm:cxn modelId="{76758930-5CC4-47DA-9351-B97A9488DF0C}" type="presOf" srcId="{89E66946-F135-4BEC-A1FF-9364D1CCA69F}" destId="{49A5161B-8F9E-46C8-A67E-536AC11879CF}" srcOrd="1" destOrd="0" presId="urn:microsoft.com/office/officeart/2011/layout/CircleProcess"/>
    <dgm:cxn modelId="{5BD38C30-2F53-43C4-850B-0D4C5D40A011}" srcId="{C2476CAC-D8CF-4A75-9B1E-17213FC457AB}" destId="{89E66946-F135-4BEC-A1FF-9364D1CCA69F}" srcOrd="3" destOrd="0" parTransId="{02F5E024-A098-433E-93DB-214CE3D89406}" sibTransId="{0745A69E-C8B7-4B04-A38E-5F3FDF44F71F}"/>
    <dgm:cxn modelId="{D78DBE39-BA21-4356-95C4-F4EB66403EBD}" type="presOf" srcId="{758CF06F-663B-4195-BF77-9C845342D8D5}" destId="{E941B740-5CD4-4209-A02F-F5570E384ACC}" srcOrd="0" destOrd="0" presId="urn:microsoft.com/office/officeart/2011/layout/CircleProcess"/>
    <dgm:cxn modelId="{AE320371-5311-4D17-85DD-50650EF89EFD}" srcId="{C2476CAC-D8CF-4A75-9B1E-17213FC457AB}" destId="{792C9340-7C8E-4A8D-9B39-8B0B3431E927}" srcOrd="0" destOrd="0" parTransId="{B63BD217-8C52-4452-AAF6-964E00B06AF9}" sibTransId="{10552F07-3720-4239-9609-554CA74137E5}"/>
    <dgm:cxn modelId="{E984C374-3CB6-4999-940B-363386495CEB}" srcId="{C2476CAC-D8CF-4A75-9B1E-17213FC457AB}" destId="{758CF06F-663B-4195-BF77-9C845342D8D5}" srcOrd="1" destOrd="0" parTransId="{A5A89397-4BE9-44EE-87AB-70B662C59A92}" sibTransId="{DDA22900-2F48-407B-9353-3A21019F5752}"/>
    <dgm:cxn modelId="{67B4C277-6E2E-4CD9-A0A0-DACBD839B923}" type="presOf" srcId="{792C9340-7C8E-4A8D-9B39-8B0B3431E927}" destId="{40723516-B993-4A4A-AE3E-C9C20615F918}" srcOrd="1" destOrd="0" presId="urn:microsoft.com/office/officeart/2011/layout/CircleProcess"/>
    <dgm:cxn modelId="{D5E5B888-F710-4E9C-BC4F-E5FE7041D647}" srcId="{C2476CAC-D8CF-4A75-9B1E-17213FC457AB}" destId="{9C19D9D1-AEAD-470E-A720-61174946F8D6}" srcOrd="2" destOrd="0" parTransId="{426A1C5C-7B9C-40EE-98D7-61D627E12B75}" sibTransId="{2EC9EC50-0AEA-4052-ABEC-C41B526F4E5D}"/>
    <dgm:cxn modelId="{A640E8A2-7608-4C45-BF8D-E316FCC9AAD2}" type="presOf" srcId="{89E66946-F135-4BEC-A1FF-9364D1CCA69F}" destId="{957A1BFC-2690-4C60-9F59-78F803D72CAB}" srcOrd="0" destOrd="0" presId="urn:microsoft.com/office/officeart/2011/layout/CircleProcess"/>
    <dgm:cxn modelId="{18B61CAE-69FF-44F5-B2D7-FD1BF1310C09}" type="presOf" srcId="{C2476CAC-D8CF-4A75-9B1E-17213FC457AB}" destId="{F888B4AA-8F0D-4246-95F2-3D11E3FEEFEB}" srcOrd="0" destOrd="0" presId="urn:microsoft.com/office/officeart/2011/layout/CircleProcess"/>
    <dgm:cxn modelId="{B9BBF4AE-C1F2-41D0-BAD3-674B56F08F80}" srcId="{C2476CAC-D8CF-4A75-9B1E-17213FC457AB}" destId="{DE53AA40-8E48-4D55-8502-0C5045C81456}" srcOrd="4" destOrd="0" parTransId="{D8615FF3-028E-46AC-8800-32EC3174336F}" sibTransId="{D238E4E9-18E2-4B7E-9633-98AA2EF8FEF9}"/>
    <dgm:cxn modelId="{33905BB3-C3EA-4CD4-830E-07EFF36559F9}" type="presOf" srcId="{9C19D9D1-AEAD-470E-A720-61174946F8D6}" destId="{28CE802A-90F2-497D-AAE7-07F55587B863}" srcOrd="1" destOrd="0" presId="urn:microsoft.com/office/officeart/2011/layout/CircleProcess"/>
    <dgm:cxn modelId="{4AE4D3C7-A0CA-4E47-8DE1-04F28048334D}" type="presOf" srcId="{758CF06F-663B-4195-BF77-9C845342D8D5}" destId="{0166A810-C7D8-4815-A664-E1B6DBEC286D}" srcOrd="1" destOrd="0" presId="urn:microsoft.com/office/officeart/2011/layout/CircleProcess"/>
    <dgm:cxn modelId="{6AD8B8CF-705C-4C9A-B16F-7196292641CA}" type="presOf" srcId="{DE53AA40-8E48-4D55-8502-0C5045C81456}" destId="{32A65995-C373-4338-A5BA-9EF6E5155CA9}" srcOrd="0" destOrd="0" presId="urn:microsoft.com/office/officeart/2011/layout/CircleProcess"/>
    <dgm:cxn modelId="{739735E5-6B94-4912-9BAA-CD826A26868F}" type="presOf" srcId="{792C9340-7C8E-4A8D-9B39-8B0B3431E927}" destId="{76F8D060-A7F1-4A15-8A14-6B903AFACAF2}" srcOrd="0" destOrd="0" presId="urn:microsoft.com/office/officeart/2011/layout/CircleProcess"/>
    <dgm:cxn modelId="{32F37FEB-23BD-47E9-B842-356367F886A3}" type="presOf" srcId="{DE53AA40-8E48-4D55-8502-0C5045C81456}" destId="{64AEF229-8F40-45F3-B3CC-480AD059F25E}" srcOrd="1" destOrd="0" presId="urn:microsoft.com/office/officeart/2011/layout/CircleProcess"/>
    <dgm:cxn modelId="{2D13BCEF-4999-4E95-85E7-FE8AC26624D9}" type="presOf" srcId="{9C19D9D1-AEAD-470E-A720-61174946F8D6}" destId="{F447C6A1-9C30-4B18-85D9-58DFF83D36B9}" srcOrd="0" destOrd="0" presId="urn:microsoft.com/office/officeart/2011/layout/CircleProcess"/>
    <dgm:cxn modelId="{0617FF77-8BDE-4FF8-A050-88700D28CF08}" type="presParOf" srcId="{F888B4AA-8F0D-4246-95F2-3D11E3FEEFEB}" destId="{C1798B8B-3953-4B38-8305-01B99135CCB8}" srcOrd="0" destOrd="0" presId="urn:microsoft.com/office/officeart/2011/layout/CircleProcess"/>
    <dgm:cxn modelId="{7A7E1C21-443C-46F5-B158-50127B18CEF1}" type="presParOf" srcId="{C1798B8B-3953-4B38-8305-01B99135CCB8}" destId="{61FA6623-0C37-4047-B6FE-D681899BE5B2}" srcOrd="0" destOrd="0" presId="urn:microsoft.com/office/officeart/2011/layout/CircleProcess"/>
    <dgm:cxn modelId="{9AFCFB2D-7D0F-4764-A50D-A91A0F11DE80}" type="presParOf" srcId="{F888B4AA-8F0D-4246-95F2-3D11E3FEEFEB}" destId="{06BA9564-94E3-40F3-A4D8-1B95B65FE068}" srcOrd="1" destOrd="0" presId="urn:microsoft.com/office/officeart/2011/layout/CircleProcess"/>
    <dgm:cxn modelId="{B9818791-25D8-4D51-95D1-B3F5CE935DBB}" type="presParOf" srcId="{06BA9564-94E3-40F3-A4D8-1B95B65FE068}" destId="{32A65995-C373-4338-A5BA-9EF6E5155CA9}" srcOrd="0" destOrd="0" presId="urn:microsoft.com/office/officeart/2011/layout/CircleProcess"/>
    <dgm:cxn modelId="{1C71B7B3-18E6-4E8F-A5E6-F7FF87FC6464}" type="presParOf" srcId="{F888B4AA-8F0D-4246-95F2-3D11E3FEEFEB}" destId="{64AEF229-8F40-45F3-B3CC-480AD059F25E}" srcOrd="2" destOrd="0" presId="urn:microsoft.com/office/officeart/2011/layout/CircleProcess"/>
    <dgm:cxn modelId="{BBFCD7E6-B71E-4E3F-B810-9551331CDA2A}" type="presParOf" srcId="{F888B4AA-8F0D-4246-95F2-3D11E3FEEFEB}" destId="{5DCF6803-E6BA-4827-8392-289BC818044E}" srcOrd="3" destOrd="0" presId="urn:microsoft.com/office/officeart/2011/layout/CircleProcess"/>
    <dgm:cxn modelId="{C5C5355C-B77B-44FF-9E3F-29560D95C356}" type="presParOf" srcId="{5DCF6803-E6BA-4827-8392-289BC818044E}" destId="{DE620590-736C-4684-8AEB-1C017040CC25}" srcOrd="0" destOrd="0" presId="urn:microsoft.com/office/officeart/2011/layout/CircleProcess"/>
    <dgm:cxn modelId="{039CA5F0-4FBA-4A5D-8EEB-3AF7CF7E4F13}" type="presParOf" srcId="{F888B4AA-8F0D-4246-95F2-3D11E3FEEFEB}" destId="{862E8741-5352-4DF9-803B-4A1DDC3C6AF1}" srcOrd="4" destOrd="0" presId="urn:microsoft.com/office/officeart/2011/layout/CircleProcess"/>
    <dgm:cxn modelId="{8A9D9FF6-2C1F-4F8C-87E5-C846A398111B}" type="presParOf" srcId="{862E8741-5352-4DF9-803B-4A1DDC3C6AF1}" destId="{957A1BFC-2690-4C60-9F59-78F803D72CAB}" srcOrd="0" destOrd="0" presId="urn:microsoft.com/office/officeart/2011/layout/CircleProcess"/>
    <dgm:cxn modelId="{ADABBC25-F0CA-48DA-AB5E-0EAF31062EBA}" type="presParOf" srcId="{F888B4AA-8F0D-4246-95F2-3D11E3FEEFEB}" destId="{49A5161B-8F9E-46C8-A67E-536AC11879CF}" srcOrd="5" destOrd="0" presId="urn:microsoft.com/office/officeart/2011/layout/CircleProcess"/>
    <dgm:cxn modelId="{1E045A2A-B5B9-4E12-9013-B781645E1762}" type="presParOf" srcId="{F888B4AA-8F0D-4246-95F2-3D11E3FEEFEB}" destId="{D98508C1-C3F3-41E3-92F1-F56232CC2676}" srcOrd="6" destOrd="0" presId="urn:microsoft.com/office/officeart/2011/layout/CircleProcess"/>
    <dgm:cxn modelId="{3A85B60F-1AFA-4AEA-B5DA-2BCE860EB60B}" type="presParOf" srcId="{D98508C1-C3F3-41E3-92F1-F56232CC2676}" destId="{C42848A0-02EC-4810-8D35-42631400FC19}" srcOrd="0" destOrd="0" presId="urn:microsoft.com/office/officeart/2011/layout/CircleProcess"/>
    <dgm:cxn modelId="{7500C8BA-9B43-4878-B788-76227A4EB930}" type="presParOf" srcId="{F888B4AA-8F0D-4246-95F2-3D11E3FEEFEB}" destId="{474A3BF9-02A6-400A-B5A0-7E1D414AA1FE}" srcOrd="7" destOrd="0" presId="urn:microsoft.com/office/officeart/2011/layout/CircleProcess"/>
    <dgm:cxn modelId="{34650CE6-A8F9-4D67-B77A-62E2A1E93187}" type="presParOf" srcId="{474A3BF9-02A6-400A-B5A0-7E1D414AA1FE}" destId="{F447C6A1-9C30-4B18-85D9-58DFF83D36B9}" srcOrd="0" destOrd="0" presId="urn:microsoft.com/office/officeart/2011/layout/CircleProcess"/>
    <dgm:cxn modelId="{F128416F-7E01-4F77-974F-7E12469DEA38}" type="presParOf" srcId="{F888B4AA-8F0D-4246-95F2-3D11E3FEEFEB}" destId="{28CE802A-90F2-497D-AAE7-07F55587B863}" srcOrd="8" destOrd="0" presId="urn:microsoft.com/office/officeart/2011/layout/CircleProcess"/>
    <dgm:cxn modelId="{45C9262A-A2B9-45B7-A349-99C340D4C422}" type="presParOf" srcId="{F888B4AA-8F0D-4246-95F2-3D11E3FEEFEB}" destId="{C518BFA1-AA4B-4907-8992-2200597209E2}" srcOrd="9" destOrd="0" presId="urn:microsoft.com/office/officeart/2011/layout/CircleProcess"/>
    <dgm:cxn modelId="{853F4A0B-87F8-4C13-B3EC-CF51F5577992}" type="presParOf" srcId="{C518BFA1-AA4B-4907-8992-2200597209E2}" destId="{105AEAEE-9DC0-4C6F-9CE2-00963CBCCB3C}" srcOrd="0" destOrd="0" presId="urn:microsoft.com/office/officeart/2011/layout/CircleProcess"/>
    <dgm:cxn modelId="{7E90B5EC-9672-4026-B23F-67E77F3E525E}" type="presParOf" srcId="{F888B4AA-8F0D-4246-95F2-3D11E3FEEFEB}" destId="{F0B4EF34-2178-46DE-A894-4BCB3ADB8C9D}" srcOrd="10" destOrd="0" presId="urn:microsoft.com/office/officeart/2011/layout/CircleProcess"/>
    <dgm:cxn modelId="{757F8E59-14C1-4677-AEE2-B0CFB1DD8B18}" type="presParOf" srcId="{F0B4EF34-2178-46DE-A894-4BCB3ADB8C9D}" destId="{E941B740-5CD4-4209-A02F-F5570E384ACC}" srcOrd="0" destOrd="0" presId="urn:microsoft.com/office/officeart/2011/layout/CircleProcess"/>
    <dgm:cxn modelId="{2D747E7F-C73B-424D-ADFA-EDB22042AA9D}" type="presParOf" srcId="{F888B4AA-8F0D-4246-95F2-3D11E3FEEFEB}" destId="{0166A810-C7D8-4815-A664-E1B6DBEC286D}" srcOrd="11" destOrd="0" presId="urn:microsoft.com/office/officeart/2011/layout/CircleProcess"/>
    <dgm:cxn modelId="{D77C80C8-5233-4CB8-9B68-83B06F480A81}" type="presParOf" srcId="{F888B4AA-8F0D-4246-95F2-3D11E3FEEFEB}" destId="{058ED24F-346B-4D90-A3A4-F4F4CF143E94}" srcOrd="12" destOrd="0" presId="urn:microsoft.com/office/officeart/2011/layout/CircleProcess"/>
    <dgm:cxn modelId="{C73C79AB-02AA-4F09-B5F7-BF79373DD777}" type="presParOf" srcId="{058ED24F-346B-4D90-A3A4-F4F4CF143E94}" destId="{FE76D960-CE64-45D3-8D0F-6AAD6A1B0305}" srcOrd="0" destOrd="0" presId="urn:microsoft.com/office/officeart/2011/layout/CircleProcess"/>
    <dgm:cxn modelId="{C4F5523E-D4D4-4BDD-BCC8-CB054FD0CBF7}" type="presParOf" srcId="{F888B4AA-8F0D-4246-95F2-3D11E3FEEFEB}" destId="{9C13A001-39D9-4FB6-9266-03CEBC8C0E37}" srcOrd="13" destOrd="0" presId="urn:microsoft.com/office/officeart/2011/layout/CircleProcess"/>
    <dgm:cxn modelId="{E2AB8010-3EB8-45CB-B698-30C61FA107CF}" type="presParOf" srcId="{9C13A001-39D9-4FB6-9266-03CEBC8C0E37}" destId="{76F8D060-A7F1-4A15-8A14-6B903AFACAF2}" srcOrd="0" destOrd="0" presId="urn:microsoft.com/office/officeart/2011/layout/CircleProcess"/>
    <dgm:cxn modelId="{732C1A44-65D7-4225-9324-7769868C336B}" type="presParOf" srcId="{F888B4AA-8F0D-4246-95F2-3D11E3FEEFEB}" destId="{40723516-B993-4A4A-AE3E-C9C20615F918}"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A6623-0C37-4047-B6FE-D681899BE5B2}">
      <dsp:nvSpPr>
        <dsp:cNvPr id="0" name=""/>
        <dsp:cNvSpPr/>
      </dsp:nvSpPr>
      <dsp:spPr>
        <a:xfrm>
          <a:off x="6917391" y="1449462"/>
          <a:ext cx="1577277" cy="1577535"/>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A65995-C373-4338-A5BA-9EF6E5155CA9}">
      <dsp:nvSpPr>
        <dsp:cNvPr id="0" name=""/>
        <dsp:cNvSpPr/>
      </dsp:nvSpPr>
      <dsp:spPr>
        <a:xfrm>
          <a:off x="6969436" y="1502056"/>
          <a:ext cx="1472349" cy="1472348"/>
        </a:xfrm>
        <a:prstGeom prst="ellipse">
          <a:avLst/>
        </a:prstGeom>
        <a:solidFill>
          <a:srgbClr val="92D050">
            <a:alpha val="90000"/>
          </a:srgbClr>
        </a:solidFill>
        <a:ln w="9525" cap="flat" cmpd="sng" algn="ctr">
          <a:solidFill>
            <a:srgbClr val="00B050"/>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Enrolled!</a:t>
          </a:r>
        </a:p>
      </dsp:txBody>
      <dsp:txXfrm>
        <a:off x="7180131" y="1712431"/>
        <a:ext cx="1051798" cy="1051598"/>
      </dsp:txXfrm>
    </dsp:sp>
    <dsp:sp modelId="{DE620590-736C-4684-8AEB-1C017040CC25}">
      <dsp:nvSpPr>
        <dsp:cNvPr id="0" name=""/>
        <dsp:cNvSpPr/>
      </dsp:nvSpPr>
      <dsp:spPr>
        <a:xfrm rot="2700000">
          <a:off x="5286482" y="1449544"/>
          <a:ext cx="1577095" cy="1577095"/>
        </a:xfrm>
        <a:prstGeom prst="teardrop">
          <a:avLst>
            <a:gd name="adj" fmla="val 100000"/>
          </a:avLst>
        </a:prstGeom>
        <a:solidFill>
          <a:srgbClr val="7030A0"/>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7A1BFC-2690-4C60-9F59-78F803D72CAB}">
      <dsp:nvSpPr>
        <dsp:cNvPr id="0" name=""/>
        <dsp:cNvSpPr/>
      </dsp:nvSpPr>
      <dsp:spPr>
        <a:xfrm>
          <a:off x="5340114" y="1502056"/>
          <a:ext cx="1472349" cy="147234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4</a:t>
          </a:r>
          <a:r>
            <a:rPr lang="en-US" sz="2800" kern="1200" dirty="0"/>
            <a:t> </a:t>
          </a:r>
        </a:p>
        <a:p>
          <a:pPr marL="0" lvl="0" indent="0" algn="ctr" defTabSz="1244600">
            <a:lnSpc>
              <a:spcPct val="90000"/>
            </a:lnSpc>
            <a:spcBef>
              <a:spcPct val="0"/>
            </a:spcBef>
            <a:spcAft>
              <a:spcPct val="35000"/>
            </a:spcAft>
            <a:buNone/>
          </a:pPr>
          <a:r>
            <a:rPr lang="en-US" sz="1600" kern="1200" dirty="0"/>
            <a:t>Set up security questions</a:t>
          </a:r>
        </a:p>
      </dsp:txBody>
      <dsp:txXfrm>
        <a:off x="5549970" y="1712431"/>
        <a:ext cx="1051798" cy="1051598"/>
      </dsp:txXfrm>
    </dsp:sp>
    <dsp:sp modelId="{C42848A0-02EC-4810-8D35-42631400FC19}">
      <dsp:nvSpPr>
        <dsp:cNvPr id="0" name=""/>
        <dsp:cNvSpPr/>
      </dsp:nvSpPr>
      <dsp:spPr>
        <a:xfrm rot="2700000">
          <a:off x="3657160" y="1449544"/>
          <a:ext cx="1577095" cy="1577095"/>
        </a:xfrm>
        <a:prstGeom prst="teardrop">
          <a:avLst>
            <a:gd name="adj" fmla="val 100000"/>
          </a:avLst>
        </a:prstGeom>
        <a:solidFill>
          <a:srgbClr val="00B0F0"/>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47C6A1-9C30-4B18-85D9-58DFF83D36B9}">
      <dsp:nvSpPr>
        <dsp:cNvPr id="0" name=""/>
        <dsp:cNvSpPr/>
      </dsp:nvSpPr>
      <dsp:spPr>
        <a:xfrm>
          <a:off x="3709952" y="1502056"/>
          <a:ext cx="1472349" cy="147234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3</a:t>
          </a:r>
          <a:endParaRPr lang="en-US" sz="1400" b="1" kern="1200" dirty="0"/>
        </a:p>
        <a:p>
          <a:pPr marL="0" lvl="0" indent="0" algn="ctr" defTabSz="1244600">
            <a:lnSpc>
              <a:spcPct val="90000"/>
            </a:lnSpc>
            <a:spcBef>
              <a:spcPct val="0"/>
            </a:spcBef>
            <a:spcAft>
              <a:spcPct val="35000"/>
            </a:spcAft>
            <a:buNone/>
          </a:pPr>
          <a:r>
            <a:rPr lang="en-US" sz="2800" kern="1200" dirty="0"/>
            <a:t> </a:t>
          </a:r>
          <a:r>
            <a:rPr lang="en-US" sz="1600" kern="1200" dirty="0"/>
            <a:t>Log on to PASRR</a:t>
          </a:r>
        </a:p>
      </dsp:txBody>
      <dsp:txXfrm>
        <a:off x="3919808" y="1712431"/>
        <a:ext cx="1051798" cy="1051598"/>
      </dsp:txXfrm>
    </dsp:sp>
    <dsp:sp modelId="{105AEAEE-9DC0-4C6F-9CE2-00963CBCCB3C}">
      <dsp:nvSpPr>
        <dsp:cNvPr id="0" name=""/>
        <dsp:cNvSpPr/>
      </dsp:nvSpPr>
      <dsp:spPr>
        <a:xfrm rot="2700000">
          <a:off x="2026998" y="1449544"/>
          <a:ext cx="1577095" cy="1577095"/>
        </a:xfrm>
        <a:prstGeom prst="teardrop">
          <a:avLst>
            <a:gd name="adj" fmla="val 100000"/>
          </a:avLst>
        </a:prstGeom>
        <a:solidFill>
          <a:srgbClr val="FFC000"/>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41B740-5CD4-4209-A02F-F5570E384ACC}">
      <dsp:nvSpPr>
        <dsp:cNvPr id="0" name=""/>
        <dsp:cNvSpPr/>
      </dsp:nvSpPr>
      <dsp:spPr>
        <a:xfrm>
          <a:off x="2079791" y="1502056"/>
          <a:ext cx="1472349" cy="147234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2</a:t>
          </a:r>
          <a:r>
            <a:rPr lang="en-US" sz="2800" kern="1200" dirty="0"/>
            <a:t> </a:t>
          </a:r>
        </a:p>
        <a:p>
          <a:pPr marL="0" lvl="0" indent="0" algn="ctr" defTabSz="1244600">
            <a:lnSpc>
              <a:spcPct val="90000"/>
            </a:lnSpc>
            <a:spcBef>
              <a:spcPct val="0"/>
            </a:spcBef>
            <a:spcAft>
              <a:spcPct val="35000"/>
            </a:spcAft>
            <a:buNone/>
          </a:pPr>
          <a:r>
            <a:rPr lang="en-US" sz="1600" kern="1200" dirty="0"/>
            <a:t>Receive Encrypted E-mail</a:t>
          </a:r>
        </a:p>
      </dsp:txBody>
      <dsp:txXfrm>
        <a:off x="2290486" y="1712431"/>
        <a:ext cx="1051798" cy="1051598"/>
      </dsp:txXfrm>
    </dsp:sp>
    <dsp:sp modelId="{FE76D960-CE64-45D3-8D0F-6AAD6A1B0305}">
      <dsp:nvSpPr>
        <dsp:cNvPr id="0" name=""/>
        <dsp:cNvSpPr/>
      </dsp:nvSpPr>
      <dsp:spPr>
        <a:xfrm rot="2700000">
          <a:off x="396837" y="1449544"/>
          <a:ext cx="1577095" cy="1577095"/>
        </a:xfrm>
        <a:prstGeom prst="teardrop">
          <a:avLst>
            <a:gd name="adj" fmla="val 100000"/>
          </a:avLst>
        </a:prstGeom>
        <a:solidFill>
          <a:schemeClr val="tx2">
            <a:lumMod val="60000"/>
            <a:lumOff val="4000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F8D060-A7F1-4A15-8A14-6B903AFACAF2}">
      <dsp:nvSpPr>
        <dsp:cNvPr id="0" name=""/>
        <dsp:cNvSpPr/>
      </dsp:nvSpPr>
      <dsp:spPr>
        <a:xfrm>
          <a:off x="449630" y="1502056"/>
          <a:ext cx="1472349" cy="1472348"/>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1 </a:t>
          </a:r>
        </a:p>
        <a:p>
          <a:pPr marL="0" lvl="0" indent="0" algn="ctr" defTabSz="1244600">
            <a:lnSpc>
              <a:spcPct val="90000"/>
            </a:lnSpc>
            <a:spcBef>
              <a:spcPct val="0"/>
            </a:spcBef>
            <a:spcAft>
              <a:spcPct val="35000"/>
            </a:spcAft>
            <a:buNone/>
          </a:pPr>
          <a:r>
            <a:rPr lang="en-US" sz="1600" kern="1200" dirty="0"/>
            <a:t>Request Log On from DHCS</a:t>
          </a:r>
        </a:p>
      </dsp:txBody>
      <dsp:txXfrm>
        <a:off x="660325" y="1712431"/>
        <a:ext cx="1051798" cy="105159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71800" cy="464820"/>
          </a:xfrm>
          <a:prstGeom prst="rect">
            <a:avLst/>
          </a:prstGeom>
        </p:spPr>
        <p:txBody>
          <a:bodyPr vert="horz" lIns="93867" tIns="46934" rIns="93867" bIns="46934" rtlCol="0"/>
          <a:lstStyle>
            <a:lvl1pPr algn="l">
              <a:defRPr sz="1200"/>
            </a:lvl1pPr>
          </a:lstStyle>
          <a:p>
            <a:endParaRPr lang="en-US" dirty="0"/>
          </a:p>
        </p:txBody>
      </p:sp>
      <p:sp>
        <p:nvSpPr>
          <p:cNvPr id="3" name="Date Placeholder 2"/>
          <p:cNvSpPr>
            <a:spLocks noGrp="1"/>
          </p:cNvSpPr>
          <p:nvPr>
            <p:ph type="dt" sz="quarter" idx="1"/>
          </p:nvPr>
        </p:nvSpPr>
        <p:spPr>
          <a:xfrm>
            <a:off x="3884618" y="0"/>
            <a:ext cx="2971800" cy="464820"/>
          </a:xfrm>
          <a:prstGeom prst="rect">
            <a:avLst/>
          </a:prstGeom>
        </p:spPr>
        <p:txBody>
          <a:bodyPr vert="horz" lIns="93867" tIns="46934" rIns="93867" bIns="46934" rtlCol="0"/>
          <a:lstStyle>
            <a:lvl1pPr algn="r">
              <a:defRPr sz="1200"/>
            </a:lvl1pPr>
          </a:lstStyle>
          <a:p>
            <a:fld id="{6D8B2FFB-59CF-49F3-95B4-832DEF5BB8A1}" type="datetimeFigureOut">
              <a:rPr lang="en-US" smtClean="0"/>
              <a:pPr/>
              <a:t>11/30/2020</a:t>
            </a:fld>
            <a:endParaRPr lang="en-US" dirty="0"/>
          </a:p>
        </p:txBody>
      </p:sp>
      <p:sp>
        <p:nvSpPr>
          <p:cNvPr id="4" name="Footer Placeholder 3"/>
          <p:cNvSpPr>
            <a:spLocks noGrp="1"/>
          </p:cNvSpPr>
          <p:nvPr>
            <p:ph type="ftr" sz="quarter" idx="2"/>
          </p:nvPr>
        </p:nvSpPr>
        <p:spPr>
          <a:xfrm>
            <a:off x="4" y="8829967"/>
            <a:ext cx="2971800" cy="464820"/>
          </a:xfrm>
          <a:prstGeom prst="rect">
            <a:avLst/>
          </a:prstGeom>
        </p:spPr>
        <p:txBody>
          <a:bodyPr vert="horz" lIns="93867" tIns="46934" rIns="93867" bIns="469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8" y="8829967"/>
            <a:ext cx="2971800" cy="464820"/>
          </a:xfrm>
          <a:prstGeom prst="rect">
            <a:avLst/>
          </a:prstGeom>
        </p:spPr>
        <p:txBody>
          <a:bodyPr vert="horz" lIns="93867" tIns="46934" rIns="93867" bIns="46934" rtlCol="0" anchor="b"/>
          <a:lstStyle>
            <a:lvl1pPr algn="r">
              <a:defRPr sz="1200"/>
            </a:lvl1pPr>
          </a:lstStyle>
          <a:p>
            <a:fld id="{2DA2E59E-791F-46AF-A72D-05D2D4557C0D}" type="slidenum">
              <a:rPr lang="en-US" smtClean="0"/>
              <a:pPr/>
              <a:t>‹#›</a:t>
            </a:fld>
            <a:endParaRPr lang="en-US" dirty="0"/>
          </a:p>
        </p:txBody>
      </p:sp>
    </p:spTree>
    <p:extLst>
      <p:ext uri="{BB962C8B-B14F-4D97-AF65-F5344CB8AC3E}">
        <p14:creationId xmlns:p14="http://schemas.microsoft.com/office/powerpoint/2010/main" val="2456075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71800" cy="464820"/>
          </a:xfrm>
          <a:prstGeom prst="rect">
            <a:avLst/>
          </a:prstGeom>
        </p:spPr>
        <p:txBody>
          <a:bodyPr vert="horz" lIns="93867" tIns="46934" rIns="93867" bIns="46934" rtlCol="0"/>
          <a:lstStyle>
            <a:lvl1pPr algn="l">
              <a:defRPr sz="1200"/>
            </a:lvl1pPr>
          </a:lstStyle>
          <a:p>
            <a:endParaRPr lang="en-US" dirty="0"/>
          </a:p>
        </p:txBody>
      </p:sp>
      <p:sp>
        <p:nvSpPr>
          <p:cNvPr id="3" name="Date Placeholder 2"/>
          <p:cNvSpPr>
            <a:spLocks noGrp="1"/>
          </p:cNvSpPr>
          <p:nvPr>
            <p:ph type="dt" idx="1"/>
          </p:nvPr>
        </p:nvSpPr>
        <p:spPr>
          <a:xfrm>
            <a:off x="3884618" y="0"/>
            <a:ext cx="2971800" cy="464820"/>
          </a:xfrm>
          <a:prstGeom prst="rect">
            <a:avLst/>
          </a:prstGeom>
        </p:spPr>
        <p:txBody>
          <a:bodyPr vert="horz" lIns="93867" tIns="46934" rIns="93867" bIns="46934" rtlCol="0"/>
          <a:lstStyle>
            <a:lvl1pPr algn="r">
              <a:defRPr sz="1200"/>
            </a:lvl1pPr>
          </a:lstStyle>
          <a:p>
            <a:fld id="{4503E7AA-6C41-453A-B217-1E2FA396F34F}" type="datetimeFigureOut">
              <a:rPr lang="en-US" smtClean="0"/>
              <a:pPr/>
              <a:t>11/30/2020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867" tIns="46934" rIns="93867" bIns="46934" rtlCol="0" anchor="ctr"/>
          <a:lstStyle/>
          <a:p>
            <a:endParaRPr lang="en-US" dirty="0"/>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3867" tIns="46934" rIns="93867" bIns="469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967"/>
            <a:ext cx="2971800" cy="464820"/>
          </a:xfrm>
          <a:prstGeom prst="rect">
            <a:avLst/>
          </a:prstGeom>
        </p:spPr>
        <p:txBody>
          <a:bodyPr vert="horz" lIns="93867" tIns="46934" rIns="93867" bIns="469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8" y="8829967"/>
            <a:ext cx="2971800" cy="464820"/>
          </a:xfrm>
          <a:prstGeom prst="rect">
            <a:avLst/>
          </a:prstGeom>
        </p:spPr>
        <p:txBody>
          <a:bodyPr vert="horz" lIns="93867" tIns="46934" rIns="93867" bIns="46934" rtlCol="0" anchor="b"/>
          <a:lstStyle>
            <a:lvl1pPr algn="r">
              <a:defRPr sz="1200"/>
            </a:lvl1pPr>
          </a:lstStyle>
          <a:p>
            <a:fld id="{575C3EE7-6750-4CBC-BB20-831F296992B3}" type="slidenum">
              <a:rPr lang="en-US" smtClean="0"/>
              <a:pPr/>
              <a:t>‹#›</a:t>
            </a:fld>
            <a:endParaRPr lang="en-US" dirty="0"/>
          </a:p>
        </p:txBody>
      </p:sp>
    </p:spTree>
    <p:extLst>
      <p:ext uri="{BB962C8B-B14F-4D97-AF65-F5344CB8AC3E}">
        <p14:creationId xmlns:p14="http://schemas.microsoft.com/office/powerpoint/2010/main" val="251751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asrrassist.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PowerPoint is for</a:t>
            </a:r>
            <a:r>
              <a:rPr lang="en-US" altLang="en-US" baseline="0" dirty="0"/>
              <a:t> training  facilities to use the Online PASRR Level I screening. </a:t>
            </a:r>
          </a:p>
          <a:p>
            <a:r>
              <a:rPr lang="en-US" altLang="en-US" baseline="0" dirty="0"/>
              <a:t> It includes back ground and overview information of the PASRR program. The Job Aid for PASRR is a section by section walk through of a Level I screening.  We recommend you print the Job Aid and put it in a convenient location for any user performing a PASRR screening.  </a:t>
            </a:r>
          </a:p>
          <a:p>
            <a:endParaRPr lang="en-US" altLang="en-US" baseline="0" dirty="0"/>
          </a:p>
          <a:p>
            <a:r>
              <a:rPr lang="en-US" altLang="en-US" baseline="0" dirty="0"/>
              <a:t>Additional information is provided in the System Basics and Level I Training Manuals.</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21167" rtl="0" eaLnBrk="1" fontAlgn="auto" latinLnBrk="0" hangingPunct="1">
              <a:lnSpc>
                <a:spcPct val="100000"/>
              </a:lnSpc>
              <a:spcBef>
                <a:spcPts val="0"/>
              </a:spcBef>
              <a:spcAft>
                <a:spcPts val="0"/>
              </a:spcAft>
              <a:buClrTx/>
              <a:buSzTx/>
              <a:buFontTx/>
              <a:buNone/>
              <a:tabLst/>
              <a:defRPr/>
            </a:pPr>
            <a:r>
              <a:rPr lang="en-US" sz="1200" dirty="0">
                <a:cs typeface="Arial" pitchFamily="34" charset="0"/>
              </a:rPr>
              <a:t>Who should do</a:t>
            </a:r>
            <a:r>
              <a:rPr lang="en-US" sz="1200" baseline="0" dirty="0">
                <a:cs typeface="Arial" pitchFamily="34" charset="0"/>
              </a:rPr>
              <a:t> a Level I?</a:t>
            </a:r>
          </a:p>
          <a:p>
            <a:pPr marL="0" marR="0" lvl="1" indent="0" algn="l" defTabSz="921167" rtl="0" eaLnBrk="1" fontAlgn="auto" latinLnBrk="0" hangingPunct="1">
              <a:lnSpc>
                <a:spcPct val="100000"/>
              </a:lnSpc>
              <a:spcBef>
                <a:spcPts val="0"/>
              </a:spcBef>
              <a:spcAft>
                <a:spcPts val="0"/>
              </a:spcAft>
              <a:buClrTx/>
              <a:buSzTx/>
              <a:buFontTx/>
              <a:buNone/>
              <a:tabLst/>
              <a:defRPr/>
            </a:pPr>
            <a:r>
              <a:rPr lang="en-US" sz="1200" dirty="0">
                <a:cs typeface="Arial" pitchFamily="34" charset="0"/>
              </a:rPr>
              <a:t>Staff should be sufficiently trained in NF healthcare programs, medical terminology and the use of medical records</a:t>
            </a:r>
            <a:r>
              <a:rPr lang="en-US" sz="1200" baseline="0" dirty="0">
                <a:cs typeface="Arial" pitchFamily="34" charset="0"/>
              </a:rPr>
              <a:t> that they can find the essential information necessary to accurately respond to the PASRR screening questions.</a:t>
            </a:r>
            <a:endParaRPr lang="en-US" sz="1200" dirty="0"/>
          </a:p>
          <a:p>
            <a:pPr defTabSz="921167">
              <a:defRPr/>
            </a:pPr>
            <a:endParaRPr lang="en-US" altLang="en-US" dirty="0"/>
          </a:p>
          <a:p>
            <a:pPr defTabSz="921167">
              <a:defRPr/>
            </a:pPr>
            <a:r>
              <a:rPr lang="en-US" altLang="en-US" dirty="0"/>
              <a:t>For additional assistance:</a:t>
            </a:r>
          </a:p>
          <a:p>
            <a:pPr defTabSz="921167">
              <a:defRPr/>
            </a:pPr>
            <a:r>
              <a:rPr lang="en-US" altLang="en-US" dirty="0"/>
              <a:t>PTAC - </a:t>
            </a:r>
            <a:r>
              <a:rPr lang="en-US" dirty="0"/>
              <a:t>PASRR Technical Assistance Center (PTAC) which can be found at </a:t>
            </a:r>
            <a:r>
              <a:rPr lang="en-US" u="sng" dirty="0">
                <a:hlinkClick r:id="rId3"/>
              </a:rPr>
              <a:t>www.pasrrassist.org</a:t>
            </a:r>
            <a:r>
              <a:rPr lang="en-US" dirty="0"/>
              <a:t>.</a:t>
            </a: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DHCS will provide</a:t>
            </a:r>
            <a:r>
              <a:rPr lang="en-US" altLang="en-US" baseline="0" dirty="0"/>
              <a:t> additional training on state and federal definitions of Categoricals.</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12</a:t>
            </a:fld>
            <a:endParaRPr lang="en-US" dirty="0"/>
          </a:p>
        </p:txBody>
      </p:sp>
    </p:spTree>
    <p:extLst>
      <p:ext uri="{BB962C8B-B14F-4D97-AF65-F5344CB8AC3E}">
        <p14:creationId xmlns:p14="http://schemas.microsoft.com/office/powerpoint/2010/main" val="271543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Targeted Case Management</a:t>
            </a:r>
            <a:r>
              <a:rPr lang="en-US" sz="1200" kern="1200" dirty="0">
                <a:solidFill>
                  <a:schemeClr val="tx1"/>
                </a:solidFill>
                <a:effectLst/>
                <a:latin typeface="+mn-lt"/>
                <a:ea typeface="+mn-ea"/>
                <a:cs typeface="+mn-cs"/>
              </a:rPr>
              <a:t>  -  May include plan development, communication, coordination, and referral; monitoring service delivery to ensure beneficiary access to service and the service delivery system; and monitoring of the beneficiary’s progress.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Individual Mental Health Rehabilitation </a:t>
            </a:r>
            <a:r>
              <a:rPr lang="en-US" sz="1200" kern="1200" dirty="0">
                <a:solidFill>
                  <a:schemeClr val="tx1"/>
                </a:solidFill>
                <a:effectLst/>
                <a:latin typeface="+mn-lt"/>
                <a:ea typeface="+mn-ea"/>
                <a:cs typeface="+mn-cs"/>
              </a:rPr>
              <a:t> -  Includes assistance in improving, maintaining or restoring an individual’s functional skills, daily living skills, social and leisure skills, grooming and personal hygiene skills, meal preparation skills, and support resources, and/or medication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Physical Therapy </a:t>
            </a:r>
            <a:r>
              <a:rPr lang="en-US" sz="1200" kern="1200" dirty="0">
                <a:solidFill>
                  <a:schemeClr val="tx1"/>
                </a:solidFill>
                <a:effectLst/>
                <a:latin typeface="+mn-lt"/>
                <a:ea typeface="+mn-ea"/>
                <a:cs typeface="+mn-cs"/>
              </a:rPr>
              <a:t> -  Treatment prescribed by a physician, dentist or podiatrist of any bodily condition by the use of physical, chemical, and other properties of heat, light, water, electricity or sound, and by massage and active, resistive or passive exercise.  </a:t>
            </a:r>
          </a:p>
          <a:p>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Residential Care Facility for the Older adult (RCFE)</a:t>
            </a:r>
            <a:r>
              <a:rPr lang="en-US" sz="1200" kern="1200" dirty="0">
                <a:solidFill>
                  <a:schemeClr val="tx1"/>
                </a:solidFill>
                <a:effectLst/>
                <a:latin typeface="+mn-lt"/>
                <a:ea typeface="+mn-ea"/>
                <a:cs typeface="+mn-cs"/>
              </a:rPr>
              <a:t>  -  A housing arrangement chosen voluntarily by the individual, the individual’s guardian, conservator or other responsible person, where varying levels of </a:t>
            </a:r>
            <a:r>
              <a:rPr lang="en-US" sz="1200" i="1" kern="1200" dirty="0">
                <a:solidFill>
                  <a:schemeClr val="tx1"/>
                </a:solidFill>
                <a:effectLst/>
                <a:latin typeface="+mn-lt"/>
                <a:ea typeface="+mn-ea"/>
                <a:cs typeface="+mn-cs"/>
              </a:rPr>
              <a:t>non-medical care </a:t>
            </a:r>
            <a:r>
              <a:rPr lang="en-US" sz="1200" kern="1200" dirty="0">
                <a:solidFill>
                  <a:schemeClr val="tx1"/>
                </a:solidFill>
                <a:effectLst/>
                <a:latin typeface="+mn-lt"/>
                <a:ea typeface="+mn-ea"/>
                <a:cs typeface="+mn-cs"/>
              </a:rPr>
              <a:t>and supervision are provided to adults over age 60 (under age 60 with compatible needs).  Care and Supervision involves assistance as needed with activities of daily living and the assumption of varying degrees of responsibility for the safety and well-being of </a:t>
            </a:r>
            <a:r>
              <a:rPr lang="en-US" sz="1200" kern="1200">
                <a:solidFill>
                  <a:schemeClr val="tx1"/>
                </a:solidFill>
                <a:effectLst/>
                <a:latin typeface="+mn-lt"/>
                <a:ea typeface="+mn-ea"/>
                <a:cs typeface="+mn-cs"/>
              </a:rPr>
              <a:t>individuals.</a:t>
            </a:r>
            <a:endParaRPr lang="en-US" altLang="en-US" b="1" dirty="0"/>
          </a:p>
          <a:p>
            <a:r>
              <a:rPr lang="en-US" altLang="en-US" b="1" dirty="0"/>
              <a:t>Questions?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may be times when</a:t>
            </a:r>
            <a:r>
              <a:rPr lang="en-US" altLang="en-US" baseline="0" dirty="0"/>
              <a:t> you, the resident, conservator or someone else wishes to express a complaint or request either a reconsideration or a Fair Hearing.</a:t>
            </a:r>
          </a:p>
          <a:p>
            <a:r>
              <a:rPr lang="en-US" altLang="en-US" baseline="0" dirty="0"/>
              <a:t>Fair Hearings are available at any time. </a:t>
            </a:r>
          </a:p>
          <a:p>
            <a:endParaRPr lang="en-US" altLang="en-US" baseline="0" dirty="0"/>
          </a:p>
          <a:p>
            <a:r>
              <a:rPr lang="en-US" altLang="en-US" baseline="0" dirty="0"/>
              <a:t>Questions?</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Next we’ll talk about the roles needed in each facility</a:t>
            </a:r>
            <a:r>
              <a:rPr lang="en-US" baseline="0" dirty="0"/>
              <a:t> for Online PASRR.  Of course, one role is the PASRR facility Administrator, and the other role is the user. The Administrator can do more things in the PASRR system.  For example, the Administrator can see all cases for the facility, the user can see only the cases they have screened.</a:t>
            </a:r>
          </a:p>
          <a:p>
            <a:endParaRPr lang="en-US" baseline="0" dirty="0"/>
          </a:p>
          <a:p>
            <a:r>
              <a:rPr lang="en-US" dirty="0"/>
              <a:t>Each facility should have at least 2  Administrators – you always need a back up.</a:t>
            </a:r>
          </a:p>
          <a:p>
            <a:r>
              <a:rPr lang="en-US" dirty="0"/>
              <a:t>This person can</a:t>
            </a:r>
            <a:r>
              <a:rPr lang="en-US" baseline="0" dirty="0"/>
              <a:t> see all the cases for the facility – the physical facility.  If yours is a multi-facility organization, they can only see cases in their facility.</a:t>
            </a:r>
          </a:p>
          <a:p>
            <a:r>
              <a:rPr lang="en-US" baseline="0" dirty="0"/>
              <a:t>They also can go into all cases.  For example, if someone starts a screen but then is unable to complete it, the facility Administrator can complete it.</a:t>
            </a:r>
          </a:p>
          <a:p>
            <a:r>
              <a:rPr lang="en-US" baseline="0" dirty="0"/>
              <a:t>The facility Administrator can also perform Level I screenings from start to finish.</a:t>
            </a:r>
          </a:p>
          <a:p>
            <a:r>
              <a:rPr lang="en-US" baseline="0" dirty="0"/>
              <a:t>The facility Administrator can see all cases and therefore can see if a Level II Evaluation has been completed and can check for Determination Letters.  This enables them to track that the appropriate notifications occur.</a:t>
            </a:r>
          </a:p>
          <a:p>
            <a:r>
              <a:rPr lang="en-US" dirty="0"/>
              <a:t>In future, after the PASRR Enhancements, the facility</a:t>
            </a:r>
            <a:r>
              <a:rPr lang="en-US" baseline="0" dirty="0"/>
              <a:t> Administrator will manage the Online PASRR System users for the IT system. The facility Administrator will be able to create new users, delete old ones and reset passwords.  </a:t>
            </a:r>
          </a:p>
          <a:p>
            <a:r>
              <a:rPr lang="en-US" baseline="0" dirty="0"/>
              <a:t>If there is a reason to change a person’s role, they can do that too.</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923B00B7-7CE3-4AAF-B7D5-2EAFD3B52375}"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other role is the PASRR System User.  This is the person who completes the Level I screening.  You should have at least 2 Users, you always need a backup.</a:t>
            </a:r>
          </a:p>
          <a:p>
            <a:endParaRPr lang="en-US" dirty="0"/>
          </a:p>
          <a:p>
            <a:r>
              <a:rPr lang="en-US" dirty="0"/>
              <a:t>In your facility</a:t>
            </a:r>
            <a:r>
              <a:rPr lang="en-US" baseline="0" dirty="0"/>
              <a:t> – you might choose for the User to put the letter of Need or No Need in the resident’s file – it is available online as soon as the Level I is completed.</a:t>
            </a:r>
          </a:p>
          <a:p>
            <a:r>
              <a:rPr lang="en-US" baseline="0" dirty="0"/>
              <a:t>For those users who receive a Level II evaluation, the Determination Letter will appear in Online PASRR within 4 business days after the evaluation.  </a:t>
            </a:r>
          </a:p>
          <a:p>
            <a:r>
              <a:rPr lang="en-US" baseline="0" dirty="0"/>
              <a:t>Both the user who did the Level I screening and the Administrator can see the Determination Letter.  One of them should have the responsibility to distribute the letter as appropriate.</a:t>
            </a:r>
          </a:p>
          <a:p>
            <a:r>
              <a:rPr lang="en-US" baseline="0" dirty="0"/>
              <a:t>In this presentation we have talked about the advantages of completing the PASRR screen on line.  We have provided an overview of the PASRR Process and we have described the 2 PASRR roles for facilities. Each facility will make their own decisions about how to perform screenings, who PASRR administrators and Users will be and any business processes you may wish to make.  However if you have questions, please ask.</a:t>
            </a:r>
          </a:p>
          <a:p>
            <a:endParaRPr lang="en-US" baseline="0" dirty="0"/>
          </a:p>
          <a:p>
            <a:r>
              <a:rPr lang="en-US" baseline="0" dirty="0"/>
              <a:t>Questions?</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923B00B7-7CE3-4AAF-B7D5-2EAFD3B52375}"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19</a:t>
            </a:fld>
            <a:endParaRPr lang="en-US" dirty="0"/>
          </a:p>
        </p:txBody>
      </p:sp>
    </p:spTree>
    <p:extLst>
      <p:ext uri="{BB962C8B-B14F-4D97-AF65-F5344CB8AC3E}">
        <p14:creationId xmlns:p14="http://schemas.microsoft.com/office/powerpoint/2010/main" val="3760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follow the instructions carefully!</a:t>
            </a:r>
          </a:p>
          <a:p>
            <a:r>
              <a:rPr lang="en-US" dirty="0"/>
              <a:t>To</a:t>
            </a:r>
            <a:r>
              <a:rPr lang="en-US" baseline="0" dirty="0"/>
              <a:t> enroll a user you must request each login and password.  DHCS provides a form for you to use to do it.</a:t>
            </a:r>
          </a:p>
          <a:p>
            <a:r>
              <a:rPr lang="en-US" dirty="0"/>
              <a:t>To enroll</a:t>
            </a:r>
            <a:r>
              <a:rPr lang="en-US" baseline="0" dirty="0"/>
              <a:t> each user you must specify if they are an Administrator or a User.  </a:t>
            </a:r>
            <a:endParaRPr lang="en-US" dirty="0"/>
          </a:p>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20</a:t>
            </a:fld>
            <a:endParaRPr lang="en-US" dirty="0"/>
          </a:p>
        </p:txBody>
      </p:sp>
    </p:spTree>
    <p:extLst>
      <p:ext uri="{BB962C8B-B14F-4D97-AF65-F5344CB8AC3E}">
        <p14:creationId xmlns:p14="http://schemas.microsoft.com/office/powerpoint/2010/main" val="277669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form is available on the DHCS Website.  You will use it to request a login</a:t>
            </a:r>
            <a:r>
              <a:rPr lang="en-US" baseline="0" dirty="0"/>
              <a:t> and password for your staff – you MUST specify a role – either User or Administrator – for each person.</a:t>
            </a:r>
          </a:p>
          <a:p>
            <a:pPr lvl="0"/>
            <a:r>
              <a:rPr lang="en-US" dirty="0"/>
              <a:t>  - Please be sure that the facility address, names  (both first and last) and e-mails are entered correctly. </a:t>
            </a:r>
          </a:p>
          <a:p>
            <a:pPr marL="0" indent="0">
              <a:buNone/>
            </a:pPr>
            <a:r>
              <a:rPr lang="en-US" dirty="0"/>
              <a:t> </a:t>
            </a:r>
            <a:r>
              <a:rPr lang="en-US" baseline="0" dirty="0"/>
              <a:t>  - </a:t>
            </a:r>
            <a:r>
              <a:rPr lang="en-US" dirty="0"/>
              <a:t>Each Administrator and User must have a unique email address.</a:t>
            </a:r>
          </a:p>
          <a:p>
            <a:pPr marL="0" indent="0">
              <a:buNone/>
            </a:pPr>
            <a:endParaRPr lang="en-US" dirty="0"/>
          </a:p>
          <a:p>
            <a:pPr marL="0" indent="0">
              <a:buNone/>
            </a:pPr>
            <a:r>
              <a:rPr lang="en-US" dirty="0"/>
              <a:t>For</a:t>
            </a:r>
            <a:r>
              <a:rPr lang="en-US" baseline="0" dirty="0"/>
              <a:t> security reasons, the email with this form attached must come from the email of the Requestor who is listed at the bottom of the form.  This is the person DHCS will call if we have questions about the information you give us.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Questions?</a:t>
            </a:r>
            <a:endParaRPr lang="en-US" altLang="en-US" dirty="0"/>
          </a:p>
          <a:p>
            <a:pPr marL="0" indent="0">
              <a:buNone/>
            </a:pPr>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21</a:t>
            </a:fld>
            <a:endParaRPr lang="en-US" dirty="0"/>
          </a:p>
        </p:txBody>
      </p:sp>
    </p:spTree>
    <p:extLst>
      <p:ext uri="{BB962C8B-B14F-4D97-AF65-F5344CB8AC3E}">
        <p14:creationId xmlns:p14="http://schemas.microsoft.com/office/powerpoint/2010/main" val="344234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22</a:t>
            </a:fld>
            <a:endParaRPr lang="en-US" dirty="0"/>
          </a:p>
        </p:txBody>
      </p:sp>
    </p:spTree>
    <p:extLst>
      <p:ext uri="{BB962C8B-B14F-4D97-AF65-F5344CB8AC3E}">
        <p14:creationId xmlns:p14="http://schemas.microsoft.com/office/powerpoint/2010/main" val="3092319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DHCS will send each Administrator or User an individual email with their login information.  For security purposes, the email must be encrypted.</a:t>
            </a:r>
          </a:p>
          <a:p>
            <a:endParaRPr lang="en-US" dirty="0"/>
          </a:p>
          <a:p>
            <a:pPr marL="171450" indent="-171450">
              <a:buFont typeface="Arial" panose="020B0604020202020204" pitchFamily="34" charset="0"/>
              <a:buChar char="•"/>
            </a:pPr>
            <a:r>
              <a:rPr lang="en-US" dirty="0"/>
              <a:t>Use the link provided</a:t>
            </a:r>
            <a:r>
              <a:rPr lang="en-US" baseline="0" dirty="0"/>
              <a:t> in this e-mail to create a permanent password.</a:t>
            </a:r>
          </a:p>
          <a:p>
            <a:pPr marL="171450" indent="-171450">
              <a:buFont typeface="Arial" panose="020B0604020202020204" pitchFamily="34" charset="0"/>
              <a:buChar char="•"/>
            </a:pPr>
            <a:r>
              <a:rPr lang="en-US" baseline="0" dirty="0"/>
              <a:t>Write down your user name and temporary password. You will need this information on the next screen.</a:t>
            </a:r>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23</a:t>
            </a:fld>
            <a:endParaRPr lang="en-US" dirty="0"/>
          </a:p>
        </p:txBody>
      </p:sp>
    </p:spTree>
    <p:extLst>
      <p:ext uri="{BB962C8B-B14F-4D97-AF65-F5344CB8AC3E}">
        <p14:creationId xmlns:p14="http://schemas.microsoft.com/office/powerpoint/2010/main" val="192585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24</a:t>
            </a:fld>
            <a:endParaRPr lang="en-US" dirty="0"/>
          </a:p>
        </p:txBody>
      </p:sp>
    </p:spTree>
    <p:extLst>
      <p:ext uri="{BB962C8B-B14F-4D97-AF65-F5344CB8AC3E}">
        <p14:creationId xmlns:p14="http://schemas.microsoft.com/office/powerpoint/2010/main" val="445571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C3EE7-6750-4CBC-BB20-831F296992B3}" type="slidenum">
              <a:rPr lang="en-US" smtClean="0"/>
              <a:pPr/>
              <a:t>25</a:t>
            </a:fld>
            <a:endParaRPr lang="en-US" dirty="0"/>
          </a:p>
        </p:txBody>
      </p:sp>
    </p:spTree>
    <p:extLst>
      <p:ext uri="{BB962C8B-B14F-4D97-AF65-F5344CB8AC3E}">
        <p14:creationId xmlns:p14="http://schemas.microsoft.com/office/powerpoint/2010/main" val="1666909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sz="1200" dirty="0">
                <a:cs typeface="Arial" pitchFamily="34" charset="0"/>
              </a:rPr>
              <a:t>You will be asked to set up your security questions.  A list of possible questions drops down – you select 5 different questions and enter 5 different answers.</a:t>
            </a:r>
          </a:p>
          <a:p>
            <a:pPr lvl="1"/>
            <a:r>
              <a:rPr lang="en-US" altLang="en-US" sz="1200" dirty="0">
                <a:cs typeface="Arial" pitchFamily="34" charset="0"/>
              </a:rPr>
              <a:t>1. Select a question number and click the dropdown</a:t>
            </a:r>
          </a:p>
          <a:p>
            <a:pPr lvl="1"/>
            <a:r>
              <a:rPr lang="en-US" altLang="en-US" sz="1200" dirty="0">
                <a:cs typeface="Arial" pitchFamily="34" charset="0"/>
              </a:rPr>
              <a:t>2. Choose a question from the list and type a new answer (case sensitive)</a:t>
            </a:r>
          </a:p>
          <a:p>
            <a:pPr lvl="1"/>
            <a:r>
              <a:rPr lang="en-US" altLang="en-US" sz="1200" dirty="0">
                <a:cs typeface="Arial" pitchFamily="34" charset="0"/>
              </a:rPr>
              <a:t>3. Confirm the answer by retyping</a:t>
            </a:r>
          </a:p>
          <a:p>
            <a:pPr lvl="1"/>
            <a:r>
              <a:rPr lang="en-US" altLang="en-US" sz="1200" dirty="0">
                <a:cs typeface="Arial" pitchFamily="34" charset="0"/>
              </a:rPr>
              <a:t>4. Click ‘Save’</a:t>
            </a:r>
          </a:p>
          <a:p>
            <a:pPr lvl="1"/>
            <a:endParaRPr lang="en-US" altLang="en-US" sz="1200" dirty="0">
              <a:cs typeface="Arial" pitchFamily="34" charset="0"/>
            </a:endParaRPr>
          </a:p>
          <a:p>
            <a:pPr lvl="0"/>
            <a:r>
              <a:rPr lang="en-US" altLang="en-US" sz="1200" dirty="0">
                <a:cs typeface="Arial" pitchFamily="34" charset="0"/>
              </a:rPr>
              <a:t>Questions?</a:t>
            </a:r>
          </a:p>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26</a:t>
            </a:fld>
            <a:endParaRPr lang="en-US" dirty="0"/>
          </a:p>
        </p:txBody>
      </p:sp>
    </p:spTree>
    <p:extLst>
      <p:ext uri="{BB962C8B-B14F-4D97-AF65-F5344CB8AC3E}">
        <p14:creationId xmlns:p14="http://schemas.microsoft.com/office/powerpoint/2010/main" val="156887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27</a:t>
            </a:fld>
            <a:endParaRPr lang="en-US" dirty="0"/>
          </a:p>
        </p:txBody>
      </p:sp>
    </p:spTree>
    <p:extLst>
      <p:ext uri="{BB962C8B-B14F-4D97-AF65-F5344CB8AC3E}">
        <p14:creationId xmlns:p14="http://schemas.microsoft.com/office/powerpoint/2010/main" val="959559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C3EE7-6750-4CBC-BB20-831F296992B3}" type="slidenum">
              <a:rPr lang="en-US" smtClean="0"/>
              <a:pPr/>
              <a:t>28</a:t>
            </a:fld>
            <a:endParaRPr lang="en-US" dirty="0"/>
          </a:p>
        </p:txBody>
      </p:sp>
    </p:spTree>
    <p:extLst>
      <p:ext uri="{BB962C8B-B14F-4D97-AF65-F5344CB8AC3E}">
        <p14:creationId xmlns:p14="http://schemas.microsoft.com/office/powerpoint/2010/main" val="2112609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29</a:t>
            </a:fld>
            <a:endParaRPr lang="en-US" dirty="0"/>
          </a:p>
        </p:txBody>
      </p:sp>
    </p:spTree>
    <p:extLst>
      <p:ext uri="{BB962C8B-B14F-4D97-AF65-F5344CB8AC3E}">
        <p14:creationId xmlns:p14="http://schemas.microsoft.com/office/powerpoint/2010/main" val="30876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thank you for helping us improve these materials and the system and we would very much appreciate your feedback on how to improve this training</a:t>
            </a:r>
            <a:r>
              <a:rPr lang="en-US" baseline="0"/>
              <a:t>. We are going to give you information but we will periodically ask for your input.</a:t>
            </a:r>
            <a:endParaRPr lang="en-US" baseline="0"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3</a:t>
            </a:fld>
            <a:endParaRPr lang="en-US" dirty="0"/>
          </a:p>
        </p:txBody>
      </p:sp>
    </p:spTree>
    <p:extLst>
      <p:ext uri="{BB962C8B-B14F-4D97-AF65-F5344CB8AC3E}">
        <p14:creationId xmlns:p14="http://schemas.microsoft.com/office/powerpoint/2010/main" val="2295958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4</a:t>
            </a:fld>
            <a:endParaRPr lang="en-US" dirty="0"/>
          </a:p>
        </p:txBody>
      </p:sp>
    </p:spTree>
    <p:extLst>
      <p:ext uri="{BB962C8B-B14F-4D97-AF65-F5344CB8AC3E}">
        <p14:creationId xmlns:p14="http://schemas.microsoft.com/office/powerpoint/2010/main" val="4082521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C3EE7-6750-4CBC-BB20-831F296992B3}" type="slidenum">
              <a:rPr lang="en-US" smtClean="0"/>
              <a:pPr/>
              <a:t>5</a:t>
            </a:fld>
            <a:endParaRPr lang="en-US" dirty="0"/>
          </a:p>
        </p:txBody>
      </p:sp>
    </p:spTree>
    <p:extLst>
      <p:ext uri="{BB962C8B-B14F-4D97-AF65-F5344CB8AC3E}">
        <p14:creationId xmlns:p14="http://schemas.microsoft.com/office/powerpoint/2010/main" val="347503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900"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900" dirty="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75C3EE7-6750-4CBC-BB20-831F296992B3}" type="slidenum">
              <a:rPr lang="en-US" smtClean="0"/>
              <a:pPr/>
              <a:t>8</a:t>
            </a:fld>
            <a:endParaRPr lang="en-US" dirty="0"/>
          </a:p>
        </p:txBody>
      </p:sp>
    </p:spTree>
    <p:extLst>
      <p:ext uri="{BB962C8B-B14F-4D97-AF65-F5344CB8AC3E}">
        <p14:creationId xmlns:p14="http://schemas.microsoft.com/office/powerpoint/2010/main" val="253120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provides a</a:t>
            </a:r>
            <a:r>
              <a:rPr lang="en-US" altLang="en-US" baseline="0" dirty="0"/>
              <a:t> visual</a:t>
            </a:r>
            <a:r>
              <a:rPr lang="en-US" altLang="en-US" dirty="0"/>
              <a:t> overview of the PASRR Process.</a:t>
            </a:r>
            <a:r>
              <a:rPr lang="en-US" altLang="en-US" baseline="0" dirty="0"/>
              <a:t> </a:t>
            </a:r>
            <a:r>
              <a:rPr lang="en-US" altLang="en-US" dirty="0"/>
              <a:t>The PASRR Process involves 4 parties – the individual</a:t>
            </a:r>
            <a:r>
              <a:rPr lang="en-US" altLang="en-US" baseline="0" dirty="0"/>
              <a:t> being screened, the facility (GACH or NF), the Evaluators and DHCS.</a:t>
            </a:r>
          </a:p>
          <a:p>
            <a:r>
              <a:rPr lang="en-US" altLang="en-US" baseline="0" dirty="0"/>
              <a:t>1.The facility performs the Level I screening and with 2 possible outcomes. </a:t>
            </a:r>
          </a:p>
          <a:p>
            <a:r>
              <a:rPr lang="en-US" altLang="en-US" baseline="0" dirty="0"/>
              <a:t>     N - The N is for Level II is not needed:  the individual demonstrates </a:t>
            </a:r>
            <a:r>
              <a:rPr lang="en-US" altLang="en-US" sz="1200" kern="1200" baseline="0" dirty="0">
                <a:solidFill>
                  <a:schemeClr val="tx1"/>
                </a:solidFill>
                <a:latin typeface="+mn-lt"/>
                <a:ea typeface="+mn-ea"/>
                <a:cs typeface="+mn-cs"/>
              </a:rPr>
              <a:t>no need for further screening and a letter of no need is created by Online PASRR.</a:t>
            </a:r>
          </a:p>
          <a:p>
            <a:r>
              <a:rPr lang="en-US" altLang="en-US" sz="1200" kern="1200" baseline="0" dirty="0">
                <a:solidFill>
                  <a:schemeClr val="tx1"/>
                </a:solidFill>
                <a:latin typeface="+mn-lt"/>
                <a:ea typeface="+mn-ea"/>
                <a:cs typeface="+mn-cs"/>
              </a:rPr>
              <a:t>     Y - The Y is for Yes, a Level II Evaluation  is needed: the individual demonstrates mental health illness and will be referred for a Level II evaluation.</a:t>
            </a:r>
          </a:p>
          <a:p>
            <a:pPr marL="228600" indent="-228600">
              <a:buAutoNum type="arabicPeriod" startAt="2"/>
            </a:pPr>
            <a:r>
              <a:rPr lang="en-US" altLang="en-US" sz="1200" kern="1200" baseline="0" dirty="0">
                <a:solidFill>
                  <a:schemeClr val="tx1"/>
                </a:solidFill>
                <a:latin typeface="+mn-lt"/>
                <a:ea typeface="+mn-ea"/>
                <a:cs typeface="+mn-cs"/>
              </a:rPr>
              <a:t>An evaluator contacts the facility and makes an appointment to evaluate the individual. Then the completed Level II evaluation is sent to DHCS.</a:t>
            </a:r>
          </a:p>
          <a:p>
            <a:pPr marL="228600" indent="-228600">
              <a:buAutoNum type="arabicPeriod" startAt="2"/>
            </a:pPr>
            <a:r>
              <a:rPr lang="en-US" altLang="en-US" sz="1200" kern="1200" baseline="0" dirty="0">
                <a:solidFill>
                  <a:schemeClr val="tx1"/>
                </a:solidFill>
                <a:latin typeface="+mn-lt"/>
                <a:ea typeface="+mn-ea"/>
                <a:cs typeface="+mn-cs"/>
              </a:rPr>
              <a:t>DHCS clinical psychologist staff review the Level II and issue a Determination Letter.  </a:t>
            </a:r>
          </a:p>
          <a:p>
            <a:pPr defTabSz="921167">
              <a:defRPr/>
            </a:pPr>
            <a:r>
              <a:rPr lang="en-US" altLang="en-US" sz="1200" kern="1200" baseline="0" dirty="0">
                <a:solidFill>
                  <a:schemeClr val="tx1"/>
                </a:solidFill>
                <a:latin typeface="+mn-lt"/>
                <a:ea typeface="+mn-ea"/>
                <a:cs typeface="+mn-cs"/>
              </a:rPr>
              <a:t>4. The Determination Letter will appear in the client’s file in Online PASRR. </a:t>
            </a:r>
          </a:p>
          <a:p>
            <a:pPr defTabSz="921167">
              <a:defRPr/>
            </a:pPr>
            <a:endParaRPr lang="en-US" baseline="0" dirty="0">
              <a:cs typeface="Arial" pitchFamily="34" charset="0"/>
            </a:endParaRPr>
          </a:p>
          <a:p>
            <a:pPr defTabSz="921167">
              <a:defRPr/>
            </a:pPr>
            <a:r>
              <a:rPr lang="en-US" b="1" baseline="0" dirty="0">
                <a:cs typeface="Arial" pitchFamily="34" charset="0"/>
              </a:rPr>
              <a:t>Significant Change in Condition: </a:t>
            </a:r>
            <a:r>
              <a:rPr lang="en-US" b="0" baseline="0" dirty="0">
                <a:cs typeface="Arial" pitchFamily="34" charset="0"/>
              </a:rPr>
              <a:t>CA PASRR recommends utilizing the change of condition protocol in the MDS 3.0. According to the MDS 3.0 manual, a “significant change” is a decline or improvement in a resident’s status that:</a:t>
            </a:r>
          </a:p>
          <a:p>
            <a:pPr defTabSz="921167">
              <a:defRPr/>
            </a:pPr>
            <a:r>
              <a:rPr lang="en-US" altLang="en-US" b="1" baseline="0" dirty="0">
                <a:cs typeface="Arial" pitchFamily="34" charset="0"/>
              </a:rPr>
              <a:t>1. </a:t>
            </a:r>
            <a:r>
              <a:rPr lang="en-US" altLang="en-US" b="0" baseline="0" dirty="0">
                <a:cs typeface="Arial" pitchFamily="34" charset="0"/>
              </a:rPr>
              <a:t>Will not normally resolve itself without intervention by staff or by implementing standard disease related clinical interventions, is not “self-limiting” (for declines only);</a:t>
            </a:r>
          </a:p>
          <a:p>
            <a:pPr defTabSz="921167">
              <a:defRPr/>
            </a:pPr>
            <a:r>
              <a:rPr lang="en-US" altLang="en-US" b="1" baseline="0" dirty="0">
                <a:cs typeface="Arial" pitchFamily="34" charset="0"/>
              </a:rPr>
              <a:t>2. </a:t>
            </a:r>
            <a:r>
              <a:rPr lang="en-US" altLang="en-US" b="0" baseline="0" dirty="0">
                <a:cs typeface="Arial" pitchFamily="34" charset="0"/>
              </a:rPr>
              <a:t>Impacts more than one area of the resident’s health status; and</a:t>
            </a:r>
          </a:p>
          <a:p>
            <a:pPr defTabSz="921167">
              <a:defRPr/>
            </a:pPr>
            <a:r>
              <a:rPr lang="en-US" altLang="en-US" b="1" baseline="0" dirty="0">
                <a:cs typeface="Arial" pitchFamily="34" charset="0"/>
              </a:rPr>
              <a:t>3. </a:t>
            </a:r>
            <a:r>
              <a:rPr lang="en-US" altLang="en-US" b="0" baseline="0" dirty="0">
                <a:cs typeface="Arial" pitchFamily="34" charset="0"/>
              </a:rPr>
              <a:t>Requires interdisciplinary review and/or revision of the care plan.</a:t>
            </a:r>
            <a:endParaRPr lang="en-US" altLang="en-US"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73B573-E95D-42AD-B9CE-CFFEBE61F10E}" type="datetime1">
              <a:rPr lang="en-US" smtClean="0"/>
              <a:pPr/>
              <a:t>11/30/2020</a:t>
            </a:fld>
            <a:endParaRPr lang="en-US" dirty="0"/>
          </a:p>
        </p:txBody>
      </p:sp>
      <p:sp>
        <p:nvSpPr>
          <p:cNvPr id="5" name="Footer Placeholder 4"/>
          <p:cNvSpPr>
            <a:spLocks noGrp="1"/>
          </p:cNvSpPr>
          <p:nvPr>
            <p:ph type="ftr" sz="quarter" idx="11"/>
          </p:nvPr>
        </p:nvSpPr>
        <p:spPr/>
        <p:txBody>
          <a:bodyPr/>
          <a:lstStyle/>
          <a:p>
            <a:r>
              <a:rPr lang="en-US" dirty="0"/>
              <a:t>Department of Health Care Services</a:t>
            </a:r>
          </a:p>
        </p:txBody>
      </p:sp>
      <p:sp>
        <p:nvSpPr>
          <p:cNvPr id="6" name="Slide Number Placeholder 5"/>
          <p:cNvSpPr>
            <a:spLocks noGrp="1"/>
          </p:cNvSpPr>
          <p:nvPr>
            <p:ph type="sldNum" sz="quarter" idx="12"/>
          </p:nvPr>
        </p:nvSpPr>
        <p:spPr/>
        <p:txBody>
          <a:bodyPr/>
          <a:lstStyle/>
          <a:p>
            <a:fld id="{8F737D99-538C-4057-ABB0-9BF90AF7BE87}"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3175-DFB7-4F94-8D08-837E71E12917}" type="datetime1">
              <a:rPr lang="en-US" smtClean="0"/>
              <a:pPr/>
              <a:t>11/30/2020</a:t>
            </a:fld>
            <a:endParaRPr lang="en-US" dirty="0"/>
          </a:p>
        </p:txBody>
      </p:sp>
      <p:sp>
        <p:nvSpPr>
          <p:cNvPr id="5" name="Footer Placeholder 4"/>
          <p:cNvSpPr>
            <a:spLocks noGrp="1"/>
          </p:cNvSpPr>
          <p:nvPr>
            <p:ph type="ftr" sz="quarter" idx="11"/>
          </p:nvPr>
        </p:nvSpPr>
        <p:spPr/>
        <p:txBody>
          <a:bodyPr/>
          <a:lstStyle/>
          <a:p>
            <a:r>
              <a:rPr lang="en-US" dirty="0"/>
              <a:t>Department of Health Care Services</a:t>
            </a:r>
          </a:p>
        </p:txBody>
      </p:sp>
      <p:sp>
        <p:nvSpPr>
          <p:cNvPr id="6" name="Slide Number Placeholder 5"/>
          <p:cNvSpPr>
            <a:spLocks noGrp="1"/>
          </p:cNvSpPr>
          <p:nvPr>
            <p:ph type="sldNum" sz="quarter" idx="12"/>
          </p:nvPr>
        </p:nvSpPr>
        <p:spPr/>
        <p:txBody>
          <a:bodyPr/>
          <a:lstStyle/>
          <a:p>
            <a:fld id="{8F737D99-538C-4057-ABB0-9BF90AF7BE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993A1-00C3-477B-8FBC-BCC312D76242}" type="datetime1">
              <a:rPr lang="en-US" smtClean="0"/>
              <a:pPr/>
              <a:t>11/30/2020</a:t>
            </a:fld>
            <a:endParaRPr lang="en-US" dirty="0"/>
          </a:p>
        </p:txBody>
      </p:sp>
      <p:sp>
        <p:nvSpPr>
          <p:cNvPr id="5" name="Footer Placeholder 4"/>
          <p:cNvSpPr>
            <a:spLocks noGrp="1"/>
          </p:cNvSpPr>
          <p:nvPr>
            <p:ph type="ftr" sz="quarter" idx="11"/>
          </p:nvPr>
        </p:nvSpPr>
        <p:spPr/>
        <p:txBody>
          <a:bodyPr/>
          <a:lstStyle/>
          <a:p>
            <a:r>
              <a:rPr lang="en-US" dirty="0"/>
              <a:t>Department of Health Care Services</a:t>
            </a:r>
          </a:p>
        </p:txBody>
      </p:sp>
      <p:sp>
        <p:nvSpPr>
          <p:cNvPr id="6" name="Slide Number Placeholder 5"/>
          <p:cNvSpPr>
            <a:spLocks noGrp="1"/>
          </p:cNvSpPr>
          <p:nvPr>
            <p:ph type="sldNum" sz="quarter" idx="12"/>
          </p:nvPr>
        </p:nvSpPr>
        <p:spPr/>
        <p:txBody>
          <a:bodyPr/>
          <a:lstStyle/>
          <a:p>
            <a:fld id="{8F737D99-538C-4057-ABB0-9BF90AF7BE8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D69D3F-DC5C-4CFF-A3CD-D5B74E45E734}" type="datetime1">
              <a:rPr lang="en-US" smtClean="0"/>
              <a:pPr/>
              <a:t>11/30/2020</a:t>
            </a:fld>
            <a:endParaRPr lang="en-US" dirty="0"/>
          </a:p>
        </p:txBody>
      </p:sp>
      <p:sp>
        <p:nvSpPr>
          <p:cNvPr id="5" name="Footer Placeholder 4"/>
          <p:cNvSpPr>
            <a:spLocks noGrp="1"/>
          </p:cNvSpPr>
          <p:nvPr>
            <p:ph type="ftr" sz="quarter" idx="11"/>
          </p:nvPr>
        </p:nvSpPr>
        <p:spPr/>
        <p:txBody>
          <a:bodyPr/>
          <a:lstStyle/>
          <a:p>
            <a:r>
              <a:rPr lang="en-US" dirty="0"/>
              <a:t>Department of Health Care Services</a:t>
            </a:r>
          </a:p>
        </p:txBody>
      </p:sp>
      <p:sp>
        <p:nvSpPr>
          <p:cNvPr id="6" name="Slide Number Placeholder 5"/>
          <p:cNvSpPr>
            <a:spLocks noGrp="1"/>
          </p:cNvSpPr>
          <p:nvPr>
            <p:ph type="sldNum" sz="quarter" idx="12"/>
          </p:nvPr>
        </p:nvSpPr>
        <p:spPr/>
        <p:txBody>
          <a:bodyPr/>
          <a:lstStyle/>
          <a:p>
            <a:fld id="{8F737D99-538C-4057-ABB0-9BF90AF7BE8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664FFC-D904-48A5-8104-19D24456DBC1}" type="datetime1">
              <a:rPr lang="en-US" smtClean="0"/>
              <a:pPr/>
              <a:t>11/30/2020</a:t>
            </a:fld>
            <a:endParaRPr lang="en-US" dirty="0"/>
          </a:p>
        </p:txBody>
      </p:sp>
      <p:sp>
        <p:nvSpPr>
          <p:cNvPr id="5" name="Footer Placeholder 4"/>
          <p:cNvSpPr>
            <a:spLocks noGrp="1"/>
          </p:cNvSpPr>
          <p:nvPr>
            <p:ph type="ftr" sz="quarter" idx="11"/>
          </p:nvPr>
        </p:nvSpPr>
        <p:spPr/>
        <p:txBody>
          <a:bodyPr/>
          <a:lstStyle/>
          <a:p>
            <a:r>
              <a:rPr lang="en-US" dirty="0"/>
              <a:t>Department of Health Care Services</a:t>
            </a:r>
          </a:p>
        </p:txBody>
      </p:sp>
      <p:sp>
        <p:nvSpPr>
          <p:cNvPr id="6" name="Slide Number Placeholder 5"/>
          <p:cNvSpPr>
            <a:spLocks noGrp="1"/>
          </p:cNvSpPr>
          <p:nvPr>
            <p:ph type="sldNum" sz="quarter" idx="12"/>
          </p:nvPr>
        </p:nvSpPr>
        <p:spPr/>
        <p:txBody>
          <a:bodyPr/>
          <a:lstStyle/>
          <a:p>
            <a:fld id="{8F737D99-538C-4057-ABB0-9BF90AF7BE8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F5FCD0-87B6-4DED-A95B-AC0026998A09}" type="datetime1">
              <a:rPr lang="en-US" smtClean="0"/>
              <a:pPr/>
              <a:t>11/30/2020</a:t>
            </a:fld>
            <a:endParaRPr lang="en-US" dirty="0"/>
          </a:p>
        </p:txBody>
      </p:sp>
      <p:sp>
        <p:nvSpPr>
          <p:cNvPr id="6" name="Footer Placeholder 5"/>
          <p:cNvSpPr>
            <a:spLocks noGrp="1"/>
          </p:cNvSpPr>
          <p:nvPr>
            <p:ph type="ftr" sz="quarter" idx="11"/>
          </p:nvPr>
        </p:nvSpPr>
        <p:spPr/>
        <p:txBody>
          <a:bodyPr/>
          <a:lstStyle/>
          <a:p>
            <a:r>
              <a:rPr lang="en-US" dirty="0"/>
              <a:t>Department of Health Care Services</a:t>
            </a:r>
          </a:p>
        </p:txBody>
      </p:sp>
      <p:sp>
        <p:nvSpPr>
          <p:cNvPr id="7" name="Slide Number Placeholder 6"/>
          <p:cNvSpPr>
            <a:spLocks noGrp="1"/>
          </p:cNvSpPr>
          <p:nvPr>
            <p:ph type="sldNum" sz="quarter" idx="12"/>
          </p:nvPr>
        </p:nvSpPr>
        <p:spPr/>
        <p:txBody>
          <a:bodyPr/>
          <a:lstStyle/>
          <a:p>
            <a:fld id="{8F737D99-538C-4057-ABB0-9BF90AF7BE8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5E02A7-5C5E-44C0-9594-EB933910AA93}" type="datetime1">
              <a:rPr lang="en-US" smtClean="0"/>
              <a:pPr/>
              <a:t>11/30/2020</a:t>
            </a:fld>
            <a:endParaRPr lang="en-US" dirty="0"/>
          </a:p>
        </p:txBody>
      </p:sp>
      <p:sp>
        <p:nvSpPr>
          <p:cNvPr id="8" name="Footer Placeholder 7"/>
          <p:cNvSpPr>
            <a:spLocks noGrp="1"/>
          </p:cNvSpPr>
          <p:nvPr>
            <p:ph type="ftr" sz="quarter" idx="11"/>
          </p:nvPr>
        </p:nvSpPr>
        <p:spPr/>
        <p:txBody>
          <a:bodyPr/>
          <a:lstStyle/>
          <a:p>
            <a:r>
              <a:rPr lang="en-US" dirty="0"/>
              <a:t>Department of Health Care Services</a:t>
            </a:r>
          </a:p>
        </p:txBody>
      </p:sp>
      <p:sp>
        <p:nvSpPr>
          <p:cNvPr id="9" name="Slide Number Placeholder 8"/>
          <p:cNvSpPr>
            <a:spLocks noGrp="1"/>
          </p:cNvSpPr>
          <p:nvPr>
            <p:ph type="sldNum" sz="quarter" idx="12"/>
          </p:nvPr>
        </p:nvSpPr>
        <p:spPr/>
        <p:txBody>
          <a:bodyPr/>
          <a:lstStyle/>
          <a:p>
            <a:fld id="{8F737D99-538C-4057-ABB0-9BF90AF7BE87}"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88CE17-A784-4C9D-BAF3-90D25A426F6D}" type="datetime1">
              <a:rPr lang="en-US" smtClean="0"/>
              <a:pPr/>
              <a:t>11/30/2020</a:t>
            </a:fld>
            <a:endParaRPr lang="en-US" dirty="0"/>
          </a:p>
        </p:txBody>
      </p:sp>
      <p:sp>
        <p:nvSpPr>
          <p:cNvPr id="4" name="Footer Placeholder 3"/>
          <p:cNvSpPr>
            <a:spLocks noGrp="1"/>
          </p:cNvSpPr>
          <p:nvPr>
            <p:ph type="ftr" sz="quarter" idx="11"/>
          </p:nvPr>
        </p:nvSpPr>
        <p:spPr/>
        <p:txBody>
          <a:bodyPr/>
          <a:lstStyle/>
          <a:p>
            <a:r>
              <a:rPr lang="en-US" dirty="0"/>
              <a:t>Department of Health Care Services</a:t>
            </a:r>
          </a:p>
        </p:txBody>
      </p:sp>
      <p:sp>
        <p:nvSpPr>
          <p:cNvPr id="5" name="Slide Number Placeholder 4"/>
          <p:cNvSpPr>
            <a:spLocks noGrp="1"/>
          </p:cNvSpPr>
          <p:nvPr>
            <p:ph type="sldNum" sz="quarter" idx="12"/>
          </p:nvPr>
        </p:nvSpPr>
        <p:spPr/>
        <p:txBody>
          <a:bodyPr/>
          <a:lstStyle/>
          <a:p>
            <a:fld id="{8F737D99-538C-4057-ABB0-9BF90AF7BE8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B59F8-2F6D-4C5B-A1A6-310FF659BC4D}" type="datetime1">
              <a:rPr lang="en-US" smtClean="0"/>
              <a:pPr/>
              <a:t>11/30/2020</a:t>
            </a:fld>
            <a:endParaRPr lang="en-US" dirty="0"/>
          </a:p>
        </p:txBody>
      </p:sp>
      <p:sp>
        <p:nvSpPr>
          <p:cNvPr id="3" name="Footer Placeholder 2"/>
          <p:cNvSpPr>
            <a:spLocks noGrp="1"/>
          </p:cNvSpPr>
          <p:nvPr>
            <p:ph type="ftr" sz="quarter" idx="11"/>
          </p:nvPr>
        </p:nvSpPr>
        <p:spPr/>
        <p:txBody>
          <a:bodyPr/>
          <a:lstStyle/>
          <a:p>
            <a:r>
              <a:rPr lang="en-US" dirty="0"/>
              <a:t>Department of Health Care Services</a:t>
            </a:r>
          </a:p>
        </p:txBody>
      </p:sp>
      <p:sp>
        <p:nvSpPr>
          <p:cNvPr id="4" name="Slide Number Placeholder 3"/>
          <p:cNvSpPr>
            <a:spLocks noGrp="1"/>
          </p:cNvSpPr>
          <p:nvPr>
            <p:ph type="sldNum" sz="quarter" idx="12"/>
          </p:nvPr>
        </p:nvSpPr>
        <p:spPr/>
        <p:txBody>
          <a:bodyPr/>
          <a:lstStyle/>
          <a:p>
            <a:fld id="{8F737D99-538C-4057-ABB0-9BF90AF7BE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63258-802A-4983-AC2B-1E15161B25BB}" type="datetime1">
              <a:rPr lang="en-US" smtClean="0"/>
              <a:pPr/>
              <a:t>11/30/2020</a:t>
            </a:fld>
            <a:endParaRPr lang="en-US" dirty="0"/>
          </a:p>
        </p:txBody>
      </p:sp>
      <p:sp>
        <p:nvSpPr>
          <p:cNvPr id="6" name="Footer Placeholder 5"/>
          <p:cNvSpPr>
            <a:spLocks noGrp="1"/>
          </p:cNvSpPr>
          <p:nvPr>
            <p:ph type="ftr" sz="quarter" idx="11"/>
          </p:nvPr>
        </p:nvSpPr>
        <p:spPr/>
        <p:txBody>
          <a:bodyPr/>
          <a:lstStyle/>
          <a:p>
            <a:r>
              <a:rPr lang="en-US" dirty="0"/>
              <a:t>Department of Health Care Services</a:t>
            </a:r>
          </a:p>
        </p:txBody>
      </p:sp>
      <p:sp>
        <p:nvSpPr>
          <p:cNvPr id="7" name="Slide Number Placeholder 6"/>
          <p:cNvSpPr>
            <a:spLocks noGrp="1"/>
          </p:cNvSpPr>
          <p:nvPr>
            <p:ph type="sldNum" sz="quarter" idx="12"/>
          </p:nvPr>
        </p:nvSpPr>
        <p:spPr/>
        <p:txBody>
          <a:bodyPr/>
          <a:lstStyle/>
          <a:p>
            <a:fld id="{8F737D99-538C-4057-ABB0-9BF90AF7BE87}"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8CAAC5-687B-47E8-9C79-35C1B9211D90}" type="datetime1">
              <a:rPr lang="en-US" smtClean="0"/>
              <a:pPr/>
              <a:t>11/30/2020</a:t>
            </a:fld>
            <a:endParaRPr lang="en-US" dirty="0"/>
          </a:p>
        </p:txBody>
      </p:sp>
      <p:sp>
        <p:nvSpPr>
          <p:cNvPr id="6" name="Footer Placeholder 5"/>
          <p:cNvSpPr>
            <a:spLocks noGrp="1"/>
          </p:cNvSpPr>
          <p:nvPr>
            <p:ph type="ftr" sz="quarter" idx="11"/>
          </p:nvPr>
        </p:nvSpPr>
        <p:spPr/>
        <p:txBody>
          <a:bodyPr/>
          <a:lstStyle/>
          <a:p>
            <a:r>
              <a:rPr lang="en-US" dirty="0"/>
              <a:t>Department of Health Care Services</a:t>
            </a:r>
          </a:p>
        </p:txBody>
      </p:sp>
      <p:sp>
        <p:nvSpPr>
          <p:cNvPr id="7" name="Slide Number Placeholder 6"/>
          <p:cNvSpPr>
            <a:spLocks noGrp="1"/>
          </p:cNvSpPr>
          <p:nvPr>
            <p:ph type="sldNum" sz="quarter" idx="12"/>
          </p:nvPr>
        </p:nvSpPr>
        <p:spPr/>
        <p:txBody>
          <a:bodyPr/>
          <a:lstStyle/>
          <a:p>
            <a:fld id="{8F737D99-538C-4057-ABB0-9BF90AF7BE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CBDE815-15EC-4990-A920-2BD17B294B27}" type="datetime1">
              <a:rPr lang="en-US" smtClean="0"/>
              <a:pPr/>
              <a:t>11/30/2020</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dirty="0"/>
              <a:t>Department of Health Care Services</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F737D99-538C-4057-ABB0-9BF90AF7BE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HOmbudsman@dhcs.c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dhcs.ca.gov/services/MH/Documents/PASRR_ReconReq.doc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hcs.ca.gov/services/MH/Documents/PASRRIT_UID.xl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mailto:MHPASRR@dhcs.ca.gov" TargetMode="External"/><Relationship Id="rId4" Type="http://schemas.openxmlformats.org/officeDocument/2006/relationships/hyperlink" Target="mailto:MHPASRR@DHCS.C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HPASRR@DHCS.CA.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asrr.dhcs.ca.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mailto:MHPASRR@DHCS.CA.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dhcs.ca.gov/services/MH/Pages/PASRR.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mhpasrr@dhcs.c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hpasrr@dhcs.ca.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9000"/>
            <a:ext cx="7162800" cy="676275"/>
          </a:xfrm>
        </p:spPr>
        <p:txBody>
          <a:bodyPr>
            <a:noAutofit/>
          </a:bodyPr>
          <a:lstStyle/>
          <a:p>
            <a:pPr algn="ctr" defTabSz="914290" eaLnBrk="1" fontAlgn="auto" hangingPunct="1">
              <a:spcAft>
                <a:spcPts val="0"/>
              </a:spcAft>
              <a:defRPr/>
            </a:pPr>
            <a:r>
              <a:rPr lang="en-US" sz="3200" b="1" dirty="0">
                <a:solidFill>
                  <a:srgbClr val="002060"/>
                </a:solidFill>
              </a:rPr>
              <a:t>Online pasrr training  general topics</a:t>
            </a:r>
            <a:br>
              <a:rPr lang="en-US" sz="3600" b="1" dirty="0">
                <a:solidFill>
                  <a:srgbClr val="002060"/>
                </a:solidFill>
              </a:rPr>
            </a:br>
            <a:r>
              <a:rPr lang="en-US" sz="1600" b="1" dirty="0">
                <a:solidFill>
                  <a:srgbClr val="002060"/>
                </a:solidFill>
              </a:rPr>
              <a:t>for </a:t>
            </a:r>
            <a:br>
              <a:rPr lang="en-US" sz="3600" b="1" dirty="0">
                <a:solidFill>
                  <a:srgbClr val="002060"/>
                </a:solidFill>
              </a:rPr>
            </a:br>
            <a:r>
              <a:rPr lang="en-US" sz="2400" b="1" dirty="0">
                <a:solidFill>
                  <a:srgbClr val="002060"/>
                </a:solidFill>
              </a:rPr>
              <a:t>All users of the Online pasrr system</a:t>
            </a:r>
            <a:br>
              <a:rPr lang="en-US" sz="4200" dirty="0">
                <a:solidFill>
                  <a:srgbClr val="C00000"/>
                </a:solidFill>
              </a:rPr>
            </a:br>
            <a:endParaRPr lang="en-US" sz="4200" b="1" dirty="0">
              <a:solidFill>
                <a:srgbClr val="C00000"/>
              </a:solidFill>
            </a:endParaRPr>
          </a:p>
        </p:txBody>
      </p:sp>
      <p:sp>
        <p:nvSpPr>
          <p:cNvPr id="1331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F13E9003-BC2E-49A8-A0E5-22210F30FEF4}" type="slidenum">
              <a:rPr lang="en-US" altLang="en-US" smtClean="0">
                <a:solidFill>
                  <a:srgbClr val="FFFFFF"/>
                </a:solidFill>
              </a:rPr>
              <a:pPr eaLnBrk="1" hangingPunct="1"/>
              <a:t>1</a:t>
            </a:fld>
            <a:endParaRPr lang="en-US" altLang="en-US" dirty="0">
              <a:solidFill>
                <a:srgbClr val="FFFFFF"/>
              </a:solidFill>
            </a:endParaRPr>
          </a:p>
        </p:txBody>
      </p:sp>
      <p:cxnSp>
        <p:nvCxnSpPr>
          <p:cNvPr id="8" name="Straight Connector 7">
            <a:extLst>
              <a:ext uri="{C183D7F6-B498-43B3-948B-1728B52AA6E4}">
                <adec:decorative xmlns:adec="http://schemas.microsoft.com/office/drawing/2017/decorative" val="1"/>
              </a:ext>
            </a:extLst>
          </p:cNvPr>
          <p:cNvCxnSpPr/>
          <p:nvPr/>
        </p:nvCxnSpPr>
        <p:spPr>
          <a:xfrm>
            <a:off x="1225550" y="3733800"/>
            <a:ext cx="6705600" cy="0"/>
          </a:xfrm>
          <a:prstGeom prst="line">
            <a:avLst/>
          </a:prstGeom>
          <a:ln>
            <a:solidFill>
              <a:srgbClr val="0000FF"/>
            </a:solidFill>
          </a:ln>
        </p:spPr>
        <p:style>
          <a:lnRef idx="3">
            <a:schemeClr val="accent6"/>
          </a:lnRef>
          <a:fillRef idx="0">
            <a:schemeClr val="accent6"/>
          </a:fillRef>
          <a:effectRef idx="2">
            <a:schemeClr val="accent6"/>
          </a:effectRef>
          <a:fontRef idx="minor">
            <a:schemeClr val="tx1"/>
          </a:fontRef>
        </p:style>
      </p:cxnSp>
      <p:sp>
        <p:nvSpPr>
          <p:cNvPr id="3" name="Text Placeholder 2"/>
          <p:cNvSpPr>
            <a:spLocks noGrp="1"/>
          </p:cNvSpPr>
          <p:nvPr>
            <p:ph type="body" idx="1"/>
          </p:nvPr>
        </p:nvSpPr>
        <p:spPr>
          <a:xfrm>
            <a:off x="158750" y="4800600"/>
            <a:ext cx="7772400" cy="1500187"/>
          </a:xfrm>
        </p:spPr>
        <p:txBody>
          <a:bodyPr rtlCol="0">
            <a:normAutofit fontScale="25000" lnSpcReduction="20000"/>
          </a:bodyPr>
          <a:lstStyle/>
          <a:p>
            <a:pPr defTabSz="914290" eaLnBrk="1" fontAlgn="auto" hangingPunct="1">
              <a:spcAft>
                <a:spcPts val="0"/>
              </a:spcAft>
              <a:defRPr/>
            </a:pPr>
            <a:r>
              <a:rPr lang="en-US" sz="8600" b="1" dirty="0">
                <a:solidFill>
                  <a:srgbClr val="002060"/>
                </a:solidFill>
              </a:rPr>
              <a:t>PASRR Section</a:t>
            </a:r>
          </a:p>
          <a:p>
            <a:pPr defTabSz="914290" eaLnBrk="1" fontAlgn="auto" hangingPunct="1">
              <a:spcAft>
                <a:spcPts val="0"/>
              </a:spcAft>
              <a:defRPr/>
            </a:pPr>
            <a:endParaRPr lang="en-US" sz="8600" b="1" dirty="0">
              <a:solidFill>
                <a:srgbClr val="002060"/>
              </a:solidFill>
            </a:endParaRPr>
          </a:p>
          <a:p>
            <a:pPr defTabSz="914290" eaLnBrk="1" fontAlgn="auto" hangingPunct="1">
              <a:spcAft>
                <a:spcPts val="0"/>
              </a:spcAft>
              <a:defRPr/>
            </a:pPr>
            <a:r>
              <a:rPr lang="en-US" sz="8600" b="1" dirty="0">
                <a:solidFill>
                  <a:srgbClr val="002060"/>
                </a:solidFill>
              </a:rPr>
              <a:t>Department of Health Care Services</a:t>
            </a:r>
          </a:p>
          <a:p>
            <a:pPr defTabSz="914290" eaLnBrk="1" fontAlgn="auto" hangingPunct="1">
              <a:spcAft>
                <a:spcPts val="0"/>
              </a:spcAft>
              <a:defRPr/>
            </a:pPr>
            <a:r>
              <a:rPr lang="en-US" sz="8600" b="1" dirty="0">
                <a:solidFill>
                  <a:srgbClr val="002060"/>
                </a:solidFill>
              </a:rPr>
              <a:t>Level I Training for Facilities</a:t>
            </a:r>
          </a:p>
          <a:p>
            <a:pPr defTabSz="914290" eaLnBrk="1" fontAlgn="auto" hangingPunct="1">
              <a:spcAft>
                <a:spcPts val="0"/>
              </a:spcAft>
              <a:defRPr/>
            </a:pPr>
            <a:r>
              <a:rPr lang="en-US" sz="8600" b="1" dirty="0">
                <a:solidFill>
                  <a:srgbClr val="002060"/>
                </a:solidFill>
              </a:rPr>
              <a:t>Rev: 8/10/15</a:t>
            </a:r>
          </a:p>
          <a:p>
            <a:pPr defTabSz="914290" eaLnBrk="1" fontAlgn="auto" hangingPunct="1">
              <a:spcAft>
                <a:spcPts val="0"/>
              </a:spcAft>
              <a:defRPr/>
            </a:pPr>
            <a:endParaRPr lang="en-US" sz="8600" b="1" dirty="0">
              <a:solidFill>
                <a:srgbClr val="002060"/>
              </a:solidFill>
            </a:endParaRPr>
          </a:p>
        </p:txBody>
      </p:sp>
      <p:pic>
        <p:nvPicPr>
          <p:cNvPr id="13318" name="Picture 3" descr="DHCS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181600"/>
            <a:ext cx="16033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5362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normAutofit/>
          </a:bodyPr>
          <a:lstStyle/>
          <a:p>
            <a:pPr defTabSz="914290" fontAlgn="auto">
              <a:spcAft>
                <a:spcPts val="0"/>
              </a:spcAft>
              <a:defRPr/>
            </a:pPr>
            <a:r>
              <a:rPr lang="en-US" dirty="0"/>
              <a:t>Process Steps – Level I </a:t>
            </a:r>
            <a:endParaRPr lang="en-US" sz="2000" dirty="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59607DF1-6DE9-4790-BB62-735D859B6C3D}" type="slidenum">
              <a:rPr lang="en-US" altLang="en-US" smtClean="0">
                <a:solidFill>
                  <a:srgbClr val="FFFFFF"/>
                </a:solidFill>
              </a:rPr>
              <a:pPr eaLnBrk="1" hangingPunct="1"/>
              <a:t>10</a:t>
            </a:fld>
            <a:endParaRPr lang="en-US" altLang="en-US" dirty="0">
              <a:solidFill>
                <a:srgbClr val="FFFFFF"/>
              </a:solidFill>
            </a:endParaRPr>
          </a:p>
        </p:txBody>
      </p:sp>
      <p:sp>
        <p:nvSpPr>
          <p:cNvPr id="30" name="Content Placeholder 2"/>
          <p:cNvSpPr>
            <a:spLocks noGrp="1"/>
          </p:cNvSpPr>
          <p:nvPr>
            <p:ph idx="1"/>
          </p:nvPr>
        </p:nvSpPr>
        <p:spPr>
          <a:xfrm>
            <a:off x="457200" y="1524000"/>
            <a:ext cx="8229600" cy="4953000"/>
          </a:xfrm>
        </p:spPr>
        <p:txBody>
          <a:bodyPr>
            <a:normAutofit fontScale="62500" lnSpcReduction="20000"/>
          </a:bodyPr>
          <a:lstStyle/>
          <a:p>
            <a:pPr marL="0" indent="0" eaLnBrk="1" hangingPunct="1">
              <a:buFont typeface="Georgia" pitchFamily="18" charset="0"/>
              <a:buNone/>
              <a:defRPr/>
            </a:pPr>
            <a:r>
              <a:rPr lang="en-US" sz="2800" b="1" dirty="0">
                <a:cs typeface="Arial" pitchFamily="34" charset="0"/>
              </a:rPr>
              <a:t>Step 1: Level I (Screening)</a:t>
            </a:r>
            <a:endParaRPr lang="en-US" sz="2800" dirty="0">
              <a:cs typeface="Arial" pitchFamily="34" charset="0"/>
            </a:endParaRPr>
          </a:p>
          <a:p>
            <a:pPr>
              <a:defRPr/>
            </a:pPr>
            <a:endParaRPr lang="en-US" sz="2600" dirty="0"/>
          </a:p>
          <a:p>
            <a:pPr>
              <a:defRPr/>
            </a:pPr>
            <a:r>
              <a:rPr lang="en-US" sz="2800" dirty="0"/>
              <a:t>The Level I screen is administered to all NF applicants and should yield a positive result if the individual has a history of a mental illness or demonstrates symptoms of a mental illness or intellectual disability.</a:t>
            </a:r>
          </a:p>
          <a:p>
            <a:pPr marL="0" indent="0">
              <a:buNone/>
              <a:defRPr/>
            </a:pPr>
            <a:endParaRPr lang="en-US" sz="2800" dirty="0"/>
          </a:p>
          <a:p>
            <a:pPr>
              <a:defRPr/>
            </a:pPr>
            <a:r>
              <a:rPr lang="en-US" sz="2800" dirty="0"/>
              <a:t>Who should complete a Level I?</a:t>
            </a:r>
          </a:p>
          <a:p>
            <a:pPr marL="279400" lvl="1" indent="100013">
              <a:tabLst>
                <a:tab pos="457200" algn="l"/>
                <a:tab pos="511175" algn="l"/>
                <a:tab pos="576263" algn="l"/>
                <a:tab pos="631825" algn="l"/>
              </a:tabLst>
              <a:defRPr/>
            </a:pPr>
            <a:r>
              <a:rPr lang="en-US" sz="2800" dirty="0"/>
              <a:t>  </a:t>
            </a:r>
            <a:r>
              <a:rPr lang="en-US" sz="2600" dirty="0">
                <a:cs typeface="Arial" pitchFamily="34" charset="0"/>
              </a:rPr>
              <a:t>Staff should be sufficiently trained in NF healthcare programs, medical terminology and the  	use of medical records that they can find the essential information necessary to accurately 	respond to the PASRR screening questions.</a:t>
            </a:r>
            <a:endParaRPr lang="en-US" sz="2600" dirty="0"/>
          </a:p>
          <a:p>
            <a:pPr marL="0" indent="0">
              <a:buNone/>
              <a:defRPr/>
            </a:pPr>
            <a:endParaRPr lang="en-US" sz="2600" dirty="0"/>
          </a:p>
          <a:p>
            <a:pPr>
              <a:defRPr/>
            </a:pPr>
            <a:r>
              <a:rPr lang="en-US" sz="2800" dirty="0"/>
              <a:t>Facility staff access and enter the form online.  </a:t>
            </a:r>
          </a:p>
          <a:p>
            <a:pPr lvl="1">
              <a:defRPr/>
            </a:pPr>
            <a:r>
              <a:rPr lang="en-US" sz="2600" dirty="0">
                <a:cs typeface="Arial" pitchFamily="34" charset="0"/>
              </a:rPr>
              <a:t>Staff conduct the screen using medical and psychiatric records, individual interviews, and/or direct observation, and consultation with personal care givers,  conservators or family, treatment providers, and/or hospital discharge staff or the county mental health plan.</a:t>
            </a:r>
          </a:p>
          <a:p>
            <a:pPr marL="0" indent="0">
              <a:buNone/>
              <a:defRPr/>
            </a:pPr>
            <a:endParaRPr lang="en-US" sz="2600" dirty="0">
              <a:cs typeface="Arial" pitchFamily="34" charset="0"/>
            </a:endParaRPr>
          </a:p>
          <a:p>
            <a:pPr>
              <a:defRPr/>
            </a:pPr>
            <a:r>
              <a:rPr lang="en-US" sz="2800" dirty="0"/>
              <a:t>Staff submit the form via the internet.</a:t>
            </a:r>
          </a:p>
          <a:p>
            <a:pPr lvl="1">
              <a:defRPr/>
            </a:pPr>
            <a:r>
              <a:rPr lang="en-US" sz="2600" dirty="0">
                <a:cs typeface="Arial" pitchFamily="34" charset="0"/>
              </a:rPr>
              <a:t>The screening information is entered into Online PASRR and immediately available to DHCS and the Level II Contractual Evaluators.</a:t>
            </a:r>
          </a:p>
        </p:txBody>
      </p:sp>
    </p:spTree>
    <p:extLst>
      <p:ext uri="{BB962C8B-B14F-4D97-AF65-F5344CB8AC3E}">
        <p14:creationId xmlns:p14="http://schemas.microsoft.com/office/powerpoint/2010/main" val="104264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35669"/>
            <a:ext cx="7858433" cy="584775"/>
          </a:xfrm>
          <a:prstGeom prst="rect">
            <a:avLst/>
          </a:prstGeom>
          <a:noFill/>
        </p:spPr>
        <p:txBody>
          <a:bodyPr wrap="none" rtlCol="0">
            <a:spAutoFit/>
          </a:bodyPr>
          <a:lstStyle/>
          <a:p>
            <a:r>
              <a:rPr lang="en-US" sz="3200" spc="-100" dirty="0">
                <a:solidFill>
                  <a:schemeClr val="tx2"/>
                </a:solidFill>
                <a:latin typeface="+mj-lt"/>
                <a:ea typeface="+mj-ea"/>
                <a:cs typeface="+mj-cs"/>
              </a:rPr>
              <a:t>Advanced Group Determinations /Categoricals</a:t>
            </a:r>
          </a:p>
        </p:txBody>
      </p:sp>
      <p:sp>
        <p:nvSpPr>
          <p:cNvPr id="2" name="Title 1"/>
          <p:cNvSpPr>
            <a:spLocks noGrp="1"/>
          </p:cNvSpPr>
          <p:nvPr>
            <p:ph type="title"/>
          </p:nvPr>
        </p:nvSpPr>
        <p:spPr>
          <a:xfrm>
            <a:off x="152400" y="609600"/>
            <a:ext cx="8991600" cy="457200"/>
          </a:xfrm>
        </p:spPr>
        <p:txBody>
          <a:bodyPr>
            <a:normAutofit fontScale="90000"/>
          </a:bodyPr>
          <a:lstStyle/>
          <a:p>
            <a:pPr defTabSz="914290" fontAlgn="auto">
              <a:spcAft>
                <a:spcPts val="0"/>
              </a:spcAft>
              <a:defRPr/>
            </a:pPr>
            <a:r>
              <a:rPr lang="en-US" dirty="0"/>
              <a:t>Process Steps – </a:t>
            </a:r>
            <a:br>
              <a:rPr lang="en-US" dirty="0"/>
            </a:br>
            <a:endParaRPr lang="en-US" sz="1600" dirty="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59607DF1-6DE9-4790-BB62-735D859B6C3D}" type="slidenum">
              <a:rPr lang="en-US" altLang="en-US" smtClean="0">
                <a:solidFill>
                  <a:srgbClr val="FFFFFF"/>
                </a:solidFill>
              </a:rPr>
              <a:pPr eaLnBrk="1" hangingPunct="1"/>
              <a:t>11</a:t>
            </a:fld>
            <a:endParaRPr lang="en-US" altLang="en-US" dirty="0">
              <a:solidFill>
                <a:srgbClr val="FFFFFF"/>
              </a:solidFill>
            </a:endParaRPr>
          </a:p>
        </p:txBody>
      </p:sp>
      <p:sp>
        <p:nvSpPr>
          <p:cNvPr id="30" name="Content Placeholder 2"/>
          <p:cNvSpPr>
            <a:spLocks noGrp="1"/>
          </p:cNvSpPr>
          <p:nvPr>
            <p:ph idx="1"/>
          </p:nvPr>
        </p:nvSpPr>
        <p:spPr>
          <a:xfrm>
            <a:off x="457200" y="1752600"/>
            <a:ext cx="8229600" cy="4324350"/>
          </a:xfrm>
        </p:spPr>
        <p:txBody>
          <a:bodyPr>
            <a:normAutofit fontScale="92500" lnSpcReduction="20000"/>
          </a:bodyPr>
          <a:lstStyle/>
          <a:p>
            <a:pPr marL="0" indent="0" eaLnBrk="1" hangingPunct="1">
              <a:buFont typeface="Georgia" pitchFamily="18" charset="0"/>
              <a:buNone/>
              <a:defRPr/>
            </a:pPr>
            <a:r>
              <a:rPr lang="en-US" b="1" dirty="0">
                <a:cs typeface="Arial" pitchFamily="34" charset="0"/>
              </a:rPr>
              <a:t>Categorical Determinations </a:t>
            </a:r>
            <a:r>
              <a:rPr lang="en-US" sz="2000" dirty="0">
                <a:cs typeface="Arial" pitchFamily="34" charset="0"/>
              </a:rPr>
              <a:t>(No change from Title 42 CFR 483.130(f))</a:t>
            </a:r>
          </a:p>
          <a:p>
            <a:pPr marL="0" indent="0" eaLnBrk="1" hangingPunct="1">
              <a:buNone/>
              <a:defRPr/>
            </a:pPr>
            <a:endParaRPr lang="en-US" dirty="0">
              <a:cs typeface="Arial" pitchFamily="34" charset="0"/>
            </a:endParaRPr>
          </a:p>
          <a:p>
            <a:pPr eaLnBrk="1" hangingPunct="1">
              <a:defRPr/>
            </a:pPr>
            <a:r>
              <a:rPr lang="en-US" dirty="0">
                <a:cs typeface="Arial" pitchFamily="34" charset="0"/>
              </a:rPr>
              <a:t>Advanced group determinations may mean the Level II Evaluation is unnecessary</a:t>
            </a:r>
          </a:p>
          <a:p>
            <a:pPr lvl="1">
              <a:defRPr/>
            </a:pPr>
            <a:r>
              <a:rPr lang="en-US" dirty="0">
                <a:cs typeface="Arial" pitchFamily="34" charset="0"/>
              </a:rPr>
              <a:t>Convalescent care</a:t>
            </a:r>
          </a:p>
          <a:p>
            <a:pPr lvl="1">
              <a:defRPr/>
            </a:pPr>
            <a:r>
              <a:rPr lang="en-US" dirty="0">
                <a:cs typeface="Arial" pitchFamily="34" charset="0"/>
              </a:rPr>
              <a:t>Terminal Illness</a:t>
            </a:r>
          </a:p>
          <a:p>
            <a:pPr lvl="1">
              <a:defRPr/>
            </a:pPr>
            <a:r>
              <a:rPr lang="en-US" dirty="0">
                <a:cs typeface="Arial" pitchFamily="34" charset="0"/>
              </a:rPr>
              <a:t>Severe Physical Illness</a:t>
            </a:r>
          </a:p>
          <a:p>
            <a:pPr lvl="1">
              <a:defRPr/>
            </a:pPr>
            <a:r>
              <a:rPr lang="en-US" dirty="0">
                <a:cs typeface="Arial" pitchFamily="34" charset="0"/>
              </a:rPr>
              <a:t>Respite Care</a:t>
            </a:r>
          </a:p>
          <a:p>
            <a:pPr lvl="1">
              <a:defRPr/>
            </a:pPr>
            <a:r>
              <a:rPr lang="en-US" dirty="0">
                <a:cs typeface="Arial" pitchFamily="34" charset="0"/>
              </a:rPr>
              <a:t>Emergency Situations</a:t>
            </a:r>
          </a:p>
          <a:p>
            <a:pPr lvl="1">
              <a:defRPr/>
            </a:pPr>
            <a:r>
              <a:rPr lang="en-US" dirty="0">
                <a:cs typeface="Arial" pitchFamily="34" charset="0"/>
              </a:rPr>
              <a:t>Delirium</a:t>
            </a:r>
          </a:p>
          <a:p>
            <a:pPr lvl="1">
              <a:defRPr/>
            </a:pPr>
            <a:r>
              <a:rPr lang="en-US" dirty="0">
                <a:cs typeface="Arial" pitchFamily="34" charset="0"/>
              </a:rPr>
              <a:t>Neurocognitive Disorders (formerly Dementia)</a:t>
            </a:r>
          </a:p>
          <a:p>
            <a:pPr marL="0" indent="0" eaLnBrk="1" hangingPunct="1">
              <a:buNone/>
              <a:defRPr/>
            </a:pPr>
            <a:endParaRPr lang="en-US" dirty="0">
              <a:cs typeface="Arial" pitchFamily="34" charset="0"/>
            </a:endParaRPr>
          </a:p>
          <a:p>
            <a:pPr marL="914400" lvl="1" indent="-739775">
              <a:buNone/>
              <a:defRPr/>
            </a:pPr>
            <a:r>
              <a:rPr lang="en-US" b="1" dirty="0">
                <a:cs typeface="Arial" pitchFamily="34" charset="0"/>
              </a:rPr>
              <a:t>Note: </a:t>
            </a:r>
            <a:r>
              <a:rPr lang="en-US" dirty="0">
                <a:cs typeface="Arial" pitchFamily="34" charset="0"/>
              </a:rPr>
              <a:t>The resident may still require nursing facility services for medical                 issues.</a:t>
            </a:r>
          </a:p>
          <a:p>
            <a:pPr eaLnBrk="1" hangingPunct="1">
              <a:defRPr/>
            </a:pPr>
            <a:endParaRPr lang="en-US" dirty="0">
              <a:cs typeface="Arial" pitchFamily="34" charset="0"/>
            </a:endParaRPr>
          </a:p>
          <a:p>
            <a:pPr eaLnBrk="1" hangingPunct="1">
              <a:defRPr/>
            </a:pPr>
            <a:endParaRPr lang="en-US" dirty="0">
              <a:cs typeface="Arial" pitchFamily="34" charset="0"/>
            </a:endParaRPr>
          </a:p>
        </p:txBody>
      </p:sp>
    </p:spTree>
    <p:extLst>
      <p:ext uri="{BB962C8B-B14F-4D97-AF65-F5344CB8AC3E}">
        <p14:creationId xmlns:p14="http://schemas.microsoft.com/office/powerpoint/2010/main" val="104264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30-Day Hospital Discharge Exemption</a:t>
            </a:r>
          </a:p>
        </p:txBody>
      </p:sp>
      <p:sp>
        <p:nvSpPr>
          <p:cNvPr id="3" name="Content Placeholder 2"/>
          <p:cNvSpPr>
            <a:spLocks noGrp="1"/>
          </p:cNvSpPr>
          <p:nvPr>
            <p:ph idx="1"/>
          </p:nvPr>
        </p:nvSpPr>
        <p:spPr/>
        <p:txBody>
          <a:bodyPr>
            <a:normAutofit/>
          </a:bodyPr>
          <a:lstStyle/>
          <a:p>
            <a:r>
              <a:rPr lang="en-US" dirty="0"/>
              <a:t>The hospital discharge exemption is the only true exemption from the requirements of PASRR. The exemption applies to individuals who are discharged from a hospital into a Medicaid-certified nursing facility (NF) and their stay is expected to last no more than 30 days. If an individual admitted to a NF under the hospital discharge exemption stays in the NF longer than 30 days, the PASRR process must be completed by calendar day 40 of admission.</a:t>
            </a:r>
          </a:p>
          <a:p>
            <a:pPr marL="0" indent="0">
              <a:buNone/>
            </a:pPr>
            <a:endParaRPr lang="en-US" dirty="0"/>
          </a:p>
          <a:p>
            <a:r>
              <a:rPr lang="en-US" dirty="0"/>
              <a:t>Embedded logic in the online system will stop user if resident is transferring from a hospital and is expected to stay less than 30-days at the NF.</a:t>
            </a:r>
          </a:p>
          <a:p>
            <a:pPr marL="0" indent="0">
              <a:buNone/>
            </a:pPr>
            <a:endParaRPr lang="en-US" dirty="0"/>
          </a:p>
        </p:txBody>
      </p:sp>
      <p:sp>
        <p:nvSpPr>
          <p:cNvPr id="4" name="Slide Number Placeholder 3"/>
          <p:cNvSpPr>
            <a:spLocks noGrp="1"/>
          </p:cNvSpPr>
          <p:nvPr>
            <p:ph type="sldNum" sz="quarter" idx="12"/>
          </p:nvPr>
        </p:nvSpPr>
        <p:spPr/>
        <p:txBody>
          <a:bodyPr/>
          <a:lstStyle/>
          <a:p>
            <a:fld id="{8F737D99-538C-4057-ABB0-9BF90AF7BE87}" type="slidenum">
              <a:rPr lang="en-US" smtClean="0"/>
              <a:pPr/>
              <a:t>12</a:t>
            </a:fld>
            <a:endParaRPr lang="en-US" dirty="0"/>
          </a:p>
        </p:txBody>
      </p:sp>
    </p:spTree>
    <p:extLst>
      <p:ext uri="{BB962C8B-B14F-4D97-AF65-F5344CB8AC3E}">
        <p14:creationId xmlns:p14="http://schemas.microsoft.com/office/powerpoint/2010/main" val="3465224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normAutofit/>
          </a:bodyPr>
          <a:lstStyle/>
          <a:p>
            <a:pPr defTabSz="914290" fontAlgn="auto">
              <a:spcAft>
                <a:spcPts val="0"/>
              </a:spcAft>
              <a:defRPr/>
            </a:pPr>
            <a:r>
              <a:rPr lang="en-US" dirty="0"/>
              <a:t>Process Steps – Level II</a:t>
            </a:r>
            <a:endParaRPr lang="en-US" sz="2000" dirty="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59607DF1-6DE9-4790-BB62-735D859B6C3D}" type="slidenum">
              <a:rPr lang="en-US" altLang="en-US" smtClean="0">
                <a:solidFill>
                  <a:srgbClr val="FFFFFF"/>
                </a:solidFill>
              </a:rPr>
              <a:pPr eaLnBrk="1" hangingPunct="1"/>
              <a:t>13</a:t>
            </a:fld>
            <a:endParaRPr lang="en-US" altLang="en-US" dirty="0">
              <a:solidFill>
                <a:srgbClr val="FFFFFF"/>
              </a:solidFill>
            </a:endParaRPr>
          </a:p>
        </p:txBody>
      </p:sp>
      <p:sp>
        <p:nvSpPr>
          <p:cNvPr id="30" name="Content Placeholder 2"/>
          <p:cNvSpPr>
            <a:spLocks noGrp="1"/>
          </p:cNvSpPr>
          <p:nvPr>
            <p:ph idx="1"/>
          </p:nvPr>
        </p:nvSpPr>
        <p:spPr>
          <a:xfrm>
            <a:off x="457200" y="1600200"/>
            <a:ext cx="8229600" cy="5029200"/>
          </a:xfrm>
        </p:spPr>
        <p:txBody>
          <a:bodyPr>
            <a:normAutofit fontScale="85000" lnSpcReduction="20000"/>
          </a:bodyPr>
          <a:lstStyle/>
          <a:p>
            <a:pPr marL="0" indent="0" eaLnBrk="1" hangingPunct="1">
              <a:buFont typeface="Georgia" pitchFamily="18" charset="0"/>
              <a:buNone/>
              <a:defRPr/>
            </a:pPr>
            <a:r>
              <a:rPr lang="en-US" sz="2600" b="1" dirty="0">
                <a:cs typeface="Arial" pitchFamily="34" charset="0"/>
              </a:rPr>
              <a:t>Step 2: Level II (Evaluation)</a:t>
            </a:r>
          </a:p>
          <a:p>
            <a:pPr marL="0" indent="0" eaLnBrk="1" hangingPunct="1">
              <a:buFont typeface="Georgia" pitchFamily="18" charset="0"/>
              <a:buNone/>
              <a:defRPr/>
            </a:pPr>
            <a:endParaRPr lang="en-US" sz="2600" dirty="0">
              <a:cs typeface="Arial" pitchFamily="34" charset="0"/>
            </a:endParaRPr>
          </a:p>
          <a:p>
            <a:pPr eaLnBrk="1" hangingPunct="1">
              <a:defRPr/>
            </a:pPr>
            <a:r>
              <a:rPr lang="en-US" sz="2200" dirty="0">
                <a:cs typeface="Arial" pitchFamily="34" charset="0"/>
              </a:rPr>
              <a:t>The Evaluators can see the results of a “positive” Level I in PASRR</a:t>
            </a:r>
          </a:p>
          <a:p>
            <a:pPr lvl="1">
              <a:defRPr/>
            </a:pPr>
            <a:r>
              <a:rPr lang="en-US" dirty="0">
                <a:cs typeface="Arial" pitchFamily="34" charset="0"/>
              </a:rPr>
              <a:t>Pursuant with Title 42 CFR Section 483.106 (d)(1), DHCS contracts with a third party entity (APS Healthcare) to perform evaluations.</a:t>
            </a:r>
          </a:p>
          <a:p>
            <a:pPr lvl="1">
              <a:defRPr/>
            </a:pPr>
            <a:endParaRPr lang="en-US" dirty="0">
              <a:cs typeface="Arial" pitchFamily="34" charset="0"/>
            </a:endParaRPr>
          </a:p>
          <a:p>
            <a:pPr eaLnBrk="1" hangingPunct="1">
              <a:defRPr/>
            </a:pPr>
            <a:r>
              <a:rPr lang="en-US" sz="2200" dirty="0">
                <a:cs typeface="Arial" pitchFamily="34" charset="0"/>
              </a:rPr>
              <a:t>APS contacts SNF or GACH to screen the referral and schedule an evaluation if necessary</a:t>
            </a:r>
          </a:p>
          <a:p>
            <a:pPr marL="0" indent="0" eaLnBrk="1" hangingPunct="1">
              <a:buNone/>
              <a:defRPr/>
            </a:pPr>
            <a:endParaRPr lang="en-US" sz="2200" dirty="0">
              <a:cs typeface="Arial" pitchFamily="34" charset="0"/>
            </a:endParaRPr>
          </a:p>
          <a:p>
            <a:pPr eaLnBrk="1" hangingPunct="1">
              <a:defRPr/>
            </a:pPr>
            <a:r>
              <a:rPr lang="en-US" sz="2200" dirty="0">
                <a:cs typeface="Arial" pitchFamily="34" charset="0"/>
              </a:rPr>
              <a:t>What can SNFs and GACHs do to facilitate the evaluation?</a:t>
            </a:r>
          </a:p>
          <a:p>
            <a:pPr lvl="1">
              <a:defRPr/>
            </a:pPr>
            <a:r>
              <a:rPr lang="en-US" dirty="0">
                <a:cs typeface="Arial" pitchFamily="34" charset="0"/>
              </a:rPr>
              <a:t>SNF or GACH facilitates the Level II Evaluation by preparing records and notifying the resident, caregivers, and as appropriate, conservators of the scheduled Level II evaluation. They also provide a private location for the evaluation.</a:t>
            </a:r>
          </a:p>
          <a:p>
            <a:pPr marL="274320" lvl="1" indent="0">
              <a:buNone/>
              <a:defRPr/>
            </a:pPr>
            <a:endParaRPr lang="en-US" dirty="0">
              <a:cs typeface="Arial" pitchFamily="34" charset="0"/>
            </a:endParaRPr>
          </a:p>
          <a:p>
            <a:pPr>
              <a:defRPr/>
            </a:pPr>
            <a:r>
              <a:rPr lang="en-US" sz="2200" dirty="0">
                <a:cs typeface="Arial" pitchFamily="34" charset="0"/>
              </a:rPr>
              <a:t>What happens when the evaluation is complete?</a:t>
            </a:r>
          </a:p>
          <a:p>
            <a:pPr lvl="1">
              <a:defRPr/>
            </a:pPr>
            <a:r>
              <a:rPr lang="en-US" dirty="0">
                <a:cs typeface="Arial" pitchFamily="34" charset="0"/>
              </a:rPr>
              <a:t>The Evaluator finishes the evaluation in Online PASRR and send it to APS for Quality Assurance review and MD review.</a:t>
            </a:r>
          </a:p>
          <a:p>
            <a:pPr lvl="1">
              <a:defRPr/>
            </a:pPr>
            <a:r>
              <a:rPr lang="en-US" dirty="0">
                <a:cs typeface="Arial" pitchFamily="34" charset="0"/>
              </a:rPr>
              <a:t>Once approved for release, the Evaluation data populates to the Determination Letter.</a:t>
            </a:r>
          </a:p>
          <a:p>
            <a:pPr>
              <a:defRPr/>
            </a:pPr>
            <a:endParaRPr lang="en-US" sz="2600" dirty="0">
              <a:cs typeface="Arial" pitchFamily="34" charset="0"/>
            </a:endParaRPr>
          </a:p>
          <a:p>
            <a:pPr>
              <a:defRPr/>
            </a:pPr>
            <a:endParaRPr lang="en-US" sz="2600" dirty="0">
              <a:cs typeface="Arial" pitchFamily="34" charset="0"/>
            </a:endParaRPr>
          </a:p>
          <a:p>
            <a:pPr eaLnBrk="1" hangingPunct="1">
              <a:defRPr/>
            </a:pPr>
            <a:endParaRPr lang="en-US" dirty="0">
              <a:cs typeface="Arial" pitchFamily="34" charset="0"/>
            </a:endParaRPr>
          </a:p>
          <a:p>
            <a:pPr eaLnBrk="1" hangingPunct="1">
              <a:defRPr/>
            </a:pPr>
            <a:endParaRPr lang="en-US" dirty="0">
              <a:cs typeface="Arial" pitchFamily="34" charset="0"/>
            </a:endParaRPr>
          </a:p>
        </p:txBody>
      </p:sp>
    </p:spTree>
    <p:extLst>
      <p:ext uri="{BB962C8B-B14F-4D97-AF65-F5344CB8AC3E}">
        <p14:creationId xmlns:p14="http://schemas.microsoft.com/office/powerpoint/2010/main" val="104264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066800"/>
          </a:xfrm>
        </p:spPr>
        <p:txBody>
          <a:bodyPr>
            <a:normAutofit/>
          </a:bodyPr>
          <a:lstStyle/>
          <a:p>
            <a:pPr defTabSz="914290" fontAlgn="auto">
              <a:spcAft>
                <a:spcPts val="0"/>
              </a:spcAft>
              <a:defRPr/>
            </a:pPr>
            <a:r>
              <a:rPr lang="en-US" dirty="0"/>
              <a:t>Process Steps – Determination</a:t>
            </a:r>
            <a:endParaRPr lang="en-US" sz="2000" dirty="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59607DF1-6DE9-4790-BB62-735D859B6C3D}" type="slidenum">
              <a:rPr lang="en-US" altLang="en-US" smtClean="0">
                <a:solidFill>
                  <a:srgbClr val="FFFFFF"/>
                </a:solidFill>
              </a:rPr>
              <a:pPr eaLnBrk="1" hangingPunct="1"/>
              <a:t>14</a:t>
            </a:fld>
            <a:endParaRPr lang="en-US" altLang="en-US" dirty="0">
              <a:solidFill>
                <a:srgbClr val="FFFFFF"/>
              </a:solidFill>
            </a:endParaRPr>
          </a:p>
        </p:txBody>
      </p:sp>
      <p:sp>
        <p:nvSpPr>
          <p:cNvPr id="30" name="Content Placeholder 2"/>
          <p:cNvSpPr>
            <a:spLocks noGrp="1"/>
          </p:cNvSpPr>
          <p:nvPr>
            <p:ph idx="1"/>
          </p:nvPr>
        </p:nvSpPr>
        <p:spPr>
          <a:xfrm>
            <a:off x="457200" y="1752600"/>
            <a:ext cx="8229600" cy="4324350"/>
          </a:xfrm>
        </p:spPr>
        <p:txBody>
          <a:bodyPr>
            <a:normAutofit fontScale="85000" lnSpcReduction="20000"/>
          </a:bodyPr>
          <a:lstStyle/>
          <a:p>
            <a:pPr marL="0" indent="0">
              <a:buNone/>
              <a:defRPr/>
            </a:pPr>
            <a:r>
              <a:rPr lang="en-US" b="1" dirty="0">
                <a:cs typeface="Arial" pitchFamily="34" charset="0"/>
              </a:rPr>
              <a:t>Step 3 : Determination</a:t>
            </a:r>
            <a:endParaRPr lang="en-US" dirty="0">
              <a:cs typeface="Arial" pitchFamily="34" charset="0"/>
            </a:endParaRPr>
          </a:p>
          <a:p>
            <a:pPr eaLnBrk="1" hangingPunct="1">
              <a:defRPr/>
            </a:pPr>
            <a:r>
              <a:rPr lang="en-US" dirty="0">
                <a:cs typeface="Arial" pitchFamily="34" charset="0"/>
              </a:rPr>
              <a:t>DHCS PASRR Clinical Psychologist make determinations including recommendations for placement and treatment</a:t>
            </a:r>
          </a:p>
          <a:p>
            <a:pPr marL="0" indent="0" eaLnBrk="1" hangingPunct="1">
              <a:buNone/>
              <a:defRPr/>
            </a:pPr>
            <a:endParaRPr lang="en-US" b="1" dirty="0">
              <a:cs typeface="Arial" pitchFamily="34" charset="0"/>
            </a:endParaRPr>
          </a:p>
          <a:p>
            <a:pPr eaLnBrk="1" hangingPunct="1">
              <a:defRPr/>
            </a:pPr>
            <a:r>
              <a:rPr lang="en-US" dirty="0">
                <a:cs typeface="Arial" pitchFamily="34" charset="0"/>
              </a:rPr>
              <a:t>The Determination Letter is available to the facility to distribute to the resident, conservator, the attending physician, discharging hospital and retain in the resident’s file once electronically submitted. DHCS will not mail any PASRR documentation.</a:t>
            </a:r>
          </a:p>
          <a:p>
            <a:pPr marL="0" indent="0" eaLnBrk="1" hangingPunct="1">
              <a:buNone/>
              <a:defRPr/>
            </a:pPr>
            <a:endParaRPr lang="en-US" sz="2000" dirty="0">
              <a:cs typeface="Arial" pitchFamily="34" charset="0"/>
            </a:endParaRPr>
          </a:p>
          <a:p>
            <a:pPr>
              <a:defRPr/>
            </a:pPr>
            <a:r>
              <a:rPr lang="en-US" dirty="0">
                <a:cs typeface="Arial" pitchFamily="34" charset="0"/>
              </a:rPr>
              <a:t>The facility arranges for recommended services. This may include seeking additional services from outside the facility such as: </a:t>
            </a:r>
          </a:p>
          <a:p>
            <a:pPr lvl="1">
              <a:defRPr/>
            </a:pPr>
            <a:r>
              <a:rPr lang="en-US" dirty="0"/>
              <a:t>Targeted Case Management  </a:t>
            </a:r>
          </a:p>
          <a:p>
            <a:pPr lvl="1">
              <a:defRPr/>
            </a:pPr>
            <a:r>
              <a:rPr lang="en-US" dirty="0"/>
              <a:t>Individual Mental Health Rehabilitation  </a:t>
            </a:r>
          </a:p>
          <a:p>
            <a:pPr lvl="1">
              <a:defRPr/>
            </a:pPr>
            <a:r>
              <a:rPr lang="en-US" dirty="0"/>
              <a:t>Physical Therapy  </a:t>
            </a:r>
          </a:p>
          <a:p>
            <a:pPr lvl="1">
              <a:defRPr/>
            </a:pPr>
            <a:r>
              <a:rPr lang="en-US" dirty="0"/>
              <a:t>Residential Care Facility for the Older adult (RCFE)</a:t>
            </a:r>
            <a:endParaRPr lang="en-US" dirty="0">
              <a:cs typeface="Arial" pitchFamily="34" charset="0"/>
            </a:endParaRPr>
          </a:p>
          <a:p>
            <a:pPr eaLnBrk="1" hangingPunct="1">
              <a:defRPr/>
            </a:pPr>
            <a:endParaRPr lang="en-US" dirty="0">
              <a:cs typeface="Arial" pitchFamily="34" charset="0"/>
            </a:endParaRPr>
          </a:p>
        </p:txBody>
      </p:sp>
    </p:spTree>
    <p:extLst>
      <p:ext uri="{BB962C8B-B14F-4D97-AF65-F5344CB8AC3E}">
        <p14:creationId xmlns:p14="http://schemas.microsoft.com/office/powerpoint/2010/main" val="104264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686800" cy="1066800"/>
          </a:xfrm>
        </p:spPr>
        <p:txBody>
          <a:bodyPr>
            <a:normAutofit fontScale="90000"/>
          </a:bodyPr>
          <a:lstStyle/>
          <a:p>
            <a:pPr defTabSz="914290" fontAlgn="auto">
              <a:spcAft>
                <a:spcPts val="0"/>
              </a:spcAft>
              <a:defRPr/>
            </a:pPr>
            <a:r>
              <a:rPr lang="en-US" dirty="0"/>
              <a:t>Complaints, Reconsiderations &amp; Fair Hearings</a:t>
            </a:r>
            <a:endParaRPr lang="en-US" sz="2000" dirty="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59607DF1-6DE9-4790-BB62-735D859B6C3D}" type="slidenum">
              <a:rPr lang="en-US" altLang="en-US" smtClean="0">
                <a:solidFill>
                  <a:srgbClr val="FFFFFF"/>
                </a:solidFill>
              </a:rPr>
              <a:pPr eaLnBrk="1" hangingPunct="1"/>
              <a:t>15</a:t>
            </a:fld>
            <a:endParaRPr lang="en-US" altLang="en-US" dirty="0">
              <a:solidFill>
                <a:srgbClr val="FFFFFF"/>
              </a:solidFill>
            </a:endParaRPr>
          </a:p>
        </p:txBody>
      </p:sp>
      <p:sp>
        <p:nvSpPr>
          <p:cNvPr id="30" name="Content Placeholder 2"/>
          <p:cNvSpPr>
            <a:spLocks noGrp="1"/>
          </p:cNvSpPr>
          <p:nvPr>
            <p:ph idx="1"/>
          </p:nvPr>
        </p:nvSpPr>
        <p:spPr>
          <a:xfrm>
            <a:off x="457200" y="1676400"/>
            <a:ext cx="8229600" cy="4724400"/>
          </a:xfrm>
        </p:spPr>
        <p:txBody>
          <a:bodyPr>
            <a:normAutofit fontScale="77500" lnSpcReduction="20000"/>
          </a:bodyPr>
          <a:lstStyle/>
          <a:p>
            <a:pPr marL="0" indent="0">
              <a:buNone/>
              <a:defRPr/>
            </a:pPr>
            <a:r>
              <a:rPr lang="en-US" sz="2600" b="1" dirty="0"/>
              <a:t>Complaints</a:t>
            </a:r>
            <a:r>
              <a:rPr lang="en-US" b="1" dirty="0"/>
              <a:t> - </a:t>
            </a:r>
            <a:r>
              <a:rPr lang="en-US" dirty="0"/>
              <a:t>For general complaints or concerns, contact the DHCS Ombudsman – Toll Free: 1-800-896-4042 or Email: </a:t>
            </a:r>
            <a:r>
              <a:rPr lang="en-US" u="sng" dirty="0">
                <a:hlinkClick r:id="rId3"/>
              </a:rPr>
              <a:t>MHOmbudsman@dhcs.ca.gov</a:t>
            </a:r>
            <a:r>
              <a:rPr lang="en-US" dirty="0"/>
              <a:t> </a:t>
            </a:r>
          </a:p>
          <a:p>
            <a:pPr marL="0" indent="0">
              <a:buNone/>
              <a:defRPr/>
            </a:pPr>
            <a:endParaRPr lang="en-US" sz="2600" dirty="0"/>
          </a:p>
          <a:p>
            <a:pPr marL="0" indent="0">
              <a:buNone/>
              <a:defRPr/>
            </a:pPr>
            <a:r>
              <a:rPr lang="en-US" sz="2600" b="1" dirty="0"/>
              <a:t>Reconsideration</a:t>
            </a:r>
            <a:r>
              <a:rPr lang="en-US" sz="2600" dirty="0"/>
              <a:t> - If the individual, Facility, or Conservator </a:t>
            </a:r>
            <a:r>
              <a:rPr lang="en-US" altLang="en-US" sz="2600" dirty="0"/>
              <a:t>is dissatisfied with the recommendations in the PASRR determination letter, they can request a Reconsideration or a State Fair Hearing at any time.  </a:t>
            </a:r>
          </a:p>
          <a:p>
            <a:pPr>
              <a:defRPr/>
            </a:pPr>
            <a:r>
              <a:rPr lang="en-US" dirty="0"/>
              <a:t>Request a reconsideration of a Determination Letter through DHCS by completing the Request for Reconsideration: </a:t>
            </a:r>
            <a:r>
              <a:rPr lang="en-US" dirty="0">
                <a:hlinkClick r:id="rId4"/>
              </a:rPr>
              <a:t>http://www.dhcs.ca.gov/services/MH/Documents/PASRR_ReconReq.docx</a:t>
            </a:r>
            <a:endParaRPr lang="en-US" dirty="0"/>
          </a:p>
          <a:p>
            <a:pPr>
              <a:defRPr/>
            </a:pPr>
            <a:r>
              <a:rPr lang="en-US" dirty="0"/>
              <a:t>Fax the completed form to: 916 440-5492</a:t>
            </a:r>
          </a:p>
          <a:p>
            <a:pPr marL="274320" lvl="1" indent="0">
              <a:buNone/>
              <a:defRPr/>
            </a:pPr>
            <a:endParaRPr lang="en-US" dirty="0"/>
          </a:p>
          <a:p>
            <a:pPr>
              <a:buNone/>
              <a:defRPr/>
            </a:pPr>
            <a:r>
              <a:rPr lang="en-US" sz="2600" b="1" dirty="0"/>
              <a:t>Fair Hearing </a:t>
            </a:r>
            <a:r>
              <a:rPr lang="en-US" sz="2600" dirty="0"/>
              <a:t>- Individuals, Facilities, or Conservators can request a Fair Hearing at any time, using one of these methods:</a:t>
            </a:r>
          </a:p>
          <a:p>
            <a:pPr lvl="1">
              <a:defRPr/>
            </a:pPr>
            <a:r>
              <a:rPr lang="en-US" sz="2400" dirty="0"/>
              <a:t>Call  the California Department of Social Services  (CDSS), Public Information and Assistance Unit at 1-800-952-5253 for additional information</a:t>
            </a:r>
          </a:p>
          <a:p>
            <a:pPr lvl="1">
              <a:defRPr/>
            </a:pPr>
            <a:r>
              <a:rPr lang="en-US" sz="2400" dirty="0"/>
              <a:t>Write a letter to the CDSS requesting a State Fair Hearing. </a:t>
            </a:r>
          </a:p>
        </p:txBody>
      </p:sp>
    </p:spTree>
    <p:extLst>
      <p:ext uri="{BB962C8B-B14F-4D97-AF65-F5344CB8AC3E}">
        <p14:creationId xmlns:p14="http://schemas.microsoft.com/office/powerpoint/2010/main" val="104264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2</a:t>
            </a:r>
          </a:p>
        </p:txBody>
      </p:sp>
      <p:sp>
        <p:nvSpPr>
          <p:cNvPr id="3" name="Subtitle 2"/>
          <p:cNvSpPr>
            <a:spLocks noGrp="1"/>
          </p:cNvSpPr>
          <p:nvPr>
            <p:ph type="subTitle" idx="1"/>
          </p:nvPr>
        </p:nvSpPr>
        <p:spPr>
          <a:xfrm>
            <a:off x="685800" y="3505200"/>
            <a:ext cx="7315200" cy="1752600"/>
          </a:xfrm>
        </p:spPr>
        <p:txBody>
          <a:bodyPr>
            <a:normAutofit lnSpcReduction="10000"/>
          </a:bodyPr>
          <a:lstStyle/>
          <a:p>
            <a:r>
              <a:rPr lang="en-US" dirty="0">
                <a:solidFill>
                  <a:schemeClr val="tx1"/>
                </a:solidFill>
              </a:rPr>
              <a:t>Roles and Access to the Online PASRR Computer System</a:t>
            </a:r>
          </a:p>
          <a:p>
            <a:r>
              <a:rPr lang="en-US" dirty="0">
                <a:solidFill>
                  <a:schemeClr val="tx1"/>
                </a:solidFill>
              </a:rPr>
              <a:t>Two distinct roles:</a:t>
            </a:r>
          </a:p>
          <a:p>
            <a:pPr marL="342900" indent="-342900">
              <a:buFont typeface="Arial" panose="020B0604020202020204" pitchFamily="34" charset="0"/>
              <a:buChar char="•"/>
            </a:pPr>
            <a:r>
              <a:rPr lang="en-US" dirty="0">
                <a:solidFill>
                  <a:schemeClr val="tx1"/>
                </a:solidFill>
              </a:rPr>
              <a:t>Administrator</a:t>
            </a:r>
          </a:p>
          <a:p>
            <a:pPr marL="342900" indent="-342900">
              <a:buFont typeface="Arial" panose="020B0604020202020204" pitchFamily="34" charset="0"/>
              <a:buChar char="•"/>
            </a:pPr>
            <a:r>
              <a:rPr lang="en-US" dirty="0">
                <a:solidFill>
                  <a:schemeClr val="tx1"/>
                </a:solidFill>
              </a:rPr>
              <a:t>User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7200"/>
            <a:ext cx="8229600" cy="762000"/>
          </a:xfrm>
        </p:spPr>
        <p:txBody>
          <a:bodyPr>
            <a:normAutofit/>
          </a:bodyPr>
          <a:lstStyle/>
          <a:p>
            <a:pPr defTabSz="914290">
              <a:defRPr/>
            </a:pPr>
            <a:r>
              <a:rPr lang="en-US" dirty="0"/>
              <a:t>Facility’s PASRR Roles - Administrator</a:t>
            </a:r>
          </a:p>
        </p:txBody>
      </p:sp>
      <p:sp>
        <p:nvSpPr>
          <p:cNvPr id="4" name="Slide Number Placeholder 3"/>
          <p:cNvSpPr>
            <a:spLocks noGrp="1"/>
          </p:cNvSpPr>
          <p:nvPr>
            <p:ph type="sldNum" sz="quarter" idx="12"/>
          </p:nvPr>
        </p:nvSpPr>
        <p:spPr>
          <a:xfrm>
            <a:off x="7467600" y="0"/>
            <a:ext cx="1066800" cy="329184"/>
          </a:xfrm>
        </p:spPr>
        <p:txBody>
          <a:bodyPr/>
          <a:lstStyle/>
          <a:p>
            <a:pPr>
              <a:defRPr/>
            </a:pPr>
            <a:fld id="{A318D716-BAAC-4C3B-8DCF-41520D4D25FC}" type="slidenum">
              <a:rPr lang="en-US" smtClean="0">
                <a:latin typeface="Georgia" pitchFamily="18" charset="0"/>
              </a:rPr>
              <a:pPr>
                <a:defRPr/>
              </a:pPr>
              <a:t>17</a:t>
            </a:fld>
            <a:endParaRPr lang="en-US" dirty="0">
              <a:latin typeface="Georgia" pitchFamily="18" charset="0"/>
            </a:endParaRPr>
          </a:p>
        </p:txBody>
      </p:sp>
      <p:sp>
        <p:nvSpPr>
          <p:cNvPr id="3" name="Content Placeholder 2"/>
          <p:cNvSpPr>
            <a:spLocks noGrp="1"/>
          </p:cNvSpPr>
          <p:nvPr>
            <p:ph idx="1"/>
          </p:nvPr>
        </p:nvSpPr>
        <p:spPr>
          <a:xfrm>
            <a:off x="457200" y="1219200"/>
            <a:ext cx="8001000" cy="3810000"/>
          </a:xfrm>
        </p:spPr>
        <p:txBody>
          <a:bodyPr>
            <a:noAutofit/>
          </a:bodyPr>
          <a:lstStyle/>
          <a:p>
            <a:pPr marL="0" indent="0">
              <a:spcAft>
                <a:spcPts val="600"/>
              </a:spcAft>
              <a:buNone/>
            </a:pPr>
            <a:r>
              <a:rPr lang="en-US" sz="2400" b="1" dirty="0"/>
              <a:t>PASRR System Administrator</a:t>
            </a:r>
          </a:p>
          <a:p>
            <a:pPr marL="0" indent="0">
              <a:spcAft>
                <a:spcPts val="600"/>
              </a:spcAft>
              <a:buNone/>
            </a:pPr>
            <a:r>
              <a:rPr lang="en-US" sz="1800" i="1" dirty="0"/>
              <a:t>Each facility should have at least two Administrators- you always need a back up.</a:t>
            </a:r>
          </a:p>
          <a:p>
            <a:r>
              <a:rPr lang="en-US" altLang="en-US" sz="2400" dirty="0"/>
              <a:t>Contact point with DHCS for the next several months</a:t>
            </a:r>
          </a:p>
          <a:p>
            <a:pPr lvl="1"/>
            <a:r>
              <a:rPr lang="en-US" altLang="en-US" sz="2000" dirty="0"/>
              <a:t>Requests initial login information from DHCS for all new users and administrators </a:t>
            </a:r>
          </a:p>
          <a:p>
            <a:r>
              <a:rPr lang="en-US" dirty="0"/>
              <a:t>Administrators can</a:t>
            </a:r>
            <a:r>
              <a:rPr lang="en-US" sz="2400" dirty="0"/>
              <a:t>:</a:t>
            </a:r>
            <a:endParaRPr lang="en-US" dirty="0"/>
          </a:p>
          <a:p>
            <a:pPr lvl="1"/>
            <a:r>
              <a:rPr lang="en-US" sz="2000" dirty="0"/>
              <a:t>View and print all cases for the facility (one physical location only)</a:t>
            </a:r>
          </a:p>
          <a:p>
            <a:pPr lvl="1"/>
            <a:r>
              <a:rPr lang="en-US" sz="2000" dirty="0"/>
              <a:t>Conduct a screen, and can complete other users’ unfinished Level I</a:t>
            </a:r>
          </a:p>
          <a:p>
            <a:pPr lvl="1"/>
            <a:r>
              <a:rPr lang="en-US" sz="2000" dirty="0"/>
              <a:t>Track that all required paperwork has been</a:t>
            </a:r>
            <a:r>
              <a:rPr lang="en-US" dirty="0"/>
              <a:t> </a:t>
            </a:r>
            <a:r>
              <a:rPr lang="en-US" sz="2000" dirty="0"/>
              <a:t>provided to the resident, conservator, and</a:t>
            </a:r>
            <a:r>
              <a:rPr lang="en-US" dirty="0"/>
              <a:t> </a:t>
            </a:r>
            <a:r>
              <a:rPr lang="en-US" sz="2000" dirty="0"/>
              <a:t>physician</a:t>
            </a:r>
          </a:p>
          <a:p>
            <a:r>
              <a:rPr lang="en-US" dirty="0"/>
              <a:t>Future Responsibilities:  (Once fully automated)</a:t>
            </a:r>
          </a:p>
          <a:p>
            <a:pPr lvl="1"/>
            <a:r>
              <a:rPr lang="en-US" dirty="0"/>
              <a:t>Create user-id and passwords , reset passwords for users at the facility</a:t>
            </a:r>
          </a:p>
          <a:p>
            <a:pPr lvl="1"/>
            <a:r>
              <a:rPr lang="en-US" dirty="0"/>
              <a:t>Create/Delete access to PASRR system for users</a:t>
            </a:r>
          </a:p>
          <a:p>
            <a:pPr lvl="1"/>
            <a:r>
              <a:rPr lang="en-US" dirty="0"/>
              <a:t>Change a user’s role from User to Administrator or vice versa</a:t>
            </a:r>
          </a:p>
          <a:p>
            <a:pPr lvl="1"/>
            <a:endParaRPr lang="en-US" dirty="0"/>
          </a:p>
          <a:p>
            <a:pPr lvl="1"/>
            <a:endParaRPr lang="en-US" dirty="0"/>
          </a:p>
          <a:p>
            <a:endParaRPr lang="en-US" sz="2400" dirty="0"/>
          </a:p>
          <a:p>
            <a:pPr lvl="1"/>
            <a:endParaRPr lang="en-US" altLang="en-US" sz="2700" dirty="0"/>
          </a:p>
          <a:p>
            <a:pPr lvl="1"/>
            <a:endParaRPr lang="en-US" sz="2400" dirty="0"/>
          </a:p>
        </p:txBody>
      </p:sp>
    </p:spTree>
    <p:extLst>
      <p:ext uri="{BB962C8B-B14F-4D97-AF65-F5344CB8AC3E}">
        <p14:creationId xmlns:p14="http://schemas.microsoft.com/office/powerpoint/2010/main" val="149295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914400"/>
            <a:ext cx="8229600" cy="762000"/>
          </a:xfrm>
        </p:spPr>
        <p:txBody>
          <a:bodyPr>
            <a:normAutofit/>
          </a:bodyPr>
          <a:lstStyle/>
          <a:p>
            <a:pPr>
              <a:defRPr/>
            </a:pPr>
            <a:r>
              <a:rPr lang="en-US" dirty="0"/>
              <a:t>Facility’s PASRR Roles - User</a:t>
            </a:r>
            <a:endParaRPr lang="en-US" sz="1800" dirty="0"/>
          </a:p>
        </p:txBody>
      </p:sp>
      <p:sp>
        <p:nvSpPr>
          <p:cNvPr id="4" name="Slide Number Placeholder 3"/>
          <p:cNvSpPr>
            <a:spLocks noGrp="1"/>
          </p:cNvSpPr>
          <p:nvPr>
            <p:ph type="sldNum" sz="quarter" idx="12"/>
          </p:nvPr>
        </p:nvSpPr>
        <p:spPr/>
        <p:txBody>
          <a:bodyPr/>
          <a:lstStyle/>
          <a:p>
            <a:pPr>
              <a:defRPr/>
            </a:pPr>
            <a:fld id="{A318D716-BAAC-4C3B-8DCF-41520D4D25FC}" type="slidenum">
              <a:rPr lang="en-US" smtClean="0">
                <a:latin typeface="Georgia" pitchFamily="18" charset="0"/>
              </a:rPr>
              <a:pPr>
                <a:defRPr/>
              </a:pPr>
              <a:t>18</a:t>
            </a:fld>
            <a:endParaRPr lang="en-US" dirty="0">
              <a:latin typeface="Georgia" pitchFamily="18" charset="0"/>
            </a:endParaRPr>
          </a:p>
        </p:txBody>
      </p:sp>
      <p:sp>
        <p:nvSpPr>
          <p:cNvPr id="3" name="Content Placeholder 2"/>
          <p:cNvSpPr>
            <a:spLocks noGrp="1"/>
          </p:cNvSpPr>
          <p:nvPr>
            <p:ph idx="1"/>
          </p:nvPr>
        </p:nvSpPr>
        <p:spPr>
          <a:xfrm>
            <a:off x="457200" y="1828800"/>
            <a:ext cx="8229600" cy="3530600"/>
          </a:xfrm>
        </p:spPr>
        <p:txBody>
          <a:bodyPr>
            <a:noAutofit/>
          </a:bodyPr>
          <a:lstStyle/>
          <a:p>
            <a:pPr marL="0" indent="0">
              <a:buNone/>
            </a:pPr>
            <a:r>
              <a:rPr lang="en-US" sz="2400" b="1" dirty="0"/>
              <a:t>PASRR System User</a:t>
            </a:r>
          </a:p>
          <a:p>
            <a:pPr marL="0" indent="0">
              <a:buNone/>
            </a:pPr>
            <a:r>
              <a:rPr lang="en-US" sz="2000" i="1" dirty="0"/>
              <a:t>Each facility should have at least two Users- you always need a back up</a:t>
            </a:r>
          </a:p>
          <a:p>
            <a:pPr marL="0" indent="0">
              <a:buNone/>
            </a:pPr>
            <a:endParaRPr lang="en-US" sz="2000" b="1" dirty="0"/>
          </a:p>
          <a:p>
            <a:r>
              <a:rPr lang="en-US" sz="2400" dirty="0"/>
              <a:t>Users can:</a:t>
            </a:r>
            <a:endParaRPr lang="en-US" dirty="0"/>
          </a:p>
          <a:p>
            <a:pPr lvl="2"/>
            <a:r>
              <a:rPr lang="en-US" altLang="en-US" sz="2000" dirty="0">
                <a:cs typeface="Arial" pitchFamily="34" charset="0"/>
              </a:rPr>
              <a:t>Complete the Level I screening online and electronically submit it to DHCS</a:t>
            </a:r>
          </a:p>
          <a:p>
            <a:pPr lvl="2"/>
            <a:r>
              <a:rPr lang="en-US" altLang="en-US" sz="2000" dirty="0">
                <a:cs typeface="Arial" pitchFamily="34" charset="0"/>
              </a:rPr>
              <a:t>View and print any DHCS letters generated for cases entered by the user</a:t>
            </a:r>
          </a:p>
          <a:p>
            <a:pPr lvl="2"/>
            <a:r>
              <a:rPr lang="en-US" altLang="en-US" sz="2000" dirty="0">
                <a:cs typeface="Arial" pitchFamily="34" charset="0"/>
              </a:rPr>
              <a:t>Access only cases that the particular user has entered</a:t>
            </a:r>
          </a:p>
        </p:txBody>
      </p:sp>
    </p:spTree>
    <p:extLst>
      <p:ext uri="{BB962C8B-B14F-4D97-AF65-F5344CB8AC3E}">
        <p14:creationId xmlns:p14="http://schemas.microsoft.com/office/powerpoint/2010/main" val="23194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0459-EBC5-4207-A77B-34CED864AFB2}"/>
              </a:ext>
            </a:extLst>
          </p:cNvPr>
          <p:cNvSpPr>
            <a:spLocks noGrp="1"/>
          </p:cNvSpPr>
          <p:nvPr>
            <p:ph type="title"/>
          </p:nvPr>
        </p:nvSpPr>
        <p:spPr>
          <a:xfrm>
            <a:off x="823856" y="1029734"/>
            <a:ext cx="8001000" cy="954107"/>
          </a:xfrm>
        </p:spPr>
        <p:txBody>
          <a:bodyPr>
            <a:normAutofit fontScale="90000"/>
          </a:bodyPr>
          <a:lstStyle/>
          <a:p>
            <a:r>
              <a:rPr lang="en-US" sz="3600" b="1" dirty="0"/>
              <a:t>PASRR Online Enrollment Process</a:t>
            </a:r>
            <a:br>
              <a:rPr lang="en-US" sz="3600" b="1" dirty="0"/>
            </a:br>
            <a:endParaRPr lang="en-US" sz="3600" dirty="0"/>
          </a:p>
        </p:txBody>
      </p:sp>
      <p:sp>
        <p:nvSpPr>
          <p:cNvPr id="4" name="Slide Number Placeholder 3"/>
          <p:cNvSpPr>
            <a:spLocks noGrp="1"/>
          </p:cNvSpPr>
          <p:nvPr>
            <p:ph type="sldNum" sz="quarter" idx="12"/>
          </p:nvPr>
        </p:nvSpPr>
        <p:spPr/>
        <p:txBody>
          <a:bodyPr/>
          <a:lstStyle/>
          <a:p>
            <a:fld id="{8F737D99-538C-4057-ABB0-9BF90AF7BE87}" type="slidenum">
              <a:rPr lang="en-US" smtClean="0"/>
              <a:pPr/>
              <a:t>19</a:t>
            </a:fld>
            <a:endParaRPr lang="en-US" dirty="0"/>
          </a:p>
        </p:txBody>
      </p:sp>
      <p:graphicFrame>
        <p:nvGraphicFramePr>
          <p:cNvPr id="5" name="Diagram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8979964"/>
              </p:ext>
            </p:extLst>
          </p:nvPr>
        </p:nvGraphicFramePr>
        <p:xfrm>
          <a:off x="228600" y="381000"/>
          <a:ext cx="8564880" cy="447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 y="3586683"/>
            <a:ext cx="1752600" cy="738664"/>
          </a:xfrm>
          <a:prstGeom prst="rect">
            <a:avLst/>
          </a:prstGeom>
          <a:noFill/>
        </p:spPr>
        <p:txBody>
          <a:bodyPr wrap="square" rtlCol="0">
            <a:spAutoFit/>
          </a:bodyPr>
          <a:lstStyle/>
          <a:p>
            <a:pPr marL="285750" indent="-285750">
              <a:buClr>
                <a:schemeClr val="tx2">
                  <a:lumMod val="75000"/>
                </a:schemeClr>
              </a:buClr>
              <a:buFont typeface="Wingdings" panose="05000000000000000000" pitchFamily="2" charset="2"/>
              <a:buChar char="Ø"/>
            </a:pPr>
            <a:r>
              <a:rPr lang="en-US" sz="1400" b="1" dirty="0">
                <a:solidFill>
                  <a:schemeClr val="tx2">
                    <a:lumMod val="75000"/>
                  </a:schemeClr>
                </a:solidFill>
              </a:rPr>
              <a:t>Complete form</a:t>
            </a:r>
          </a:p>
          <a:p>
            <a:pPr marL="285750" indent="-285750">
              <a:buClr>
                <a:schemeClr val="tx2">
                  <a:lumMod val="75000"/>
                </a:schemeClr>
              </a:buClr>
              <a:buFont typeface="Wingdings" panose="05000000000000000000" pitchFamily="2" charset="2"/>
              <a:buChar char="Ø"/>
            </a:pPr>
            <a:r>
              <a:rPr lang="en-US" sz="1400" b="1" dirty="0">
                <a:solidFill>
                  <a:schemeClr val="tx2">
                    <a:lumMod val="75000"/>
                  </a:schemeClr>
                </a:solidFill>
              </a:rPr>
              <a:t>Email form to DHCS</a:t>
            </a:r>
          </a:p>
        </p:txBody>
      </p:sp>
      <p:sp>
        <p:nvSpPr>
          <p:cNvPr id="7" name="TextBox 6"/>
          <p:cNvSpPr txBox="1"/>
          <p:nvPr/>
        </p:nvSpPr>
        <p:spPr>
          <a:xfrm>
            <a:off x="2209800" y="3478962"/>
            <a:ext cx="1752600" cy="1384995"/>
          </a:xfrm>
          <a:prstGeom prst="rect">
            <a:avLst/>
          </a:prstGeom>
          <a:noFill/>
        </p:spPr>
        <p:txBody>
          <a:bodyPr wrap="square" rtlCol="0">
            <a:spAutoFit/>
          </a:bodyPr>
          <a:lstStyle/>
          <a:p>
            <a:pPr marL="285750" indent="-285750">
              <a:buClr>
                <a:schemeClr val="accent5">
                  <a:lumMod val="75000"/>
                </a:schemeClr>
              </a:buClr>
              <a:buFont typeface="Wingdings" panose="05000000000000000000" pitchFamily="2" charset="2"/>
              <a:buChar char="Ø"/>
            </a:pPr>
            <a:r>
              <a:rPr lang="en-US" sz="1400" b="1" dirty="0">
                <a:solidFill>
                  <a:srgbClr val="CBA813"/>
                </a:solidFill>
              </a:rPr>
              <a:t>Open encrypted message</a:t>
            </a:r>
          </a:p>
          <a:p>
            <a:pPr marL="285750" indent="-285750">
              <a:buClr>
                <a:schemeClr val="accent5">
                  <a:lumMod val="75000"/>
                </a:schemeClr>
              </a:buClr>
              <a:buFont typeface="Wingdings" panose="05000000000000000000" pitchFamily="2" charset="2"/>
              <a:buChar char="Ø"/>
            </a:pPr>
            <a:r>
              <a:rPr lang="en-US" sz="1400" b="1" dirty="0">
                <a:solidFill>
                  <a:srgbClr val="CBA813"/>
                </a:solidFill>
              </a:rPr>
              <a:t>Follow directions to create permanent password</a:t>
            </a:r>
          </a:p>
        </p:txBody>
      </p:sp>
      <p:sp>
        <p:nvSpPr>
          <p:cNvPr id="8" name="TextBox 7"/>
          <p:cNvSpPr txBox="1"/>
          <p:nvPr/>
        </p:nvSpPr>
        <p:spPr>
          <a:xfrm>
            <a:off x="3929743" y="3496267"/>
            <a:ext cx="1752600" cy="954107"/>
          </a:xfrm>
          <a:prstGeom prst="rect">
            <a:avLst/>
          </a:prstGeom>
          <a:noFill/>
        </p:spPr>
        <p:txBody>
          <a:bodyPr wrap="square" rtlCol="0">
            <a:spAutoFit/>
          </a:bodyPr>
          <a:lstStyle/>
          <a:p>
            <a:pPr marL="285750" indent="-285750">
              <a:buClr>
                <a:srgbClr val="0070C0"/>
              </a:buClr>
              <a:buFont typeface="Wingdings" panose="05000000000000000000" pitchFamily="2" charset="2"/>
              <a:buChar char="Ø"/>
            </a:pPr>
            <a:r>
              <a:rPr lang="en-US" sz="1400" b="1" dirty="0">
                <a:solidFill>
                  <a:srgbClr val="00B0F0"/>
                </a:solidFill>
              </a:rPr>
              <a:t>Go to PASRR website</a:t>
            </a:r>
          </a:p>
          <a:p>
            <a:pPr marL="285750" indent="-285750">
              <a:buClr>
                <a:srgbClr val="0070C0"/>
              </a:buClr>
              <a:buFont typeface="Wingdings" panose="05000000000000000000" pitchFamily="2" charset="2"/>
              <a:buChar char="Ø"/>
            </a:pPr>
            <a:r>
              <a:rPr lang="en-US" sz="1400" b="1" dirty="0">
                <a:solidFill>
                  <a:srgbClr val="00B0F0"/>
                </a:solidFill>
              </a:rPr>
              <a:t>Enter username and password</a:t>
            </a:r>
          </a:p>
        </p:txBody>
      </p:sp>
      <p:sp>
        <p:nvSpPr>
          <p:cNvPr id="9" name="TextBox 8"/>
          <p:cNvSpPr txBox="1"/>
          <p:nvPr/>
        </p:nvSpPr>
        <p:spPr>
          <a:xfrm>
            <a:off x="5682343" y="3496267"/>
            <a:ext cx="1469571"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a:solidFill>
                  <a:srgbClr val="7030A0"/>
                </a:solidFill>
              </a:rPr>
              <a:t>Select five security questions</a:t>
            </a:r>
          </a:p>
        </p:txBody>
      </p:sp>
      <p:pic>
        <p:nvPicPr>
          <p:cNvPr id="8195" name="Picture 3" descr="C:\Users\nshah2\AppData\Local\Microsoft\Windows\Temporary Internet Files\Content.IE5\Z9NZYAVG\rukRV[1].jpg" title="checkm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9871" y="3496267"/>
            <a:ext cx="625929" cy="47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49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290" fontAlgn="auto">
              <a:spcBef>
                <a:spcPct val="20000"/>
              </a:spcBef>
              <a:spcAft>
                <a:spcPts val="0"/>
              </a:spcAft>
              <a:buClr>
                <a:schemeClr val="accent1"/>
              </a:buClr>
              <a:buSzPct val="85000"/>
              <a:defRPr/>
            </a:pPr>
            <a:r>
              <a:rPr lang="en-US" cap="all" dirty="0"/>
              <a:t>Introductions</a:t>
            </a:r>
          </a:p>
        </p:txBody>
      </p:sp>
      <p:sp>
        <p:nvSpPr>
          <p:cNvPr id="6147" name="Content Placeholder 2"/>
          <p:cNvSpPr>
            <a:spLocks noGrp="1"/>
          </p:cNvSpPr>
          <p:nvPr>
            <p:ph idx="1"/>
          </p:nvPr>
        </p:nvSpPr>
        <p:spPr/>
        <p:txBody>
          <a:bodyPr rtlCol="0">
            <a:normAutofit/>
          </a:bodyPr>
          <a:lstStyle/>
          <a:p>
            <a:pPr defTabSz="914290">
              <a:defRPr/>
            </a:pPr>
            <a:r>
              <a:rPr lang="en-US"/>
              <a:t>Welcome to Online PASRR Training for Level I Screening</a:t>
            </a:r>
          </a:p>
          <a:p>
            <a:pPr marL="182858" lvl="1" indent="-182858" defTabSz="914290">
              <a:defRPr/>
            </a:pPr>
            <a:endParaRPr lang="en-US" sz="2400" dirty="0"/>
          </a:p>
          <a:p>
            <a:pPr marL="0" lvl="1" indent="0" defTabSz="914290">
              <a:buNone/>
              <a:defRPr/>
            </a:pPr>
            <a:r>
              <a:rPr lang="en-US" sz="2400"/>
              <a:t>Introducing :</a:t>
            </a:r>
          </a:p>
          <a:p>
            <a:pPr lvl="2">
              <a:buNone/>
            </a:pPr>
            <a:r>
              <a:rPr lang="en-US" sz="2000"/>
              <a:t>Department of Health Care Services Host</a:t>
            </a:r>
          </a:p>
          <a:p>
            <a:pPr lvl="2">
              <a:buNone/>
            </a:pPr>
            <a:r>
              <a:rPr lang="en-US" sz="2000"/>
              <a:t>Mental Health Services Division</a:t>
            </a:r>
          </a:p>
          <a:p>
            <a:pPr lvl="2">
              <a:buNone/>
            </a:pPr>
            <a:r>
              <a:rPr lang="en-US" sz="2000"/>
              <a:t>PASRR Section</a:t>
            </a:r>
          </a:p>
          <a:p>
            <a:pPr marL="0" lvl="1" indent="0" defTabSz="914290">
              <a:buNone/>
              <a:defRPr/>
            </a:pPr>
            <a:endParaRPr lang="en-US" sz="2400"/>
          </a:p>
          <a:p>
            <a:pPr marL="0" lvl="1" indent="0" defTabSz="914290">
              <a:buNone/>
              <a:defRPr/>
            </a:pPr>
            <a:r>
              <a:rPr lang="en-US" sz="2400" b="1"/>
              <a:t>        </a:t>
            </a:r>
            <a:endParaRPr lang="en-US"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7497A182-8868-463E-90A7-D16009A5D37B}" type="slidenum">
              <a:rPr lang="en-US" altLang="en-US" smtClean="0">
                <a:solidFill>
                  <a:srgbClr val="FFFFFF"/>
                </a:solidFill>
              </a:rPr>
              <a:pPr eaLnBrk="1" hangingPunct="1"/>
              <a:t>2</a:t>
            </a:fld>
            <a:endParaRPr lang="en-US" altLang="en-US" dirty="0">
              <a:solidFill>
                <a:srgbClr val="FFFFFF"/>
              </a:solidFill>
            </a:endParaRPr>
          </a:p>
        </p:txBody>
      </p:sp>
    </p:spTree>
    <p:extLst>
      <p:ext uri="{BB962C8B-B14F-4D97-AF65-F5344CB8AC3E}">
        <p14:creationId xmlns:p14="http://schemas.microsoft.com/office/powerpoint/2010/main" val="83905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136FB6-8052-4A18-8A53-84A32DB13D9A}"/>
              </a:ext>
            </a:extLst>
          </p:cNvPr>
          <p:cNvSpPr>
            <a:spLocks noGrp="1"/>
          </p:cNvSpPr>
          <p:nvPr>
            <p:ph type="title"/>
          </p:nvPr>
        </p:nvSpPr>
        <p:spPr>
          <a:xfrm>
            <a:off x="2189955" y="1068951"/>
            <a:ext cx="4611687" cy="981051"/>
          </a:xfrm>
        </p:spPr>
        <p:txBody>
          <a:bodyPr>
            <a:normAutofit fontScale="90000"/>
          </a:bodyPr>
          <a:lstStyle/>
          <a:p>
            <a:r>
              <a:rPr lang="en-US" sz="4900" dirty="0"/>
              <a:t>Request Log On</a:t>
            </a:r>
            <a:br>
              <a:rPr lang="en-US" dirty="0"/>
            </a:br>
            <a:endParaRPr lang="en-US" dirty="0"/>
          </a:p>
        </p:txBody>
      </p:sp>
      <p:sp>
        <p:nvSpPr>
          <p:cNvPr id="18" name="Teardrop 17" descr="Please follow the instructions carefully!&#10;To enroll a user you must request each login and password.  DHCS provides a form for you to use to do it.&#10;To enroll each user you must specify if they are an Administrator or a User.  &#10;&#10;" title="Step 1 details bubble"/>
          <p:cNvSpPr/>
          <p:nvPr/>
        </p:nvSpPr>
        <p:spPr>
          <a:xfrm rot="2700000">
            <a:off x="348911" y="369487"/>
            <a:ext cx="1033871" cy="1013626"/>
          </a:xfrm>
          <a:prstGeom prst="teardrop">
            <a:avLst>
              <a:gd name="adj" fmla="val 100000"/>
            </a:avLst>
          </a:prstGeom>
          <a:solidFill>
            <a:schemeClr val="tx2">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9" name="Group 18">
            <a:extLst>
              <a:ext uri="{C183D7F6-B498-43B3-948B-1728B52AA6E4}">
                <adec:decorative xmlns:adec="http://schemas.microsoft.com/office/drawing/2017/decorative" val="1"/>
              </a:ext>
            </a:extLst>
          </p:cNvPr>
          <p:cNvGrpSpPr/>
          <p:nvPr/>
        </p:nvGrpSpPr>
        <p:grpSpPr>
          <a:xfrm>
            <a:off x="457200" y="457200"/>
            <a:ext cx="880879" cy="816162"/>
            <a:chOff x="500239" y="1440558"/>
            <a:chExt cx="1371968" cy="1476065"/>
          </a:xfrm>
          <a:scene3d>
            <a:camera prst="orthographicFront"/>
            <a:lightRig rig="threePt" dir="t">
              <a:rot lat="0" lon="0" rev="7500000"/>
            </a:lightRig>
          </a:scene3d>
        </p:grpSpPr>
        <p:sp>
          <p:nvSpPr>
            <p:cNvPr id="20" name="Oval 19"/>
            <p:cNvSpPr/>
            <p:nvPr/>
          </p:nvSpPr>
          <p:spPr>
            <a:xfrm>
              <a:off x="500239" y="1440558"/>
              <a:ext cx="1371968" cy="1476065"/>
            </a:xfrm>
            <a:prstGeom prst="ellipse">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Oval 5"/>
            <p:cNvSpPr/>
            <p:nvPr/>
          </p:nvSpPr>
          <p:spPr>
            <a:xfrm>
              <a:off x="660325" y="1636778"/>
              <a:ext cx="1051798" cy="1127253"/>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1 </a:t>
              </a:r>
              <a:endParaRPr lang="en-US" sz="1600" kern="1200" dirty="0"/>
            </a:p>
          </p:txBody>
        </p:sp>
      </p:grpSp>
      <p:sp>
        <p:nvSpPr>
          <p:cNvPr id="4" name="Slide Number Placeholder 3"/>
          <p:cNvSpPr>
            <a:spLocks noGrp="1"/>
          </p:cNvSpPr>
          <p:nvPr>
            <p:ph type="sldNum" sz="quarter" idx="12"/>
          </p:nvPr>
        </p:nvSpPr>
        <p:spPr/>
        <p:txBody>
          <a:bodyPr/>
          <a:lstStyle/>
          <a:p>
            <a:fld id="{8F737D99-538C-4057-ABB0-9BF90AF7BE87}" type="slidenum">
              <a:rPr lang="en-US" smtClean="0"/>
              <a:pPr/>
              <a:t>20</a:t>
            </a:fld>
            <a:endParaRPr lang="en-US" dirty="0"/>
          </a:p>
        </p:txBody>
      </p:sp>
      <p:sp>
        <p:nvSpPr>
          <p:cNvPr id="3" name="Text Placeholder 2"/>
          <p:cNvSpPr>
            <a:spLocks noGrp="1"/>
          </p:cNvSpPr>
          <p:nvPr>
            <p:ph type="body" idx="1"/>
          </p:nvPr>
        </p:nvSpPr>
        <p:spPr>
          <a:xfrm>
            <a:off x="380999" y="1424034"/>
            <a:ext cx="8229600" cy="2971800"/>
          </a:xfrm>
        </p:spPr>
        <p:txBody>
          <a:bodyPr>
            <a:normAutofit fontScale="85000" lnSpcReduction="20000"/>
          </a:bodyPr>
          <a:lstStyle/>
          <a:p>
            <a:pPr marL="342900" indent="-342900">
              <a:buFont typeface="Arial" panose="020B0604020202020204" pitchFamily="34" charset="0"/>
              <a:buChar char="•"/>
            </a:pPr>
            <a:r>
              <a:rPr lang="en-US" sz="2000" dirty="0"/>
              <a:t>Complete the Enrollment Form:</a:t>
            </a:r>
          </a:p>
          <a:p>
            <a:pPr marL="347663"/>
            <a:r>
              <a:rPr lang="en-US" sz="1400" dirty="0">
                <a:hlinkClick r:id="rId3"/>
              </a:rPr>
              <a:t>http://www.dhcs.ca.gov/services/MH/Documents/PASRRIT_UID.xls</a:t>
            </a:r>
            <a:endParaRPr lang="en-US" sz="1400" dirty="0"/>
          </a:p>
          <a:p>
            <a:pPr marL="628650" lvl="1" indent="-171450" defTabSz="347663">
              <a:buFont typeface="Wingdings" panose="05000000000000000000" pitchFamily="2" charset="2"/>
              <a:buChar char="ü"/>
            </a:pPr>
            <a:r>
              <a:rPr lang="en-US" sz="2100" dirty="0">
                <a:solidFill>
                  <a:schemeClr val="accent4"/>
                </a:solidFill>
              </a:rPr>
              <a:t>Must have at least one Administrator (Two are recommended)</a:t>
            </a:r>
          </a:p>
          <a:p>
            <a:pPr marL="628650" lvl="1" indent="-171450" defTabSz="347663">
              <a:buFont typeface="Wingdings" panose="05000000000000000000" pitchFamily="2" charset="2"/>
              <a:buChar char="ü"/>
            </a:pPr>
            <a:r>
              <a:rPr lang="en-US" sz="2100" dirty="0">
                <a:solidFill>
                  <a:schemeClr val="accent4"/>
                </a:solidFill>
              </a:rPr>
              <a:t>Identify a role for each staff (Administrator or User)</a:t>
            </a:r>
          </a:p>
          <a:p>
            <a:pPr marL="628650" lvl="1" indent="-171450" defTabSz="347663">
              <a:buFont typeface="Wingdings" panose="05000000000000000000" pitchFamily="2" charset="2"/>
              <a:buChar char="ü"/>
            </a:pPr>
            <a:r>
              <a:rPr lang="en-US" sz="2100" dirty="0">
                <a:solidFill>
                  <a:schemeClr val="accent4"/>
                </a:solidFill>
              </a:rPr>
              <a:t>Include a valid and unique e-mail address for each staff</a:t>
            </a:r>
          </a:p>
          <a:p>
            <a:pPr marL="282575" defTabSz="576263"/>
            <a:endParaRPr lang="en-US" sz="1600" dirty="0"/>
          </a:p>
          <a:p>
            <a:pPr marL="339725" indent="-339725" defTabSz="347663">
              <a:buFont typeface="Arial" panose="020B0604020202020204" pitchFamily="34" charset="0"/>
              <a:buChar char="•"/>
            </a:pPr>
            <a:r>
              <a:rPr lang="en-US" sz="2000" dirty="0"/>
              <a:t>E-mail the Form:</a:t>
            </a:r>
          </a:p>
          <a:p>
            <a:pPr marL="628650" lvl="1" indent="-171450" defTabSz="347663">
              <a:buFont typeface="Wingdings" panose="05000000000000000000" pitchFamily="2" charset="2"/>
              <a:buChar char="ü"/>
            </a:pPr>
            <a:r>
              <a:rPr lang="en-US" sz="1900" dirty="0">
                <a:solidFill>
                  <a:schemeClr val="accent4"/>
                </a:solidFill>
              </a:rPr>
              <a:t>Email to: </a:t>
            </a:r>
            <a:r>
              <a:rPr lang="en-US" sz="1900" dirty="0">
                <a:hlinkClick r:id="rId4"/>
              </a:rPr>
              <a:t>MHPASRR@DHCS.CA.GOV</a:t>
            </a:r>
            <a:endParaRPr lang="en-US" sz="1900" dirty="0"/>
          </a:p>
          <a:p>
            <a:pPr marL="628650" lvl="1" indent="-171450" defTabSz="347663">
              <a:buFont typeface="Wingdings" panose="05000000000000000000" pitchFamily="2" charset="2"/>
              <a:buChar char="ü"/>
            </a:pPr>
            <a:r>
              <a:rPr lang="en-US" sz="1900" dirty="0">
                <a:solidFill>
                  <a:schemeClr val="accent4"/>
                </a:solidFill>
              </a:rPr>
              <a:t>Use the subject line: “</a:t>
            </a:r>
            <a:r>
              <a:rPr lang="en-US" sz="1900" i="1" dirty="0">
                <a:solidFill>
                  <a:schemeClr val="accent4"/>
                </a:solidFill>
              </a:rPr>
              <a:t>Name of your facility”- </a:t>
            </a:r>
            <a:r>
              <a:rPr lang="en-US" sz="1900" dirty="0">
                <a:solidFill>
                  <a:schemeClr val="accent4"/>
                </a:solidFill>
              </a:rPr>
              <a:t>REQUEST FOR PASRR ADMIN/USER ACCOUNTS</a:t>
            </a:r>
          </a:p>
          <a:p>
            <a:pPr marL="628650" lvl="1" indent="-171450" defTabSz="347663">
              <a:buFont typeface="Wingdings" panose="05000000000000000000" pitchFamily="2" charset="2"/>
              <a:buChar char="ü"/>
            </a:pPr>
            <a:r>
              <a:rPr lang="en-US" sz="1900" dirty="0">
                <a:solidFill>
                  <a:schemeClr val="accent4"/>
                </a:solidFill>
              </a:rPr>
              <a:t>If your facility has more than one physical address, a separate form must be completed for Administrators and Users at each physical location. </a:t>
            </a:r>
          </a:p>
          <a:p>
            <a:pPr marL="628650" lvl="1" indent="-171450" defTabSz="347663">
              <a:buFont typeface="Wingdings" panose="05000000000000000000" pitchFamily="2" charset="2"/>
              <a:buChar char="ü"/>
            </a:pPr>
            <a:endParaRPr lang="en-US" sz="1600" dirty="0"/>
          </a:p>
          <a:p>
            <a:pPr marL="285750" indent="61913" defTabSz="576263">
              <a:buFont typeface="Wingdings" panose="05000000000000000000" pitchFamily="2" charset="2"/>
              <a:buChar char="ü"/>
            </a:pPr>
            <a:endParaRPr lang="en-US" sz="1600" dirty="0"/>
          </a:p>
          <a:p>
            <a:endParaRPr lang="en-US" dirty="0"/>
          </a:p>
          <a:p>
            <a:endParaRPr lang="en-US" dirty="0"/>
          </a:p>
        </p:txBody>
      </p:sp>
      <p:cxnSp>
        <p:nvCxnSpPr>
          <p:cNvPr id="14" name="Straight Connector 13">
            <a:extLst>
              <a:ext uri="{C183D7F6-B498-43B3-948B-1728B52AA6E4}">
                <adec:decorative xmlns:adec="http://schemas.microsoft.com/office/drawing/2017/decorative" val="1"/>
              </a:ext>
            </a:extLst>
          </p:cNvPr>
          <p:cNvCxnSpPr/>
          <p:nvPr/>
        </p:nvCxnSpPr>
        <p:spPr>
          <a:xfrm>
            <a:off x="609600" y="4416289"/>
            <a:ext cx="7910166"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TextBox 1" descr="Q&amp;A image" title="Qustions and Answers"/>
          <p:cNvSpPr txBox="1"/>
          <p:nvPr/>
        </p:nvSpPr>
        <p:spPr>
          <a:xfrm>
            <a:off x="103863" y="4495800"/>
            <a:ext cx="848654" cy="461665"/>
          </a:xfrm>
          <a:prstGeom prst="rect">
            <a:avLst/>
          </a:prstGeom>
          <a:noFill/>
        </p:spPr>
        <p:txBody>
          <a:bodyPr wrap="square" rtlCol="0">
            <a:spAutoFit/>
          </a:bodyPr>
          <a:lstStyle/>
          <a:p>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Q&amp;A</a:t>
            </a:r>
          </a:p>
        </p:txBody>
      </p:sp>
      <p:sp>
        <p:nvSpPr>
          <p:cNvPr id="12" name="TextBox 11"/>
          <p:cNvSpPr txBox="1"/>
          <p:nvPr/>
        </p:nvSpPr>
        <p:spPr>
          <a:xfrm>
            <a:off x="865846" y="4267200"/>
            <a:ext cx="8231455" cy="2492990"/>
          </a:xfrm>
          <a:prstGeom prst="rect">
            <a:avLst/>
          </a:prstGeom>
          <a:noFill/>
        </p:spPr>
        <p:txBody>
          <a:bodyPr wrap="square" rtlCol="0">
            <a:spAutoFit/>
          </a:bodyPr>
          <a:lstStyle/>
          <a:p>
            <a:endParaRPr lang="en-US" sz="2000" b="1" dirty="0"/>
          </a:p>
          <a:p>
            <a:r>
              <a:rPr lang="en-US" sz="1200" b="1" dirty="0"/>
              <a:t>What if I need to access multiple facilities?</a:t>
            </a:r>
          </a:p>
          <a:p>
            <a:r>
              <a:rPr lang="en-US" sz="1200" i="1" dirty="0"/>
              <a:t> The Administrator must send a separate enrollment form including a unique e-mail address for each </a:t>
            </a:r>
          </a:p>
          <a:p>
            <a:r>
              <a:rPr lang="en-US" sz="1200" i="1" dirty="0"/>
              <a:t>facility you need access to. You will be assigned a different user-id per facility. </a:t>
            </a:r>
          </a:p>
          <a:p>
            <a:r>
              <a:rPr lang="en-US" sz="1600" dirty="0"/>
              <a:t>	</a:t>
            </a:r>
          </a:p>
          <a:p>
            <a:r>
              <a:rPr lang="en-US" sz="1200" b="1" dirty="0"/>
              <a:t>Our facility already submitted an enrollment form, but now we have additional staff we want to add.</a:t>
            </a:r>
          </a:p>
          <a:p>
            <a:pPr lvl="0"/>
            <a:r>
              <a:rPr lang="en-US" sz="1200" i="1" dirty="0"/>
              <a:t>The administrator should submit a revised enrollment form to  </a:t>
            </a:r>
            <a:r>
              <a:rPr lang="en-US" sz="1200" i="1" dirty="0">
                <a:hlinkClick r:id="rId5"/>
              </a:rPr>
              <a:t>MHPASRR@dhcs.ca.gov</a:t>
            </a:r>
            <a:r>
              <a:rPr lang="en-US" sz="1200" i="1" dirty="0"/>
              <a:t>. Highlight the correction or addition in the form. </a:t>
            </a:r>
          </a:p>
          <a:p>
            <a:pPr lvl="0"/>
            <a:endParaRPr lang="en-US" sz="1200" i="1" dirty="0"/>
          </a:p>
          <a:p>
            <a:r>
              <a:rPr lang="en-US" sz="1200" b="1" dirty="0"/>
              <a:t>What if a staff is no longer employed at the facility?</a:t>
            </a:r>
          </a:p>
          <a:p>
            <a:r>
              <a:rPr lang="en-US" sz="1200" i="1" dirty="0"/>
              <a:t>Please notify DHCS immediately when a staff member is no longer employed at your facility. E-mail DHCS at </a:t>
            </a:r>
            <a:r>
              <a:rPr lang="en-US" sz="1200" i="1" dirty="0">
                <a:hlinkClick r:id="rId5"/>
              </a:rPr>
              <a:t>MHPASRR@dhcs.ca.gov</a:t>
            </a:r>
            <a:r>
              <a:rPr lang="en-US" sz="1200" i="1" dirty="0"/>
              <a:t> or call DHCS at 916-650-6945. </a:t>
            </a:r>
          </a:p>
        </p:txBody>
      </p:sp>
    </p:spTree>
    <p:extLst>
      <p:ext uri="{BB962C8B-B14F-4D97-AF65-F5344CB8AC3E}">
        <p14:creationId xmlns:p14="http://schemas.microsoft.com/office/powerpoint/2010/main" val="249137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66895"/>
            <a:ext cx="8229600" cy="990600"/>
          </a:xfrm>
        </p:spPr>
        <p:txBody>
          <a:bodyPr/>
          <a:lstStyle/>
          <a:p>
            <a:r>
              <a:rPr lang="en-US" dirty="0"/>
              <a:t>Administrator/User Request Form</a:t>
            </a:r>
          </a:p>
        </p:txBody>
      </p:sp>
      <p:sp>
        <p:nvSpPr>
          <p:cNvPr id="8" name="Teardrop 7" descr="Step 1 " title="Step 1 Cont bubble"/>
          <p:cNvSpPr/>
          <p:nvPr/>
        </p:nvSpPr>
        <p:spPr>
          <a:xfrm rot="2700000">
            <a:off x="54566" y="369488"/>
            <a:ext cx="1033871" cy="1013626"/>
          </a:xfrm>
          <a:prstGeom prst="teardrop">
            <a:avLst>
              <a:gd name="adj" fmla="val 100000"/>
            </a:avLst>
          </a:prstGeom>
          <a:solidFill>
            <a:schemeClr val="tx2">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9" name="Group 8">
            <a:extLst>
              <a:ext uri="{C183D7F6-B498-43B3-948B-1728B52AA6E4}">
                <adec:decorative xmlns:adec="http://schemas.microsoft.com/office/drawing/2017/decorative" val="1"/>
              </a:ext>
            </a:extLst>
          </p:cNvPr>
          <p:cNvGrpSpPr/>
          <p:nvPr/>
        </p:nvGrpSpPr>
        <p:grpSpPr>
          <a:xfrm>
            <a:off x="141947" y="445125"/>
            <a:ext cx="880879" cy="816162"/>
            <a:chOff x="500239" y="1440558"/>
            <a:chExt cx="1371968" cy="1476065"/>
          </a:xfrm>
          <a:scene3d>
            <a:camera prst="orthographicFront"/>
            <a:lightRig rig="threePt" dir="t">
              <a:rot lat="0" lon="0" rev="7500000"/>
            </a:lightRig>
          </a:scene3d>
        </p:grpSpPr>
        <p:sp>
          <p:nvSpPr>
            <p:cNvPr id="10" name="Oval 9"/>
            <p:cNvSpPr/>
            <p:nvPr/>
          </p:nvSpPr>
          <p:spPr>
            <a:xfrm>
              <a:off x="500239" y="1440558"/>
              <a:ext cx="1371968" cy="1476065"/>
            </a:xfrm>
            <a:prstGeom prst="ellipse">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Oval 5"/>
            <p:cNvSpPr/>
            <p:nvPr/>
          </p:nvSpPr>
          <p:spPr>
            <a:xfrm>
              <a:off x="660325" y="1636778"/>
              <a:ext cx="1051798" cy="1127253"/>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1 </a:t>
              </a:r>
              <a:endParaRPr lang="en-US" sz="1600" kern="1200" dirty="0"/>
            </a:p>
          </p:txBody>
        </p:sp>
      </p:grpSp>
      <p:sp>
        <p:nvSpPr>
          <p:cNvPr id="4" name="Slide Number Placeholder 3"/>
          <p:cNvSpPr>
            <a:spLocks noGrp="1"/>
          </p:cNvSpPr>
          <p:nvPr>
            <p:ph type="sldNum" sz="quarter" idx="12"/>
          </p:nvPr>
        </p:nvSpPr>
        <p:spPr/>
        <p:txBody>
          <a:bodyPr/>
          <a:lstStyle/>
          <a:p>
            <a:fld id="{8F737D99-538C-4057-ABB0-9BF90AF7BE87}" type="slidenum">
              <a:rPr lang="en-US" smtClean="0">
                <a:latin typeface="Georgia" pitchFamily="18" charset="0"/>
              </a:rPr>
              <a:pPr/>
              <a:t>21</a:t>
            </a:fld>
            <a:endParaRPr lang="en-US" dirty="0">
              <a:latin typeface="Georgia" pitchFamily="18" charset="0"/>
            </a:endParaRPr>
          </a:p>
        </p:txBody>
      </p:sp>
      <p:pic>
        <p:nvPicPr>
          <p:cNvPr id="1027" name="Picture 3" descr="The form to use to request enrollment&#10;This form is available on the DHCS Website.  You will use it to request a login and password for your staff – you MUST specify a role – either User or Administrator – for each person.&#10;  - Please be sure that the facility address, names  (both first and last) and e-mails are entered correctly. &#10;   - Each Administrator and User must have a unique email address.&#10;&#10;For security reasons, the email with this form attached must come from the email of the Requestor who is listed at the bottom of the form.  This is the person DHCS will call if we have questions about the information you give us.&#10;" title="Enrollment fo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1447799"/>
            <a:ext cx="8473069"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C183D7F6-B498-43B3-948B-1728B52AA6E4}">
                <adec:decorative xmlns:adec="http://schemas.microsoft.com/office/drawing/2017/decorative" val="1"/>
              </a:ext>
            </a:extLst>
          </p:cNvPr>
          <p:cNvSpPr/>
          <p:nvPr/>
        </p:nvSpPr>
        <p:spPr>
          <a:xfrm>
            <a:off x="304800" y="5105400"/>
            <a:ext cx="27432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1000" y="6162674"/>
            <a:ext cx="8549268" cy="400110"/>
          </a:xfrm>
          <a:prstGeom prst="rect">
            <a:avLst/>
          </a:prstGeom>
          <a:noFill/>
        </p:spPr>
        <p:txBody>
          <a:bodyPr wrap="square" rtlCol="0">
            <a:spAutoFit/>
          </a:bodyPr>
          <a:lstStyle/>
          <a:p>
            <a:r>
              <a:rPr lang="en-US" sz="2000" b="1" dirty="0"/>
              <a:t>Note: </a:t>
            </a:r>
            <a:r>
              <a:rPr lang="en-US" sz="2000" dirty="0"/>
              <a:t>Please follow instructions carefully!</a:t>
            </a:r>
          </a:p>
        </p:txBody>
      </p:sp>
    </p:spTree>
    <p:extLst>
      <p:ext uri="{BB962C8B-B14F-4D97-AF65-F5344CB8AC3E}">
        <p14:creationId xmlns:p14="http://schemas.microsoft.com/office/powerpoint/2010/main" val="516221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FF8A6-58C5-4398-9898-E25C8904825F}"/>
              </a:ext>
            </a:extLst>
          </p:cNvPr>
          <p:cNvSpPr>
            <a:spLocks noGrp="1"/>
          </p:cNvSpPr>
          <p:nvPr>
            <p:ph type="title"/>
          </p:nvPr>
        </p:nvSpPr>
        <p:spPr>
          <a:xfrm>
            <a:off x="1969955" y="628352"/>
            <a:ext cx="6592887" cy="1605629"/>
          </a:xfrm>
        </p:spPr>
        <p:txBody>
          <a:bodyPr/>
          <a:lstStyle/>
          <a:p>
            <a:r>
              <a:rPr lang="en-US" sz="4000" dirty="0"/>
              <a:t>Receive Encrypted E-mail</a:t>
            </a:r>
            <a:br>
              <a:rPr lang="en-US" dirty="0"/>
            </a:br>
            <a:endParaRPr lang="en-US" dirty="0"/>
          </a:p>
        </p:txBody>
      </p:sp>
      <p:sp>
        <p:nvSpPr>
          <p:cNvPr id="24" name="Teardrop 23" descr="Net steps:&#10;" title="Step 2 cont bubble"/>
          <p:cNvSpPr/>
          <p:nvPr/>
        </p:nvSpPr>
        <p:spPr>
          <a:xfrm rot="2700000">
            <a:off x="479154" y="14785"/>
            <a:ext cx="1212719" cy="1265831"/>
          </a:xfrm>
          <a:prstGeom prst="teardrop">
            <a:avLst>
              <a:gd name="adj" fmla="val 100000"/>
            </a:avLst>
          </a:prstGeom>
          <a:solidFill>
            <a:srgbClr val="FFC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25" name="Group 24">
            <a:extLst>
              <a:ext uri="{C183D7F6-B498-43B3-948B-1728B52AA6E4}">
                <adec:decorative xmlns:adec="http://schemas.microsoft.com/office/drawing/2017/decorative" val="1"/>
              </a:ext>
            </a:extLst>
          </p:cNvPr>
          <p:cNvGrpSpPr/>
          <p:nvPr/>
        </p:nvGrpSpPr>
        <p:grpSpPr>
          <a:xfrm>
            <a:off x="527958" y="91155"/>
            <a:ext cx="1123252" cy="1113090"/>
            <a:chOff x="2130837" y="1502056"/>
            <a:chExt cx="1385083" cy="1472348"/>
          </a:xfrm>
          <a:scene3d>
            <a:camera prst="orthographicFront"/>
            <a:lightRig rig="threePt" dir="t">
              <a:rot lat="0" lon="0" rev="7500000"/>
            </a:lightRig>
          </a:scene3d>
        </p:grpSpPr>
        <p:sp>
          <p:nvSpPr>
            <p:cNvPr id="26" name="Oval 25"/>
            <p:cNvSpPr/>
            <p:nvPr/>
          </p:nvSpPr>
          <p:spPr>
            <a:xfrm>
              <a:off x="2130837" y="1502056"/>
              <a:ext cx="1385083" cy="1472348"/>
            </a:xfrm>
            <a:prstGeom prst="ellipse">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Oval 5"/>
            <p:cNvSpPr/>
            <p:nvPr/>
          </p:nvSpPr>
          <p:spPr>
            <a:xfrm>
              <a:off x="2290486" y="1712431"/>
              <a:ext cx="1051798" cy="10515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2</a:t>
              </a:r>
              <a:r>
                <a:rPr lang="en-US" sz="2800" kern="1200" dirty="0"/>
                <a:t> </a:t>
              </a:r>
            </a:p>
          </p:txBody>
        </p:sp>
      </p:grpSp>
      <p:sp>
        <p:nvSpPr>
          <p:cNvPr id="4" name="Slide Number Placeholder 3"/>
          <p:cNvSpPr>
            <a:spLocks noGrp="1"/>
          </p:cNvSpPr>
          <p:nvPr>
            <p:ph type="sldNum" sz="quarter" idx="12"/>
          </p:nvPr>
        </p:nvSpPr>
        <p:spPr/>
        <p:txBody>
          <a:bodyPr/>
          <a:lstStyle/>
          <a:p>
            <a:fld id="{8F737D99-538C-4057-ABB0-9BF90AF7BE87}" type="slidenum">
              <a:rPr lang="en-US" smtClean="0"/>
              <a:pPr/>
              <a:t>22</a:t>
            </a:fld>
            <a:endParaRPr lang="en-US" dirty="0"/>
          </a:p>
        </p:txBody>
      </p:sp>
      <p:sp>
        <p:nvSpPr>
          <p:cNvPr id="16" name="Text Placeholder 2"/>
          <p:cNvSpPr>
            <a:spLocks noGrp="1"/>
          </p:cNvSpPr>
          <p:nvPr>
            <p:ph type="body" idx="1"/>
          </p:nvPr>
        </p:nvSpPr>
        <p:spPr>
          <a:xfrm>
            <a:off x="805543" y="1524001"/>
            <a:ext cx="7391400" cy="2411517"/>
          </a:xfrm>
        </p:spPr>
        <p:txBody>
          <a:bodyPr vert="horz" lIns="91440" tIns="45720" rIns="91440" bIns="45720" rtlCol="0" anchor="t">
            <a:normAutofit fontScale="85000" lnSpcReduction="10000"/>
          </a:bodyPr>
          <a:lstStyle/>
          <a:p>
            <a:pPr marL="342900" indent="-342900">
              <a:buSzPct val="90000"/>
              <a:buChar char="•"/>
            </a:pPr>
            <a:r>
              <a:rPr lang="en-US" dirty="0">
                <a:solidFill>
                  <a:schemeClr val="accent4"/>
                </a:solidFill>
              </a:rPr>
              <a:t>You will receive an encrypted e-mail from DHCS for initial log on requests and password resets.</a:t>
            </a:r>
          </a:p>
          <a:p>
            <a:pPr marL="342900" indent="-342900">
              <a:buSzPct val="90000"/>
              <a:buChar char="•"/>
            </a:pPr>
            <a:endParaRPr lang="en-US" dirty="0">
              <a:solidFill>
                <a:schemeClr val="accent4"/>
              </a:solidFill>
            </a:endParaRPr>
          </a:p>
          <a:p>
            <a:pPr marL="342900" indent="-342900">
              <a:buSzPct val="90000"/>
              <a:buChar char="•"/>
            </a:pPr>
            <a:r>
              <a:rPr lang="en-US" dirty="0">
                <a:solidFill>
                  <a:schemeClr val="accent4"/>
                </a:solidFill>
              </a:rPr>
              <a:t>You must set up a permanent password within four days of receipt of the e-mail. This temporary password expires in four days.</a:t>
            </a:r>
          </a:p>
          <a:p>
            <a:pPr>
              <a:buSzPct val="90000"/>
            </a:pPr>
            <a:endParaRPr lang="en-US" dirty="0">
              <a:solidFill>
                <a:schemeClr val="accent4"/>
              </a:solidFill>
            </a:endParaRPr>
          </a:p>
          <a:p>
            <a:pPr marL="342900" indent="-342900">
              <a:buSzPct val="90000"/>
              <a:buChar char="•"/>
            </a:pPr>
            <a:r>
              <a:rPr lang="en-US" dirty="0">
                <a:solidFill>
                  <a:schemeClr val="accent4"/>
                </a:solidFill>
              </a:rPr>
              <a:t>Click the link in the e-mail.</a:t>
            </a:r>
          </a:p>
          <a:p>
            <a:pPr marL="342900" indent="-342900">
              <a:buChar char="•"/>
            </a:pPr>
            <a:endParaRPr lang="en-US" dirty="0"/>
          </a:p>
          <a:p>
            <a:pPr marL="342900" indent="-342900">
              <a:buChar char="•"/>
            </a:pPr>
            <a:endParaRPr lang="en-US" dirty="0"/>
          </a:p>
          <a:p>
            <a:pPr marL="342900" indent="-342900">
              <a:buChar char="•"/>
            </a:pPr>
            <a:endParaRPr lang="en-US" dirty="0"/>
          </a:p>
        </p:txBody>
      </p:sp>
      <p:cxnSp>
        <p:nvCxnSpPr>
          <p:cNvPr id="18" name="Straight Connector 17">
            <a:extLst>
              <a:ext uri="{C183D7F6-B498-43B3-948B-1728B52AA6E4}">
                <adec:decorative xmlns:adec="http://schemas.microsoft.com/office/drawing/2017/decorative" val="1"/>
              </a:ext>
            </a:extLst>
          </p:cNvPr>
          <p:cNvCxnSpPr/>
          <p:nvPr/>
        </p:nvCxnSpPr>
        <p:spPr>
          <a:xfrm>
            <a:off x="319434" y="4267200"/>
            <a:ext cx="8115999"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TextBox 11" descr=" " title=" Q and A image"/>
          <p:cNvSpPr txBox="1"/>
          <p:nvPr/>
        </p:nvSpPr>
        <p:spPr>
          <a:xfrm>
            <a:off x="103863" y="4495800"/>
            <a:ext cx="848654" cy="461665"/>
          </a:xfrm>
          <a:prstGeom prst="rect">
            <a:avLst/>
          </a:prstGeom>
          <a:noFill/>
        </p:spPr>
        <p:txBody>
          <a:bodyPr wrap="square" rtlCol="0">
            <a:spAutoFit/>
          </a:bodyPr>
          <a:lstStyle/>
          <a:p>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Q&amp;A</a:t>
            </a:r>
          </a:p>
        </p:txBody>
      </p:sp>
      <p:sp>
        <p:nvSpPr>
          <p:cNvPr id="14" name="TextBox 13" descr="I can’t open the encrypted message.&#10;Please consult your facility’s designated IT professional for assistance.&#10;&#10;I forgot my password.&#10;E-mail DHCS at MHPASRR@DHCS.CA.GOV to request a password reset or call DHCS at 916-650-6659. You will receive an encrypted message from DHCS. Please follow same steps outlined in slides 22-24 to create a new password.&#10;"/>
          <p:cNvSpPr txBox="1"/>
          <p:nvPr/>
        </p:nvSpPr>
        <p:spPr>
          <a:xfrm>
            <a:off x="1022261" y="4495800"/>
            <a:ext cx="7413172" cy="1846659"/>
          </a:xfrm>
          <a:prstGeom prst="rect">
            <a:avLst/>
          </a:prstGeom>
          <a:noFill/>
        </p:spPr>
        <p:txBody>
          <a:bodyPr wrap="square" rtlCol="0">
            <a:spAutoFit/>
          </a:bodyPr>
          <a:lstStyle/>
          <a:p>
            <a:r>
              <a:rPr lang="en-US" sz="1600" b="1" dirty="0"/>
              <a:t>I</a:t>
            </a:r>
            <a:r>
              <a:rPr lang="en-US" b="1" dirty="0"/>
              <a:t> </a:t>
            </a:r>
            <a:r>
              <a:rPr lang="en-US" sz="1600" b="1" dirty="0"/>
              <a:t>can’t open the encrypted message.</a:t>
            </a:r>
          </a:p>
          <a:p>
            <a:r>
              <a:rPr lang="en-US" sz="1600" i="1" dirty="0"/>
              <a:t>Please consult your facility’s designated IT professional for assistance.</a:t>
            </a:r>
          </a:p>
          <a:p>
            <a:endParaRPr lang="en-US" sz="1600" i="1" dirty="0"/>
          </a:p>
          <a:p>
            <a:r>
              <a:rPr lang="en-US" sz="1600" b="1" dirty="0"/>
              <a:t>I forgot my password.</a:t>
            </a:r>
          </a:p>
          <a:p>
            <a:r>
              <a:rPr lang="en-US" sz="1600" i="1" dirty="0"/>
              <a:t>E-mail DHCS at </a:t>
            </a:r>
            <a:r>
              <a:rPr lang="en-US" sz="1600" i="1" dirty="0">
                <a:hlinkClick r:id="rId3"/>
              </a:rPr>
              <a:t>MHPASRR@DHCS.CA.GOV</a:t>
            </a:r>
            <a:r>
              <a:rPr lang="en-US" sz="1600" i="1" dirty="0"/>
              <a:t> to request a password reset or call DHCS at 916-650-6659. You will receive an encrypted message from DHCS. Please follow same steps outlined in slides 22-24 to create a new password.</a:t>
            </a:r>
          </a:p>
        </p:txBody>
      </p:sp>
    </p:spTree>
    <p:extLst>
      <p:ext uri="{BB962C8B-B14F-4D97-AF65-F5344CB8AC3E}">
        <p14:creationId xmlns:p14="http://schemas.microsoft.com/office/powerpoint/2010/main" val="54952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943" y="1050645"/>
            <a:ext cx="4468274" cy="369332"/>
          </a:xfrm>
          <a:prstGeom prst="rect">
            <a:avLst/>
          </a:prstGeom>
          <a:noFill/>
        </p:spPr>
        <p:txBody>
          <a:bodyPr wrap="none" rtlCol="0">
            <a:spAutoFit/>
          </a:bodyPr>
          <a:lstStyle/>
          <a:p>
            <a:r>
              <a:rPr lang="en-US" b="1" dirty="0">
                <a:solidFill>
                  <a:schemeClr val="accent5">
                    <a:lumMod val="75000"/>
                  </a:schemeClr>
                </a:solidFill>
              </a:rPr>
              <a:t>Your encrypted e-mail message will look like:</a:t>
            </a:r>
          </a:p>
        </p:txBody>
      </p:sp>
      <p:sp>
        <p:nvSpPr>
          <p:cNvPr id="3" name="Title 2">
            <a:extLst>
              <a:ext uri="{FF2B5EF4-FFF2-40B4-BE49-F238E27FC236}">
                <a16:creationId xmlns:a16="http://schemas.microsoft.com/office/drawing/2014/main" id="{DF7F1611-5333-4A1C-851F-C9B9D69EEB88}"/>
              </a:ext>
            </a:extLst>
          </p:cNvPr>
          <p:cNvSpPr>
            <a:spLocks noGrp="1"/>
          </p:cNvSpPr>
          <p:nvPr>
            <p:ph type="title"/>
          </p:nvPr>
        </p:nvSpPr>
        <p:spPr>
          <a:xfrm>
            <a:off x="2100943" y="286665"/>
            <a:ext cx="5867400" cy="878914"/>
          </a:xfrm>
        </p:spPr>
        <p:txBody>
          <a:bodyPr/>
          <a:lstStyle/>
          <a:p>
            <a:r>
              <a:rPr lang="en-US" dirty="0"/>
              <a:t>Receive Encrypted E-mail</a:t>
            </a:r>
          </a:p>
        </p:txBody>
      </p:sp>
      <p:sp>
        <p:nvSpPr>
          <p:cNvPr id="13" name="Teardrop 12" descr="DHCS will send each Administrator or User an individual email with their login information.  For security purposes, the email must be encrypted.&#10;&#10;Use the link provided in this e-mail to create a permanent password.&#10;Write down your user name and temporary password. You will need this information on the next screen.&#10;" title="Step 2 Cont Bubble"/>
          <p:cNvSpPr/>
          <p:nvPr/>
        </p:nvSpPr>
        <p:spPr>
          <a:xfrm rot="2700000">
            <a:off x="479154" y="14785"/>
            <a:ext cx="1212719" cy="1265831"/>
          </a:xfrm>
          <a:prstGeom prst="teardrop">
            <a:avLst>
              <a:gd name="adj" fmla="val 100000"/>
            </a:avLst>
          </a:prstGeom>
          <a:solidFill>
            <a:srgbClr val="FFC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4" name="Group 13">
            <a:extLst>
              <a:ext uri="{C183D7F6-B498-43B3-948B-1728B52AA6E4}">
                <adec:decorative xmlns:adec="http://schemas.microsoft.com/office/drawing/2017/decorative" val="1"/>
              </a:ext>
            </a:extLst>
          </p:cNvPr>
          <p:cNvGrpSpPr/>
          <p:nvPr/>
        </p:nvGrpSpPr>
        <p:grpSpPr>
          <a:xfrm>
            <a:off x="527958" y="91155"/>
            <a:ext cx="1123252" cy="1113090"/>
            <a:chOff x="2130837" y="1502056"/>
            <a:chExt cx="1385083" cy="1472348"/>
          </a:xfrm>
          <a:scene3d>
            <a:camera prst="orthographicFront"/>
            <a:lightRig rig="threePt" dir="t">
              <a:rot lat="0" lon="0" rev="7500000"/>
            </a:lightRig>
          </a:scene3d>
        </p:grpSpPr>
        <p:sp>
          <p:nvSpPr>
            <p:cNvPr id="15" name="Oval 14"/>
            <p:cNvSpPr/>
            <p:nvPr/>
          </p:nvSpPr>
          <p:spPr>
            <a:xfrm>
              <a:off x="2130837" y="1502056"/>
              <a:ext cx="1385083" cy="1472348"/>
            </a:xfrm>
            <a:prstGeom prst="ellipse">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 name="Oval 5"/>
            <p:cNvSpPr/>
            <p:nvPr/>
          </p:nvSpPr>
          <p:spPr>
            <a:xfrm>
              <a:off x="2290486" y="1712431"/>
              <a:ext cx="1051798" cy="10515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2</a:t>
              </a:r>
              <a:r>
                <a:rPr lang="en-US" sz="2800" kern="1200" dirty="0"/>
                <a:t> </a:t>
              </a:r>
            </a:p>
          </p:txBody>
        </p:sp>
      </p:grpSp>
      <p:sp>
        <p:nvSpPr>
          <p:cNvPr id="4" name="Slide Number Placeholder 3"/>
          <p:cNvSpPr>
            <a:spLocks noGrp="1"/>
          </p:cNvSpPr>
          <p:nvPr>
            <p:ph type="sldNum" sz="quarter" idx="12"/>
          </p:nvPr>
        </p:nvSpPr>
        <p:spPr/>
        <p:txBody>
          <a:bodyPr/>
          <a:lstStyle/>
          <a:p>
            <a:fld id="{8F737D99-538C-4057-ABB0-9BF90AF7BE87}" type="slidenum">
              <a:rPr lang="en-US" smtClean="0"/>
              <a:pPr/>
              <a:t>23</a:t>
            </a:fld>
            <a:endParaRPr lang="en-US" dirty="0"/>
          </a:p>
        </p:txBody>
      </p:sp>
      <p:pic>
        <p:nvPicPr>
          <p:cNvPr id="3074" name="Picture 2" descr="Here is your User Name and new temporary password for our PASRR Extranet Account"/>
          <p:cNvPicPr>
            <a:picLocks noChangeAspect="1" noChangeArrowheads="1"/>
          </p:cNvPicPr>
          <p:nvPr/>
        </p:nvPicPr>
        <p:blipFill rotWithShape="1">
          <a:blip r:embed="rId3">
            <a:extLst>
              <a:ext uri="{28A0092B-C50C-407E-A947-70E740481C1C}">
                <a14:useLocalDpi xmlns:a14="http://schemas.microsoft.com/office/drawing/2010/main" val="0"/>
              </a:ext>
            </a:extLst>
          </a:blip>
          <a:srcRect l="16920" t="54855" r="30045" b="19364"/>
          <a:stretch/>
        </p:blipFill>
        <p:spPr bwMode="auto">
          <a:xfrm>
            <a:off x="690085" y="1523998"/>
            <a:ext cx="7739477" cy="411479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2514600" y="243840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rPr>
              <a:t>example1</a:t>
            </a:r>
          </a:p>
        </p:txBody>
      </p:sp>
      <p:sp>
        <p:nvSpPr>
          <p:cNvPr id="20" name="Rectangle 19"/>
          <p:cNvSpPr/>
          <p:nvPr/>
        </p:nvSpPr>
        <p:spPr>
          <a:xfrm>
            <a:off x="2960914" y="3205836"/>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rPr>
              <a:t>H3-^</a:t>
            </a:r>
            <a:r>
              <a:rPr lang="en-US" sz="1400" b="1" dirty="0" err="1">
                <a:solidFill>
                  <a:schemeClr val="accent4"/>
                </a:solidFill>
              </a:rPr>
              <a:t>lzh</a:t>
            </a:r>
            <a:r>
              <a:rPr lang="en-US" sz="1400" b="1" dirty="0">
                <a:solidFill>
                  <a:schemeClr val="accent4"/>
                </a:solidFill>
              </a:rPr>
              <a:t>)j!!</a:t>
            </a:r>
          </a:p>
        </p:txBody>
      </p:sp>
      <p:sp>
        <p:nvSpPr>
          <p:cNvPr id="3088" name="Bent Arrow 3087" descr="pointing to the URL " title="arrow"/>
          <p:cNvSpPr/>
          <p:nvPr/>
        </p:nvSpPr>
        <p:spPr>
          <a:xfrm>
            <a:off x="313884" y="3894648"/>
            <a:ext cx="329239" cy="231826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478504" y="6008914"/>
            <a:ext cx="5846096" cy="369332"/>
          </a:xfrm>
          <a:prstGeom prst="rect">
            <a:avLst/>
          </a:prstGeom>
          <a:noFill/>
        </p:spPr>
        <p:txBody>
          <a:bodyPr wrap="square" rtlCol="0">
            <a:spAutoFit/>
          </a:bodyPr>
          <a:lstStyle/>
          <a:p>
            <a:r>
              <a:rPr lang="en-US" b="1" dirty="0">
                <a:solidFill>
                  <a:schemeClr val="accent5">
                    <a:lumMod val="75000"/>
                  </a:schemeClr>
                </a:solidFill>
              </a:rPr>
              <a:t>Click on this link to create a permanent password.</a:t>
            </a:r>
          </a:p>
        </p:txBody>
      </p:sp>
    </p:spTree>
    <p:extLst>
      <p:ext uri="{BB962C8B-B14F-4D97-AF65-F5344CB8AC3E}">
        <p14:creationId xmlns:p14="http://schemas.microsoft.com/office/powerpoint/2010/main" val="390721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847312-6546-4798-8F4F-E59D196D6828}"/>
              </a:ext>
            </a:extLst>
          </p:cNvPr>
          <p:cNvSpPr>
            <a:spLocks noGrp="1"/>
          </p:cNvSpPr>
          <p:nvPr>
            <p:ph type="title"/>
          </p:nvPr>
        </p:nvSpPr>
        <p:spPr>
          <a:xfrm>
            <a:off x="2091284" y="605507"/>
            <a:ext cx="5715000" cy="609600"/>
          </a:xfrm>
        </p:spPr>
        <p:txBody>
          <a:bodyPr>
            <a:normAutofit fontScale="90000"/>
          </a:bodyPr>
          <a:lstStyle/>
          <a:p>
            <a:r>
              <a:rPr lang="en-US" dirty="0"/>
              <a:t>Receive Encrypted E-mail</a:t>
            </a:r>
            <a:r>
              <a:rPr lang="en-US" sz="800" dirty="0"/>
              <a:t>2</a:t>
            </a:r>
            <a:endParaRPr lang="en-US" sz="200" dirty="0"/>
          </a:p>
        </p:txBody>
      </p:sp>
      <p:sp>
        <p:nvSpPr>
          <p:cNvPr id="6" name="Teardrop 5" descr="Screen shot of the encryted email" title="Step 2 Cont Bubble"/>
          <p:cNvSpPr/>
          <p:nvPr/>
        </p:nvSpPr>
        <p:spPr>
          <a:xfrm rot="2700000">
            <a:off x="479154" y="14785"/>
            <a:ext cx="1212719" cy="1265831"/>
          </a:xfrm>
          <a:prstGeom prst="teardrop">
            <a:avLst>
              <a:gd name="adj" fmla="val 100000"/>
            </a:avLst>
          </a:prstGeom>
          <a:solidFill>
            <a:srgbClr val="FFC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7" name="Group 6">
            <a:extLst>
              <a:ext uri="{C183D7F6-B498-43B3-948B-1728B52AA6E4}">
                <adec:decorative xmlns:adec="http://schemas.microsoft.com/office/drawing/2017/decorative" val="1"/>
              </a:ext>
            </a:extLst>
          </p:cNvPr>
          <p:cNvGrpSpPr/>
          <p:nvPr/>
        </p:nvGrpSpPr>
        <p:grpSpPr>
          <a:xfrm>
            <a:off x="527958" y="91155"/>
            <a:ext cx="1123252" cy="1113090"/>
            <a:chOff x="2130837" y="1502056"/>
            <a:chExt cx="1385083" cy="1472348"/>
          </a:xfrm>
          <a:scene3d>
            <a:camera prst="orthographicFront"/>
            <a:lightRig rig="threePt" dir="t">
              <a:rot lat="0" lon="0" rev="7500000"/>
            </a:lightRig>
          </a:scene3d>
        </p:grpSpPr>
        <p:sp>
          <p:nvSpPr>
            <p:cNvPr id="8" name="Oval 7"/>
            <p:cNvSpPr/>
            <p:nvPr/>
          </p:nvSpPr>
          <p:spPr>
            <a:xfrm>
              <a:off x="2130837" y="1502056"/>
              <a:ext cx="1385083" cy="1472348"/>
            </a:xfrm>
            <a:prstGeom prst="ellipse">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Oval 5"/>
            <p:cNvSpPr/>
            <p:nvPr/>
          </p:nvSpPr>
          <p:spPr>
            <a:xfrm>
              <a:off x="2290486" y="1712431"/>
              <a:ext cx="1051798" cy="10515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2</a:t>
              </a:r>
              <a:r>
                <a:rPr lang="en-US" sz="2800" kern="1200" dirty="0"/>
                <a:t> </a:t>
              </a:r>
            </a:p>
          </p:txBody>
        </p:sp>
      </p:grpSp>
      <p:sp>
        <p:nvSpPr>
          <p:cNvPr id="4" name="Slide Number Placeholder 3"/>
          <p:cNvSpPr>
            <a:spLocks noGrp="1"/>
          </p:cNvSpPr>
          <p:nvPr>
            <p:ph type="sldNum" sz="quarter" idx="12"/>
          </p:nvPr>
        </p:nvSpPr>
        <p:spPr/>
        <p:txBody>
          <a:bodyPr/>
          <a:lstStyle/>
          <a:p>
            <a:fld id="{8F737D99-538C-4057-ABB0-9BF90AF7BE87}" type="slidenum">
              <a:rPr lang="en-US" smtClean="0"/>
              <a:pPr/>
              <a:t>24</a:t>
            </a:fld>
            <a:endParaRPr lang="en-US" dirty="0"/>
          </a:p>
        </p:txBody>
      </p:sp>
      <p:sp>
        <p:nvSpPr>
          <p:cNvPr id="2" name="TextBox 1"/>
          <p:cNvSpPr txBox="1"/>
          <p:nvPr/>
        </p:nvSpPr>
        <p:spPr>
          <a:xfrm>
            <a:off x="1961814" y="1339335"/>
            <a:ext cx="6177204" cy="369332"/>
          </a:xfrm>
          <a:prstGeom prst="rect">
            <a:avLst/>
          </a:prstGeom>
          <a:noFill/>
        </p:spPr>
        <p:txBody>
          <a:bodyPr wrap="none" rtlCol="0">
            <a:spAutoFit/>
          </a:bodyPr>
          <a:lstStyle/>
          <a:p>
            <a:r>
              <a:rPr lang="en-US" b="1" dirty="0">
                <a:solidFill>
                  <a:schemeClr val="accent5">
                    <a:lumMod val="75000"/>
                  </a:schemeClr>
                </a:solidFill>
              </a:rPr>
              <a:t>After you click the link from the e-mail, this screen will appear:</a:t>
            </a:r>
          </a:p>
        </p:txBody>
      </p:sp>
      <p:sp>
        <p:nvSpPr>
          <p:cNvPr id="11" name="TextBox 10"/>
          <p:cNvSpPr txBox="1"/>
          <p:nvPr/>
        </p:nvSpPr>
        <p:spPr>
          <a:xfrm>
            <a:off x="114330" y="2830285"/>
            <a:ext cx="1447800" cy="954107"/>
          </a:xfrm>
          <a:prstGeom prst="rect">
            <a:avLst/>
          </a:prstGeom>
          <a:noFill/>
          <a:ln>
            <a:solidFill>
              <a:srgbClr val="FFC000"/>
            </a:solidFill>
          </a:ln>
        </p:spPr>
        <p:txBody>
          <a:bodyPr wrap="square" rtlCol="0">
            <a:spAutoFit/>
          </a:bodyPr>
          <a:lstStyle/>
          <a:p>
            <a:r>
              <a:rPr lang="en-US" sz="1400" b="1" dirty="0"/>
              <a:t>Do NOT include “</a:t>
            </a:r>
            <a:r>
              <a:rPr lang="en-US" sz="1400" b="1" dirty="0" err="1"/>
              <a:t>dhsextra</a:t>
            </a:r>
            <a:r>
              <a:rPr lang="en-US" sz="1400" b="1" dirty="0"/>
              <a:t>\” as a part of your user name</a:t>
            </a:r>
          </a:p>
        </p:txBody>
      </p:sp>
      <p:cxnSp>
        <p:nvCxnSpPr>
          <p:cNvPr id="13" name="Straight Arrow Connector 12" descr="do not use dhsextra\ when logging on here" title="arrow "/>
          <p:cNvCxnSpPr/>
          <p:nvPr/>
        </p:nvCxnSpPr>
        <p:spPr>
          <a:xfrm flipH="1" flipV="1">
            <a:off x="1152723" y="3848100"/>
            <a:ext cx="818814" cy="838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9218" name="Picture 2" descr="screen shot of encrypted email" title="screen shot of encrypted email"/>
          <p:cNvPicPr>
            <a:picLocks noChangeAspect="1" noChangeArrowheads="1"/>
          </p:cNvPicPr>
          <p:nvPr/>
        </p:nvPicPr>
        <p:blipFill rotWithShape="1">
          <a:blip r:embed="rId3">
            <a:extLst>
              <a:ext uri="{28A0092B-C50C-407E-A947-70E740481C1C}">
                <a14:useLocalDpi xmlns:a14="http://schemas.microsoft.com/office/drawing/2010/main" val="0"/>
              </a:ext>
            </a:extLst>
          </a:blip>
          <a:srcRect l="5001" t="29408" r="57633" b="31920"/>
          <a:stretch/>
        </p:blipFill>
        <p:spPr bwMode="auto">
          <a:xfrm>
            <a:off x="1896010" y="1905000"/>
            <a:ext cx="6528010" cy="43474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995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25FE7-D334-48C1-9BE5-382B31806AFD}"/>
              </a:ext>
            </a:extLst>
          </p:cNvPr>
          <p:cNvSpPr>
            <a:spLocks noGrp="1"/>
          </p:cNvSpPr>
          <p:nvPr>
            <p:ph type="title"/>
          </p:nvPr>
        </p:nvSpPr>
        <p:spPr>
          <a:xfrm>
            <a:off x="2032907" y="681004"/>
            <a:ext cx="2834593" cy="1133475"/>
          </a:xfrm>
        </p:spPr>
        <p:txBody>
          <a:bodyPr>
            <a:normAutofit fontScale="90000"/>
          </a:bodyPr>
          <a:lstStyle/>
          <a:p>
            <a:r>
              <a:rPr lang="en-US" sz="4400" dirty="0"/>
              <a:t>Log On</a:t>
            </a:r>
            <a:br>
              <a:rPr lang="en-US" dirty="0"/>
            </a:br>
            <a:endParaRPr lang="en-US" dirty="0"/>
          </a:p>
        </p:txBody>
      </p:sp>
      <p:sp>
        <p:nvSpPr>
          <p:cNvPr id="23" name="Teardrop 22" descr="Logging in" title="Step 3 bubble"/>
          <p:cNvSpPr/>
          <p:nvPr/>
        </p:nvSpPr>
        <p:spPr>
          <a:xfrm rot="2700000">
            <a:off x="88309" y="310417"/>
            <a:ext cx="1257869" cy="1257869"/>
          </a:xfrm>
          <a:prstGeom prst="teardrop">
            <a:avLst>
              <a:gd name="adj" fmla="val 100000"/>
            </a:avLst>
          </a:prstGeom>
          <a:solidFill>
            <a:srgbClr val="00B0F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24" name="Group 23" descr="Circle with a 3">
            <a:extLst>
              <a:ext uri="{C183D7F6-B498-43B3-948B-1728B52AA6E4}">
                <adec:decorative xmlns:adec="http://schemas.microsoft.com/office/drawing/2017/decorative" val="0"/>
              </a:ext>
            </a:extLst>
          </p:cNvPr>
          <p:cNvGrpSpPr/>
          <p:nvPr/>
        </p:nvGrpSpPr>
        <p:grpSpPr>
          <a:xfrm>
            <a:off x="152400" y="429042"/>
            <a:ext cx="1144911" cy="1018758"/>
            <a:chOff x="3709952" y="1502056"/>
            <a:chExt cx="1472349" cy="1472348"/>
          </a:xfrm>
          <a:scene3d>
            <a:camera prst="orthographicFront"/>
            <a:lightRig rig="threePt" dir="t">
              <a:rot lat="0" lon="0" rev="7500000"/>
            </a:lightRig>
          </a:scene3d>
        </p:grpSpPr>
        <p:sp>
          <p:nvSpPr>
            <p:cNvPr id="25" name="Oval 24"/>
            <p:cNvSpPr/>
            <p:nvPr/>
          </p:nvSpPr>
          <p:spPr>
            <a:xfrm>
              <a:off x="3709952" y="1502056"/>
              <a:ext cx="1472349" cy="1472348"/>
            </a:xfrm>
            <a:prstGeom prst="ellipse">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6" name="Oval 5"/>
            <p:cNvSpPr/>
            <p:nvPr/>
          </p:nvSpPr>
          <p:spPr>
            <a:xfrm>
              <a:off x="3992676" y="2460543"/>
              <a:ext cx="906900" cy="44946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3</a:t>
              </a:r>
              <a:endParaRPr lang="en-US" sz="1400" b="1" kern="1200" dirty="0"/>
            </a:p>
            <a:p>
              <a:pPr lvl="0" algn="ctr" defTabSz="1244600">
                <a:lnSpc>
                  <a:spcPct val="90000"/>
                </a:lnSpc>
                <a:spcBef>
                  <a:spcPct val="0"/>
                </a:spcBef>
                <a:spcAft>
                  <a:spcPct val="35000"/>
                </a:spcAft>
              </a:pPr>
              <a:r>
                <a:rPr lang="en-US" sz="2800" kern="1200" dirty="0"/>
                <a:t> </a:t>
              </a:r>
              <a:endParaRPr lang="en-US" sz="1600" kern="1200" dirty="0"/>
            </a:p>
          </p:txBody>
        </p:sp>
      </p:grpSp>
      <p:sp>
        <p:nvSpPr>
          <p:cNvPr id="4" name="Slide Number Placeholder 3"/>
          <p:cNvSpPr>
            <a:spLocks noGrp="1"/>
          </p:cNvSpPr>
          <p:nvPr>
            <p:ph type="sldNum" sz="quarter" idx="12"/>
          </p:nvPr>
        </p:nvSpPr>
        <p:spPr/>
        <p:txBody>
          <a:bodyPr/>
          <a:lstStyle/>
          <a:p>
            <a:fld id="{8F737D99-538C-4057-ABB0-9BF90AF7BE87}" type="slidenum">
              <a:rPr lang="en-US" smtClean="0"/>
              <a:pPr/>
              <a:t>25</a:t>
            </a:fld>
            <a:endParaRPr lang="en-US" dirty="0"/>
          </a:p>
        </p:txBody>
      </p:sp>
      <p:sp>
        <p:nvSpPr>
          <p:cNvPr id="3" name="Text Placeholder 2"/>
          <p:cNvSpPr>
            <a:spLocks noGrp="1"/>
          </p:cNvSpPr>
          <p:nvPr>
            <p:ph type="body" idx="1"/>
          </p:nvPr>
        </p:nvSpPr>
        <p:spPr>
          <a:xfrm>
            <a:off x="2032907" y="1224861"/>
            <a:ext cx="4880977" cy="445877"/>
          </a:xfrm>
        </p:spPr>
        <p:txBody>
          <a:bodyPr>
            <a:normAutofit lnSpcReduction="10000"/>
          </a:bodyPr>
          <a:lstStyle/>
          <a:p>
            <a:pPr marL="342900" indent="-342900">
              <a:buFont typeface="Arial" panose="020B0604020202020204" pitchFamily="34" charset="0"/>
              <a:buChar char="•"/>
            </a:pPr>
            <a:r>
              <a:rPr lang="en-US" dirty="0">
                <a:solidFill>
                  <a:schemeClr val="accent4"/>
                </a:solidFill>
              </a:rPr>
              <a:t>Go to </a:t>
            </a:r>
            <a:r>
              <a:rPr lang="en-US" dirty="0">
                <a:hlinkClick r:id="rId3"/>
              </a:rPr>
              <a:t>https://pasrr.dhcs.ca.gov/</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3" name="TextBox 12" descr="Enter full user name with the “dhsextra\” prefix&#10;" title="square aroung text"/>
          <p:cNvSpPr txBox="1"/>
          <p:nvPr/>
        </p:nvSpPr>
        <p:spPr>
          <a:xfrm>
            <a:off x="228601" y="3880991"/>
            <a:ext cx="180430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Enter full user name with the “</a:t>
            </a:r>
            <a:r>
              <a:rPr lang="en-US" sz="1600" b="1" dirty="0" err="1"/>
              <a:t>dhsextra</a:t>
            </a:r>
            <a:r>
              <a:rPr lang="en-US" sz="1600" b="1" dirty="0"/>
              <a:t>\</a:t>
            </a:r>
            <a:r>
              <a:rPr lang="en-US" sz="1600" dirty="0"/>
              <a:t>” prefix</a:t>
            </a:r>
          </a:p>
        </p:txBody>
      </p:sp>
      <p:pic>
        <p:nvPicPr>
          <p:cNvPr id="5123" name="Picture 3" descr="Image of the User login area"/>
          <p:cNvPicPr>
            <a:picLocks noChangeAspect="1" noChangeArrowheads="1"/>
          </p:cNvPicPr>
          <p:nvPr/>
        </p:nvPicPr>
        <p:blipFill rotWithShape="1">
          <a:blip r:embed="rId4">
            <a:extLst>
              <a:ext uri="{28A0092B-C50C-407E-A947-70E740481C1C}">
                <a14:useLocalDpi xmlns:a14="http://schemas.microsoft.com/office/drawing/2010/main" val="0"/>
              </a:ext>
            </a:extLst>
          </a:blip>
          <a:srcRect l="6741" t="3124" r="18393" b="35269"/>
          <a:stretch/>
        </p:blipFill>
        <p:spPr bwMode="auto">
          <a:xfrm>
            <a:off x="1752600" y="1796456"/>
            <a:ext cx="6553200" cy="384297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19" name="Straight Arrow Connector 18" descr="pointing to where you enter your user name" title="arrow "/>
          <p:cNvCxnSpPr/>
          <p:nvPr/>
        </p:nvCxnSpPr>
        <p:spPr>
          <a:xfrm flipH="1">
            <a:off x="2032907" y="4386943"/>
            <a:ext cx="253909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577330" y="5878677"/>
            <a:ext cx="8314264" cy="400110"/>
          </a:xfrm>
          <a:prstGeom prst="rect">
            <a:avLst/>
          </a:prstGeom>
          <a:noFill/>
        </p:spPr>
        <p:txBody>
          <a:bodyPr wrap="none" rtlCol="0">
            <a:spAutoFit/>
          </a:bodyPr>
          <a:lstStyle/>
          <a:p>
            <a:r>
              <a:rPr lang="en-US" sz="2000" b="1" u="sng" dirty="0"/>
              <a:t>Note:</a:t>
            </a:r>
            <a:r>
              <a:rPr lang="en-US" sz="2000" b="1" dirty="0"/>
              <a:t> </a:t>
            </a:r>
            <a:r>
              <a:rPr lang="en-US" b="1" dirty="0">
                <a:solidFill>
                  <a:schemeClr val="accent5">
                    <a:lumMod val="75000"/>
                  </a:schemeClr>
                </a:solidFill>
              </a:rPr>
              <a:t>Do not check “Remember my credentials.” This will result in an error message.</a:t>
            </a:r>
          </a:p>
        </p:txBody>
      </p:sp>
    </p:spTree>
    <p:extLst>
      <p:ext uri="{BB962C8B-B14F-4D97-AF65-F5344CB8AC3E}">
        <p14:creationId xmlns:p14="http://schemas.microsoft.com/office/powerpoint/2010/main" val="2690419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1BD6-32E9-43F7-B52F-A350BAD02206}"/>
              </a:ext>
            </a:extLst>
          </p:cNvPr>
          <p:cNvSpPr>
            <a:spLocks noGrp="1"/>
          </p:cNvSpPr>
          <p:nvPr>
            <p:ph type="title"/>
          </p:nvPr>
        </p:nvSpPr>
        <p:spPr>
          <a:xfrm>
            <a:off x="1748534" y="1611476"/>
            <a:ext cx="7391400" cy="581269"/>
          </a:xfrm>
        </p:spPr>
        <p:txBody>
          <a:bodyPr>
            <a:noAutofit/>
          </a:bodyPr>
          <a:lstStyle/>
          <a:p>
            <a:r>
              <a:rPr lang="en-US" sz="4000" dirty="0"/>
              <a:t>Set Up Security Questions</a:t>
            </a:r>
            <a:br>
              <a:rPr lang="en-US" sz="4000" dirty="0"/>
            </a:br>
            <a:endParaRPr lang="en-US" sz="4000" dirty="0"/>
          </a:p>
        </p:txBody>
      </p:sp>
      <p:sp>
        <p:nvSpPr>
          <p:cNvPr id="21" name="Teardrop 20" descr="You will be asked to set up your security questions.  A list of possible questions drops down – you select 5 different questions and enter 5 different answers.&#10;1. Select a question number and click the dropdown&#10;2. Choose a question from the list and type a new answer (case sensitive)&#10;3. Confirm the answer by retyping&#10;4. Click ‘Save" title="step 4 set up security questions"/>
          <p:cNvSpPr/>
          <p:nvPr/>
        </p:nvSpPr>
        <p:spPr>
          <a:xfrm rot="2700000">
            <a:off x="275042" y="197072"/>
            <a:ext cx="1309399" cy="1308804"/>
          </a:xfrm>
          <a:prstGeom prst="teardrop">
            <a:avLst>
              <a:gd name="adj" fmla="val 100000"/>
            </a:avLst>
          </a:prstGeom>
          <a:solidFill>
            <a:srgbClr val="7030A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22" name="Group 21" descr="Circle with a 4"/>
          <p:cNvGrpSpPr/>
          <p:nvPr/>
        </p:nvGrpSpPr>
        <p:grpSpPr>
          <a:xfrm>
            <a:off x="320141" y="275917"/>
            <a:ext cx="1219200" cy="1151113"/>
            <a:chOff x="5340114" y="1502056"/>
            <a:chExt cx="1472349" cy="1472348"/>
          </a:xfrm>
          <a:scene3d>
            <a:camera prst="orthographicFront"/>
            <a:lightRig rig="threePt" dir="t">
              <a:rot lat="0" lon="0" rev="7500000"/>
            </a:lightRig>
          </a:scene3d>
        </p:grpSpPr>
        <p:sp>
          <p:nvSpPr>
            <p:cNvPr id="23" name="Oval 22"/>
            <p:cNvSpPr/>
            <p:nvPr/>
          </p:nvSpPr>
          <p:spPr>
            <a:xfrm>
              <a:off x="5340114" y="1502056"/>
              <a:ext cx="1472349" cy="1472348"/>
            </a:xfrm>
            <a:prstGeom prst="ellipse">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Oval 5"/>
            <p:cNvSpPr/>
            <p:nvPr/>
          </p:nvSpPr>
          <p:spPr>
            <a:xfrm>
              <a:off x="5549970" y="1712431"/>
              <a:ext cx="1051798" cy="10515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4</a:t>
              </a:r>
              <a:r>
                <a:rPr lang="en-US" sz="2800" kern="1200" dirty="0"/>
                <a:t> </a:t>
              </a:r>
            </a:p>
          </p:txBody>
        </p:sp>
      </p:grpSp>
      <p:sp>
        <p:nvSpPr>
          <p:cNvPr id="4" name="Slide Number Placeholder 3"/>
          <p:cNvSpPr>
            <a:spLocks noGrp="1"/>
          </p:cNvSpPr>
          <p:nvPr>
            <p:ph type="sldNum" sz="quarter" idx="12"/>
          </p:nvPr>
        </p:nvSpPr>
        <p:spPr/>
        <p:txBody>
          <a:bodyPr/>
          <a:lstStyle/>
          <a:p>
            <a:fld id="{8F737D99-538C-4057-ABB0-9BF90AF7BE87}" type="slidenum">
              <a:rPr lang="en-US" smtClean="0"/>
              <a:pPr/>
              <a:t>26</a:t>
            </a:fld>
            <a:endParaRPr lang="en-US" dirty="0"/>
          </a:p>
        </p:txBody>
      </p:sp>
      <p:sp>
        <p:nvSpPr>
          <p:cNvPr id="12" name="Text Placeholder 2"/>
          <p:cNvSpPr>
            <a:spLocks noGrp="1"/>
          </p:cNvSpPr>
          <p:nvPr>
            <p:ph type="body" idx="1"/>
          </p:nvPr>
        </p:nvSpPr>
        <p:spPr>
          <a:xfrm>
            <a:off x="1550227" y="1586813"/>
            <a:ext cx="6248400" cy="2146988"/>
          </a:xfrm>
        </p:spPr>
        <p:txBody>
          <a:bodyPr>
            <a:normAutofit/>
          </a:bodyPr>
          <a:lstStyle/>
          <a:p>
            <a:pPr marL="342900" indent="-342900">
              <a:buFont typeface="Arial" panose="020B0604020202020204" pitchFamily="34" charset="0"/>
              <a:buChar char="•"/>
            </a:pPr>
            <a:r>
              <a:rPr lang="en-US" dirty="0">
                <a:solidFill>
                  <a:schemeClr val="accent4"/>
                </a:solidFill>
              </a:rPr>
              <a:t>Next screen will ask you to select 5 security questions</a:t>
            </a:r>
          </a:p>
          <a:p>
            <a:pPr marL="342900" indent="-342900">
              <a:buFont typeface="Arial" panose="020B0604020202020204" pitchFamily="34" charset="0"/>
              <a:buChar char="•"/>
            </a:pPr>
            <a:r>
              <a:rPr lang="en-US" dirty="0">
                <a:solidFill>
                  <a:schemeClr val="accent4"/>
                </a:solidFill>
              </a:rPr>
              <a:t>Please remember the answer to each question. Your answers are case sensitive.</a:t>
            </a:r>
          </a:p>
          <a:p>
            <a:pPr marL="342900" indent="-342900">
              <a:buFont typeface="Arial" panose="020B0604020202020204" pitchFamily="34" charset="0"/>
              <a:buChar char="•"/>
            </a:pPr>
            <a:r>
              <a:rPr lang="en-US" dirty="0">
                <a:solidFill>
                  <a:schemeClr val="accent4"/>
                </a:solidFill>
              </a:rPr>
              <a:t>Select “Save” when done</a:t>
            </a:r>
          </a:p>
          <a:p>
            <a:pPr marL="342900" indent="-342900">
              <a:buFont typeface="Arial" panose="020B0604020202020204" pitchFamily="34" charset="0"/>
              <a:buChar char="•"/>
            </a:pPr>
            <a:endParaRPr lang="en-US" dirty="0"/>
          </a:p>
          <a:p>
            <a:endParaRPr lang="en-US" dirty="0"/>
          </a:p>
        </p:txBody>
      </p:sp>
      <p:sp>
        <p:nvSpPr>
          <p:cNvPr id="16" name="Rectangle 15"/>
          <p:cNvSpPr/>
          <p:nvPr/>
        </p:nvSpPr>
        <p:spPr>
          <a:xfrm>
            <a:off x="3581400" y="2711979"/>
            <a:ext cx="381000" cy="394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a:t>
            </a:r>
          </a:p>
        </p:txBody>
      </p:sp>
      <p:cxnSp>
        <p:nvCxnSpPr>
          <p:cNvPr id="27" name="Straight Connector 26">
            <a:extLst>
              <a:ext uri="{C183D7F6-B498-43B3-948B-1728B52AA6E4}">
                <adec:decorative xmlns:adec="http://schemas.microsoft.com/office/drawing/2017/decorative" val="1"/>
              </a:ext>
            </a:extLst>
          </p:cNvPr>
          <p:cNvCxnSpPr/>
          <p:nvPr/>
        </p:nvCxnSpPr>
        <p:spPr>
          <a:xfrm>
            <a:off x="690364" y="4191000"/>
            <a:ext cx="7910166" cy="0"/>
          </a:xfrm>
          <a:prstGeom prst="line">
            <a:avLst/>
          </a:prstGeom>
        </p:spPr>
        <p:style>
          <a:lnRef idx="2">
            <a:schemeClr val="accent2"/>
          </a:lnRef>
          <a:fillRef idx="0">
            <a:schemeClr val="accent2"/>
          </a:fillRef>
          <a:effectRef idx="1">
            <a:schemeClr val="accent2"/>
          </a:effectRef>
          <a:fontRef idx="minor">
            <a:schemeClr val="tx1"/>
          </a:fontRef>
        </p:style>
      </p:cxnSp>
      <p:sp>
        <p:nvSpPr>
          <p:cNvPr id="13" name="TextBox 12" descr="Failed to answer security questions correctly?&#10;The system will lock you out after three failed attempts to answer a security question. Please e-mail DHCS at MHPASRR@DHCS.CA.GOV or call  DHCS at 916-650-6945 and we will unlock your account remotely.&#10;" title="Q&amp;A logo"/>
          <p:cNvSpPr txBox="1"/>
          <p:nvPr/>
        </p:nvSpPr>
        <p:spPr>
          <a:xfrm>
            <a:off x="103863" y="4495800"/>
            <a:ext cx="848654" cy="461665"/>
          </a:xfrm>
          <a:prstGeom prst="rect">
            <a:avLst/>
          </a:prstGeom>
          <a:noFill/>
        </p:spPr>
        <p:txBody>
          <a:bodyPr wrap="square" rtlCol="0">
            <a:spAutoFit/>
          </a:bodyPr>
          <a:lstStyle/>
          <a:p>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Q&amp;A</a:t>
            </a:r>
          </a:p>
        </p:txBody>
      </p:sp>
      <p:sp>
        <p:nvSpPr>
          <p:cNvPr id="28" name="TextBox 27"/>
          <p:cNvSpPr txBox="1"/>
          <p:nvPr/>
        </p:nvSpPr>
        <p:spPr>
          <a:xfrm>
            <a:off x="986915" y="4534961"/>
            <a:ext cx="7391400" cy="1077218"/>
          </a:xfrm>
          <a:prstGeom prst="rect">
            <a:avLst/>
          </a:prstGeom>
          <a:noFill/>
        </p:spPr>
        <p:txBody>
          <a:bodyPr wrap="square" rtlCol="0">
            <a:spAutoFit/>
          </a:bodyPr>
          <a:lstStyle/>
          <a:p>
            <a:r>
              <a:rPr lang="en-US" sz="1600" b="1" dirty="0"/>
              <a:t>Failed to answer security questions correctly?</a:t>
            </a:r>
          </a:p>
          <a:p>
            <a:r>
              <a:rPr lang="en-US" sz="1600" i="1" dirty="0"/>
              <a:t>The system will lock you out after three failed attempts to answer a security question. Please e-mail DHCS at </a:t>
            </a:r>
            <a:r>
              <a:rPr lang="en-US" sz="1600" i="1" dirty="0">
                <a:hlinkClick r:id="rId3"/>
              </a:rPr>
              <a:t>MHPASRR@DHCS.CA.GOV</a:t>
            </a:r>
            <a:r>
              <a:rPr lang="en-US" sz="1600" i="1" dirty="0"/>
              <a:t> or call  DHCS at 916-650-6945 and we will unlock your account remotely.</a:t>
            </a:r>
          </a:p>
        </p:txBody>
      </p:sp>
    </p:spTree>
    <p:extLst>
      <p:ext uri="{BB962C8B-B14F-4D97-AF65-F5344CB8AC3E}">
        <p14:creationId xmlns:p14="http://schemas.microsoft.com/office/powerpoint/2010/main" val="3965934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737D99-538C-4057-ABB0-9BF90AF7BE87}" type="slidenum">
              <a:rPr lang="en-US" smtClean="0"/>
              <a:pPr/>
              <a:t>27</a:t>
            </a:fld>
            <a:endParaRPr lang="en-US" dirty="0"/>
          </a:p>
        </p:txBody>
      </p:sp>
      <p:sp>
        <p:nvSpPr>
          <p:cNvPr id="3" name="Title 2">
            <a:extLst>
              <a:ext uri="{FF2B5EF4-FFF2-40B4-BE49-F238E27FC236}">
                <a16:creationId xmlns:a16="http://schemas.microsoft.com/office/drawing/2014/main" id="{15F63056-2790-4959-BFAC-6BC3381382B7}"/>
              </a:ext>
            </a:extLst>
          </p:cNvPr>
          <p:cNvSpPr>
            <a:spLocks noGrp="1"/>
          </p:cNvSpPr>
          <p:nvPr>
            <p:ph type="title"/>
          </p:nvPr>
        </p:nvSpPr>
        <p:spPr>
          <a:xfrm>
            <a:off x="1941399" y="57788"/>
            <a:ext cx="7411731" cy="2059508"/>
          </a:xfrm>
        </p:spPr>
        <p:txBody>
          <a:bodyPr>
            <a:normAutofit fontScale="90000"/>
          </a:bodyPr>
          <a:lstStyle/>
          <a:p>
            <a:r>
              <a:rPr lang="en-US" dirty="0"/>
              <a:t>Set Up Security Questions</a:t>
            </a:r>
            <a:r>
              <a:rPr lang="en-US" sz="900" dirty="0"/>
              <a:t>2</a:t>
            </a:r>
            <a:br>
              <a:rPr lang="en-US" dirty="0"/>
            </a:br>
            <a:endParaRPr lang="en-US" dirty="0"/>
          </a:p>
        </p:txBody>
      </p:sp>
      <p:sp>
        <p:nvSpPr>
          <p:cNvPr id="18" name="Teardrop 17" descr="Screen shot of setting up the security questions" title="Step 4 (Cont) bubble"/>
          <p:cNvSpPr/>
          <p:nvPr/>
        </p:nvSpPr>
        <p:spPr>
          <a:xfrm rot="2700000">
            <a:off x="275042" y="197072"/>
            <a:ext cx="1309399" cy="1308804"/>
          </a:xfrm>
          <a:prstGeom prst="teardrop">
            <a:avLst>
              <a:gd name="adj" fmla="val 100000"/>
            </a:avLst>
          </a:prstGeom>
          <a:solidFill>
            <a:srgbClr val="7030A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9" name="Group 18" descr="Circle with a 4"/>
          <p:cNvGrpSpPr/>
          <p:nvPr/>
        </p:nvGrpSpPr>
        <p:grpSpPr>
          <a:xfrm>
            <a:off x="320141" y="275917"/>
            <a:ext cx="1219200" cy="1151113"/>
            <a:chOff x="5340114" y="1502056"/>
            <a:chExt cx="1472349" cy="1472348"/>
          </a:xfrm>
          <a:scene3d>
            <a:camera prst="orthographicFront"/>
            <a:lightRig rig="threePt" dir="t">
              <a:rot lat="0" lon="0" rev="7500000"/>
            </a:lightRig>
          </a:scene3d>
        </p:grpSpPr>
        <p:sp>
          <p:nvSpPr>
            <p:cNvPr id="20" name="Oval 19"/>
            <p:cNvSpPr/>
            <p:nvPr/>
          </p:nvSpPr>
          <p:spPr>
            <a:xfrm>
              <a:off x="5340114" y="1502056"/>
              <a:ext cx="1472349" cy="1472348"/>
            </a:xfrm>
            <a:prstGeom prst="ellipse">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Oval 5"/>
            <p:cNvSpPr/>
            <p:nvPr/>
          </p:nvSpPr>
          <p:spPr>
            <a:xfrm>
              <a:off x="5549970" y="1712431"/>
              <a:ext cx="1051798" cy="105159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t>4</a:t>
              </a:r>
              <a:r>
                <a:rPr lang="en-US" sz="2800" kern="1200" dirty="0"/>
                <a:t> </a:t>
              </a:r>
            </a:p>
          </p:txBody>
        </p:sp>
      </p:grpSp>
      <p:grpSp>
        <p:nvGrpSpPr>
          <p:cNvPr id="2" name="Group 1" descr="Image of security questions screen">
            <a:extLst>
              <a:ext uri="{FF2B5EF4-FFF2-40B4-BE49-F238E27FC236}">
                <a16:creationId xmlns:a16="http://schemas.microsoft.com/office/drawing/2014/main" id="{1C851889-4A8B-4401-93D3-15D112271508}"/>
              </a:ext>
            </a:extLst>
          </p:cNvPr>
          <p:cNvGrpSpPr/>
          <p:nvPr/>
        </p:nvGrpSpPr>
        <p:grpSpPr>
          <a:xfrm>
            <a:off x="225066" y="1762946"/>
            <a:ext cx="8610599" cy="4623652"/>
            <a:chOff x="225066" y="1762946"/>
            <a:chExt cx="8610599" cy="4623652"/>
          </a:xfrm>
        </p:grpSpPr>
        <p:pic>
          <p:nvPicPr>
            <p:cNvPr id="5" name="Picture 4" descr="3.3 Security.png" title="Screen Shot of Setting up Security Questions"/>
            <p:cNvPicPr/>
            <p:nvPr/>
          </p:nvPicPr>
          <p:blipFill>
            <a:blip r:embed="rId3" cstate="print"/>
            <a:stretch>
              <a:fillRect/>
            </a:stretch>
          </p:blipFill>
          <p:spPr>
            <a:xfrm>
              <a:off x="225066" y="1762946"/>
              <a:ext cx="8610599" cy="462365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758546" y="2533618"/>
              <a:ext cx="381000" cy="391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1.</a:t>
              </a:r>
            </a:p>
          </p:txBody>
        </p:sp>
        <p:sp>
          <p:nvSpPr>
            <p:cNvPr id="7" name="Rectangle 6" descr="Checkbox"/>
            <p:cNvSpPr/>
            <p:nvPr/>
          </p:nvSpPr>
          <p:spPr>
            <a:xfrm>
              <a:off x="2978954" y="2852684"/>
              <a:ext cx="274852" cy="205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Answer box"/>
            <p:cNvSpPr/>
            <p:nvPr/>
          </p:nvSpPr>
          <p:spPr>
            <a:xfrm>
              <a:off x="3286464" y="2533618"/>
              <a:ext cx="2464863" cy="5914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253806" y="2105089"/>
              <a:ext cx="410811" cy="520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2.</a:t>
              </a:r>
            </a:p>
          </p:txBody>
        </p:sp>
        <p:sp>
          <p:nvSpPr>
            <p:cNvPr id="10" name="Rectangle 9" descr="Answer Box"/>
            <p:cNvSpPr/>
            <p:nvPr/>
          </p:nvSpPr>
          <p:spPr>
            <a:xfrm>
              <a:off x="5764737" y="2439600"/>
              <a:ext cx="2464863" cy="685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751327" y="1940347"/>
              <a:ext cx="410811" cy="68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3.</a:t>
              </a:r>
            </a:p>
          </p:txBody>
        </p:sp>
        <p:sp>
          <p:nvSpPr>
            <p:cNvPr id="12" name="Rectangle 11">
              <a:extLst>
                <a:ext uri="{C183D7F6-B498-43B3-948B-1728B52AA6E4}">
                  <adec:decorative xmlns:adec="http://schemas.microsoft.com/office/drawing/2017/decorative" val="1"/>
                </a:ext>
              </a:extLst>
            </p:cNvPr>
            <p:cNvSpPr/>
            <p:nvPr/>
          </p:nvSpPr>
          <p:spPr>
            <a:xfrm>
              <a:off x="1404411" y="5715000"/>
              <a:ext cx="536988" cy="452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008271" y="5601915"/>
              <a:ext cx="396140" cy="56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rPr>
                <a:t>4.</a:t>
              </a:r>
            </a:p>
          </p:txBody>
        </p:sp>
      </p:grpSp>
    </p:spTree>
    <p:extLst>
      <p:ext uri="{BB962C8B-B14F-4D97-AF65-F5344CB8AC3E}">
        <p14:creationId xmlns:p14="http://schemas.microsoft.com/office/powerpoint/2010/main" val="3402827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066800" y="1828800"/>
            <a:ext cx="6858000" cy="2209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a:pPr>
            <a:r>
              <a:rPr kumimoji="0" lang="en-US" sz="44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Now You’re Enrolled and Ready to Use the Online System!</a:t>
            </a:r>
          </a:p>
        </p:txBody>
      </p:sp>
      <p:sp>
        <p:nvSpPr>
          <p:cNvPr id="4" name="Slide Number Placeholder 3"/>
          <p:cNvSpPr>
            <a:spLocks noGrp="1"/>
          </p:cNvSpPr>
          <p:nvPr>
            <p:ph type="sldNum" sz="quarter" idx="12"/>
          </p:nvPr>
        </p:nvSpPr>
        <p:spPr/>
        <p:txBody>
          <a:bodyPr/>
          <a:lstStyle/>
          <a:p>
            <a:fld id="{8F737D99-538C-4057-ABB0-9BF90AF7BE87}" type="slidenum">
              <a:rPr lang="en-US" smtClean="0"/>
              <a:pPr/>
              <a:t>28</a:t>
            </a:fld>
            <a:endParaRPr lang="en-US" dirty="0"/>
          </a:p>
        </p:txBody>
      </p:sp>
    </p:spTree>
    <p:extLst>
      <p:ext uri="{BB962C8B-B14F-4D97-AF65-F5344CB8AC3E}">
        <p14:creationId xmlns:p14="http://schemas.microsoft.com/office/powerpoint/2010/main" val="560088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737D99-538C-4057-ABB0-9BF90AF7BE87}" type="slidenum">
              <a:rPr lang="en-US" smtClean="0"/>
              <a:pPr/>
              <a:t>29</a:t>
            </a:fld>
            <a:endParaRPr lang="en-US" dirty="0"/>
          </a:p>
        </p:txBody>
      </p:sp>
      <p:sp>
        <p:nvSpPr>
          <p:cNvPr id="2" name="Title 1"/>
          <p:cNvSpPr>
            <a:spLocks noGrp="1"/>
          </p:cNvSpPr>
          <p:nvPr>
            <p:ph type="title"/>
          </p:nvPr>
        </p:nvSpPr>
        <p:spPr>
          <a:xfrm>
            <a:off x="461024" y="152400"/>
            <a:ext cx="8229600" cy="990600"/>
          </a:xfrm>
        </p:spPr>
        <p:txBody>
          <a:bodyPr/>
          <a:lstStyle/>
          <a:p>
            <a:r>
              <a:rPr lang="en-US" dirty="0"/>
              <a:t>Next Steps</a:t>
            </a:r>
          </a:p>
        </p:txBody>
      </p:sp>
      <p:sp>
        <p:nvSpPr>
          <p:cNvPr id="5" name="Subtitle 2"/>
          <p:cNvSpPr txBox="1">
            <a:spLocks/>
          </p:cNvSpPr>
          <p:nvPr/>
        </p:nvSpPr>
        <p:spPr>
          <a:xfrm>
            <a:off x="788968" y="1219200"/>
            <a:ext cx="7696200" cy="3246953"/>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8000" b="1" dirty="0"/>
              <a:t>Please refer to the  PASRR website for regular updates</a:t>
            </a:r>
            <a:r>
              <a:rPr lang="en-US" sz="8000" dirty="0"/>
              <a:t>:  </a:t>
            </a:r>
            <a:r>
              <a:rPr lang="en-US" sz="8000" dirty="0">
                <a:hlinkClick r:id="rId3"/>
              </a:rPr>
              <a:t>http://www.dhcs.ca.gov/services/MH/Pages/PASRR.aspx</a:t>
            </a:r>
            <a:endParaRPr lang="en-US" sz="8000" dirty="0"/>
          </a:p>
          <a:p>
            <a:endParaRPr lang="en-US" sz="6000" b="1" dirty="0"/>
          </a:p>
          <a:p>
            <a:pPr marL="0" indent="0">
              <a:buNone/>
            </a:pPr>
            <a:r>
              <a:rPr lang="en-US" sz="8000" b="1" dirty="0"/>
              <a:t>Dates for </a:t>
            </a:r>
            <a:br>
              <a:rPr lang="en-US" sz="8000" b="1" dirty="0"/>
            </a:br>
            <a:r>
              <a:rPr lang="en-US" sz="8000" b="1" dirty="0"/>
              <a:t>Level I Assistance Calls                                   PASRR Level II Webinars</a:t>
            </a:r>
          </a:p>
          <a:p>
            <a:pPr marL="0" indent="0">
              <a:buNone/>
            </a:pPr>
            <a:r>
              <a:rPr lang="en-US" sz="8000" dirty="0"/>
              <a:t>Aug 19, 2015  1:30-2:30                                     Sept 9, 2015  9:30-12:00</a:t>
            </a:r>
          </a:p>
          <a:p>
            <a:pPr marL="0" indent="0">
              <a:buNone/>
            </a:pPr>
            <a:r>
              <a:rPr lang="en-US" sz="8000" dirty="0"/>
              <a:t>September 1, 2015  10:00-11:00                         </a:t>
            </a:r>
          </a:p>
          <a:p>
            <a:pPr marL="0" indent="0">
              <a:buNone/>
            </a:pPr>
            <a:r>
              <a:rPr lang="en-US" sz="8000" dirty="0"/>
              <a:t>September 16, 2015 1:30-2:30</a:t>
            </a:r>
          </a:p>
          <a:p>
            <a:pPr marL="0" indent="0">
              <a:buNone/>
            </a:pPr>
            <a:r>
              <a:rPr lang="en-US" sz="8000" dirty="0"/>
              <a:t>September 25, 2015 1:30-2:30</a:t>
            </a:r>
          </a:p>
          <a:p>
            <a:pPr marL="0" indent="0">
              <a:buNone/>
            </a:pPr>
            <a:r>
              <a:rPr lang="en-US" sz="8000" dirty="0"/>
              <a:t>Call: 1-866-730-8370</a:t>
            </a:r>
          </a:p>
          <a:p>
            <a:pPr marL="0" indent="0">
              <a:buNone/>
            </a:pPr>
            <a:r>
              <a:rPr lang="en-US" sz="8000" dirty="0"/>
              <a:t>Participant access code: 1666159</a:t>
            </a:r>
          </a:p>
          <a:p>
            <a:pPr marL="0" indent="0">
              <a:buNone/>
            </a:pPr>
            <a:endParaRPr lang="en-US" sz="6000" dirty="0"/>
          </a:p>
          <a:p>
            <a:pPr marL="0" indent="0">
              <a:buNone/>
            </a:pPr>
            <a:endParaRPr lang="en-US" sz="6000" dirty="0"/>
          </a:p>
          <a:p>
            <a:pPr marL="0" indent="0">
              <a:buNone/>
            </a:pPr>
            <a:endParaRPr lang="en-US" sz="6400" b="1" dirty="0"/>
          </a:p>
          <a:p>
            <a:pPr marL="0" indent="0">
              <a:buNone/>
            </a:pPr>
            <a:endParaRPr lang="en-US" sz="7200" dirty="0"/>
          </a:p>
          <a:p>
            <a:endParaRPr lang="en-US" dirty="0"/>
          </a:p>
          <a:p>
            <a:pPr algn="ctr"/>
            <a:endParaRPr lang="en-US" sz="1200" dirty="0"/>
          </a:p>
        </p:txBody>
      </p:sp>
      <p:cxnSp>
        <p:nvCxnSpPr>
          <p:cNvPr id="8" name="Straight Connector 7">
            <a:extLst>
              <a:ext uri="{C183D7F6-B498-43B3-948B-1728B52AA6E4}">
                <adec:decorative xmlns:adec="http://schemas.microsoft.com/office/drawing/2017/decorative" val="1"/>
              </a:ext>
            </a:extLst>
          </p:cNvPr>
          <p:cNvCxnSpPr/>
          <p:nvPr/>
        </p:nvCxnSpPr>
        <p:spPr>
          <a:xfrm>
            <a:off x="317817" y="4807993"/>
            <a:ext cx="86106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8" descr="Do I mail or fax the Level I 6170 once I submit it electronically?&#10;No, you do not send anything to DHCS PASRR once your facility has been enrolled.&#10;" title="Q and A logo"/>
          <p:cNvSpPr txBox="1"/>
          <p:nvPr/>
        </p:nvSpPr>
        <p:spPr>
          <a:xfrm>
            <a:off x="103863" y="4807993"/>
            <a:ext cx="848654" cy="461665"/>
          </a:xfrm>
          <a:prstGeom prst="rect">
            <a:avLst/>
          </a:prstGeom>
          <a:noFill/>
        </p:spPr>
        <p:txBody>
          <a:bodyPr wrap="square" rtlCol="0">
            <a:spAutoFit/>
          </a:bodyPr>
          <a:lstStyle/>
          <a:p>
            <a:r>
              <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Q&amp;A</a:t>
            </a:r>
          </a:p>
        </p:txBody>
      </p:sp>
      <p:sp>
        <p:nvSpPr>
          <p:cNvPr id="6" name="Content Placeholder 2"/>
          <p:cNvSpPr txBox="1">
            <a:spLocks/>
          </p:cNvSpPr>
          <p:nvPr/>
        </p:nvSpPr>
        <p:spPr>
          <a:xfrm>
            <a:off x="957450" y="4946783"/>
            <a:ext cx="7359236" cy="64575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n-US" sz="1600" b="1" dirty="0">
                <a:solidFill>
                  <a:schemeClr val="tx1"/>
                </a:solidFill>
              </a:rPr>
              <a:t>Do I mail or fax the Level I 6170 once I submit it electronically?</a:t>
            </a:r>
          </a:p>
          <a:p>
            <a:r>
              <a:rPr lang="en-US" sz="1600" i="1" dirty="0">
                <a:solidFill>
                  <a:schemeClr val="tx1"/>
                </a:solidFill>
              </a:rPr>
              <a:t>No, you do not send anything to DHCS PASRR once your </a:t>
            </a:r>
            <a:r>
              <a:rPr lang="en-US" sz="1800" i="1" dirty="0">
                <a:solidFill>
                  <a:schemeClr val="tx1"/>
                </a:solidFill>
              </a:rPr>
              <a:t>facility</a:t>
            </a:r>
            <a:r>
              <a:rPr lang="en-US" sz="1600" i="1" dirty="0">
                <a:solidFill>
                  <a:schemeClr val="tx1"/>
                </a:solidFill>
              </a:rPr>
              <a:t> has been enrolled</a:t>
            </a:r>
            <a:r>
              <a:rPr lang="en-US" sz="1400" i="1" dirty="0">
                <a:solidFill>
                  <a:schemeClr val="tx1"/>
                </a:solidFill>
              </a:rPr>
              <a:t>.</a:t>
            </a:r>
          </a:p>
        </p:txBody>
      </p:sp>
      <p:sp>
        <p:nvSpPr>
          <p:cNvPr id="3" name="TextBox 2"/>
          <p:cNvSpPr txBox="1"/>
          <p:nvPr/>
        </p:nvSpPr>
        <p:spPr>
          <a:xfrm>
            <a:off x="952516" y="5638800"/>
            <a:ext cx="7975901" cy="923330"/>
          </a:xfrm>
          <a:prstGeom prst="rect">
            <a:avLst/>
          </a:prstGeom>
          <a:noFill/>
        </p:spPr>
        <p:txBody>
          <a:bodyPr wrap="none" rtlCol="0">
            <a:spAutoFit/>
          </a:bodyPr>
          <a:lstStyle/>
          <a:p>
            <a:r>
              <a:rPr lang="en-US" b="1" u="sng" dirty="0"/>
              <a:t>Note:</a:t>
            </a:r>
            <a:r>
              <a:rPr lang="en-US" b="1" dirty="0"/>
              <a:t> </a:t>
            </a:r>
            <a:r>
              <a:rPr lang="en-US" dirty="0"/>
              <a:t>Early enrollment is highly encouraged to prevent delays. Effective June 2015, </a:t>
            </a:r>
          </a:p>
          <a:p>
            <a:r>
              <a:rPr lang="en-US" dirty="0"/>
              <a:t>DHCS will no longer accept any fax or mailed PASRR forms. The 6170s will be </a:t>
            </a:r>
          </a:p>
          <a:p>
            <a:r>
              <a:rPr lang="en-US" dirty="0"/>
              <a:t>returned to the submitting facility with instructions to enroll in the online system.</a:t>
            </a:r>
          </a:p>
        </p:txBody>
      </p:sp>
    </p:spTree>
    <p:extLst>
      <p:ext uri="{BB962C8B-B14F-4D97-AF65-F5344CB8AC3E}">
        <p14:creationId xmlns:p14="http://schemas.microsoft.com/office/powerpoint/2010/main" val="88959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1"/>
            <a:ext cx="7772400" cy="838200"/>
          </a:xfrm>
          <a:ln>
            <a:miter lim="800000"/>
            <a:headEnd/>
            <a:tailEnd/>
          </a:ln>
        </p:spPr>
        <p:txBody>
          <a:bodyPr>
            <a:normAutofit/>
          </a:bodyPr>
          <a:lstStyle/>
          <a:p>
            <a:pPr defTabSz="914290">
              <a:spcBef>
                <a:spcPct val="20000"/>
              </a:spcBef>
              <a:buClr>
                <a:schemeClr val="accent1"/>
              </a:buClr>
              <a:buSzPct val="85000"/>
              <a:defRPr/>
            </a:pPr>
            <a:r>
              <a:rPr lang="en-US" sz="4000" dirty="0"/>
              <a:t>Agenda</a:t>
            </a:r>
          </a:p>
        </p:txBody>
      </p:sp>
      <p:sp>
        <p:nvSpPr>
          <p:cNvPr id="15363" name="Text Placeholder 2"/>
          <p:cNvSpPr>
            <a:spLocks noGrp="1"/>
          </p:cNvSpPr>
          <p:nvPr>
            <p:ph type="body" idx="1"/>
          </p:nvPr>
        </p:nvSpPr>
        <p:spPr>
          <a:xfrm>
            <a:off x="304800" y="1600200"/>
            <a:ext cx="8458200" cy="4876800"/>
          </a:xfrm>
        </p:spPr>
        <p:txBody>
          <a:bodyPr>
            <a:normAutofit/>
          </a:bodyPr>
          <a:lstStyle/>
          <a:p>
            <a:pPr marL="44450">
              <a:spcBef>
                <a:spcPct val="0"/>
              </a:spcBef>
              <a:spcAft>
                <a:spcPts val="600"/>
              </a:spcAft>
            </a:pPr>
            <a:endParaRPr lang="en-US" altLang="en-US" dirty="0">
              <a:solidFill>
                <a:schemeClr val="tx1"/>
              </a:solidFill>
            </a:endParaRPr>
          </a:p>
          <a:p>
            <a:pPr marL="501650" indent="-457200">
              <a:spcBef>
                <a:spcPct val="0"/>
              </a:spcBef>
              <a:spcAft>
                <a:spcPts val="600"/>
              </a:spcAft>
            </a:pPr>
            <a:r>
              <a:rPr lang="en-US" altLang="en-US" dirty="0">
                <a:solidFill>
                  <a:schemeClr val="tx1"/>
                </a:solidFill>
              </a:rPr>
              <a:t>1. Welcome and Introductions</a:t>
            </a:r>
          </a:p>
          <a:p>
            <a:pPr marL="501650" indent="-457200">
              <a:spcBef>
                <a:spcPct val="0"/>
              </a:spcBef>
              <a:spcAft>
                <a:spcPts val="600"/>
              </a:spcAft>
            </a:pPr>
            <a:r>
              <a:rPr lang="en-US" altLang="en-US" dirty="0">
                <a:solidFill>
                  <a:schemeClr val="tx1"/>
                </a:solidFill>
              </a:rPr>
              <a:t>2. Online PASRR System</a:t>
            </a:r>
          </a:p>
          <a:p>
            <a:pPr marL="958850" lvl="1" indent="-457200">
              <a:spcBef>
                <a:spcPct val="0"/>
              </a:spcBef>
              <a:spcAft>
                <a:spcPts val="600"/>
              </a:spcAft>
              <a:buFont typeface="Arial" panose="020B0604020202020204" pitchFamily="34" charset="0"/>
              <a:buChar char="•"/>
            </a:pPr>
            <a:r>
              <a:rPr lang="en-US" altLang="en-US" sz="2000" dirty="0">
                <a:solidFill>
                  <a:schemeClr val="tx1"/>
                </a:solidFill>
              </a:rPr>
              <a:t>Module 1: PASRR Background and Overview</a:t>
            </a:r>
          </a:p>
          <a:p>
            <a:pPr marL="958850" lvl="1" indent="-457200">
              <a:spcBef>
                <a:spcPct val="0"/>
              </a:spcBef>
              <a:spcAft>
                <a:spcPts val="600"/>
              </a:spcAft>
              <a:buFont typeface="Arial" panose="020B0604020202020204" pitchFamily="34" charset="0"/>
              <a:buChar char="•"/>
            </a:pPr>
            <a:r>
              <a:rPr lang="en-US" sz="2000" dirty="0">
                <a:solidFill>
                  <a:schemeClr val="tx1"/>
                </a:solidFill>
              </a:rPr>
              <a:t>Module 2: Roles and Access to Online PASRR Computer System</a:t>
            </a:r>
          </a:p>
          <a:p>
            <a:pPr marL="501650" lvl="1" indent="-457200">
              <a:spcBef>
                <a:spcPct val="0"/>
              </a:spcBef>
              <a:spcAft>
                <a:spcPts val="600"/>
              </a:spcAft>
            </a:pPr>
            <a:r>
              <a:rPr lang="en-US" altLang="en-US" sz="2400" dirty="0">
                <a:solidFill>
                  <a:schemeClr val="tx1"/>
                </a:solidFill>
              </a:rPr>
              <a:t>3. Getting Help</a:t>
            </a:r>
          </a:p>
          <a:p>
            <a:pPr marL="44450">
              <a:spcBef>
                <a:spcPct val="0"/>
              </a:spcBef>
              <a:spcAft>
                <a:spcPts val="600"/>
              </a:spcAft>
            </a:pPr>
            <a:endParaRPr lang="en-US" altLang="en-US" dirty="0">
              <a:solidFill>
                <a:schemeClr val="tx1"/>
              </a:solidFill>
            </a:endParaRPr>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3A60D96C-1213-49CB-821D-164F4DE96B3D}" type="slidenum">
              <a:rPr lang="en-US" altLang="en-US" smtClean="0">
                <a:solidFill>
                  <a:srgbClr val="FFFFFF"/>
                </a:solidFill>
              </a:rPr>
              <a:pPr eaLnBrk="1" hangingPunct="1"/>
              <a:t>3</a:t>
            </a:fld>
            <a:endParaRPr lang="en-US" altLang="en-US" dirty="0">
              <a:solidFill>
                <a:srgbClr val="FFFFFF"/>
              </a:solidFill>
            </a:endParaRPr>
          </a:p>
        </p:txBody>
      </p:sp>
    </p:spTree>
    <p:extLst>
      <p:ext uri="{BB962C8B-B14F-4D97-AF65-F5344CB8AC3E}">
        <p14:creationId xmlns:p14="http://schemas.microsoft.com/office/powerpoint/2010/main" val="415566814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chor="t">
            <a:noAutofit/>
          </a:bodyPr>
          <a:lstStyle/>
          <a:p>
            <a:pPr defTabSz="914290">
              <a:defRPr/>
            </a:pPr>
            <a:r>
              <a:rPr lang="en-US" dirty="0"/>
              <a:t>Assistance Center is Available</a:t>
            </a:r>
            <a:endParaRPr lang="en-US" sz="2000" dirty="0"/>
          </a:p>
        </p:txBody>
      </p:sp>
      <p:sp>
        <p:nvSpPr>
          <p:cNvPr id="19459" name="Content Placeholder 2"/>
          <p:cNvSpPr>
            <a:spLocks noGrp="1"/>
          </p:cNvSpPr>
          <p:nvPr>
            <p:ph idx="1"/>
          </p:nvPr>
        </p:nvSpPr>
        <p:spPr>
          <a:xfrm>
            <a:off x="457200" y="1524000"/>
            <a:ext cx="8686800" cy="4324350"/>
          </a:xfrm>
        </p:spPr>
        <p:txBody>
          <a:bodyPr>
            <a:noAutofit/>
          </a:bodyPr>
          <a:lstStyle/>
          <a:p>
            <a:pPr lvl="1">
              <a:buNone/>
            </a:pPr>
            <a:r>
              <a:rPr lang="en-US" altLang="en-US" sz="2200" b="1" dirty="0">
                <a:cs typeface="Arial" pitchFamily="34" charset="0"/>
              </a:rPr>
              <a:t>PASRR users have multiple options to access help</a:t>
            </a:r>
          </a:p>
          <a:p>
            <a:pPr marL="731520" lvl="1" indent="-457200">
              <a:lnSpc>
                <a:spcPct val="150000"/>
              </a:lnSpc>
              <a:buFont typeface="+mj-lt"/>
              <a:buAutoNum type="arabicPeriod"/>
            </a:pPr>
            <a:r>
              <a:rPr lang="en-US" altLang="en-US" dirty="0">
                <a:cs typeface="Arial" pitchFamily="34" charset="0"/>
              </a:rPr>
              <a:t>Ask your Facility’s PASRR Administrator – He/she will contact DHCS</a:t>
            </a:r>
          </a:p>
          <a:p>
            <a:pPr marL="731520" lvl="1" indent="-457200">
              <a:lnSpc>
                <a:spcPct val="150000"/>
              </a:lnSpc>
              <a:buFont typeface="+mj-lt"/>
              <a:buAutoNum type="arabicPeriod"/>
            </a:pPr>
            <a:r>
              <a:rPr lang="en-US" dirty="0"/>
              <a:t>Send an email to the PASRR Section - </a:t>
            </a:r>
            <a:r>
              <a:rPr lang="en-US" u="sng" dirty="0">
                <a:hlinkClick r:id="rId3"/>
              </a:rPr>
              <a:t>mhpasrr@dhcs.ca.gov</a:t>
            </a:r>
            <a:endParaRPr lang="en-US" dirty="0"/>
          </a:p>
          <a:p>
            <a:pPr marL="731520" lvl="1" indent="-457200">
              <a:lnSpc>
                <a:spcPct val="150000"/>
              </a:lnSpc>
              <a:buFont typeface="+mj-lt"/>
              <a:buAutoNum type="arabicPeriod"/>
            </a:pPr>
            <a:r>
              <a:rPr lang="en-US" altLang="en-US" dirty="0">
                <a:cs typeface="Arial" pitchFamily="34" charset="0"/>
              </a:rPr>
              <a:t>Call the DHCS dedicated phone line: (916) 650-6945</a:t>
            </a:r>
          </a:p>
          <a:p>
            <a:pPr marL="806450" lvl="2" indent="9525">
              <a:lnSpc>
                <a:spcPct val="150000"/>
              </a:lnSpc>
              <a:tabLst>
                <a:tab pos="914400" algn="l"/>
                <a:tab pos="968375" algn="l"/>
              </a:tabLst>
            </a:pPr>
            <a:r>
              <a:rPr lang="en-US" altLang="en-US" dirty="0">
                <a:cs typeface="Arial" pitchFamily="34" charset="0"/>
              </a:rPr>
              <a:t> You will receive a response within 24 working hours</a:t>
            </a:r>
          </a:p>
          <a:p>
            <a:pPr lvl="2">
              <a:lnSpc>
                <a:spcPct val="150000"/>
              </a:lnSpc>
              <a:buNone/>
            </a:pPr>
            <a:endParaRPr lang="en-US" altLang="en-US" sz="800" dirty="0">
              <a:cs typeface="Arial" pitchFamily="34" charset="0"/>
            </a:endParaRPr>
          </a:p>
          <a:p>
            <a:pPr marL="274320" lvl="1" indent="0">
              <a:lnSpc>
                <a:spcPct val="150000"/>
              </a:lnSpc>
              <a:buNone/>
            </a:pPr>
            <a:r>
              <a:rPr lang="en-US" altLang="en-US" b="1" dirty="0">
                <a:cs typeface="Arial" pitchFamily="34" charset="0"/>
              </a:rPr>
              <a:t>For More Information</a:t>
            </a:r>
          </a:p>
          <a:p>
            <a:pPr lvl="1">
              <a:lnSpc>
                <a:spcPct val="150000"/>
              </a:lnSpc>
            </a:pPr>
            <a:r>
              <a:rPr lang="en-US" altLang="en-US" dirty="0">
                <a:cs typeface="Arial" pitchFamily="34" charset="0"/>
              </a:rPr>
              <a:t>Go to the DHCS Website routinely to review FAQs </a:t>
            </a:r>
          </a:p>
          <a:p>
            <a:pPr lvl="1">
              <a:lnSpc>
                <a:spcPct val="150000"/>
              </a:lnSpc>
            </a:pPr>
            <a:r>
              <a:rPr lang="en-US" altLang="en-US" dirty="0">
                <a:cs typeface="Arial" pitchFamily="34" charset="0"/>
              </a:rPr>
              <a:t>Refer to the training documents (routinely updated)</a:t>
            </a:r>
          </a:p>
          <a:p>
            <a:pPr lvl="2"/>
            <a:r>
              <a:rPr lang="en-US" altLang="en-US" sz="2000" dirty="0">
                <a:cs typeface="Arial" pitchFamily="34" charset="0"/>
              </a:rPr>
              <a:t>2 Training Manuals: System Basics and Level I</a:t>
            </a:r>
          </a:p>
          <a:p>
            <a:pPr lvl="2"/>
            <a:r>
              <a:rPr lang="en-US" altLang="en-US" sz="2000" dirty="0">
                <a:cs typeface="Arial" pitchFamily="34" charset="0"/>
              </a:rPr>
              <a:t>This PowerPoint with Job Aid</a:t>
            </a:r>
          </a:p>
          <a:p>
            <a:pPr marL="548640" lvl="2" indent="0">
              <a:buNone/>
            </a:pPr>
            <a:endParaRPr lang="en-US" altLang="en-US" sz="2000" dirty="0">
              <a:cs typeface="Arial" pitchFamily="34" charset="0"/>
            </a:endParaRPr>
          </a:p>
        </p:txBody>
      </p:sp>
      <p:sp>
        <p:nvSpPr>
          <p:cNvPr id="19460" name="Slide Number Placeholder 3"/>
          <p:cNvSpPr>
            <a:spLocks noGrp="1"/>
          </p:cNvSpPr>
          <p:nvPr>
            <p:ph type="sldNum" sz="quarter" idx="12"/>
          </p:nvPr>
        </p:nvSpPr>
        <p:spPr bwMode="auto">
          <a:xfrm>
            <a:off x="7620000" y="-92075"/>
            <a:ext cx="10668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58E3C9EE-7581-4662-BFC4-EDC07C9C755B}" type="slidenum">
              <a:rPr lang="en-US" altLang="en-US" smtClean="0">
                <a:solidFill>
                  <a:schemeClr val="bg1"/>
                </a:solidFill>
              </a:rPr>
              <a:pPr eaLnBrk="1" hangingPunct="1"/>
              <a:t>30</a:t>
            </a:fld>
            <a:endParaRPr lang="en-US" altLang="en-US" dirty="0">
              <a:solidFill>
                <a:schemeClr val="bg1"/>
              </a:solidFill>
            </a:endParaRPr>
          </a:p>
        </p:txBody>
      </p:sp>
    </p:spTree>
    <p:extLst>
      <p:ext uri="{BB962C8B-B14F-4D97-AF65-F5344CB8AC3E}">
        <p14:creationId xmlns:p14="http://schemas.microsoft.com/office/powerpoint/2010/main" val="6996151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1D622-509A-4479-A9AC-2FEE240407A4}"/>
              </a:ext>
            </a:extLst>
          </p:cNvPr>
          <p:cNvSpPr>
            <a:spLocks noGrp="1"/>
          </p:cNvSpPr>
          <p:nvPr>
            <p:ph type="title"/>
          </p:nvPr>
        </p:nvSpPr>
        <p:spPr>
          <a:xfrm>
            <a:off x="457200" y="500062"/>
            <a:ext cx="4459287" cy="676275"/>
          </a:xfrm>
        </p:spPr>
        <p:txBody>
          <a:bodyPr>
            <a:normAutofit/>
          </a:bodyPr>
          <a:lstStyle/>
          <a:p>
            <a:pPr defTabSz="914290">
              <a:defRPr/>
            </a:pPr>
            <a:r>
              <a:rPr lang="en-US" sz="3600" dirty="0"/>
              <a:t>Asking Questions</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8405BBE1-46B1-4D2C-9A04-A83046DD358E}" type="slidenum">
              <a:rPr lang="en-US" altLang="en-US" smtClean="0">
                <a:solidFill>
                  <a:srgbClr val="FFFFFF"/>
                </a:solidFill>
              </a:rPr>
              <a:pPr eaLnBrk="1" hangingPunct="1"/>
              <a:t>4</a:t>
            </a:fld>
            <a:endParaRPr lang="en-US" altLang="en-US" dirty="0">
              <a:solidFill>
                <a:srgbClr val="FFFFFF"/>
              </a:solidFill>
            </a:endParaRPr>
          </a:p>
        </p:txBody>
      </p:sp>
      <p:sp>
        <p:nvSpPr>
          <p:cNvPr id="3" name="Text Placeholder 2"/>
          <p:cNvSpPr>
            <a:spLocks noGrp="1"/>
          </p:cNvSpPr>
          <p:nvPr>
            <p:ph type="body" idx="1"/>
          </p:nvPr>
        </p:nvSpPr>
        <p:spPr>
          <a:xfrm>
            <a:off x="457200" y="1243571"/>
            <a:ext cx="8534400" cy="5257800"/>
          </a:xfrm>
        </p:spPr>
        <p:txBody>
          <a:bodyPr rtlCol="0">
            <a:normAutofit/>
          </a:bodyPr>
          <a:lstStyle/>
          <a:p>
            <a:pPr lvl="0" defTabSz="914290">
              <a:spcBef>
                <a:spcPts val="1200"/>
              </a:spcBef>
              <a:defRPr/>
            </a:pPr>
            <a:r>
              <a:rPr lang="en-US" sz="2800" b="1" dirty="0">
                <a:solidFill>
                  <a:schemeClr val="tx1"/>
                </a:solidFill>
              </a:rPr>
              <a:t>Phone Etiquette</a:t>
            </a:r>
          </a:p>
          <a:p>
            <a:pPr lvl="1"/>
            <a:r>
              <a:rPr lang="en-US" sz="2800" dirty="0">
                <a:solidFill>
                  <a:schemeClr val="tx1"/>
                </a:solidFill>
                <a:cs typeface="Arial" pitchFamily="34" charset="0"/>
              </a:rPr>
              <a:t>Put your phone on MUTE unless you have a question.</a:t>
            </a:r>
          </a:p>
          <a:p>
            <a:pPr lvl="1"/>
            <a:r>
              <a:rPr lang="en-US" sz="2800" dirty="0">
                <a:solidFill>
                  <a:schemeClr val="tx1"/>
                </a:solidFill>
                <a:cs typeface="Arial" pitchFamily="34" charset="0"/>
              </a:rPr>
              <a:t>Do NOT  put your phone on hold!</a:t>
            </a:r>
          </a:p>
          <a:p>
            <a:pPr defTabSz="914290" eaLnBrk="1" fontAlgn="auto" hangingPunct="1">
              <a:spcBef>
                <a:spcPts val="1200"/>
              </a:spcBef>
              <a:spcAft>
                <a:spcPts val="0"/>
              </a:spcAft>
              <a:defRPr/>
            </a:pPr>
            <a:r>
              <a:rPr lang="en-US" sz="2800" b="1" dirty="0">
                <a:solidFill>
                  <a:schemeClr val="tx1"/>
                </a:solidFill>
              </a:rPr>
              <a:t>On the conference call: </a:t>
            </a:r>
          </a:p>
          <a:p>
            <a:pPr defTabSz="914290" eaLnBrk="1" fontAlgn="auto" hangingPunct="1">
              <a:spcAft>
                <a:spcPts val="0"/>
              </a:spcAft>
              <a:defRPr/>
            </a:pPr>
            <a:r>
              <a:rPr lang="en-US" sz="2800" dirty="0">
                <a:solidFill>
                  <a:schemeClr val="tx1"/>
                </a:solidFill>
              </a:rPr>
              <a:t>The moderator will periodically ask if there are questions</a:t>
            </a:r>
          </a:p>
          <a:p>
            <a:pPr defTabSz="914290" eaLnBrk="1" fontAlgn="auto" hangingPunct="1">
              <a:spcBef>
                <a:spcPts val="1200"/>
              </a:spcBef>
              <a:spcAft>
                <a:spcPts val="0"/>
              </a:spcAft>
              <a:defRPr/>
            </a:pPr>
            <a:r>
              <a:rPr lang="en-US" sz="2800" b="1" dirty="0">
                <a:solidFill>
                  <a:schemeClr val="tx1"/>
                </a:solidFill>
              </a:rPr>
              <a:t>If you have any questions after the conference call:</a:t>
            </a:r>
            <a:endParaRPr lang="en-US" sz="2800" b="1" dirty="0">
              <a:solidFill>
                <a:schemeClr val="accent3"/>
              </a:solidFill>
            </a:endParaRPr>
          </a:p>
          <a:p>
            <a:pPr lvl="1">
              <a:lnSpc>
                <a:spcPct val="150000"/>
              </a:lnSpc>
            </a:pPr>
            <a:r>
              <a:rPr lang="en-US" sz="2600" dirty="0">
                <a:solidFill>
                  <a:schemeClr val="tx1"/>
                </a:solidFill>
                <a:cs typeface="Arial" pitchFamily="34" charset="0"/>
              </a:rPr>
              <a:t>1. Send an email to the PASRR Section - </a:t>
            </a:r>
            <a:r>
              <a:rPr lang="en-US" sz="2600" dirty="0">
                <a:solidFill>
                  <a:schemeClr val="tx1"/>
                </a:solidFill>
                <a:cs typeface="Arial" pitchFamily="34" charset="0"/>
                <a:hlinkClick r:id="rId3"/>
              </a:rPr>
              <a:t>mhpasrr@dhcs.ca.gov</a:t>
            </a:r>
            <a:endParaRPr lang="en-US" sz="2600" dirty="0">
              <a:solidFill>
                <a:schemeClr val="tx1"/>
              </a:solidFill>
              <a:cs typeface="Arial" pitchFamily="34" charset="0"/>
            </a:endParaRPr>
          </a:p>
          <a:p>
            <a:pPr lvl="1">
              <a:lnSpc>
                <a:spcPct val="150000"/>
              </a:lnSpc>
            </a:pPr>
            <a:r>
              <a:rPr lang="en-US" altLang="en-US" sz="2600" dirty="0">
                <a:solidFill>
                  <a:schemeClr val="tx1"/>
                </a:solidFill>
                <a:cs typeface="Arial" pitchFamily="34" charset="0"/>
              </a:rPr>
              <a:t>2. Call the DHCS dedicated phone line: (916) 650-6945</a:t>
            </a:r>
          </a:p>
          <a:p>
            <a:pPr defTabSz="914290" eaLnBrk="1" fontAlgn="auto" hangingPunct="1">
              <a:spcAft>
                <a:spcPts val="0"/>
              </a:spcAft>
              <a:defRPr/>
            </a:pPr>
            <a:endParaRPr lang="en-US" sz="1600" dirty="0"/>
          </a:p>
        </p:txBody>
      </p:sp>
    </p:spTree>
    <p:extLst>
      <p:ext uri="{BB962C8B-B14F-4D97-AF65-F5344CB8AC3E}">
        <p14:creationId xmlns:p14="http://schemas.microsoft.com/office/powerpoint/2010/main" val="36747297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1</a:t>
            </a:r>
          </a:p>
        </p:txBody>
      </p:sp>
      <p:sp>
        <p:nvSpPr>
          <p:cNvPr id="3" name="Subtitle 2"/>
          <p:cNvSpPr>
            <a:spLocks noGrp="1"/>
          </p:cNvSpPr>
          <p:nvPr>
            <p:ph type="subTitle" idx="1"/>
          </p:nvPr>
        </p:nvSpPr>
        <p:spPr/>
        <p:txBody>
          <a:bodyPr/>
          <a:lstStyle/>
          <a:p>
            <a:r>
              <a:rPr lang="en-US" dirty="0"/>
              <a:t>PASRR Background and Overview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554162"/>
          </a:xfrm>
        </p:spPr>
        <p:txBody>
          <a:bodyPr anchor="t">
            <a:noAutofit/>
          </a:bodyPr>
          <a:lstStyle/>
          <a:p>
            <a:pPr eaLnBrk="1" hangingPunct="1">
              <a:defRPr/>
            </a:pPr>
            <a:r>
              <a:rPr lang="en-US" dirty="0"/>
              <a:t>Background on Online PASRR</a:t>
            </a:r>
            <a:br>
              <a:rPr lang="en-US" sz="3600" b="1" dirty="0">
                <a:solidFill>
                  <a:schemeClr val="accent2"/>
                </a:solidFill>
                <a:effectLst>
                  <a:outerShdw blurRad="38100" dist="38100" dir="2700000" algn="tl">
                    <a:srgbClr val="000000">
                      <a:alpha val="43137"/>
                    </a:srgbClr>
                  </a:outerShdw>
                </a:effectLst>
              </a:rPr>
            </a:br>
            <a:br>
              <a:rPr lang="en-US" sz="3600" b="1" dirty="0">
                <a:solidFill>
                  <a:schemeClr val="accent2"/>
                </a:solidFill>
                <a:effectLst>
                  <a:outerShdw blurRad="38100" dist="38100" dir="2700000" algn="tl">
                    <a:srgbClr val="000000">
                      <a:alpha val="43137"/>
                    </a:srgbClr>
                  </a:outerShdw>
                </a:effectLst>
                <a:latin typeface="Trebuchet MS (Headings)"/>
              </a:rPr>
            </a:br>
            <a:endParaRPr lang="en-US" sz="3600" b="1" dirty="0">
              <a:solidFill>
                <a:schemeClr val="accent2"/>
              </a:solidFill>
              <a:effectLst>
                <a:outerShdw blurRad="38100" dist="38100" dir="2700000" algn="tl">
                  <a:srgbClr val="000000">
                    <a:alpha val="43137"/>
                  </a:srgbClr>
                </a:outerShdw>
              </a:effectLst>
              <a:latin typeface="Trebuchet MS (Headings)"/>
            </a:endParaRPr>
          </a:p>
        </p:txBody>
      </p:sp>
      <p:sp>
        <p:nvSpPr>
          <p:cNvPr id="3" name="Content Placeholder 2"/>
          <p:cNvSpPr>
            <a:spLocks noGrp="1"/>
          </p:cNvSpPr>
          <p:nvPr>
            <p:ph idx="1"/>
          </p:nvPr>
        </p:nvSpPr>
        <p:spPr>
          <a:xfrm>
            <a:off x="571500" y="1295400"/>
            <a:ext cx="7467600" cy="5334000"/>
          </a:xfrm>
        </p:spPr>
        <p:txBody>
          <a:bodyPr>
            <a:normAutofit fontScale="77500" lnSpcReduction="20000"/>
          </a:bodyPr>
          <a:lstStyle/>
          <a:p>
            <a:pPr marL="0" indent="0">
              <a:buNone/>
              <a:defRPr/>
            </a:pPr>
            <a:r>
              <a:rPr lang="en-US" sz="3100" b="1" u="sng" dirty="0" err="1">
                <a:solidFill>
                  <a:srgbClr val="FF0000"/>
                </a:solidFill>
              </a:rPr>
              <a:t>P</a:t>
            </a:r>
            <a:r>
              <a:rPr lang="en-US" sz="3100" b="1" dirty="0" err="1"/>
              <a:t>re</a:t>
            </a:r>
            <a:r>
              <a:rPr lang="en-US" sz="3100" b="1" u="sng" dirty="0" err="1">
                <a:solidFill>
                  <a:srgbClr val="FF0000"/>
                </a:solidFill>
              </a:rPr>
              <a:t>A</a:t>
            </a:r>
            <a:r>
              <a:rPr lang="en-US" sz="3100" b="1" dirty="0" err="1"/>
              <a:t>dmission</a:t>
            </a:r>
            <a:r>
              <a:rPr lang="en-US" sz="3100" b="1" dirty="0"/>
              <a:t> </a:t>
            </a:r>
            <a:r>
              <a:rPr lang="en-US" sz="3100" b="1" u="sng" dirty="0">
                <a:solidFill>
                  <a:srgbClr val="FF0000"/>
                </a:solidFill>
              </a:rPr>
              <a:t>S</a:t>
            </a:r>
            <a:r>
              <a:rPr lang="en-US" sz="3100" b="1" dirty="0"/>
              <a:t>creening and </a:t>
            </a:r>
            <a:r>
              <a:rPr lang="en-US" sz="3100" b="1" u="sng" dirty="0">
                <a:solidFill>
                  <a:srgbClr val="FF0000"/>
                </a:solidFill>
              </a:rPr>
              <a:t>R</a:t>
            </a:r>
            <a:r>
              <a:rPr lang="en-US" sz="3100" b="1" dirty="0"/>
              <a:t>esident </a:t>
            </a:r>
            <a:r>
              <a:rPr lang="en-US" sz="3100" b="1" u="sng" dirty="0">
                <a:solidFill>
                  <a:srgbClr val="FF0000"/>
                </a:solidFill>
              </a:rPr>
              <a:t>R</a:t>
            </a:r>
            <a:r>
              <a:rPr lang="en-US" sz="3100" b="1" dirty="0"/>
              <a:t>eview  (PASRR)</a:t>
            </a:r>
            <a:endParaRPr lang="en-US" b="1" dirty="0">
              <a:cs typeface="Arial" pitchFamily="34" charset="0"/>
            </a:endParaRPr>
          </a:p>
          <a:p>
            <a:pPr marL="285750" lvl="3" indent="-285750">
              <a:lnSpc>
                <a:spcPct val="200000"/>
              </a:lnSpc>
              <a:spcBef>
                <a:spcPts val="600"/>
              </a:spcBef>
              <a:buClrTx/>
              <a:buSzPct val="80000"/>
              <a:buNone/>
            </a:pPr>
            <a:r>
              <a:rPr lang="en-US" sz="3100" b="1" dirty="0">
                <a:cs typeface="Arial" pitchFamily="34" charset="0"/>
              </a:rPr>
              <a:t>Project Sponsor:  </a:t>
            </a:r>
          </a:p>
          <a:p>
            <a:pPr marL="82296" indent="0">
              <a:lnSpc>
                <a:spcPct val="120000"/>
              </a:lnSpc>
              <a:spcBef>
                <a:spcPts val="0"/>
              </a:spcBef>
              <a:buClrTx/>
              <a:buNone/>
            </a:pPr>
            <a:r>
              <a:rPr lang="en-US" sz="2600" dirty="0">
                <a:cs typeface="Arial" panose="020B0604020202020204" pitchFamily="34" charset="0"/>
              </a:rPr>
              <a:t>The DHCS Preadmission Screening and Resident Review (PASRR) Section resides within the Program Oversight &amp; Compliance Branch of the Mental Health Services Division of the Department of Health Care Services. </a:t>
            </a:r>
          </a:p>
          <a:p>
            <a:pPr marL="285750" lvl="3" indent="-285750">
              <a:lnSpc>
                <a:spcPct val="200000"/>
              </a:lnSpc>
              <a:spcBef>
                <a:spcPts val="600"/>
              </a:spcBef>
              <a:buClrTx/>
              <a:buSzPct val="80000"/>
              <a:buNone/>
            </a:pPr>
            <a:r>
              <a:rPr lang="en-US" sz="3100" b="1" dirty="0">
                <a:cs typeface="Arial" pitchFamily="34" charset="0"/>
              </a:rPr>
              <a:t>Project Objectives: </a:t>
            </a:r>
          </a:p>
          <a:p>
            <a:pPr marL="626364" lvl="4" indent="-342900">
              <a:lnSpc>
                <a:spcPct val="150000"/>
              </a:lnSpc>
              <a:spcBef>
                <a:spcPts val="0"/>
              </a:spcBef>
              <a:buClrTx/>
              <a:buSzPct val="80000"/>
              <a:buFont typeface="+mj-lt"/>
              <a:buAutoNum type="arabicPeriod"/>
            </a:pPr>
            <a:r>
              <a:rPr lang="en-US" sz="2600" dirty="0">
                <a:cs typeface="Arial" panose="020B0604020202020204" pitchFamily="34" charset="0"/>
              </a:rPr>
              <a:t>Automate all PASRR processes.</a:t>
            </a:r>
          </a:p>
          <a:p>
            <a:pPr marL="626364" lvl="4" indent="-342900">
              <a:lnSpc>
                <a:spcPct val="120000"/>
              </a:lnSpc>
              <a:spcBef>
                <a:spcPts val="600"/>
              </a:spcBef>
              <a:buClrTx/>
              <a:buSzPct val="80000"/>
              <a:buFont typeface="+mj-lt"/>
              <a:buAutoNum type="arabicPeriod"/>
            </a:pPr>
            <a:r>
              <a:rPr lang="en-US" sz="2600" dirty="0">
                <a:cs typeface="Arial" panose="020B0604020202020204" pitchFamily="34" charset="0"/>
              </a:rPr>
              <a:t>Eliminate faxed or mailed Level I forms -  submit them on line. </a:t>
            </a:r>
          </a:p>
          <a:p>
            <a:pPr marL="626364" lvl="4" indent="-342900">
              <a:lnSpc>
                <a:spcPct val="120000"/>
              </a:lnSpc>
              <a:spcBef>
                <a:spcPts val="600"/>
              </a:spcBef>
              <a:buClrTx/>
              <a:buSzPct val="80000"/>
              <a:buFont typeface="+mj-lt"/>
              <a:buAutoNum type="arabicPeriod"/>
            </a:pPr>
            <a:r>
              <a:rPr lang="en-US" sz="2600" dirty="0">
                <a:cs typeface="Arial" panose="020B0604020202020204" pitchFamily="34" charset="0"/>
              </a:rPr>
              <a:t>Reduce the time it takes to issue a Level II Determination letter to the federally required annual average of  7 to 9 working days.</a:t>
            </a:r>
          </a:p>
        </p:txBody>
      </p:sp>
      <p:sp>
        <p:nvSpPr>
          <p:cNvPr id="17412" name="Slide Number Placeholder 3"/>
          <p:cNvSpPr>
            <a:spLocks noGrp="1"/>
          </p:cNvSpPr>
          <p:nvPr>
            <p:ph type="sldNum" sz="quarter" idx="12"/>
          </p:nvPr>
        </p:nvSpPr>
        <p:spPr bwMode="auto">
          <a:xfrm>
            <a:off x="7543800" y="-152400"/>
            <a:ext cx="9906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7EEEF0A8-91F7-4472-9437-EBED19621E2B}" type="slidenum">
              <a:rPr lang="en-US" altLang="en-US" smtClean="0">
                <a:solidFill>
                  <a:schemeClr val="bg1"/>
                </a:solidFill>
              </a:rPr>
              <a:t>6</a:t>
            </a:fld>
            <a:endParaRPr lang="en-US" altLang="en-US" dirty="0">
              <a:solidFill>
                <a:schemeClr val="bg1"/>
              </a:solidFill>
            </a:endParaRPr>
          </a:p>
        </p:txBody>
      </p:sp>
    </p:spTree>
    <p:extLst>
      <p:ext uri="{BB962C8B-B14F-4D97-AF65-F5344CB8AC3E}">
        <p14:creationId xmlns:p14="http://schemas.microsoft.com/office/powerpoint/2010/main" val="104012011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554162"/>
          </a:xfrm>
        </p:spPr>
        <p:txBody>
          <a:bodyPr anchor="t">
            <a:noAutofit/>
          </a:bodyPr>
          <a:lstStyle/>
          <a:p>
            <a:pPr>
              <a:defRPr/>
            </a:pPr>
            <a:r>
              <a:rPr lang="en-US" dirty="0"/>
              <a:t>Background on Online PASRR </a:t>
            </a:r>
            <a:br>
              <a:rPr lang="en-US" sz="3600" b="1" dirty="0">
                <a:solidFill>
                  <a:schemeClr val="accent2"/>
                </a:solidFill>
                <a:effectLst>
                  <a:outerShdw blurRad="38100" dist="38100" dir="2700000" algn="tl">
                    <a:srgbClr val="000000">
                      <a:alpha val="43137"/>
                    </a:srgbClr>
                  </a:outerShdw>
                </a:effectLst>
              </a:rPr>
            </a:br>
            <a:br>
              <a:rPr lang="en-US" sz="3600" b="1" dirty="0">
                <a:solidFill>
                  <a:schemeClr val="accent2"/>
                </a:solidFill>
                <a:effectLst>
                  <a:outerShdw blurRad="38100" dist="38100" dir="2700000" algn="tl">
                    <a:srgbClr val="000000">
                      <a:alpha val="43137"/>
                    </a:srgbClr>
                  </a:outerShdw>
                </a:effectLst>
                <a:latin typeface="Trebuchet MS (Headings)"/>
              </a:rPr>
            </a:br>
            <a:endParaRPr lang="en-US" sz="3600" b="1" dirty="0">
              <a:solidFill>
                <a:schemeClr val="accent2"/>
              </a:solidFill>
              <a:effectLst>
                <a:outerShdw blurRad="38100" dist="38100" dir="2700000" algn="tl">
                  <a:srgbClr val="000000">
                    <a:alpha val="43137"/>
                  </a:srgbClr>
                </a:outerShdw>
              </a:effectLst>
              <a:latin typeface="Trebuchet MS (Headings)"/>
            </a:endParaRPr>
          </a:p>
        </p:txBody>
      </p:sp>
      <p:sp>
        <p:nvSpPr>
          <p:cNvPr id="3" name="Content Placeholder 2"/>
          <p:cNvSpPr>
            <a:spLocks noGrp="1"/>
          </p:cNvSpPr>
          <p:nvPr>
            <p:ph idx="1"/>
          </p:nvPr>
        </p:nvSpPr>
        <p:spPr>
          <a:xfrm>
            <a:off x="571500" y="1295400"/>
            <a:ext cx="7467600" cy="5334000"/>
          </a:xfrm>
        </p:spPr>
        <p:txBody>
          <a:bodyPr>
            <a:normAutofit fontScale="92500"/>
          </a:bodyPr>
          <a:lstStyle/>
          <a:p>
            <a:pPr marL="285750" lvl="3" indent="-285750">
              <a:lnSpc>
                <a:spcPct val="200000"/>
              </a:lnSpc>
              <a:spcBef>
                <a:spcPts val="600"/>
              </a:spcBef>
              <a:buClrTx/>
              <a:buSzPct val="80000"/>
              <a:buNone/>
            </a:pPr>
            <a:r>
              <a:rPr lang="en-US" sz="2400" b="1" dirty="0">
                <a:cs typeface="Arial" pitchFamily="34" charset="0"/>
              </a:rPr>
              <a:t>Why Change PASRR from Paper-Based to Online?</a:t>
            </a:r>
            <a:endParaRPr lang="en-US" sz="1400" u="sng" dirty="0">
              <a:latin typeface="Arial" panose="020B0604020202020204" pitchFamily="34" charset="0"/>
              <a:cs typeface="Arial" panose="020B0604020202020204" pitchFamily="34" charset="0"/>
            </a:endParaRPr>
          </a:p>
          <a:p>
            <a:pPr marL="182880" lvl="4" indent="-182880">
              <a:lnSpc>
                <a:spcPct val="110000"/>
              </a:lnSpc>
              <a:buSzPct val="85000"/>
              <a:defRPr/>
            </a:pPr>
            <a:r>
              <a:rPr lang="en-US" sz="2400" dirty="0">
                <a:cs typeface="Arial" pitchFamily="34" charset="0"/>
              </a:rPr>
              <a:t>CMS informed the State that PASRR was out of compliance with Federal timeliness requirements (complete PASRR process in an annual average of 7-9 working days).</a:t>
            </a:r>
          </a:p>
          <a:p>
            <a:pPr marL="182880" lvl="4" indent="-182880">
              <a:lnSpc>
                <a:spcPct val="110000"/>
              </a:lnSpc>
              <a:buSzPct val="85000"/>
              <a:defRPr/>
            </a:pPr>
            <a:r>
              <a:rPr lang="en-US" sz="2400" dirty="0">
                <a:cs typeface="Arial" pitchFamily="34" charset="0"/>
              </a:rPr>
              <a:t>Create a web-based portal to manage all steps of the PASRR process to expedite receipt of determination letters.</a:t>
            </a:r>
          </a:p>
          <a:p>
            <a:pPr marL="182880" lvl="4">
              <a:lnSpc>
                <a:spcPct val="110000"/>
              </a:lnSpc>
              <a:buSzPct val="85000"/>
              <a:defRPr/>
            </a:pPr>
            <a:r>
              <a:rPr lang="en-US" sz="2400" dirty="0">
                <a:cs typeface="Arial" pitchFamily="34" charset="0"/>
              </a:rPr>
              <a:t>Conduct a PASRR screening on each resident prior to admission.</a:t>
            </a:r>
          </a:p>
          <a:p>
            <a:pPr marL="182880" lvl="4">
              <a:lnSpc>
                <a:spcPct val="110000"/>
              </a:lnSpc>
              <a:buSzPct val="85000"/>
              <a:defRPr/>
            </a:pPr>
            <a:r>
              <a:rPr lang="en-US" sz="2400" dirty="0">
                <a:solidFill>
                  <a:schemeClr val="accent6">
                    <a:lumMod val="50000"/>
                  </a:schemeClr>
                </a:solidFill>
                <a:cs typeface="Arial" pitchFamily="34" charset="0"/>
              </a:rPr>
              <a:t>Ensure that prospective facility residents with mental health or intellectual developmental disabilities receive the appropriate level of care and specified specialized services in an appropriate timeline.</a:t>
            </a:r>
          </a:p>
          <a:p>
            <a:pPr marL="182880" lvl="4">
              <a:lnSpc>
                <a:spcPct val="110000"/>
              </a:lnSpc>
              <a:buSzPct val="85000"/>
              <a:defRPr/>
            </a:pPr>
            <a:endParaRPr lang="en-US" sz="2300" dirty="0">
              <a:cs typeface="Arial" pitchFamily="34" charset="0"/>
            </a:endParaRPr>
          </a:p>
        </p:txBody>
      </p:sp>
      <p:sp>
        <p:nvSpPr>
          <p:cNvPr id="17412" name="Slide Number Placeholder 3"/>
          <p:cNvSpPr>
            <a:spLocks noGrp="1"/>
          </p:cNvSpPr>
          <p:nvPr>
            <p:ph type="sldNum" sz="quarter" idx="12"/>
          </p:nvPr>
        </p:nvSpPr>
        <p:spPr bwMode="auto">
          <a:xfrm>
            <a:off x="7543800" y="-152400"/>
            <a:ext cx="9906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6FF3B88A-57D8-4A12-B0C7-ACD08898B877}" type="slidenum">
              <a:rPr lang="en-US" altLang="en-US" smtClean="0">
                <a:solidFill>
                  <a:schemeClr val="bg1"/>
                </a:solidFill>
              </a:rPr>
              <a:t>7</a:t>
            </a:fld>
            <a:endParaRPr lang="en-US" altLang="en-US" dirty="0">
              <a:solidFill>
                <a:schemeClr val="bg1"/>
              </a:solidFill>
            </a:endParaRPr>
          </a:p>
        </p:txBody>
      </p:sp>
    </p:spTree>
    <p:extLst>
      <p:ext uri="{BB962C8B-B14F-4D97-AF65-F5344CB8AC3E}">
        <p14:creationId xmlns:p14="http://schemas.microsoft.com/office/powerpoint/2010/main" val="104012011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TAR and PASRR-FAQ</a:t>
            </a:r>
          </a:p>
        </p:txBody>
      </p:sp>
      <p:sp>
        <p:nvSpPr>
          <p:cNvPr id="3" name="Content Placeholder 2"/>
          <p:cNvSpPr>
            <a:spLocks noGrp="1"/>
          </p:cNvSpPr>
          <p:nvPr>
            <p:ph idx="1"/>
          </p:nvPr>
        </p:nvSpPr>
        <p:spPr/>
        <p:txBody>
          <a:bodyPr/>
          <a:lstStyle/>
          <a:p>
            <a:pPr marL="0" indent="0">
              <a:buNone/>
            </a:pPr>
            <a:r>
              <a:rPr lang="en-US" sz="1800" b="1" dirty="0"/>
              <a:t>1. Is there a change in how I process my TAR?</a:t>
            </a:r>
          </a:p>
          <a:p>
            <a:pPr marL="228600" indent="0" defTabSz="228600">
              <a:buNone/>
            </a:pPr>
            <a:r>
              <a:rPr lang="en-US" sz="1800" i="1" dirty="0"/>
              <a:t>There are no changes to the TAR payment process. You can continue working with     the TAR office to process your claims as usual.</a:t>
            </a:r>
          </a:p>
          <a:p>
            <a:pPr marL="0" indent="0" defTabSz="228600">
              <a:buNone/>
            </a:pPr>
            <a:r>
              <a:rPr lang="en-US" sz="1800" b="1" dirty="0"/>
              <a:t>2. How do I access my PASRR documentation required for TAR?</a:t>
            </a:r>
          </a:p>
          <a:p>
            <a:pPr marL="228600" indent="0">
              <a:buNone/>
            </a:pPr>
            <a:r>
              <a:rPr lang="en-US" sz="1800" i="1" dirty="0"/>
              <a:t>PASRR documentation is now easily and instantly accessible electronically. The Level I 6170 and Notice of Need/No Need letter is instantly available for you to print once the Level I 6170 is submitted online. The Determination Letter will be available electronically once it is completed by the DHCS clinical psychologist. </a:t>
            </a:r>
          </a:p>
          <a:p>
            <a:pPr marL="0" indent="0">
              <a:buNone/>
            </a:pPr>
            <a:r>
              <a:rPr lang="en-US" sz="1800" b="1" dirty="0"/>
              <a:t>3. Is my TAR automatically submitted when I complete the Level I 6170 online?</a:t>
            </a:r>
          </a:p>
          <a:p>
            <a:pPr marL="228600" indent="0">
              <a:buNone/>
              <a:tabLst>
                <a:tab pos="228600" algn="l"/>
              </a:tabLst>
            </a:pPr>
            <a:r>
              <a:rPr lang="en-US" sz="1800" i="1" dirty="0"/>
              <a:t>No. The Level I 6170 is automatically available to you in  PDF format to print when you submit it online, along with the Notice of Need/No Need letter.  You can print the required documents and submit to the TAR office.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F737D99-538C-4057-ABB0-9BF90AF7BE87}" type="slidenum">
              <a:rPr lang="en-US" smtClean="0"/>
              <a:pPr/>
              <a:t>8</a:t>
            </a:fld>
            <a:endParaRPr lang="en-US" dirty="0"/>
          </a:p>
        </p:txBody>
      </p:sp>
    </p:spTree>
    <p:extLst>
      <p:ext uri="{BB962C8B-B14F-4D97-AF65-F5344CB8AC3E}">
        <p14:creationId xmlns:p14="http://schemas.microsoft.com/office/powerpoint/2010/main" val="363010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066800"/>
          </a:xfrm>
        </p:spPr>
        <p:txBody>
          <a:bodyPr>
            <a:normAutofit/>
          </a:bodyPr>
          <a:lstStyle/>
          <a:p>
            <a:pPr defTabSz="914290" fontAlgn="auto">
              <a:spcAft>
                <a:spcPts val="0"/>
              </a:spcAft>
              <a:defRPr/>
            </a:pPr>
            <a:r>
              <a:rPr lang="en-US" dirty="0"/>
              <a:t>PASRR Process Overview</a:t>
            </a: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fld id="{59607DF1-6DE9-4790-BB62-735D859B6C3D}" type="slidenum">
              <a:rPr lang="en-US" altLang="en-US" smtClean="0">
                <a:solidFill>
                  <a:srgbClr val="FFFFFF"/>
                </a:solidFill>
              </a:rPr>
              <a:pPr eaLnBrk="1" hangingPunct="1"/>
              <a:t>9</a:t>
            </a:fld>
            <a:endParaRPr lang="en-US" altLang="en-US" dirty="0">
              <a:solidFill>
                <a:srgbClr val="FFFFFF"/>
              </a:solidFill>
            </a:endParaRPr>
          </a:p>
        </p:txBody>
      </p:sp>
      <p:grpSp>
        <p:nvGrpSpPr>
          <p:cNvPr id="3" name="Group 2" descr="PASRR Process Overview">
            <a:extLst>
              <a:ext uri="{FF2B5EF4-FFF2-40B4-BE49-F238E27FC236}">
                <a16:creationId xmlns:a16="http://schemas.microsoft.com/office/drawing/2014/main" id="{A1B377C0-41CA-410B-9945-D580ADE5344C}"/>
              </a:ext>
            </a:extLst>
          </p:cNvPr>
          <p:cNvGrpSpPr/>
          <p:nvPr/>
        </p:nvGrpSpPr>
        <p:grpSpPr>
          <a:xfrm>
            <a:off x="381000" y="2057400"/>
            <a:ext cx="8534400" cy="4495800"/>
            <a:chOff x="381000" y="2057400"/>
            <a:chExt cx="8534400" cy="4495800"/>
          </a:xfrm>
        </p:grpSpPr>
        <p:sp>
          <p:nvSpPr>
            <p:cNvPr id="6" name="Rectangle 5" descr="Level I Screening occurs when the screening has passed all the criteria in the program &#10;" title="Level I Wcreening"/>
            <p:cNvSpPr/>
            <p:nvPr/>
          </p:nvSpPr>
          <p:spPr>
            <a:xfrm>
              <a:off x="2857500" y="2057400"/>
              <a:ext cx="1524000" cy="914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Level I Screening</a:t>
              </a:r>
            </a:p>
          </p:txBody>
        </p:sp>
        <p:sp>
          <p:nvSpPr>
            <p:cNvPr id="7" name="Diamond 6" descr="There are  2 possible outcomes to detemine whether a Leve;l II evaulation is needed (Yes or No)&#10;  &#10;" title="Level II needed"/>
            <p:cNvSpPr/>
            <p:nvPr/>
          </p:nvSpPr>
          <p:spPr>
            <a:xfrm>
              <a:off x="2667000" y="3251200"/>
              <a:ext cx="1905000" cy="1524000"/>
            </a:xfrm>
            <a:prstGeom prst="diamon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Level II Needed</a:t>
              </a:r>
            </a:p>
          </p:txBody>
        </p:sp>
        <p:sp>
          <p:nvSpPr>
            <p:cNvPr id="8" name="Rectangle 7" descr="The Y is for Yes, a Level II Evaluation  is needed: the individual demonstrates mental health illness and will be referred for a Level II evaluation.&#10;An evaluator contacts the facility and makes an appointment to evaluate the individual at the facility. Then the completed Level II evaluation is sent to DHCS.&#10;" title="Evaluation"/>
            <p:cNvSpPr/>
            <p:nvPr/>
          </p:nvSpPr>
          <p:spPr>
            <a:xfrm>
              <a:off x="5029200" y="3708400"/>
              <a:ext cx="15240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Evaluation</a:t>
              </a:r>
            </a:p>
          </p:txBody>
        </p:sp>
        <p:sp>
          <p:nvSpPr>
            <p:cNvPr id="11" name="Rectangle 10" descr="THe DHCS clinical staff issues a Determination Letter" title="Determination Letter completed"/>
            <p:cNvSpPr/>
            <p:nvPr/>
          </p:nvSpPr>
          <p:spPr>
            <a:xfrm>
              <a:off x="6972300" y="4572000"/>
              <a:ext cx="1676400" cy="6096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Make Determination</a:t>
              </a:r>
            </a:p>
          </p:txBody>
        </p:sp>
        <p:sp>
          <p:nvSpPr>
            <p:cNvPr id="13" name="Rectangle 12" descr=" The N condition means that a Level II is not needed:  the individual demonstrates no need for further screening and a letter of no need is created by Online PASRR.&#10;" title="No Leveli II necessary"/>
            <p:cNvSpPr/>
            <p:nvPr/>
          </p:nvSpPr>
          <p:spPr>
            <a:xfrm>
              <a:off x="2819400" y="5029200"/>
              <a:ext cx="1600200" cy="609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 Need Letter</a:t>
              </a:r>
            </a:p>
          </p:txBody>
        </p:sp>
        <p:cxnSp>
          <p:nvCxnSpPr>
            <p:cNvPr id="16" name="Straight Arrow Connector 15">
              <a:extLst>
                <a:ext uri="{C183D7F6-B498-43B3-948B-1728B52AA6E4}">
                  <adec:decorative xmlns:adec="http://schemas.microsoft.com/office/drawing/2017/decorative" val="1"/>
                </a:ext>
              </a:extLst>
            </p:cNvPr>
            <p:cNvCxnSpPr>
              <a:stCxn id="6" idx="2"/>
              <a:endCxn id="7" idx="0"/>
            </p:cNvCxnSpPr>
            <p:nvPr/>
          </p:nvCxnSpPr>
          <p:spPr>
            <a:xfrm>
              <a:off x="3619500" y="2971800"/>
              <a:ext cx="0" cy="27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C183D7F6-B498-43B3-948B-1728B52AA6E4}">
                  <adec:decorative xmlns:adec="http://schemas.microsoft.com/office/drawing/2017/decorative" val="1"/>
                </a:ext>
              </a:extLst>
            </p:cNvPr>
            <p:cNvCxnSpPr>
              <a:stCxn id="7" idx="2"/>
              <a:endCxn id="13" idx="0"/>
            </p:cNvCxnSpPr>
            <p:nvPr/>
          </p:nvCxnSpPr>
          <p:spPr>
            <a:xfrm>
              <a:off x="3619500" y="4775200"/>
              <a:ext cx="0" cy="25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7" descr="DHCS clinical psychologist staff reviews the Level II evaluation to aid in making a determination" title="DHCS clinical staff"/>
            <p:cNvSpPr/>
            <p:nvPr/>
          </p:nvSpPr>
          <p:spPr>
            <a:xfrm>
              <a:off x="6972300" y="3708400"/>
              <a:ext cx="1676400" cy="6096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Review Level II</a:t>
              </a:r>
            </a:p>
          </p:txBody>
        </p:sp>
        <p:cxnSp>
          <p:nvCxnSpPr>
            <p:cNvPr id="45" name="Straight Arrow Connector 44">
              <a:extLst>
                <a:ext uri="{C183D7F6-B498-43B3-948B-1728B52AA6E4}">
                  <adec:decorative xmlns:adec="http://schemas.microsoft.com/office/drawing/2017/decorative" val="1"/>
                </a:ext>
              </a:extLst>
            </p:cNvPr>
            <p:cNvCxnSpPr>
              <a:stCxn id="8" idx="3"/>
              <a:endCxn id="38" idx="1"/>
            </p:cNvCxnSpPr>
            <p:nvPr/>
          </p:nvCxnSpPr>
          <p:spPr>
            <a:xfrm>
              <a:off x="6553200" y="4013200"/>
              <a:ext cx="419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C183D7F6-B498-43B3-948B-1728B52AA6E4}">
                  <adec:decorative xmlns:adec="http://schemas.microsoft.com/office/drawing/2017/decorative" val="1"/>
                </a:ext>
              </a:extLst>
            </p:cNvPr>
            <p:cNvCxnSpPr>
              <a:stCxn id="38" idx="2"/>
              <a:endCxn id="11" idx="0"/>
            </p:cNvCxnSpPr>
            <p:nvPr/>
          </p:nvCxnSpPr>
          <p:spPr>
            <a:xfrm>
              <a:off x="7810500" y="4318000"/>
              <a:ext cx="0" cy="25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C183D7F6-B498-43B3-948B-1728B52AA6E4}">
                  <adec:decorative xmlns:adec="http://schemas.microsoft.com/office/drawing/2017/decorative" val="1"/>
                </a:ext>
              </a:extLst>
            </p:cNvPr>
            <p:cNvCxnSpPr>
              <a:stCxn id="11" idx="2"/>
              <a:endCxn id="12" idx="0"/>
            </p:cNvCxnSpPr>
            <p:nvPr/>
          </p:nvCxnSpPr>
          <p:spPr>
            <a:xfrm>
              <a:off x="7810500" y="5181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Rectangle 63" descr="The screening is either a new admission or a Resident Review (e.g., Significant Change in Condition) &#10;Significant Change in Condition: CA PASRR recommends utilizing the change of condition protocol in the MDS 3.0. According to the MDS 3.0 manual, a “significant change” is a decline or improvement in a resident’s status that:&#10;1. Will not normally resolve itself without intervention by staff or by implementing standard disease related clinical interventions, is not “self-limiting” (for declines only);&#10;2. Impacts more than one area of the resident’s health status; and&#10;3. Requires interdisciplinary review and/or revision of the care plan.&#10;&#10;" title="Resident Review"/>
            <p:cNvSpPr/>
            <p:nvPr/>
          </p:nvSpPr>
          <p:spPr>
            <a:xfrm>
              <a:off x="381000" y="3365500"/>
              <a:ext cx="1524000" cy="1295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Review (e.g., Significant Change in Condition) Resident </a:t>
              </a:r>
            </a:p>
          </p:txBody>
        </p:sp>
        <p:sp>
          <p:nvSpPr>
            <p:cNvPr id="70" name="Oval 69" descr="1.The facility performs the Level I screening " title="Start"/>
            <p:cNvSpPr/>
            <p:nvPr/>
          </p:nvSpPr>
          <p:spPr>
            <a:xfrm>
              <a:off x="723900" y="2209800"/>
              <a:ext cx="8382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Start</a:t>
              </a:r>
            </a:p>
          </p:txBody>
        </p:sp>
        <p:cxnSp>
          <p:nvCxnSpPr>
            <p:cNvPr id="72" name="Straight Arrow Connector 71">
              <a:extLst>
                <a:ext uri="{C183D7F6-B498-43B3-948B-1728B52AA6E4}">
                  <adec:decorative xmlns:adec="http://schemas.microsoft.com/office/drawing/2017/decorative" val="1"/>
                </a:ext>
              </a:extLst>
            </p:cNvPr>
            <p:cNvCxnSpPr>
              <a:stCxn id="70" idx="6"/>
              <a:endCxn id="6" idx="1"/>
            </p:cNvCxnSpPr>
            <p:nvPr/>
          </p:nvCxnSpPr>
          <p:spPr>
            <a:xfrm>
              <a:off x="1562100" y="25146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descr="Entry/Exit" title="Key to black  box"/>
            <p:cNvSpPr/>
            <p:nvPr/>
          </p:nvSpPr>
          <p:spPr>
            <a:xfrm>
              <a:off x="6781800" y="2362200"/>
              <a:ext cx="914400" cy="24938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a:t>Entry/Exit</a:t>
              </a:r>
            </a:p>
          </p:txBody>
        </p:sp>
        <p:sp>
          <p:nvSpPr>
            <p:cNvPr id="36" name="Rectangle 35" descr="GACH/NF" title="Key to pink box"/>
            <p:cNvSpPr/>
            <p:nvPr/>
          </p:nvSpPr>
          <p:spPr>
            <a:xfrm>
              <a:off x="7696200" y="2362200"/>
              <a:ext cx="914400" cy="24938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GACH/ NF</a:t>
              </a:r>
            </a:p>
          </p:txBody>
        </p:sp>
        <p:sp>
          <p:nvSpPr>
            <p:cNvPr id="40" name="Rectangle 39" descr="APS (Contractor/Evaluator)" title="Key to red box"/>
            <p:cNvSpPr/>
            <p:nvPr/>
          </p:nvSpPr>
          <p:spPr>
            <a:xfrm>
              <a:off x="6781800" y="2667000"/>
              <a:ext cx="914400" cy="24938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APS</a:t>
              </a:r>
            </a:p>
          </p:txBody>
        </p:sp>
        <p:sp>
          <p:nvSpPr>
            <p:cNvPr id="43" name="Rectangle 42" descr="DHCS" title="Key to Grey Box"/>
            <p:cNvSpPr/>
            <p:nvPr/>
          </p:nvSpPr>
          <p:spPr>
            <a:xfrm>
              <a:off x="7696200" y="2667000"/>
              <a:ext cx="914400" cy="249382"/>
            </a:xfrm>
            <a:prstGeom prst="rect">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DHCS</a:t>
              </a:r>
            </a:p>
          </p:txBody>
        </p:sp>
        <p:sp>
          <p:nvSpPr>
            <p:cNvPr id="44" name="Rectangle 43"/>
            <p:cNvSpPr/>
            <p:nvPr/>
          </p:nvSpPr>
          <p:spPr>
            <a:xfrm>
              <a:off x="6096000" y="2362200"/>
              <a:ext cx="609600" cy="5334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solidFill>
                    <a:schemeClr val="tx1"/>
                  </a:solidFill>
                </a:rPr>
                <a:t>KEY:</a:t>
              </a:r>
            </a:p>
          </p:txBody>
        </p:sp>
        <p:sp>
          <p:nvSpPr>
            <p:cNvPr id="39" name="Rectangle 38"/>
            <p:cNvSpPr/>
            <p:nvPr/>
          </p:nvSpPr>
          <p:spPr>
            <a:xfrm>
              <a:off x="3581400" y="4724400"/>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a:t>
              </a:r>
            </a:p>
          </p:txBody>
        </p:sp>
        <p:sp>
          <p:nvSpPr>
            <p:cNvPr id="41" name="Rectangle 40"/>
            <p:cNvSpPr/>
            <p:nvPr/>
          </p:nvSpPr>
          <p:spPr>
            <a:xfrm>
              <a:off x="4495800" y="3810000"/>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Y</a:t>
              </a:r>
            </a:p>
          </p:txBody>
        </p:sp>
        <p:cxnSp>
          <p:nvCxnSpPr>
            <p:cNvPr id="48" name="Straight Arrow Connector 47">
              <a:extLst>
                <a:ext uri="{C183D7F6-B498-43B3-948B-1728B52AA6E4}">
                  <adec:decorative xmlns:adec="http://schemas.microsoft.com/office/drawing/2017/decorative" val="1"/>
                </a:ext>
              </a:extLst>
            </p:cNvPr>
            <p:cNvCxnSpPr>
              <a:stCxn id="7" idx="3"/>
              <a:endCxn id="8" idx="1"/>
            </p:cNvCxnSpPr>
            <p:nvPr/>
          </p:nvCxnSpPr>
          <p:spPr>
            <a:xfrm>
              <a:off x="4572000" y="4013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C183D7F6-B498-43B3-948B-1728B52AA6E4}">
                  <adec:decorative xmlns:adec="http://schemas.microsoft.com/office/drawing/2017/decorative" val="1"/>
                </a:ext>
              </a:extLst>
            </p:cNvPr>
            <p:cNvCxnSpPr>
              <a:stCxn id="64" idx="3"/>
              <a:endCxn id="7" idx="1"/>
            </p:cNvCxnSpPr>
            <p:nvPr/>
          </p:nvCxnSpPr>
          <p:spPr>
            <a:xfrm>
              <a:off x="1905000" y="401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3200400" y="5943600"/>
              <a:ext cx="83820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End</a:t>
              </a:r>
            </a:p>
          </p:txBody>
        </p:sp>
        <p:cxnSp>
          <p:nvCxnSpPr>
            <p:cNvPr id="65" name="Straight Arrow Connector 64">
              <a:extLst>
                <a:ext uri="{C183D7F6-B498-43B3-948B-1728B52AA6E4}">
                  <adec:decorative xmlns:adec="http://schemas.microsoft.com/office/drawing/2017/decorative" val="1"/>
                </a:ext>
              </a:extLst>
            </p:cNvPr>
            <p:cNvCxnSpPr>
              <a:stCxn id="13" idx="2"/>
              <a:endCxn id="61" idx="0"/>
            </p:cNvCxnSpPr>
            <p:nvPr/>
          </p:nvCxnSpPr>
          <p:spPr>
            <a:xfrm>
              <a:off x="3619500" y="5638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C183D7F6-B498-43B3-948B-1728B52AA6E4}">
                  <adec:decorative xmlns:adec="http://schemas.microsoft.com/office/drawing/2017/decorative" val="1"/>
                </a:ext>
              </a:extLst>
            </p:cNvPr>
            <p:cNvCxnSpPr>
              <a:stCxn id="70" idx="4"/>
              <a:endCxn id="64" idx="0"/>
            </p:cNvCxnSpPr>
            <p:nvPr/>
          </p:nvCxnSpPr>
          <p:spPr>
            <a:xfrm>
              <a:off x="1143000" y="2819400"/>
              <a:ext cx="0" cy="546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C183D7F6-B498-43B3-948B-1728B52AA6E4}">
                  <adec:decorative xmlns:adec="http://schemas.microsoft.com/office/drawing/2017/decorative" val="1"/>
                </a:ext>
              </a:extLst>
            </p:cNvPr>
            <p:cNvSpPr/>
            <p:nvPr/>
          </p:nvSpPr>
          <p:spPr>
            <a:xfrm>
              <a:off x="6781800" y="5715000"/>
              <a:ext cx="2133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The Determination Letter will appear in the client’s file in Online PASRR. It is the facility's responsibility to print and distribute the letter to all appropriate people.&#10;" title="Determination letter complete"/>
            <p:cNvSpPr/>
            <p:nvPr/>
          </p:nvSpPr>
          <p:spPr>
            <a:xfrm>
              <a:off x="6934200" y="5562600"/>
              <a:ext cx="1752600" cy="6096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solidFill>
                    <a:schemeClr val="tx1"/>
                  </a:solidFill>
                </a:rPr>
                <a:t>Notification</a:t>
              </a:r>
            </a:p>
          </p:txBody>
        </p:sp>
      </p:grpSp>
    </p:spTree>
    <p:extLst>
      <p:ext uri="{BB962C8B-B14F-4D97-AF65-F5344CB8AC3E}">
        <p14:creationId xmlns:p14="http://schemas.microsoft.com/office/powerpoint/2010/main" val="3455571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0A8547D7C6262F4FBBF08AD098B8AFC1" ma:contentTypeVersion="36" ma:contentTypeDescription="This is the Custom Document Type for use by DHCS" ma:contentTypeScope="" ma:versionID="6bed533c3ff08acf16707b19ebe74d2d">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7492cce8de93fd2a7427a394675aa61e"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2:_dlc_DocId" minOccurs="0"/>
                <xsd:element ref="ns2:_dlc_DocIdUrl" minOccurs="0"/>
                <xsd:element ref="ns2:_dlc_DocIdPersistId" minOccurs="0"/>
                <xsd:element ref="ns4:SharedWithUsers"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ürkiye)"/>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0A8547D7C6262F4FBBF08AD098B8AFC1" ma:contentTypeVersion="22" ma:contentTypeDescription="This is the Custom Document Type for use by DHCS" ma:contentTypeScope="" ma:versionID="3226b27894ea3108f71ef84884adee8b">
  <xsd:schema xmlns:xsd="http://www.w3.org/2001/XMLSchema" xmlns:xs="http://www.w3.org/2001/XMLSchema" xmlns:p="http://schemas.microsoft.com/office/2006/metadata/properties" xmlns:ns1="http://schemas.microsoft.com/sharepoint/v3" xmlns:ns2="69bc34b3-1921-46c7-8c7a-d18363374b4b" xmlns:ns3="c1c1dc04-eeda-4b6e-b2df-40979f5da1d3" targetNamespace="http://schemas.microsoft.com/office/2006/metadata/properties" ma:root="true" ma:fieldsID="c1574ca95a6aa45334be86569cea907c" ns1:_="" ns2:_="" ns3: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Organization"/>
                <xsd:element ref="ns2:Publication_x0020_Type" minOccurs="0"/>
                <xsd:element ref="ns2:Abstract" minOccurs="0"/>
                <xsd:element ref="ns3:Reading_x0020_Level"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Language" ma:index="8"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Organization" ma:index="2" ma:displayName="Organization" ma:list="2ddb1181-b291-4e5e-950b-c2e820c0d208" ma:internalName="Organization" ma:showField="Title" ma:web="69bc34b3-1921-46c7-8c7a-d18363374b4b">
      <xsd:simpleType>
        <xsd:restriction base="dms:Lookup"/>
      </xsd:simpleType>
    </xsd:element>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internalName="Abstract">
      <xsd:simpleType>
        <xsd:restriction base="dms:Note">
          <xsd:maxLength value="255"/>
        </xsd:restriction>
      </xsd:simpleType>
    </xsd:element>
    <xsd:element name="TAGAge" ma:index="9" nillable="true" ma:displayName="TAGAge" ma:list="379e5c79-d9c3-4952-a067-e05980d12f7d" ma:internalName="TAGAge" ma:showField="Title" ma:web="69bc34b3-1921-46c7-8c7a-d18363374b4b">
      <xsd:simpleType>
        <xsd:restriction base="dms:Lookup"/>
      </xsd:simpleType>
    </xsd:element>
    <xsd:element name="TAGBusPart" ma:index="10" nillable="true" ma:displayName="TAGBusPart" ma:list="e6599d1e-16c4-4dcc-aa83-4b926728b2ff" ma:internalName="TAGBusPart" ma:showField="Title" ma:web="69bc34b3-1921-46c7-8c7a-d18363374b4b">
      <xsd:simpleType>
        <xsd:restriction base="dms:Lookup"/>
      </xsd:simpleType>
    </xsd:element>
    <xsd:element name="TAGender" ma:index="11" nillable="true" ma:displayName="TAGender" ma:list="1fedfd00-9c5a-428a-8fed-99736ec43d80" ma:internalName="TAGender" ma:showField="Title" ma:web="69bc34b3-1921-46c7-8c7a-d18363374b4b">
      <xsd:simpleType>
        <xsd:restriction base="dms:Lookup"/>
      </xsd:simpleType>
    </xsd:element>
    <xsd:element name="TAGEthnicity" ma:index="12" nillable="true" ma:displayName="TAGEthnicity" ma:list="90ba1348-e3b2-4d32-9e12-e8a4f76c577a" ma:internalName="TAGEthnicity" ma:showField="Title" ma:web="69bc34b3-1921-46c7-8c7a-d18363374b4b">
      <xsd:simpleType>
        <xsd:restriction base="dms:Lookup"/>
      </xsd:simpleType>
    </xsd:element>
    <xsd:element name="Topics" ma:index="13" nillable="true" ma:displayName="Topics" ma:list="d882c70e-9a2a-4ac7-bf8a-63d5b11e81e5" ma:internalName="Topics"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Reading_x0020_Level" ma:index="5" nillable="true" ma:displayName="Reading Level" ma:format="Dropdown"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3</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California Behavioral Health Planning Council</TermName>
          <TermId xmlns="http://schemas.microsoft.com/office/infopath/2007/PartnerControls">ea557678-7bf9-495d-96ef-4c2947019b6f</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DHCSDOC-59473755-7</_dlc_DocId>
    <_dlc_DocIdUrl xmlns="69bc34b3-1921-46c7-8c7a-d18363374b4b">
      <Url>http://dhcs2016prod:88/services/MH/_layouts/15/DocIdRedir.aspx?ID=DHCSDOC-59473755-7</Url>
      <Description>DHCSDOC-59473755-7</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932A8F6-F220-40B0-BC78-3D71D98B2334}"/>
</file>

<file path=customXml/itemProps2.xml><?xml version="1.0" encoding="utf-8"?>
<ds:datastoreItem xmlns:ds="http://schemas.openxmlformats.org/officeDocument/2006/customXml" ds:itemID="{C99D8376-3B5A-4830-A076-C6874E5E9F15}">
  <ds:schemaRefs>
    <ds:schemaRef ds:uri="http://schemas.microsoft.com/sharepoint/v3/contenttype/forms"/>
  </ds:schemaRefs>
</ds:datastoreItem>
</file>

<file path=customXml/itemProps3.xml><?xml version="1.0" encoding="utf-8"?>
<ds:datastoreItem xmlns:ds="http://schemas.openxmlformats.org/officeDocument/2006/customXml" ds:itemID="{D178BFA8-3BD7-4547-87E4-FAB20E28A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bc34b3-1921-46c7-8c7a-d18363374b4b"/>
    <ds:schemaRef ds:uri="c1c1dc04-eeda-4b6e-b2df-40979f5da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235B59E-C698-495E-BA47-A5537E2F0E36}">
  <ds:schemaRefs>
    <ds:schemaRef ds:uri="http://schemas.microsoft.com/office/2006/metadata/properties"/>
    <ds:schemaRef ds:uri="http://schemas.microsoft.com/office/infopath/2007/PartnerControls"/>
    <ds:schemaRef ds:uri="http://schemas.microsoft.com/sharepoint/v3"/>
    <ds:schemaRef ds:uri="69bc34b3-1921-46c7-8c7a-d18363374b4b"/>
    <ds:schemaRef ds:uri="c1c1dc04-eeda-4b6e-b2df-40979f5da1d3"/>
  </ds:schemaRefs>
</ds:datastoreItem>
</file>

<file path=customXml/itemProps5.xml><?xml version="1.0" encoding="utf-8"?>
<ds:datastoreItem xmlns:ds="http://schemas.openxmlformats.org/officeDocument/2006/customXml" ds:itemID="{964535AC-E081-4118-A250-42803FC9F4EC}"/>
</file>

<file path=docProps/app.xml><?xml version="1.0" encoding="utf-8"?>
<Properties xmlns="http://schemas.openxmlformats.org/officeDocument/2006/extended-properties" xmlns:vt="http://schemas.openxmlformats.org/officeDocument/2006/docPropsVTypes">
  <Template>Clarity</Template>
  <TotalTime>10090</TotalTime>
  <Words>4024</Words>
  <Application>Microsoft Office PowerPoint</Application>
  <PresentationFormat>On-screen Show (4:3)</PresentationFormat>
  <Paragraphs>412</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vt:lpstr>
      <vt:lpstr>Georgia</vt:lpstr>
      <vt:lpstr>Trebuchet MS (Headings)</vt:lpstr>
      <vt:lpstr>Wingdings</vt:lpstr>
      <vt:lpstr>Clarity</vt:lpstr>
      <vt:lpstr>Online pasrr training  general topics for  All users of the Online pasrr system </vt:lpstr>
      <vt:lpstr>Introductions</vt:lpstr>
      <vt:lpstr>Agenda</vt:lpstr>
      <vt:lpstr>Asking Questions</vt:lpstr>
      <vt:lpstr>Module 1</vt:lpstr>
      <vt:lpstr>Background on Online PASRR  </vt:lpstr>
      <vt:lpstr>Background on Online PASRR   </vt:lpstr>
      <vt:lpstr>TAR and PASRR-FAQ</vt:lpstr>
      <vt:lpstr>PASRR Process Overview</vt:lpstr>
      <vt:lpstr>Process Steps – Level I </vt:lpstr>
      <vt:lpstr>Process Steps –  </vt:lpstr>
      <vt:lpstr>30-Day Hospital Discharge Exemption</vt:lpstr>
      <vt:lpstr>Process Steps – Level II</vt:lpstr>
      <vt:lpstr>Process Steps – Determination</vt:lpstr>
      <vt:lpstr>Complaints, Reconsiderations &amp; Fair Hearings</vt:lpstr>
      <vt:lpstr>Module 2</vt:lpstr>
      <vt:lpstr>Facility’s PASRR Roles - Administrator</vt:lpstr>
      <vt:lpstr>Facility’s PASRR Roles - User</vt:lpstr>
      <vt:lpstr>PASRR Online Enrollment Process </vt:lpstr>
      <vt:lpstr>Request Log On </vt:lpstr>
      <vt:lpstr>Administrator/User Request Form</vt:lpstr>
      <vt:lpstr>Receive Encrypted E-mail </vt:lpstr>
      <vt:lpstr>Receive Encrypted E-mail</vt:lpstr>
      <vt:lpstr>Receive Encrypted E-mail2</vt:lpstr>
      <vt:lpstr>Log On </vt:lpstr>
      <vt:lpstr>Set Up Security Questions </vt:lpstr>
      <vt:lpstr>Set Up Security Questions2 </vt:lpstr>
      <vt:lpstr>Now You’re Enrolled and Ready to Use the Online System!</vt:lpstr>
      <vt:lpstr>Next Steps</vt:lpstr>
      <vt:lpstr>Assistance Center is Available</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keywords/>
  <cp:lastModifiedBy>Jamie Bracht</cp:lastModifiedBy>
  <cp:revision>585</cp:revision>
  <cp:lastPrinted>2015-03-25T14:59:05Z</cp:lastPrinted>
  <dcterms:created xsi:type="dcterms:W3CDTF">2014-03-24T16:08:23Z</dcterms:created>
  <dcterms:modified xsi:type="dcterms:W3CDTF">2020-12-01T03:03:12Z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0x010100EEE380F46F125946A8B4C4C90D9FFCDC000A8547D7C6262F4FBBF08AD098B8AFC1</vt:lpwstr>
  </property>
  <property fmtid="{D5CDD505-2E9C-101B-9397-08002B2CF9AE}" pid="3" name="_dlc_DocIdItemGuid">
    <vt:lpwstr>e8484a80-6c00-4eb3-8526-c7cc5da98253</vt:lpwstr>
  </property>
  <property fmtid="{D5CDD505-2E9C-101B-9397-08002B2CF9AE}" pid="4" name="Remediated">
    <vt:bool>false</vt:bool>
  </property>
  <property fmtid="{D5CDD505-2E9C-101B-9397-08002B2CF9AE}" pid="5" name="Organization">
    <vt:lpwstr>90</vt:lpwstr>
  </property>
  <property fmtid="{D5CDD505-2E9C-101B-9397-08002B2CF9AE}" pid="6" name="Division">
    <vt:lpwstr>3;#California Behavioral Health Planning Council|ea557678-7bf9-495d-96ef-4c2947019b6f</vt:lpwstr>
  </property>
</Properties>
</file>