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64" r:id="rId6"/>
    <p:sldId id="265" r:id="rId7"/>
    <p:sldId id="269" r:id="rId8"/>
    <p:sldId id="270" r:id="rId9"/>
    <p:sldId id="274" r:id="rId10"/>
    <p:sldId id="271" r:id="rId11"/>
    <p:sldId id="277" r:id="rId12"/>
    <p:sldId id="272" r:id="rId13"/>
    <p:sldId id="279" r:id="rId14"/>
    <p:sldId id="285" r:id="rId15"/>
    <p:sldId id="284" r:id="rId16"/>
    <p:sldId id="286" r:id="rId17"/>
    <p:sldId id="287" r:id="rId18"/>
    <p:sldId id="288" r:id="rId19"/>
    <p:sldId id="275" r:id="rId20"/>
    <p:sldId id="283"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s, Keyanna@DHCS" initials="DK" lastIdx="22" clrIdx="0">
    <p:extLst>
      <p:ext uri="{19B8F6BF-5375-455C-9EA6-DF929625EA0E}">
        <p15:presenceInfo xmlns:p15="http://schemas.microsoft.com/office/powerpoint/2012/main" userId="S-1-5-21-746137067-1767777339-682003330-258818" providerId="AD"/>
      </p:ext>
    </p:extLst>
  </p:cmAuthor>
  <p:cmAuthor id="2" name="Hackbarth, Kailey@DHCS" initials="HK" lastIdx="20" clrIdx="1">
    <p:extLst>
      <p:ext uri="{19B8F6BF-5375-455C-9EA6-DF929625EA0E}">
        <p15:presenceInfo xmlns:p15="http://schemas.microsoft.com/office/powerpoint/2012/main" userId="S-1-5-21-746137067-1767777339-682003330-224613" providerId="AD"/>
      </p:ext>
    </p:extLst>
  </p:cmAuthor>
  <p:cmAuthor id="3" name="Hicks, Catherine@DHCS" initials="HC" lastIdx="7" clrIdx="2">
    <p:extLst>
      <p:ext uri="{19B8F6BF-5375-455C-9EA6-DF929625EA0E}">
        <p15:presenceInfo xmlns:p15="http://schemas.microsoft.com/office/powerpoint/2012/main" userId="S-1-5-21-746137067-1767777339-682003330-247454" providerId="AD"/>
      </p:ext>
    </p:extLst>
  </p:cmAuthor>
  <p:cmAuthor id="4" name="Murawski, Lisa@DHCS" initials="ML" lastIdx="14" clrIdx="3">
    <p:extLst>
      <p:ext uri="{19B8F6BF-5375-455C-9EA6-DF929625EA0E}">
        <p15:presenceInfo xmlns:p15="http://schemas.microsoft.com/office/powerpoint/2012/main" userId="S-1-5-21-746137067-1767777339-682003330-264672" providerId="AD"/>
      </p:ext>
    </p:extLst>
  </p:cmAuthor>
  <p:cmAuthor id="5" name="Huang, Yingjia@DHCS" initials="HY" lastIdx="12" clrIdx="4">
    <p:extLst>
      <p:ext uri="{19B8F6BF-5375-455C-9EA6-DF929625EA0E}">
        <p15:presenceInfo xmlns:p15="http://schemas.microsoft.com/office/powerpoint/2012/main" userId="S-1-5-21-746137067-1767777339-682003330-161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9"/>
    <a:srgbClr val="0A295B"/>
    <a:srgbClr val="1A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0" d="100"/>
          <a:sy n="70" d="100"/>
        </p:scale>
        <p:origin x="9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F812F-D2FA-42B1-A483-89D1CDD909BB}"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F2BC6-4BB5-46DC-9741-12427780126F}" type="slidenum">
              <a:rPr lang="en-US" smtClean="0"/>
              <a:t>‹#›</a:t>
            </a:fld>
            <a:endParaRPr lang="en-US"/>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16</a:t>
            </a:fld>
            <a:endParaRPr lang="en-US"/>
          </a:p>
        </p:txBody>
      </p:sp>
    </p:spTree>
    <p:extLst>
      <p:ext uri="{BB962C8B-B14F-4D97-AF65-F5344CB8AC3E}">
        <p14:creationId xmlns:p14="http://schemas.microsoft.com/office/powerpoint/2010/main" val="287671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80010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Subtitle 2"/>
          <p:cNvSpPr>
            <a:spLocks noGrp="1"/>
          </p:cNvSpPr>
          <p:nvPr>
            <p:ph type="subTitle" idx="1"/>
          </p:nvPr>
        </p:nvSpPr>
        <p:spPr>
          <a:xfrm>
            <a:off x="914400" y="4648200"/>
            <a:ext cx="80010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990600" y="6356350"/>
            <a:ext cx="2133600" cy="365125"/>
          </a:xfrm>
        </p:spPr>
        <p:txBody>
          <a:bodyPr/>
          <a:lstStyle/>
          <a:p>
            <a:fld id="{BE6CE3CD-95B7-4C7E-9330-C49A7D6A52C8}" type="datetime1">
              <a:rPr lang="en-US" smtClean="0"/>
              <a:t>8/26/2021</a:t>
            </a:fld>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1EB6-2AF0-4677-8751-49E134FEBF5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iles.medi-cal.ca.gov/pubsdoco/publications/masters-mtp/part2/hearai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les.medi-cal.ca.gov/Rates/RatesHome.asp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ACCP@maximus.com" TargetMode="External"/><Relationship Id="rId2" Type="http://schemas.openxmlformats.org/officeDocument/2006/relationships/hyperlink" Target="https://www.dhcs.ca.gov/services/pages/haccp.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66800" y="6407593"/>
            <a:ext cx="2133600" cy="365125"/>
          </a:xfrm>
        </p:spPr>
        <p:txBody>
          <a:bodyPr/>
          <a:lstStyle/>
          <a:p>
            <a:fld id="{BE6CE3CD-95B7-4C7E-9330-C49A7D6A52C8}" type="datetime1">
              <a:rPr lang="en-US" smtClean="0"/>
              <a:t>8/26/2021</a:t>
            </a:fld>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1</a:t>
            </a:fld>
            <a:endParaRPr lang="en-US"/>
          </a:p>
        </p:txBody>
      </p:sp>
      <p:sp>
        <p:nvSpPr>
          <p:cNvPr id="6" name="Title 5"/>
          <p:cNvSpPr>
            <a:spLocks noGrp="1"/>
          </p:cNvSpPr>
          <p:nvPr>
            <p:ph type="ctrTitle"/>
          </p:nvPr>
        </p:nvSpPr>
        <p:spPr/>
        <p:txBody>
          <a:bodyPr/>
          <a:lstStyle/>
          <a:p>
            <a:r>
              <a:rPr lang="en-US" dirty="0" smtClean="0"/>
              <a:t>Hearing Aid Coverage for Children Program (HACCP) Introductory Provider Webinar</a:t>
            </a:r>
            <a:endParaRPr lang="en-US" dirty="0"/>
          </a:p>
        </p:txBody>
      </p:sp>
      <p:sp>
        <p:nvSpPr>
          <p:cNvPr id="7" name="Subtitle 6"/>
          <p:cNvSpPr>
            <a:spLocks noGrp="1"/>
          </p:cNvSpPr>
          <p:nvPr>
            <p:ph type="subTitle" idx="1"/>
          </p:nvPr>
        </p:nvSpPr>
        <p:spPr/>
        <p:txBody>
          <a:bodyPr/>
          <a:lstStyle/>
          <a:p>
            <a:r>
              <a:rPr lang="en-US" dirty="0" smtClean="0"/>
              <a:t>July 30, 2021</a:t>
            </a:r>
            <a:endParaRPr lang="en-US" dirty="0"/>
          </a:p>
        </p:txBody>
      </p:sp>
    </p:spTree>
    <p:extLst>
      <p:ext uri="{BB962C8B-B14F-4D97-AF65-F5344CB8AC3E}">
        <p14:creationId xmlns:p14="http://schemas.microsoft.com/office/powerpoint/2010/main" val="332977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305800" cy="5607051"/>
          </a:xfrm>
        </p:spPr>
        <p:txBody>
          <a:bodyPr>
            <a:normAutofit fontScale="47500" lnSpcReduction="20000"/>
          </a:bodyPr>
          <a:lstStyle/>
          <a:p>
            <a:pPr marL="0" indent="0">
              <a:lnSpc>
                <a:spcPct val="120000"/>
              </a:lnSpc>
              <a:spcBef>
                <a:spcPts val="0"/>
              </a:spcBef>
              <a:spcAft>
                <a:spcPts val="600"/>
              </a:spcAft>
              <a:buNone/>
            </a:pPr>
            <a:r>
              <a:rPr lang="en-US" sz="6400" b="1" dirty="0" smtClean="0"/>
              <a:t>Specific documentation </a:t>
            </a:r>
            <a:r>
              <a:rPr lang="en-US" sz="6400" b="1" dirty="0"/>
              <a:t>is required with any TAR for </a:t>
            </a:r>
            <a:r>
              <a:rPr lang="en-US" sz="6400" b="1" dirty="0" smtClean="0"/>
              <a:t>the following </a:t>
            </a:r>
          </a:p>
          <a:p>
            <a:pPr lvl="1">
              <a:lnSpc>
                <a:spcPct val="120000"/>
              </a:lnSpc>
              <a:spcBef>
                <a:spcPts val="0"/>
              </a:spcBef>
              <a:spcAft>
                <a:spcPts val="300"/>
              </a:spcAft>
              <a:buFont typeface="Courier New" panose="02070309020205020404" pitchFamily="49" charset="0"/>
              <a:buChar char="o"/>
            </a:pPr>
            <a:r>
              <a:rPr lang="en-US" sz="5200" dirty="0" smtClean="0"/>
              <a:t>New </a:t>
            </a:r>
            <a:r>
              <a:rPr lang="en-US" sz="5200" dirty="0"/>
              <a:t>hearing aids </a:t>
            </a:r>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lost, stolen or irreparably damaged hearing </a:t>
            </a:r>
            <a:r>
              <a:rPr lang="en-US" sz="5200" dirty="0" smtClean="0"/>
              <a:t>aids</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old hearing aids that no longer meet the needs of the </a:t>
            </a:r>
            <a:r>
              <a:rPr lang="en-US" sz="5200" dirty="0" smtClean="0"/>
              <a:t>recipient</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Hearing </a:t>
            </a:r>
            <a:r>
              <a:rPr lang="en-US" sz="5200" dirty="0"/>
              <a:t>aid </a:t>
            </a:r>
            <a:r>
              <a:rPr lang="en-US" sz="5200" dirty="0" smtClean="0"/>
              <a:t>repairs</a:t>
            </a:r>
            <a:endParaRPr lang="en-US" sz="5200" dirty="0"/>
          </a:p>
          <a:p>
            <a:pPr marL="0" indent="0">
              <a:lnSpc>
                <a:spcPct val="120000"/>
              </a:lnSpc>
              <a:spcBef>
                <a:spcPts val="0"/>
              </a:spcBef>
              <a:spcAft>
                <a:spcPts val="300"/>
              </a:spcAft>
              <a:buNone/>
            </a:pPr>
            <a:r>
              <a:rPr lang="en-US" sz="5600" b="1" dirty="0" smtClean="0"/>
              <a:t>More information about documentation can be found in the provider manual:</a:t>
            </a:r>
          </a:p>
          <a:p>
            <a:pPr lvl="1">
              <a:lnSpc>
                <a:spcPct val="120000"/>
              </a:lnSpc>
              <a:spcBef>
                <a:spcPts val="0"/>
              </a:spcBef>
              <a:buFont typeface="Courier New" panose="02070309020205020404" pitchFamily="49" charset="0"/>
              <a:buChar char="o"/>
            </a:pPr>
            <a:r>
              <a:rPr lang="en-US" sz="4200" u="sng" dirty="0">
                <a:hlinkClick r:id="rId2"/>
              </a:rPr>
              <a:t>https://files.medi-cal.ca.gov/pubsdoco/publications/masters-mtp/part2/hearaid.pdf</a:t>
            </a:r>
            <a:endParaRPr lang="en-US" sz="4200" dirty="0"/>
          </a:p>
          <a:p>
            <a:pPr lvl="1">
              <a:lnSpc>
                <a:spcPct val="120000"/>
              </a:lnSpc>
              <a:spcBef>
                <a:spcPts val="0"/>
              </a:spcBef>
              <a:buFont typeface="Courier New" panose="02070309020205020404" pitchFamily="49" charset="0"/>
              <a:buChar char="o"/>
            </a:pPr>
            <a:endParaRPr lang="en-US" sz="5600" dirty="0" smtClean="0"/>
          </a:p>
        </p:txBody>
      </p:sp>
      <p:sp>
        <p:nvSpPr>
          <p:cNvPr id="3" name="Date Placeholder 2"/>
          <p:cNvSpPr>
            <a:spLocks noGrp="1"/>
          </p:cNvSpPr>
          <p:nvPr>
            <p:ph type="dt" sz="half" idx="10"/>
          </p:nvPr>
        </p:nvSpPr>
        <p:spPr>
          <a:xfrm>
            <a:off x="-838200" y="635634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10</a:t>
            </a:fld>
            <a:endParaRPr lang="en-US"/>
          </a:p>
        </p:txBody>
      </p:sp>
      <p:sp>
        <p:nvSpPr>
          <p:cNvPr id="5" name="Title 4"/>
          <p:cNvSpPr>
            <a:spLocks noGrp="1"/>
          </p:cNvSpPr>
          <p:nvPr>
            <p:ph type="title"/>
          </p:nvPr>
        </p:nvSpPr>
        <p:spPr>
          <a:xfrm>
            <a:off x="1600200" y="31748"/>
            <a:ext cx="7543800" cy="1143000"/>
          </a:xfrm>
        </p:spPr>
        <p:txBody>
          <a:bodyPr>
            <a:normAutofit fontScale="90000"/>
          </a:bodyPr>
          <a:lstStyle/>
          <a:p>
            <a:r>
              <a:rPr lang="en-US" dirty="0"/>
              <a:t>Treatment Authorization Request (TAR</a:t>
            </a:r>
            <a:r>
              <a:rPr lang="en-US" dirty="0" smtClean="0"/>
              <a:t>) Process</a:t>
            </a:r>
            <a:endParaRPr lang="en-US" dirty="0"/>
          </a:p>
        </p:txBody>
      </p:sp>
    </p:spTree>
    <p:extLst>
      <p:ext uri="{BB962C8B-B14F-4D97-AF65-F5344CB8AC3E}">
        <p14:creationId xmlns:p14="http://schemas.microsoft.com/office/powerpoint/2010/main" val="43048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Flowchart depicts the process a provide uses when requesting Medi-Cal authorization to perform medical services with a 50-1or 18-1 TAR form." title="TAR Completion Flowcharts"/>
          <p:cNvPicPr>
            <a:picLocks noGrp="1" noChangeAspect="1"/>
          </p:cNvPicPr>
          <p:nvPr>
            <p:ph idx="1"/>
          </p:nvPr>
        </p:nvPicPr>
        <p:blipFill rotWithShape="1">
          <a:blip r:embed="rId2">
            <a:extLst>
              <a:ext uri="{28A0092B-C50C-407E-A947-70E740481C1C}">
                <a14:useLocalDpi xmlns:a14="http://schemas.microsoft.com/office/drawing/2010/main" val="0"/>
              </a:ext>
            </a:extLst>
          </a:blip>
          <a:srcRect l="1515" t="932" r="4545" b="1660"/>
          <a:stretch/>
        </p:blipFill>
        <p:spPr>
          <a:xfrm>
            <a:off x="4285861" y="280241"/>
            <a:ext cx="4724400" cy="6477000"/>
          </a:xfrm>
        </p:spPr>
      </p:pic>
      <p:sp>
        <p:nvSpPr>
          <p:cNvPr id="3" name="Date Placeholder 2"/>
          <p:cNvSpPr>
            <a:spLocks noGrp="1"/>
          </p:cNvSpPr>
          <p:nvPr>
            <p:ph type="dt" sz="half" idx="10"/>
          </p:nvPr>
        </p:nvSpPr>
        <p:spPr>
          <a:xfrm>
            <a:off x="-1676400" y="6356349"/>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a:p>
        </p:txBody>
      </p:sp>
      <p:sp>
        <p:nvSpPr>
          <p:cNvPr id="5" name="Title 4"/>
          <p:cNvSpPr>
            <a:spLocks noGrp="1"/>
          </p:cNvSpPr>
          <p:nvPr>
            <p:ph type="title"/>
          </p:nvPr>
        </p:nvSpPr>
        <p:spPr>
          <a:xfrm rot="10800000" flipV="1">
            <a:off x="466531" y="1676399"/>
            <a:ext cx="3810000" cy="4679949"/>
          </a:xfrm>
        </p:spPr>
        <p:txBody>
          <a:bodyPr>
            <a:noAutofit/>
          </a:bodyPr>
          <a:lstStyle/>
          <a:p>
            <a:pPr algn="l"/>
            <a:r>
              <a:rPr lang="en-US" sz="1800" dirty="0"/>
              <a:t>All paper TARs should be submitted to the TAR Processing </a:t>
            </a:r>
            <a:r>
              <a:rPr lang="en-US" sz="1800" dirty="0" smtClean="0"/>
              <a:t>Center at one </a:t>
            </a:r>
            <a:r>
              <a:rPr lang="en-US" sz="1800" dirty="0"/>
              <a:t>of the following addresses: </a:t>
            </a:r>
            <a:r>
              <a:rPr lang="en-US" sz="1800" dirty="0" smtClean="0"/>
              <a:t/>
            </a:r>
            <a:br>
              <a:rPr lang="en-US" sz="1800" dirty="0" smtClean="0"/>
            </a:br>
            <a:r>
              <a:rPr lang="en-US" sz="1800" dirty="0" smtClean="0"/>
              <a:t/>
            </a:r>
            <a:br>
              <a:rPr lang="en-US" sz="1800" dirty="0" smtClean="0"/>
            </a:br>
            <a:r>
              <a:rPr lang="en-US" sz="1800" dirty="0" smtClean="0"/>
              <a:t>Attn</a:t>
            </a:r>
            <a:r>
              <a:rPr lang="en-US" sz="1800" dirty="0"/>
              <a:t>: TAR Processing Center California MMIS Fiscal Intermediary 820 Stillwater Road </a:t>
            </a:r>
            <a:r>
              <a:rPr lang="en-US" sz="1800" dirty="0" smtClean="0"/>
              <a:t/>
            </a:r>
            <a:br>
              <a:rPr lang="en-US" sz="1800" dirty="0" smtClean="0"/>
            </a:br>
            <a:r>
              <a:rPr lang="en-US" sz="1800" dirty="0" smtClean="0"/>
              <a:t>West </a:t>
            </a:r>
            <a:r>
              <a:rPr lang="en-US" sz="1800" dirty="0"/>
              <a:t>Sacramento, CA 95605-1630 </a:t>
            </a:r>
            <a:r>
              <a:rPr lang="en-US" sz="1800" dirty="0" smtClean="0"/>
              <a:t/>
            </a:r>
            <a:br>
              <a:rPr lang="en-US" sz="1800" dirty="0" smtClean="0"/>
            </a:br>
            <a:r>
              <a:rPr lang="en-US" sz="1800" dirty="0"/>
              <a:t/>
            </a:r>
            <a:br>
              <a:rPr lang="en-US" sz="1800" dirty="0"/>
            </a:br>
            <a:r>
              <a:rPr lang="en-US" sz="1800" dirty="0" smtClean="0"/>
              <a:t>Attn</a:t>
            </a:r>
            <a:r>
              <a:rPr lang="en-US" sz="1800" dirty="0"/>
              <a:t>: TAR Processing Center California MMIS Fiscal Intermediary P.O. Box 13029 </a:t>
            </a:r>
            <a:r>
              <a:rPr lang="en-US" sz="1800" dirty="0" smtClean="0"/>
              <a:t/>
            </a:r>
            <a:br>
              <a:rPr lang="en-US" sz="1800" dirty="0" smtClean="0"/>
            </a:br>
            <a:r>
              <a:rPr lang="en-US" sz="1800" dirty="0" smtClean="0"/>
              <a:t>Sacramento</a:t>
            </a:r>
            <a:r>
              <a:rPr lang="en-US" sz="1800" dirty="0"/>
              <a:t>, CA 95813-4029 </a:t>
            </a:r>
            <a:r>
              <a:rPr lang="en-US" sz="1800" dirty="0" smtClean="0"/>
              <a:t/>
            </a:r>
            <a:br>
              <a:rPr lang="en-US" sz="1800" dirty="0" smtClean="0"/>
            </a:br>
            <a:r>
              <a:rPr lang="en-US" sz="1800" dirty="0"/>
              <a:t/>
            </a:r>
            <a:br>
              <a:rPr lang="en-US" sz="1800" dirty="0"/>
            </a:br>
            <a:r>
              <a:rPr lang="en-US" sz="1800" dirty="0" smtClean="0"/>
              <a:t>Any </a:t>
            </a:r>
            <a:r>
              <a:rPr lang="en-US" sz="1800" dirty="0"/>
              <a:t>additional questions?</a:t>
            </a:r>
            <a:br>
              <a:rPr lang="en-US" sz="1800" dirty="0"/>
            </a:br>
            <a:r>
              <a:rPr lang="en-US" sz="1800" dirty="0" smtClean="0"/>
              <a:t>Contact </a:t>
            </a:r>
            <a:r>
              <a:rPr lang="en-US" sz="1800" dirty="0"/>
              <a:t>the California Medicaid Management Information System (California MMIS) Fiscal Intermediary Telephone Service Center (TSC) at 1-800-541-5555. </a:t>
            </a:r>
          </a:p>
        </p:txBody>
      </p:sp>
    </p:spTree>
    <p:extLst>
      <p:ext uri="{BB962C8B-B14F-4D97-AF65-F5344CB8AC3E}">
        <p14:creationId xmlns:p14="http://schemas.microsoft.com/office/powerpoint/2010/main" val="293667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52870"/>
            <a:ext cx="8698465" cy="1261730"/>
          </a:xfrm>
        </p:spPr>
        <p:txBody>
          <a:bodyPr>
            <a:normAutofit fontScale="32500" lnSpcReduction="20000"/>
          </a:bodyPr>
          <a:lstStyle/>
          <a:p>
            <a:pPr lvl="1">
              <a:buFont typeface="Arial" panose="020B0604020202020204" pitchFamily="34" charset="0"/>
              <a:buChar char="•"/>
            </a:pPr>
            <a:endParaRPr lang="en-US" sz="2000" b="1" dirty="0" smtClean="0"/>
          </a:p>
          <a:p>
            <a:pPr lvl="1">
              <a:buFont typeface="Arial" panose="020B0604020202020204" pitchFamily="34" charset="0"/>
              <a:buChar char="•"/>
            </a:pPr>
            <a:r>
              <a:rPr lang="en-US" sz="5500" b="1" dirty="0" smtClean="0"/>
              <a:t>What is the </a:t>
            </a:r>
            <a:r>
              <a:rPr lang="en-US" sz="5500" b="1" dirty="0"/>
              <a:t>HACCP reimbursement rate for standard hearing aids? </a:t>
            </a:r>
          </a:p>
          <a:p>
            <a:pPr marL="457200" lvl="1" indent="0">
              <a:buNone/>
            </a:pPr>
            <a:r>
              <a:rPr lang="en-US" sz="5500" dirty="0"/>
              <a:t>	Medi-Cal FFS rates will </a:t>
            </a:r>
            <a:r>
              <a:rPr lang="en-US" sz="5500" dirty="0" smtClean="0"/>
              <a:t>apply. More information can be found at </a:t>
            </a:r>
            <a:br>
              <a:rPr lang="en-US" sz="5500" dirty="0" smtClean="0"/>
            </a:br>
            <a:r>
              <a:rPr lang="en-US" sz="5500" dirty="0" smtClean="0"/>
              <a:t>	</a:t>
            </a:r>
            <a:r>
              <a:rPr lang="en-US" sz="5500" dirty="0" smtClean="0">
                <a:hlinkClick r:id="rId2"/>
              </a:rPr>
              <a:t>https</a:t>
            </a:r>
            <a:r>
              <a:rPr lang="en-US" sz="5500" dirty="0">
                <a:hlinkClick r:id="rId2"/>
              </a:rPr>
              <a:t>://</a:t>
            </a:r>
            <a:r>
              <a:rPr lang="en-US" sz="5500" dirty="0" smtClean="0">
                <a:hlinkClick r:id="rId2"/>
              </a:rPr>
              <a:t>files.medi-cal.ca.gov/Rates/RatesHome.aspx</a:t>
            </a:r>
            <a:endParaRPr lang="en-US" sz="5500" dirty="0" smtClean="0"/>
          </a:p>
          <a:p>
            <a:pPr marL="457200" lvl="1" indent="0">
              <a:buNone/>
            </a:pPr>
            <a:endParaRPr lang="en-US" sz="2000" dirty="0" smtClean="0"/>
          </a:p>
          <a:p>
            <a:pPr marL="457200" lvl="1" indent="0">
              <a:buNone/>
            </a:pPr>
            <a:endParaRPr lang="en-US" dirty="0"/>
          </a:p>
        </p:txBody>
      </p:sp>
      <p:sp>
        <p:nvSpPr>
          <p:cNvPr id="3" name="Date Placeholder 2"/>
          <p:cNvSpPr>
            <a:spLocks noGrp="1"/>
          </p:cNvSpPr>
          <p:nvPr>
            <p:ph type="dt" sz="half" idx="10"/>
          </p:nvPr>
        </p:nvSpPr>
        <p:spPr>
          <a:xfrm>
            <a:off x="-1066800" y="647677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a:xfrm>
            <a:off x="6951182" y="6498044"/>
            <a:ext cx="2133600" cy="365125"/>
          </a:xfrm>
        </p:spPr>
        <p:txBody>
          <a:bodyPr/>
          <a:lstStyle/>
          <a:p>
            <a:fld id="{0F22356E-2A12-4147-9C02-1C2F05D23B3C}" type="slidenum">
              <a:rPr lang="en-US" smtClean="0"/>
              <a:t>12</a:t>
            </a:fld>
            <a:endParaRPr lang="en-US" dirty="0"/>
          </a:p>
        </p:txBody>
      </p:sp>
      <p:sp>
        <p:nvSpPr>
          <p:cNvPr id="5" name="Title 4"/>
          <p:cNvSpPr>
            <a:spLocks noGrp="1"/>
          </p:cNvSpPr>
          <p:nvPr>
            <p:ph type="title"/>
          </p:nvPr>
        </p:nvSpPr>
        <p:spPr>
          <a:xfrm>
            <a:off x="1223482" y="76200"/>
            <a:ext cx="7771661" cy="1143000"/>
          </a:xfrm>
        </p:spPr>
        <p:txBody>
          <a:bodyPr>
            <a:normAutofit/>
          </a:bodyPr>
          <a:lstStyle/>
          <a:p>
            <a:r>
              <a:rPr lang="en-US" dirty="0" smtClean="0"/>
              <a:t>Reimbursement</a:t>
            </a:r>
            <a:endParaRPr lang="en-US" dirty="0"/>
          </a:p>
        </p:txBody>
      </p:sp>
      <p:pic>
        <p:nvPicPr>
          <p:cNvPr id="7" name="Picture 6" descr="Table with HCPCS Codes, Description, and Maximum Allowance." title="Reimbursed Hearing Aids and Access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12" y="3538739"/>
            <a:ext cx="4572000" cy="2286000"/>
          </a:xfrm>
          <a:prstGeom prst="rect">
            <a:avLst/>
          </a:prstGeom>
        </p:spPr>
      </p:pic>
      <p:sp>
        <p:nvSpPr>
          <p:cNvPr id="8" name="TextBox 7"/>
          <p:cNvSpPr txBox="1"/>
          <p:nvPr/>
        </p:nvSpPr>
        <p:spPr>
          <a:xfrm>
            <a:off x="685800" y="3230962"/>
            <a:ext cx="4038600" cy="307777"/>
          </a:xfrm>
          <a:prstGeom prst="rect">
            <a:avLst/>
          </a:prstGeom>
          <a:noFill/>
        </p:spPr>
        <p:txBody>
          <a:bodyPr wrap="square" rtlCol="0">
            <a:spAutoFit/>
          </a:bodyPr>
          <a:lstStyle/>
          <a:p>
            <a:pPr algn="ctr"/>
            <a:r>
              <a:rPr lang="en-US" sz="1400" b="1" dirty="0">
                <a:solidFill>
                  <a:srgbClr val="003C59"/>
                </a:solidFill>
              </a:rPr>
              <a:t>Reimbursed Hearing Aids and Accessories</a:t>
            </a:r>
          </a:p>
        </p:txBody>
      </p:sp>
      <p:pic>
        <p:nvPicPr>
          <p:cNvPr id="9" name="Picture 8" descr="Table with HCPCS Code, Description, and Maximum Allowances," title="Reimbursable Hearing Aids and Accessories: Bi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522" y="2971800"/>
            <a:ext cx="3713333" cy="3419878"/>
          </a:xfrm>
          <a:prstGeom prst="rect">
            <a:avLst/>
          </a:prstGeom>
        </p:spPr>
      </p:pic>
      <p:sp>
        <p:nvSpPr>
          <p:cNvPr id="10" name="TextBox 9"/>
          <p:cNvSpPr txBox="1"/>
          <p:nvPr/>
        </p:nvSpPr>
        <p:spPr>
          <a:xfrm>
            <a:off x="5443788" y="2368628"/>
            <a:ext cx="3352800" cy="584775"/>
          </a:xfrm>
          <a:prstGeom prst="rect">
            <a:avLst/>
          </a:prstGeom>
          <a:noFill/>
        </p:spPr>
        <p:txBody>
          <a:bodyPr wrap="square" rtlCol="0">
            <a:spAutoFit/>
          </a:bodyPr>
          <a:lstStyle/>
          <a:p>
            <a:pPr algn="ctr"/>
            <a:r>
              <a:rPr lang="en-US" sz="1600" b="1" dirty="0">
                <a:solidFill>
                  <a:srgbClr val="003C59"/>
                </a:solidFill>
              </a:rPr>
              <a:t>Reimbursable Hearing Aids and Accessories: Binaural</a:t>
            </a:r>
          </a:p>
        </p:txBody>
      </p:sp>
    </p:spTree>
    <p:extLst>
      <p:ext uri="{BB962C8B-B14F-4D97-AF65-F5344CB8AC3E}">
        <p14:creationId xmlns:p14="http://schemas.microsoft.com/office/powerpoint/2010/main" val="31759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40281"/>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13</a:t>
            </a:fld>
            <a:endParaRPr lang="en-US"/>
          </a:p>
        </p:txBody>
      </p:sp>
      <p:sp>
        <p:nvSpPr>
          <p:cNvPr id="5" name="Title 4"/>
          <p:cNvSpPr>
            <a:spLocks noGrp="1"/>
          </p:cNvSpPr>
          <p:nvPr>
            <p:ph type="title"/>
          </p:nvPr>
        </p:nvSpPr>
        <p:spPr>
          <a:xfrm>
            <a:off x="1295400" y="381000"/>
            <a:ext cx="7238261" cy="495403"/>
          </a:xfrm>
        </p:spPr>
        <p:txBody>
          <a:bodyPr>
            <a:normAutofit fontScale="90000"/>
          </a:bodyPr>
          <a:lstStyle/>
          <a:p>
            <a:r>
              <a:rPr lang="en-US" dirty="0"/>
              <a:t>Reimbursement </a:t>
            </a:r>
            <a:r>
              <a:rPr lang="en-US" dirty="0" smtClean="0"/>
              <a:t>Cont.</a:t>
            </a:r>
            <a:endParaRPr lang="en-US" dirty="0"/>
          </a:p>
        </p:txBody>
      </p:sp>
      <p:sp>
        <p:nvSpPr>
          <p:cNvPr id="8" name="TextBox 7"/>
          <p:cNvSpPr txBox="1"/>
          <p:nvPr/>
        </p:nvSpPr>
        <p:spPr>
          <a:xfrm>
            <a:off x="2317634" y="998419"/>
            <a:ext cx="5486400" cy="307777"/>
          </a:xfrm>
          <a:prstGeom prst="rect">
            <a:avLst/>
          </a:prstGeom>
          <a:noFill/>
        </p:spPr>
        <p:txBody>
          <a:bodyPr wrap="square" rtlCol="0">
            <a:spAutoFit/>
          </a:bodyPr>
          <a:lstStyle/>
          <a:p>
            <a:pPr algn="ctr"/>
            <a:r>
              <a:rPr lang="en-US" sz="1400" b="1" dirty="0">
                <a:solidFill>
                  <a:srgbClr val="003C59"/>
                </a:solidFill>
              </a:rPr>
              <a:t>Reimbursable Hearing Aids and Accessories: </a:t>
            </a:r>
            <a:r>
              <a:rPr lang="en-US" sz="1400" b="1" dirty="0" smtClean="0">
                <a:solidFill>
                  <a:srgbClr val="003C59"/>
                </a:solidFill>
              </a:rPr>
              <a:t>Monaural</a:t>
            </a:r>
            <a:endParaRPr lang="en-US" sz="1400" b="1" dirty="0">
              <a:solidFill>
                <a:srgbClr val="003C59"/>
              </a:solidFill>
            </a:endParaRPr>
          </a:p>
        </p:txBody>
      </p:sp>
      <p:pic>
        <p:nvPicPr>
          <p:cNvPr id="9" name="Picture 8" descr="Table with HCPCS Code, Description, and Maximum Allowances" title="Reimbursable Hearing Aids and Accessories: Mo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330580"/>
            <a:ext cx="4724400" cy="3098628"/>
          </a:xfrm>
          <a:prstGeom prst="rect">
            <a:avLst/>
          </a:prstGeom>
        </p:spPr>
      </p:pic>
      <p:pic>
        <p:nvPicPr>
          <p:cNvPr id="12" name="Content Placeholder 11" descr="Table with HCPCS Code, Description, and Maximum Allowances" title="Reimbursable Hearing Aids and Accessories: Monaural"/>
          <p:cNvPicPr>
            <a:picLocks noGrp="1" noChangeAspect="1"/>
          </p:cNvPicPr>
          <p:nvPr>
            <p:ph idx="1"/>
          </p:nvPr>
        </p:nvPicPr>
        <p:blipFill rotWithShape="1">
          <a:blip r:embed="rId3">
            <a:extLst>
              <a:ext uri="{28A0092B-C50C-407E-A947-70E740481C1C}">
                <a14:useLocalDpi xmlns:a14="http://schemas.microsoft.com/office/drawing/2010/main" val="0"/>
              </a:ext>
            </a:extLst>
          </a:blip>
          <a:srcRect l="-36" t="6358"/>
          <a:stretch/>
        </p:blipFill>
        <p:spPr>
          <a:xfrm>
            <a:off x="2743200" y="4429208"/>
            <a:ext cx="4724400" cy="2292267"/>
          </a:xfrm>
        </p:spPr>
      </p:pic>
    </p:spTree>
    <p:extLst>
      <p:ext uri="{BB962C8B-B14F-4D97-AF65-F5344CB8AC3E}">
        <p14:creationId xmlns:p14="http://schemas.microsoft.com/office/powerpoint/2010/main" val="425006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88" y="1257300"/>
            <a:ext cx="3875184" cy="952500"/>
          </a:xfrm>
        </p:spPr>
        <p:txBody>
          <a:bodyPr>
            <a:noAutofit/>
          </a:bodyPr>
          <a:lstStyle/>
          <a:p>
            <a:pPr marL="0" indent="0" algn="ctr">
              <a:buNone/>
            </a:pPr>
            <a:r>
              <a:rPr lang="en-US" sz="1200" b="1" dirty="0"/>
              <a:t>Reimbursable Hearing Aids and Accessories: Contralateral Routing System: </a:t>
            </a:r>
            <a:r>
              <a:rPr lang="en-US" sz="1200" b="1" dirty="0" smtClean="0"/>
              <a:t>Binaural</a:t>
            </a:r>
            <a:endParaRPr lang="en-US" sz="1200" b="1" dirty="0"/>
          </a:p>
        </p:txBody>
      </p:sp>
      <p:sp>
        <p:nvSpPr>
          <p:cNvPr id="3" name="Date Placeholder 2"/>
          <p:cNvSpPr>
            <a:spLocks noGrp="1"/>
          </p:cNvSpPr>
          <p:nvPr>
            <p:ph type="dt" sz="half" idx="10"/>
          </p:nvPr>
        </p:nvSpPr>
        <p:spPr>
          <a:xfrm>
            <a:off x="-2362200" y="649287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14</a:t>
            </a:fld>
            <a:endParaRPr lang="en-US"/>
          </a:p>
        </p:txBody>
      </p:sp>
      <p:sp>
        <p:nvSpPr>
          <p:cNvPr id="5" name="Title 4"/>
          <p:cNvSpPr>
            <a:spLocks noGrp="1"/>
          </p:cNvSpPr>
          <p:nvPr>
            <p:ph type="title"/>
          </p:nvPr>
        </p:nvSpPr>
        <p:spPr>
          <a:xfrm>
            <a:off x="1677139" y="274638"/>
            <a:ext cx="7238261" cy="487362"/>
          </a:xfrm>
        </p:spPr>
        <p:txBody>
          <a:bodyPr>
            <a:normAutofit fontScale="90000"/>
          </a:bodyPr>
          <a:lstStyle/>
          <a:p>
            <a:r>
              <a:rPr lang="en-US" dirty="0"/>
              <a:t>Reimbursement Cont.</a:t>
            </a:r>
          </a:p>
        </p:txBody>
      </p:sp>
      <p:pic>
        <p:nvPicPr>
          <p:cNvPr id="7" name="Picture 6" descr="Table with HCPCS Code, Description, and Maximum Allowances" title="Reimbursable Hearing Aids and Accessories: Contralateral Routing Systems: Bi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1" y="1768273"/>
            <a:ext cx="3876361" cy="3581804"/>
          </a:xfrm>
          <a:prstGeom prst="rect">
            <a:avLst/>
          </a:prstGeom>
        </p:spPr>
      </p:pic>
      <p:pic>
        <p:nvPicPr>
          <p:cNvPr id="9" name="Picture 8" descr="Table with HCPCS Code, Description, and Maximum Allowances" title="Reimbursable Hearing Aids and Accessories: Contralateral Routing System: Monaural"/>
          <p:cNvPicPr>
            <a:picLocks noChangeAspect="1"/>
          </p:cNvPicPr>
          <p:nvPr/>
        </p:nvPicPr>
        <p:blipFill rotWithShape="1">
          <a:blip r:embed="rId3">
            <a:extLst>
              <a:ext uri="{28A0092B-C50C-407E-A947-70E740481C1C}">
                <a14:useLocalDpi xmlns:a14="http://schemas.microsoft.com/office/drawing/2010/main" val="0"/>
              </a:ext>
            </a:extLst>
          </a:blip>
          <a:srcRect l="187" t="8100"/>
          <a:stretch/>
        </p:blipFill>
        <p:spPr>
          <a:xfrm>
            <a:off x="612648" y="5320060"/>
            <a:ext cx="3881280" cy="1401415"/>
          </a:xfrm>
          <a:prstGeom prst="rect">
            <a:avLst/>
          </a:prstGeom>
        </p:spPr>
      </p:pic>
      <p:sp>
        <p:nvSpPr>
          <p:cNvPr id="10" name="TextBox 9"/>
          <p:cNvSpPr txBox="1"/>
          <p:nvPr/>
        </p:nvSpPr>
        <p:spPr>
          <a:xfrm>
            <a:off x="4945482" y="1271885"/>
            <a:ext cx="3969918" cy="461665"/>
          </a:xfrm>
          <a:prstGeom prst="rect">
            <a:avLst/>
          </a:prstGeom>
          <a:noFill/>
        </p:spPr>
        <p:txBody>
          <a:bodyPr wrap="square" rtlCol="0">
            <a:spAutoFit/>
          </a:bodyPr>
          <a:lstStyle/>
          <a:p>
            <a:pPr algn="ctr"/>
            <a:r>
              <a:rPr lang="en-US" sz="1200" b="1" dirty="0">
                <a:solidFill>
                  <a:srgbClr val="003C59"/>
                </a:solidFill>
              </a:rPr>
              <a:t>Reimbursable Hearing Aids and Accessories: Contralateral Routing System: </a:t>
            </a:r>
            <a:r>
              <a:rPr lang="en-US" sz="1200" b="1" dirty="0" smtClean="0">
                <a:solidFill>
                  <a:srgbClr val="003C59"/>
                </a:solidFill>
              </a:rPr>
              <a:t>Monaural</a:t>
            </a:r>
            <a:endParaRPr lang="en-US" sz="1200" b="1" dirty="0">
              <a:solidFill>
                <a:srgbClr val="003C59"/>
              </a:solidFill>
            </a:endParaRPr>
          </a:p>
        </p:txBody>
      </p:sp>
      <p:pic>
        <p:nvPicPr>
          <p:cNvPr id="11" name="Picture 10" descr="Table with HCPCS Code, Description, and Maximum Allowances" title="Reimbursable Hearing Aids and Accessories: Contralateral Routing System: Mo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482" y="1768273"/>
            <a:ext cx="3969918" cy="2957860"/>
          </a:xfrm>
          <a:prstGeom prst="rect">
            <a:avLst/>
          </a:prstGeom>
        </p:spPr>
      </p:pic>
      <p:sp>
        <p:nvSpPr>
          <p:cNvPr id="12" name="TextBox 11"/>
          <p:cNvSpPr txBox="1"/>
          <p:nvPr/>
        </p:nvSpPr>
        <p:spPr>
          <a:xfrm>
            <a:off x="4945482" y="4760856"/>
            <a:ext cx="3951630" cy="461665"/>
          </a:xfrm>
          <a:prstGeom prst="rect">
            <a:avLst/>
          </a:prstGeom>
          <a:noFill/>
        </p:spPr>
        <p:txBody>
          <a:bodyPr wrap="square" rtlCol="0">
            <a:spAutoFit/>
          </a:bodyPr>
          <a:lstStyle/>
          <a:p>
            <a:pPr algn="ctr"/>
            <a:r>
              <a:rPr lang="en-US" sz="1200" b="1" dirty="0">
                <a:solidFill>
                  <a:srgbClr val="003C59"/>
                </a:solidFill>
              </a:rPr>
              <a:t>Reimbursable Hearing Aids and Accessories: Accessories</a:t>
            </a:r>
          </a:p>
        </p:txBody>
      </p:sp>
      <p:pic>
        <p:nvPicPr>
          <p:cNvPr id="13" name="Picture 12" descr="Table with HCPCS Code, Description, and Maximum Allowances" title="Reimbursable Hearing Aids and Accessories: Accessori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483" y="5320061"/>
            <a:ext cx="3969918" cy="838630"/>
          </a:xfrm>
          <a:prstGeom prst="rect">
            <a:avLst/>
          </a:prstGeom>
        </p:spPr>
      </p:pic>
    </p:spTree>
    <p:extLst>
      <p:ext uri="{BB962C8B-B14F-4D97-AF65-F5344CB8AC3E}">
        <p14:creationId xmlns:p14="http://schemas.microsoft.com/office/powerpoint/2010/main" val="39782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24077"/>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a:p>
        </p:txBody>
      </p:sp>
      <p:sp>
        <p:nvSpPr>
          <p:cNvPr id="5" name="Title 4"/>
          <p:cNvSpPr>
            <a:spLocks noGrp="1"/>
          </p:cNvSpPr>
          <p:nvPr>
            <p:ph type="title"/>
          </p:nvPr>
        </p:nvSpPr>
        <p:spPr>
          <a:xfrm>
            <a:off x="1284020" y="76200"/>
            <a:ext cx="7238261" cy="487362"/>
          </a:xfrm>
        </p:spPr>
        <p:txBody>
          <a:bodyPr>
            <a:normAutofit fontScale="90000"/>
          </a:bodyPr>
          <a:lstStyle/>
          <a:p>
            <a:r>
              <a:rPr lang="en-US" dirty="0" smtClean="0"/>
              <a:t>Billing Example</a:t>
            </a:r>
            <a:endParaRPr lang="en-US" dirty="0"/>
          </a:p>
        </p:txBody>
      </p:sp>
      <p:pic>
        <p:nvPicPr>
          <p:cNvPr id="7" name="Content Placeholder 6" descr="Billing example of how to fill out a Health Insurance Claim Form." title="Health Insurance Claim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902" y="622948"/>
            <a:ext cx="5128898" cy="6146909"/>
          </a:xfrm>
        </p:spPr>
      </p:pic>
    </p:spTree>
    <p:extLst>
      <p:ext uri="{BB962C8B-B14F-4D97-AF65-F5344CB8AC3E}">
        <p14:creationId xmlns:p14="http://schemas.microsoft.com/office/powerpoint/2010/main" val="421797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277" y="1524000"/>
            <a:ext cx="8610600" cy="5486400"/>
          </a:xfrm>
        </p:spPr>
        <p:txBody>
          <a:bodyPr>
            <a:normAutofit/>
          </a:bodyPr>
          <a:lstStyle/>
          <a:p>
            <a:pPr marL="0" indent="0">
              <a:lnSpc>
                <a:spcPct val="120000"/>
              </a:lnSpc>
              <a:spcBef>
                <a:spcPts val="0"/>
              </a:spcBef>
              <a:spcAft>
                <a:spcPts val="600"/>
              </a:spcAft>
              <a:buNone/>
            </a:pPr>
            <a:r>
              <a:rPr lang="en-US" sz="2600" dirty="0" smtClean="0"/>
              <a:t>DHCS will provide additional information and specific HACCP coverage policies regarding bone conduction hearing aids and advanced technology hearing aids in Phase II.</a:t>
            </a:r>
            <a:endParaRPr lang="en-US" sz="2600" dirty="0"/>
          </a:p>
          <a:p>
            <a:pPr marL="0" indent="0">
              <a:lnSpc>
                <a:spcPct val="120000"/>
              </a:lnSpc>
              <a:spcBef>
                <a:spcPts val="0"/>
              </a:spcBef>
              <a:spcAft>
                <a:spcPts val="600"/>
              </a:spcAft>
              <a:buNone/>
            </a:pPr>
            <a:endParaRPr lang="en-US" dirty="0"/>
          </a:p>
        </p:txBody>
      </p:sp>
      <p:sp>
        <p:nvSpPr>
          <p:cNvPr id="3" name="Date Placeholder 2"/>
          <p:cNvSpPr>
            <a:spLocks noGrp="1"/>
          </p:cNvSpPr>
          <p:nvPr>
            <p:ph type="dt" sz="half" idx="10"/>
          </p:nvPr>
        </p:nvSpPr>
        <p:spPr>
          <a:xfrm>
            <a:off x="-914400" y="6390558"/>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a:p>
        </p:txBody>
      </p:sp>
      <p:sp>
        <p:nvSpPr>
          <p:cNvPr id="5" name="Title 4"/>
          <p:cNvSpPr>
            <a:spLocks noGrp="1"/>
          </p:cNvSpPr>
          <p:nvPr>
            <p:ph type="title"/>
          </p:nvPr>
        </p:nvSpPr>
        <p:spPr>
          <a:xfrm>
            <a:off x="1600200" y="228600"/>
            <a:ext cx="6858000" cy="1143000"/>
          </a:xfrm>
        </p:spPr>
        <p:txBody>
          <a:bodyPr>
            <a:normAutofit fontScale="90000"/>
          </a:bodyPr>
          <a:lstStyle/>
          <a:p>
            <a:r>
              <a:rPr lang="en-US" dirty="0" smtClean="0"/>
              <a:t>Non-Standard Hearing Aids</a:t>
            </a:r>
            <a:endParaRPr lang="en-US" dirty="0"/>
          </a:p>
        </p:txBody>
      </p:sp>
    </p:spTree>
    <p:extLst>
      <p:ext uri="{BB962C8B-B14F-4D97-AF65-F5344CB8AC3E}">
        <p14:creationId xmlns:p14="http://schemas.microsoft.com/office/powerpoint/2010/main" val="39446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1" y="1624012"/>
            <a:ext cx="8534399" cy="4525963"/>
          </a:xfrm>
        </p:spPr>
        <p:txBody>
          <a:bodyPr>
            <a:normAutofit fontScale="25000" lnSpcReduction="20000"/>
          </a:bodyPr>
          <a:lstStyle/>
          <a:p>
            <a:r>
              <a:rPr lang="en-US" sz="12800" dirty="0" smtClean="0"/>
              <a:t>HACCP </a:t>
            </a:r>
            <a:r>
              <a:rPr lang="en-US" sz="12800" dirty="0"/>
              <a:t>webpage: </a:t>
            </a:r>
            <a:r>
              <a:rPr lang="en-US" sz="9600" dirty="0">
                <a:hlinkClick r:id="rId2"/>
              </a:rPr>
              <a:t>https://</a:t>
            </a:r>
            <a:r>
              <a:rPr lang="en-US" sz="9600" dirty="0" smtClean="0">
                <a:hlinkClick r:id="rId2"/>
              </a:rPr>
              <a:t>www.dhcs.ca.gov/services/pages/haccp.aspx</a:t>
            </a:r>
            <a:r>
              <a:rPr lang="en-US" sz="9600" dirty="0" smtClean="0"/>
              <a:t> </a:t>
            </a:r>
          </a:p>
          <a:p>
            <a:pPr lvl="1"/>
            <a:r>
              <a:rPr lang="en-US" sz="12800" dirty="0" smtClean="0"/>
              <a:t>Application</a:t>
            </a:r>
          </a:p>
          <a:p>
            <a:pPr lvl="1"/>
            <a:r>
              <a:rPr lang="en-US" sz="12800" dirty="0" smtClean="0"/>
              <a:t>Find A Provider</a:t>
            </a:r>
          </a:p>
          <a:p>
            <a:pPr lvl="1"/>
            <a:r>
              <a:rPr lang="en-US" sz="12800" dirty="0" smtClean="0"/>
              <a:t>Frequently Asked Questions: Coming Soon</a:t>
            </a:r>
            <a:endParaRPr lang="en-US" sz="12800" dirty="0"/>
          </a:p>
          <a:p>
            <a:pPr lvl="1"/>
            <a:r>
              <a:rPr lang="en-US" sz="12800" dirty="0" smtClean="0"/>
              <a:t>Billing Codes: Coming Soon</a:t>
            </a:r>
            <a:endParaRPr lang="en-US" sz="12800" dirty="0"/>
          </a:p>
          <a:p>
            <a:r>
              <a:rPr lang="en-US" sz="12800" dirty="0" smtClean="0"/>
              <a:t>HACCP </a:t>
            </a:r>
            <a:r>
              <a:rPr lang="en-US" sz="12800" dirty="0"/>
              <a:t>call center: 1-833-774-2227</a:t>
            </a:r>
          </a:p>
          <a:p>
            <a:r>
              <a:rPr lang="en-US" sz="12800" dirty="0" smtClean="0"/>
              <a:t>Email: </a:t>
            </a:r>
            <a:r>
              <a:rPr lang="en-US" sz="12800" u="sng" dirty="0">
                <a:hlinkClick r:id="rId3"/>
              </a:rPr>
              <a:t>HACCP@maximus.com</a:t>
            </a:r>
            <a:endParaRPr lang="en-US" sz="12800" dirty="0"/>
          </a:p>
          <a:p>
            <a:endParaRPr lang="en-US" dirty="0" smtClean="0"/>
          </a:p>
        </p:txBody>
      </p:sp>
      <p:sp>
        <p:nvSpPr>
          <p:cNvPr id="3" name="Date Placeholder 2"/>
          <p:cNvSpPr>
            <a:spLocks noGrp="1"/>
          </p:cNvSpPr>
          <p:nvPr>
            <p:ph type="dt" sz="half" idx="10"/>
          </p:nvPr>
        </p:nvSpPr>
        <p:spPr>
          <a:xfrm>
            <a:off x="-914400" y="6492875"/>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17</a:t>
            </a:fld>
            <a:endParaRPr lang="en-US"/>
          </a:p>
        </p:txBody>
      </p:sp>
      <p:sp>
        <p:nvSpPr>
          <p:cNvPr id="6" name="Title 5"/>
          <p:cNvSpPr>
            <a:spLocks noGrp="1"/>
          </p:cNvSpPr>
          <p:nvPr>
            <p:ph type="title"/>
          </p:nvPr>
        </p:nvSpPr>
        <p:spPr/>
        <p:txBody>
          <a:bodyPr>
            <a:normAutofit/>
          </a:bodyPr>
          <a:lstStyle/>
          <a:p>
            <a:r>
              <a:rPr lang="en-US" dirty="0" smtClean="0"/>
              <a:t>Additional Resources</a:t>
            </a:r>
            <a:endParaRPr lang="en-US" dirty="0"/>
          </a:p>
        </p:txBody>
      </p:sp>
    </p:spTree>
    <p:extLst>
      <p:ext uri="{BB962C8B-B14F-4D97-AF65-F5344CB8AC3E}">
        <p14:creationId xmlns:p14="http://schemas.microsoft.com/office/powerpoint/2010/main" val="426244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smtClean="0"/>
              <a:t>Authority: California 2020-21 Budget</a:t>
            </a:r>
          </a:p>
          <a:p>
            <a:pPr lvl="1"/>
            <a:r>
              <a:rPr lang="en-US" dirty="0" smtClean="0"/>
              <a:t>State-only benefit</a:t>
            </a:r>
          </a:p>
          <a:p>
            <a:pPr lvl="1"/>
            <a:endParaRPr lang="en-US" dirty="0" smtClean="0"/>
          </a:p>
          <a:p>
            <a:r>
              <a:rPr lang="en-US" dirty="0" smtClean="0"/>
              <a:t>Phase I Implementation:</a:t>
            </a:r>
          </a:p>
          <a:p>
            <a:pPr lvl="1"/>
            <a:r>
              <a:rPr lang="en-US" dirty="0" smtClean="0"/>
              <a:t>July 1, 2021 launch</a:t>
            </a:r>
          </a:p>
          <a:p>
            <a:pPr lvl="1"/>
            <a:r>
              <a:rPr lang="en-US" dirty="0" smtClean="0"/>
              <a:t>English and Spanish application materials</a:t>
            </a:r>
          </a:p>
          <a:p>
            <a:pPr lvl="1"/>
            <a:r>
              <a:rPr lang="en-US" dirty="0" smtClean="0"/>
              <a:t>Application available in print and online as a fillable PDF</a:t>
            </a:r>
          </a:p>
          <a:p>
            <a:pPr lvl="1"/>
            <a:r>
              <a:rPr lang="en-US" dirty="0" smtClean="0"/>
              <a:t>Documents incorporate initial feedback from California Children’s Services (CCS) and pediatric audiology stakeholders</a:t>
            </a:r>
          </a:p>
        </p:txBody>
      </p:sp>
      <p:sp>
        <p:nvSpPr>
          <p:cNvPr id="3" name="Date Placeholder 2"/>
          <p:cNvSpPr>
            <a:spLocks noGrp="1"/>
          </p:cNvSpPr>
          <p:nvPr>
            <p:ph type="dt" sz="half" idx="10"/>
          </p:nvPr>
        </p:nvSpPr>
        <p:spPr>
          <a:xfrm>
            <a:off x="-7620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318405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Phase II Implementation – Fall 2021:</a:t>
            </a:r>
          </a:p>
          <a:p>
            <a:pPr lvl="1"/>
            <a:r>
              <a:rPr lang="en-US" dirty="0" smtClean="0"/>
              <a:t>Stakeholder feedback received, DHCS review and incorporation in progress</a:t>
            </a:r>
          </a:p>
          <a:p>
            <a:pPr lvl="1"/>
            <a:r>
              <a:rPr lang="en-US" dirty="0" smtClean="0"/>
              <a:t>Materials expanded to threshold languages</a:t>
            </a:r>
          </a:p>
          <a:p>
            <a:pPr lvl="1"/>
            <a:r>
              <a:rPr lang="en-US" dirty="0" smtClean="0"/>
              <a:t>Online application portal</a:t>
            </a:r>
          </a:p>
          <a:p>
            <a:pPr lvl="1"/>
            <a:r>
              <a:rPr lang="en-US" dirty="0" smtClean="0"/>
              <a:t>Continued outreach</a:t>
            </a:r>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21680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smtClean="0"/>
              <a:t>Children 0-17 years of age</a:t>
            </a:r>
          </a:p>
          <a:p>
            <a:r>
              <a:rPr lang="en-US" dirty="0" smtClean="0"/>
              <a:t>Must reside in California</a:t>
            </a:r>
          </a:p>
          <a:p>
            <a:r>
              <a:rPr lang="en-US" dirty="0" smtClean="0"/>
              <a:t>Not otherwise eligible for Medi-Cal</a:t>
            </a:r>
          </a:p>
          <a:p>
            <a:r>
              <a:rPr lang="en-US" dirty="0" smtClean="0"/>
              <a:t>Not currently enrolled in CCS</a:t>
            </a:r>
          </a:p>
          <a:p>
            <a:r>
              <a:rPr lang="en-US" dirty="0" smtClean="0"/>
              <a:t>Household income under 600% of the federal poverty level (FPL)</a:t>
            </a:r>
          </a:p>
          <a:p>
            <a:r>
              <a:rPr lang="en-US" dirty="0"/>
              <a:t>Referral </a:t>
            </a:r>
            <a:r>
              <a:rPr lang="en-US" dirty="0" smtClean="0"/>
              <a:t>or valid </a:t>
            </a:r>
            <a:r>
              <a:rPr lang="en-US" dirty="0"/>
              <a:t>hearing aid prescription from an </a:t>
            </a:r>
            <a:r>
              <a:rPr lang="en-US" dirty="0" smtClean="0"/>
              <a:t>audiologist, otolaryngologist</a:t>
            </a:r>
            <a:r>
              <a:rPr lang="en-US" dirty="0"/>
              <a:t>, or physician </a:t>
            </a:r>
            <a:r>
              <a:rPr lang="en-US" dirty="0" smtClean="0"/>
              <a:t>required</a:t>
            </a:r>
          </a:p>
        </p:txBody>
      </p:sp>
      <p:sp>
        <p:nvSpPr>
          <p:cNvPr id="3" name="Date Placeholder 2"/>
          <p:cNvSpPr>
            <a:spLocks noGrp="1"/>
          </p:cNvSpPr>
          <p:nvPr>
            <p:ph type="dt" sz="half" idx="10"/>
          </p:nvPr>
        </p:nvSpPr>
        <p:spPr>
          <a:xfrm>
            <a:off x="-914400" y="6173787"/>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404002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a:t>Does not have other health coverage for hearing aids and related </a:t>
            </a:r>
            <a:r>
              <a:rPr lang="en-US" dirty="0" smtClean="0"/>
              <a:t>services</a:t>
            </a:r>
          </a:p>
          <a:p>
            <a:pPr lvl="1"/>
            <a:r>
              <a:rPr lang="en-US" dirty="0" smtClean="0"/>
              <a:t>Denial of coverage notice from other health insurance/coverage</a:t>
            </a:r>
          </a:p>
          <a:p>
            <a:pPr lvl="1"/>
            <a:r>
              <a:rPr lang="en-US" dirty="0" smtClean="0"/>
              <a:t>Explanation of benefits from other health insurance/coverage</a:t>
            </a:r>
          </a:p>
          <a:p>
            <a:pPr lvl="1"/>
            <a:r>
              <a:rPr lang="en-US" dirty="0" smtClean="0"/>
              <a:t>Attestation of no other health insurance/coverage (see application)</a:t>
            </a:r>
          </a:p>
          <a:p>
            <a:pPr marL="457200" lvl="1" indent="0">
              <a:buNone/>
            </a:pPr>
            <a:endParaRPr lang="en-US" dirty="0"/>
          </a:p>
          <a:p>
            <a:r>
              <a:rPr lang="en-US" sz="3600" dirty="0"/>
              <a:t>Elig</a:t>
            </a:r>
            <a:r>
              <a:rPr lang="en-US" dirty="0" smtClean="0"/>
              <a:t>ibility will be determined within 10 days</a:t>
            </a:r>
            <a:endParaRPr lang="en-US" dirty="0"/>
          </a:p>
        </p:txBody>
      </p:sp>
      <p:sp>
        <p:nvSpPr>
          <p:cNvPr id="3" name="Date Placeholder 2"/>
          <p:cNvSpPr>
            <a:spLocks noGrp="1"/>
          </p:cNvSpPr>
          <p:nvPr>
            <p:ph type="dt" sz="half" idx="10"/>
          </p:nvPr>
        </p:nvSpPr>
        <p:spPr>
          <a:xfrm>
            <a:off x="-609600" y="630872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7227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Hearing aid(s)</a:t>
            </a:r>
          </a:p>
          <a:p>
            <a:pPr lvl="1"/>
            <a:r>
              <a:rPr lang="en-US" dirty="0" smtClean="0"/>
              <a:t>Including externally worn bone conduction hearing aids when medically necessary</a:t>
            </a:r>
          </a:p>
          <a:p>
            <a:r>
              <a:rPr lang="en-US" dirty="0" smtClean="0"/>
              <a:t>Hearing aid replacements</a:t>
            </a:r>
          </a:p>
          <a:p>
            <a:pPr lvl="1"/>
            <a:r>
              <a:rPr lang="en-US" dirty="0" smtClean="0"/>
              <a:t>HACCP will follow CCS’ replacement policy</a:t>
            </a:r>
          </a:p>
          <a:p>
            <a:r>
              <a:rPr lang="en-US" dirty="0" smtClean="0"/>
              <a:t>Hearing aid supplies/accessories</a:t>
            </a:r>
          </a:p>
          <a:p>
            <a:r>
              <a:rPr lang="en-US" dirty="0" smtClean="0"/>
              <a:t>Hearing aid-related audiology services</a:t>
            </a:r>
          </a:p>
          <a:p>
            <a:r>
              <a:rPr lang="en-US" dirty="0" smtClean="0"/>
              <a:t>Other related post-evaluation services</a:t>
            </a:r>
          </a:p>
        </p:txBody>
      </p:sp>
      <p:sp>
        <p:nvSpPr>
          <p:cNvPr id="3" name="Date Placeholder 2"/>
          <p:cNvSpPr>
            <a:spLocks noGrp="1"/>
          </p:cNvSpPr>
          <p:nvPr>
            <p:ph type="dt" sz="half" idx="10"/>
          </p:nvPr>
        </p:nvSpPr>
        <p:spPr>
          <a:xfrm>
            <a:off x="-685800" y="6317438"/>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a:p>
        </p:txBody>
      </p:sp>
      <p:sp>
        <p:nvSpPr>
          <p:cNvPr id="6" name="Title 5"/>
          <p:cNvSpPr>
            <a:spLocks noGrp="1"/>
          </p:cNvSpPr>
          <p:nvPr>
            <p:ph type="title"/>
          </p:nvPr>
        </p:nvSpPr>
        <p:spPr/>
        <p:txBody>
          <a:bodyPr>
            <a:normAutofit/>
          </a:bodyPr>
          <a:lstStyle/>
          <a:p>
            <a:r>
              <a:rPr lang="en-US" dirty="0" smtClean="0"/>
              <a:t>HACCP Covered Benefits</a:t>
            </a:r>
            <a:endParaRPr lang="en-US" dirty="0"/>
          </a:p>
        </p:txBody>
      </p:sp>
    </p:spTree>
    <p:extLst>
      <p:ext uri="{BB962C8B-B14F-4D97-AF65-F5344CB8AC3E}">
        <p14:creationId xmlns:p14="http://schemas.microsoft.com/office/powerpoint/2010/main" val="89991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45113"/>
            <a:ext cx="8458200" cy="5308088"/>
          </a:xfrm>
        </p:spPr>
        <p:txBody>
          <a:bodyPr>
            <a:noAutofit/>
          </a:bodyPr>
          <a:lstStyle/>
          <a:p>
            <a:r>
              <a:rPr lang="en-US" sz="2400" b="1" dirty="0" smtClean="0"/>
              <a:t>Covered</a:t>
            </a:r>
          </a:p>
          <a:p>
            <a:pPr lvl="1">
              <a:buFont typeface="Courier New" panose="02070309020205020404" pitchFamily="49" charset="0"/>
              <a:buChar char="o"/>
            </a:pPr>
            <a:r>
              <a:rPr lang="en-US" sz="2400" dirty="0" smtClean="0"/>
              <a:t>V5010: Hearing aid </a:t>
            </a:r>
            <a:r>
              <a:rPr lang="en-US" sz="2400" dirty="0"/>
              <a:t>a</a:t>
            </a:r>
            <a:r>
              <a:rPr lang="en-US" sz="2400" dirty="0" smtClean="0"/>
              <a:t>ssessment</a:t>
            </a:r>
          </a:p>
          <a:p>
            <a:pPr lvl="1">
              <a:buFont typeface="Courier New" panose="02070309020205020404" pitchFamily="49" charset="0"/>
              <a:buChar char="o"/>
            </a:pPr>
            <a:r>
              <a:rPr lang="en-US" sz="2400" dirty="0" smtClean="0"/>
              <a:t>V5298</a:t>
            </a:r>
            <a:r>
              <a:rPr lang="en-US" sz="2400" dirty="0"/>
              <a:t>: Hearing </a:t>
            </a:r>
            <a:r>
              <a:rPr lang="en-US" sz="2400" dirty="0" smtClean="0"/>
              <a:t>aid (monaural, binaural)</a:t>
            </a:r>
            <a:endParaRPr lang="en-US" sz="2400" dirty="0"/>
          </a:p>
          <a:p>
            <a:pPr lvl="1">
              <a:buFont typeface="Courier New" panose="02070309020205020404" pitchFamily="49" charset="0"/>
              <a:buChar char="o"/>
            </a:pPr>
            <a:r>
              <a:rPr lang="en-US" sz="2400" dirty="0" smtClean="0"/>
              <a:t>X4542</a:t>
            </a:r>
            <a:r>
              <a:rPr lang="en-US" sz="2400" dirty="0"/>
              <a:t>: Binaural </a:t>
            </a:r>
            <a:r>
              <a:rPr lang="en-US" sz="2400" dirty="0" smtClean="0"/>
              <a:t>EAA</a:t>
            </a:r>
            <a:endParaRPr lang="en-US" sz="2400" dirty="0"/>
          </a:p>
          <a:p>
            <a:pPr lvl="1">
              <a:buFont typeface="Courier New" panose="02070309020205020404" pitchFamily="49" charset="0"/>
              <a:buChar char="o"/>
            </a:pPr>
            <a:r>
              <a:rPr lang="en-US" sz="2400" dirty="0"/>
              <a:t>X4532: Monaural </a:t>
            </a:r>
            <a:r>
              <a:rPr lang="en-US" sz="2400" dirty="0" smtClean="0"/>
              <a:t>EAA</a:t>
            </a:r>
            <a:endParaRPr lang="en-US" sz="2400" dirty="0"/>
          </a:p>
          <a:p>
            <a:pPr lvl="1">
              <a:buFont typeface="Courier New" panose="02070309020205020404" pitchFamily="49" charset="0"/>
              <a:buChar char="o"/>
            </a:pPr>
            <a:r>
              <a:rPr lang="en-US" sz="2400" dirty="0" smtClean="0"/>
              <a:t>V5264: Ear molds</a:t>
            </a:r>
          </a:p>
          <a:p>
            <a:pPr lvl="1">
              <a:buFont typeface="Courier New" panose="02070309020205020404" pitchFamily="49" charset="0"/>
              <a:buChar char="o"/>
            </a:pPr>
            <a:r>
              <a:rPr lang="en-US" sz="2400" dirty="0" smtClean="0"/>
              <a:t>Z5928: Functional </a:t>
            </a:r>
            <a:r>
              <a:rPr lang="en-US" sz="2400" dirty="0"/>
              <a:t>gain </a:t>
            </a:r>
            <a:r>
              <a:rPr lang="en-US" sz="2400" dirty="0" smtClean="0"/>
              <a:t>testing</a:t>
            </a:r>
          </a:p>
          <a:p>
            <a:pPr lvl="1">
              <a:buFont typeface="Courier New" panose="02070309020205020404" pitchFamily="49" charset="0"/>
              <a:buChar char="o"/>
            </a:pPr>
            <a:r>
              <a:rPr lang="en-US" sz="2400" dirty="0" smtClean="0"/>
              <a:t>V5014: Minor </a:t>
            </a:r>
            <a:r>
              <a:rPr lang="en-US" sz="2400" dirty="0"/>
              <a:t>hearing aid </a:t>
            </a:r>
            <a:r>
              <a:rPr lang="en-US" sz="2400" dirty="0" smtClean="0"/>
              <a:t>repairs</a:t>
            </a:r>
          </a:p>
          <a:p>
            <a:pPr lvl="1">
              <a:buFont typeface="Courier New" panose="02070309020205020404" pitchFamily="49" charset="0"/>
              <a:buChar char="o"/>
            </a:pPr>
            <a:r>
              <a:rPr lang="en-US" sz="2400" dirty="0" smtClean="0"/>
              <a:t>V5267: Hearing aid supplies/accessories</a:t>
            </a:r>
          </a:p>
          <a:p>
            <a:pPr lvl="1">
              <a:buFont typeface="Courier New" panose="02070309020205020404" pitchFamily="49" charset="0"/>
              <a:buChar char="o"/>
            </a:pPr>
            <a:r>
              <a:rPr lang="en-US" sz="2400" dirty="0" smtClean="0"/>
              <a:t>This is not an exhaustive list.</a:t>
            </a:r>
          </a:p>
          <a:p>
            <a:pPr marL="457200" lvl="1" indent="0">
              <a:buNone/>
            </a:pPr>
            <a:r>
              <a:rPr lang="en-US" sz="2400" i="1" dirty="0" smtClean="0"/>
              <a:t>Treatment Authorization Request (TAR) required for hearing aids and supplies/accessories.</a:t>
            </a:r>
          </a:p>
          <a:p>
            <a:pPr lvl="1"/>
            <a:endParaRPr lang="en-US" sz="1500" dirty="0"/>
          </a:p>
          <a:p>
            <a:pPr marL="0" indent="0">
              <a:buNone/>
            </a:pPr>
            <a:endParaRPr lang="en-US" sz="1500"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a:p>
        </p:txBody>
      </p:sp>
      <p:sp>
        <p:nvSpPr>
          <p:cNvPr id="5" name="Title 4"/>
          <p:cNvSpPr>
            <a:spLocks noGrp="1"/>
          </p:cNvSpPr>
          <p:nvPr>
            <p:ph type="title"/>
          </p:nvPr>
        </p:nvSpPr>
        <p:spPr>
          <a:xfrm>
            <a:off x="1600200" y="228600"/>
            <a:ext cx="7238261" cy="762000"/>
          </a:xfrm>
        </p:spPr>
        <p:txBody>
          <a:bodyPr>
            <a:noAutofit/>
          </a:bodyPr>
          <a:lstStyle/>
          <a:p>
            <a:r>
              <a:rPr lang="en-US" dirty="0" smtClean="0"/>
              <a:t>Covered Benefits</a:t>
            </a:r>
            <a:endParaRPr lang="en-US" dirty="0"/>
          </a:p>
        </p:txBody>
      </p:sp>
    </p:spTree>
    <p:extLst>
      <p:ext uri="{BB962C8B-B14F-4D97-AF65-F5344CB8AC3E}">
        <p14:creationId xmlns:p14="http://schemas.microsoft.com/office/powerpoint/2010/main" val="408199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Enrolled Fee-For-Service (FFS) Medi-Cal providers may </a:t>
            </a:r>
            <a:r>
              <a:rPr lang="en-US" dirty="0"/>
              <a:t>submit claims </a:t>
            </a:r>
            <a:r>
              <a:rPr lang="en-US" dirty="0" smtClean="0"/>
              <a:t>for covered benefits provided to HACCP clients through </a:t>
            </a:r>
            <a:r>
              <a:rPr lang="en-US" dirty="0"/>
              <a:t>the FFS Medi-Cal fiscal intermediary (FI</a:t>
            </a:r>
            <a:r>
              <a:rPr lang="en-US" dirty="0" smtClean="0"/>
              <a:t>).</a:t>
            </a:r>
          </a:p>
          <a:p>
            <a:r>
              <a:rPr lang="en-US" dirty="0" smtClean="0"/>
              <a:t>Medical Justification</a:t>
            </a:r>
          </a:p>
          <a:p>
            <a:pPr lvl="1"/>
            <a:r>
              <a:rPr lang="en-US" dirty="0" smtClean="0"/>
              <a:t>Hearing aid prescription (otolaryngologist sign-off required if under age 16)</a:t>
            </a:r>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a:p>
        </p:txBody>
      </p:sp>
      <p:sp>
        <p:nvSpPr>
          <p:cNvPr id="6" name="Title 5"/>
          <p:cNvSpPr>
            <a:spLocks noGrp="1"/>
          </p:cNvSpPr>
          <p:nvPr>
            <p:ph type="title"/>
          </p:nvPr>
        </p:nvSpPr>
        <p:spPr/>
        <p:txBody>
          <a:bodyPr>
            <a:normAutofit/>
          </a:bodyPr>
          <a:lstStyle/>
          <a:p>
            <a:r>
              <a:rPr lang="en-US" dirty="0" smtClean="0"/>
              <a:t>HACCP Providers</a:t>
            </a:r>
            <a:endParaRPr lang="en-US" dirty="0"/>
          </a:p>
        </p:txBody>
      </p:sp>
    </p:spTree>
    <p:extLst>
      <p:ext uri="{BB962C8B-B14F-4D97-AF65-F5344CB8AC3E}">
        <p14:creationId xmlns:p14="http://schemas.microsoft.com/office/powerpoint/2010/main" val="72587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36" y="1288486"/>
            <a:ext cx="9030929" cy="5442320"/>
          </a:xfrm>
        </p:spPr>
        <p:txBody>
          <a:bodyPr>
            <a:noAutofit/>
          </a:bodyPr>
          <a:lstStyle/>
          <a:p>
            <a:pPr lvl="1">
              <a:spcBef>
                <a:spcPts val="0"/>
              </a:spcBef>
              <a:spcAft>
                <a:spcPts val="600"/>
              </a:spcAft>
              <a:buFont typeface="Arial" panose="020B0604020202020204" pitchFamily="34" charset="0"/>
              <a:buChar char="•"/>
            </a:pPr>
            <a:r>
              <a:rPr lang="en-US" sz="1600" b="1" dirty="0"/>
              <a:t>Does enrollment in HACCP and receipt of the HACCP ID Card identification give implied authorization for hearing aids and services? </a:t>
            </a:r>
            <a:endParaRPr lang="en-US" sz="1600" b="1" dirty="0" smtClean="0"/>
          </a:p>
          <a:p>
            <a:pPr marL="457200" lvl="1" indent="0">
              <a:spcBef>
                <a:spcPts val="0"/>
              </a:spcBef>
              <a:spcAft>
                <a:spcPts val="600"/>
              </a:spcAft>
              <a:buNone/>
            </a:pPr>
            <a:r>
              <a:rPr lang="en-US" sz="1600" dirty="0"/>
              <a:t>	</a:t>
            </a:r>
            <a:r>
              <a:rPr lang="en-US" sz="1600" dirty="0" smtClean="0"/>
              <a:t>No, enrollment and ID card imply program acceptance, TAR approval</a:t>
            </a:r>
            <a:r>
              <a:rPr lang="en-US" sz="1600" dirty="0"/>
              <a:t> </a:t>
            </a:r>
            <a:r>
              <a:rPr lang="en-US" sz="1600" dirty="0" smtClean="0"/>
              <a:t>is still required.</a:t>
            </a:r>
          </a:p>
          <a:p>
            <a:pPr lvl="1">
              <a:spcBef>
                <a:spcPts val="0"/>
              </a:spcBef>
              <a:spcAft>
                <a:spcPts val="600"/>
              </a:spcAft>
              <a:buFont typeface="Arial" panose="020B0604020202020204" pitchFamily="34" charset="0"/>
              <a:buChar char="•"/>
            </a:pPr>
            <a:r>
              <a:rPr lang="en-US" sz="1600" b="1" dirty="0"/>
              <a:t>Is the authorization tied to a particular center for all services or can a patient/family seek different services at different centers? If it is tied to one center, how do the families change providers? </a:t>
            </a:r>
          </a:p>
          <a:p>
            <a:pPr marL="457200" lvl="1" indent="0">
              <a:spcBef>
                <a:spcPts val="0"/>
              </a:spcBef>
              <a:spcAft>
                <a:spcPts val="600"/>
              </a:spcAft>
              <a:buNone/>
            </a:pPr>
            <a:r>
              <a:rPr lang="en-US" sz="1600" dirty="0"/>
              <a:t>	The provider who submits the TAR and receives the TAR  authorization must </a:t>
            </a:r>
            <a:r>
              <a:rPr lang="en-US" sz="1600" dirty="0" smtClean="0"/>
              <a:t>also 	be </a:t>
            </a:r>
            <a:r>
              <a:rPr lang="en-US" sz="1600" dirty="0"/>
              <a:t>the provider to submit the claim. If the client changes providers, the 	new provider </a:t>
            </a:r>
            <a:r>
              <a:rPr lang="en-US" sz="1600" dirty="0" smtClean="0"/>
              <a:t>	must </a:t>
            </a:r>
            <a:r>
              <a:rPr lang="en-US" sz="1600" dirty="0"/>
              <a:t>submit a new TAR for any further hearing aid(s) and </a:t>
            </a:r>
            <a:r>
              <a:rPr lang="en-US" sz="1600" dirty="0" smtClean="0"/>
              <a:t>supplies.</a:t>
            </a:r>
            <a:endParaRPr lang="en-US" sz="1600" dirty="0"/>
          </a:p>
          <a:p>
            <a:pPr lvl="1">
              <a:spcBef>
                <a:spcPts val="0"/>
              </a:spcBef>
              <a:spcAft>
                <a:spcPts val="600"/>
              </a:spcAft>
              <a:buFont typeface="Arial" panose="020B0604020202020204" pitchFamily="34" charset="0"/>
              <a:buChar char="•"/>
            </a:pPr>
            <a:r>
              <a:rPr lang="en-US" sz="1600" b="1" dirty="0"/>
              <a:t>What is the timeframe for TAR review? </a:t>
            </a:r>
          </a:p>
          <a:p>
            <a:pPr marL="457200" lvl="1" indent="0">
              <a:spcBef>
                <a:spcPts val="0"/>
              </a:spcBef>
              <a:spcAft>
                <a:spcPts val="600"/>
              </a:spcAft>
              <a:buNone/>
            </a:pPr>
            <a:r>
              <a:rPr lang="en-US" sz="1600" dirty="0"/>
              <a:t>	DHCS anticipates responding to most TARs within 2-5 days of receipt</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How should providers confirm benefits are active or confirmation process to confirm that hearing aids have not been provided by another vendor rendering the patient ineligible for new hearing aids until current hearing aids reach their useful lifetime? </a:t>
            </a:r>
          </a:p>
          <a:p>
            <a:pPr marL="457200" lvl="1" indent="0">
              <a:spcBef>
                <a:spcPts val="0"/>
              </a:spcBef>
              <a:spcAft>
                <a:spcPts val="600"/>
              </a:spcAft>
              <a:buNone/>
            </a:pPr>
            <a:r>
              <a:rPr lang="en-US" sz="1600" dirty="0"/>
              <a:t>	Providers may check AEVS to confirm a patient’s HACCP eligibility.</a:t>
            </a:r>
            <a:br>
              <a:rPr lang="en-US" sz="1600" dirty="0"/>
            </a:br>
            <a:r>
              <a:rPr lang="en-US" sz="1600" dirty="0"/>
              <a:t>      </a:t>
            </a:r>
            <a:r>
              <a:rPr lang="en-US" sz="1600" dirty="0" smtClean="0"/>
              <a:t>  </a:t>
            </a:r>
            <a:r>
              <a:rPr lang="en-US" sz="1600" dirty="0"/>
              <a:t>Duplicate hearing aid requests </a:t>
            </a:r>
            <a:r>
              <a:rPr lang="en-US" sz="1600" dirty="0" smtClean="0"/>
              <a:t>will </a:t>
            </a:r>
            <a:r>
              <a:rPr lang="en-US" sz="1600" dirty="0"/>
              <a:t>be eliminated by the TAR process</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Will authorizations be issued as a group (similar to SCG 04)?</a:t>
            </a:r>
          </a:p>
          <a:p>
            <a:pPr marL="457200" lvl="1" indent="0">
              <a:spcBef>
                <a:spcPts val="0"/>
              </a:spcBef>
              <a:spcAft>
                <a:spcPts val="600"/>
              </a:spcAft>
              <a:buNone/>
            </a:pPr>
            <a:r>
              <a:rPr lang="en-US" sz="1600" dirty="0"/>
              <a:t>	  No.</a:t>
            </a:r>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endParaRPr lang="en-US" sz="1600" dirty="0"/>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9</a:t>
            </a:fld>
            <a:endParaRPr lang="en-US" dirty="0"/>
          </a:p>
        </p:txBody>
      </p:sp>
      <p:sp>
        <p:nvSpPr>
          <p:cNvPr id="5" name="Title 4"/>
          <p:cNvSpPr>
            <a:spLocks noGrp="1"/>
          </p:cNvSpPr>
          <p:nvPr>
            <p:ph type="title"/>
          </p:nvPr>
        </p:nvSpPr>
        <p:spPr>
          <a:xfrm>
            <a:off x="1600200" y="65327"/>
            <a:ext cx="7467600" cy="1143000"/>
          </a:xfrm>
        </p:spPr>
        <p:txBody>
          <a:bodyPr>
            <a:normAutofit fontScale="90000"/>
          </a:bodyPr>
          <a:lstStyle/>
          <a:p>
            <a:r>
              <a:rPr lang="en-US" dirty="0" smtClean="0"/>
              <a:t>FAQs for Authorization Process</a:t>
            </a:r>
            <a:endParaRPr lang="en-US" dirty="0"/>
          </a:p>
        </p:txBody>
      </p:sp>
    </p:spTree>
    <p:extLst>
      <p:ext uri="{BB962C8B-B14F-4D97-AF65-F5344CB8AC3E}">
        <p14:creationId xmlns:p14="http://schemas.microsoft.com/office/powerpoint/2010/main" val="3071366378"/>
      </p:ext>
    </p:extLst>
  </p:cSld>
  <p:clrMapOvr>
    <a:masterClrMapping/>
  </p:clrMapOvr>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C1B0756F4142146B82915D6DE592518" ma:contentTypeVersion="36" ma:contentTypeDescription="This is the Custom Document Type for use by DHCS" ma:contentTypeScope="" ma:versionID="0306abd174536581353dce7fc5fcdc20">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8a8688a3e2b5d3a76042e9603a825619"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55</Publication_x0020_Type>
    <Topics xmlns="69bc34b3-1921-46c7-8c7a-d18363374b4b" xsi:nil="true"/>
    <TaxCatchAll xmlns="69bc34b3-1921-46c7-8c7a-d18363374b4b">
      <Value>17</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Benefits</TermName>
          <TermId xmlns="http://schemas.microsoft.com/office/infopath/2007/PartnerControls">9e79da6b-7771-4b29-9bec-8c2f442a088d</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DHCSDOC-491057189-1074</_dlc_DocId>
    <_dlc_DocIdUrl xmlns="69bc34b3-1921-46c7-8c7a-d18363374b4b">
      <Url>https://dhcscagovauthoring/services/medi-cal/_layouts/15/DocIdRedir.aspx?ID=DHCSDOC-491057189-1074</Url>
      <Description>DHCSDOC-491057189-1074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4A5C4D-F4E4-49C8-96DE-000CF0BC2BF5}"/>
</file>

<file path=customXml/itemProps2.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3.xml><?xml version="1.0" encoding="utf-8"?>
<ds:datastoreItem xmlns:ds="http://schemas.openxmlformats.org/officeDocument/2006/customXml" ds:itemID="{404B4B0F-89AF-46B4-BE46-5C7A87D2800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9bc34b3-1921-46c7-8c7a-d18363374b4b"/>
    <ds:schemaRef ds:uri="http://schemas.microsoft.com/office/2006/documentManagement/types"/>
    <ds:schemaRef ds:uri="c1c1dc04-eeda-4b6e-b2df-40979f5da1d3"/>
    <ds:schemaRef ds:uri="http://schemas.microsoft.com/sharepoint/v3"/>
    <ds:schemaRef ds:uri="http://www.w3.org/XML/1998/namespace"/>
  </ds:schemaRefs>
</ds:datastoreItem>
</file>

<file path=customXml/itemProps4.xml><?xml version="1.0" encoding="utf-8"?>
<ds:datastoreItem xmlns:ds="http://schemas.openxmlformats.org/officeDocument/2006/customXml" ds:itemID="{7BFBB324-0473-4867-9ECE-367490E73A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4547</TotalTime>
  <Words>883</Words>
  <Application>Microsoft Office PowerPoint</Application>
  <PresentationFormat>On-screen Show (4:3)</PresentationFormat>
  <Paragraphs>129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Open Sans</vt:lpstr>
      <vt:lpstr>Office Theme</vt:lpstr>
      <vt:lpstr>Hearing Aid Coverage for Children Program (HACCP) Introductory Provider Webinar</vt:lpstr>
      <vt:lpstr>HACCP Overview</vt:lpstr>
      <vt:lpstr>HACCP Overview</vt:lpstr>
      <vt:lpstr>HACCP Eligibility</vt:lpstr>
      <vt:lpstr>HACCP Eligibility</vt:lpstr>
      <vt:lpstr>HACCP Covered Benefits</vt:lpstr>
      <vt:lpstr>Covered Benefits</vt:lpstr>
      <vt:lpstr>HACCP Providers</vt:lpstr>
      <vt:lpstr>FAQs for Authorization Process</vt:lpstr>
      <vt:lpstr>Treatment Authorization Request (TAR) Process</vt:lpstr>
      <vt:lpstr>All paper TARs should be submitted to the TAR Processing Center at one of the following addresses:   Attn: TAR Processing Center California MMIS Fiscal Intermediary 820 Stillwater Road  West Sacramento, CA 95605-1630   Attn: TAR Processing Center California MMIS Fiscal Intermediary P.O. Box 13029  Sacramento, CA 95813-4029   Any additional questions? Contact the California Medicaid Management Information System (California MMIS) Fiscal Intermediary Telephone Service Center (TSC) at 1-800-541-5555. </vt:lpstr>
      <vt:lpstr>Reimbursement</vt:lpstr>
      <vt:lpstr>Reimbursement Cont.</vt:lpstr>
      <vt:lpstr>Reimbursement Cont.</vt:lpstr>
      <vt:lpstr>Billing Example</vt:lpstr>
      <vt:lpstr>Non-Standard Hearing Aids</vt:lpstr>
      <vt:lpstr>Additional Resources</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PowerPoint Template</dc:title>
  <dc:creator>Weiner, Mitchell@OPA</dc:creator>
  <cp:keywords>Hearing, Aid, Children, Program, Medi-Cal, Benefit, </cp:keywords>
  <cp:lastModifiedBy>Keller, Marc@DHCS</cp:lastModifiedBy>
  <cp:revision>93</cp:revision>
  <dcterms:created xsi:type="dcterms:W3CDTF">2015-05-11T16:09:50Z</dcterms:created>
  <dcterms:modified xsi:type="dcterms:W3CDTF">2021-08-26T19:29:55Z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0x010100EEE380F46F125946A8B4C4C90D9FFCDC00EC1B0756F4142146B82915D6DE592518</vt:lpwstr>
  </property>
  <property fmtid="{D5CDD505-2E9C-101B-9397-08002B2CF9AE}" pid="3" name="_dlc_DocIdItemGuid">
    <vt:lpwstr>e1a6ea85-b50e-4aa5-9ec8-4570a2d34ac3</vt:lpwstr>
  </property>
  <property fmtid="{D5CDD505-2E9C-101B-9397-08002B2CF9AE}" pid="4" name="Division">
    <vt:lpwstr>17;#Benefits|9e79da6b-7771-4b29-9bec-8c2f442a088d</vt:lpwstr>
  </property>
</Properties>
</file>