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ustom.xml" ContentType="application/vnd.openxmlformats-officedocument.custom-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handoutMasterIdLst>
    <p:handoutMasterId r:id="rId9"/>
  </p:handoutMasterIdLst>
  <p:sldIdLst>
    <p:sldId id="257" r:id="rId6"/>
    <p:sldId id="331" r:id="rId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D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8" autoAdjust="0"/>
    <p:restoredTop sz="86397" autoAdjust="0"/>
  </p:normalViewPr>
  <p:slideViewPr>
    <p:cSldViewPr>
      <p:cViewPr varScale="1">
        <p:scale>
          <a:sx n="55" d="100"/>
          <a:sy n="55" d="100"/>
        </p:scale>
        <p:origin x="66" y="2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852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customXml" Target="../customXml/item5.xml"/><Relationship Id="rId10" Type="http://schemas.openxmlformats.org/officeDocument/2006/relationships/commentAuthors" Target="commentAuthors.xml"/><Relationship Id="rId14" Type="http://schemas.openxmlformats.org/officeDocument/2006/relationships/tableStyles" Target="tableStyles.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5B226294-DADD-4FBA-8A97-CCAEAD45D12A}" type="datetimeFigureOut">
              <a:rPr lang="en-US" smtClean="0"/>
              <a:t>12/4/2020</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9146365E-1D7B-4749-868B-81DA6E619C3C}" type="slidenum">
              <a:rPr lang="en-US" smtClean="0"/>
              <a:t>‹#›</a:t>
            </a:fld>
            <a:endParaRPr lang="en-US"/>
          </a:p>
        </p:txBody>
      </p:sp>
    </p:spTree>
    <p:extLst>
      <p:ext uri="{BB962C8B-B14F-4D97-AF65-F5344CB8AC3E}">
        <p14:creationId xmlns:p14="http://schemas.microsoft.com/office/powerpoint/2010/main" val="26473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7B3EE7A6-4E59-4C80-96F9-FDF9A54BE185}" type="datetimeFigureOut">
              <a:rPr lang="en-US" smtClean="0"/>
              <a:t>12/4/2020</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C0E2C606-6947-4607-803D-92DD6A7F193A}" type="slidenum">
              <a:rPr lang="en-US" smtClean="0"/>
              <a:t>‹#›</a:t>
            </a:fld>
            <a:endParaRPr lang="en-US"/>
          </a:p>
        </p:txBody>
      </p:sp>
    </p:spTree>
    <p:extLst>
      <p:ext uri="{BB962C8B-B14F-4D97-AF65-F5344CB8AC3E}">
        <p14:creationId xmlns:p14="http://schemas.microsoft.com/office/powerpoint/2010/main" val="2234298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logo_DHCS_v%5b1%5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28800" y="762000"/>
            <a:ext cx="5181600"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0" name="Rectangle 2"/>
          <p:cNvSpPr>
            <a:spLocks noGrp="1" noChangeArrowheads="1"/>
          </p:cNvSpPr>
          <p:nvPr>
            <p:ph type="ctrTitle"/>
          </p:nvPr>
        </p:nvSpPr>
        <p:spPr>
          <a:xfrm>
            <a:off x="685800" y="2130425"/>
            <a:ext cx="7772400" cy="1470025"/>
          </a:xfrm>
        </p:spPr>
        <p:txBody>
          <a:bodyPr/>
          <a:lstStyle>
            <a:lvl1pPr>
              <a:defRPr smtClean="0"/>
            </a:lvl1pPr>
          </a:lstStyle>
          <a:p>
            <a:r>
              <a:rPr lang="en-US"/>
              <a:t>Click to edit Master title style</a:t>
            </a:r>
          </a:p>
        </p:txBody>
      </p:sp>
      <p:sp>
        <p:nvSpPr>
          <p:cNvPr id="48131" name="Rectangle 3"/>
          <p:cNvSpPr>
            <a:spLocks noGrp="1" noChangeArrowheads="1"/>
          </p:cNvSpPr>
          <p:nvPr>
            <p:ph type="subTitle" idx="1"/>
          </p:nvPr>
        </p:nvSpPr>
        <p:spPr>
          <a:xfrm>
            <a:off x="1371600" y="3886200"/>
            <a:ext cx="6400800" cy="1752600"/>
          </a:xfrm>
        </p:spPr>
        <p:txBody>
          <a:bodyPr/>
          <a:lstStyle>
            <a:lvl1pPr marL="0" indent="0" algn="ctr">
              <a:buFontTx/>
              <a:buNone/>
              <a:defRPr smtClean="0"/>
            </a:lvl1pPr>
          </a:lstStyle>
          <a:p>
            <a:r>
              <a:rPr lang="en-US"/>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fld id="{B891EF09-8514-40E7-8440-B33965B5AE12}" type="datetime1">
              <a:rPr lang="en-US">
                <a:solidFill>
                  <a:srgbClr val="000000"/>
                </a:solidFill>
              </a:rPr>
              <a:pPr>
                <a:defRPr/>
              </a:pPr>
              <a:t>12/4/2020</a:t>
            </a:fld>
            <a:endParaRPr lang="en-US">
              <a:solidFill>
                <a:srgbClr val="000000"/>
              </a:solidFill>
            </a:endParaRPr>
          </a:p>
        </p:txBody>
      </p:sp>
      <p:sp>
        <p:nvSpPr>
          <p:cNvPr id="6" name="Rectangle 5"/>
          <p:cNvSpPr>
            <a:spLocks noGrp="1" noChangeArrowheads="1"/>
          </p:cNvSpPr>
          <p:nvPr>
            <p:ph type="ftr" sz="quarter" idx="11"/>
          </p:nvPr>
        </p:nvSpPr>
        <p:spPr>
          <a:xfrm>
            <a:off x="3124200" y="6245225"/>
            <a:ext cx="2895600" cy="476250"/>
          </a:xfrm>
        </p:spPr>
        <p:txBody>
          <a:bodyPr/>
          <a:lstStyle>
            <a:lvl1pPr>
              <a:defRPr/>
            </a:lvl1pPr>
          </a:lstStyle>
          <a:p>
            <a:pPr>
              <a:defRPr/>
            </a:pPr>
            <a:endParaRPr lang="en-US">
              <a:solidFill>
                <a:srgbClr val="333399"/>
              </a:solidFill>
            </a:endParaRPr>
          </a:p>
        </p:txBody>
      </p:sp>
      <p:sp>
        <p:nvSpPr>
          <p:cNvPr id="7" name="Rectangle 6"/>
          <p:cNvSpPr>
            <a:spLocks noGrp="1" noChangeArrowheads="1"/>
          </p:cNvSpPr>
          <p:nvPr>
            <p:ph type="sldNum" sz="quarter" idx="12"/>
          </p:nvPr>
        </p:nvSpPr>
        <p:spPr/>
        <p:txBody>
          <a:bodyPr/>
          <a:lstStyle>
            <a:lvl1pPr>
              <a:defRPr/>
            </a:lvl1pPr>
          </a:lstStyle>
          <a:p>
            <a:pPr>
              <a:defRPr/>
            </a:pPr>
            <a:fld id="{A422B1F0-58E6-43DB-ADE3-7AC579FAE6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2748982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9CA6F2D-AED1-4658-B97F-2000878C7CBD}" type="datetime1">
              <a:rPr lang="en-US">
                <a:solidFill>
                  <a:srgbClr val="000000"/>
                </a:solidFill>
              </a:rPr>
              <a:pPr>
                <a:defRPr/>
              </a:pPr>
              <a:t>12/4/2020</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19B4D7B-3618-48AB-B29E-B59A26C95C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9937601"/>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14400"/>
          </a:xfrm>
        </p:spPr>
        <p:txBody>
          <a:bodyPr/>
          <a:lstStyle/>
          <a:p>
            <a:r>
              <a:rPr lang="en-US"/>
              <a:t>Click to edit Master title style</a:t>
            </a:r>
          </a:p>
        </p:txBody>
      </p:sp>
      <p:sp>
        <p:nvSpPr>
          <p:cNvPr id="3" name="Content Placeholder 2"/>
          <p:cNvSpPr>
            <a:spLocks noGrp="1"/>
          </p:cNvSpPr>
          <p:nvPr>
            <p:ph idx="1"/>
          </p:nvPr>
        </p:nvSpPr>
        <p:spPr>
          <a:xfrm>
            <a:off x="457200" y="2209800"/>
            <a:ext cx="8229600" cy="3916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5BDA5897-F2AE-48A9-8D52-C143C5AEF26A}" type="datetime1">
              <a:rPr lang="en-US">
                <a:solidFill>
                  <a:srgbClr val="000000"/>
                </a:solidFill>
              </a:rPr>
              <a:pPr>
                <a:defRPr/>
              </a:pPr>
              <a:t>12/4/2020</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77F6DC7-7D13-4282-B776-952B4D59BB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9655895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914400"/>
            <a:ext cx="8229600" cy="5211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fld id="{E20CB5E0-00FE-4B23-8D9E-624832BF6655}" type="datetime1">
              <a:rPr lang="en-US">
                <a:solidFill>
                  <a:srgbClr val="000000"/>
                </a:solidFill>
              </a:rPr>
              <a:pPr>
                <a:defRPr/>
              </a:pPr>
              <a:t>12/4/2020</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C279B7D-534A-4385-A0BB-72F98A4B41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25777315"/>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144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2209800"/>
            <a:ext cx="8229600" cy="391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fld id="{12D311FE-3C27-4036-AD7D-F7360D3347FE}" type="datetime1">
              <a:rPr lang="en-US">
                <a:solidFill>
                  <a:srgbClr val="000000"/>
                </a:solidFill>
              </a:rPr>
              <a:pPr fontAlgn="base">
                <a:spcBef>
                  <a:spcPct val="0"/>
                </a:spcBef>
                <a:spcAft>
                  <a:spcPct val="0"/>
                </a:spcAft>
                <a:defRPr/>
              </a:pPr>
              <a:t>12/4/2020</a:t>
            </a:fld>
            <a:endParaRPr lang="en-US">
              <a:solidFill>
                <a:srgbClr val="000000"/>
              </a:solidFill>
            </a:endParaRPr>
          </a:p>
        </p:txBody>
      </p:sp>
      <p:sp>
        <p:nvSpPr>
          <p:cNvPr id="1029" name="Rectangle 5"/>
          <p:cNvSpPr>
            <a:spLocks noGrp="1" noChangeArrowheads="1"/>
          </p:cNvSpPr>
          <p:nvPr>
            <p:ph type="ftr" sz="quarter" idx="3"/>
          </p:nvPr>
        </p:nvSpPr>
        <p:spPr bwMode="auto">
          <a:xfrm>
            <a:off x="2895600" y="6381750"/>
            <a:ext cx="3276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solidFill>
                  <a:schemeClr val="accent2"/>
                </a:solidFill>
                <a:latin typeface="Arial" charset="0"/>
              </a:defRPr>
            </a:lvl1pPr>
          </a:lstStyle>
          <a:p>
            <a:pPr fontAlgn="base">
              <a:spcBef>
                <a:spcPct val="0"/>
              </a:spcBef>
              <a:spcAft>
                <a:spcPct val="0"/>
              </a:spcAft>
              <a:defRPr/>
            </a:pPr>
            <a:endParaRPr lang="en-US">
              <a:solidFill>
                <a:srgbClr val="333399"/>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D2BAE3AC-74B3-448F-B46B-141FCDD0827B}" type="slidenum">
              <a:rPr lang="en-US">
                <a:solidFill>
                  <a:srgbClr val="000000"/>
                </a:solidFill>
              </a:rPr>
              <a:pPr fontAlgn="base">
                <a:spcBef>
                  <a:spcPct val="0"/>
                </a:spcBef>
                <a:spcAft>
                  <a:spcPct val="0"/>
                </a:spcAft>
                <a:defRPr/>
              </a:pPr>
              <a:t>‹#›</a:t>
            </a:fld>
            <a:endParaRPr lang="en-US">
              <a:solidFill>
                <a:srgbClr val="000000"/>
              </a:solidFill>
            </a:endParaRPr>
          </a:p>
        </p:txBody>
      </p:sp>
      <p:pic>
        <p:nvPicPr>
          <p:cNvPr id="1031" name="Picture 7" descr="logo_DHCS_v%5b1%5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152400"/>
            <a:ext cx="1876425"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stsealc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53400" y="5334000"/>
            <a:ext cx="7620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Line 9"/>
          <p:cNvSpPr>
            <a:spLocks noChangeShapeType="1"/>
          </p:cNvSpPr>
          <p:nvPr/>
        </p:nvSpPr>
        <p:spPr bwMode="auto">
          <a:xfrm>
            <a:off x="457200" y="61722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endParaRPr>
          </a:p>
        </p:txBody>
      </p:sp>
      <p:sp>
        <p:nvSpPr>
          <p:cNvPr id="1034" name="Line 10"/>
          <p:cNvSpPr>
            <a:spLocks noChangeShapeType="1"/>
          </p:cNvSpPr>
          <p:nvPr/>
        </p:nvSpPr>
        <p:spPr bwMode="auto">
          <a:xfrm>
            <a:off x="457200" y="17526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endParaRPr>
          </a:p>
        </p:txBody>
      </p:sp>
    </p:spTree>
    <p:extLst>
      <p:ext uri="{BB962C8B-B14F-4D97-AF65-F5344CB8AC3E}">
        <p14:creationId xmlns:p14="http://schemas.microsoft.com/office/powerpoint/2010/main" val="2658184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spd="slow"/>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idx="4294967295"/>
          </p:nvPr>
        </p:nvSpPr>
        <p:spPr bwMode="auto">
          <a:xfrm>
            <a:off x="381000" y="1752600"/>
            <a:ext cx="8229600" cy="1600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0" fontAlgn="base" latinLnBrk="0" hangingPunct="0">
              <a:lnSpc>
                <a:spcPct val="100000"/>
              </a:lnSpc>
              <a:spcBef>
                <a:spcPct val="20000"/>
              </a:spcBef>
              <a:spcAft>
                <a:spcPct val="0"/>
              </a:spcAft>
              <a:buClrTx/>
              <a:buSzTx/>
              <a:buFontTx/>
              <a:buNone/>
              <a:tabLst/>
              <a:defRPr/>
            </a:pPr>
            <a:endParaRPr kumimoji="0" lang="en-US" sz="2400" b="1" i="0" u="none" strike="noStrike" kern="0" cap="none" spc="0" normalizeH="0" baseline="0" noProof="0">
              <a:ln>
                <a:noFill/>
              </a:ln>
              <a:solidFill>
                <a:schemeClr val="tx1"/>
              </a:solidFill>
              <a:effectLst/>
              <a:uLnTx/>
              <a:uFillTx/>
              <a:latin typeface="Arial" pitchFamily="34" charset="0"/>
              <a:ea typeface="+mn-ea"/>
              <a:cs typeface="Arial" pitchFamily="34" charset="0"/>
            </a:endParaRP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4000" b="1" i="0" u="none" strike="noStrike" kern="0" cap="none" spc="0" normalizeH="0" baseline="0" noProof="0" dirty="0">
                <a:ln>
                  <a:noFill/>
                </a:ln>
                <a:solidFill>
                  <a:schemeClr val="tx1"/>
                </a:solidFill>
                <a:effectLst/>
                <a:uLnTx/>
                <a:uFillTx/>
                <a:latin typeface="Arial" pitchFamily="34" charset="0"/>
                <a:ea typeface="+mn-ea"/>
                <a:cs typeface="Arial" pitchFamily="34" charset="0"/>
              </a:rPr>
              <a:t>Palliative Care and SB 1004</a:t>
            </a:r>
          </a:p>
          <a:p>
            <a:pPr marL="0" marR="0" lvl="0" indent="0" algn="ctr" defTabSz="914400" rtl="0" eaLnBrk="0" fontAlgn="base" latinLnBrk="0" hangingPunct="0">
              <a:lnSpc>
                <a:spcPct val="100000"/>
              </a:lnSpc>
              <a:spcBef>
                <a:spcPct val="20000"/>
              </a:spcBef>
              <a:spcAft>
                <a:spcPct val="0"/>
              </a:spcAft>
              <a:buClrTx/>
              <a:buSzTx/>
              <a:buFontTx/>
              <a:buNone/>
              <a:tabLst/>
              <a:defRPr/>
            </a:pPr>
            <a:endParaRPr kumimoji="0" lang="en-US" sz="2400" b="1"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Arial" pitchFamily="34" charset="0"/>
                <a:ea typeface="+mn-ea"/>
                <a:cs typeface="Arial" pitchFamily="34" charset="0"/>
              </a:rPr>
              <a:t>Dr. Steve </a:t>
            </a:r>
            <a:r>
              <a:rPr kumimoji="0" lang="en-US" sz="3600" b="1" i="0" u="none" strike="noStrike" kern="0" cap="none" spc="0" normalizeH="0" baseline="0" noProof="0" dirty="0" err="1">
                <a:ln>
                  <a:noFill/>
                </a:ln>
                <a:solidFill>
                  <a:schemeClr val="tx1"/>
                </a:solidFill>
                <a:effectLst/>
                <a:uLnTx/>
                <a:uFillTx/>
                <a:latin typeface="Arial" pitchFamily="34" charset="0"/>
                <a:ea typeface="+mn-ea"/>
                <a:cs typeface="Arial" pitchFamily="34" charset="0"/>
              </a:rPr>
              <a:t>Pantilat</a:t>
            </a:r>
            <a:endParaRPr kumimoji="0" lang="en-US" sz="3600" b="1"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a:ln>
                  <a:noFill/>
                </a:ln>
                <a:solidFill>
                  <a:schemeClr val="tx1"/>
                </a:solidFill>
                <a:effectLst/>
                <a:uLnTx/>
                <a:uFillTx/>
                <a:latin typeface="Arial" pitchFamily="34" charset="0"/>
                <a:ea typeface="+mn-ea"/>
                <a:cs typeface="Arial" pitchFamily="34" charset="0"/>
              </a:rPr>
              <a:t>Department of Health Care Services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a:ln>
                  <a:noFill/>
                </a:ln>
                <a:solidFill>
                  <a:schemeClr val="tx1"/>
                </a:solidFill>
                <a:effectLst/>
                <a:uLnTx/>
                <a:uFillTx/>
                <a:latin typeface="Arial" pitchFamily="34" charset="0"/>
                <a:ea typeface="+mn-ea"/>
                <a:cs typeface="Arial" pitchFamily="34" charset="0"/>
              </a:rPr>
              <a:t>February 23, 2015</a:t>
            </a:r>
          </a:p>
          <a:p>
            <a:pPr marL="0" marR="0" lvl="0" indent="0" algn="ctr" defTabSz="914400" rtl="0" eaLnBrk="0" fontAlgn="base" latinLnBrk="0" hangingPunct="0">
              <a:lnSpc>
                <a:spcPct val="100000"/>
              </a:lnSpc>
              <a:spcBef>
                <a:spcPct val="20000"/>
              </a:spcBef>
              <a:spcAft>
                <a:spcPct val="0"/>
              </a:spcAft>
              <a:buClrTx/>
              <a:buSzTx/>
              <a:buFontTx/>
              <a:buNone/>
              <a:tabLst/>
              <a:defRPr/>
            </a:pPr>
            <a:endParaRPr kumimoji="0" lang="en-US" sz="3600" b="1"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276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EC5AC7C-C663-451D-8D6F-2367DE416AD0}" type="slidenum">
              <a:rPr lang="en-US" smtClean="0">
                <a:solidFill>
                  <a:srgbClr val="000000"/>
                </a:solidFill>
              </a:rPr>
              <a:pPr eaLnBrk="1" hangingPunct="1"/>
              <a:t>1</a:t>
            </a:fld>
            <a:endParaRPr lang="en-US">
              <a:solidFill>
                <a:srgbClr val="000000"/>
              </a:solidFill>
            </a:endParaRPr>
          </a:p>
        </p:txBody>
      </p:sp>
    </p:spTree>
    <p:extLst>
      <p:ext uri="{BB962C8B-B14F-4D97-AF65-F5344CB8AC3E}">
        <p14:creationId xmlns:p14="http://schemas.microsoft.com/office/powerpoint/2010/main" val="57313268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14400"/>
          </a:xfrm>
        </p:spPr>
        <p:txBody>
          <a:bodyPr/>
          <a:lstStyle/>
          <a:p>
            <a:r>
              <a:rPr lang="en-US" sz="3200" b="1" dirty="0"/>
              <a:t>Core elements, Clinical Models, and Key Challenges</a:t>
            </a:r>
          </a:p>
        </p:txBody>
      </p:sp>
      <p:sp>
        <p:nvSpPr>
          <p:cNvPr id="3" name="Content Placeholder 2"/>
          <p:cNvSpPr>
            <a:spLocks noGrp="1"/>
          </p:cNvSpPr>
          <p:nvPr>
            <p:ph idx="1"/>
          </p:nvPr>
        </p:nvSpPr>
        <p:spPr>
          <a:xfrm>
            <a:off x="457200" y="2057400"/>
            <a:ext cx="8229600" cy="3916363"/>
          </a:xfrm>
        </p:spPr>
        <p:txBody>
          <a:bodyPr/>
          <a:lstStyle/>
          <a:p>
            <a:pPr lvl="0"/>
            <a:r>
              <a:rPr lang="en-US" dirty="0"/>
              <a:t>Defining patient population</a:t>
            </a:r>
          </a:p>
          <a:p>
            <a:pPr lvl="0"/>
            <a:r>
              <a:rPr lang="en-US" dirty="0"/>
              <a:t>Selecting a service delivery model</a:t>
            </a:r>
          </a:p>
          <a:p>
            <a:pPr lvl="0"/>
            <a:r>
              <a:rPr lang="en-US" dirty="0"/>
              <a:t>Figuring out how services will be paid for</a:t>
            </a:r>
          </a:p>
          <a:p>
            <a:pPr lvl="0"/>
            <a:r>
              <a:rPr lang="en-US" dirty="0"/>
              <a:t>Metrics to assess opportunity and impact</a:t>
            </a:r>
          </a:p>
          <a:p>
            <a:endParaRPr lang="en-US" dirty="0"/>
          </a:p>
        </p:txBody>
      </p:sp>
      <p:sp>
        <p:nvSpPr>
          <p:cNvPr id="4" name="Footer Placeholder 3"/>
          <p:cNvSpPr>
            <a:spLocks noGrp="1"/>
          </p:cNvSpPr>
          <p:nvPr>
            <p:ph type="ftr" sz="quarter" idx="11"/>
          </p:nvPr>
        </p:nvSpPr>
        <p:spPr/>
        <p:txBody>
          <a:bodyPr/>
          <a:lstStyle/>
          <a:p>
            <a:pPr>
              <a:defRPr/>
            </a:pPr>
            <a:endParaRPr lang="en-US">
              <a:solidFill>
                <a:srgbClr val="333399"/>
              </a:solidFill>
            </a:endParaRP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a:t>
            </a:fld>
            <a:endParaRPr lang="en-US">
              <a:solidFill>
                <a:srgbClr val="000000"/>
              </a:solidFill>
            </a:endParaRPr>
          </a:p>
        </p:txBody>
      </p:sp>
    </p:spTree>
    <p:extLst>
      <p:ext uri="{BB962C8B-B14F-4D97-AF65-F5344CB8AC3E}">
        <p14:creationId xmlns:p14="http://schemas.microsoft.com/office/powerpoint/2010/main" val="254179642"/>
      </p:ext>
    </p:extLst>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7</Reading_x0020_Level>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8.CoreElements_ClinicalModels_andKeyChallenges-Dr.Pantilat</Abstract>
    <PublishingContactName xmlns="http://schemas.microsoft.com/sharepoint/v3">Director's Office</PublishingContactName>
    <TAGAge xmlns="69bc34b3-1921-46c7-8c7a-d18363374b4b" xsi:nil="true"/>
    <_dlc_DocId xmlns="69bc34b3-1921-46c7-8c7a-d18363374b4b">DHCSDOC-2129867196-2088</_dlc_DocId>
    <_dlc_DocIdUrl xmlns="69bc34b3-1921-46c7-8c7a-d18363374b4b">
      <Url>http://dhcs2016prod:88/provgovpart/_layouts/15/DocIdRedir.aspx?ID=DHCSDOC-2129867196-2088</Url>
      <Description>DHCSDOC-2129867196-2088</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F04C031-7FDE-4AAF-9002-6422D6AA7BF1}"/>
</file>

<file path=customXml/itemProps2.xml><?xml version="1.0" encoding="utf-8"?>
<ds:datastoreItem xmlns:ds="http://schemas.openxmlformats.org/officeDocument/2006/customXml" ds:itemID="{FC58F7F1-CD36-42E2-ACC6-C8D4F366627A}">
  <ds:schemaRefs>
    <ds:schemaRef ds:uri="http://schemas.microsoft.com/sharepoint/v3/contenttype/forms"/>
  </ds:schemaRefs>
</ds:datastoreItem>
</file>

<file path=customXml/itemProps3.xml><?xml version="1.0" encoding="utf-8"?>
<ds:datastoreItem xmlns:ds="http://schemas.openxmlformats.org/officeDocument/2006/customXml" ds:itemID="{B65C8ED8-8F5B-4B33-9AA9-533378606468}">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4.xml><?xml version="1.0" encoding="utf-8"?>
<ds:datastoreItem xmlns:ds="http://schemas.openxmlformats.org/officeDocument/2006/customXml" ds:itemID="{30DE5EFF-B05E-437F-880F-A70876C2D98E}">
  <ds:schemaRefs>
    <ds:schemaRef ds:uri="http://schemas.microsoft.com/sharepoint/events"/>
  </ds:schemaRefs>
</ds:datastoreItem>
</file>

<file path=customXml/itemProps5.xml><?xml version="1.0" encoding="utf-8"?>
<ds:datastoreItem xmlns:ds="http://schemas.openxmlformats.org/officeDocument/2006/customXml" ds:itemID="{C9CDE1DD-06A9-4E0D-A617-DD4E91D90222}"/>
</file>

<file path=docProps/app.xml><?xml version="1.0" encoding="utf-8"?>
<Properties xmlns="http://schemas.openxmlformats.org/officeDocument/2006/extended-properties" xmlns:vt="http://schemas.openxmlformats.org/officeDocument/2006/docPropsVTypes">
  <Template/>
  <TotalTime>4500</TotalTime>
  <Words>51</Words>
  <Application>Microsoft Office PowerPoint</Application>
  <PresentationFormat>On-screen Show (4:3)</PresentationFormat>
  <Paragraphs>13</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Default Design</vt:lpstr>
      <vt:lpstr> Palliative Care and SB 1004  Dr. Steve Pantilat Department of Health Care Services February 23, 2015 </vt:lpstr>
      <vt:lpstr>Core elements, Clinical Models, and Key Challenges</vt:lpstr>
    </vt:vector>
  </TitlesOfParts>
  <Company>DHCS and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Leah Northrop</dc:creator>
  <cp:keywords>Palliative</cp:keywords>
  <cp:lastModifiedBy>Jamie Bracht</cp:lastModifiedBy>
  <cp:revision>95</cp:revision>
  <cp:lastPrinted>2015-01-09T23:27:09Z</cp:lastPrinted>
  <dcterms:created xsi:type="dcterms:W3CDTF">2014-06-11T23:38:14Z</dcterms:created>
  <dcterms:modified xsi:type="dcterms:W3CDTF">2020-12-05T04:43:28Z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Order">
    <vt:r8>736000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y fmtid="{D5CDD505-2E9C-101B-9397-08002B2CF9AE}" pid="9" name="_dlc_DocIdItemGuid">
    <vt:lpwstr>acfc740f-14fc-4087-baf1-31db4ed386b9</vt:lpwstr>
  </property>
  <property fmtid="{D5CDD505-2E9C-101B-9397-08002B2CF9AE}" pid="10" name="Remediated">
    <vt:bool>false</vt:bool>
  </property>
  <property fmtid="{D5CDD505-2E9C-101B-9397-08002B2CF9AE}" pid="11" name="Organization">
    <vt:lpwstr>76</vt:lpwstr>
  </property>
  <property fmtid="{D5CDD505-2E9C-101B-9397-08002B2CF9AE}" pid="12" name="Division">
    <vt:lpwstr>62;#Directors Office|e4872da7-61d4-4c7f-a711-33e1928ea746</vt:lpwstr>
  </property>
</Properties>
</file>