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docx" ContentType="application/vnd.openxmlformats-officedocument.wordprocessingml.document"/>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diagrams/data1.xml" ContentType="application/vnd.openxmlformats-officedocument.drawingml.diagramData+xml"/>
  <Override PartName="/ppt/slideLayouts/slideLayout10.xml" ContentType="application/vnd.openxmlformats-officedocument.presentationml.slideLayout+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4.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8.xml" ContentType="application/vnd.openxmlformats-officedocument.presentationml.notesSlide+xml"/>
  <Override PartName="/ppt/slideLayouts/slideLayout11.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4.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8"/>
  </p:notesMasterIdLst>
  <p:sldIdLst>
    <p:sldId id="256" r:id="rId6"/>
    <p:sldId id="324" r:id="rId7"/>
    <p:sldId id="327" r:id="rId8"/>
    <p:sldId id="260" r:id="rId9"/>
    <p:sldId id="318" r:id="rId10"/>
    <p:sldId id="319" r:id="rId11"/>
    <p:sldId id="321" r:id="rId12"/>
    <p:sldId id="281" r:id="rId13"/>
    <p:sldId id="314" r:id="rId14"/>
    <p:sldId id="270" r:id="rId15"/>
    <p:sldId id="331" r:id="rId16"/>
    <p:sldId id="332" r:id="rId17"/>
    <p:sldId id="330" r:id="rId18"/>
    <p:sldId id="284" r:id="rId19"/>
    <p:sldId id="315" r:id="rId20"/>
    <p:sldId id="316" r:id="rId21"/>
    <p:sldId id="333" r:id="rId22"/>
    <p:sldId id="328" r:id="rId23"/>
    <p:sldId id="308" r:id="rId24"/>
    <p:sldId id="329" r:id="rId25"/>
    <p:sldId id="326" r:id="rId26"/>
    <p:sldId id="307" r:id="rId27"/>
  </p:sldIdLst>
  <p:sldSz cx="9144000" cy="6858000" type="screen4x3"/>
  <p:notesSz cx="6934200" cy="92202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04">
          <p15:clr>
            <a:srgbClr val="A4A3A4"/>
          </p15:clr>
        </p15:guide>
        <p15:guide id="2" pos="218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 Kristi Johnson" initials="" lastIdx="5"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1223" autoAdjust="0"/>
    <p:restoredTop sz="86342" autoAdjust="0"/>
  </p:normalViewPr>
  <p:slideViewPr>
    <p:cSldViewPr>
      <p:cViewPr varScale="1">
        <p:scale>
          <a:sx n="63" d="100"/>
          <a:sy n="63" d="100"/>
        </p:scale>
        <p:origin x="600" y="66"/>
      </p:cViewPr>
      <p:guideLst>
        <p:guide orient="horz" pos="2160"/>
        <p:guide pos="2880"/>
      </p:guideLst>
    </p:cSldViewPr>
  </p:slideViewPr>
  <p:outlineViewPr>
    <p:cViewPr>
      <p:scale>
        <a:sx n="33" d="100"/>
        <a:sy n="33" d="100"/>
      </p:scale>
      <p:origin x="0" y="-51426"/>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5" d="100"/>
          <a:sy n="75" d="100"/>
        </p:scale>
        <p:origin x="-2028" y="-96"/>
      </p:cViewPr>
      <p:guideLst>
        <p:guide orient="horz" pos="2904"/>
        <p:guide pos="218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customXml" Target="../customXml/item5.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commentAuthors" Target="commentAuthors.xml"/><Relationship Id="rId32" Type="http://schemas.openxmlformats.org/officeDocument/2006/relationships/theme" Target="theme/theme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8" Type="http://schemas.openxmlformats.org/officeDocument/2006/relationships/slide" Target="slides/slide3.xml"/></Relationships>
</file>

<file path=ppt/_rels/viewProps.xml.rels><?xml version="1.0" encoding="UTF-8" standalone="yes"?>
<Relationships xmlns="http://schemas.openxmlformats.org/package/2006/relationships"><Relationship Id="rId1" Type="http://schemas.openxmlformats.org/officeDocument/2006/relationships/slide" Target="slides/slide2.xml"/></Relationships>
</file>

<file path=ppt/diagrams/_rels/data1.xml.rels><?xml version="1.0" encoding="UTF-8" standalone="yes"?>
<Relationships xmlns="http://schemas.openxmlformats.org/package/2006/relationships"><Relationship Id="rId1" Type="http://schemas.openxmlformats.org/officeDocument/2006/relationships/hyperlink" Target="http://www.abp.org/"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www.abp.org/" TargetMode="Externa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B5F29C-8EF1-4230-B5F6-EC5B0A7A589E}" type="doc">
      <dgm:prSet loTypeId="urn:microsoft.com/office/officeart/2005/8/layout/process5" loCatId="process" qsTypeId="urn:microsoft.com/office/officeart/2005/8/quickstyle/simple1#1" qsCatId="simple" csTypeId="urn:microsoft.com/office/officeart/2005/8/colors/colorful5" csCatId="colorful" phldr="1"/>
      <dgm:spPr/>
      <dgm:t>
        <a:bodyPr/>
        <a:lstStyle/>
        <a:p>
          <a:endParaRPr lang="en-US"/>
        </a:p>
      </dgm:t>
    </dgm:pt>
    <dgm:pt modelId="{311419DA-73B9-4796-8498-30B0AE451481}">
      <dgm:prSet phldrT="[Text]"/>
      <dgm:spPr/>
      <dgm:t>
        <a:bodyPr/>
        <a:lstStyle/>
        <a:p>
          <a:r>
            <a:rPr lang="en-US">
              <a:solidFill>
                <a:schemeClr val="tx1"/>
              </a:solidFill>
            </a:rPr>
            <a:t>Physician/diplomate enrolls in Sponsor QI project	</a:t>
          </a:r>
          <a:endParaRPr lang="en-US" dirty="0">
            <a:solidFill>
              <a:schemeClr val="tx1"/>
            </a:solidFill>
          </a:endParaRPr>
        </a:p>
      </dgm:t>
    </dgm:pt>
    <dgm:pt modelId="{8E2968FE-0038-44D0-A3F0-E0F97A3F4464}" type="parTrans" cxnId="{B2FAEFCB-C813-41AC-A763-1033D9FF9D53}">
      <dgm:prSet/>
      <dgm:spPr/>
      <dgm:t>
        <a:bodyPr/>
        <a:lstStyle/>
        <a:p>
          <a:endParaRPr lang="en-US">
            <a:solidFill>
              <a:schemeClr val="tx1"/>
            </a:solidFill>
          </a:endParaRPr>
        </a:p>
      </dgm:t>
    </dgm:pt>
    <dgm:pt modelId="{3B906C17-F28E-4E19-ACA8-524CD5D31338}" type="sibTrans" cxnId="{B2FAEFCB-C813-41AC-A763-1033D9FF9D53}">
      <dgm:prSet/>
      <dgm:spPr/>
      <dgm:t>
        <a:bodyPr/>
        <a:lstStyle/>
        <a:p>
          <a:endParaRPr lang="en-US" dirty="0">
            <a:solidFill>
              <a:schemeClr val="tx1"/>
            </a:solidFill>
          </a:endParaRPr>
        </a:p>
      </dgm:t>
    </dgm:pt>
    <dgm:pt modelId="{3B3DC76D-C0C7-4F74-B290-50335AB4D3DE}">
      <dgm:prSet phldrT="[Text]"/>
      <dgm:spPr/>
      <dgm:t>
        <a:bodyPr/>
        <a:lstStyle/>
        <a:p>
          <a:r>
            <a:rPr lang="en-US">
              <a:solidFill>
                <a:schemeClr val="tx1"/>
              </a:solidFill>
            </a:rPr>
            <a:t>Physician/diplomate indicates to Sponsor intent to seek MOC credit project</a:t>
          </a:r>
          <a:endParaRPr lang="en-US" dirty="0">
            <a:solidFill>
              <a:schemeClr val="tx1"/>
            </a:solidFill>
          </a:endParaRPr>
        </a:p>
      </dgm:t>
    </dgm:pt>
    <dgm:pt modelId="{2755B1D3-F799-43FF-95B0-208B40254EDD}" type="parTrans" cxnId="{65022656-B2AF-4F13-84E6-CF9D744B9E9A}">
      <dgm:prSet/>
      <dgm:spPr/>
      <dgm:t>
        <a:bodyPr/>
        <a:lstStyle/>
        <a:p>
          <a:endParaRPr lang="en-US">
            <a:solidFill>
              <a:schemeClr val="tx1"/>
            </a:solidFill>
          </a:endParaRPr>
        </a:p>
      </dgm:t>
    </dgm:pt>
    <dgm:pt modelId="{B9C0AF8B-1D8E-4E9E-98EA-22A272C3480E}" type="sibTrans" cxnId="{65022656-B2AF-4F13-84E6-CF9D744B9E9A}">
      <dgm:prSet/>
      <dgm:spPr/>
      <dgm:t>
        <a:bodyPr/>
        <a:lstStyle/>
        <a:p>
          <a:endParaRPr lang="en-US" dirty="0">
            <a:solidFill>
              <a:schemeClr val="tx1"/>
            </a:solidFill>
          </a:endParaRPr>
        </a:p>
      </dgm:t>
    </dgm:pt>
    <dgm:pt modelId="{EFA084FE-7008-4F39-A982-A56D57C85E2D}">
      <dgm:prSet phldrT="[Text]"/>
      <dgm:spPr/>
      <dgm:t>
        <a:bodyPr/>
        <a:lstStyle/>
        <a:p>
          <a:r>
            <a:rPr lang="en-US">
              <a:solidFill>
                <a:schemeClr val="tx1"/>
              </a:solidFill>
            </a:rPr>
            <a:t>Sponsor provides Completion requirements to physicians</a:t>
          </a:r>
          <a:endParaRPr lang="en-US" dirty="0">
            <a:solidFill>
              <a:schemeClr val="tx1"/>
            </a:solidFill>
          </a:endParaRPr>
        </a:p>
      </dgm:t>
    </dgm:pt>
    <dgm:pt modelId="{811846E1-EA4A-4573-903F-269F9BE8563A}" type="parTrans" cxnId="{0A4498C5-7DE3-4BAF-BDC4-C573E5B21067}">
      <dgm:prSet/>
      <dgm:spPr/>
      <dgm:t>
        <a:bodyPr/>
        <a:lstStyle/>
        <a:p>
          <a:endParaRPr lang="en-US">
            <a:solidFill>
              <a:schemeClr val="tx1"/>
            </a:solidFill>
          </a:endParaRPr>
        </a:p>
      </dgm:t>
    </dgm:pt>
    <dgm:pt modelId="{FAAFE9D1-78B8-427A-8FD7-5BE30BBF35FB}" type="sibTrans" cxnId="{0A4498C5-7DE3-4BAF-BDC4-C573E5B21067}">
      <dgm:prSet/>
      <dgm:spPr/>
      <dgm:t>
        <a:bodyPr/>
        <a:lstStyle/>
        <a:p>
          <a:endParaRPr lang="en-US" dirty="0">
            <a:solidFill>
              <a:schemeClr val="tx1"/>
            </a:solidFill>
          </a:endParaRPr>
        </a:p>
      </dgm:t>
    </dgm:pt>
    <dgm:pt modelId="{75547D01-4923-4329-985E-8A772B1302D3}">
      <dgm:prSet phldrT="[Text]"/>
      <dgm:spPr/>
      <dgm:t>
        <a:bodyPr/>
        <a:lstStyle/>
        <a:p>
          <a:r>
            <a:rPr lang="en-US">
              <a:solidFill>
                <a:schemeClr val="tx1"/>
              </a:solidFill>
            </a:rPr>
            <a:t>Local Organizations identify Local Leader responsible for approving physician attestations of completion</a:t>
          </a:r>
          <a:endParaRPr lang="en-US" dirty="0">
            <a:solidFill>
              <a:schemeClr val="tx1"/>
            </a:solidFill>
          </a:endParaRPr>
        </a:p>
      </dgm:t>
    </dgm:pt>
    <dgm:pt modelId="{B688DFD1-480F-4755-AA4F-EC58F181B84D}" type="parTrans" cxnId="{2127EEE2-27A2-4B2A-8715-12AC234FEC02}">
      <dgm:prSet/>
      <dgm:spPr/>
      <dgm:t>
        <a:bodyPr/>
        <a:lstStyle/>
        <a:p>
          <a:endParaRPr lang="en-US">
            <a:solidFill>
              <a:schemeClr val="tx1"/>
            </a:solidFill>
          </a:endParaRPr>
        </a:p>
      </dgm:t>
    </dgm:pt>
    <dgm:pt modelId="{E90AAD57-2E12-49E3-8126-DD20018A6F6A}" type="sibTrans" cxnId="{2127EEE2-27A2-4B2A-8715-12AC234FEC02}">
      <dgm:prSet/>
      <dgm:spPr/>
      <dgm:t>
        <a:bodyPr/>
        <a:lstStyle/>
        <a:p>
          <a:endParaRPr lang="en-US" dirty="0">
            <a:solidFill>
              <a:schemeClr val="tx1"/>
            </a:solidFill>
          </a:endParaRPr>
        </a:p>
      </dgm:t>
    </dgm:pt>
    <dgm:pt modelId="{94C00973-A77D-4BDF-B5B1-17B83F5CA820}">
      <dgm:prSet phldrT="[Text]"/>
      <dgm:spPr/>
      <dgm:t>
        <a:bodyPr/>
        <a:lstStyle/>
        <a:p>
          <a:r>
            <a:rPr lang="en-US">
              <a:solidFill>
                <a:schemeClr val="tx1"/>
              </a:solidFill>
            </a:rPr>
            <a:t>Physician completes requirements and submits signed attestation to Local Leader</a:t>
          </a:r>
          <a:endParaRPr lang="en-US" dirty="0">
            <a:solidFill>
              <a:schemeClr val="tx1"/>
            </a:solidFill>
          </a:endParaRPr>
        </a:p>
      </dgm:t>
    </dgm:pt>
    <dgm:pt modelId="{60B9D414-B48B-4C13-B528-3E1F0F5F3A68}" type="parTrans" cxnId="{9F462F21-60F3-4B3C-84F3-17FF02E7A159}">
      <dgm:prSet/>
      <dgm:spPr/>
      <dgm:t>
        <a:bodyPr/>
        <a:lstStyle/>
        <a:p>
          <a:endParaRPr lang="en-US">
            <a:solidFill>
              <a:schemeClr val="tx1"/>
            </a:solidFill>
          </a:endParaRPr>
        </a:p>
      </dgm:t>
    </dgm:pt>
    <dgm:pt modelId="{41EE89BC-A1AB-4620-BD3D-4EB4B4081229}" type="sibTrans" cxnId="{9F462F21-60F3-4B3C-84F3-17FF02E7A159}">
      <dgm:prSet/>
      <dgm:spPr/>
      <dgm:t>
        <a:bodyPr/>
        <a:lstStyle/>
        <a:p>
          <a:endParaRPr lang="en-US" dirty="0">
            <a:solidFill>
              <a:schemeClr val="tx1"/>
            </a:solidFill>
          </a:endParaRPr>
        </a:p>
      </dgm:t>
    </dgm:pt>
    <dgm:pt modelId="{D27B872B-E16A-4637-A5C9-E476B6D87A9E}">
      <dgm:prSet phldrT="[Text]"/>
      <dgm:spPr/>
      <dgm:t>
        <a:bodyPr/>
        <a:lstStyle/>
        <a:p>
          <a:r>
            <a:rPr lang="en-US">
              <a:solidFill>
                <a:schemeClr val="tx1"/>
              </a:solidFill>
            </a:rPr>
            <a:t>Local Leader verifies completion, submits attestation to Sponsor  and retains copy of signed attestation</a:t>
          </a:r>
          <a:endParaRPr lang="en-US" dirty="0">
            <a:solidFill>
              <a:schemeClr val="tx1"/>
            </a:solidFill>
          </a:endParaRPr>
        </a:p>
      </dgm:t>
    </dgm:pt>
    <dgm:pt modelId="{E52E5963-49DF-4D54-B2A9-2DA357B1E89F}" type="parTrans" cxnId="{F01A9D17-FB5A-4CB3-A429-04D50DC40F8D}">
      <dgm:prSet/>
      <dgm:spPr/>
      <dgm:t>
        <a:bodyPr/>
        <a:lstStyle/>
        <a:p>
          <a:endParaRPr lang="en-US">
            <a:solidFill>
              <a:schemeClr val="tx1"/>
            </a:solidFill>
          </a:endParaRPr>
        </a:p>
      </dgm:t>
    </dgm:pt>
    <dgm:pt modelId="{64F0450D-44D2-4F89-912F-B54F4B916F9A}" type="sibTrans" cxnId="{F01A9D17-FB5A-4CB3-A429-04D50DC40F8D}">
      <dgm:prSet/>
      <dgm:spPr/>
      <dgm:t>
        <a:bodyPr/>
        <a:lstStyle/>
        <a:p>
          <a:endParaRPr lang="en-US" dirty="0">
            <a:solidFill>
              <a:schemeClr val="tx1"/>
            </a:solidFill>
          </a:endParaRPr>
        </a:p>
      </dgm:t>
    </dgm:pt>
    <dgm:pt modelId="{921203FC-A4CA-49E2-88F8-367D86B3D5B9}">
      <dgm:prSet phldrT="[Text]"/>
      <dgm:spPr/>
      <dgm:t>
        <a:bodyPr/>
        <a:lstStyle/>
        <a:p>
          <a:r>
            <a:rPr lang="en-US">
              <a:solidFill>
                <a:schemeClr val="tx1"/>
              </a:solidFill>
            </a:rPr>
            <a:t>Sponsor submits completion data to the ABP in Excel spreadsheet (until Summer 2010)</a:t>
          </a:r>
          <a:endParaRPr lang="en-US" dirty="0">
            <a:solidFill>
              <a:schemeClr val="tx1"/>
            </a:solidFill>
          </a:endParaRPr>
        </a:p>
      </dgm:t>
    </dgm:pt>
    <dgm:pt modelId="{D196DA2F-51BC-4067-BBD3-D6F09934A872}" type="parTrans" cxnId="{00AA70A8-A75B-4371-8110-E10D473FEBD7}">
      <dgm:prSet/>
      <dgm:spPr/>
      <dgm:t>
        <a:bodyPr/>
        <a:lstStyle/>
        <a:p>
          <a:endParaRPr lang="en-US">
            <a:solidFill>
              <a:schemeClr val="tx1"/>
            </a:solidFill>
          </a:endParaRPr>
        </a:p>
      </dgm:t>
    </dgm:pt>
    <dgm:pt modelId="{90F6A5BF-5653-41E3-8611-3203377F41FA}" type="sibTrans" cxnId="{00AA70A8-A75B-4371-8110-E10D473FEBD7}">
      <dgm:prSet/>
      <dgm:spPr/>
      <dgm:t>
        <a:bodyPr/>
        <a:lstStyle/>
        <a:p>
          <a:endParaRPr lang="en-US" dirty="0">
            <a:solidFill>
              <a:schemeClr val="tx1"/>
            </a:solidFill>
          </a:endParaRPr>
        </a:p>
      </dgm:t>
    </dgm:pt>
    <dgm:pt modelId="{2227BFFC-C4E4-41F6-B90C-780573FA85B5}">
      <dgm:prSet phldrT="[Text]"/>
      <dgm:spPr/>
      <dgm:t>
        <a:bodyPr/>
        <a:lstStyle/>
        <a:p>
          <a:r>
            <a:rPr lang="en-US">
              <a:solidFill>
                <a:schemeClr val="tx1"/>
              </a:solidFill>
            </a:rPr>
            <a:t>ABP updates diplomate’s ABP Portfolio at </a:t>
          </a:r>
          <a:r>
            <a:rPr lang="en-US">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www.abp.org</a:t>
          </a:r>
          <a:r>
            <a:rPr lang="en-US">
              <a:solidFill>
                <a:schemeClr val="tx1"/>
              </a:solidFill>
            </a:rPr>
            <a:t>  indicating credit</a:t>
          </a:r>
          <a:endParaRPr lang="en-US" dirty="0">
            <a:solidFill>
              <a:schemeClr val="tx1"/>
            </a:solidFill>
          </a:endParaRPr>
        </a:p>
      </dgm:t>
    </dgm:pt>
    <dgm:pt modelId="{9CF24BA5-C7EF-4435-853E-9D77D3F667C7}" type="parTrans" cxnId="{FDF1FAC4-E444-4C1F-BA41-97CE8A4C202C}">
      <dgm:prSet/>
      <dgm:spPr/>
      <dgm:t>
        <a:bodyPr/>
        <a:lstStyle/>
        <a:p>
          <a:endParaRPr lang="en-US">
            <a:solidFill>
              <a:schemeClr val="tx1"/>
            </a:solidFill>
          </a:endParaRPr>
        </a:p>
      </dgm:t>
    </dgm:pt>
    <dgm:pt modelId="{F32BACD9-8B01-4DA7-9D88-6ED0CBF6C9B4}" type="sibTrans" cxnId="{FDF1FAC4-E444-4C1F-BA41-97CE8A4C202C}">
      <dgm:prSet/>
      <dgm:spPr/>
      <dgm:t>
        <a:bodyPr/>
        <a:lstStyle/>
        <a:p>
          <a:endParaRPr lang="en-US">
            <a:solidFill>
              <a:schemeClr val="tx1"/>
            </a:solidFill>
          </a:endParaRPr>
        </a:p>
      </dgm:t>
    </dgm:pt>
    <dgm:pt modelId="{89CE90D0-A390-40B2-97D2-87D4B9C5C9D3}">
      <dgm:prSet phldrT="[Text]"/>
      <dgm:spPr/>
      <dgm:t>
        <a:bodyPr/>
        <a:lstStyle/>
        <a:p>
          <a:r>
            <a:rPr lang="en-US">
              <a:solidFill>
                <a:schemeClr val="tx1"/>
              </a:solidFill>
            </a:rPr>
            <a:t>Sponsor  Collects needed information for ABP: Project name, Diplomates Full Name, ABP ID, Date of Birth, Business Mailing address, Date diplomate completed project</a:t>
          </a:r>
          <a:endParaRPr lang="en-US" dirty="0">
            <a:solidFill>
              <a:schemeClr val="tx1"/>
            </a:solidFill>
          </a:endParaRPr>
        </a:p>
      </dgm:t>
    </dgm:pt>
    <dgm:pt modelId="{9E0B5EBF-8453-4B64-805A-B2A45E226C3E}" type="parTrans" cxnId="{6D45DEE5-AF1B-45E6-BC53-4705087C4D78}">
      <dgm:prSet/>
      <dgm:spPr/>
      <dgm:t>
        <a:bodyPr/>
        <a:lstStyle/>
        <a:p>
          <a:endParaRPr lang="en-US">
            <a:solidFill>
              <a:schemeClr val="tx1"/>
            </a:solidFill>
          </a:endParaRPr>
        </a:p>
      </dgm:t>
    </dgm:pt>
    <dgm:pt modelId="{FFEB63D0-0B2F-4A61-9928-D94FBB0FD4A2}" type="sibTrans" cxnId="{6D45DEE5-AF1B-45E6-BC53-4705087C4D78}">
      <dgm:prSet/>
      <dgm:spPr/>
      <dgm:t>
        <a:bodyPr/>
        <a:lstStyle/>
        <a:p>
          <a:endParaRPr lang="en-US" dirty="0">
            <a:solidFill>
              <a:schemeClr val="tx1"/>
            </a:solidFill>
          </a:endParaRPr>
        </a:p>
      </dgm:t>
    </dgm:pt>
    <dgm:pt modelId="{E5538555-BD82-4813-8D9F-E1629841F02B}" type="pres">
      <dgm:prSet presAssocID="{65B5F29C-8EF1-4230-B5F6-EC5B0A7A589E}" presName="diagram" presStyleCnt="0">
        <dgm:presLayoutVars>
          <dgm:dir/>
          <dgm:resizeHandles val="exact"/>
        </dgm:presLayoutVars>
      </dgm:prSet>
      <dgm:spPr/>
    </dgm:pt>
    <dgm:pt modelId="{DA70430D-B450-435E-9165-9EED3C37C964}" type="pres">
      <dgm:prSet presAssocID="{311419DA-73B9-4796-8498-30B0AE451481}" presName="node" presStyleLbl="node1" presStyleIdx="0" presStyleCnt="9">
        <dgm:presLayoutVars>
          <dgm:bulletEnabled val="1"/>
        </dgm:presLayoutVars>
      </dgm:prSet>
      <dgm:spPr/>
    </dgm:pt>
    <dgm:pt modelId="{64F85E8B-77DE-4960-858A-2BB33DBC4091}" type="pres">
      <dgm:prSet presAssocID="{3B906C17-F28E-4E19-ACA8-524CD5D31338}" presName="sibTrans" presStyleLbl="sibTrans2D1" presStyleIdx="0" presStyleCnt="8"/>
      <dgm:spPr/>
    </dgm:pt>
    <dgm:pt modelId="{4E93DF86-BABB-4EE8-9469-075DE1E10A23}" type="pres">
      <dgm:prSet presAssocID="{3B906C17-F28E-4E19-ACA8-524CD5D31338}" presName="connectorText" presStyleLbl="sibTrans2D1" presStyleIdx="0" presStyleCnt="8"/>
      <dgm:spPr/>
    </dgm:pt>
    <dgm:pt modelId="{6B3CB955-6831-4612-BCF0-5D6739B6EE13}" type="pres">
      <dgm:prSet presAssocID="{3B3DC76D-C0C7-4F74-B290-50335AB4D3DE}" presName="node" presStyleLbl="node1" presStyleIdx="1" presStyleCnt="9">
        <dgm:presLayoutVars>
          <dgm:bulletEnabled val="1"/>
        </dgm:presLayoutVars>
      </dgm:prSet>
      <dgm:spPr/>
    </dgm:pt>
    <dgm:pt modelId="{76F770E4-852D-4DC9-87DD-D4F008B8E6DE}" type="pres">
      <dgm:prSet presAssocID="{B9C0AF8B-1D8E-4E9E-98EA-22A272C3480E}" presName="sibTrans" presStyleLbl="sibTrans2D1" presStyleIdx="1" presStyleCnt="8"/>
      <dgm:spPr/>
    </dgm:pt>
    <dgm:pt modelId="{0C901192-6F31-4E0A-ACDA-1D7BDD03DCD6}" type="pres">
      <dgm:prSet presAssocID="{B9C0AF8B-1D8E-4E9E-98EA-22A272C3480E}" presName="connectorText" presStyleLbl="sibTrans2D1" presStyleIdx="1" presStyleCnt="8"/>
      <dgm:spPr/>
    </dgm:pt>
    <dgm:pt modelId="{D47537FF-A84B-4D26-A6FC-E044130E9EF2}" type="pres">
      <dgm:prSet presAssocID="{EFA084FE-7008-4F39-A982-A56D57C85E2D}" presName="node" presStyleLbl="node1" presStyleIdx="2" presStyleCnt="9">
        <dgm:presLayoutVars>
          <dgm:bulletEnabled val="1"/>
        </dgm:presLayoutVars>
      </dgm:prSet>
      <dgm:spPr/>
    </dgm:pt>
    <dgm:pt modelId="{405A1C4F-B9FB-42DB-AE05-220A3AC67B12}" type="pres">
      <dgm:prSet presAssocID="{FAAFE9D1-78B8-427A-8FD7-5BE30BBF35FB}" presName="sibTrans" presStyleLbl="sibTrans2D1" presStyleIdx="2" presStyleCnt="8"/>
      <dgm:spPr/>
    </dgm:pt>
    <dgm:pt modelId="{07AC35DE-8E32-40AE-9CD8-1FCBE4B17D63}" type="pres">
      <dgm:prSet presAssocID="{FAAFE9D1-78B8-427A-8FD7-5BE30BBF35FB}" presName="connectorText" presStyleLbl="sibTrans2D1" presStyleIdx="2" presStyleCnt="8"/>
      <dgm:spPr/>
    </dgm:pt>
    <dgm:pt modelId="{07E871B5-343F-44E0-B32A-9F79FC5A8F6D}" type="pres">
      <dgm:prSet presAssocID="{75547D01-4923-4329-985E-8A772B1302D3}" presName="node" presStyleLbl="node1" presStyleIdx="3" presStyleCnt="9">
        <dgm:presLayoutVars>
          <dgm:bulletEnabled val="1"/>
        </dgm:presLayoutVars>
      </dgm:prSet>
      <dgm:spPr/>
    </dgm:pt>
    <dgm:pt modelId="{5E45F7B0-C5FE-454D-91EA-A1ECDD765544}" type="pres">
      <dgm:prSet presAssocID="{E90AAD57-2E12-49E3-8126-DD20018A6F6A}" presName="sibTrans" presStyleLbl="sibTrans2D1" presStyleIdx="3" presStyleCnt="8"/>
      <dgm:spPr/>
    </dgm:pt>
    <dgm:pt modelId="{55FF814D-BF30-47EA-8F55-48E013B08F1E}" type="pres">
      <dgm:prSet presAssocID="{E90AAD57-2E12-49E3-8126-DD20018A6F6A}" presName="connectorText" presStyleLbl="sibTrans2D1" presStyleIdx="3" presStyleCnt="8"/>
      <dgm:spPr/>
    </dgm:pt>
    <dgm:pt modelId="{30CC0831-F8D9-41D4-B82B-B9F1FEA51149}" type="pres">
      <dgm:prSet presAssocID="{94C00973-A77D-4BDF-B5B1-17B83F5CA820}" presName="node" presStyleLbl="node1" presStyleIdx="4" presStyleCnt="9">
        <dgm:presLayoutVars>
          <dgm:bulletEnabled val="1"/>
        </dgm:presLayoutVars>
      </dgm:prSet>
      <dgm:spPr/>
    </dgm:pt>
    <dgm:pt modelId="{8354E583-FC90-4A72-A40E-315161049402}" type="pres">
      <dgm:prSet presAssocID="{41EE89BC-A1AB-4620-BD3D-4EB4B4081229}" presName="sibTrans" presStyleLbl="sibTrans2D1" presStyleIdx="4" presStyleCnt="8"/>
      <dgm:spPr/>
    </dgm:pt>
    <dgm:pt modelId="{2D93963D-2E72-4295-A034-FED808B678CE}" type="pres">
      <dgm:prSet presAssocID="{41EE89BC-A1AB-4620-BD3D-4EB4B4081229}" presName="connectorText" presStyleLbl="sibTrans2D1" presStyleIdx="4" presStyleCnt="8"/>
      <dgm:spPr/>
    </dgm:pt>
    <dgm:pt modelId="{141397B7-8158-440C-9ED8-2A6CCECC1BD0}" type="pres">
      <dgm:prSet presAssocID="{D27B872B-E16A-4637-A5C9-E476B6D87A9E}" presName="node" presStyleLbl="node1" presStyleIdx="5" presStyleCnt="9">
        <dgm:presLayoutVars>
          <dgm:bulletEnabled val="1"/>
        </dgm:presLayoutVars>
      </dgm:prSet>
      <dgm:spPr/>
    </dgm:pt>
    <dgm:pt modelId="{EE691A39-6A91-4BDF-A88E-53AF1FDA529E}" type="pres">
      <dgm:prSet presAssocID="{64F0450D-44D2-4F89-912F-B54F4B916F9A}" presName="sibTrans" presStyleLbl="sibTrans2D1" presStyleIdx="5" presStyleCnt="8"/>
      <dgm:spPr/>
    </dgm:pt>
    <dgm:pt modelId="{237DA6FC-BE02-4140-9B70-DB29D0E98C8A}" type="pres">
      <dgm:prSet presAssocID="{64F0450D-44D2-4F89-912F-B54F4B916F9A}" presName="connectorText" presStyleLbl="sibTrans2D1" presStyleIdx="5" presStyleCnt="8"/>
      <dgm:spPr/>
    </dgm:pt>
    <dgm:pt modelId="{6C124A04-CE66-4B99-A83D-84EE2239D79C}" type="pres">
      <dgm:prSet presAssocID="{89CE90D0-A390-40B2-97D2-87D4B9C5C9D3}" presName="node" presStyleLbl="node1" presStyleIdx="6" presStyleCnt="9">
        <dgm:presLayoutVars>
          <dgm:bulletEnabled val="1"/>
        </dgm:presLayoutVars>
      </dgm:prSet>
      <dgm:spPr/>
    </dgm:pt>
    <dgm:pt modelId="{620A50D1-28E4-4928-8B3D-A56E367D46FE}" type="pres">
      <dgm:prSet presAssocID="{FFEB63D0-0B2F-4A61-9928-D94FBB0FD4A2}" presName="sibTrans" presStyleLbl="sibTrans2D1" presStyleIdx="6" presStyleCnt="8"/>
      <dgm:spPr/>
    </dgm:pt>
    <dgm:pt modelId="{DCE15EEF-1995-4C15-95BB-01DB39CC3B35}" type="pres">
      <dgm:prSet presAssocID="{FFEB63D0-0B2F-4A61-9928-D94FBB0FD4A2}" presName="connectorText" presStyleLbl="sibTrans2D1" presStyleIdx="6" presStyleCnt="8"/>
      <dgm:spPr/>
    </dgm:pt>
    <dgm:pt modelId="{3883B9D9-7A78-46A8-9BDB-4470A0BE3329}" type="pres">
      <dgm:prSet presAssocID="{921203FC-A4CA-49E2-88F8-367D86B3D5B9}" presName="node" presStyleLbl="node1" presStyleIdx="7" presStyleCnt="9">
        <dgm:presLayoutVars>
          <dgm:bulletEnabled val="1"/>
        </dgm:presLayoutVars>
      </dgm:prSet>
      <dgm:spPr/>
    </dgm:pt>
    <dgm:pt modelId="{1123A395-2552-434E-8BF1-20950F9F17C3}" type="pres">
      <dgm:prSet presAssocID="{90F6A5BF-5653-41E3-8611-3203377F41FA}" presName="sibTrans" presStyleLbl="sibTrans2D1" presStyleIdx="7" presStyleCnt="8"/>
      <dgm:spPr/>
    </dgm:pt>
    <dgm:pt modelId="{55D400FE-77E9-4139-8705-09101ED55B8C}" type="pres">
      <dgm:prSet presAssocID="{90F6A5BF-5653-41E3-8611-3203377F41FA}" presName="connectorText" presStyleLbl="sibTrans2D1" presStyleIdx="7" presStyleCnt="8"/>
      <dgm:spPr/>
    </dgm:pt>
    <dgm:pt modelId="{8C88BF24-DA34-4882-94C2-212A48EA419E}" type="pres">
      <dgm:prSet presAssocID="{2227BFFC-C4E4-41F6-B90C-780573FA85B5}" presName="node" presStyleLbl="node1" presStyleIdx="8" presStyleCnt="9">
        <dgm:presLayoutVars>
          <dgm:bulletEnabled val="1"/>
        </dgm:presLayoutVars>
      </dgm:prSet>
      <dgm:spPr/>
    </dgm:pt>
  </dgm:ptLst>
  <dgm:cxnLst>
    <dgm:cxn modelId="{5C268105-0E7C-4453-9E5E-B85B3A0D1289}" type="presOf" srcId="{3B3DC76D-C0C7-4F74-B290-50335AB4D3DE}" destId="{6B3CB955-6831-4612-BCF0-5D6739B6EE13}" srcOrd="0" destOrd="0" presId="urn:microsoft.com/office/officeart/2005/8/layout/process5"/>
    <dgm:cxn modelId="{2E953217-EA30-4FAE-B271-90D528C04129}" type="presOf" srcId="{FFEB63D0-0B2F-4A61-9928-D94FBB0FD4A2}" destId="{DCE15EEF-1995-4C15-95BB-01DB39CC3B35}" srcOrd="1" destOrd="0" presId="urn:microsoft.com/office/officeart/2005/8/layout/process5"/>
    <dgm:cxn modelId="{F01A9D17-FB5A-4CB3-A429-04D50DC40F8D}" srcId="{65B5F29C-8EF1-4230-B5F6-EC5B0A7A589E}" destId="{D27B872B-E16A-4637-A5C9-E476B6D87A9E}" srcOrd="5" destOrd="0" parTransId="{E52E5963-49DF-4D54-B2A9-2DA357B1E89F}" sibTransId="{64F0450D-44D2-4F89-912F-B54F4B916F9A}"/>
    <dgm:cxn modelId="{9E9E7019-603A-488D-8C9C-6597BDD8EDE7}" type="presOf" srcId="{B9C0AF8B-1D8E-4E9E-98EA-22A272C3480E}" destId="{0C901192-6F31-4E0A-ACDA-1D7BDD03DCD6}" srcOrd="1" destOrd="0" presId="urn:microsoft.com/office/officeart/2005/8/layout/process5"/>
    <dgm:cxn modelId="{0FA9E71A-6594-4FE4-991C-298A3E7C0D9C}" type="presOf" srcId="{65B5F29C-8EF1-4230-B5F6-EC5B0A7A589E}" destId="{E5538555-BD82-4813-8D9F-E1629841F02B}" srcOrd="0" destOrd="0" presId="urn:microsoft.com/office/officeart/2005/8/layout/process5"/>
    <dgm:cxn modelId="{5A345920-8414-4F83-B9B2-0B0C8411B3D6}" type="presOf" srcId="{3B906C17-F28E-4E19-ACA8-524CD5D31338}" destId="{64F85E8B-77DE-4960-858A-2BB33DBC4091}" srcOrd="0" destOrd="0" presId="urn:microsoft.com/office/officeart/2005/8/layout/process5"/>
    <dgm:cxn modelId="{9F462F21-60F3-4B3C-84F3-17FF02E7A159}" srcId="{65B5F29C-8EF1-4230-B5F6-EC5B0A7A589E}" destId="{94C00973-A77D-4BDF-B5B1-17B83F5CA820}" srcOrd="4" destOrd="0" parTransId="{60B9D414-B48B-4C13-B528-3E1F0F5F3A68}" sibTransId="{41EE89BC-A1AB-4620-BD3D-4EB4B4081229}"/>
    <dgm:cxn modelId="{C6794325-9810-4E02-AF54-0ED122D21ED5}" type="presOf" srcId="{75547D01-4923-4329-985E-8A772B1302D3}" destId="{07E871B5-343F-44E0-B32A-9F79FC5A8F6D}" srcOrd="0" destOrd="0" presId="urn:microsoft.com/office/officeart/2005/8/layout/process5"/>
    <dgm:cxn modelId="{B0F15C2D-341F-45C4-A677-1F756F8AB8C0}" type="presOf" srcId="{311419DA-73B9-4796-8498-30B0AE451481}" destId="{DA70430D-B450-435E-9165-9EED3C37C964}" srcOrd="0" destOrd="0" presId="urn:microsoft.com/office/officeart/2005/8/layout/process5"/>
    <dgm:cxn modelId="{03EFCA39-E51C-4372-950D-702D6BDE2993}" type="presOf" srcId="{FAAFE9D1-78B8-427A-8FD7-5BE30BBF35FB}" destId="{07AC35DE-8E32-40AE-9CD8-1FCBE4B17D63}" srcOrd="1" destOrd="0" presId="urn:microsoft.com/office/officeart/2005/8/layout/process5"/>
    <dgm:cxn modelId="{E6C80943-2928-435B-BB77-C03F7CF7647F}" type="presOf" srcId="{2227BFFC-C4E4-41F6-B90C-780573FA85B5}" destId="{8C88BF24-DA34-4882-94C2-212A48EA419E}" srcOrd="0" destOrd="0" presId="urn:microsoft.com/office/officeart/2005/8/layout/process5"/>
    <dgm:cxn modelId="{F7BBE366-85B8-4426-B1EF-3FD992D6077D}" type="presOf" srcId="{EFA084FE-7008-4F39-A982-A56D57C85E2D}" destId="{D47537FF-A84B-4D26-A6FC-E044130E9EF2}" srcOrd="0" destOrd="0" presId="urn:microsoft.com/office/officeart/2005/8/layout/process5"/>
    <dgm:cxn modelId="{0DF98E69-D72A-40CC-9201-966A829E5CA2}" type="presOf" srcId="{41EE89BC-A1AB-4620-BD3D-4EB4B4081229}" destId="{8354E583-FC90-4A72-A40E-315161049402}" srcOrd="0" destOrd="0" presId="urn:microsoft.com/office/officeart/2005/8/layout/process5"/>
    <dgm:cxn modelId="{C1FC1150-50C2-4F30-BC1D-F84C3832D370}" type="presOf" srcId="{89CE90D0-A390-40B2-97D2-87D4B9C5C9D3}" destId="{6C124A04-CE66-4B99-A83D-84EE2239D79C}" srcOrd="0" destOrd="0" presId="urn:microsoft.com/office/officeart/2005/8/layout/process5"/>
    <dgm:cxn modelId="{44239E53-20E7-4D93-97EF-80656A02E597}" type="presOf" srcId="{B9C0AF8B-1D8E-4E9E-98EA-22A272C3480E}" destId="{76F770E4-852D-4DC9-87DD-D4F008B8E6DE}" srcOrd="0" destOrd="0" presId="urn:microsoft.com/office/officeart/2005/8/layout/process5"/>
    <dgm:cxn modelId="{65022656-B2AF-4F13-84E6-CF9D744B9E9A}" srcId="{65B5F29C-8EF1-4230-B5F6-EC5B0A7A589E}" destId="{3B3DC76D-C0C7-4F74-B290-50335AB4D3DE}" srcOrd="1" destOrd="0" parTransId="{2755B1D3-F799-43FF-95B0-208B40254EDD}" sibTransId="{B9C0AF8B-1D8E-4E9E-98EA-22A272C3480E}"/>
    <dgm:cxn modelId="{342FC380-926E-41C8-BBF5-61C28944B576}" type="presOf" srcId="{3B906C17-F28E-4E19-ACA8-524CD5D31338}" destId="{4E93DF86-BABB-4EE8-9469-075DE1E10A23}" srcOrd="1" destOrd="0" presId="urn:microsoft.com/office/officeart/2005/8/layout/process5"/>
    <dgm:cxn modelId="{16026083-CD75-489F-8287-B331741AD383}" type="presOf" srcId="{E90AAD57-2E12-49E3-8126-DD20018A6F6A}" destId="{55FF814D-BF30-47EA-8F55-48E013B08F1E}" srcOrd="1" destOrd="0" presId="urn:microsoft.com/office/officeart/2005/8/layout/process5"/>
    <dgm:cxn modelId="{9CD23F86-8CA5-4501-8EBD-434E059D18B8}" type="presOf" srcId="{64F0450D-44D2-4F89-912F-B54F4B916F9A}" destId="{237DA6FC-BE02-4140-9B70-DB29D0E98C8A}" srcOrd="1" destOrd="0" presId="urn:microsoft.com/office/officeart/2005/8/layout/process5"/>
    <dgm:cxn modelId="{ABD80189-076B-45EA-96E4-9A83E9F30EF7}" type="presOf" srcId="{E90AAD57-2E12-49E3-8126-DD20018A6F6A}" destId="{5E45F7B0-C5FE-454D-91EA-A1ECDD765544}" srcOrd="0" destOrd="0" presId="urn:microsoft.com/office/officeart/2005/8/layout/process5"/>
    <dgm:cxn modelId="{1EA58F8E-D535-4AAD-94A4-C43CB0DF0F99}" type="presOf" srcId="{41EE89BC-A1AB-4620-BD3D-4EB4B4081229}" destId="{2D93963D-2E72-4295-A034-FED808B678CE}" srcOrd="1" destOrd="0" presId="urn:microsoft.com/office/officeart/2005/8/layout/process5"/>
    <dgm:cxn modelId="{C073DFA4-1022-40A0-943D-4AD46E956C84}" type="presOf" srcId="{90F6A5BF-5653-41E3-8611-3203377F41FA}" destId="{55D400FE-77E9-4139-8705-09101ED55B8C}" srcOrd="1" destOrd="0" presId="urn:microsoft.com/office/officeart/2005/8/layout/process5"/>
    <dgm:cxn modelId="{00AA70A8-A75B-4371-8110-E10D473FEBD7}" srcId="{65B5F29C-8EF1-4230-B5F6-EC5B0A7A589E}" destId="{921203FC-A4CA-49E2-88F8-367D86B3D5B9}" srcOrd="7" destOrd="0" parTransId="{D196DA2F-51BC-4067-BBD3-D6F09934A872}" sibTransId="{90F6A5BF-5653-41E3-8611-3203377F41FA}"/>
    <dgm:cxn modelId="{E9EAECAF-1FBE-428C-A162-993D35AB93AA}" type="presOf" srcId="{FFEB63D0-0B2F-4A61-9928-D94FBB0FD4A2}" destId="{620A50D1-28E4-4928-8B3D-A56E367D46FE}" srcOrd="0" destOrd="0" presId="urn:microsoft.com/office/officeart/2005/8/layout/process5"/>
    <dgm:cxn modelId="{FDF1FAC4-E444-4C1F-BA41-97CE8A4C202C}" srcId="{65B5F29C-8EF1-4230-B5F6-EC5B0A7A589E}" destId="{2227BFFC-C4E4-41F6-B90C-780573FA85B5}" srcOrd="8" destOrd="0" parTransId="{9CF24BA5-C7EF-4435-853E-9D77D3F667C7}" sibTransId="{F32BACD9-8B01-4DA7-9D88-6ED0CBF6C9B4}"/>
    <dgm:cxn modelId="{0A4498C5-7DE3-4BAF-BDC4-C573E5B21067}" srcId="{65B5F29C-8EF1-4230-B5F6-EC5B0A7A589E}" destId="{EFA084FE-7008-4F39-A982-A56D57C85E2D}" srcOrd="2" destOrd="0" parTransId="{811846E1-EA4A-4573-903F-269F9BE8563A}" sibTransId="{FAAFE9D1-78B8-427A-8FD7-5BE30BBF35FB}"/>
    <dgm:cxn modelId="{B2FAEFCB-C813-41AC-A763-1033D9FF9D53}" srcId="{65B5F29C-8EF1-4230-B5F6-EC5B0A7A589E}" destId="{311419DA-73B9-4796-8498-30B0AE451481}" srcOrd="0" destOrd="0" parTransId="{8E2968FE-0038-44D0-A3F0-E0F97A3F4464}" sibTransId="{3B906C17-F28E-4E19-ACA8-524CD5D31338}"/>
    <dgm:cxn modelId="{4C3407D2-2833-4CEF-A337-D2DDB3840611}" type="presOf" srcId="{94C00973-A77D-4BDF-B5B1-17B83F5CA820}" destId="{30CC0831-F8D9-41D4-B82B-B9F1FEA51149}" srcOrd="0" destOrd="0" presId="urn:microsoft.com/office/officeart/2005/8/layout/process5"/>
    <dgm:cxn modelId="{9D75E2D6-BA42-44BA-86A4-6127EC60C956}" type="presOf" srcId="{90F6A5BF-5653-41E3-8611-3203377F41FA}" destId="{1123A395-2552-434E-8BF1-20950F9F17C3}" srcOrd="0" destOrd="0" presId="urn:microsoft.com/office/officeart/2005/8/layout/process5"/>
    <dgm:cxn modelId="{5BD2BFD8-6D48-40FB-B29E-A96936CBE0D2}" type="presOf" srcId="{64F0450D-44D2-4F89-912F-B54F4B916F9A}" destId="{EE691A39-6A91-4BDF-A88E-53AF1FDA529E}" srcOrd="0" destOrd="0" presId="urn:microsoft.com/office/officeart/2005/8/layout/process5"/>
    <dgm:cxn modelId="{05A97FDC-44A9-4564-92B2-3B0FB4F28070}" type="presOf" srcId="{921203FC-A4CA-49E2-88F8-367D86B3D5B9}" destId="{3883B9D9-7A78-46A8-9BDB-4470A0BE3329}" srcOrd="0" destOrd="0" presId="urn:microsoft.com/office/officeart/2005/8/layout/process5"/>
    <dgm:cxn modelId="{2127EEE2-27A2-4B2A-8715-12AC234FEC02}" srcId="{65B5F29C-8EF1-4230-B5F6-EC5B0A7A589E}" destId="{75547D01-4923-4329-985E-8A772B1302D3}" srcOrd="3" destOrd="0" parTransId="{B688DFD1-480F-4755-AA4F-EC58F181B84D}" sibTransId="{E90AAD57-2E12-49E3-8126-DD20018A6F6A}"/>
    <dgm:cxn modelId="{6D45DEE5-AF1B-45E6-BC53-4705087C4D78}" srcId="{65B5F29C-8EF1-4230-B5F6-EC5B0A7A589E}" destId="{89CE90D0-A390-40B2-97D2-87D4B9C5C9D3}" srcOrd="6" destOrd="0" parTransId="{9E0B5EBF-8453-4B64-805A-B2A45E226C3E}" sibTransId="{FFEB63D0-0B2F-4A61-9928-D94FBB0FD4A2}"/>
    <dgm:cxn modelId="{E1C12AE9-DB38-4970-9C26-F2053A98229E}" type="presOf" srcId="{FAAFE9D1-78B8-427A-8FD7-5BE30BBF35FB}" destId="{405A1C4F-B9FB-42DB-AE05-220A3AC67B12}" srcOrd="0" destOrd="0" presId="urn:microsoft.com/office/officeart/2005/8/layout/process5"/>
    <dgm:cxn modelId="{23E3C0FE-C96A-4AA4-8D7E-A1E53DBE018B}" type="presOf" srcId="{D27B872B-E16A-4637-A5C9-E476B6D87A9E}" destId="{141397B7-8158-440C-9ED8-2A6CCECC1BD0}" srcOrd="0" destOrd="0" presId="urn:microsoft.com/office/officeart/2005/8/layout/process5"/>
    <dgm:cxn modelId="{1F229B05-1A8D-405F-81E4-09521F158700}" type="presParOf" srcId="{E5538555-BD82-4813-8D9F-E1629841F02B}" destId="{DA70430D-B450-435E-9165-9EED3C37C964}" srcOrd="0" destOrd="0" presId="urn:microsoft.com/office/officeart/2005/8/layout/process5"/>
    <dgm:cxn modelId="{AC0EB514-CE7D-4559-B507-05A82D823532}" type="presParOf" srcId="{E5538555-BD82-4813-8D9F-E1629841F02B}" destId="{64F85E8B-77DE-4960-858A-2BB33DBC4091}" srcOrd="1" destOrd="0" presId="urn:microsoft.com/office/officeart/2005/8/layout/process5"/>
    <dgm:cxn modelId="{7FB4D272-A972-488E-B0CA-829A3CD844B2}" type="presParOf" srcId="{64F85E8B-77DE-4960-858A-2BB33DBC4091}" destId="{4E93DF86-BABB-4EE8-9469-075DE1E10A23}" srcOrd="0" destOrd="0" presId="urn:microsoft.com/office/officeart/2005/8/layout/process5"/>
    <dgm:cxn modelId="{6BE516B6-A865-4CBA-809F-0595AE66367A}" type="presParOf" srcId="{E5538555-BD82-4813-8D9F-E1629841F02B}" destId="{6B3CB955-6831-4612-BCF0-5D6739B6EE13}" srcOrd="2" destOrd="0" presId="urn:microsoft.com/office/officeart/2005/8/layout/process5"/>
    <dgm:cxn modelId="{9E21EBF9-0DEF-4DCA-B2F9-DC18D5D5DC81}" type="presParOf" srcId="{E5538555-BD82-4813-8D9F-E1629841F02B}" destId="{76F770E4-852D-4DC9-87DD-D4F008B8E6DE}" srcOrd="3" destOrd="0" presId="urn:microsoft.com/office/officeart/2005/8/layout/process5"/>
    <dgm:cxn modelId="{31677B2E-5ADF-4141-B52E-AE9991E891D5}" type="presParOf" srcId="{76F770E4-852D-4DC9-87DD-D4F008B8E6DE}" destId="{0C901192-6F31-4E0A-ACDA-1D7BDD03DCD6}" srcOrd="0" destOrd="0" presId="urn:microsoft.com/office/officeart/2005/8/layout/process5"/>
    <dgm:cxn modelId="{1FAB5763-97BC-4930-9AD6-CF11C8E88C36}" type="presParOf" srcId="{E5538555-BD82-4813-8D9F-E1629841F02B}" destId="{D47537FF-A84B-4D26-A6FC-E044130E9EF2}" srcOrd="4" destOrd="0" presId="urn:microsoft.com/office/officeart/2005/8/layout/process5"/>
    <dgm:cxn modelId="{7A6B37A3-2D0B-425F-8213-D650DC24FC71}" type="presParOf" srcId="{E5538555-BD82-4813-8D9F-E1629841F02B}" destId="{405A1C4F-B9FB-42DB-AE05-220A3AC67B12}" srcOrd="5" destOrd="0" presId="urn:microsoft.com/office/officeart/2005/8/layout/process5"/>
    <dgm:cxn modelId="{D0A838F9-52BD-4802-949D-DB560214DAA8}" type="presParOf" srcId="{405A1C4F-B9FB-42DB-AE05-220A3AC67B12}" destId="{07AC35DE-8E32-40AE-9CD8-1FCBE4B17D63}" srcOrd="0" destOrd="0" presId="urn:microsoft.com/office/officeart/2005/8/layout/process5"/>
    <dgm:cxn modelId="{9F5051D5-9B28-4ED5-9F26-C4A96FFBB87F}" type="presParOf" srcId="{E5538555-BD82-4813-8D9F-E1629841F02B}" destId="{07E871B5-343F-44E0-B32A-9F79FC5A8F6D}" srcOrd="6" destOrd="0" presId="urn:microsoft.com/office/officeart/2005/8/layout/process5"/>
    <dgm:cxn modelId="{A871D6CC-0D5C-44F3-810C-44657618DE08}" type="presParOf" srcId="{E5538555-BD82-4813-8D9F-E1629841F02B}" destId="{5E45F7B0-C5FE-454D-91EA-A1ECDD765544}" srcOrd="7" destOrd="0" presId="urn:microsoft.com/office/officeart/2005/8/layout/process5"/>
    <dgm:cxn modelId="{10A0E781-F09E-4EBE-95B9-83640629C600}" type="presParOf" srcId="{5E45F7B0-C5FE-454D-91EA-A1ECDD765544}" destId="{55FF814D-BF30-47EA-8F55-48E013B08F1E}" srcOrd="0" destOrd="0" presId="urn:microsoft.com/office/officeart/2005/8/layout/process5"/>
    <dgm:cxn modelId="{EA64CD9A-C29B-40C7-94BC-EFB283039961}" type="presParOf" srcId="{E5538555-BD82-4813-8D9F-E1629841F02B}" destId="{30CC0831-F8D9-41D4-B82B-B9F1FEA51149}" srcOrd="8" destOrd="0" presId="urn:microsoft.com/office/officeart/2005/8/layout/process5"/>
    <dgm:cxn modelId="{89460F16-DE9B-4EF9-AF72-C463834CFF2E}" type="presParOf" srcId="{E5538555-BD82-4813-8D9F-E1629841F02B}" destId="{8354E583-FC90-4A72-A40E-315161049402}" srcOrd="9" destOrd="0" presId="urn:microsoft.com/office/officeart/2005/8/layout/process5"/>
    <dgm:cxn modelId="{60BBDDD0-4E7E-40E9-A44A-EAE5ADC8FA9B}" type="presParOf" srcId="{8354E583-FC90-4A72-A40E-315161049402}" destId="{2D93963D-2E72-4295-A034-FED808B678CE}" srcOrd="0" destOrd="0" presId="urn:microsoft.com/office/officeart/2005/8/layout/process5"/>
    <dgm:cxn modelId="{1C9E6E1F-1061-4705-B1DB-22960473827F}" type="presParOf" srcId="{E5538555-BD82-4813-8D9F-E1629841F02B}" destId="{141397B7-8158-440C-9ED8-2A6CCECC1BD0}" srcOrd="10" destOrd="0" presId="urn:microsoft.com/office/officeart/2005/8/layout/process5"/>
    <dgm:cxn modelId="{20A5E90B-3BF8-4ED8-8FFF-57ED080FF049}" type="presParOf" srcId="{E5538555-BD82-4813-8D9F-E1629841F02B}" destId="{EE691A39-6A91-4BDF-A88E-53AF1FDA529E}" srcOrd="11" destOrd="0" presId="urn:microsoft.com/office/officeart/2005/8/layout/process5"/>
    <dgm:cxn modelId="{E2CEDDD4-9754-45DA-A3C1-7778C08B5AE2}" type="presParOf" srcId="{EE691A39-6A91-4BDF-A88E-53AF1FDA529E}" destId="{237DA6FC-BE02-4140-9B70-DB29D0E98C8A}" srcOrd="0" destOrd="0" presId="urn:microsoft.com/office/officeart/2005/8/layout/process5"/>
    <dgm:cxn modelId="{BBDE994A-3F7A-42F7-99D1-E69CDE42D838}" type="presParOf" srcId="{E5538555-BD82-4813-8D9F-E1629841F02B}" destId="{6C124A04-CE66-4B99-A83D-84EE2239D79C}" srcOrd="12" destOrd="0" presId="urn:microsoft.com/office/officeart/2005/8/layout/process5"/>
    <dgm:cxn modelId="{68E7B5A8-5059-4406-9418-751824BD132F}" type="presParOf" srcId="{E5538555-BD82-4813-8D9F-E1629841F02B}" destId="{620A50D1-28E4-4928-8B3D-A56E367D46FE}" srcOrd="13" destOrd="0" presId="urn:microsoft.com/office/officeart/2005/8/layout/process5"/>
    <dgm:cxn modelId="{0D4B67FB-1F3F-40E3-8195-9C8C1F0E15A2}" type="presParOf" srcId="{620A50D1-28E4-4928-8B3D-A56E367D46FE}" destId="{DCE15EEF-1995-4C15-95BB-01DB39CC3B35}" srcOrd="0" destOrd="0" presId="urn:microsoft.com/office/officeart/2005/8/layout/process5"/>
    <dgm:cxn modelId="{9D1115A0-0B92-4DAF-A2F7-093FFA52B000}" type="presParOf" srcId="{E5538555-BD82-4813-8D9F-E1629841F02B}" destId="{3883B9D9-7A78-46A8-9BDB-4470A0BE3329}" srcOrd="14" destOrd="0" presId="urn:microsoft.com/office/officeart/2005/8/layout/process5"/>
    <dgm:cxn modelId="{8023FA8B-8AA7-4909-BAE4-AEA6E84CEFC1}" type="presParOf" srcId="{E5538555-BD82-4813-8D9F-E1629841F02B}" destId="{1123A395-2552-434E-8BF1-20950F9F17C3}" srcOrd="15" destOrd="0" presId="urn:microsoft.com/office/officeart/2005/8/layout/process5"/>
    <dgm:cxn modelId="{CD65D57D-3D32-46A3-8C14-FB23CF30F903}" type="presParOf" srcId="{1123A395-2552-434E-8BF1-20950F9F17C3}" destId="{55D400FE-77E9-4139-8705-09101ED55B8C}" srcOrd="0" destOrd="0" presId="urn:microsoft.com/office/officeart/2005/8/layout/process5"/>
    <dgm:cxn modelId="{9EDF85FE-81FD-4F7D-97EF-1002CA09030B}" type="presParOf" srcId="{E5538555-BD82-4813-8D9F-E1629841F02B}" destId="{8C88BF24-DA34-4882-94C2-212A48EA419E}" srcOrd="16"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0430D-B450-435E-9165-9EED3C37C964}">
      <dsp:nvSpPr>
        <dsp:cNvPr id="0" name=""/>
        <dsp:cNvSpPr/>
      </dsp:nvSpPr>
      <dsp:spPr>
        <a:xfrm>
          <a:off x="351844" y="104"/>
          <a:ext cx="1699766" cy="1019859"/>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Physician/diplomate enrolls in Sponsor QI project	</a:t>
          </a:r>
          <a:endParaRPr lang="en-US" sz="900" kern="1200" dirty="0">
            <a:solidFill>
              <a:schemeClr val="tx1"/>
            </a:solidFill>
          </a:endParaRPr>
        </a:p>
      </dsp:txBody>
      <dsp:txXfrm>
        <a:off x="381715" y="29975"/>
        <a:ext cx="1640024" cy="960117"/>
      </dsp:txXfrm>
    </dsp:sp>
    <dsp:sp modelId="{64F85E8B-77DE-4960-858A-2BB33DBC4091}">
      <dsp:nvSpPr>
        <dsp:cNvPr id="0" name=""/>
        <dsp:cNvSpPr/>
      </dsp:nvSpPr>
      <dsp:spPr>
        <a:xfrm>
          <a:off x="2201189" y="299262"/>
          <a:ext cx="360350" cy="421541"/>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a:off x="2201189" y="383570"/>
        <a:ext cx="252245" cy="252925"/>
      </dsp:txXfrm>
    </dsp:sp>
    <dsp:sp modelId="{6B3CB955-6831-4612-BCF0-5D6739B6EE13}">
      <dsp:nvSpPr>
        <dsp:cNvPr id="0" name=""/>
        <dsp:cNvSpPr/>
      </dsp:nvSpPr>
      <dsp:spPr>
        <a:xfrm>
          <a:off x="2731516" y="104"/>
          <a:ext cx="1699766" cy="1019859"/>
        </a:xfrm>
        <a:prstGeom prst="roundRect">
          <a:avLst>
            <a:gd name="adj" fmla="val 10000"/>
          </a:avLst>
        </a:prstGeom>
        <a:solidFill>
          <a:schemeClr val="accent5">
            <a:hueOff val="-1241735"/>
            <a:satOff val="4976"/>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Physician/diplomate indicates to Sponsor intent to seek MOC credit project</a:t>
          </a:r>
          <a:endParaRPr lang="en-US" sz="900" kern="1200" dirty="0">
            <a:solidFill>
              <a:schemeClr val="tx1"/>
            </a:solidFill>
          </a:endParaRPr>
        </a:p>
      </dsp:txBody>
      <dsp:txXfrm>
        <a:off x="2761387" y="29975"/>
        <a:ext cx="1640024" cy="960117"/>
      </dsp:txXfrm>
    </dsp:sp>
    <dsp:sp modelId="{76F770E4-852D-4DC9-87DD-D4F008B8E6DE}">
      <dsp:nvSpPr>
        <dsp:cNvPr id="0" name=""/>
        <dsp:cNvSpPr/>
      </dsp:nvSpPr>
      <dsp:spPr>
        <a:xfrm>
          <a:off x="4580862" y="299262"/>
          <a:ext cx="360350" cy="421541"/>
        </a:xfrm>
        <a:prstGeom prst="rightArrow">
          <a:avLst>
            <a:gd name="adj1" fmla="val 60000"/>
            <a:gd name="adj2" fmla="val 50000"/>
          </a:avLst>
        </a:prstGeom>
        <a:solidFill>
          <a:schemeClr val="accent5">
            <a:hueOff val="-1419125"/>
            <a:satOff val="5687"/>
            <a:lumOff val="123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a:off x="4580862" y="383570"/>
        <a:ext cx="252245" cy="252925"/>
      </dsp:txXfrm>
    </dsp:sp>
    <dsp:sp modelId="{D47537FF-A84B-4D26-A6FC-E044130E9EF2}">
      <dsp:nvSpPr>
        <dsp:cNvPr id="0" name=""/>
        <dsp:cNvSpPr/>
      </dsp:nvSpPr>
      <dsp:spPr>
        <a:xfrm>
          <a:off x="5111189" y="104"/>
          <a:ext cx="1699766" cy="1019859"/>
        </a:xfrm>
        <a:prstGeom prst="roundRect">
          <a:avLst>
            <a:gd name="adj" fmla="val 10000"/>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Sponsor provides Completion requirements to physicians</a:t>
          </a:r>
          <a:endParaRPr lang="en-US" sz="900" kern="1200" dirty="0">
            <a:solidFill>
              <a:schemeClr val="tx1"/>
            </a:solidFill>
          </a:endParaRPr>
        </a:p>
      </dsp:txBody>
      <dsp:txXfrm>
        <a:off x="5141060" y="29975"/>
        <a:ext cx="1640024" cy="960117"/>
      </dsp:txXfrm>
    </dsp:sp>
    <dsp:sp modelId="{405A1C4F-B9FB-42DB-AE05-220A3AC67B12}">
      <dsp:nvSpPr>
        <dsp:cNvPr id="0" name=""/>
        <dsp:cNvSpPr/>
      </dsp:nvSpPr>
      <dsp:spPr>
        <a:xfrm rot="5400000">
          <a:off x="5780897" y="1138947"/>
          <a:ext cx="360350" cy="421541"/>
        </a:xfrm>
        <a:prstGeom prst="rightArrow">
          <a:avLst>
            <a:gd name="adj1" fmla="val 60000"/>
            <a:gd name="adj2" fmla="val 50000"/>
          </a:avLst>
        </a:prstGeom>
        <a:solidFill>
          <a:schemeClr val="accent5">
            <a:hueOff val="-2838251"/>
            <a:satOff val="11375"/>
            <a:lumOff val="24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rot="-5400000">
        <a:off x="5834610" y="1169543"/>
        <a:ext cx="252925" cy="252245"/>
      </dsp:txXfrm>
    </dsp:sp>
    <dsp:sp modelId="{07E871B5-343F-44E0-B32A-9F79FC5A8F6D}">
      <dsp:nvSpPr>
        <dsp:cNvPr id="0" name=""/>
        <dsp:cNvSpPr/>
      </dsp:nvSpPr>
      <dsp:spPr>
        <a:xfrm>
          <a:off x="5111189" y="1699870"/>
          <a:ext cx="1699766" cy="1019859"/>
        </a:xfrm>
        <a:prstGeom prst="roundRect">
          <a:avLst>
            <a:gd name="adj" fmla="val 10000"/>
          </a:avLst>
        </a:prstGeom>
        <a:solidFill>
          <a:schemeClr val="accent5">
            <a:hueOff val="-3725204"/>
            <a:satOff val="14929"/>
            <a:lumOff val="323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Local Organizations identify Local Leader responsible for approving physician attestations of completion</a:t>
          </a:r>
          <a:endParaRPr lang="en-US" sz="900" kern="1200" dirty="0">
            <a:solidFill>
              <a:schemeClr val="tx1"/>
            </a:solidFill>
          </a:endParaRPr>
        </a:p>
      </dsp:txBody>
      <dsp:txXfrm>
        <a:off x="5141060" y="1729741"/>
        <a:ext cx="1640024" cy="960117"/>
      </dsp:txXfrm>
    </dsp:sp>
    <dsp:sp modelId="{5E45F7B0-C5FE-454D-91EA-A1ECDD765544}">
      <dsp:nvSpPr>
        <dsp:cNvPr id="0" name=""/>
        <dsp:cNvSpPr/>
      </dsp:nvSpPr>
      <dsp:spPr>
        <a:xfrm rot="10800000">
          <a:off x="4601259" y="1999029"/>
          <a:ext cx="360350" cy="421541"/>
        </a:xfrm>
        <a:prstGeom prst="rightArrow">
          <a:avLst>
            <a:gd name="adj1" fmla="val 60000"/>
            <a:gd name="adj2" fmla="val 50000"/>
          </a:avLst>
        </a:prstGeom>
        <a:solidFill>
          <a:schemeClr val="accent5">
            <a:hueOff val="-4257376"/>
            <a:satOff val="17062"/>
            <a:lumOff val="369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rot="10800000">
        <a:off x="4709364" y="2083337"/>
        <a:ext cx="252245" cy="252925"/>
      </dsp:txXfrm>
    </dsp:sp>
    <dsp:sp modelId="{30CC0831-F8D9-41D4-B82B-B9F1FEA51149}">
      <dsp:nvSpPr>
        <dsp:cNvPr id="0" name=""/>
        <dsp:cNvSpPr/>
      </dsp:nvSpPr>
      <dsp:spPr>
        <a:xfrm>
          <a:off x="2731516" y="1699870"/>
          <a:ext cx="1699766" cy="1019859"/>
        </a:xfrm>
        <a:prstGeom prst="roundRect">
          <a:avLst>
            <a:gd name="adj" fmla="val 10000"/>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Physician completes requirements and submits signed attestation to Local Leader</a:t>
          </a:r>
          <a:endParaRPr lang="en-US" sz="900" kern="1200" dirty="0">
            <a:solidFill>
              <a:schemeClr val="tx1"/>
            </a:solidFill>
          </a:endParaRPr>
        </a:p>
      </dsp:txBody>
      <dsp:txXfrm>
        <a:off x="2761387" y="1729741"/>
        <a:ext cx="1640024" cy="960117"/>
      </dsp:txXfrm>
    </dsp:sp>
    <dsp:sp modelId="{8354E583-FC90-4A72-A40E-315161049402}">
      <dsp:nvSpPr>
        <dsp:cNvPr id="0" name=""/>
        <dsp:cNvSpPr/>
      </dsp:nvSpPr>
      <dsp:spPr>
        <a:xfrm rot="10800000">
          <a:off x="2221587" y="1999029"/>
          <a:ext cx="360350" cy="421541"/>
        </a:xfrm>
        <a:prstGeom prst="rightArrow">
          <a:avLst>
            <a:gd name="adj1" fmla="val 60000"/>
            <a:gd name="adj2" fmla="val 50000"/>
          </a:avLst>
        </a:prstGeom>
        <a:solidFill>
          <a:schemeClr val="accent5">
            <a:hueOff val="-5676501"/>
            <a:satOff val="22749"/>
            <a:lumOff val="493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rot="10800000">
        <a:off x="2329692" y="2083337"/>
        <a:ext cx="252245" cy="252925"/>
      </dsp:txXfrm>
    </dsp:sp>
    <dsp:sp modelId="{141397B7-8158-440C-9ED8-2A6CCECC1BD0}">
      <dsp:nvSpPr>
        <dsp:cNvPr id="0" name=""/>
        <dsp:cNvSpPr/>
      </dsp:nvSpPr>
      <dsp:spPr>
        <a:xfrm>
          <a:off x="351844" y="1699870"/>
          <a:ext cx="1699766" cy="1019859"/>
        </a:xfrm>
        <a:prstGeom prst="roundRect">
          <a:avLst>
            <a:gd name="adj" fmla="val 10000"/>
          </a:avLst>
        </a:prstGeom>
        <a:solidFill>
          <a:schemeClr val="accent5">
            <a:hueOff val="-6208672"/>
            <a:satOff val="24882"/>
            <a:lumOff val="53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Local Leader verifies completion, submits attestation to Sponsor  and retains copy of signed attestation</a:t>
          </a:r>
          <a:endParaRPr lang="en-US" sz="900" kern="1200" dirty="0">
            <a:solidFill>
              <a:schemeClr val="tx1"/>
            </a:solidFill>
          </a:endParaRPr>
        </a:p>
      </dsp:txBody>
      <dsp:txXfrm>
        <a:off x="381715" y="1729741"/>
        <a:ext cx="1640024" cy="960117"/>
      </dsp:txXfrm>
    </dsp:sp>
    <dsp:sp modelId="{EE691A39-6A91-4BDF-A88E-53AF1FDA529E}">
      <dsp:nvSpPr>
        <dsp:cNvPr id="0" name=""/>
        <dsp:cNvSpPr/>
      </dsp:nvSpPr>
      <dsp:spPr>
        <a:xfrm rot="5400000">
          <a:off x="1021552" y="2838713"/>
          <a:ext cx="360350" cy="421541"/>
        </a:xfrm>
        <a:prstGeom prst="rightArrow">
          <a:avLst>
            <a:gd name="adj1" fmla="val 60000"/>
            <a:gd name="adj2" fmla="val 50000"/>
          </a:avLst>
        </a:prstGeom>
        <a:solidFill>
          <a:schemeClr val="accent5">
            <a:hueOff val="-7095626"/>
            <a:satOff val="28436"/>
            <a:lumOff val="616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rot="-5400000">
        <a:off x="1075265" y="2869309"/>
        <a:ext cx="252925" cy="252245"/>
      </dsp:txXfrm>
    </dsp:sp>
    <dsp:sp modelId="{6C124A04-CE66-4B99-A83D-84EE2239D79C}">
      <dsp:nvSpPr>
        <dsp:cNvPr id="0" name=""/>
        <dsp:cNvSpPr/>
      </dsp:nvSpPr>
      <dsp:spPr>
        <a:xfrm>
          <a:off x="351844" y="3399636"/>
          <a:ext cx="1699766" cy="1019859"/>
        </a:xfrm>
        <a:prstGeom prst="roundRect">
          <a:avLst>
            <a:gd name="adj" fmla="val 10000"/>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Sponsor  Collects needed information for ABP: Project name, Diplomates Full Name, ABP ID, Date of Birth, Business Mailing address, Date diplomate completed project</a:t>
          </a:r>
          <a:endParaRPr lang="en-US" sz="900" kern="1200" dirty="0">
            <a:solidFill>
              <a:schemeClr val="tx1"/>
            </a:solidFill>
          </a:endParaRPr>
        </a:p>
      </dsp:txBody>
      <dsp:txXfrm>
        <a:off x="381715" y="3429507"/>
        <a:ext cx="1640024" cy="960117"/>
      </dsp:txXfrm>
    </dsp:sp>
    <dsp:sp modelId="{620A50D1-28E4-4928-8B3D-A56E367D46FE}">
      <dsp:nvSpPr>
        <dsp:cNvPr id="0" name=""/>
        <dsp:cNvSpPr/>
      </dsp:nvSpPr>
      <dsp:spPr>
        <a:xfrm>
          <a:off x="2201189" y="3698795"/>
          <a:ext cx="360350" cy="421541"/>
        </a:xfrm>
        <a:prstGeom prst="rightArrow">
          <a:avLst>
            <a:gd name="adj1" fmla="val 60000"/>
            <a:gd name="adj2" fmla="val 50000"/>
          </a:avLst>
        </a:prstGeom>
        <a:solidFill>
          <a:schemeClr val="accent5">
            <a:hueOff val="-8514751"/>
            <a:satOff val="34124"/>
            <a:lumOff val="739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a:off x="2201189" y="3783103"/>
        <a:ext cx="252245" cy="252925"/>
      </dsp:txXfrm>
    </dsp:sp>
    <dsp:sp modelId="{3883B9D9-7A78-46A8-9BDB-4470A0BE3329}">
      <dsp:nvSpPr>
        <dsp:cNvPr id="0" name=""/>
        <dsp:cNvSpPr/>
      </dsp:nvSpPr>
      <dsp:spPr>
        <a:xfrm>
          <a:off x="2731516" y="3399636"/>
          <a:ext cx="1699766" cy="1019859"/>
        </a:xfrm>
        <a:prstGeom prst="roundRect">
          <a:avLst>
            <a:gd name="adj" fmla="val 10000"/>
          </a:avLst>
        </a:prstGeom>
        <a:solidFill>
          <a:schemeClr val="accent5">
            <a:hueOff val="-8692142"/>
            <a:satOff val="34835"/>
            <a:lumOff val="7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Sponsor submits completion data to the ABP in Excel spreadsheet (until Summer 2010)</a:t>
          </a:r>
          <a:endParaRPr lang="en-US" sz="900" kern="1200" dirty="0">
            <a:solidFill>
              <a:schemeClr val="tx1"/>
            </a:solidFill>
          </a:endParaRPr>
        </a:p>
      </dsp:txBody>
      <dsp:txXfrm>
        <a:off x="2761387" y="3429507"/>
        <a:ext cx="1640024" cy="960117"/>
      </dsp:txXfrm>
    </dsp:sp>
    <dsp:sp modelId="{1123A395-2552-434E-8BF1-20950F9F17C3}">
      <dsp:nvSpPr>
        <dsp:cNvPr id="0" name=""/>
        <dsp:cNvSpPr/>
      </dsp:nvSpPr>
      <dsp:spPr>
        <a:xfrm>
          <a:off x="4580862" y="3698795"/>
          <a:ext cx="360350" cy="421541"/>
        </a:xfrm>
        <a:prstGeom prst="rightArrow">
          <a:avLst>
            <a:gd name="adj1" fmla="val 60000"/>
            <a:gd name="adj2" fmla="val 50000"/>
          </a:avLst>
        </a:prstGeom>
        <a:solidFill>
          <a:schemeClr val="accent5">
            <a:hueOff val="-9933876"/>
            <a:satOff val="39811"/>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dirty="0">
            <a:solidFill>
              <a:schemeClr val="tx1"/>
            </a:solidFill>
          </a:endParaRPr>
        </a:p>
      </dsp:txBody>
      <dsp:txXfrm>
        <a:off x="4580862" y="3783103"/>
        <a:ext cx="252245" cy="252925"/>
      </dsp:txXfrm>
    </dsp:sp>
    <dsp:sp modelId="{8C88BF24-DA34-4882-94C2-212A48EA419E}">
      <dsp:nvSpPr>
        <dsp:cNvPr id="0" name=""/>
        <dsp:cNvSpPr/>
      </dsp:nvSpPr>
      <dsp:spPr>
        <a:xfrm>
          <a:off x="5111189" y="3399636"/>
          <a:ext cx="1699766" cy="1019859"/>
        </a:xfrm>
        <a:prstGeom prst="roundRect">
          <a:avLst>
            <a:gd name="adj" fmla="val 1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rPr>
            <a:t>ABP updates diplomate’s ABP Portfolio at </a:t>
          </a:r>
          <a:r>
            <a:rPr lang="en-US" sz="900" kern="120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www.abp.org</a:t>
          </a:r>
          <a:r>
            <a:rPr lang="en-US" sz="900" kern="1200">
              <a:solidFill>
                <a:schemeClr val="tx1"/>
              </a:solidFill>
            </a:rPr>
            <a:t>  indicating credit</a:t>
          </a:r>
          <a:endParaRPr lang="en-US" sz="900" kern="1200" dirty="0">
            <a:solidFill>
              <a:schemeClr val="tx1"/>
            </a:solidFill>
          </a:endParaRPr>
        </a:p>
      </dsp:txBody>
      <dsp:txXfrm>
        <a:off x="5141060" y="3429507"/>
        <a:ext cx="1640024" cy="960117"/>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4536CC-28DE-455F-A773-645A6364ABCE}"/>
              </a:ext>
            </a:extLst>
          </p:cNvPr>
          <p:cNvSpPr>
            <a:spLocks noGrp="1"/>
          </p:cNvSpPr>
          <p:nvPr>
            <p:ph type="hdr" sz="quarter"/>
          </p:nvPr>
        </p:nvSpPr>
        <p:spPr>
          <a:xfrm>
            <a:off x="0" y="0"/>
            <a:ext cx="3005138" cy="460375"/>
          </a:xfrm>
          <a:prstGeom prst="rect">
            <a:avLst/>
          </a:prstGeom>
        </p:spPr>
        <p:txBody>
          <a:bodyPr vert="horz" lIns="92309" tIns="46154" rIns="92309" bIns="46154" rtlCol="0"/>
          <a:lstStyle>
            <a:lvl1pPr algn="l">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8A58D99C-3A10-41B0-B004-C20A7E77AB86}"/>
              </a:ext>
            </a:extLst>
          </p:cNvPr>
          <p:cNvSpPr>
            <a:spLocks noGrp="1"/>
          </p:cNvSpPr>
          <p:nvPr>
            <p:ph type="dt" idx="1"/>
          </p:nvPr>
        </p:nvSpPr>
        <p:spPr>
          <a:xfrm>
            <a:off x="3927475" y="0"/>
            <a:ext cx="3005138" cy="460375"/>
          </a:xfrm>
          <a:prstGeom prst="rect">
            <a:avLst/>
          </a:prstGeom>
        </p:spPr>
        <p:txBody>
          <a:bodyPr vert="horz" lIns="92309" tIns="46154" rIns="92309" bIns="46154" rtlCol="0"/>
          <a:lstStyle>
            <a:lvl1pPr algn="r">
              <a:defRPr sz="1200">
                <a:latin typeface="Arial" charset="0"/>
              </a:defRPr>
            </a:lvl1pPr>
          </a:lstStyle>
          <a:p>
            <a:pPr>
              <a:defRPr/>
            </a:pPr>
            <a:fld id="{8135C1AD-C134-48D1-8F10-70BB8191B62D}" type="datetimeFigureOut">
              <a:rPr lang="en-US"/>
              <a:pPr>
                <a:defRPr/>
              </a:pPr>
              <a:t>12/3/2020</a:t>
            </a:fld>
            <a:endParaRPr lang="en-US" dirty="0"/>
          </a:p>
        </p:txBody>
      </p:sp>
      <p:sp>
        <p:nvSpPr>
          <p:cNvPr id="4" name="Slide Image Placeholder 3">
            <a:extLst>
              <a:ext uri="{FF2B5EF4-FFF2-40B4-BE49-F238E27FC236}">
                <a16:creationId xmlns:a16="http://schemas.microsoft.com/office/drawing/2014/main" id="{5E36C098-0315-45EA-8B93-D5346EDDE47E}"/>
              </a:ext>
            </a:extLst>
          </p:cNvPr>
          <p:cNvSpPr>
            <a:spLocks noGrp="1" noRot="1" noChangeAspect="1"/>
          </p:cNvSpPr>
          <p:nvPr>
            <p:ph type="sldImg" idx="2"/>
          </p:nvPr>
        </p:nvSpPr>
        <p:spPr>
          <a:xfrm>
            <a:off x="1162050" y="692150"/>
            <a:ext cx="4610100" cy="3457575"/>
          </a:xfrm>
          <a:prstGeom prst="rect">
            <a:avLst/>
          </a:prstGeom>
          <a:noFill/>
          <a:ln w="12700">
            <a:solidFill>
              <a:prstClr val="black"/>
            </a:solidFill>
          </a:ln>
        </p:spPr>
        <p:txBody>
          <a:bodyPr vert="horz" lIns="92309" tIns="46154" rIns="92309" bIns="46154" rtlCol="0" anchor="ctr"/>
          <a:lstStyle/>
          <a:p>
            <a:pPr lvl="0"/>
            <a:endParaRPr lang="en-US" noProof="0" dirty="0"/>
          </a:p>
        </p:txBody>
      </p:sp>
      <p:sp>
        <p:nvSpPr>
          <p:cNvPr id="5" name="Notes Placeholder 4">
            <a:extLst>
              <a:ext uri="{FF2B5EF4-FFF2-40B4-BE49-F238E27FC236}">
                <a16:creationId xmlns:a16="http://schemas.microsoft.com/office/drawing/2014/main" id="{FBFD4E3E-73A6-4146-8154-4A95761749FC}"/>
              </a:ext>
            </a:extLst>
          </p:cNvPr>
          <p:cNvSpPr>
            <a:spLocks noGrp="1"/>
          </p:cNvSpPr>
          <p:nvPr>
            <p:ph type="body" sz="quarter" idx="3"/>
          </p:nvPr>
        </p:nvSpPr>
        <p:spPr>
          <a:xfrm>
            <a:off x="693738" y="4379913"/>
            <a:ext cx="5546725" cy="4148137"/>
          </a:xfrm>
          <a:prstGeom prst="rect">
            <a:avLst/>
          </a:prstGeom>
        </p:spPr>
        <p:txBody>
          <a:bodyPr vert="horz" lIns="92309" tIns="46154" rIns="92309" bIns="46154"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A9A8B86C-396E-4E70-AA8D-4D78FEABE271}"/>
              </a:ext>
            </a:extLst>
          </p:cNvPr>
          <p:cNvSpPr>
            <a:spLocks noGrp="1"/>
          </p:cNvSpPr>
          <p:nvPr>
            <p:ph type="ftr" sz="quarter" idx="4"/>
          </p:nvPr>
        </p:nvSpPr>
        <p:spPr>
          <a:xfrm>
            <a:off x="0" y="8758238"/>
            <a:ext cx="3005138" cy="460375"/>
          </a:xfrm>
          <a:prstGeom prst="rect">
            <a:avLst/>
          </a:prstGeom>
        </p:spPr>
        <p:txBody>
          <a:bodyPr vert="horz" lIns="92309" tIns="46154" rIns="92309" bIns="46154" rtlCol="0" anchor="b"/>
          <a:lstStyle>
            <a:lvl1pPr algn="l">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A7269451-0AA7-45A6-97D5-37DEFDD245F4}"/>
              </a:ext>
            </a:extLst>
          </p:cNvPr>
          <p:cNvSpPr>
            <a:spLocks noGrp="1"/>
          </p:cNvSpPr>
          <p:nvPr>
            <p:ph type="sldNum" sz="quarter" idx="5"/>
          </p:nvPr>
        </p:nvSpPr>
        <p:spPr>
          <a:xfrm>
            <a:off x="3927475" y="8758238"/>
            <a:ext cx="3005138" cy="460375"/>
          </a:xfrm>
          <a:prstGeom prst="rect">
            <a:avLst/>
          </a:prstGeom>
        </p:spPr>
        <p:txBody>
          <a:bodyPr vert="horz" wrap="square" lIns="92309" tIns="46154" rIns="92309" bIns="46154" numCol="1" anchor="b" anchorCtr="0" compatLnSpc="1">
            <a:prstTxWarp prst="textNoShape">
              <a:avLst/>
            </a:prstTxWarp>
          </a:bodyPr>
          <a:lstStyle>
            <a:lvl1pPr algn="r">
              <a:defRPr sz="1200"/>
            </a:lvl1pPr>
          </a:lstStyle>
          <a:p>
            <a:fld id="{4280F03A-8D17-4E90-9F1B-B95873A777F9}"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a:extLst>
              <a:ext uri="{FF2B5EF4-FFF2-40B4-BE49-F238E27FC236}">
                <a16:creationId xmlns:a16="http://schemas.microsoft.com/office/drawing/2014/main" id="{0399D015-7C8E-404B-91CE-32F4AE79A2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Notes Placeholder 2">
            <a:extLst>
              <a:ext uri="{FF2B5EF4-FFF2-40B4-BE49-F238E27FC236}">
                <a16:creationId xmlns:a16="http://schemas.microsoft.com/office/drawing/2014/main" id="{0D62B013-43D3-4FD4-B09E-9750EA08C39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6387" name="Slide Number Placeholder 3">
            <a:extLst>
              <a:ext uri="{FF2B5EF4-FFF2-40B4-BE49-F238E27FC236}">
                <a16:creationId xmlns:a16="http://schemas.microsoft.com/office/drawing/2014/main" id="{7A7D3479-F130-423C-8992-800089667AF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43B66BE2-0F86-4217-93E0-E16637EB669C}" type="slidenum">
              <a:rPr lang="en-US" altLang="en-US"/>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a:extLst>
              <a:ext uri="{FF2B5EF4-FFF2-40B4-BE49-F238E27FC236}">
                <a16:creationId xmlns:a16="http://schemas.microsoft.com/office/drawing/2014/main" id="{DA34A3CE-4CF3-437C-8B22-57A3E4939B3A}"/>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a:extLst>
              <a:ext uri="{FF2B5EF4-FFF2-40B4-BE49-F238E27FC236}">
                <a16:creationId xmlns:a16="http://schemas.microsoft.com/office/drawing/2014/main" id="{4A98609A-BCD7-4331-A73C-CD1B9C6F2C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9459" name="Slide Number Placeholder 3">
            <a:extLst>
              <a:ext uri="{FF2B5EF4-FFF2-40B4-BE49-F238E27FC236}">
                <a16:creationId xmlns:a16="http://schemas.microsoft.com/office/drawing/2014/main" id="{D4B5B9B9-5B7F-4E7C-BF34-5F402762FF0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D9450F90-8E97-4D57-886B-CBE811FE8F0D}" type="slidenum">
              <a:rPr lang="en-US" altLang="en-US"/>
              <a:pPr/>
              <a:t>4</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6BD08011-E172-43D3-83C9-5464145B499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a:extLst>
              <a:ext uri="{FF2B5EF4-FFF2-40B4-BE49-F238E27FC236}">
                <a16:creationId xmlns:a16="http://schemas.microsoft.com/office/drawing/2014/main" id="{02788CB8-7206-44EA-91FC-9AD9E40C98A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2531" name="Slide Number Placeholder 3">
            <a:extLst>
              <a:ext uri="{FF2B5EF4-FFF2-40B4-BE49-F238E27FC236}">
                <a16:creationId xmlns:a16="http://schemas.microsoft.com/office/drawing/2014/main" id="{42C0E456-995F-4CAF-AE6C-DE5F3B0F96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FCACEADD-31F2-4239-8374-60320A341BD0}" type="slidenum">
              <a:rPr lang="en-US" altLang="en-US"/>
              <a:pPr/>
              <a:t>6</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a:extLst>
              <a:ext uri="{FF2B5EF4-FFF2-40B4-BE49-F238E27FC236}">
                <a16:creationId xmlns:a16="http://schemas.microsoft.com/office/drawing/2014/main" id="{8EB34E2C-9C74-41D9-9AA1-21B6B60E41E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8" name="Notes Placeholder 2">
            <a:extLst>
              <a:ext uri="{FF2B5EF4-FFF2-40B4-BE49-F238E27FC236}">
                <a16:creationId xmlns:a16="http://schemas.microsoft.com/office/drawing/2014/main" id="{71065A29-EC22-4A5E-B1CE-65EB8B1204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4579" name="Slide Number Placeholder 3">
            <a:extLst>
              <a:ext uri="{FF2B5EF4-FFF2-40B4-BE49-F238E27FC236}">
                <a16:creationId xmlns:a16="http://schemas.microsoft.com/office/drawing/2014/main" id="{A4BE313D-136A-4C1C-B34E-D69696AD1C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CA2A40EE-9451-41C6-885B-E0CF9BEC68F8}" type="slidenum">
              <a:rPr lang="en-US" altLang="en-US"/>
              <a:pPr/>
              <a:t>7</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a:extLst>
              <a:ext uri="{FF2B5EF4-FFF2-40B4-BE49-F238E27FC236}">
                <a16:creationId xmlns:a16="http://schemas.microsoft.com/office/drawing/2014/main" id="{7A060831-4DEB-41BB-9174-3253E807837F}"/>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0" name="Notes Placeholder 2">
            <a:extLst>
              <a:ext uri="{FF2B5EF4-FFF2-40B4-BE49-F238E27FC236}">
                <a16:creationId xmlns:a16="http://schemas.microsoft.com/office/drawing/2014/main" id="{E11A2444-6EE4-4345-8CFE-AC19BCF76A4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7651" name="Slide Number Placeholder 3">
            <a:extLst>
              <a:ext uri="{FF2B5EF4-FFF2-40B4-BE49-F238E27FC236}">
                <a16:creationId xmlns:a16="http://schemas.microsoft.com/office/drawing/2014/main" id="{F5F0696C-70B3-4600-A24D-F1BCC7D6AB9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0F193EA4-53A9-402B-A5B7-0B97D4727EF1}" type="slidenum">
              <a:rPr lang="en-US" altLang="en-US"/>
              <a:pPr/>
              <a:t>9</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Slide Image Placeholder 1">
            <a:extLst>
              <a:ext uri="{FF2B5EF4-FFF2-40B4-BE49-F238E27FC236}">
                <a16:creationId xmlns:a16="http://schemas.microsoft.com/office/drawing/2014/main" id="{98E53281-7E2A-4494-9833-52E3E226EDFA}"/>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1554" name="Notes Placeholder 2">
            <a:extLst>
              <a:ext uri="{FF2B5EF4-FFF2-40B4-BE49-F238E27FC236}">
                <a16:creationId xmlns:a16="http://schemas.microsoft.com/office/drawing/2014/main" id="{FD0161F3-7470-4D42-9B91-292C6D21F7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1555" name="Slide Number Placeholder 3">
            <a:extLst>
              <a:ext uri="{FF2B5EF4-FFF2-40B4-BE49-F238E27FC236}">
                <a16:creationId xmlns:a16="http://schemas.microsoft.com/office/drawing/2014/main" id="{7507A73A-E2C8-48F3-B10F-3D2A67959A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935AA437-E92B-435C-B424-DDEB9032509B}" type="slidenum">
              <a:rPr lang="en-US" altLang="en-US"/>
              <a:pPr/>
              <a:t>16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Slide Image Placeholder 1">
            <a:extLst>
              <a:ext uri="{FF2B5EF4-FFF2-40B4-BE49-F238E27FC236}">
                <a16:creationId xmlns:a16="http://schemas.microsoft.com/office/drawing/2014/main" id="{12F48B10-80B2-4C6C-8FE7-F8C6F921D4E8}"/>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02" name="Notes Placeholder 2">
            <a:extLst>
              <a:ext uri="{FF2B5EF4-FFF2-40B4-BE49-F238E27FC236}">
                <a16:creationId xmlns:a16="http://schemas.microsoft.com/office/drawing/2014/main" id="{52341F4E-C1BC-4180-94E0-B0C7B09CD0D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03" name="Slide Number Placeholder 3">
            <a:extLst>
              <a:ext uri="{FF2B5EF4-FFF2-40B4-BE49-F238E27FC236}">
                <a16:creationId xmlns:a16="http://schemas.microsoft.com/office/drawing/2014/main" id="{5CD07DF1-9F0A-41EB-9932-2390B0E302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60748FE9-B68E-41BB-A44B-014A11B88997}" type="slidenum">
              <a:rPr lang="en-US" altLang="en-US"/>
              <a:pPr/>
              <a:t>17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Slide Image Placeholder 1">
            <a:extLst>
              <a:ext uri="{FF2B5EF4-FFF2-40B4-BE49-F238E27FC236}">
                <a16:creationId xmlns:a16="http://schemas.microsoft.com/office/drawing/2014/main" id="{6A657713-C8F4-4A53-808F-B4CEA1ECB803}"/>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9442" name="Notes Placeholder 2">
            <a:extLst>
              <a:ext uri="{FF2B5EF4-FFF2-40B4-BE49-F238E27FC236}">
                <a16:creationId xmlns:a16="http://schemas.microsoft.com/office/drawing/2014/main" id="{A19EF401-F2A2-4D9C-AE86-B65E03F0DE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89443" name="Slide Number Placeholder 3">
            <a:extLst>
              <a:ext uri="{FF2B5EF4-FFF2-40B4-BE49-F238E27FC236}">
                <a16:creationId xmlns:a16="http://schemas.microsoft.com/office/drawing/2014/main" id="{A1AB8456-E7F6-42AD-BCD8-B3B4923145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FFDC391A-067A-4ED8-9EE8-6BE5CEDD11C4}" type="slidenum">
              <a:rPr lang="en-US" altLang="en-US"/>
              <a:pPr/>
              <a:t>18</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Slide Image Placeholder 1">
            <a:extLst>
              <a:ext uri="{FF2B5EF4-FFF2-40B4-BE49-F238E27FC236}">
                <a16:creationId xmlns:a16="http://schemas.microsoft.com/office/drawing/2014/main" id="{83551FF9-2D97-42F3-944F-6991CE085BAA}"/>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1490" name="Notes Placeholder 2">
            <a:extLst>
              <a:ext uri="{FF2B5EF4-FFF2-40B4-BE49-F238E27FC236}">
                <a16:creationId xmlns:a16="http://schemas.microsoft.com/office/drawing/2014/main" id="{1306EB52-7825-42AE-B87C-E1749AEBFF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91491" name="Slide Number Placeholder 3">
            <a:extLst>
              <a:ext uri="{FF2B5EF4-FFF2-40B4-BE49-F238E27FC236}">
                <a16:creationId xmlns:a16="http://schemas.microsoft.com/office/drawing/2014/main" id="{DB4AC9DE-831F-46F5-8D68-173AE939CD7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4F7180BE-D5AE-4DEC-BE19-2AA7FA84622D}" type="slidenum">
              <a:rPr lang="en-US" altLang="en-US"/>
              <a:pPr/>
              <a:t>19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a:extLst>
              <a:ext uri="{FF2B5EF4-FFF2-40B4-BE49-F238E27FC236}">
                <a16:creationId xmlns:a16="http://schemas.microsoft.com/office/drawing/2014/main" id="{75D7BB1B-EC8F-43CB-BFA8-C50A4A4488F8}"/>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3538" name="Notes Placeholder 2">
            <a:extLst>
              <a:ext uri="{FF2B5EF4-FFF2-40B4-BE49-F238E27FC236}">
                <a16:creationId xmlns:a16="http://schemas.microsoft.com/office/drawing/2014/main" id="{3BD95467-6936-4028-A83B-BC1621A5D58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93539" name="Slide Number Placeholder 3">
            <a:extLst>
              <a:ext uri="{FF2B5EF4-FFF2-40B4-BE49-F238E27FC236}">
                <a16:creationId xmlns:a16="http://schemas.microsoft.com/office/drawing/2014/main" id="{EF0BB250-6C5D-4D41-B574-D359FFE2CA0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75B6C5AC-412A-4DD1-9909-3BF5BDCFA5AD}" type="slidenum">
              <a:rPr lang="en-US" altLang="en-US"/>
              <a:pPr/>
              <a:t>20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5" name="Slide Image Placeholder 1">
            <a:extLst>
              <a:ext uri="{FF2B5EF4-FFF2-40B4-BE49-F238E27FC236}">
                <a16:creationId xmlns:a16="http://schemas.microsoft.com/office/drawing/2014/main" id="{53B5724E-DA58-4CD7-B79B-883EC99E2B6A}"/>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5586" name="Notes Placeholder 2">
            <a:extLst>
              <a:ext uri="{FF2B5EF4-FFF2-40B4-BE49-F238E27FC236}">
                <a16:creationId xmlns:a16="http://schemas.microsoft.com/office/drawing/2014/main" id="{CAC5547D-9C09-4744-973F-5D7007054D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95587" name="Slide Number Placeholder 3">
            <a:extLst>
              <a:ext uri="{FF2B5EF4-FFF2-40B4-BE49-F238E27FC236}">
                <a16:creationId xmlns:a16="http://schemas.microsoft.com/office/drawing/2014/main" id="{46DD132B-A9DA-49E3-A68C-5F65CD9ACB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3B257EB1-39FF-4289-B609-B1C44B2F4666}" type="slidenum">
              <a:rPr lang="en-US" altLang="en-US"/>
              <a:pPr/>
              <a:t>21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FB6EC0EB-8685-42DC-81AD-9A066A1A571E}"/>
              </a:ext>
            </a:extLst>
          </p:cNvPr>
          <p:cNvSpPr>
            <a:spLocks noGrp="1"/>
          </p:cNvSpPr>
          <p:nvPr>
            <p:ph type="dt" sz="half" idx="10"/>
          </p:nvPr>
        </p:nvSpPr>
        <p:spPr/>
        <p:txBody>
          <a:bodyPr/>
          <a:lstStyle>
            <a:lvl1pPr>
              <a:defRPr/>
            </a:lvl1pPr>
          </a:lstStyle>
          <a:p>
            <a:pPr>
              <a:defRPr/>
            </a:pPr>
            <a:fld id="{3A3662EE-E7C6-47EA-8459-69FBBCBCC38E}" type="datetimeFigureOut">
              <a:rPr lang="en-US"/>
              <a:pPr>
                <a:defRPr/>
              </a:pPr>
              <a:t>12/3/2020</a:t>
            </a:fld>
            <a:endParaRPr lang="en-US" dirty="0"/>
          </a:p>
        </p:txBody>
      </p:sp>
      <p:sp>
        <p:nvSpPr>
          <p:cNvPr id="5" name="Footer Placeholder 4">
            <a:extLst>
              <a:ext uri="{FF2B5EF4-FFF2-40B4-BE49-F238E27FC236}">
                <a16:creationId xmlns:a16="http://schemas.microsoft.com/office/drawing/2014/main" id="{26752B32-E2F5-466A-9D27-F446BC01E88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A0A146E-25DF-496A-BC2D-276DEAE131AC}"/>
              </a:ext>
            </a:extLst>
          </p:cNvPr>
          <p:cNvSpPr>
            <a:spLocks noGrp="1"/>
          </p:cNvSpPr>
          <p:nvPr>
            <p:ph type="sldNum" sz="quarter" idx="12"/>
          </p:nvPr>
        </p:nvSpPr>
        <p:spPr/>
        <p:txBody>
          <a:bodyPr/>
          <a:lstStyle>
            <a:lvl1pPr>
              <a:defRPr/>
            </a:lvl1pPr>
          </a:lstStyle>
          <a:p>
            <a:fld id="{1BBE0014-7394-4664-B9E7-23D5E645C83C}" type="slidenum">
              <a:rPr lang="en-US" altLang="en-US"/>
              <a:pPr/>
              <a:t>‹#›</a:t>
            </a:fld>
            <a:endParaRPr lang="en-US" altLang="en-US"/>
          </a:p>
        </p:txBody>
      </p:sp>
    </p:spTree>
    <p:extLst>
      <p:ext uri="{BB962C8B-B14F-4D97-AF65-F5344CB8AC3E}">
        <p14:creationId xmlns:p14="http://schemas.microsoft.com/office/powerpoint/2010/main" val="1188562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108BEF-6AC7-4CE7-B56B-BD1594A301E5}"/>
              </a:ext>
            </a:extLst>
          </p:cNvPr>
          <p:cNvSpPr>
            <a:spLocks noGrp="1"/>
          </p:cNvSpPr>
          <p:nvPr>
            <p:ph type="dt" sz="half" idx="10"/>
          </p:nvPr>
        </p:nvSpPr>
        <p:spPr/>
        <p:txBody>
          <a:bodyPr/>
          <a:lstStyle>
            <a:lvl1pPr>
              <a:defRPr/>
            </a:lvl1pPr>
          </a:lstStyle>
          <a:p>
            <a:pPr>
              <a:defRPr/>
            </a:pPr>
            <a:fld id="{A2E49B95-0F09-40AE-9F13-33937A75DC4E}" type="datetimeFigureOut">
              <a:rPr lang="en-US"/>
              <a:pPr>
                <a:defRPr/>
              </a:pPr>
              <a:t>12/3/2020</a:t>
            </a:fld>
            <a:endParaRPr lang="en-US" dirty="0"/>
          </a:p>
        </p:txBody>
      </p:sp>
      <p:sp>
        <p:nvSpPr>
          <p:cNvPr id="5" name="Footer Placeholder 4">
            <a:extLst>
              <a:ext uri="{FF2B5EF4-FFF2-40B4-BE49-F238E27FC236}">
                <a16:creationId xmlns:a16="http://schemas.microsoft.com/office/drawing/2014/main" id="{6504F3A5-756B-4DB3-9F56-4585159CC14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C98FF62-83F2-498D-B483-AAF778EE2F9D}"/>
              </a:ext>
            </a:extLst>
          </p:cNvPr>
          <p:cNvSpPr>
            <a:spLocks noGrp="1"/>
          </p:cNvSpPr>
          <p:nvPr>
            <p:ph type="sldNum" sz="quarter" idx="12"/>
          </p:nvPr>
        </p:nvSpPr>
        <p:spPr/>
        <p:txBody>
          <a:bodyPr/>
          <a:lstStyle>
            <a:lvl1pPr>
              <a:defRPr/>
            </a:lvl1pPr>
          </a:lstStyle>
          <a:p>
            <a:fld id="{1DF02759-457F-41A6-90D2-D5E50BE1C7D0}" type="slidenum">
              <a:rPr lang="en-US" altLang="en-US"/>
              <a:pPr/>
              <a:t>‹#›</a:t>
            </a:fld>
            <a:endParaRPr lang="en-US" altLang="en-US"/>
          </a:p>
        </p:txBody>
      </p:sp>
    </p:spTree>
    <p:extLst>
      <p:ext uri="{BB962C8B-B14F-4D97-AF65-F5344CB8AC3E}">
        <p14:creationId xmlns:p14="http://schemas.microsoft.com/office/powerpoint/2010/main" val="2742999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01359A-AE4B-443C-9663-28B47883780C}"/>
              </a:ext>
            </a:extLst>
          </p:cNvPr>
          <p:cNvSpPr>
            <a:spLocks noGrp="1"/>
          </p:cNvSpPr>
          <p:nvPr>
            <p:ph type="dt" sz="half" idx="10"/>
          </p:nvPr>
        </p:nvSpPr>
        <p:spPr/>
        <p:txBody>
          <a:bodyPr/>
          <a:lstStyle>
            <a:lvl1pPr>
              <a:defRPr/>
            </a:lvl1pPr>
          </a:lstStyle>
          <a:p>
            <a:pPr>
              <a:defRPr/>
            </a:pPr>
            <a:fld id="{2B151849-6670-4270-B8EC-3C4B513821CE}" type="datetimeFigureOut">
              <a:rPr lang="en-US"/>
              <a:pPr>
                <a:defRPr/>
              </a:pPr>
              <a:t>12/3/2020</a:t>
            </a:fld>
            <a:endParaRPr lang="en-US" dirty="0"/>
          </a:p>
        </p:txBody>
      </p:sp>
      <p:sp>
        <p:nvSpPr>
          <p:cNvPr id="5" name="Footer Placeholder 4">
            <a:extLst>
              <a:ext uri="{FF2B5EF4-FFF2-40B4-BE49-F238E27FC236}">
                <a16:creationId xmlns:a16="http://schemas.microsoft.com/office/drawing/2014/main" id="{ED400716-CC9D-4C3D-8A1A-DEDC17185A7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87287C0-E4F4-4004-BCCA-48947F7C9983}"/>
              </a:ext>
            </a:extLst>
          </p:cNvPr>
          <p:cNvSpPr>
            <a:spLocks noGrp="1"/>
          </p:cNvSpPr>
          <p:nvPr>
            <p:ph type="sldNum" sz="quarter" idx="12"/>
          </p:nvPr>
        </p:nvSpPr>
        <p:spPr/>
        <p:txBody>
          <a:bodyPr/>
          <a:lstStyle>
            <a:lvl1pPr>
              <a:defRPr/>
            </a:lvl1pPr>
          </a:lstStyle>
          <a:p>
            <a:fld id="{8F28290F-4875-4543-A6B9-B1B58687C095}" type="slidenum">
              <a:rPr lang="en-US" altLang="en-US"/>
              <a:pPr/>
              <a:t>‹#›</a:t>
            </a:fld>
            <a:endParaRPr lang="en-US" altLang="en-US"/>
          </a:p>
        </p:txBody>
      </p:sp>
    </p:spTree>
    <p:extLst>
      <p:ext uri="{BB962C8B-B14F-4D97-AF65-F5344CB8AC3E}">
        <p14:creationId xmlns:p14="http://schemas.microsoft.com/office/powerpoint/2010/main" val="1025108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C02B0E1-1259-44EE-B2DB-B9B0B2E91E01}"/>
              </a:ext>
            </a:extLst>
          </p:cNvPr>
          <p:cNvSpPr>
            <a:spLocks noGrp="1"/>
          </p:cNvSpPr>
          <p:nvPr>
            <p:ph type="dt" sz="half" idx="10"/>
          </p:nvPr>
        </p:nvSpPr>
        <p:spPr/>
        <p:txBody>
          <a:bodyPr/>
          <a:lstStyle>
            <a:lvl1pPr>
              <a:defRPr/>
            </a:lvl1pPr>
          </a:lstStyle>
          <a:p>
            <a:pPr>
              <a:defRPr/>
            </a:pPr>
            <a:fld id="{4A8C0335-C033-4364-8DC3-F5570F1D3974}" type="datetimeFigureOut">
              <a:rPr lang="en-US"/>
              <a:pPr>
                <a:defRPr/>
              </a:pPr>
              <a:t>12/3/2020</a:t>
            </a:fld>
            <a:endParaRPr lang="en-US" dirty="0"/>
          </a:p>
        </p:txBody>
      </p:sp>
      <p:sp>
        <p:nvSpPr>
          <p:cNvPr id="6" name="Footer Placeholder 4">
            <a:extLst>
              <a:ext uri="{FF2B5EF4-FFF2-40B4-BE49-F238E27FC236}">
                <a16:creationId xmlns:a16="http://schemas.microsoft.com/office/drawing/2014/main" id="{A1D4D458-8F5C-4E5D-8DCE-F68A6601254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09831AA-D4BF-4E66-85F1-1031E2AF933B}"/>
              </a:ext>
            </a:extLst>
          </p:cNvPr>
          <p:cNvSpPr>
            <a:spLocks noGrp="1"/>
          </p:cNvSpPr>
          <p:nvPr>
            <p:ph type="sldNum" sz="quarter" idx="12"/>
          </p:nvPr>
        </p:nvSpPr>
        <p:spPr/>
        <p:txBody>
          <a:bodyPr/>
          <a:lstStyle>
            <a:lvl1pPr>
              <a:defRPr/>
            </a:lvl1pPr>
          </a:lstStyle>
          <a:p>
            <a:fld id="{0299D403-5D2E-443C-8222-7016663EAF97}" type="slidenum">
              <a:rPr lang="en-US" altLang="en-US"/>
              <a:pPr/>
              <a:t>‹#›</a:t>
            </a:fld>
            <a:endParaRPr lang="en-US" altLang="en-US"/>
          </a:p>
        </p:txBody>
      </p:sp>
    </p:spTree>
    <p:extLst>
      <p:ext uri="{BB962C8B-B14F-4D97-AF65-F5344CB8AC3E}">
        <p14:creationId xmlns:p14="http://schemas.microsoft.com/office/powerpoint/2010/main" val="1262982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F915C07D-2429-497D-8F19-0CA66CEC8FFF}"/>
              </a:ext>
            </a:extLst>
          </p:cNvPr>
          <p:cNvSpPr>
            <a:spLocks noGrp="1"/>
          </p:cNvSpPr>
          <p:nvPr>
            <p:ph type="dt" sz="half" idx="10"/>
          </p:nvPr>
        </p:nvSpPr>
        <p:spPr/>
        <p:txBody>
          <a:bodyPr/>
          <a:lstStyle>
            <a:lvl1pPr>
              <a:defRPr/>
            </a:lvl1pPr>
          </a:lstStyle>
          <a:p>
            <a:pPr>
              <a:defRPr/>
            </a:pPr>
            <a:fld id="{9AA54C3A-507F-4F44-8960-067703BFE019}" type="datetimeFigureOut">
              <a:rPr lang="en-US"/>
              <a:pPr>
                <a:defRPr/>
              </a:pPr>
              <a:t>12/3/2020</a:t>
            </a:fld>
            <a:endParaRPr lang="en-US" dirty="0"/>
          </a:p>
        </p:txBody>
      </p:sp>
      <p:sp>
        <p:nvSpPr>
          <p:cNvPr id="8" name="Footer Placeholder 4">
            <a:extLst>
              <a:ext uri="{FF2B5EF4-FFF2-40B4-BE49-F238E27FC236}">
                <a16:creationId xmlns:a16="http://schemas.microsoft.com/office/drawing/2014/main" id="{E4CC7D08-9382-478D-8BB7-EFCC7A85719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F67D26DD-82E8-4AA9-A8B3-67197574CDA3}"/>
              </a:ext>
            </a:extLst>
          </p:cNvPr>
          <p:cNvSpPr>
            <a:spLocks noGrp="1"/>
          </p:cNvSpPr>
          <p:nvPr>
            <p:ph type="sldNum" sz="quarter" idx="12"/>
          </p:nvPr>
        </p:nvSpPr>
        <p:spPr/>
        <p:txBody>
          <a:bodyPr/>
          <a:lstStyle>
            <a:lvl1pPr>
              <a:defRPr/>
            </a:lvl1pPr>
          </a:lstStyle>
          <a:p>
            <a:fld id="{8B2F28E2-D5F3-4E80-89B7-3C2671B45A88}" type="slidenum">
              <a:rPr lang="en-US" altLang="en-US"/>
              <a:pPr/>
              <a:t>‹#›</a:t>
            </a:fld>
            <a:endParaRPr lang="en-US" altLang="en-US"/>
          </a:p>
        </p:txBody>
      </p:sp>
    </p:spTree>
    <p:extLst>
      <p:ext uri="{BB962C8B-B14F-4D97-AF65-F5344CB8AC3E}">
        <p14:creationId xmlns:p14="http://schemas.microsoft.com/office/powerpoint/2010/main" val="2163974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113A01B6-070E-41D5-8DCA-48338E851994}"/>
              </a:ext>
            </a:extLst>
          </p:cNvPr>
          <p:cNvSpPr>
            <a:spLocks noGrp="1"/>
          </p:cNvSpPr>
          <p:nvPr>
            <p:ph type="dt" sz="half" idx="10"/>
          </p:nvPr>
        </p:nvSpPr>
        <p:spPr/>
        <p:txBody>
          <a:bodyPr/>
          <a:lstStyle>
            <a:lvl1pPr>
              <a:defRPr/>
            </a:lvl1pPr>
          </a:lstStyle>
          <a:p>
            <a:pPr>
              <a:defRPr/>
            </a:pPr>
            <a:fld id="{52249A12-AAE5-457F-947B-3B2A038D0260}" type="datetimeFigureOut">
              <a:rPr lang="en-US"/>
              <a:pPr>
                <a:defRPr/>
              </a:pPr>
              <a:t>12/3/2020</a:t>
            </a:fld>
            <a:endParaRPr lang="en-US" dirty="0"/>
          </a:p>
        </p:txBody>
      </p:sp>
      <p:sp>
        <p:nvSpPr>
          <p:cNvPr id="4" name="Footer Placeholder 4">
            <a:extLst>
              <a:ext uri="{FF2B5EF4-FFF2-40B4-BE49-F238E27FC236}">
                <a16:creationId xmlns:a16="http://schemas.microsoft.com/office/drawing/2014/main" id="{27850450-A326-44BB-A28E-B2DB419DAFDF}"/>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3A024C87-826F-4AFB-981D-3DA506BAF466}"/>
              </a:ext>
            </a:extLst>
          </p:cNvPr>
          <p:cNvSpPr>
            <a:spLocks noGrp="1"/>
          </p:cNvSpPr>
          <p:nvPr>
            <p:ph type="sldNum" sz="quarter" idx="12"/>
          </p:nvPr>
        </p:nvSpPr>
        <p:spPr/>
        <p:txBody>
          <a:bodyPr/>
          <a:lstStyle>
            <a:lvl1pPr>
              <a:defRPr/>
            </a:lvl1pPr>
          </a:lstStyle>
          <a:p>
            <a:fld id="{A8E47DFA-90EF-4C30-8D8C-1042352BD9FA}" type="slidenum">
              <a:rPr lang="en-US" altLang="en-US"/>
              <a:pPr/>
              <a:t>‹#›</a:t>
            </a:fld>
            <a:endParaRPr lang="en-US" altLang="en-US"/>
          </a:p>
        </p:txBody>
      </p:sp>
    </p:spTree>
    <p:extLst>
      <p:ext uri="{BB962C8B-B14F-4D97-AF65-F5344CB8AC3E}">
        <p14:creationId xmlns:p14="http://schemas.microsoft.com/office/powerpoint/2010/main" val="434426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CF26B7F-64A8-4A17-84BE-2F6716B8FFC8}"/>
              </a:ext>
            </a:extLst>
          </p:cNvPr>
          <p:cNvSpPr>
            <a:spLocks noGrp="1"/>
          </p:cNvSpPr>
          <p:nvPr>
            <p:ph type="dt" sz="half" idx="10"/>
          </p:nvPr>
        </p:nvSpPr>
        <p:spPr/>
        <p:txBody>
          <a:bodyPr/>
          <a:lstStyle>
            <a:lvl1pPr>
              <a:defRPr/>
            </a:lvl1pPr>
          </a:lstStyle>
          <a:p>
            <a:pPr>
              <a:defRPr/>
            </a:pPr>
            <a:fld id="{E6CF991D-3ED1-4539-852F-A0BCA39C7FA3}" type="datetimeFigureOut">
              <a:rPr lang="en-US"/>
              <a:pPr>
                <a:defRPr/>
              </a:pPr>
              <a:t>12/3/2020</a:t>
            </a:fld>
            <a:endParaRPr lang="en-US" dirty="0"/>
          </a:p>
        </p:txBody>
      </p:sp>
      <p:sp>
        <p:nvSpPr>
          <p:cNvPr id="3" name="Footer Placeholder 4">
            <a:extLst>
              <a:ext uri="{FF2B5EF4-FFF2-40B4-BE49-F238E27FC236}">
                <a16:creationId xmlns:a16="http://schemas.microsoft.com/office/drawing/2014/main" id="{9660A8FD-4CDC-4D5F-B8A5-C717ABFCF2DC}"/>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89354AF7-D548-40A8-A069-CC394EA4E177}"/>
              </a:ext>
            </a:extLst>
          </p:cNvPr>
          <p:cNvSpPr>
            <a:spLocks noGrp="1"/>
          </p:cNvSpPr>
          <p:nvPr>
            <p:ph type="sldNum" sz="quarter" idx="12"/>
          </p:nvPr>
        </p:nvSpPr>
        <p:spPr/>
        <p:txBody>
          <a:bodyPr/>
          <a:lstStyle>
            <a:lvl1pPr>
              <a:defRPr/>
            </a:lvl1pPr>
          </a:lstStyle>
          <a:p>
            <a:fld id="{8FB51AE9-7CB2-4263-896F-42AA4376C81B}" type="slidenum">
              <a:rPr lang="en-US" altLang="en-US"/>
              <a:pPr/>
              <a:t>‹#›</a:t>
            </a:fld>
            <a:endParaRPr lang="en-US" altLang="en-US"/>
          </a:p>
        </p:txBody>
      </p:sp>
    </p:spTree>
    <p:extLst>
      <p:ext uri="{BB962C8B-B14F-4D97-AF65-F5344CB8AC3E}">
        <p14:creationId xmlns:p14="http://schemas.microsoft.com/office/powerpoint/2010/main" val="881434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BF77EA6-EFFC-4D4E-8ECA-0B3BD2DA58BE}"/>
              </a:ext>
            </a:extLst>
          </p:cNvPr>
          <p:cNvSpPr>
            <a:spLocks noGrp="1"/>
          </p:cNvSpPr>
          <p:nvPr>
            <p:ph type="dt" sz="half" idx="10"/>
          </p:nvPr>
        </p:nvSpPr>
        <p:spPr/>
        <p:txBody>
          <a:bodyPr/>
          <a:lstStyle>
            <a:lvl1pPr>
              <a:defRPr/>
            </a:lvl1pPr>
          </a:lstStyle>
          <a:p>
            <a:pPr>
              <a:defRPr/>
            </a:pPr>
            <a:fld id="{3E8C449C-A978-4FA4-8EDA-35B7C7F8D814}" type="datetimeFigureOut">
              <a:rPr lang="en-US"/>
              <a:pPr>
                <a:defRPr/>
              </a:pPr>
              <a:t>12/3/2020</a:t>
            </a:fld>
            <a:endParaRPr lang="en-US" dirty="0"/>
          </a:p>
        </p:txBody>
      </p:sp>
      <p:sp>
        <p:nvSpPr>
          <p:cNvPr id="6" name="Footer Placeholder 4">
            <a:extLst>
              <a:ext uri="{FF2B5EF4-FFF2-40B4-BE49-F238E27FC236}">
                <a16:creationId xmlns:a16="http://schemas.microsoft.com/office/drawing/2014/main" id="{9AA37243-1230-47E7-BE18-F27B28FBC51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50A74F6-2CF4-40BF-817C-FF78B37BFF72}"/>
              </a:ext>
            </a:extLst>
          </p:cNvPr>
          <p:cNvSpPr>
            <a:spLocks noGrp="1"/>
          </p:cNvSpPr>
          <p:nvPr>
            <p:ph type="sldNum" sz="quarter" idx="12"/>
          </p:nvPr>
        </p:nvSpPr>
        <p:spPr/>
        <p:txBody>
          <a:bodyPr/>
          <a:lstStyle>
            <a:lvl1pPr>
              <a:defRPr/>
            </a:lvl1pPr>
          </a:lstStyle>
          <a:p>
            <a:fld id="{58D5478E-D0FE-4AC3-B380-320DD4DB596C}" type="slidenum">
              <a:rPr lang="en-US" altLang="en-US"/>
              <a:pPr/>
              <a:t>‹#›</a:t>
            </a:fld>
            <a:endParaRPr lang="en-US" altLang="en-US"/>
          </a:p>
        </p:txBody>
      </p:sp>
    </p:spTree>
    <p:extLst>
      <p:ext uri="{BB962C8B-B14F-4D97-AF65-F5344CB8AC3E}">
        <p14:creationId xmlns:p14="http://schemas.microsoft.com/office/powerpoint/2010/main" val="4276255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C5A9D5C-A76F-47C9-B1F4-ECDC3DA39421}"/>
              </a:ext>
            </a:extLst>
          </p:cNvPr>
          <p:cNvSpPr>
            <a:spLocks noGrp="1"/>
          </p:cNvSpPr>
          <p:nvPr>
            <p:ph type="dt" sz="half" idx="10"/>
          </p:nvPr>
        </p:nvSpPr>
        <p:spPr/>
        <p:txBody>
          <a:bodyPr/>
          <a:lstStyle>
            <a:lvl1pPr>
              <a:defRPr/>
            </a:lvl1pPr>
          </a:lstStyle>
          <a:p>
            <a:pPr>
              <a:defRPr/>
            </a:pPr>
            <a:fld id="{2082CF4E-0C65-44DB-A02E-8FC9E271370F}" type="datetimeFigureOut">
              <a:rPr lang="en-US"/>
              <a:pPr>
                <a:defRPr/>
              </a:pPr>
              <a:t>12/3/2020</a:t>
            </a:fld>
            <a:endParaRPr lang="en-US" dirty="0"/>
          </a:p>
        </p:txBody>
      </p:sp>
      <p:sp>
        <p:nvSpPr>
          <p:cNvPr id="6" name="Footer Placeholder 4">
            <a:extLst>
              <a:ext uri="{FF2B5EF4-FFF2-40B4-BE49-F238E27FC236}">
                <a16:creationId xmlns:a16="http://schemas.microsoft.com/office/drawing/2014/main" id="{99F0AF99-C28D-4542-9598-2DCCB8CAA74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6B6DCDD-9ADA-4520-888C-DE94686AAD24}"/>
              </a:ext>
            </a:extLst>
          </p:cNvPr>
          <p:cNvSpPr>
            <a:spLocks noGrp="1"/>
          </p:cNvSpPr>
          <p:nvPr>
            <p:ph type="sldNum" sz="quarter" idx="12"/>
          </p:nvPr>
        </p:nvSpPr>
        <p:spPr/>
        <p:txBody>
          <a:bodyPr/>
          <a:lstStyle>
            <a:lvl1pPr>
              <a:defRPr/>
            </a:lvl1pPr>
          </a:lstStyle>
          <a:p>
            <a:fld id="{DC036F27-5199-4A9B-8014-C99F6B5C8779}" type="slidenum">
              <a:rPr lang="en-US" altLang="en-US"/>
              <a:pPr/>
              <a:t>‹#›</a:t>
            </a:fld>
            <a:endParaRPr lang="en-US" altLang="en-US"/>
          </a:p>
        </p:txBody>
      </p:sp>
    </p:spTree>
    <p:extLst>
      <p:ext uri="{BB962C8B-B14F-4D97-AF65-F5344CB8AC3E}">
        <p14:creationId xmlns:p14="http://schemas.microsoft.com/office/powerpoint/2010/main" val="2311727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BEBFB8-CAD0-43F6-AA80-A1E2C9C7C319}"/>
              </a:ext>
            </a:extLst>
          </p:cNvPr>
          <p:cNvSpPr>
            <a:spLocks noGrp="1"/>
          </p:cNvSpPr>
          <p:nvPr>
            <p:ph type="dt" sz="half" idx="10"/>
          </p:nvPr>
        </p:nvSpPr>
        <p:spPr/>
        <p:txBody>
          <a:bodyPr/>
          <a:lstStyle>
            <a:lvl1pPr>
              <a:defRPr/>
            </a:lvl1pPr>
          </a:lstStyle>
          <a:p>
            <a:pPr>
              <a:defRPr/>
            </a:pPr>
            <a:fld id="{F7F784A6-7D40-4118-AD90-C23D0F0CFB2A}" type="datetimeFigureOut">
              <a:rPr lang="en-US"/>
              <a:pPr>
                <a:defRPr/>
              </a:pPr>
              <a:t>12/3/2020</a:t>
            </a:fld>
            <a:endParaRPr lang="en-US" dirty="0"/>
          </a:p>
        </p:txBody>
      </p:sp>
      <p:sp>
        <p:nvSpPr>
          <p:cNvPr id="5" name="Footer Placeholder 4">
            <a:extLst>
              <a:ext uri="{FF2B5EF4-FFF2-40B4-BE49-F238E27FC236}">
                <a16:creationId xmlns:a16="http://schemas.microsoft.com/office/drawing/2014/main" id="{8D7A5557-8CAA-4532-914B-3DAED28E3C3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B94A6AD-19F5-444C-9276-B36F572EC74F}"/>
              </a:ext>
            </a:extLst>
          </p:cNvPr>
          <p:cNvSpPr>
            <a:spLocks noGrp="1"/>
          </p:cNvSpPr>
          <p:nvPr>
            <p:ph type="sldNum" sz="quarter" idx="12"/>
          </p:nvPr>
        </p:nvSpPr>
        <p:spPr/>
        <p:txBody>
          <a:bodyPr/>
          <a:lstStyle>
            <a:lvl1pPr>
              <a:defRPr/>
            </a:lvl1pPr>
          </a:lstStyle>
          <a:p>
            <a:fld id="{3B9E2A9E-8DD3-4AD3-840E-2EBA6B89A5B6}" type="slidenum">
              <a:rPr lang="en-US" altLang="en-US"/>
              <a:pPr/>
              <a:t>‹#›</a:t>
            </a:fld>
            <a:endParaRPr lang="en-US" altLang="en-US"/>
          </a:p>
        </p:txBody>
      </p:sp>
    </p:spTree>
    <p:extLst>
      <p:ext uri="{BB962C8B-B14F-4D97-AF65-F5344CB8AC3E}">
        <p14:creationId xmlns:p14="http://schemas.microsoft.com/office/powerpoint/2010/main" val="3516917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E2DF59-8C0F-4C89-8DBB-5E40FC7C7215}"/>
              </a:ext>
            </a:extLst>
          </p:cNvPr>
          <p:cNvSpPr>
            <a:spLocks noGrp="1"/>
          </p:cNvSpPr>
          <p:nvPr>
            <p:ph type="dt" sz="half" idx="10"/>
          </p:nvPr>
        </p:nvSpPr>
        <p:spPr/>
        <p:txBody>
          <a:bodyPr/>
          <a:lstStyle>
            <a:lvl1pPr>
              <a:defRPr/>
            </a:lvl1pPr>
          </a:lstStyle>
          <a:p>
            <a:pPr>
              <a:defRPr/>
            </a:pPr>
            <a:fld id="{78CF634B-4EF5-4CC7-AE71-38D785E8DBDD}" type="datetimeFigureOut">
              <a:rPr lang="en-US"/>
              <a:pPr>
                <a:defRPr/>
              </a:pPr>
              <a:t>12/3/2020</a:t>
            </a:fld>
            <a:endParaRPr lang="en-US" dirty="0"/>
          </a:p>
        </p:txBody>
      </p:sp>
      <p:sp>
        <p:nvSpPr>
          <p:cNvPr id="5" name="Footer Placeholder 4">
            <a:extLst>
              <a:ext uri="{FF2B5EF4-FFF2-40B4-BE49-F238E27FC236}">
                <a16:creationId xmlns:a16="http://schemas.microsoft.com/office/drawing/2014/main" id="{8197BE44-3BA1-4B9D-A46B-CA1E4ED6758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49ADF37-0D52-4033-8350-660F3FE8F57C}"/>
              </a:ext>
            </a:extLst>
          </p:cNvPr>
          <p:cNvSpPr>
            <a:spLocks noGrp="1"/>
          </p:cNvSpPr>
          <p:nvPr>
            <p:ph type="sldNum" sz="quarter" idx="12"/>
          </p:nvPr>
        </p:nvSpPr>
        <p:spPr/>
        <p:txBody>
          <a:bodyPr/>
          <a:lstStyle>
            <a:lvl1pPr>
              <a:defRPr/>
            </a:lvl1pPr>
          </a:lstStyle>
          <a:p>
            <a:fld id="{17B1CA17-2926-4061-AAC3-A26203CB0308}" type="slidenum">
              <a:rPr lang="en-US" altLang="en-US"/>
              <a:pPr/>
              <a:t>‹#›</a:t>
            </a:fld>
            <a:endParaRPr lang="en-US" altLang="en-US"/>
          </a:p>
        </p:txBody>
      </p:sp>
    </p:spTree>
    <p:extLst>
      <p:ext uri="{BB962C8B-B14F-4D97-AF65-F5344CB8AC3E}">
        <p14:creationId xmlns:p14="http://schemas.microsoft.com/office/powerpoint/2010/main" val="562829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FD73721-BCA7-4D6B-9A0E-457F3A86EF2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77994773-4398-4B4D-9A44-506D561C41E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C76A3DFF-1C57-4031-B091-A877B4F7D0A2}"/>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6287C4D-116E-4967-B43A-FC03B18597E2}" type="datetimeFigureOut">
              <a:rPr lang="en-US"/>
              <a:pPr>
                <a:defRPr/>
              </a:pPr>
              <a:t>12/3/2020</a:t>
            </a:fld>
            <a:endParaRPr lang="en-US" dirty="0"/>
          </a:p>
        </p:txBody>
      </p:sp>
      <p:sp>
        <p:nvSpPr>
          <p:cNvPr id="5" name="Footer Placeholder 4">
            <a:extLst>
              <a:ext uri="{FF2B5EF4-FFF2-40B4-BE49-F238E27FC236}">
                <a16:creationId xmlns:a16="http://schemas.microsoft.com/office/drawing/2014/main" id="{4D4D9692-CD1E-4723-B218-FFA2A6C092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DC7FB1C0-84E2-42E4-8D7C-884604878C8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37A65A17-C7A1-4E68-97A1-77947C6E6DF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abp.org/"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1.emf"/><Relationship Id="rId5" Type="http://schemas.openxmlformats.org/officeDocument/2006/relationships/oleObject" Target="../embeddings/oleObject2.bin"/><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2.emf"/><Relationship Id="rId5" Type="http://schemas.openxmlformats.org/officeDocument/2006/relationships/oleObject" Target="../embeddings/oleObject3.bin"/><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MOC@abpeds.org"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descr="Quality Improvement Projects for MOC. Image of a child holding out his tongue. ">
            <a:extLst>
              <a:ext uri="{FF2B5EF4-FFF2-40B4-BE49-F238E27FC236}">
                <a16:creationId xmlns:a16="http://schemas.microsoft.com/office/drawing/2014/main" id="{DC3652F3-D585-4BCB-8017-8F086BA84C9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8" name="TextBox 2">
            <a:extLst>
              <a:ext uri="{FF2B5EF4-FFF2-40B4-BE49-F238E27FC236}">
                <a16:creationId xmlns:a16="http://schemas.microsoft.com/office/drawing/2014/main" id="{327BC183-E67A-4286-91FB-E113310AD66F}"/>
              </a:ext>
            </a:extLst>
          </p:cNvPr>
          <p:cNvSpPr txBox="1">
            <a:spLocks noGrp="1" noChangeArrowheads="1"/>
          </p:cNvSpPr>
          <p:nvPr>
            <p:ph type="title" idx="4294967295"/>
          </p:nvPr>
        </p:nvSpPr>
        <p:spPr bwMode="auto">
          <a:xfrm>
            <a:off x="3810000" y="3505200"/>
            <a:ext cx="4953000" cy="132397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Quality Improvement Projects for MOC</a:t>
            </a:r>
          </a:p>
        </p:txBody>
      </p:sp>
      <p:sp>
        <p:nvSpPr>
          <p:cNvPr id="5" name="Subtitle 4">
            <a:extLst>
              <a:ext uri="{FF2B5EF4-FFF2-40B4-BE49-F238E27FC236}">
                <a16:creationId xmlns:a16="http://schemas.microsoft.com/office/drawing/2014/main" id="{89E5E5CD-8807-416F-82E1-7D1C1658A10B}"/>
              </a:ext>
            </a:extLst>
          </p:cNvPr>
          <p:cNvSpPr>
            <a:spLocks noGrp="1"/>
          </p:cNvSpPr>
          <p:nvPr>
            <p:ph type="subTitle" idx="1"/>
          </p:nvPr>
        </p:nvSpPr>
        <p:spPr>
          <a:xfrm>
            <a:off x="3352800" y="4876800"/>
            <a:ext cx="5791200" cy="1066800"/>
          </a:xfrm>
        </p:spPr>
        <p:txBody>
          <a:bodyPr/>
          <a:lstStyle/>
          <a:p>
            <a:pPr>
              <a:buFont typeface="Arial" charset="0"/>
              <a:buNone/>
              <a:defRPr/>
            </a:pPr>
            <a:r>
              <a:rPr lang="en-US" sz="2400" dirty="0"/>
              <a:t>MOC Credit for the</a:t>
            </a:r>
            <a:br>
              <a:rPr lang="en-US" sz="2400" dirty="0"/>
            </a:br>
            <a:r>
              <a:rPr lang="en-US" sz="2400" dirty="0"/>
              <a:t>Work You Do Every Day</a:t>
            </a:r>
          </a:p>
          <a:p>
            <a:pPr>
              <a:buFont typeface="Arial" charset="0"/>
              <a:buNone/>
              <a:defRPr/>
            </a:pPr>
            <a:r>
              <a:rPr lang="en-US" sz="2000" dirty="0">
                <a:solidFill>
                  <a:schemeClr val="accent5">
                    <a:lumMod val="75000"/>
                  </a:schemeClr>
                </a:solidFill>
              </a:rPr>
              <a:t>* Additional notes added by CPQCC  </a:t>
            </a:r>
          </a:p>
        </p:txBody>
      </p:sp>
      <p:pic>
        <p:nvPicPr>
          <p:cNvPr id="14340" name="Picture 2">
            <a:extLst>
              <a:ext uri="{FF2B5EF4-FFF2-40B4-BE49-F238E27FC236}">
                <a16:creationId xmlns:a16="http://schemas.microsoft.com/office/drawing/2014/main" id="{5AFF390D-6659-404B-8C55-E1157154C090}"/>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0" y="5791200"/>
            <a:ext cx="306388"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3" descr="What is Maintenance of Certification? Image of the 4 part MOC process. Part 1 Professional Standing, Part 2 Knowledge Assessment, Part 3 Cognitive Expertise, Part 4 Performance in Practice.">
            <a:extLst>
              <a:ext uri="{FF2B5EF4-FFF2-40B4-BE49-F238E27FC236}">
                <a16:creationId xmlns:a16="http://schemas.microsoft.com/office/drawing/2014/main" id="{08A55283-EB8E-4E57-8735-228F7A895BB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F86BB8EA-C75E-4487-8B1E-7E358982CFC8}"/>
              </a:ext>
            </a:extLst>
          </p:cNvPr>
          <p:cNvSpPr>
            <a:spLocks noGrp="1"/>
          </p:cNvSpPr>
          <p:nvPr>
            <p:ph type="title"/>
          </p:nvPr>
        </p:nvSpPr>
        <p:spPr>
          <a:xfrm>
            <a:off x="2057400" y="152400"/>
            <a:ext cx="7239000" cy="1143000"/>
          </a:xfrm>
        </p:spPr>
        <p:txBody>
          <a:bodyPr rtlCol="0">
            <a:normAutofit fontScale="90000"/>
          </a:bodyPr>
          <a:lstStyle/>
          <a:p>
            <a:pPr algn="l" eaLnBrk="1" fontAlgn="auto" hangingPunct="1">
              <a:spcAft>
                <a:spcPts val="0"/>
              </a:spcAft>
              <a:defRPr/>
            </a:pPr>
            <a:r>
              <a:rPr lang="en-US" sz="3600" dirty="0">
                <a:solidFill>
                  <a:srgbClr val="FFCC00"/>
                </a:solidFill>
                <a:latin typeface="Gill Sans MT" pitchFamily="34" charset="0"/>
              </a:rPr>
              <a:t>What is Maintenance of Certification? </a:t>
            </a:r>
            <a:br>
              <a:rPr lang="en-US" sz="3600" dirty="0">
                <a:solidFill>
                  <a:srgbClr val="FFCC00"/>
                </a:solidFill>
                <a:latin typeface="Gill Sans MT" pitchFamily="34" charset="0"/>
              </a:rPr>
            </a:br>
            <a:r>
              <a:rPr lang="en-US" sz="3600" dirty="0">
                <a:solidFill>
                  <a:srgbClr val="FFCC00"/>
                </a:solidFill>
                <a:latin typeface="Gill Sans MT" pitchFamily="34" charset="0"/>
              </a:rPr>
              <a:t>(MOC)</a:t>
            </a:r>
          </a:p>
        </p:txBody>
      </p:sp>
      <p:sp>
        <p:nvSpPr>
          <p:cNvPr id="9221" name="TextBox 5">
            <a:extLst>
              <a:ext uri="{FF2B5EF4-FFF2-40B4-BE49-F238E27FC236}">
                <a16:creationId xmlns:a16="http://schemas.microsoft.com/office/drawing/2014/main" id="{130C508D-24D1-443D-989C-58C9D762E017}"/>
              </a:ext>
            </a:extLst>
          </p:cNvPr>
          <p:cNvSpPr txBox="1">
            <a:spLocks noChangeArrowheads="1"/>
          </p:cNvSpPr>
          <p:nvPr/>
        </p:nvSpPr>
        <p:spPr bwMode="auto">
          <a:xfrm>
            <a:off x="304800" y="2201863"/>
            <a:ext cx="3733800" cy="4524375"/>
          </a:xfrm>
          <a:prstGeom prst="rect">
            <a:avLst/>
          </a:prstGeom>
          <a:noFill/>
          <a:ln w="9525">
            <a:noFill/>
            <a:miter lim="800000"/>
            <a:headEnd/>
            <a:tailEnd/>
          </a:ln>
        </p:spPr>
        <p:txBody>
          <a:bodyPr>
            <a:spAutoFit/>
          </a:bodyPr>
          <a:lstStyle/>
          <a:p>
            <a:pPr fontAlgn="auto">
              <a:spcBef>
                <a:spcPts val="0"/>
              </a:spcBef>
              <a:spcAft>
                <a:spcPts val="0"/>
              </a:spcAft>
              <a:defRPr/>
            </a:pPr>
            <a:r>
              <a:rPr lang="en-US" sz="1200" b="1" dirty="0">
                <a:solidFill>
                  <a:schemeClr val="accent2">
                    <a:lumMod val="75000"/>
                  </a:schemeClr>
                </a:solidFill>
                <a:latin typeface="Arial" charset="0"/>
              </a:rPr>
              <a:t>Part 1 – Professional Standing</a:t>
            </a:r>
          </a:p>
          <a:p>
            <a:pPr fontAlgn="auto">
              <a:spcBef>
                <a:spcPts val="0"/>
              </a:spcBef>
              <a:spcAft>
                <a:spcPts val="0"/>
              </a:spcAft>
              <a:defRPr/>
            </a:pPr>
            <a:r>
              <a:rPr lang="en-US" sz="1200" i="1" dirty="0">
                <a:latin typeface="Arial" charset="0"/>
              </a:rPr>
              <a:t>Patient care, Interpersonal &amp; communication </a:t>
            </a:r>
          </a:p>
          <a:p>
            <a:pPr fontAlgn="auto">
              <a:spcBef>
                <a:spcPts val="0"/>
              </a:spcBef>
              <a:spcAft>
                <a:spcPts val="0"/>
              </a:spcAft>
              <a:defRPr/>
            </a:pPr>
            <a:r>
              <a:rPr lang="en-US" sz="1200" i="1" dirty="0">
                <a:latin typeface="Arial" charset="0"/>
              </a:rPr>
              <a:t>skills, Professionalism</a:t>
            </a:r>
            <a:endParaRPr lang="en-US" sz="1200" dirty="0">
              <a:latin typeface="Arial" charset="0"/>
            </a:endParaRPr>
          </a:p>
          <a:p>
            <a:pPr fontAlgn="auto">
              <a:spcBef>
                <a:spcPts val="0"/>
              </a:spcBef>
              <a:spcAft>
                <a:spcPts val="0"/>
              </a:spcAft>
              <a:defRPr/>
            </a:pPr>
            <a:endParaRPr lang="en-US" sz="1200" dirty="0">
              <a:latin typeface="Arial" charset="0"/>
            </a:endParaRPr>
          </a:p>
          <a:p>
            <a:pPr fontAlgn="auto">
              <a:spcBef>
                <a:spcPts val="0"/>
              </a:spcBef>
              <a:spcAft>
                <a:spcPts val="0"/>
              </a:spcAft>
              <a:defRPr/>
            </a:pPr>
            <a:endParaRPr lang="en-US" sz="1200" dirty="0">
              <a:latin typeface="Arial" charset="0"/>
            </a:endParaRPr>
          </a:p>
          <a:p>
            <a:pPr fontAlgn="auto">
              <a:spcBef>
                <a:spcPts val="0"/>
              </a:spcBef>
              <a:spcAft>
                <a:spcPts val="0"/>
              </a:spcAft>
              <a:defRPr/>
            </a:pPr>
            <a:r>
              <a:rPr lang="en-US" sz="1200" b="1" dirty="0">
                <a:solidFill>
                  <a:schemeClr val="accent1"/>
                </a:solidFill>
                <a:latin typeface="Arial" charset="0"/>
              </a:rPr>
              <a:t>Part 2 – Knowledge Assessment</a:t>
            </a:r>
          </a:p>
          <a:p>
            <a:pPr fontAlgn="auto">
              <a:spcBef>
                <a:spcPts val="0"/>
              </a:spcBef>
              <a:spcAft>
                <a:spcPts val="0"/>
              </a:spcAft>
              <a:defRPr/>
            </a:pPr>
            <a:r>
              <a:rPr lang="en-US" sz="1200" i="1" dirty="0">
                <a:latin typeface="Arial" charset="0"/>
              </a:rPr>
              <a:t>Patient care, Medical knowledge, </a:t>
            </a:r>
          </a:p>
          <a:p>
            <a:pPr fontAlgn="auto">
              <a:spcBef>
                <a:spcPts val="0"/>
              </a:spcBef>
              <a:spcAft>
                <a:spcPts val="0"/>
              </a:spcAft>
              <a:defRPr/>
            </a:pPr>
            <a:r>
              <a:rPr lang="en-US" sz="1200" i="1" dirty="0">
                <a:latin typeface="Arial" charset="0"/>
              </a:rPr>
              <a:t>Practice-based learning &amp; </a:t>
            </a:r>
          </a:p>
          <a:p>
            <a:pPr fontAlgn="auto">
              <a:spcBef>
                <a:spcPts val="0"/>
              </a:spcBef>
              <a:spcAft>
                <a:spcPts val="0"/>
              </a:spcAft>
              <a:defRPr/>
            </a:pPr>
            <a:r>
              <a:rPr lang="en-US" sz="1200" i="1" dirty="0">
                <a:latin typeface="Arial" charset="0"/>
              </a:rPr>
              <a:t>improvement, Systems-based practice</a:t>
            </a:r>
            <a:endParaRPr lang="en-US" sz="1200" dirty="0">
              <a:latin typeface="Arial" charset="0"/>
            </a:endParaRPr>
          </a:p>
          <a:p>
            <a:pPr fontAlgn="auto">
              <a:spcBef>
                <a:spcPts val="0"/>
              </a:spcBef>
              <a:spcAft>
                <a:spcPts val="0"/>
              </a:spcAft>
              <a:defRPr/>
            </a:pPr>
            <a:endParaRPr lang="en-US" sz="1200" dirty="0">
              <a:latin typeface="Arial" charset="0"/>
            </a:endParaRPr>
          </a:p>
          <a:p>
            <a:pPr fontAlgn="auto">
              <a:spcBef>
                <a:spcPts val="0"/>
              </a:spcBef>
              <a:spcAft>
                <a:spcPts val="0"/>
              </a:spcAft>
              <a:defRPr/>
            </a:pPr>
            <a:endParaRPr lang="en-US" sz="1200" dirty="0">
              <a:latin typeface="Arial" charset="0"/>
            </a:endParaRPr>
          </a:p>
          <a:p>
            <a:pPr fontAlgn="auto">
              <a:spcBef>
                <a:spcPts val="0"/>
              </a:spcBef>
              <a:spcAft>
                <a:spcPts val="0"/>
              </a:spcAft>
              <a:defRPr/>
            </a:pPr>
            <a:r>
              <a:rPr lang="en-US" sz="1200" b="1" dirty="0">
                <a:solidFill>
                  <a:srgbClr val="008080"/>
                </a:solidFill>
                <a:latin typeface="Arial" charset="0"/>
              </a:rPr>
              <a:t>Part 3 – Cognitive Expertise</a:t>
            </a:r>
          </a:p>
          <a:p>
            <a:pPr fontAlgn="auto">
              <a:spcBef>
                <a:spcPts val="0"/>
              </a:spcBef>
              <a:spcAft>
                <a:spcPts val="0"/>
              </a:spcAft>
              <a:defRPr/>
            </a:pPr>
            <a:r>
              <a:rPr lang="en-US" sz="1200" i="1" dirty="0">
                <a:latin typeface="Arial" charset="0"/>
              </a:rPr>
              <a:t>Medical knowledge</a:t>
            </a:r>
            <a:endParaRPr lang="en-US" sz="1200" dirty="0">
              <a:latin typeface="Arial" charset="0"/>
            </a:endParaRPr>
          </a:p>
          <a:p>
            <a:pPr fontAlgn="auto">
              <a:spcBef>
                <a:spcPts val="0"/>
              </a:spcBef>
              <a:spcAft>
                <a:spcPts val="0"/>
              </a:spcAft>
              <a:defRPr/>
            </a:pPr>
            <a:endParaRPr lang="en-US" sz="1200" b="1" dirty="0">
              <a:solidFill>
                <a:srgbClr val="008080"/>
              </a:solidFill>
              <a:latin typeface="Arial" charset="0"/>
            </a:endParaRPr>
          </a:p>
          <a:p>
            <a:pPr fontAlgn="auto">
              <a:spcBef>
                <a:spcPts val="0"/>
              </a:spcBef>
              <a:spcAft>
                <a:spcPts val="0"/>
              </a:spcAft>
              <a:defRPr/>
            </a:pPr>
            <a:endParaRPr lang="en-US" sz="1200" b="1" dirty="0">
              <a:solidFill>
                <a:srgbClr val="008080"/>
              </a:solidFill>
              <a:latin typeface="Arial" charset="0"/>
            </a:endParaRPr>
          </a:p>
          <a:p>
            <a:pPr fontAlgn="auto">
              <a:spcBef>
                <a:spcPts val="0"/>
              </a:spcBef>
              <a:spcAft>
                <a:spcPts val="0"/>
              </a:spcAft>
              <a:defRPr/>
            </a:pPr>
            <a:r>
              <a:rPr lang="en-US" sz="1200" b="1" dirty="0">
                <a:solidFill>
                  <a:schemeClr val="bg2">
                    <a:lumMod val="50000"/>
                  </a:schemeClr>
                </a:solidFill>
                <a:latin typeface="Arial" charset="0"/>
              </a:rPr>
              <a:t>Part 4 – Performance In Practice</a:t>
            </a:r>
          </a:p>
          <a:p>
            <a:pPr fontAlgn="auto">
              <a:spcBef>
                <a:spcPts val="0"/>
              </a:spcBef>
              <a:spcAft>
                <a:spcPts val="0"/>
              </a:spcAft>
              <a:defRPr/>
            </a:pPr>
            <a:r>
              <a:rPr lang="en-US" sz="1200" i="1" dirty="0">
                <a:latin typeface="Arial" charset="0"/>
              </a:rPr>
              <a:t>Patient care, Practice-based learning </a:t>
            </a:r>
          </a:p>
          <a:p>
            <a:pPr fontAlgn="auto">
              <a:spcBef>
                <a:spcPts val="0"/>
              </a:spcBef>
              <a:spcAft>
                <a:spcPts val="0"/>
              </a:spcAft>
              <a:defRPr/>
            </a:pPr>
            <a:r>
              <a:rPr lang="en-US" sz="1200" i="1" dirty="0">
                <a:latin typeface="Arial" charset="0"/>
              </a:rPr>
              <a:t>&amp; improvement, Interpersonal </a:t>
            </a:r>
          </a:p>
          <a:p>
            <a:pPr fontAlgn="auto">
              <a:spcBef>
                <a:spcPts val="0"/>
              </a:spcBef>
              <a:spcAft>
                <a:spcPts val="0"/>
              </a:spcAft>
              <a:defRPr/>
            </a:pPr>
            <a:r>
              <a:rPr lang="en-US" sz="1200" i="1" dirty="0">
                <a:latin typeface="Arial" charset="0"/>
              </a:rPr>
              <a:t>&amp; communication skills, Professionalism, </a:t>
            </a:r>
          </a:p>
          <a:p>
            <a:pPr fontAlgn="auto">
              <a:spcBef>
                <a:spcPts val="0"/>
              </a:spcBef>
              <a:spcAft>
                <a:spcPts val="0"/>
              </a:spcAft>
              <a:defRPr/>
            </a:pPr>
            <a:r>
              <a:rPr lang="en-US" sz="1200" i="1" dirty="0">
                <a:latin typeface="Arial" charset="0"/>
              </a:rPr>
              <a:t>Systems-based practice</a:t>
            </a:r>
            <a:endParaRPr lang="en-US" sz="1200" dirty="0">
              <a:latin typeface="Arial" charset="0"/>
            </a:endParaRPr>
          </a:p>
          <a:p>
            <a:pPr>
              <a:defRPr/>
            </a:pPr>
            <a:endParaRPr lang="en-US" sz="1200" dirty="0">
              <a:latin typeface="Calibri" pitchFamily="34" charset="0"/>
            </a:endParaRPr>
          </a:p>
          <a:p>
            <a:pPr>
              <a:defRPr/>
            </a:pPr>
            <a:endParaRPr lang="en-US" dirty="0">
              <a:latin typeface="Calibri" pitchFamily="34" charset="0"/>
            </a:endParaRPr>
          </a:p>
          <a:p>
            <a:pPr>
              <a:defRPr/>
            </a:pPr>
            <a:endParaRPr lang="en-US" dirty="0">
              <a:latin typeface="Calibri" pitchFamily="34" charset="0"/>
            </a:endParaRPr>
          </a:p>
        </p:txBody>
      </p:sp>
      <p:pic>
        <p:nvPicPr>
          <p:cNvPr id="15363" name="Picture 2" descr="Image of 4 part MOC process">
            <a:extLst>
              <a:ext uri="{FF2B5EF4-FFF2-40B4-BE49-F238E27FC236}">
                <a16:creationId xmlns:a16="http://schemas.microsoft.com/office/drawing/2014/main" id="{0FD84E97-1FAC-4FED-80FE-781381B8F5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1768475"/>
            <a:ext cx="4572000"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3" descr="MOC at a glance. Part 1 Valid, unrestricted license. Part 2, Earn at least 40 points from approved activities. Part 3, Pass a secure exam every 10 years. Part 4, Earn at least 40 points from approved activities.&#10;Need 100 points total">
            <a:extLst>
              <a:ext uri="{FF2B5EF4-FFF2-40B4-BE49-F238E27FC236}">
                <a16:creationId xmlns:a16="http://schemas.microsoft.com/office/drawing/2014/main" id="{AD2F59B2-5A13-4A92-9808-EA2E93CFEE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AE5D8588-2B5D-4238-91FF-D3651152975C}"/>
              </a:ext>
            </a:extLst>
          </p:cNvPr>
          <p:cNvSpPr txBox="1">
            <a:spLocks noGrp="1"/>
          </p:cNvSpPr>
          <p:nvPr>
            <p:ph type="title" idx="4294967295"/>
          </p:nvPr>
        </p:nvSpPr>
        <p:spPr>
          <a:xfrm>
            <a:off x="2057400" y="274638"/>
            <a:ext cx="72390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FFCC00"/>
                </a:solidFill>
                <a:effectLst/>
                <a:uLnTx/>
                <a:uFillTx/>
                <a:latin typeface="Gill Sans MT" pitchFamily="34" charset="0"/>
                <a:ea typeface="+mj-ea"/>
                <a:cs typeface="+mj-cs"/>
              </a:rPr>
              <a:t>MOC At-A-Glance</a:t>
            </a:r>
          </a:p>
        </p:txBody>
      </p:sp>
      <p:cxnSp>
        <p:nvCxnSpPr>
          <p:cNvPr id="6" name="Elbow Connector 5">
            <a:extLst>
              <a:ext uri="{FF2B5EF4-FFF2-40B4-BE49-F238E27FC236}">
                <a16:creationId xmlns:a16="http://schemas.microsoft.com/office/drawing/2014/main" id="{C5269925-C8B7-49B4-BD7A-5B51DE90C925}"/>
              </a:ext>
              <a:ext uri="{C183D7F6-B498-43B3-948B-1728B52AA6E4}">
                <adec:decorative xmlns:adec="http://schemas.microsoft.com/office/drawing/2017/decorative" val="1"/>
              </a:ext>
            </a:extLst>
          </p:cNvPr>
          <p:cNvCxnSpPr/>
          <p:nvPr/>
        </p:nvCxnSpPr>
        <p:spPr>
          <a:xfrm rot="10800000" flipV="1">
            <a:off x="2057400" y="2611438"/>
            <a:ext cx="1066800" cy="457200"/>
          </a:xfrm>
          <a:prstGeom prst="bentConnector3">
            <a:avLst>
              <a:gd name="adj1" fmla="val 56912"/>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Elbow Connector 6">
            <a:extLst>
              <a:ext uri="{FF2B5EF4-FFF2-40B4-BE49-F238E27FC236}">
                <a16:creationId xmlns:a16="http://schemas.microsoft.com/office/drawing/2014/main" id="{638BEBEC-DBCB-4648-860A-18217CE2D3DE}"/>
              </a:ext>
              <a:ext uri="{C183D7F6-B498-43B3-948B-1728B52AA6E4}">
                <adec:decorative xmlns:adec="http://schemas.microsoft.com/office/drawing/2017/decorative" val="1"/>
              </a:ext>
            </a:extLst>
          </p:cNvPr>
          <p:cNvCxnSpPr/>
          <p:nvPr/>
        </p:nvCxnSpPr>
        <p:spPr>
          <a:xfrm rot="10800000">
            <a:off x="2057400" y="3297238"/>
            <a:ext cx="1066800" cy="914400"/>
          </a:xfrm>
          <a:prstGeom prst="bentConnector3">
            <a:avLst>
              <a:gd name="adj1" fmla="val 56912"/>
            </a:avLst>
          </a:prstGeom>
          <a:ln>
            <a:tailEnd type="arrow"/>
          </a:ln>
        </p:spPr>
        <p:style>
          <a:lnRef idx="1">
            <a:schemeClr val="accent1"/>
          </a:lnRef>
          <a:fillRef idx="0">
            <a:schemeClr val="accent1"/>
          </a:fillRef>
          <a:effectRef idx="0">
            <a:schemeClr val="accent1"/>
          </a:effectRef>
          <a:fontRef idx="minor">
            <a:schemeClr val="tx1"/>
          </a:fontRef>
        </p:style>
      </p:cxnSp>
      <p:sp>
        <p:nvSpPr>
          <p:cNvPr id="8" name="Oval 7">
            <a:extLst>
              <a:ext uri="{FF2B5EF4-FFF2-40B4-BE49-F238E27FC236}">
                <a16:creationId xmlns:a16="http://schemas.microsoft.com/office/drawing/2014/main" id="{904671D5-BBE4-4D43-83B6-AFD29ACE191C}"/>
              </a:ext>
              <a:ext uri="{C183D7F6-B498-43B3-948B-1728B52AA6E4}">
                <adec:decorative xmlns:adec="http://schemas.microsoft.com/office/drawing/2017/decorative" val="1"/>
              </a:ext>
            </a:extLst>
          </p:cNvPr>
          <p:cNvSpPr/>
          <p:nvPr/>
        </p:nvSpPr>
        <p:spPr>
          <a:xfrm>
            <a:off x="457200" y="2459038"/>
            <a:ext cx="1524000" cy="1676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415" name="TextBox 8">
            <a:extLst>
              <a:ext uri="{FF2B5EF4-FFF2-40B4-BE49-F238E27FC236}">
                <a16:creationId xmlns:a16="http://schemas.microsoft.com/office/drawing/2014/main" id="{7FCBB147-6AB1-4BB3-B3BD-239E92BC3FEF}"/>
              </a:ext>
            </a:extLst>
          </p:cNvPr>
          <p:cNvSpPr txBox="1">
            <a:spLocks noChangeArrowheads="1"/>
          </p:cNvSpPr>
          <p:nvPr/>
        </p:nvSpPr>
        <p:spPr bwMode="auto">
          <a:xfrm>
            <a:off x="685800" y="2687638"/>
            <a:ext cx="1066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US" altLang="en-US">
                <a:solidFill>
                  <a:schemeClr val="bg1"/>
                </a:solidFill>
                <a:latin typeface="Calibri" panose="020F0502020204030204" pitchFamily="34" charset="0"/>
              </a:rPr>
              <a:t>Need 100 points total</a:t>
            </a:r>
          </a:p>
        </p:txBody>
      </p:sp>
      <p:sp>
        <p:nvSpPr>
          <p:cNvPr id="5" name="TextBox 4">
            <a:extLst>
              <a:ext uri="{FF2B5EF4-FFF2-40B4-BE49-F238E27FC236}">
                <a16:creationId xmlns:a16="http://schemas.microsoft.com/office/drawing/2014/main" id="{FB9DC00A-2EF8-4BCA-A45E-12CAE7F1ABC3}"/>
              </a:ext>
            </a:extLst>
          </p:cNvPr>
          <p:cNvSpPr txBox="1"/>
          <p:nvPr/>
        </p:nvSpPr>
        <p:spPr>
          <a:xfrm>
            <a:off x="3048000" y="1849438"/>
            <a:ext cx="5791200" cy="4246562"/>
          </a:xfrm>
          <a:prstGeom prst="rect">
            <a:avLst/>
          </a:prstGeom>
          <a:noFill/>
        </p:spPr>
        <p:txBody>
          <a:bodyPr>
            <a:spAutoFit/>
          </a:bodyPr>
          <a:lstStyle/>
          <a:p>
            <a:pPr fontAlgn="auto">
              <a:spcBef>
                <a:spcPts val="0"/>
              </a:spcBef>
              <a:spcAft>
                <a:spcPts val="0"/>
              </a:spcAft>
              <a:buFont typeface="Wingdings" pitchFamily="2" charset="2"/>
              <a:buChar char="ü"/>
              <a:defRPr/>
            </a:pPr>
            <a:r>
              <a:rPr lang="en-US" sz="2000" dirty="0">
                <a:solidFill>
                  <a:schemeClr val="accent2">
                    <a:lumMod val="75000"/>
                  </a:schemeClr>
                </a:solidFill>
                <a:latin typeface="+mn-lt"/>
              </a:rPr>
              <a:t>Part 1: </a:t>
            </a:r>
            <a:r>
              <a:rPr lang="en-US" sz="2000" dirty="0">
                <a:latin typeface="+mn-lt"/>
              </a:rPr>
              <a:t>Valid, unrestricted license</a:t>
            </a:r>
          </a:p>
          <a:p>
            <a:pPr fontAlgn="auto">
              <a:spcBef>
                <a:spcPts val="0"/>
              </a:spcBef>
              <a:spcAft>
                <a:spcPts val="0"/>
              </a:spcAft>
              <a:buFont typeface="Wingdings" pitchFamily="2" charset="2"/>
              <a:buChar char="ü"/>
              <a:defRPr/>
            </a:pPr>
            <a:endParaRPr lang="en-US" sz="2000" dirty="0">
              <a:latin typeface="+mn-lt"/>
            </a:endParaRPr>
          </a:p>
          <a:p>
            <a:pPr fontAlgn="auto">
              <a:spcBef>
                <a:spcPts val="0"/>
              </a:spcBef>
              <a:spcAft>
                <a:spcPts val="0"/>
              </a:spcAft>
              <a:buFont typeface="Wingdings" pitchFamily="2" charset="2"/>
              <a:buChar char="ü"/>
              <a:defRPr/>
            </a:pPr>
            <a:r>
              <a:rPr lang="en-US" sz="2000" dirty="0">
                <a:solidFill>
                  <a:schemeClr val="accent2">
                    <a:lumMod val="75000"/>
                  </a:schemeClr>
                </a:solidFill>
                <a:latin typeface="+mn-lt"/>
              </a:rPr>
              <a:t>Part 2: </a:t>
            </a:r>
            <a:r>
              <a:rPr lang="en-US" sz="2000" dirty="0">
                <a:latin typeface="+mn-lt"/>
              </a:rPr>
              <a:t>Earn at least 40 points from approved </a:t>
            </a:r>
          </a:p>
          <a:p>
            <a:pPr fontAlgn="auto">
              <a:spcBef>
                <a:spcPts val="0"/>
              </a:spcBef>
              <a:spcAft>
                <a:spcPts val="0"/>
              </a:spcAft>
              <a:defRPr/>
            </a:pPr>
            <a:r>
              <a:rPr lang="en-US" sz="2000" dirty="0">
                <a:latin typeface="+mn-lt"/>
              </a:rPr>
              <a:t>	activities*</a:t>
            </a:r>
          </a:p>
          <a:p>
            <a:pPr fontAlgn="auto">
              <a:spcBef>
                <a:spcPts val="0"/>
              </a:spcBef>
              <a:spcAft>
                <a:spcPts val="0"/>
              </a:spcAft>
              <a:buFont typeface="Wingdings" pitchFamily="2" charset="2"/>
              <a:buChar char="ü"/>
              <a:defRPr/>
            </a:pPr>
            <a:endParaRPr lang="en-US" sz="2000" dirty="0">
              <a:latin typeface="+mn-lt"/>
            </a:endParaRPr>
          </a:p>
          <a:p>
            <a:pPr fontAlgn="auto">
              <a:spcBef>
                <a:spcPts val="0"/>
              </a:spcBef>
              <a:spcAft>
                <a:spcPts val="0"/>
              </a:spcAft>
              <a:buFont typeface="Wingdings" pitchFamily="2" charset="2"/>
              <a:buChar char="ü"/>
              <a:defRPr/>
            </a:pPr>
            <a:r>
              <a:rPr lang="en-US" sz="2000" dirty="0">
                <a:solidFill>
                  <a:schemeClr val="accent2">
                    <a:lumMod val="75000"/>
                  </a:schemeClr>
                </a:solidFill>
                <a:latin typeface="+mn-lt"/>
              </a:rPr>
              <a:t>Part 3:</a:t>
            </a:r>
            <a:r>
              <a:rPr lang="en-US" sz="2000" dirty="0">
                <a:latin typeface="+mn-lt"/>
              </a:rPr>
              <a:t>	 Pass a secure exam every 10 years</a:t>
            </a:r>
          </a:p>
          <a:p>
            <a:pPr fontAlgn="auto">
              <a:spcBef>
                <a:spcPts val="0"/>
              </a:spcBef>
              <a:spcAft>
                <a:spcPts val="0"/>
              </a:spcAft>
              <a:buFont typeface="Wingdings" pitchFamily="2" charset="2"/>
              <a:buChar char="ü"/>
              <a:defRPr/>
            </a:pPr>
            <a:endParaRPr lang="en-US" sz="2000" dirty="0">
              <a:latin typeface="+mn-lt"/>
            </a:endParaRPr>
          </a:p>
          <a:p>
            <a:pPr fontAlgn="auto">
              <a:spcBef>
                <a:spcPts val="0"/>
              </a:spcBef>
              <a:spcAft>
                <a:spcPts val="0"/>
              </a:spcAft>
              <a:buFont typeface="Wingdings" pitchFamily="2" charset="2"/>
              <a:buChar char="ü"/>
              <a:defRPr/>
            </a:pPr>
            <a:r>
              <a:rPr lang="en-US" sz="2000" dirty="0">
                <a:solidFill>
                  <a:schemeClr val="accent2">
                    <a:lumMod val="75000"/>
                  </a:schemeClr>
                </a:solidFill>
                <a:latin typeface="+mn-lt"/>
              </a:rPr>
              <a:t>Part 4: </a:t>
            </a:r>
            <a:r>
              <a:rPr lang="en-US" sz="2000" dirty="0">
                <a:latin typeface="+mn-lt"/>
              </a:rPr>
              <a:t>Earn at least 40 points from approved </a:t>
            </a:r>
          </a:p>
          <a:p>
            <a:pPr fontAlgn="auto">
              <a:spcBef>
                <a:spcPts val="0"/>
              </a:spcBef>
              <a:spcAft>
                <a:spcPts val="0"/>
              </a:spcAft>
              <a:defRPr/>
            </a:pPr>
            <a:r>
              <a:rPr lang="en-US" sz="2000" dirty="0">
                <a:latin typeface="+mn-lt"/>
              </a:rPr>
              <a:t>	activities*</a:t>
            </a:r>
          </a:p>
          <a:p>
            <a:pPr fontAlgn="auto">
              <a:spcBef>
                <a:spcPts val="0"/>
              </a:spcBef>
              <a:spcAft>
                <a:spcPts val="0"/>
              </a:spcAft>
              <a:buFont typeface="Wingdings" pitchFamily="2" charset="2"/>
              <a:buChar char="ü"/>
              <a:defRPr/>
            </a:pPr>
            <a:endParaRPr lang="en-US" dirty="0">
              <a:latin typeface="+mn-lt"/>
            </a:endParaRPr>
          </a:p>
          <a:p>
            <a:pPr fontAlgn="auto">
              <a:spcBef>
                <a:spcPts val="0"/>
              </a:spcBef>
              <a:spcAft>
                <a:spcPts val="0"/>
              </a:spcAft>
              <a:defRPr/>
            </a:pPr>
            <a:r>
              <a:rPr lang="en-US" i="1" dirty="0">
                <a:solidFill>
                  <a:schemeClr val="accent1"/>
                </a:solidFill>
                <a:latin typeface="+mn-lt"/>
              </a:rPr>
              <a:t>*Choose activities from either Part 2 or 4 to earn the </a:t>
            </a:r>
          </a:p>
          <a:p>
            <a:pPr fontAlgn="auto">
              <a:spcBef>
                <a:spcPts val="0"/>
              </a:spcBef>
              <a:spcAft>
                <a:spcPts val="0"/>
              </a:spcAft>
              <a:defRPr/>
            </a:pPr>
            <a:r>
              <a:rPr lang="en-US" i="1" dirty="0">
                <a:solidFill>
                  <a:schemeClr val="accent1"/>
                </a:solidFill>
                <a:latin typeface="+mn-lt"/>
              </a:rPr>
              <a:t>  additional 20 points you need to fulfill your 100 point </a:t>
            </a:r>
          </a:p>
          <a:p>
            <a:pPr fontAlgn="auto">
              <a:spcBef>
                <a:spcPts val="0"/>
              </a:spcBef>
              <a:spcAft>
                <a:spcPts val="0"/>
              </a:spcAft>
              <a:defRPr/>
            </a:pPr>
            <a:r>
              <a:rPr lang="en-US" i="1" dirty="0">
                <a:solidFill>
                  <a:schemeClr val="accent1"/>
                </a:solidFill>
                <a:latin typeface="+mn-lt"/>
              </a:rPr>
              <a:t>  requirement. </a:t>
            </a:r>
          </a:p>
          <a:p>
            <a:pPr fontAlgn="auto">
              <a:spcBef>
                <a:spcPts val="0"/>
              </a:spcBef>
              <a:spcAft>
                <a:spcPts val="0"/>
              </a:spcAft>
              <a:buFont typeface="Wingdings" pitchFamily="2" charset="2"/>
              <a:buChar char="ü"/>
              <a:defRPr/>
            </a:pPr>
            <a:endParaRPr lang="en-US" dirty="0">
              <a:latin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3" descr="MOC Overview. 2010 brings many changes. &#10;2010 brings many changes&#10;Anyone who wants to maintain certification must now demonstrate QI competency  (Performance in Practice a.k.a . Part 4)&#10;Two versions of MOC:&#10;7 year cycle with one QI activity (certificates expiring 2010 – 2015)&#10;5 year cycle with point-based QI activities (minimum two per 5 year cycle) (Began 1/1/2010)&#10;Details in your ABP portfolio at www.abp.org.&#10;">
            <a:extLst>
              <a:ext uri="{FF2B5EF4-FFF2-40B4-BE49-F238E27FC236}">
                <a16:creationId xmlns:a16="http://schemas.microsoft.com/office/drawing/2014/main" id="{317F3BBD-28D8-4F27-BD1C-8B7D3F3DB0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TextBox 2">
            <a:extLst>
              <a:ext uri="{FF2B5EF4-FFF2-40B4-BE49-F238E27FC236}">
                <a16:creationId xmlns:a16="http://schemas.microsoft.com/office/drawing/2014/main" id="{1D744038-1923-41B2-91DB-5CAAE11C3237}"/>
              </a:ext>
            </a:extLst>
          </p:cNvPr>
          <p:cNvSpPr txBox="1">
            <a:spLocks noGrp="1" noChangeArrowheads="1"/>
          </p:cNvSpPr>
          <p:nvPr>
            <p:ph type="title" idx="4294967295"/>
          </p:nvPr>
        </p:nvSpPr>
        <p:spPr bwMode="auto">
          <a:xfrm>
            <a:off x="2590800" y="304800"/>
            <a:ext cx="57150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MOC  Overview</a:t>
            </a:r>
          </a:p>
        </p:txBody>
      </p:sp>
      <p:sp>
        <p:nvSpPr>
          <p:cNvPr id="18435" name="Content Placeholder 5">
            <a:extLst>
              <a:ext uri="{FF2B5EF4-FFF2-40B4-BE49-F238E27FC236}">
                <a16:creationId xmlns:a16="http://schemas.microsoft.com/office/drawing/2014/main" id="{51F4AD18-7341-47BE-8606-89D4E4793AD0}"/>
              </a:ext>
            </a:extLst>
          </p:cNvPr>
          <p:cNvSpPr>
            <a:spLocks noGrp="1"/>
          </p:cNvSpPr>
          <p:nvPr>
            <p:ph idx="1"/>
          </p:nvPr>
        </p:nvSpPr>
        <p:spPr>
          <a:xfrm>
            <a:off x="457200" y="1752600"/>
            <a:ext cx="8229600" cy="4648200"/>
          </a:xfrm>
        </p:spPr>
        <p:txBody>
          <a:bodyPr/>
          <a:lstStyle/>
          <a:p>
            <a:r>
              <a:rPr lang="en-US" altLang="en-US" sz="2400" dirty="0"/>
              <a:t>2010 brings many changes</a:t>
            </a:r>
          </a:p>
          <a:p>
            <a:r>
              <a:rPr lang="en-US" altLang="en-US" sz="2400" dirty="0"/>
              <a:t>Anyone who wants to maintain certification must now demonstrate QI competency  (Performance in Practice </a:t>
            </a:r>
            <a:r>
              <a:rPr lang="en-US" altLang="en-US" sz="2400" dirty="0" err="1"/>
              <a:t>a.k.a</a:t>
            </a:r>
            <a:r>
              <a:rPr lang="en-US" altLang="en-US" sz="2400" dirty="0"/>
              <a:t> . Part 4)</a:t>
            </a:r>
          </a:p>
          <a:p>
            <a:r>
              <a:rPr lang="en-US" altLang="en-US" sz="2400" dirty="0"/>
              <a:t>Two versions of MOC:</a:t>
            </a:r>
          </a:p>
          <a:p>
            <a:pPr lvl="1"/>
            <a:r>
              <a:rPr lang="en-US" altLang="en-US" sz="2400" dirty="0"/>
              <a:t>7 year cycle with one QI activity (certificates expiring 2010 – 2015)</a:t>
            </a:r>
          </a:p>
          <a:p>
            <a:pPr lvl="1"/>
            <a:r>
              <a:rPr lang="en-US" altLang="en-US" sz="2400" dirty="0"/>
              <a:t>5 year cycle with point-based QI activities (minimum two per 5 year cycle) (Began 1/1/2010)</a:t>
            </a:r>
          </a:p>
          <a:p>
            <a:r>
              <a:rPr lang="en-US" altLang="en-US" sz="2400" dirty="0"/>
              <a:t>Details in your ABP portfolio at </a:t>
            </a:r>
            <a:r>
              <a:rPr lang="en-US" altLang="en-US" sz="2400" dirty="0">
                <a:hlinkClick r:id="rId4"/>
              </a:rPr>
              <a:t>www.abp.org</a:t>
            </a:r>
            <a:r>
              <a:rPr lang="en-US" altLang="en-US" sz="2400" dirty="0"/>
              <a:t>.</a:t>
            </a:r>
          </a:p>
          <a:p>
            <a:endParaRPr lang="en-US" altLang="en-US" dirty="0"/>
          </a:p>
          <a:p>
            <a:endParaRPr lang="en-US"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image of a child sticking out his tongue">
            <a:extLst>
              <a:ext uri="{FF2B5EF4-FFF2-40B4-BE49-F238E27FC236}">
                <a16:creationId xmlns:a16="http://schemas.microsoft.com/office/drawing/2014/main" id="{14885E5A-9482-4861-8BEC-5D48E1FB987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2" name="TextBox 2" descr="Physician Portfolio &amp; Activity Profile.&#10;Image of a child holding out his tongue.">
            <a:extLst>
              <a:ext uri="{FF2B5EF4-FFF2-40B4-BE49-F238E27FC236}">
                <a16:creationId xmlns:a16="http://schemas.microsoft.com/office/drawing/2014/main" id="{112A42DE-0DD1-4CCB-86E5-59A2E5991133}"/>
              </a:ext>
            </a:extLst>
          </p:cNvPr>
          <p:cNvSpPr txBox="1">
            <a:spLocks noGrp="1" noChangeArrowheads="1"/>
          </p:cNvSpPr>
          <p:nvPr>
            <p:ph type="title" idx="4294967295"/>
          </p:nvPr>
        </p:nvSpPr>
        <p:spPr bwMode="auto">
          <a:xfrm>
            <a:off x="3048000" y="3505200"/>
            <a:ext cx="5715000" cy="132397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Physician Portfolio &amp; Activity Profile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3" descr="Physician Portfolio&#10;The Physician Portfolio contains:&#10;&#10;A list of your completed requirements&#10;&#10;A list of outstanding requirements in your current MOC cycle&#10;&#10;The timeframe in which you must complete your next required MOC examination.&#10;&#10;Your ABP ID number&#10;&#10;">
            <a:extLst>
              <a:ext uri="{FF2B5EF4-FFF2-40B4-BE49-F238E27FC236}">
                <a16:creationId xmlns:a16="http://schemas.microsoft.com/office/drawing/2014/main" id="{2C93DD96-90ED-4130-B998-A4E6C9756E6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descr="Physician Portfolio">
            <a:extLst>
              <a:ext uri="{FF2B5EF4-FFF2-40B4-BE49-F238E27FC236}">
                <a16:creationId xmlns:a16="http://schemas.microsoft.com/office/drawing/2014/main" id="{E2B4E091-30CF-413F-A1DF-938F69FADFD3}"/>
              </a:ext>
            </a:extLst>
          </p:cNvPr>
          <p:cNvSpPr>
            <a:spLocks noGrp="1"/>
          </p:cNvSpPr>
          <p:nvPr>
            <p:ph type="title"/>
          </p:nvPr>
        </p:nvSpPr>
        <p:spPr>
          <a:xfrm>
            <a:off x="2057400" y="274638"/>
            <a:ext cx="7239000" cy="1143000"/>
          </a:xfrm>
        </p:spPr>
        <p:txBody>
          <a:bodyPr/>
          <a:lstStyle/>
          <a:p>
            <a:pPr algn="l" eaLnBrk="1" hangingPunct="1"/>
            <a:r>
              <a:rPr lang="en-US" altLang="en-US" sz="3600" dirty="0">
                <a:solidFill>
                  <a:srgbClr val="FFCC00"/>
                </a:solidFill>
                <a:latin typeface="Gill Sans MT" panose="020B0502020104020203" pitchFamily="34" charset="0"/>
              </a:rPr>
              <a:t>Physician Portfolio</a:t>
            </a:r>
          </a:p>
        </p:txBody>
      </p:sp>
      <p:pic>
        <p:nvPicPr>
          <p:cNvPr id="21508" name="Picture 14" descr="screenshot of the ABP portfolio home page">
            <a:extLst>
              <a:ext uri="{FF2B5EF4-FFF2-40B4-BE49-F238E27FC236}">
                <a16:creationId xmlns:a16="http://schemas.microsoft.com/office/drawing/2014/main" id="{863AF2D1-DD1D-48B1-A775-FE4386E01C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676400"/>
            <a:ext cx="3657600"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8" descr="Screenshot of the ABP Progress report page">
            <a:extLst>
              <a:ext uri="{FF2B5EF4-FFF2-40B4-BE49-F238E27FC236}">
                <a16:creationId xmlns:a16="http://schemas.microsoft.com/office/drawing/2014/main" id="{60341C39-ABD3-47FE-B34B-84D56CBD13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3048000"/>
            <a:ext cx="3505200"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A71A346-DF20-495F-9026-F671903585F0}"/>
              </a:ext>
            </a:extLst>
          </p:cNvPr>
          <p:cNvSpPr txBox="1"/>
          <p:nvPr/>
        </p:nvSpPr>
        <p:spPr>
          <a:xfrm>
            <a:off x="5257800" y="2133600"/>
            <a:ext cx="3657600" cy="3354388"/>
          </a:xfrm>
          <a:prstGeom prst="rect">
            <a:avLst/>
          </a:prstGeom>
          <a:noFill/>
        </p:spPr>
        <p:txBody>
          <a:bodyPr>
            <a:spAutoFit/>
          </a:bodyPr>
          <a:lstStyle/>
          <a:p>
            <a:pPr fontAlgn="auto">
              <a:spcBef>
                <a:spcPts val="0"/>
              </a:spcBef>
              <a:spcAft>
                <a:spcPts val="0"/>
              </a:spcAft>
              <a:defRPr/>
            </a:pPr>
            <a:r>
              <a:rPr lang="en-US" sz="1400" b="1" dirty="0">
                <a:latin typeface="+mn-lt"/>
              </a:rPr>
              <a:t>The Physician Portfolio contains</a:t>
            </a:r>
            <a:r>
              <a:rPr lang="en-US" sz="1400" dirty="0">
                <a:solidFill>
                  <a:schemeClr val="accent1"/>
                </a:solidFill>
                <a:latin typeface="+mn-lt"/>
              </a:rPr>
              <a:t>:</a:t>
            </a:r>
          </a:p>
          <a:p>
            <a:pPr fontAlgn="auto">
              <a:spcBef>
                <a:spcPts val="0"/>
              </a:spcBef>
              <a:spcAft>
                <a:spcPts val="0"/>
              </a:spcAft>
              <a:defRPr/>
            </a:pPr>
            <a:endParaRPr lang="en-US" dirty="0">
              <a:latin typeface="+mn-lt"/>
            </a:endParaRPr>
          </a:p>
          <a:p>
            <a:pPr fontAlgn="auto">
              <a:spcBef>
                <a:spcPts val="0"/>
              </a:spcBef>
              <a:spcAft>
                <a:spcPts val="0"/>
              </a:spcAft>
              <a:buFont typeface="Wingdings" pitchFamily="2" charset="2"/>
              <a:buChar char="ü"/>
              <a:defRPr/>
            </a:pPr>
            <a:r>
              <a:rPr lang="en-US" sz="1400" dirty="0">
                <a:latin typeface="+mn-lt"/>
              </a:rPr>
              <a:t>A list of your completed requirements</a:t>
            </a:r>
          </a:p>
          <a:p>
            <a:pPr fontAlgn="auto">
              <a:spcBef>
                <a:spcPts val="0"/>
              </a:spcBef>
              <a:spcAft>
                <a:spcPts val="0"/>
              </a:spcAft>
              <a:defRPr/>
            </a:pPr>
            <a:endParaRPr lang="en-US" sz="1400" dirty="0">
              <a:latin typeface="+mn-lt"/>
            </a:endParaRPr>
          </a:p>
          <a:p>
            <a:pPr fontAlgn="auto">
              <a:spcBef>
                <a:spcPts val="0"/>
              </a:spcBef>
              <a:spcAft>
                <a:spcPts val="0"/>
              </a:spcAft>
              <a:buFont typeface="Wingdings" pitchFamily="2" charset="2"/>
              <a:buChar char="ü"/>
              <a:defRPr/>
            </a:pPr>
            <a:r>
              <a:rPr lang="en-US" sz="1400" dirty="0">
                <a:latin typeface="+mn-lt"/>
              </a:rPr>
              <a:t>A list of outstanding requirements in your current MOC cycle</a:t>
            </a:r>
          </a:p>
          <a:p>
            <a:pPr fontAlgn="auto">
              <a:spcBef>
                <a:spcPts val="0"/>
              </a:spcBef>
              <a:spcAft>
                <a:spcPts val="0"/>
              </a:spcAft>
              <a:defRPr/>
            </a:pPr>
            <a:endParaRPr lang="en-US" sz="1400" dirty="0">
              <a:latin typeface="+mn-lt"/>
            </a:endParaRPr>
          </a:p>
          <a:p>
            <a:pPr fontAlgn="auto">
              <a:spcBef>
                <a:spcPts val="0"/>
              </a:spcBef>
              <a:spcAft>
                <a:spcPts val="0"/>
              </a:spcAft>
              <a:buFont typeface="Wingdings" pitchFamily="2" charset="2"/>
              <a:buChar char="ü"/>
              <a:defRPr/>
            </a:pPr>
            <a:r>
              <a:rPr lang="en-US" sz="1400" dirty="0">
                <a:latin typeface="+mn-lt"/>
              </a:rPr>
              <a:t>The timeframe in which you must complete your next required MOC examination.</a:t>
            </a:r>
          </a:p>
          <a:p>
            <a:pPr fontAlgn="auto">
              <a:spcBef>
                <a:spcPts val="0"/>
              </a:spcBef>
              <a:spcAft>
                <a:spcPts val="0"/>
              </a:spcAft>
              <a:defRPr/>
            </a:pPr>
            <a:endParaRPr lang="en-US" sz="1400" dirty="0">
              <a:latin typeface="+mn-lt"/>
            </a:endParaRPr>
          </a:p>
          <a:p>
            <a:pPr fontAlgn="auto">
              <a:spcBef>
                <a:spcPts val="0"/>
              </a:spcBef>
              <a:spcAft>
                <a:spcPts val="0"/>
              </a:spcAft>
              <a:buFont typeface="Wingdings" pitchFamily="2" charset="2"/>
              <a:buChar char="ü"/>
              <a:defRPr/>
            </a:pPr>
            <a:r>
              <a:rPr lang="en-US" sz="1400" dirty="0">
                <a:latin typeface="+mn-lt"/>
              </a:rPr>
              <a:t>Your ABP ID number</a:t>
            </a:r>
          </a:p>
          <a:p>
            <a:pPr fontAlgn="auto">
              <a:spcBef>
                <a:spcPts val="0"/>
              </a:spcBef>
              <a:spcAft>
                <a:spcPts val="0"/>
              </a:spcAft>
              <a:buFont typeface="Wingdings" pitchFamily="2" charset="2"/>
              <a:buChar char="ü"/>
              <a:defRPr/>
            </a:pPr>
            <a:endParaRPr lang="en-US" dirty="0">
              <a:latin typeface="+mn-lt"/>
            </a:endParaRPr>
          </a:p>
          <a:p>
            <a:pPr fontAlgn="auto">
              <a:spcBef>
                <a:spcPts val="0"/>
              </a:spcBef>
              <a:spcAft>
                <a:spcPts val="0"/>
              </a:spcAft>
              <a:buFont typeface="Wingdings" pitchFamily="2" charset="2"/>
              <a:buChar char="ü"/>
              <a:defRPr/>
            </a:pPr>
            <a:endParaRPr lang="en-US" dirty="0">
              <a:latin typeface="+mn-lt"/>
            </a:endParaRPr>
          </a:p>
          <a:p>
            <a:pPr fontAlgn="auto">
              <a:spcBef>
                <a:spcPts val="0"/>
              </a:spcBef>
              <a:spcAft>
                <a:spcPts val="0"/>
              </a:spcAft>
              <a:defRPr/>
            </a:pPr>
            <a:endParaRPr lang="en-US" dirty="0">
              <a:latin typeface="+mn-lt"/>
            </a:endParaRPr>
          </a:p>
        </p:txBody>
      </p:sp>
      <p:sp>
        <p:nvSpPr>
          <p:cNvPr id="8" name="Oval 7">
            <a:extLst>
              <a:ext uri="{FF2B5EF4-FFF2-40B4-BE49-F238E27FC236}">
                <a16:creationId xmlns:a16="http://schemas.microsoft.com/office/drawing/2014/main" id="{070738C7-3CD4-4A79-A5C9-515CF59B40A0}"/>
              </a:ext>
              <a:ext uri="{C183D7F6-B498-43B3-948B-1728B52AA6E4}">
                <adec:decorative xmlns:adec="http://schemas.microsoft.com/office/drawing/2017/decorative" val="1"/>
              </a:ext>
            </a:extLst>
          </p:cNvPr>
          <p:cNvSpPr/>
          <p:nvPr/>
        </p:nvSpPr>
        <p:spPr>
          <a:xfrm>
            <a:off x="3276600" y="2209800"/>
            <a:ext cx="609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3" descr="Physician Portfolio-Activity Catalog.&#10;Screenshot of the ABP portfolio home page">
            <a:extLst>
              <a:ext uri="{FF2B5EF4-FFF2-40B4-BE49-F238E27FC236}">
                <a16:creationId xmlns:a16="http://schemas.microsoft.com/office/drawing/2014/main" id="{85B315CC-2DC0-4CE6-9A44-ECABF35C35C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itle 1" descr="Physician Portfolio-Activity Catalog.&#10;Screenshot of the ABP portfolio home page">
            <a:extLst>
              <a:ext uri="{FF2B5EF4-FFF2-40B4-BE49-F238E27FC236}">
                <a16:creationId xmlns:a16="http://schemas.microsoft.com/office/drawing/2014/main" id="{C2788D8E-633B-4CF3-BB89-F2905FF59A83}"/>
              </a:ext>
            </a:extLst>
          </p:cNvPr>
          <p:cNvSpPr>
            <a:spLocks noGrp="1"/>
          </p:cNvSpPr>
          <p:nvPr>
            <p:ph type="title"/>
          </p:nvPr>
        </p:nvSpPr>
        <p:spPr>
          <a:xfrm>
            <a:off x="2057400" y="274638"/>
            <a:ext cx="7239000" cy="1143000"/>
          </a:xfrm>
        </p:spPr>
        <p:txBody>
          <a:bodyPr/>
          <a:lstStyle/>
          <a:p>
            <a:pPr algn="l" eaLnBrk="1" hangingPunct="1"/>
            <a:r>
              <a:rPr lang="en-US" altLang="en-US" sz="3600" dirty="0">
                <a:solidFill>
                  <a:srgbClr val="FFCC00"/>
                </a:solidFill>
                <a:latin typeface="Gill Sans MT" panose="020B0502020104020203" pitchFamily="34" charset="0"/>
              </a:rPr>
              <a:t>Physician Portfolio-Activity Catalog</a:t>
            </a:r>
          </a:p>
        </p:txBody>
      </p:sp>
      <p:pic>
        <p:nvPicPr>
          <p:cNvPr id="23555" name="Picture 2" descr="Screenshot of the ABP portfolio home page">
            <a:extLst>
              <a:ext uri="{FF2B5EF4-FFF2-40B4-BE49-F238E27FC236}">
                <a16:creationId xmlns:a16="http://schemas.microsoft.com/office/drawing/2014/main" id="{D3033364-1C0C-403B-84E4-B5D0D7C0D3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1676400"/>
            <a:ext cx="6492875" cy="461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Image of a kid sticking out his tongue">
            <a:extLst>
              <a:ext uri="{FF2B5EF4-FFF2-40B4-BE49-F238E27FC236}">
                <a16:creationId xmlns:a16="http://schemas.microsoft.com/office/drawing/2014/main" id="{5EBF2528-48D8-4499-B077-2A62063EAFE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TextBox 2">
            <a:extLst>
              <a:ext uri="{FF2B5EF4-FFF2-40B4-BE49-F238E27FC236}">
                <a16:creationId xmlns:a16="http://schemas.microsoft.com/office/drawing/2014/main" id="{14D804C9-9221-4F31-9794-A3F839F64EFC}"/>
              </a:ext>
            </a:extLst>
          </p:cNvPr>
          <p:cNvSpPr txBox="1">
            <a:spLocks noGrp="1" noChangeArrowheads="1"/>
          </p:cNvSpPr>
          <p:nvPr>
            <p:ph type="title" idx="4294967295"/>
          </p:nvPr>
        </p:nvSpPr>
        <p:spPr bwMode="auto">
          <a:xfrm>
            <a:off x="3048000" y="3505200"/>
            <a:ext cx="5715000" cy="132397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MOC Credit &amp; </a:t>
            </a:r>
            <a:b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b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Attestations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3" descr="Completion data process flow via email. Image of flow chart">
            <a:extLst>
              <a:ext uri="{FF2B5EF4-FFF2-40B4-BE49-F238E27FC236}">
                <a16:creationId xmlns:a16="http://schemas.microsoft.com/office/drawing/2014/main" id="{59D9B5C1-A895-47B9-B674-D390E3C87A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6" name="TextBox 2" descr="Completion data process flow via email">
            <a:extLst>
              <a:ext uri="{FF2B5EF4-FFF2-40B4-BE49-F238E27FC236}">
                <a16:creationId xmlns:a16="http://schemas.microsoft.com/office/drawing/2014/main" id="{1A280473-48BE-4F0C-940E-42CC711E9FE7}"/>
              </a:ext>
            </a:extLst>
          </p:cNvPr>
          <p:cNvSpPr txBox="1">
            <a:spLocks noGrp="1" noChangeArrowheads="1"/>
          </p:cNvSpPr>
          <p:nvPr>
            <p:ph type="title" idx="4294967295"/>
          </p:nvPr>
        </p:nvSpPr>
        <p:spPr bwMode="auto">
          <a:xfrm>
            <a:off x="1905000" y="381000"/>
            <a:ext cx="7239000" cy="1138238"/>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Completion data process flow via email</a:t>
            </a:r>
            <a:r>
              <a:rPr kumimoji="0" lang="en-US" altLang="en-US" sz="36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	</a:t>
            </a:r>
          </a:p>
        </p:txBody>
      </p:sp>
      <p:sp>
        <p:nvSpPr>
          <p:cNvPr id="26627" name="Content Placeholder 5" descr="Completion data process flow via email. Image of flow chart">
            <a:extLst>
              <a:ext uri="{FF2B5EF4-FFF2-40B4-BE49-F238E27FC236}">
                <a16:creationId xmlns:a16="http://schemas.microsoft.com/office/drawing/2014/main" id="{EDBC94A3-B754-488D-AFF6-B9FB5C9FEE77}"/>
              </a:ext>
            </a:extLst>
          </p:cNvPr>
          <p:cNvSpPr>
            <a:spLocks noGrp="1"/>
          </p:cNvSpPr>
          <p:nvPr>
            <p:ph idx="1"/>
          </p:nvPr>
        </p:nvSpPr>
        <p:spPr>
          <a:xfrm>
            <a:off x="1981200" y="1447800"/>
            <a:ext cx="7086600" cy="4953000"/>
          </a:xfrm>
        </p:spPr>
        <p:txBody>
          <a:bodyPr/>
          <a:lstStyle/>
          <a:p>
            <a:endParaRPr lang="en-US" altLang="en-US" sz="2800"/>
          </a:p>
          <a:p>
            <a:endParaRPr lang="en-US" altLang="en-US"/>
          </a:p>
          <a:p>
            <a:endParaRPr lang="en-US" altLang="en-US"/>
          </a:p>
        </p:txBody>
      </p:sp>
      <p:graphicFrame>
        <p:nvGraphicFramePr>
          <p:cNvPr id="5" name="Diagram 4" descr="Completion data process flow via email. Image of flow chart">
            <a:extLst>
              <a:ext uri="{FF2B5EF4-FFF2-40B4-BE49-F238E27FC236}">
                <a16:creationId xmlns:a16="http://schemas.microsoft.com/office/drawing/2014/main" id="{71279CC4-29A5-4A93-B8ED-2CA25FB06014}"/>
              </a:ext>
            </a:extLst>
          </p:cNvPr>
          <p:cNvGraphicFramePr/>
          <p:nvPr>
            <p:extLst>
              <p:ext uri="{D42A27DB-BD31-4B8C-83A1-F6EECF244321}">
                <p14:modId xmlns:p14="http://schemas.microsoft.com/office/powerpoint/2010/main" val="2687619571"/>
              </p:ext>
            </p:extLst>
          </p:nvPr>
        </p:nvGraphicFramePr>
        <p:xfrm>
          <a:off x="1066800" y="1752600"/>
          <a:ext cx="7162800" cy="4419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3" descr="Hospital NICU Requirements*&#10;(i.e., Local Leader)&#10;Must assign a Local Leader for attestation and local adjudication.&#10;Must have a minimum of 1 team member attend all 3 on-site learning sessions.&#10;Must hold a 4th session 6 to 12 months after the 3rd Learning Session to assess whether or not gains have been held.  This may be in person, via conference call or via WebEx.&#10;Must submit assigned outcome, process and balancing measures monthly in specified format.&#10;Must achieve IHI Level III by the end of Learning Session 3.&#10;* Additional notes added by CPQCC    &#10;&#10;&#10;&#10;">
            <a:extLst>
              <a:ext uri="{FF2B5EF4-FFF2-40B4-BE49-F238E27FC236}">
                <a16:creationId xmlns:a16="http://schemas.microsoft.com/office/drawing/2014/main" id="{4D8F460B-73A3-4A05-AB8F-956493A2E34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4" name="TextBox 2">
            <a:extLst>
              <a:ext uri="{FF2B5EF4-FFF2-40B4-BE49-F238E27FC236}">
                <a16:creationId xmlns:a16="http://schemas.microsoft.com/office/drawing/2014/main" id="{F981A6F6-4B22-443F-AF85-4C0A475BF44B}"/>
              </a:ext>
            </a:extLst>
          </p:cNvPr>
          <p:cNvSpPr txBox="1">
            <a:spLocks noGrp="1" noChangeArrowheads="1"/>
          </p:cNvSpPr>
          <p:nvPr>
            <p:ph type="title" idx="4294967295"/>
          </p:nvPr>
        </p:nvSpPr>
        <p:spPr bwMode="auto">
          <a:xfrm>
            <a:off x="2286000" y="0"/>
            <a:ext cx="6858000" cy="1138238"/>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Hospital NICU Requirements</a:t>
            </a:r>
            <a:r>
              <a:rPr kumimoji="0" lang="en-US" altLang="en-US" sz="28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(i.e., Local Leader)</a:t>
            </a:r>
          </a:p>
        </p:txBody>
      </p:sp>
      <p:sp>
        <p:nvSpPr>
          <p:cNvPr id="6" name="Content Placeholder 5">
            <a:extLst>
              <a:ext uri="{FF2B5EF4-FFF2-40B4-BE49-F238E27FC236}">
                <a16:creationId xmlns:a16="http://schemas.microsoft.com/office/drawing/2014/main" id="{73C2CE70-21F9-4078-87F9-DC73BBB9808E}"/>
              </a:ext>
            </a:extLst>
          </p:cNvPr>
          <p:cNvSpPr>
            <a:spLocks noGrp="1"/>
          </p:cNvSpPr>
          <p:nvPr>
            <p:ph idx="1"/>
          </p:nvPr>
        </p:nvSpPr>
        <p:spPr>
          <a:xfrm>
            <a:off x="457200" y="1828800"/>
            <a:ext cx="8229600" cy="4648200"/>
          </a:xfrm>
        </p:spPr>
        <p:txBody>
          <a:bodyPr/>
          <a:lstStyle/>
          <a:p>
            <a:pPr>
              <a:buFont typeface="Arial" charset="0"/>
              <a:buChar char="•"/>
              <a:defRPr/>
            </a:pPr>
            <a:r>
              <a:rPr lang="en-US" sz="2400" dirty="0"/>
              <a:t>Must assign a </a:t>
            </a:r>
            <a:r>
              <a:rPr lang="en-US" sz="2400" i="1" dirty="0"/>
              <a:t>Local Leader </a:t>
            </a:r>
            <a:r>
              <a:rPr lang="en-US" sz="2400" dirty="0"/>
              <a:t>for attestation and local adjudication.</a:t>
            </a:r>
          </a:p>
          <a:p>
            <a:pPr>
              <a:buFont typeface="Arial" charset="0"/>
              <a:buChar char="•"/>
              <a:defRPr/>
            </a:pPr>
            <a:r>
              <a:rPr lang="en-US" sz="2400" dirty="0"/>
              <a:t>Must have a minimum of 1 team member attend all 3 on-site learning sessions.</a:t>
            </a:r>
          </a:p>
          <a:p>
            <a:pPr>
              <a:buFont typeface="Arial" charset="0"/>
              <a:buChar char="•"/>
              <a:defRPr/>
            </a:pPr>
            <a:r>
              <a:rPr lang="en-US" sz="2400" dirty="0"/>
              <a:t>Must hold a 4</a:t>
            </a:r>
            <a:r>
              <a:rPr lang="en-US" sz="2400" baseline="30000" dirty="0"/>
              <a:t>th</a:t>
            </a:r>
            <a:r>
              <a:rPr lang="en-US" sz="2400" dirty="0"/>
              <a:t> session 6 to 12 months after the 3</a:t>
            </a:r>
            <a:r>
              <a:rPr lang="en-US" sz="2400" baseline="30000" dirty="0"/>
              <a:t>rd</a:t>
            </a:r>
            <a:r>
              <a:rPr lang="en-US" sz="2400" dirty="0"/>
              <a:t> Learning Session to assess whether or not gains have been held.  This may be in person, via conference call or via WebEx.</a:t>
            </a:r>
          </a:p>
          <a:p>
            <a:pPr>
              <a:buFont typeface="Arial" charset="0"/>
              <a:buChar char="•"/>
              <a:defRPr/>
            </a:pPr>
            <a:r>
              <a:rPr lang="en-US" sz="2400" dirty="0"/>
              <a:t>Must submit assigned outcome, process and balancing measures monthly in specified format.</a:t>
            </a:r>
          </a:p>
          <a:p>
            <a:pPr>
              <a:buFont typeface="Arial" charset="0"/>
              <a:buChar char="•"/>
              <a:defRPr/>
            </a:pPr>
            <a:r>
              <a:rPr lang="en-US" sz="2400" dirty="0"/>
              <a:t>Must achieve IHI Level III by the end of Learning Session 3.</a:t>
            </a:r>
            <a:endParaRPr lang="en-US" sz="1800" dirty="0">
              <a:solidFill>
                <a:schemeClr val="accent5">
                  <a:lumMod val="75000"/>
                </a:schemeClr>
              </a:solidFill>
            </a:endParaRPr>
          </a:p>
          <a:p>
            <a:pPr>
              <a:buFont typeface="Arial" charset="0"/>
              <a:buNone/>
              <a:defRPr/>
            </a:pPr>
            <a:r>
              <a:rPr lang="en-US" sz="1800" dirty="0">
                <a:solidFill>
                  <a:schemeClr val="accent5">
                    <a:lumMod val="75000"/>
                  </a:schemeClr>
                </a:solidFill>
              </a:rPr>
              <a:t>* Additional notes added by CPQCC</a:t>
            </a:r>
            <a:r>
              <a:rPr lang="en-US" sz="2000" dirty="0">
                <a:solidFill>
                  <a:schemeClr val="accent5">
                    <a:lumMod val="75000"/>
                  </a:schemeClr>
                </a:solidFill>
              </a:rPr>
              <a:t>    </a:t>
            </a:r>
          </a:p>
          <a:p>
            <a:pPr>
              <a:buFont typeface="Arial" charset="0"/>
              <a:buNone/>
              <a:defRPr/>
            </a:pPr>
            <a:endParaRPr lang="en-US" sz="2800" dirty="0"/>
          </a:p>
          <a:p>
            <a:pPr>
              <a:buFont typeface="Arial" charset="0"/>
              <a:buChar char="•"/>
              <a:defRPr/>
            </a:pPr>
            <a:endParaRPr lang="en-US" dirty="0"/>
          </a:p>
          <a:p>
            <a:pPr>
              <a:buFont typeface="Arial" charset="0"/>
              <a:buChar char="•"/>
              <a:defRPr/>
            </a:pPr>
            <a:endParaRPr lang="en-US" dirty="0"/>
          </a:p>
        </p:txBody>
      </p:sp>
      <p:pic>
        <p:nvPicPr>
          <p:cNvPr id="28676" name="Picture 4" descr="CPQCC logo">
            <a:extLst>
              <a:ext uri="{FF2B5EF4-FFF2-40B4-BE49-F238E27FC236}">
                <a16:creationId xmlns:a16="http://schemas.microsoft.com/office/drawing/2014/main" id="{679683CF-C508-4595-BEF9-2E225665DC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5943600"/>
            <a:ext cx="404813" cy="29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3" descr="Hospital NICU Requirements*&#10;(i.e., Local Leader)&#10;Must assign a Local Leader for attestation and local adjudication.&#10;Must have a minimum of 1 team member attend all 3 on-site learning sessions.&#10;Must hold a 4th session 6 to 12 months after the 3rd Learning Session to assess whether or not gains have been held.  This may be in person, via conference call or via WebEx.&#10;Must submit assigned outcome, process and balancing measures monthly in specified format.&#10;Must achieve IHI Level III by the end of Learning Session 3.&#10;* Additional notes added by CPQCC    &#10;&#10;&#10;&#10;">
            <a:extLst>
              <a:ext uri="{FF2B5EF4-FFF2-40B4-BE49-F238E27FC236}">
                <a16:creationId xmlns:a16="http://schemas.microsoft.com/office/drawing/2014/main" id="{202D506B-D87F-4F4C-9DC3-320C03F72E9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8" name="TextBox 2">
            <a:extLst>
              <a:ext uri="{FF2B5EF4-FFF2-40B4-BE49-F238E27FC236}">
                <a16:creationId xmlns:a16="http://schemas.microsoft.com/office/drawing/2014/main" id="{12057C43-303D-44F5-9078-C4EF168C489B}"/>
              </a:ext>
            </a:extLst>
          </p:cNvPr>
          <p:cNvSpPr txBox="1">
            <a:spLocks noGrp="1" noChangeArrowheads="1"/>
          </p:cNvSpPr>
          <p:nvPr>
            <p:ph type="title" idx="4294967295"/>
          </p:nvPr>
        </p:nvSpPr>
        <p:spPr bwMode="auto">
          <a:xfrm>
            <a:off x="2286000" y="0"/>
            <a:ext cx="6858000" cy="1138238"/>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Hospital Requirements (cont.)</a:t>
            </a:r>
            <a:r>
              <a:rPr kumimoji="0" lang="en-US" altLang="en-US" sz="28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(i.e., Local Leader)</a:t>
            </a:r>
          </a:p>
        </p:txBody>
      </p:sp>
      <p:sp>
        <p:nvSpPr>
          <p:cNvPr id="6" name="Content Placeholder 5">
            <a:extLst>
              <a:ext uri="{FF2B5EF4-FFF2-40B4-BE49-F238E27FC236}">
                <a16:creationId xmlns:a16="http://schemas.microsoft.com/office/drawing/2014/main" id="{76B78AC4-4FA5-4FDF-9787-E246B197A509}"/>
              </a:ext>
            </a:extLst>
          </p:cNvPr>
          <p:cNvSpPr>
            <a:spLocks noGrp="1"/>
          </p:cNvSpPr>
          <p:nvPr>
            <p:ph idx="1"/>
          </p:nvPr>
        </p:nvSpPr>
        <p:spPr>
          <a:xfrm>
            <a:off x="457200" y="1600200"/>
            <a:ext cx="8229600" cy="4648200"/>
          </a:xfrm>
        </p:spPr>
        <p:txBody>
          <a:bodyPr/>
          <a:lstStyle/>
          <a:p>
            <a:pPr>
              <a:buFont typeface="Arial" charset="0"/>
              <a:buChar char="•"/>
              <a:defRPr/>
            </a:pPr>
            <a:r>
              <a:rPr lang="en-US" sz="2400" dirty="0"/>
              <a:t>Display certificate of successful completion.</a:t>
            </a:r>
          </a:p>
          <a:p>
            <a:pPr>
              <a:buFont typeface="Arial" charset="0"/>
              <a:buChar char="•"/>
              <a:defRPr/>
            </a:pPr>
            <a:r>
              <a:rPr lang="en-US" sz="2400" dirty="0"/>
              <a:t>Conduct a minimum of 4 local sessions that cover all of the material required for a participating diplomate to understand the goals, strategies, course and achievements of the local QI project.  Session 4 must be held between project months 12 – 18.</a:t>
            </a:r>
          </a:p>
          <a:p>
            <a:pPr>
              <a:buFont typeface="Arial" charset="0"/>
              <a:buChar char="•"/>
              <a:defRPr/>
            </a:pPr>
            <a:r>
              <a:rPr lang="en-US" sz="2400" dirty="0"/>
              <a:t>Provide a list of local participants with all appropriate identifying information to CPQCC.</a:t>
            </a:r>
          </a:p>
          <a:p>
            <a:pPr>
              <a:buFont typeface="Arial" charset="0"/>
              <a:buChar char="•"/>
              <a:defRPr/>
            </a:pPr>
            <a:r>
              <a:rPr lang="en-US" sz="2400" dirty="0"/>
              <a:t>Attest to the validity of the participating diplomate’s attestation form and submit to CPQCC, who will submit to ABP on NICU’s behalf.</a:t>
            </a:r>
          </a:p>
          <a:p>
            <a:pPr>
              <a:buFont typeface="Arial" charset="0"/>
              <a:buNone/>
              <a:defRPr/>
            </a:pPr>
            <a:r>
              <a:rPr lang="en-US" sz="1800" dirty="0">
                <a:solidFill>
                  <a:schemeClr val="accent5">
                    <a:lumMod val="75000"/>
                  </a:schemeClr>
                </a:solidFill>
              </a:rPr>
              <a:t>* Additional notes added by CPQCC</a:t>
            </a:r>
            <a:r>
              <a:rPr lang="en-US" sz="2000" dirty="0">
                <a:solidFill>
                  <a:schemeClr val="accent5">
                    <a:lumMod val="75000"/>
                  </a:schemeClr>
                </a:solidFill>
              </a:rPr>
              <a:t>    </a:t>
            </a:r>
          </a:p>
          <a:p>
            <a:pPr>
              <a:buFont typeface="Arial" charset="0"/>
              <a:buNone/>
              <a:defRPr/>
            </a:pPr>
            <a:endParaRPr lang="en-US" sz="2800" dirty="0"/>
          </a:p>
          <a:p>
            <a:pPr>
              <a:buFont typeface="Arial" charset="0"/>
              <a:buChar char="•"/>
              <a:defRPr/>
            </a:pPr>
            <a:endParaRPr lang="en-US" dirty="0"/>
          </a:p>
          <a:p>
            <a:pPr>
              <a:buFont typeface="Arial" charset="0"/>
              <a:buChar char="•"/>
              <a:defRPr/>
            </a:pPr>
            <a:endParaRPr lang="en-US" dirty="0"/>
          </a:p>
        </p:txBody>
      </p:sp>
      <p:pic>
        <p:nvPicPr>
          <p:cNvPr id="29700" name="Picture 4" descr="CPQCC logo">
            <a:extLst>
              <a:ext uri="{FF2B5EF4-FFF2-40B4-BE49-F238E27FC236}">
                <a16:creationId xmlns:a16="http://schemas.microsoft.com/office/drawing/2014/main" id="{60C9ADEA-CC73-44EA-A9BA-9F9D28484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5943600"/>
            <a:ext cx="404813" cy="29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3" descr="Diplomate’s Requirements*&#10;Attend a minimum of 4 CPQCC or local learning (NICU-based) sessions.&#10;Complete an attestation form that documents an understanding of the goals, measures, outcomes, achievements and next steps of the local collaborative, as well as the diplomate’s role in the QI and its incorporation into his/her clinical practice.&#10;The attestation form must include an annotated run chart for the local, NCIU-based project.&#10;&#10;* Additional notes added by CPQCC    &#10;&#10;&#10;&#10;&#10;">
            <a:extLst>
              <a:ext uri="{FF2B5EF4-FFF2-40B4-BE49-F238E27FC236}">
                <a16:creationId xmlns:a16="http://schemas.microsoft.com/office/drawing/2014/main" id="{5FC63274-0987-4663-8780-BDB759AE929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TextBox 2" descr="Diplomate’s Requirements*&#10;Attend a minimum of 4 CPQCC or local learning (NICU-based) sessions.&#10;Complete an attestation form that documents an understanding of the goals, measures, outcomes, achievements and next steps of the local collaborative, as well as the diplomate’s role in the QI and its incorporation into his/her clinical practice.&#10;The attestation form must include an annotated run chart for the local, NCIU-based project.&#10;&#10;* Additional notes added by CPQCC    &#10;&#10;&#10;&#10;&#10;">
            <a:extLst>
              <a:ext uri="{FF2B5EF4-FFF2-40B4-BE49-F238E27FC236}">
                <a16:creationId xmlns:a16="http://schemas.microsoft.com/office/drawing/2014/main" id="{E15A932E-66BB-43BA-962D-48BBC61C1F3B}"/>
              </a:ext>
            </a:extLst>
          </p:cNvPr>
          <p:cNvSpPr txBox="1">
            <a:spLocks noGrp="1" noChangeArrowheads="1"/>
          </p:cNvSpPr>
          <p:nvPr>
            <p:ph type="title" idx="4294967295"/>
          </p:nvPr>
        </p:nvSpPr>
        <p:spPr bwMode="auto">
          <a:xfrm>
            <a:off x="2286000" y="304800"/>
            <a:ext cx="68580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Diplomate’s Requirements</a:t>
            </a:r>
            <a:r>
              <a:rPr kumimoji="0" lang="en-US" altLang="en-US" sz="28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a:t>
            </a:r>
          </a:p>
        </p:txBody>
      </p:sp>
      <p:sp>
        <p:nvSpPr>
          <p:cNvPr id="6" name="Content Placeholder 5">
            <a:extLst>
              <a:ext uri="{FF2B5EF4-FFF2-40B4-BE49-F238E27FC236}">
                <a16:creationId xmlns:a16="http://schemas.microsoft.com/office/drawing/2014/main" id="{D7FA7798-E489-4636-90E0-5427B2E2E8A7}"/>
              </a:ext>
            </a:extLst>
          </p:cNvPr>
          <p:cNvSpPr>
            <a:spLocks noGrp="1"/>
          </p:cNvSpPr>
          <p:nvPr>
            <p:ph idx="1"/>
          </p:nvPr>
        </p:nvSpPr>
        <p:spPr>
          <a:xfrm>
            <a:off x="457200" y="1828800"/>
            <a:ext cx="8229600" cy="4648200"/>
          </a:xfrm>
        </p:spPr>
        <p:txBody>
          <a:bodyPr/>
          <a:lstStyle/>
          <a:p>
            <a:pPr>
              <a:buFont typeface="Arial" charset="0"/>
              <a:buChar char="•"/>
              <a:defRPr/>
            </a:pPr>
            <a:r>
              <a:rPr lang="en-US" sz="2400" dirty="0"/>
              <a:t>Attend a minimum of 4 CPQCC or local learning (NICU-based) sessions.</a:t>
            </a:r>
          </a:p>
          <a:p>
            <a:pPr>
              <a:buFont typeface="Arial" charset="0"/>
              <a:buChar char="•"/>
              <a:defRPr/>
            </a:pPr>
            <a:r>
              <a:rPr lang="en-US" sz="2400" dirty="0"/>
              <a:t>Complete an attestation form that documents an understanding of the goals, measures, outcomes, achievements and next steps of the local collaborative, as well as the diplomate’s role in the QI and its incorporation into his/her clinical practice.</a:t>
            </a:r>
          </a:p>
          <a:p>
            <a:pPr>
              <a:buFont typeface="Arial" charset="0"/>
              <a:buChar char="•"/>
              <a:defRPr/>
            </a:pPr>
            <a:r>
              <a:rPr lang="en-US" sz="2400" dirty="0"/>
              <a:t>The attestation form must include an annotated run chart for the local, NCIU-based project.</a:t>
            </a:r>
          </a:p>
          <a:p>
            <a:pPr>
              <a:buFont typeface="Arial" charset="0"/>
              <a:buNone/>
              <a:defRPr/>
            </a:pPr>
            <a:endParaRPr lang="en-US" sz="2400" dirty="0"/>
          </a:p>
          <a:p>
            <a:pPr>
              <a:buFont typeface="Arial" charset="0"/>
              <a:buNone/>
              <a:defRPr/>
            </a:pPr>
            <a:r>
              <a:rPr lang="en-US" sz="1800" dirty="0">
                <a:solidFill>
                  <a:schemeClr val="accent5">
                    <a:lumMod val="75000"/>
                  </a:schemeClr>
                </a:solidFill>
              </a:rPr>
              <a:t>* Additional notes added by CPQCC</a:t>
            </a:r>
            <a:r>
              <a:rPr lang="en-US" sz="2000" dirty="0">
                <a:solidFill>
                  <a:schemeClr val="accent5">
                    <a:lumMod val="75000"/>
                  </a:schemeClr>
                </a:solidFill>
              </a:rPr>
              <a:t>    </a:t>
            </a:r>
          </a:p>
          <a:p>
            <a:pPr>
              <a:buFont typeface="Arial" charset="0"/>
              <a:buNone/>
              <a:defRPr/>
            </a:pPr>
            <a:endParaRPr lang="en-US" sz="2800" dirty="0"/>
          </a:p>
          <a:p>
            <a:pPr>
              <a:buFont typeface="Arial" charset="0"/>
              <a:buChar char="•"/>
              <a:defRPr/>
            </a:pPr>
            <a:endParaRPr lang="en-US" dirty="0"/>
          </a:p>
          <a:p>
            <a:pPr>
              <a:buFont typeface="Arial" charset="0"/>
              <a:buChar char="•"/>
              <a:defRPr/>
            </a:pPr>
            <a:endParaRPr lang="en-US" dirty="0"/>
          </a:p>
        </p:txBody>
      </p:sp>
      <p:pic>
        <p:nvPicPr>
          <p:cNvPr id="30724" name="Picture 4" descr="CPQCC logo">
            <a:extLst>
              <a:ext uri="{FF2B5EF4-FFF2-40B4-BE49-F238E27FC236}">
                <a16:creationId xmlns:a16="http://schemas.microsoft.com/office/drawing/2014/main" id="{5F9CA3AA-3602-411C-BD32-B8F4B07974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5791200"/>
            <a:ext cx="404813" cy="29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3" descr="Meaningful Participation&#10;Active Role &#10;Provide direct or consultative care to patients&#10;Implement the project’s interventions&#10;Collect, submit and review data&#10;Collaborate actively by attending at least 4 meetings&#10;Length of Participation&#10;Project leader defines this based on project design&#10;Typically 9 -12 months but not always.&#10;&#10;&#10;&#10;">
            <a:extLst>
              <a:ext uri="{FF2B5EF4-FFF2-40B4-BE49-F238E27FC236}">
                <a16:creationId xmlns:a16="http://schemas.microsoft.com/office/drawing/2014/main" id="{BE35F9BE-A117-4AF3-A3E5-A586767D2E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6" name="TextBox 2">
            <a:extLst>
              <a:ext uri="{FF2B5EF4-FFF2-40B4-BE49-F238E27FC236}">
                <a16:creationId xmlns:a16="http://schemas.microsoft.com/office/drawing/2014/main" id="{943AB6AD-8940-4362-8FE1-D79AD69405EB}"/>
              </a:ext>
            </a:extLst>
          </p:cNvPr>
          <p:cNvSpPr txBox="1">
            <a:spLocks noGrp="1" noChangeArrowheads="1"/>
          </p:cNvSpPr>
          <p:nvPr>
            <p:ph type="title" idx="4294967295"/>
          </p:nvPr>
        </p:nvSpPr>
        <p:spPr bwMode="auto">
          <a:xfrm>
            <a:off x="2286000" y="228600"/>
            <a:ext cx="68580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Meaningful Participation</a:t>
            </a:r>
          </a:p>
        </p:txBody>
      </p:sp>
      <p:sp>
        <p:nvSpPr>
          <p:cNvPr id="31747" name="Content Placeholder 5">
            <a:extLst>
              <a:ext uri="{FF2B5EF4-FFF2-40B4-BE49-F238E27FC236}">
                <a16:creationId xmlns:a16="http://schemas.microsoft.com/office/drawing/2014/main" id="{CE70C0C8-F8E9-4741-AA84-673810989F00}"/>
              </a:ext>
            </a:extLst>
          </p:cNvPr>
          <p:cNvSpPr>
            <a:spLocks noGrp="1"/>
          </p:cNvSpPr>
          <p:nvPr>
            <p:ph idx="1"/>
          </p:nvPr>
        </p:nvSpPr>
        <p:spPr>
          <a:xfrm>
            <a:off x="457200" y="1600200"/>
            <a:ext cx="8229600" cy="4648200"/>
          </a:xfrm>
        </p:spPr>
        <p:txBody>
          <a:bodyPr/>
          <a:lstStyle/>
          <a:p>
            <a:pPr>
              <a:buFont typeface="Arial" panose="020B0604020202020204" pitchFamily="34" charset="0"/>
              <a:buNone/>
            </a:pPr>
            <a:r>
              <a:rPr lang="en-US" altLang="en-US" sz="2800" b="1" dirty="0"/>
              <a:t>Active Role </a:t>
            </a:r>
          </a:p>
          <a:p>
            <a:r>
              <a:rPr lang="en-US" altLang="en-US" sz="2800" dirty="0"/>
              <a:t>Provide direct or consultative care to patients</a:t>
            </a:r>
          </a:p>
          <a:p>
            <a:r>
              <a:rPr lang="en-US" altLang="en-US" sz="2800" dirty="0"/>
              <a:t>Implement the project’s interventions</a:t>
            </a:r>
          </a:p>
          <a:p>
            <a:r>
              <a:rPr lang="en-US" altLang="en-US" sz="2800" dirty="0"/>
              <a:t>Collect, submit and review data</a:t>
            </a:r>
          </a:p>
          <a:p>
            <a:r>
              <a:rPr lang="en-US" altLang="en-US" sz="2800" dirty="0"/>
              <a:t>Collaborate actively by attending at least 4 meetings</a:t>
            </a:r>
          </a:p>
          <a:p>
            <a:pPr>
              <a:buFont typeface="Arial" panose="020B0604020202020204" pitchFamily="34" charset="0"/>
              <a:buNone/>
            </a:pPr>
            <a:r>
              <a:rPr lang="en-US" altLang="en-US" sz="2800" b="1" dirty="0"/>
              <a:t>Length of Participation</a:t>
            </a:r>
          </a:p>
          <a:p>
            <a:r>
              <a:rPr lang="en-US" altLang="en-US" sz="2800" dirty="0"/>
              <a:t>Project leader defines this based on project design</a:t>
            </a:r>
          </a:p>
          <a:p>
            <a:r>
              <a:rPr lang="en-US" altLang="en-US" sz="2800" dirty="0"/>
              <a:t>Typically 9 -12 months but not always.</a:t>
            </a:r>
          </a:p>
          <a:p>
            <a:endParaRPr lang="en-US" altLang="en-US" sz="2800" dirty="0"/>
          </a:p>
          <a:p>
            <a:endParaRPr lang="en-US" altLang="en-US" dirty="0"/>
          </a:p>
          <a:p>
            <a:endParaRPr lang="en-US"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A9B87-2D63-46B4-848A-F17A3DFDBF0E}"/>
              </a:ext>
            </a:extLst>
          </p:cNvPr>
          <p:cNvSpPr>
            <a:spLocks noGrp="1"/>
          </p:cNvSpPr>
          <p:nvPr>
            <p:ph type="title" idx="4294967295"/>
          </p:nvPr>
        </p:nvSpPr>
        <p:spPr>
          <a:xfrm>
            <a:off x="457200" y="-1143000"/>
            <a:ext cx="8229600" cy="1143000"/>
          </a:xfrm>
        </p:spPr>
        <p:txBody>
          <a:bodyPr vert="horz" wrap="square" lIns="91440" tIns="45720" rIns="91440" bIns="45720" numCol="1" anchor="b" anchorCtr="0" compatLnSpc="1">
            <a:prstTxWarp prst="textNoShape">
              <a:avLst/>
            </a:prstTxWarp>
          </a:bodyPr>
          <a:lstStyle/>
          <a:p>
            <a:r>
              <a:rPr lang="en-US" dirty="0"/>
              <a:t>SAMPLE: Physician Participation Tracking Tool</a:t>
            </a:r>
          </a:p>
        </p:txBody>
      </p:sp>
      <p:graphicFrame>
        <p:nvGraphicFramePr>
          <p:cNvPr id="62468" name="Object 4" descr="SAMPLE Physician Participation Tracking Tool sheet">
            <a:extLst>
              <a:ext uri="{FF2B5EF4-FFF2-40B4-BE49-F238E27FC236}">
                <a16:creationId xmlns:a16="http://schemas.microsoft.com/office/drawing/2014/main" id="{6EBE643E-090D-4663-80D7-46B05ACA578E}"/>
              </a:ext>
            </a:extLst>
          </p:cNvPr>
          <p:cNvGraphicFramePr>
            <a:graphicFrameLocks noChangeAspect="1"/>
          </p:cNvGraphicFramePr>
          <p:nvPr>
            <p:extLst>
              <p:ext uri="{D42A27DB-BD31-4B8C-83A1-F6EECF244321}">
                <p14:modId xmlns:p14="http://schemas.microsoft.com/office/powerpoint/2010/main" val="2759413251"/>
              </p:ext>
            </p:extLst>
          </p:nvPr>
        </p:nvGraphicFramePr>
        <p:xfrm>
          <a:off x="1828800" y="152400"/>
          <a:ext cx="5230813" cy="6604000"/>
        </p:xfrm>
        <a:graphic>
          <a:graphicData uri="http://schemas.openxmlformats.org/presentationml/2006/ole">
            <mc:AlternateContent xmlns:mc="http://schemas.openxmlformats.org/markup-compatibility/2006">
              <mc:Choice xmlns:v="urn:schemas-microsoft-com:vml" Requires="v">
                <p:oleObj spid="_x0000_s62477" name="Document" r:id="rId3" imgW="6078090" imgH="7674381" progId="Word.Document.12">
                  <p:embed/>
                </p:oleObj>
              </mc:Choice>
              <mc:Fallback>
                <p:oleObj name="Document" r:id="rId3" imgW="6078090" imgH="7674381" progId="Word.Document.1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152400"/>
                        <a:ext cx="5230813" cy="660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descr="SAMPLE Physician Participation Tracking Tool sheet">
            <a:extLst>
              <a:ext uri="{FF2B5EF4-FFF2-40B4-BE49-F238E27FC236}">
                <a16:creationId xmlns:a16="http://schemas.microsoft.com/office/drawing/2014/main" id="{E8386922-3C8B-4B19-8C47-D2A8F92B7713}"/>
              </a:ext>
            </a:extLst>
          </p:cNvPr>
          <p:cNvSpPr/>
          <p:nvPr/>
        </p:nvSpPr>
        <p:spPr>
          <a:xfrm>
            <a:off x="1752600" y="152400"/>
            <a:ext cx="5334000" cy="6553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AA46D-7913-44BA-A301-27A5D1300001}"/>
              </a:ext>
            </a:extLst>
          </p:cNvPr>
          <p:cNvSpPr>
            <a:spLocks noGrp="1"/>
          </p:cNvSpPr>
          <p:nvPr>
            <p:ph type="title"/>
          </p:nvPr>
        </p:nvSpPr>
        <p:spPr>
          <a:xfrm>
            <a:off x="457200" y="-1143000"/>
            <a:ext cx="8229600" cy="1143000"/>
          </a:xfrm>
        </p:spPr>
        <p:txBody>
          <a:bodyPr vert="horz" wrap="square" lIns="91440" tIns="45720" rIns="91440" bIns="45720" numCol="1" anchor="b" anchorCtr="0" compatLnSpc="1">
            <a:prstTxWarp prst="textNoShape">
              <a:avLst/>
            </a:prstTxWarp>
          </a:bodyPr>
          <a:lstStyle/>
          <a:p>
            <a:r>
              <a:rPr lang="en-US" dirty="0"/>
              <a:t>Image of a ABP Attestation Form</a:t>
            </a:r>
          </a:p>
        </p:txBody>
      </p:sp>
      <p:graphicFrame>
        <p:nvGraphicFramePr>
          <p:cNvPr id="149507" name="Content Placeholder 4" descr="Image of a ABP Attestation Form">
            <a:extLst>
              <a:ext uri="{FF2B5EF4-FFF2-40B4-BE49-F238E27FC236}">
                <a16:creationId xmlns:a16="http://schemas.microsoft.com/office/drawing/2014/main" id="{09BFEB97-546E-482B-9C9C-04E164FEAECA}"/>
              </a:ext>
            </a:extLst>
          </p:cNvPr>
          <p:cNvGraphicFramePr>
            <a:graphicFrameLocks noGrp="1" noChangeAspect="1"/>
          </p:cNvGraphicFramePr>
          <p:nvPr>
            <p:ph idx="1"/>
            <p:extLst>
              <p:ext uri="{D42A27DB-BD31-4B8C-83A1-F6EECF244321}">
                <p14:modId xmlns:p14="http://schemas.microsoft.com/office/powerpoint/2010/main" val="4106748922"/>
              </p:ext>
            </p:extLst>
          </p:nvPr>
        </p:nvGraphicFramePr>
        <p:xfrm>
          <a:off x="457200" y="381000"/>
          <a:ext cx="4114800" cy="6172200"/>
        </p:xfrm>
        <a:graphic>
          <a:graphicData uri="http://schemas.openxmlformats.org/presentationml/2006/ole">
            <mc:AlternateContent xmlns:mc="http://schemas.openxmlformats.org/markup-compatibility/2006">
              <mc:Choice xmlns:v="urn:schemas-microsoft-com:vml" Requires="v">
                <p:oleObj spid="_x0000_s149522" name="Document" r:id="rId3" imgW="5952781" imgH="8429051" progId="Word.Document.8">
                  <p:embed/>
                </p:oleObj>
              </mc:Choice>
              <mc:Fallback>
                <p:oleObj name="Document" r:id="rId3" imgW="5952781" imgH="8429051" progId="Word.Document.8">
                  <p:embed/>
                  <p:pic>
                    <p:nvPicPr>
                      <p:cNvPr id="0" name="Content Placeholder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381000"/>
                        <a:ext cx="4114800" cy="6172200"/>
                      </a:xfrm>
                      <a:prstGeom prst="rect">
                        <a:avLst/>
                      </a:prstGeom>
                      <a:ln w="9525">
                        <a:solidFill>
                          <a:schemeClr val="accent1"/>
                        </a:solidFill>
                        <a:miter lim="800000"/>
                        <a:headEnd/>
                        <a:tailEnd/>
                      </a:ln>
                    </p:spPr>
                  </p:pic>
                </p:oleObj>
              </mc:Fallback>
            </mc:AlternateContent>
          </a:graphicData>
        </a:graphic>
      </p:graphicFrame>
      <p:graphicFrame>
        <p:nvGraphicFramePr>
          <p:cNvPr id="149508" name="Object 4" descr="Image of a ABP Attestation Form continued">
            <a:extLst>
              <a:ext uri="{FF2B5EF4-FFF2-40B4-BE49-F238E27FC236}">
                <a16:creationId xmlns:a16="http://schemas.microsoft.com/office/drawing/2014/main" id="{EF21464C-C675-4B47-9511-6D20452F10EB}"/>
              </a:ext>
            </a:extLst>
          </p:cNvPr>
          <p:cNvGraphicFramePr>
            <a:graphicFrameLocks noChangeAspect="1"/>
          </p:cNvGraphicFramePr>
          <p:nvPr>
            <p:extLst>
              <p:ext uri="{D42A27DB-BD31-4B8C-83A1-F6EECF244321}">
                <p14:modId xmlns:p14="http://schemas.microsoft.com/office/powerpoint/2010/main" val="1527102291"/>
              </p:ext>
            </p:extLst>
          </p:nvPr>
        </p:nvGraphicFramePr>
        <p:xfrm>
          <a:off x="4876800" y="1295400"/>
          <a:ext cx="3819525" cy="4897438"/>
        </p:xfrm>
        <a:graphic>
          <a:graphicData uri="http://schemas.openxmlformats.org/presentationml/2006/ole">
            <mc:AlternateContent xmlns:mc="http://schemas.openxmlformats.org/markup-compatibility/2006">
              <mc:Choice xmlns:v="urn:schemas-microsoft-com:vml" Requires="v">
                <p:oleObj spid="_x0000_s149523" name="Document" r:id="rId5" imgW="5952781" imgH="6548614" progId="Word.Document.8">
                  <p:embed/>
                </p:oleObj>
              </mc:Choice>
              <mc:Fallback>
                <p:oleObj name="Document" r:id="rId5" imgW="5952781" imgH="6548614" progId="Word.Document.8">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76800" y="1295400"/>
                        <a:ext cx="3819525" cy="4897438"/>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29" name="Picture 3" descr="QIPA Leadership Points&#10;&#10;Allowing QIPA Leaders to Obtain MOC Credit for Designing and &#10;Implementing QIPA Projects&#10;&#10;Criteria for MOC Credit &#10; &#10;Physicians meeting all of the following criteria could be awarded Part 4 points appropriate to the project once in a five-year MOC cycle:&#10; &#10;Physician was materially involved in the design of the project&#10;Physician was materially involved in the implementation of the project&#10;The project leader will attest that the physician understands the principles of quality improvement&#10;Physician was involved in the project for a minimum of one year&#10;&#10;">
            <a:extLst>
              <a:ext uri="{FF2B5EF4-FFF2-40B4-BE49-F238E27FC236}">
                <a16:creationId xmlns:a16="http://schemas.microsoft.com/office/drawing/2014/main" id="{BACB7A5D-EF9F-4808-AB28-EDA41F5C492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30" name="TextBox 2" descr="QIPA Leadership Points&#10;">
            <a:extLst>
              <a:ext uri="{FF2B5EF4-FFF2-40B4-BE49-F238E27FC236}">
                <a16:creationId xmlns:a16="http://schemas.microsoft.com/office/drawing/2014/main" id="{59582BD2-A528-4CE4-B284-7D0DEF13070D}"/>
              </a:ext>
            </a:extLst>
          </p:cNvPr>
          <p:cNvSpPr txBox="1">
            <a:spLocks noGrp="1" noChangeArrowheads="1"/>
          </p:cNvSpPr>
          <p:nvPr>
            <p:ph type="title" idx="4294967295"/>
          </p:nvPr>
        </p:nvSpPr>
        <p:spPr bwMode="auto">
          <a:xfrm>
            <a:off x="2286000" y="228600"/>
            <a:ext cx="63246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QIPA Leadership Points</a:t>
            </a:r>
          </a:p>
        </p:txBody>
      </p:sp>
      <p:sp>
        <p:nvSpPr>
          <p:cNvPr id="150531" name="Content Placeholder 5" descr="Allowing QIPA Leaders to Obtain MOC Credit for Designing and &#10;Implementing QIPA Projects&#10;&#10;Criteria for MOC Credit &#10; &#10;Physicians meeting all of the following criteria could be awarded Part 4 points appropriate to the project once in a five-year MOC cycle:&#10; &#10;Physician was materially involved in the design of the project&#10;Physician was materially involved in the implementation of the project&#10;The project leader will attest that the physician understands the principles of quality improvement&#10;Physician was involved in the project for a minimum of one year&#10;&#10;">
            <a:extLst>
              <a:ext uri="{FF2B5EF4-FFF2-40B4-BE49-F238E27FC236}">
                <a16:creationId xmlns:a16="http://schemas.microsoft.com/office/drawing/2014/main" id="{9D26A963-992B-4983-9E9D-E9DC6C2F62F4}"/>
              </a:ext>
            </a:extLst>
          </p:cNvPr>
          <p:cNvSpPr>
            <a:spLocks noGrp="1"/>
          </p:cNvSpPr>
          <p:nvPr>
            <p:ph idx="1"/>
          </p:nvPr>
        </p:nvSpPr>
        <p:spPr>
          <a:xfrm>
            <a:off x="457200" y="1600200"/>
            <a:ext cx="8229600" cy="4648200"/>
          </a:xfrm>
        </p:spPr>
        <p:txBody>
          <a:bodyPr/>
          <a:lstStyle/>
          <a:p>
            <a:pPr lvl="1">
              <a:buFont typeface="Arial" panose="020B0604020202020204" pitchFamily="34" charset="0"/>
              <a:buNone/>
            </a:pPr>
            <a:endParaRPr lang="en-US" altLang="en-US" sz="2400" dirty="0"/>
          </a:p>
          <a:p>
            <a:pPr lvl="1"/>
            <a:endParaRPr lang="en-US" altLang="en-US" sz="2400" dirty="0"/>
          </a:p>
        </p:txBody>
      </p:sp>
      <p:sp>
        <p:nvSpPr>
          <p:cNvPr id="151558" name="Rectangle 6" descr="Allowing QIPA Leaders to Obtain MOC Credit for Designing and &#10;Implementing QIPA Projects&#10;&#10;Criteria for MOC Credit &#10; &#10;Physicians meeting all of the following criteria could be awarded Part 4 points appropriate to the project once in a five-year MOC cycle:&#10; &#10;Physician was materially involved in the design of the project&#10;Physician was materially involved in the implementation of the project&#10;The project leader will attest that the physician understands the principles of quality improvement&#10;Physician was involved in the project for a minimum of one year&#10;&#10;">
            <a:extLst>
              <a:ext uri="{FF2B5EF4-FFF2-40B4-BE49-F238E27FC236}">
                <a16:creationId xmlns:a16="http://schemas.microsoft.com/office/drawing/2014/main" id="{939EB93A-8B8B-4A20-ABE9-07DA88E1DB7F}"/>
              </a:ext>
            </a:extLst>
          </p:cNvPr>
          <p:cNvSpPr>
            <a:spLocks noChangeArrowheads="1"/>
          </p:cNvSpPr>
          <p:nvPr/>
        </p:nvSpPr>
        <p:spPr bwMode="auto">
          <a:xfrm>
            <a:off x="533400" y="1455738"/>
            <a:ext cx="8153400" cy="4400550"/>
          </a:xfrm>
          <a:prstGeom prst="rect">
            <a:avLst/>
          </a:prstGeom>
          <a:noFill/>
          <a:ln w="9525">
            <a:noFill/>
            <a:miter lim="800000"/>
            <a:headEnd/>
            <a:tailEnd/>
          </a:ln>
          <a:effectLst/>
        </p:spPr>
        <p:txBody>
          <a:bodyPr anchor="ctr">
            <a:spAutoFit/>
          </a:bodyPr>
          <a:lstStyle/>
          <a:p>
            <a:pPr algn="ctr">
              <a:defRPr/>
            </a:pPr>
            <a:r>
              <a:rPr lang="en-US" sz="2000" dirty="0">
                <a:latin typeface="+mj-lt"/>
                <a:ea typeface="Calibri" pitchFamily="34" charset="0"/>
                <a:cs typeface="Times New Roman" pitchFamily="18" charset="0"/>
              </a:rPr>
              <a:t>Allowing QIPA Leaders to Obtain MOC Credit for Designing and </a:t>
            </a:r>
          </a:p>
          <a:p>
            <a:pPr algn="ctr">
              <a:defRPr/>
            </a:pPr>
            <a:r>
              <a:rPr lang="en-US" sz="2000" dirty="0">
                <a:latin typeface="+mj-lt"/>
                <a:ea typeface="Calibri" pitchFamily="34" charset="0"/>
                <a:cs typeface="Times New Roman" pitchFamily="18" charset="0"/>
              </a:rPr>
              <a:t>Implementing QIPA Projects</a:t>
            </a:r>
          </a:p>
          <a:p>
            <a:pPr algn="ctr">
              <a:defRPr/>
            </a:pPr>
            <a:endParaRPr lang="en-US" sz="2000" dirty="0">
              <a:latin typeface="+mj-lt"/>
              <a:cs typeface="Times New Roman" pitchFamily="18" charset="0"/>
            </a:endParaRPr>
          </a:p>
          <a:p>
            <a:pPr>
              <a:defRPr/>
            </a:pPr>
            <a:r>
              <a:rPr lang="en-US" sz="2000" b="1" u="sng" dirty="0">
                <a:latin typeface="+mj-lt"/>
              </a:rPr>
              <a:t>Criteria for MOC Credit </a:t>
            </a:r>
            <a:endParaRPr lang="en-US" sz="2000" dirty="0">
              <a:latin typeface="+mj-lt"/>
            </a:endParaRPr>
          </a:p>
          <a:p>
            <a:pPr>
              <a:defRPr/>
            </a:pPr>
            <a:r>
              <a:rPr lang="en-US" sz="2000" dirty="0">
                <a:latin typeface="+mj-lt"/>
              </a:rPr>
              <a:t> </a:t>
            </a:r>
          </a:p>
          <a:p>
            <a:pPr>
              <a:defRPr/>
            </a:pPr>
            <a:r>
              <a:rPr lang="en-US" sz="2000" dirty="0">
                <a:latin typeface="+mj-lt"/>
              </a:rPr>
              <a:t>Physicians meeting all of the following criteria could be awarded Part 4 points appropriate to the project once in a five-year MOC cycle:</a:t>
            </a:r>
          </a:p>
          <a:p>
            <a:pPr>
              <a:defRPr/>
            </a:pPr>
            <a:r>
              <a:rPr lang="en-US" sz="2000" dirty="0">
                <a:latin typeface="+mj-lt"/>
              </a:rPr>
              <a:t> </a:t>
            </a:r>
          </a:p>
          <a:p>
            <a:pPr>
              <a:buFont typeface="Arial" pitchFamily="34" charset="0"/>
              <a:buChar char="•"/>
              <a:defRPr/>
            </a:pPr>
            <a:r>
              <a:rPr lang="en-US" sz="2000" dirty="0">
                <a:latin typeface="+mj-lt"/>
              </a:rPr>
              <a:t>Physician was materially involved in the design of the project</a:t>
            </a:r>
          </a:p>
          <a:p>
            <a:pPr>
              <a:buFont typeface="Arial" pitchFamily="34" charset="0"/>
              <a:buChar char="•"/>
              <a:defRPr/>
            </a:pPr>
            <a:r>
              <a:rPr lang="en-US" sz="2000" dirty="0">
                <a:latin typeface="+mj-lt"/>
              </a:rPr>
              <a:t>Physician was materially involved in the implementation of the project</a:t>
            </a:r>
          </a:p>
          <a:p>
            <a:pPr>
              <a:buFont typeface="Arial" pitchFamily="34" charset="0"/>
              <a:buChar char="•"/>
              <a:defRPr/>
            </a:pPr>
            <a:r>
              <a:rPr lang="en-US" sz="2000" dirty="0">
                <a:latin typeface="+mj-lt"/>
              </a:rPr>
              <a:t>The project leader will attest that the physician understands the principles of quality improvement</a:t>
            </a:r>
          </a:p>
          <a:p>
            <a:pPr>
              <a:buFont typeface="Arial" pitchFamily="34" charset="0"/>
              <a:buChar char="•"/>
              <a:defRPr/>
            </a:pPr>
            <a:r>
              <a:rPr lang="en-US" sz="2000" dirty="0">
                <a:latin typeface="+mj-lt"/>
              </a:rPr>
              <a:t>Physician was involved in the project for a minimum of one year</a:t>
            </a:r>
          </a:p>
          <a:p>
            <a:pPr algn="ctr">
              <a:defRPr/>
            </a:pP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7" name="Picture 3" descr="Conduct a QI project (collaborative) that meets ABP standards.&#10;During the Learning Sessions, provide the goals, measures and outcomes information needed to guide the completion of the diplomate-level attestation form.&#10;Develop a project synopsis/report, re: outcome, process and balancing measure results for submission to the ABP on behalf of the QI Collaborative participants.&#10;Issue a certificate of completion to Hospitals that meet completion requirements.&#10;Provide the ABP with a list of these hospitals, their QI participants and specialties.&#10;* Additional notes added by CPQCC    &#10;&#10;&#10;&#10;">
            <a:extLst>
              <a:ext uri="{FF2B5EF4-FFF2-40B4-BE49-F238E27FC236}">
                <a16:creationId xmlns:a16="http://schemas.microsoft.com/office/drawing/2014/main" id="{506E7F76-BF2F-484D-8B31-305837466C7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2578" name="TextBox 2" descr="CCS/CPQCC’s Role*&#10;">
            <a:extLst>
              <a:ext uri="{FF2B5EF4-FFF2-40B4-BE49-F238E27FC236}">
                <a16:creationId xmlns:a16="http://schemas.microsoft.com/office/drawing/2014/main" id="{D0892AF7-5A43-4531-A05B-98A2E6F4C98B}"/>
              </a:ext>
            </a:extLst>
          </p:cNvPr>
          <p:cNvSpPr txBox="1">
            <a:spLocks noGrp="1" noChangeArrowheads="1"/>
          </p:cNvSpPr>
          <p:nvPr>
            <p:ph type="title" idx="4294967295"/>
          </p:nvPr>
        </p:nvSpPr>
        <p:spPr bwMode="auto">
          <a:xfrm>
            <a:off x="2286000" y="228600"/>
            <a:ext cx="63246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CCS/CPQCC’s Role</a:t>
            </a:r>
            <a:r>
              <a:rPr kumimoji="0" lang="en-US" altLang="en-US" sz="28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a:t>
            </a:r>
          </a:p>
        </p:txBody>
      </p:sp>
      <p:sp>
        <p:nvSpPr>
          <p:cNvPr id="152579" name="Content Placeholder 5" descr="Conduct a QI project (collaborative) that meets ABP standards.&#10;During the Learning Sessions, provide the goals, measures and outcomes information needed to guide the completion of the diplomate-level attestation form.&#10;Develop a project synopsis/report, re: outcome, process and balancing measure results for submission to the ABP on behalf of the QI Collaborative participants.&#10;Issue a certificate of completion to Hospitals that meet completion requirements.&#10;Provide the ABP with a list of these hospitals, their QI participants and specialties.&#10;* Additional notes added by CPQCC    &#10;&#10;&#10;&#10;">
            <a:extLst>
              <a:ext uri="{FF2B5EF4-FFF2-40B4-BE49-F238E27FC236}">
                <a16:creationId xmlns:a16="http://schemas.microsoft.com/office/drawing/2014/main" id="{8F6064EA-35FD-46E7-8000-EA13DCBB8B36}"/>
              </a:ext>
            </a:extLst>
          </p:cNvPr>
          <p:cNvSpPr>
            <a:spLocks noGrp="1"/>
          </p:cNvSpPr>
          <p:nvPr>
            <p:ph idx="1"/>
          </p:nvPr>
        </p:nvSpPr>
        <p:spPr>
          <a:xfrm>
            <a:off x="457200" y="1600200"/>
            <a:ext cx="8229600" cy="4648200"/>
          </a:xfrm>
        </p:spPr>
        <p:txBody>
          <a:bodyPr/>
          <a:lstStyle/>
          <a:p>
            <a:pPr lvl="1">
              <a:buFont typeface="Arial" panose="020B0604020202020204" pitchFamily="34" charset="0"/>
              <a:buNone/>
            </a:pPr>
            <a:endParaRPr lang="en-US" altLang="en-US" sz="2400"/>
          </a:p>
          <a:p>
            <a:pPr lvl="1"/>
            <a:endParaRPr lang="en-US" altLang="en-US" sz="2400"/>
          </a:p>
        </p:txBody>
      </p:sp>
      <p:sp>
        <p:nvSpPr>
          <p:cNvPr id="151558" name="Rectangle 6">
            <a:extLst>
              <a:ext uri="{FF2B5EF4-FFF2-40B4-BE49-F238E27FC236}">
                <a16:creationId xmlns:a16="http://schemas.microsoft.com/office/drawing/2014/main" id="{5FE3249D-24D4-4458-8AE7-91CFAA974144}"/>
              </a:ext>
            </a:extLst>
          </p:cNvPr>
          <p:cNvSpPr>
            <a:spLocks noChangeArrowheads="1"/>
          </p:cNvSpPr>
          <p:nvPr/>
        </p:nvSpPr>
        <p:spPr bwMode="auto">
          <a:xfrm>
            <a:off x="533400" y="1631950"/>
            <a:ext cx="8153400" cy="5570538"/>
          </a:xfrm>
          <a:prstGeom prst="rect">
            <a:avLst/>
          </a:prstGeom>
          <a:noFill/>
          <a:ln w="9525">
            <a:noFill/>
            <a:miter lim="800000"/>
            <a:headEnd/>
            <a:tailEnd/>
          </a:ln>
          <a:effectLst/>
        </p:spPr>
        <p:txBody>
          <a:bodyPr anchor="ctr">
            <a:spAutoFit/>
          </a:bodyPr>
          <a:lstStyle/>
          <a:p>
            <a:pPr>
              <a:buFont typeface="Arial"/>
              <a:buChar char="•"/>
              <a:defRPr/>
            </a:pPr>
            <a:r>
              <a:rPr lang="en-US" sz="2400" dirty="0">
                <a:latin typeface="+mj-lt"/>
              </a:rPr>
              <a:t>Conduct a QI project (collaborative) that </a:t>
            </a:r>
            <a:r>
              <a:rPr lang="en-US" sz="2400" i="1" u="sng" dirty="0">
                <a:latin typeface="+mj-lt"/>
              </a:rPr>
              <a:t>meets ABP standards</a:t>
            </a:r>
            <a:r>
              <a:rPr lang="en-US" sz="2400" dirty="0">
                <a:latin typeface="+mj-lt"/>
              </a:rPr>
              <a:t>.</a:t>
            </a:r>
          </a:p>
          <a:p>
            <a:pPr>
              <a:buFont typeface="Arial"/>
              <a:buChar char="•"/>
              <a:defRPr/>
            </a:pPr>
            <a:r>
              <a:rPr lang="en-US" sz="2400" dirty="0">
                <a:latin typeface="+mj-lt"/>
              </a:rPr>
              <a:t>During the Learning Sessions, provide the goals, measures and outcomes information needed to guide the completion of the diplomate-level attestation form.</a:t>
            </a:r>
          </a:p>
          <a:p>
            <a:pPr>
              <a:buFont typeface="Arial"/>
              <a:buChar char="•"/>
              <a:defRPr/>
            </a:pPr>
            <a:r>
              <a:rPr lang="en-US" sz="2400" dirty="0">
                <a:latin typeface="+mj-lt"/>
              </a:rPr>
              <a:t>Develop a project synopsis/report, re: outcome, process and balancing measure results for submission to the ABP on behalf of the QI Collaborative participants.</a:t>
            </a:r>
          </a:p>
          <a:p>
            <a:pPr>
              <a:buFont typeface="Arial"/>
              <a:buChar char="•"/>
              <a:defRPr/>
            </a:pPr>
            <a:r>
              <a:rPr lang="en-US" sz="2400" dirty="0">
                <a:latin typeface="+mj-lt"/>
              </a:rPr>
              <a:t>Issue a certificate of completion to Hospitals that meet completion requirements.</a:t>
            </a:r>
          </a:p>
          <a:p>
            <a:pPr>
              <a:buFont typeface="Arial"/>
              <a:buChar char="•"/>
              <a:defRPr/>
            </a:pPr>
            <a:r>
              <a:rPr lang="en-US" sz="2400" dirty="0">
                <a:latin typeface="+mj-lt"/>
              </a:rPr>
              <a:t>Provide the ABP with a list of these hospitals, their QI participants and specialties.</a:t>
            </a:r>
          </a:p>
          <a:p>
            <a:pPr>
              <a:defRPr/>
            </a:pPr>
            <a:r>
              <a:rPr lang="en-US" dirty="0">
                <a:solidFill>
                  <a:schemeClr val="accent5">
                    <a:lumMod val="75000"/>
                  </a:schemeClr>
                </a:solidFill>
                <a:latin typeface="Arial" charset="0"/>
              </a:rPr>
              <a:t>* Additional notes added by CPQCC  </a:t>
            </a:r>
            <a:r>
              <a:rPr lang="en-US" sz="2800" dirty="0">
                <a:solidFill>
                  <a:schemeClr val="accent5">
                    <a:lumMod val="75000"/>
                  </a:schemeClr>
                </a:solidFill>
                <a:latin typeface="Arial" charset="0"/>
              </a:rPr>
              <a:t>  </a:t>
            </a:r>
          </a:p>
          <a:p>
            <a:pPr>
              <a:defRPr/>
            </a:pPr>
            <a:endParaRPr lang="en-US" sz="2400" dirty="0">
              <a:latin typeface="+mj-lt"/>
            </a:endParaRPr>
          </a:p>
          <a:p>
            <a:pPr>
              <a:defRPr/>
            </a:pPr>
            <a:endParaRPr lang="en-US" sz="2000" dirty="0">
              <a:latin typeface="+mj-lt"/>
            </a:endParaRPr>
          </a:p>
          <a:p>
            <a:pPr algn="ctr">
              <a:defRPr/>
            </a:pPr>
            <a:endParaRPr lang="en-US" sz="2000" dirty="0"/>
          </a:p>
        </p:txBody>
      </p:sp>
      <p:pic>
        <p:nvPicPr>
          <p:cNvPr id="152581" name="Picture 2" descr="CPQCC logo">
            <a:extLst>
              <a:ext uri="{FF2B5EF4-FFF2-40B4-BE49-F238E27FC236}">
                <a16:creationId xmlns:a16="http://schemas.microsoft.com/office/drawing/2014/main" id="{60F64A56-C4D3-47F9-AA35-EACF3F7D8D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5867400"/>
            <a:ext cx="381000"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419" name="Picture 3" descr="ABP excel template">
            <a:extLst>
              <a:ext uri="{FF2B5EF4-FFF2-40B4-BE49-F238E27FC236}">
                <a16:creationId xmlns:a16="http://schemas.microsoft.com/office/drawing/2014/main" id="{F422228D-1952-4681-A7D1-8E0EB4FF942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8420" name="TextBox 2">
            <a:extLst>
              <a:ext uri="{FF2B5EF4-FFF2-40B4-BE49-F238E27FC236}">
                <a16:creationId xmlns:a16="http://schemas.microsoft.com/office/drawing/2014/main" id="{ADD5A429-380B-45B1-A1AF-8322B7EA78EF}"/>
              </a:ext>
            </a:extLst>
          </p:cNvPr>
          <p:cNvSpPr txBox="1">
            <a:spLocks noGrp="1" noChangeArrowheads="1"/>
          </p:cNvSpPr>
          <p:nvPr>
            <p:ph type="title" idx="4294967295"/>
          </p:nvPr>
        </p:nvSpPr>
        <p:spPr bwMode="auto">
          <a:xfrm>
            <a:off x="2286000" y="228600"/>
            <a:ext cx="63246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Excel template</a:t>
            </a:r>
          </a:p>
        </p:txBody>
      </p:sp>
      <p:sp>
        <p:nvSpPr>
          <p:cNvPr id="188421" name="Content Placeholder 5" descr="ABP excel template">
            <a:extLst>
              <a:ext uri="{FF2B5EF4-FFF2-40B4-BE49-F238E27FC236}">
                <a16:creationId xmlns:a16="http://schemas.microsoft.com/office/drawing/2014/main" id="{4B2F9F08-7BA7-4A3E-BAE4-74C897D436DC}"/>
              </a:ext>
            </a:extLst>
          </p:cNvPr>
          <p:cNvSpPr>
            <a:spLocks noGrp="1"/>
          </p:cNvSpPr>
          <p:nvPr>
            <p:ph idx="1"/>
          </p:nvPr>
        </p:nvSpPr>
        <p:spPr>
          <a:xfrm>
            <a:off x="457200" y="1600200"/>
            <a:ext cx="8229600" cy="4648200"/>
          </a:xfrm>
        </p:spPr>
        <p:txBody>
          <a:bodyPr/>
          <a:lstStyle/>
          <a:p>
            <a:pPr lvl="1">
              <a:buFont typeface="Arial" panose="020B0604020202020204" pitchFamily="34" charset="0"/>
              <a:buNone/>
            </a:pPr>
            <a:endParaRPr lang="en-US" altLang="en-US" sz="2400"/>
          </a:p>
          <a:p>
            <a:pPr lvl="1"/>
            <a:endParaRPr lang="en-US" altLang="en-US" sz="2400"/>
          </a:p>
        </p:txBody>
      </p:sp>
      <p:graphicFrame>
        <p:nvGraphicFramePr>
          <p:cNvPr id="188418" name="Object 5" descr="ABP excel template">
            <a:extLst>
              <a:ext uri="{FF2B5EF4-FFF2-40B4-BE49-F238E27FC236}">
                <a16:creationId xmlns:a16="http://schemas.microsoft.com/office/drawing/2014/main" id="{D1ADE219-779F-4668-BEDE-332C3EBFC888}"/>
              </a:ext>
            </a:extLst>
          </p:cNvPr>
          <p:cNvGraphicFramePr>
            <a:graphicFrameLocks noChangeAspect="1"/>
          </p:cNvGraphicFramePr>
          <p:nvPr>
            <p:extLst>
              <p:ext uri="{D42A27DB-BD31-4B8C-83A1-F6EECF244321}">
                <p14:modId xmlns:p14="http://schemas.microsoft.com/office/powerpoint/2010/main" val="3941701002"/>
              </p:ext>
            </p:extLst>
          </p:nvPr>
        </p:nvGraphicFramePr>
        <p:xfrm>
          <a:off x="261938" y="2119313"/>
          <a:ext cx="8763000" cy="2619375"/>
        </p:xfrm>
        <a:graphic>
          <a:graphicData uri="http://schemas.openxmlformats.org/presentationml/2006/ole">
            <mc:AlternateContent xmlns:mc="http://schemas.openxmlformats.org/markup-compatibility/2006">
              <mc:Choice xmlns:v="urn:schemas-microsoft-com:vml" Requires="v">
                <p:oleObj spid="_x0000_s188430" name="Worksheet" r:id="rId5" imgW="8762858" imgH="2619448" progId="Excel.Sheet.8">
                  <p:embed/>
                </p:oleObj>
              </mc:Choice>
              <mc:Fallback>
                <p:oleObj name="Worksheet" r:id="rId5" imgW="8762858" imgH="2619448" progId="Excel.Sheet.8">
                  <p:embed/>
                  <p:pic>
                    <p:nvPicPr>
                      <p:cNvPr id="0" name="Object 5"/>
                      <p:cNvPicPr>
                        <a:picLocks noChangeAspect="1" noChangeArrowheads="1"/>
                      </p:cNvPicPr>
                      <p:nvPr/>
                    </p:nvPicPr>
                    <p:blipFill>
                      <a:blip r:embed="rId6"/>
                      <a:srcRect/>
                      <a:stretch>
                        <a:fillRect/>
                      </a:stretch>
                    </p:blipFill>
                    <p:spPr bwMode="auto">
                      <a:xfrm>
                        <a:off x="261938" y="2119313"/>
                        <a:ext cx="8763000" cy="2619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5" name="Picture 3" descr="Notes on MOC Credit.&#10;Diplomates with 7 year certificates need one MOC approved Part 4 activity&#10;Diplomates with 5 year certificates need two MOC approved Part 4 activities (40 points)&#10;Point value for your project set by ABP depending on nature of project. (Typically 25)&#10;Physician leaders of projects are eligible for MOC credit even if not caring for patients via the project.&#10;&#10;&#10;&#10;">
            <a:extLst>
              <a:ext uri="{FF2B5EF4-FFF2-40B4-BE49-F238E27FC236}">
                <a16:creationId xmlns:a16="http://schemas.microsoft.com/office/drawing/2014/main" id="{B9A3DF68-9D82-463F-9A92-883A0AE6D61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0466" name="TextBox 2">
            <a:extLst>
              <a:ext uri="{FF2B5EF4-FFF2-40B4-BE49-F238E27FC236}">
                <a16:creationId xmlns:a16="http://schemas.microsoft.com/office/drawing/2014/main" id="{F676BA1A-B0C6-4226-A11A-E4540819A462}"/>
              </a:ext>
            </a:extLst>
          </p:cNvPr>
          <p:cNvSpPr txBox="1">
            <a:spLocks noGrp="1" noChangeArrowheads="1"/>
          </p:cNvSpPr>
          <p:nvPr>
            <p:ph type="title" idx="4294967295"/>
          </p:nvPr>
        </p:nvSpPr>
        <p:spPr bwMode="auto">
          <a:xfrm>
            <a:off x="2286000" y="228600"/>
            <a:ext cx="68580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Notes on MOC Credit</a:t>
            </a:r>
          </a:p>
        </p:txBody>
      </p:sp>
      <p:sp>
        <p:nvSpPr>
          <p:cNvPr id="190467" name="Content Placeholder 5" descr="Diplomates with 7 year certificates need one MOC approved Part 4 activity&#10;Diplomates with 5 year certificates need two MOC approved Part 4 activities (40 points)&#10;Point value for your project set by ABP depending on nature of project. (Typically 25)&#10;Physician leaders of projects are eligible for MOC credit even if not caring for patients via the project.&#10;&#10;&#10;&#10;">
            <a:extLst>
              <a:ext uri="{FF2B5EF4-FFF2-40B4-BE49-F238E27FC236}">
                <a16:creationId xmlns:a16="http://schemas.microsoft.com/office/drawing/2014/main" id="{34B2BE96-846C-49AB-8CB6-CD38D1657F03}"/>
              </a:ext>
            </a:extLst>
          </p:cNvPr>
          <p:cNvSpPr>
            <a:spLocks noGrp="1"/>
          </p:cNvSpPr>
          <p:nvPr>
            <p:ph idx="1"/>
          </p:nvPr>
        </p:nvSpPr>
        <p:spPr>
          <a:xfrm>
            <a:off x="457200" y="1600200"/>
            <a:ext cx="8229600" cy="4648200"/>
          </a:xfrm>
        </p:spPr>
        <p:txBody>
          <a:bodyPr/>
          <a:lstStyle/>
          <a:p>
            <a:r>
              <a:rPr lang="en-US" altLang="en-US" sz="2800" dirty="0"/>
              <a:t>Diplomates with 7 year certificates need one MOC approved Part 4 activity</a:t>
            </a:r>
          </a:p>
          <a:p>
            <a:r>
              <a:rPr lang="en-US" altLang="en-US" sz="2800" dirty="0"/>
              <a:t>Diplomates with 5 year certificates need two MOC approved Part 4 activities (40 points)</a:t>
            </a:r>
          </a:p>
          <a:p>
            <a:r>
              <a:rPr lang="en-US" altLang="en-US" sz="2800" dirty="0"/>
              <a:t>Point value for your project set by ABP depending on nature of project. (Typically 25)</a:t>
            </a:r>
          </a:p>
          <a:p>
            <a:r>
              <a:rPr lang="en-US" altLang="en-US" sz="2800" dirty="0"/>
              <a:t>Physician leaders of projects are eligible for MOC credit even if not caring for patients via the project.</a:t>
            </a:r>
            <a:endParaRPr lang="en-US" altLang="en-US" sz="2400" dirty="0"/>
          </a:p>
          <a:p>
            <a:endParaRPr lang="en-US" altLang="en-US" sz="2800" dirty="0"/>
          </a:p>
          <a:p>
            <a:endParaRPr lang="en-US" altLang="en-US" dirty="0"/>
          </a:p>
          <a:p>
            <a:endParaRPr lang="en-US"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3" name="Picture 3" descr="2010.&#10;Start collecting attestation forms from diplomates NOW if you have participants that have met completion requirements.&#10;Email completion data spreadsheet to ABP or enter completion data in web portal (upon availability) in a timely manner&#10;Aim to have all completion data for 2010 submitted to ABP by November 1, 2010&#10;&#10;&#10;&#10;&#10;">
            <a:extLst>
              <a:ext uri="{FF2B5EF4-FFF2-40B4-BE49-F238E27FC236}">
                <a16:creationId xmlns:a16="http://schemas.microsoft.com/office/drawing/2014/main" id="{EF4A4101-BD76-4229-8157-692522EF9D3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2514" name="TextBox 2">
            <a:extLst>
              <a:ext uri="{FF2B5EF4-FFF2-40B4-BE49-F238E27FC236}">
                <a16:creationId xmlns:a16="http://schemas.microsoft.com/office/drawing/2014/main" id="{5424DB01-C2C7-463F-862F-CED75B68490D}"/>
              </a:ext>
            </a:extLst>
          </p:cNvPr>
          <p:cNvSpPr txBox="1">
            <a:spLocks noGrp="1" noChangeArrowheads="1"/>
          </p:cNvSpPr>
          <p:nvPr>
            <p:ph type="title" idx="4294967295"/>
          </p:nvPr>
        </p:nvSpPr>
        <p:spPr bwMode="auto">
          <a:xfrm>
            <a:off x="2286000" y="228600"/>
            <a:ext cx="68580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2010</a:t>
            </a:r>
          </a:p>
        </p:txBody>
      </p:sp>
      <p:sp>
        <p:nvSpPr>
          <p:cNvPr id="6" name="Content Placeholder 5">
            <a:extLst>
              <a:ext uri="{FF2B5EF4-FFF2-40B4-BE49-F238E27FC236}">
                <a16:creationId xmlns:a16="http://schemas.microsoft.com/office/drawing/2014/main" id="{4507DAB2-9051-46A3-90DA-C28DA85E04E1}"/>
              </a:ext>
            </a:extLst>
          </p:cNvPr>
          <p:cNvSpPr>
            <a:spLocks noGrp="1"/>
          </p:cNvSpPr>
          <p:nvPr>
            <p:ph idx="1"/>
          </p:nvPr>
        </p:nvSpPr>
        <p:spPr>
          <a:xfrm>
            <a:off x="457200" y="1600200"/>
            <a:ext cx="8229600" cy="4648200"/>
          </a:xfrm>
        </p:spPr>
        <p:txBody>
          <a:bodyPr/>
          <a:lstStyle/>
          <a:p>
            <a:pPr>
              <a:buFont typeface="Arial" charset="0"/>
              <a:buChar char="•"/>
              <a:defRPr/>
            </a:pPr>
            <a:r>
              <a:rPr lang="en-US" sz="2800" dirty="0"/>
              <a:t>Start collecting attestation forms from diplomates </a:t>
            </a:r>
            <a:r>
              <a:rPr lang="en-US" sz="2800" b="1" dirty="0">
                <a:solidFill>
                  <a:schemeClr val="accent2">
                    <a:lumMod val="75000"/>
                  </a:schemeClr>
                </a:solidFill>
              </a:rPr>
              <a:t>NOW</a:t>
            </a:r>
            <a:r>
              <a:rPr lang="en-US" sz="2800" dirty="0"/>
              <a:t> if you have participants that have met completion requirements.</a:t>
            </a:r>
          </a:p>
          <a:p>
            <a:pPr>
              <a:buFont typeface="Arial" charset="0"/>
              <a:buChar char="•"/>
              <a:defRPr/>
            </a:pPr>
            <a:r>
              <a:rPr lang="en-US" sz="2800" dirty="0"/>
              <a:t>Email completion data spreadsheet to ABP or enter completion data in web portal (upon availability) in a timely manner</a:t>
            </a:r>
          </a:p>
          <a:p>
            <a:pPr>
              <a:buFont typeface="Arial" charset="0"/>
              <a:buChar char="•"/>
              <a:defRPr/>
            </a:pPr>
            <a:r>
              <a:rPr lang="en-US" sz="2800" dirty="0"/>
              <a:t>Aim to have all completion data for 2010 submitted to ABP by November 1, 2010</a:t>
            </a:r>
          </a:p>
          <a:p>
            <a:pPr>
              <a:buFont typeface="Arial" charset="0"/>
              <a:buChar char="•"/>
              <a:defRPr/>
            </a:pPr>
            <a:endParaRPr lang="en-US" sz="2400" dirty="0"/>
          </a:p>
          <a:p>
            <a:pPr>
              <a:buFont typeface="Arial" charset="0"/>
              <a:buChar char="•"/>
              <a:defRPr/>
            </a:pPr>
            <a:endParaRPr lang="en-US" sz="2800" dirty="0"/>
          </a:p>
          <a:p>
            <a:pPr>
              <a:buFont typeface="Arial" charset="0"/>
              <a:buChar char="•"/>
              <a:defRPr/>
            </a:pPr>
            <a:endParaRPr lang="en-US" dirty="0"/>
          </a:p>
          <a:p>
            <a:pPr>
              <a:buFont typeface="Arial" charset="0"/>
              <a:buChar char="•"/>
              <a:defRPr/>
            </a:pP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1" name="Picture 3" descr="Questions from Diplomates&#10;&#10;Refer diplomates to their ABP Physician Portfolio&#10;Contact ABP MOC Administration staff MOC@abpeds.org or 919.929.0461&#10;&#10;&#10;&#10;&#10;">
            <a:extLst>
              <a:ext uri="{FF2B5EF4-FFF2-40B4-BE49-F238E27FC236}">
                <a16:creationId xmlns:a16="http://schemas.microsoft.com/office/drawing/2014/main" id="{3BFF55D3-D31B-478B-B91D-975AA4DCC0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62" name="TextBox 2" descr="Questions from Diplomates&#10;">
            <a:extLst>
              <a:ext uri="{FF2B5EF4-FFF2-40B4-BE49-F238E27FC236}">
                <a16:creationId xmlns:a16="http://schemas.microsoft.com/office/drawing/2014/main" id="{EB72E116-E866-45E5-A5F6-FF4856879B04}"/>
              </a:ext>
            </a:extLst>
          </p:cNvPr>
          <p:cNvSpPr txBox="1">
            <a:spLocks noGrp="1" noChangeArrowheads="1"/>
          </p:cNvSpPr>
          <p:nvPr>
            <p:ph type="title" idx="4294967295"/>
          </p:nvPr>
        </p:nvSpPr>
        <p:spPr bwMode="auto">
          <a:xfrm>
            <a:off x="2286000" y="228600"/>
            <a:ext cx="68580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Questions from Diplomates</a:t>
            </a:r>
          </a:p>
        </p:txBody>
      </p:sp>
      <p:sp>
        <p:nvSpPr>
          <p:cNvPr id="194563" name="Content Placeholder 5">
            <a:extLst>
              <a:ext uri="{FF2B5EF4-FFF2-40B4-BE49-F238E27FC236}">
                <a16:creationId xmlns:a16="http://schemas.microsoft.com/office/drawing/2014/main" id="{1B713758-6261-416C-90B8-F90AA659B754}"/>
              </a:ext>
            </a:extLst>
          </p:cNvPr>
          <p:cNvSpPr>
            <a:spLocks noGrp="1"/>
          </p:cNvSpPr>
          <p:nvPr>
            <p:ph idx="1"/>
          </p:nvPr>
        </p:nvSpPr>
        <p:spPr>
          <a:xfrm>
            <a:off x="457200" y="1600200"/>
            <a:ext cx="8229600" cy="4648200"/>
          </a:xfrm>
        </p:spPr>
        <p:txBody>
          <a:bodyPr/>
          <a:lstStyle/>
          <a:p>
            <a:endParaRPr lang="en-US" altLang="en-US" sz="2800" dirty="0"/>
          </a:p>
          <a:p>
            <a:r>
              <a:rPr lang="en-US" altLang="en-US" sz="2800" dirty="0"/>
              <a:t>Refer diplomates to their ABP Physician Portfolio</a:t>
            </a:r>
          </a:p>
          <a:p>
            <a:r>
              <a:rPr lang="en-US" altLang="en-US" sz="2800" dirty="0"/>
              <a:t>Contact ABP MOC Administration staff </a:t>
            </a:r>
            <a:r>
              <a:rPr lang="en-US" altLang="en-US" sz="2800" dirty="0">
                <a:hlinkClick r:id="rId4"/>
              </a:rPr>
              <a:t>MOC@abpeds.org</a:t>
            </a:r>
            <a:r>
              <a:rPr lang="en-US" altLang="en-US" sz="2800" dirty="0"/>
              <a:t> or 919.929.0461</a:t>
            </a:r>
            <a:endParaRPr lang="en-US" altLang="en-US" sz="2400" dirty="0"/>
          </a:p>
          <a:p>
            <a:endParaRPr lang="en-US" altLang="en-US" sz="2800" dirty="0"/>
          </a:p>
          <a:p>
            <a:endParaRPr lang="en-US" altLang="en-US" dirty="0"/>
          </a:p>
          <a:p>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09" name="Picture 2" descr="Image of a kid sticking out his tongue">
            <a:extLst>
              <a:ext uri="{FF2B5EF4-FFF2-40B4-BE49-F238E27FC236}">
                <a16:creationId xmlns:a16="http://schemas.microsoft.com/office/drawing/2014/main" id="{8C68F946-6063-4654-900D-51BC5B835F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6610" name="TextBox 2">
            <a:extLst>
              <a:ext uri="{FF2B5EF4-FFF2-40B4-BE49-F238E27FC236}">
                <a16:creationId xmlns:a16="http://schemas.microsoft.com/office/drawing/2014/main" id="{05D9F3B5-A222-4D44-A41C-79725ECCB123}"/>
              </a:ext>
            </a:extLst>
          </p:cNvPr>
          <p:cNvSpPr txBox="1">
            <a:spLocks noGrp="1" noChangeArrowheads="1"/>
          </p:cNvSpPr>
          <p:nvPr>
            <p:ph type="title" idx="4294967295"/>
          </p:nvPr>
        </p:nvSpPr>
        <p:spPr bwMode="auto">
          <a:xfrm>
            <a:off x="3048000" y="3505200"/>
            <a:ext cx="5715000" cy="70802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0" b="0" i="0" u="none" strike="noStrike" kern="1200" cap="none" spc="0" normalizeH="0" baseline="0" noProof="0" dirty="0">
                <a:ln>
                  <a:noFill/>
                </a:ln>
                <a:solidFill>
                  <a:srgbClr val="FFC000"/>
                </a:solidFill>
                <a:effectLst/>
                <a:uLnTx/>
                <a:uFillTx/>
                <a:latin typeface="Gill Sans MT" panose="020B0502020104020203" pitchFamily="34" charset="0"/>
                <a:ea typeface="+mn-ea"/>
                <a:cs typeface="+mn-cs"/>
              </a:rPr>
              <a:t>Questions?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B19B64A-4E57-49FC-AD1E-99F5361EEF3E}">
  <ds:schemaRefs>
    <ds:schemaRef ds:uri="http://schemas.microsoft.com/sharepoint/events"/>
  </ds:schemaRefs>
</ds:datastoreItem>
</file>

<file path=customXml/itemProps2.xml><?xml version="1.0" encoding="utf-8"?>
<ds:datastoreItem xmlns:ds="http://schemas.openxmlformats.org/officeDocument/2006/customXml" ds:itemID="{F2CD5852-EBA8-46F3-A87B-FF866A616CB6}"/>
</file>

<file path=customXml/itemProps3.xml><?xml version="1.0" encoding="utf-8"?>
<ds:datastoreItem xmlns:ds="http://schemas.openxmlformats.org/officeDocument/2006/customXml" ds:itemID="{FCD8AFFA-9294-4619-A706-F70554927990}">
  <ds:schemaRefs>
    <ds:schemaRef ds:uri="http://schemas.microsoft.com/office/2006/metadata/longProperties"/>
  </ds:schemaRefs>
</ds:datastoreItem>
</file>

<file path=customXml/itemProps4.xml><?xml version="1.0" encoding="utf-8"?>
<ds:datastoreItem xmlns:ds="http://schemas.openxmlformats.org/officeDocument/2006/customXml" ds:itemID="{A58E55FF-A724-4C69-9952-302CF881E018}">
  <ds:schemaRefs>
    <ds:schemaRef ds:uri="http://schemas.microsoft.com/sharepoint/v3/contenttype/forms"/>
  </ds:schemaRefs>
</ds:datastoreItem>
</file>

<file path=customXml/itemProps5.xml><?xml version="1.0" encoding="utf-8"?>
<ds:datastoreItem xmlns:ds="http://schemas.openxmlformats.org/officeDocument/2006/customXml" ds:itemID="{B5DFE9D8-FBEE-4E98-9A5D-4D4EA8A40DFD}"/>
</file>

<file path=docProps/app.xml><?xml version="1.0" encoding="utf-8"?>
<Properties xmlns="http://schemas.openxmlformats.org/officeDocument/2006/extended-properties" xmlns:vt="http://schemas.openxmlformats.org/officeDocument/2006/docPropsVTypes">
  <TotalTime>2275</TotalTime>
  <Words>1149</Words>
  <Application>Microsoft Office PowerPoint</Application>
  <PresentationFormat>On-screen Show (4:3)</PresentationFormat>
  <Paragraphs>158</Paragraphs>
  <Slides>22</Slides>
  <Notes>11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22</vt:i4>
      </vt:variant>
    </vt:vector>
  </HeadingPairs>
  <TitlesOfParts>
    <vt:vector size="29" baseType="lpstr">
      <vt:lpstr>Arial</vt:lpstr>
      <vt:lpstr>Calibri</vt:lpstr>
      <vt:lpstr>Gill Sans MT</vt:lpstr>
      <vt:lpstr>Wingdings</vt:lpstr>
      <vt:lpstr>Office Theme</vt:lpstr>
      <vt:lpstr>Document</vt:lpstr>
      <vt:lpstr>Worksheet</vt:lpstr>
      <vt:lpstr>Quality Improvement Projects for MOC</vt:lpstr>
      <vt:lpstr>What is Maintenance of Certification?  (MOC)</vt:lpstr>
      <vt:lpstr>MOC At-A-Glance</vt:lpstr>
      <vt:lpstr>MOC  Overview</vt:lpstr>
      <vt:lpstr>Physician Portfolio &amp; Activity Profile</vt:lpstr>
      <vt:lpstr>Physician Portfolio</vt:lpstr>
      <vt:lpstr>Physician Portfolio-Activity Catalog</vt:lpstr>
      <vt:lpstr>MOC Credit &amp;  Attestations</vt:lpstr>
      <vt:lpstr>Completion data process flow via email </vt:lpstr>
      <vt:lpstr>Hospital NICU Requirements* (i.e., Local Leader)</vt:lpstr>
      <vt:lpstr>Hospital Requirements (cont.)* (i.e., Local Leader)</vt:lpstr>
      <vt:lpstr>Diplomate’s Requirements*</vt:lpstr>
      <vt:lpstr>Meaningful Participation</vt:lpstr>
      <vt:lpstr>SAMPLE: Physician Participation Tracking Tool</vt:lpstr>
      <vt:lpstr>Image of a ABP Attestation Form</vt:lpstr>
      <vt:lpstr>QIPA Leadership Points</vt:lpstr>
      <vt:lpstr>CCS/CPQCC’s Role*</vt:lpstr>
      <vt:lpstr>Excel template</vt:lpstr>
      <vt:lpstr>Notes on MOC Credit</vt:lpstr>
      <vt:lpstr>2010</vt:lpstr>
      <vt:lpstr>Questions from Diplomates</vt:lpstr>
      <vt:lpstr>Questions?</vt:lpstr>
    </vt:vector>
  </TitlesOfParts>
  <Company>American Board of Pediatrics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Jamie Bracht</dc:creator>
  <cp:keywords>ccs,nqi</cp:keywords>
  <cp:lastModifiedBy>Jamie Bracht</cp:lastModifiedBy>
  <cp:revision>203</cp:revision>
  <dcterms:created xsi:type="dcterms:W3CDTF">2010-06-11T19:40:06Z</dcterms:created>
  <dcterms:modified xsi:type="dcterms:W3CDTF">2020-12-03T17:21:54Z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ender">
    <vt:lpwstr/>
  </property>
  <property fmtid="{D5CDD505-2E9C-101B-9397-08002B2CF9AE}" pid="3" name="TAGEthnicity">
    <vt:lpwstr/>
  </property>
  <property fmtid="{D5CDD505-2E9C-101B-9397-08002B2CF9AE}" pid="4" name="PublishingContactName">
    <vt:lpwstr>ccs</vt:lpwstr>
  </property>
  <property fmtid="{D5CDD505-2E9C-101B-9397-08002B2CF9AE}" pid="5" name="ContentType">
    <vt:lpwstr>DHCS Document</vt:lpwstr>
  </property>
  <property fmtid="{D5CDD505-2E9C-101B-9397-08002B2CF9AE}" pid="6" name="Abstract">
    <vt:lpwstr>ABPMOC</vt:lpwstr>
  </property>
  <property fmtid="{D5CDD505-2E9C-101B-9397-08002B2CF9AE}" pid="7" name="TAGBusPart">
    <vt:lpwstr/>
  </property>
  <property fmtid="{D5CDD505-2E9C-101B-9397-08002B2CF9AE}" pid="8" name="Topics">
    <vt:lpwstr>35;#</vt:lpwstr>
  </property>
  <property fmtid="{D5CDD505-2E9C-101B-9397-08002B2CF9AE}" pid="9" name="Language">
    <vt:lpwstr>English</vt:lpwstr>
  </property>
  <property fmtid="{D5CDD505-2E9C-101B-9397-08002B2CF9AE}" pid="10" name="Organization">
    <vt:lpwstr>7</vt:lpwstr>
  </property>
  <property fmtid="{D5CDD505-2E9C-101B-9397-08002B2CF9AE}" pid="11" name="Reading Level">
    <vt:lpwstr/>
  </property>
  <property fmtid="{D5CDD505-2E9C-101B-9397-08002B2CF9AE}" pid="12" name="TAGAge">
    <vt:lpwstr/>
  </property>
  <property fmtid="{D5CDD505-2E9C-101B-9397-08002B2CF9AE}" pid="13" name="xd_Signature">
    <vt:lpwstr/>
  </property>
  <property fmtid="{D5CDD505-2E9C-101B-9397-08002B2CF9AE}" pid="14" name="TemplateUrl">
    <vt:lpwstr/>
  </property>
  <property fmtid="{D5CDD505-2E9C-101B-9397-08002B2CF9AE}" pid="15" name="Order">
    <vt:lpwstr>24400.0000000000</vt:lpwstr>
  </property>
  <property fmtid="{D5CDD505-2E9C-101B-9397-08002B2CF9AE}" pid="16" name="xd_ProgID">
    <vt:lpwstr/>
  </property>
  <property fmtid="{D5CDD505-2E9C-101B-9397-08002B2CF9AE}" pid="17" name="PublishingStartDate">
    <vt:lpwstr/>
  </property>
  <property fmtid="{D5CDD505-2E9C-101B-9397-08002B2CF9AE}" pid="18" name="PublishingExpirationDate">
    <vt:lpwstr/>
  </property>
  <property fmtid="{D5CDD505-2E9C-101B-9397-08002B2CF9AE}" pid="19" name="_SourceUrl">
    <vt:lpwstr/>
  </property>
  <property fmtid="{D5CDD505-2E9C-101B-9397-08002B2CF9AE}" pid="20" name="_SharedFileIndex">
    <vt:lpwstr/>
  </property>
  <property fmtid="{D5CDD505-2E9C-101B-9397-08002B2CF9AE}" pid="21" name="display_urn:schemas-microsoft-com:office:office#Editor">
    <vt:lpwstr>System Account</vt:lpwstr>
  </property>
  <property fmtid="{D5CDD505-2E9C-101B-9397-08002B2CF9AE}" pid="22" name="display_urn:schemas-microsoft-com:office:office#Author">
    <vt:lpwstr>John SS01. Trapper</vt:lpwstr>
  </property>
  <property fmtid="{D5CDD505-2E9C-101B-9397-08002B2CF9AE}" pid="23" name="_dlc_DocId">
    <vt:lpwstr>DHCSDOC-1611347156-33</vt:lpwstr>
  </property>
  <property fmtid="{D5CDD505-2E9C-101B-9397-08002B2CF9AE}" pid="24" name="_dlc_DocIdItemGuid">
    <vt:lpwstr>ac813092-4688-4018-8d8d-1a98395d76df</vt:lpwstr>
  </property>
  <property fmtid="{D5CDD505-2E9C-101B-9397-08002B2CF9AE}" pid="25" name="_dlc_DocIdUrl">
    <vt:lpwstr>http://dhcs2016prod:88/provgovpart/initiatives/nqi/_layouts/15/DocIdRedir.aspx?ID=DHCSDOC-1611347156-33, DHCSDOC-1611347156-33</vt:lpwstr>
  </property>
  <property fmtid="{D5CDD505-2E9C-101B-9397-08002B2CF9AE}" pid="26" name="ContentTypeId">
    <vt:lpwstr>0x0101000DD778A44A894D44A57135C48A267F0A</vt:lpwstr>
  </property>
</Properties>
</file>