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s/slide3.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charts/chart2.xml" ContentType="application/vnd.openxmlformats-officedocument.drawingml.chart+xml"/>
  <Override PartName="/ppt/theme/theme1.xml" ContentType="application/vnd.openxmlformats-officedocument.theme+xml"/>
  <Override PartName="/ppt/charts/chart1.xml" ContentType="application/vnd.openxmlformats-officedocument.drawingml.char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sldIdLst>
    <p:sldId id="257" r:id="rId6"/>
    <p:sldId id="258" r:id="rId7"/>
    <p:sldId id="259" r:id="rId8"/>
    <p:sldId id="260" r:id="rId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78" y="30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viewProps" Target="viewProps.xml"/><Relationship Id="rId5" Type="http://schemas.openxmlformats.org/officeDocument/2006/relationships/slideMaster" Target="slideMasters/slideMaster1.xml"/><Relationship Id="rId10"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customXml" Target="../customXml/item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64" b="1" i="0" u="none" strike="noStrike" baseline="0">
                <a:solidFill>
                  <a:srgbClr val="000000"/>
                </a:solidFill>
                <a:latin typeface="Arial"/>
                <a:ea typeface="Arial"/>
                <a:cs typeface="Arial"/>
              </a:defRPr>
            </a:pPr>
            <a:r>
              <a:rPr lang="en-US"/>
              <a:t>Example Run Chart</a:t>
            </a:r>
          </a:p>
        </c:rich>
      </c:tx>
      <c:layout>
        <c:manualLayout>
          <c:xMode val="edge"/>
          <c:yMode val="edge"/>
          <c:x val="0.34978540772532191"/>
          <c:y val="1.8450184501845018E-2"/>
        </c:manualLayout>
      </c:layout>
      <c:overlay val="0"/>
      <c:spPr>
        <a:noFill/>
        <a:ln w="42076">
          <a:noFill/>
        </a:ln>
      </c:spPr>
    </c:title>
    <c:autoTitleDeleted val="0"/>
    <c:plotArea>
      <c:layout>
        <c:manualLayout>
          <c:layoutTarget val="inner"/>
          <c:xMode val="edge"/>
          <c:yMode val="edge"/>
          <c:x val="0.11587982832618025"/>
          <c:y val="0.22509225092250923"/>
          <c:w val="0.86480686695278974"/>
          <c:h val="0.53874538745387457"/>
        </c:manualLayout>
      </c:layout>
      <c:lineChart>
        <c:grouping val="standard"/>
        <c:varyColors val="0"/>
        <c:ser>
          <c:idx val="0"/>
          <c:order val="0"/>
          <c:spPr>
            <a:ln w="21038">
              <a:solidFill>
                <a:srgbClr val="000080"/>
              </a:solidFill>
              <a:prstDash val="solid"/>
            </a:ln>
          </c:spPr>
          <c:marker>
            <c:symbol val="diamond"/>
            <c:size val="8"/>
            <c:spPr>
              <a:solidFill>
                <a:srgbClr val="000080"/>
              </a:solidFill>
              <a:ln>
                <a:solidFill>
                  <a:srgbClr val="000080"/>
                </a:solidFill>
                <a:prstDash val="solid"/>
              </a:ln>
            </c:spPr>
          </c:marker>
          <c:val>
            <c:numRef>
              <c:f>Sheet1!$B$3:$B$27</c:f>
              <c:numCache>
                <c:formatCode>General</c:formatCode>
                <c:ptCount val="25"/>
                <c:pt idx="0">
                  <c:v>1</c:v>
                </c:pt>
                <c:pt idx="1">
                  <c:v>3</c:v>
                </c:pt>
                <c:pt idx="2">
                  <c:v>2</c:v>
                </c:pt>
                <c:pt idx="3">
                  <c:v>6</c:v>
                </c:pt>
                <c:pt idx="4">
                  <c:v>5</c:v>
                </c:pt>
                <c:pt idx="5">
                  <c:v>2</c:v>
                </c:pt>
                <c:pt idx="6">
                  <c:v>1</c:v>
                </c:pt>
                <c:pt idx="7">
                  <c:v>3</c:v>
                </c:pt>
                <c:pt idx="8">
                  <c:v>4</c:v>
                </c:pt>
                <c:pt idx="9">
                  <c:v>5</c:v>
                </c:pt>
                <c:pt idx="10">
                  <c:v>1</c:v>
                </c:pt>
                <c:pt idx="11">
                  <c:v>2</c:v>
                </c:pt>
                <c:pt idx="12">
                  <c:v>6</c:v>
                </c:pt>
                <c:pt idx="13">
                  <c:v>1</c:v>
                </c:pt>
                <c:pt idx="14">
                  <c:v>3</c:v>
                </c:pt>
                <c:pt idx="15">
                  <c:v>5</c:v>
                </c:pt>
                <c:pt idx="16">
                  <c:v>4</c:v>
                </c:pt>
                <c:pt idx="17">
                  <c:v>2</c:v>
                </c:pt>
                <c:pt idx="18">
                  <c:v>7</c:v>
                </c:pt>
                <c:pt idx="19">
                  <c:v>2</c:v>
                </c:pt>
                <c:pt idx="20">
                  <c:v>1</c:v>
                </c:pt>
                <c:pt idx="21">
                  <c:v>4</c:v>
                </c:pt>
                <c:pt idx="22">
                  <c:v>3</c:v>
                </c:pt>
                <c:pt idx="23">
                  <c:v>2</c:v>
                </c:pt>
                <c:pt idx="24">
                  <c:v>5</c:v>
                </c:pt>
              </c:numCache>
            </c:numRef>
          </c:val>
          <c:smooth val="0"/>
          <c:extLst>
            <c:ext xmlns:c16="http://schemas.microsoft.com/office/drawing/2014/chart" uri="{C3380CC4-5D6E-409C-BE32-E72D297353CC}">
              <c16:uniqueId val="{00000000-A7DA-483D-BDEF-3DC8A98C290D}"/>
            </c:ext>
          </c:extLst>
        </c:ser>
        <c:dLbls>
          <c:showLegendKey val="0"/>
          <c:showVal val="0"/>
          <c:showCatName val="0"/>
          <c:showSerName val="0"/>
          <c:showPercent val="0"/>
          <c:showBubbleSize val="0"/>
        </c:dLbls>
        <c:marker val="1"/>
        <c:smooth val="0"/>
        <c:axId val="187821768"/>
        <c:axId val="1"/>
      </c:lineChart>
      <c:catAx>
        <c:axId val="187821768"/>
        <c:scaling>
          <c:orientation val="minMax"/>
        </c:scaling>
        <c:delete val="0"/>
        <c:axPos val="b"/>
        <c:title>
          <c:tx>
            <c:rich>
              <a:bodyPr/>
              <a:lstStyle/>
              <a:p>
                <a:pPr>
                  <a:defRPr sz="1574" b="1" i="0" u="none" strike="noStrike" baseline="0">
                    <a:solidFill>
                      <a:srgbClr val="000000"/>
                    </a:solidFill>
                    <a:latin typeface="Arial"/>
                    <a:ea typeface="Arial"/>
                    <a:cs typeface="Arial"/>
                  </a:defRPr>
                </a:pPr>
                <a:r>
                  <a:rPr lang="en-US"/>
                  <a:t>Day</a:t>
                </a:r>
              </a:p>
            </c:rich>
          </c:tx>
          <c:layout>
            <c:manualLayout>
              <c:xMode val="edge"/>
              <c:yMode val="edge"/>
              <c:x val="0.51502145922746778"/>
              <c:y val="0.87453874538745391"/>
            </c:manualLayout>
          </c:layout>
          <c:overlay val="0"/>
          <c:spPr>
            <a:noFill/>
            <a:ln w="42076">
              <a:noFill/>
            </a:ln>
          </c:spPr>
        </c:title>
        <c:numFmt formatCode="General" sourceLinked="1"/>
        <c:majorTickMark val="out"/>
        <c:minorTickMark val="none"/>
        <c:tickLblPos val="nextTo"/>
        <c:spPr>
          <a:ln w="5259">
            <a:solidFill>
              <a:srgbClr val="000000"/>
            </a:solidFill>
            <a:prstDash val="solid"/>
          </a:ln>
        </c:spPr>
        <c:txPr>
          <a:bodyPr rot="0" vert="horz"/>
          <a:lstStyle/>
          <a:p>
            <a:pPr>
              <a:defRPr sz="1574" b="0" i="0" u="none" strike="noStrike" baseline="0">
                <a:solidFill>
                  <a:srgbClr val="000000"/>
                </a:solidFill>
                <a:latin typeface="Arial"/>
                <a:ea typeface="Arial"/>
                <a:cs typeface="Arial"/>
              </a:defRPr>
            </a:pPr>
            <a:endParaRPr lang="en-US"/>
          </a:p>
        </c:txPr>
        <c:crossAx val="1"/>
        <c:crosses val="autoZero"/>
        <c:auto val="1"/>
        <c:lblAlgn val="ctr"/>
        <c:lblOffset val="100"/>
        <c:tickLblSkip val="2"/>
        <c:tickMarkSkip val="1"/>
        <c:noMultiLvlLbl val="0"/>
      </c:catAx>
      <c:valAx>
        <c:axId val="1"/>
        <c:scaling>
          <c:orientation val="minMax"/>
        </c:scaling>
        <c:delete val="0"/>
        <c:axPos val="l"/>
        <c:majorGridlines>
          <c:spPr>
            <a:ln w="5259">
              <a:solidFill>
                <a:srgbClr val="000000"/>
              </a:solidFill>
              <a:prstDash val="solid"/>
            </a:ln>
          </c:spPr>
        </c:majorGridlines>
        <c:title>
          <c:tx>
            <c:rich>
              <a:bodyPr/>
              <a:lstStyle/>
              <a:p>
                <a:pPr>
                  <a:defRPr sz="1574" b="1" i="0" u="none" strike="noStrike" baseline="0">
                    <a:solidFill>
                      <a:srgbClr val="000000"/>
                    </a:solidFill>
                    <a:latin typeface="Arial"/>
                    <a:ea typeface="Arial"/>
                    <a:cs typeface="Arial"/>
                  </a:defRPr>
                </a:pPr>
                <a:r>
                  <a:rPr lang="en-US"/>
                  <a:t>CRBSI/1000 Line Days</a:t>
                </a:r>
              </a:p>
            </c:rich>
          </c:tx>
          <c:layout>
            <c:manualLayout>
              <c:xMode val="edge"/>
              <c:yMode val="edge"/>
              <c:x val="2.3605150214592276E-2"/>
              <c:y val="0.22878228782287824"/>
            </c:manualLayout>
          </c:layout>
          <c:overlay val="0"/>
          <c:spPr>
            <a:noFill/>
            <a:ln w="42076">
              <a:noFill/>
            </a:ln>
          </c:spPr>
        </c:title>
        <c:numFmt formatCode="General" sourceLinked="1"/>
        <c:majorTickMark val="out"/>
        <c:minorTickMark val="none"/>
        <c:tickLblPos val="nextTo"/>
        <c:spPr>
          <a:ln w="5259">
            <a:solidFill>
              <a:srgbClr val="000000"/>
            </a:solidFill>
            <a:prstDash val="solid"/>
          </a:ln>
        </c:spPr>
        <c:txPr>
          <a:bodyPr rot="0" vert="horz"/>
          <a:lstStyle/>
          <a:p>
            <a:pPr>
              <a:defRPr sz="1574" b="0" i="0" u="none" strike="noStrike" baseline="0">
                <a:solidFill>
                  <a:srgbClr val="000000"/>
                </a:solidFill>
                <a:latin typeface="Arial"/>
                <a:ea typeface="Arial"/>
                <a:cs typeface="Arial"/>
              </a:defRPr>
            </a:pPr>
            <a:endParaRPr lang="en-US"/>
          </a:p>
        </c:txPr>
        <c:crossAx val="187821768"/>
        <c:crosses val="autoZero"/>
        <c:crossBetween val="between"/>
      </c:valAx>
      <c:spPr>
        <a:solidFill>
          <a:srgbClr val="C0C0C0"/>
        </a:solidFill>
        <a:ln w="21038">
          <a:solidFill>
            <a:srgbClr val="808080"/>
          </a:solidFill>
          <a:prstDash val="solid"/>
        </a:ln>
      </c:spPr>
    </c:plotArea>
    <c:plotVisOnly val="1"/>
    <c:dispBlanksAs val="gap"/>
    <c:showDLblsOverMax val="0"/>
  </c:chart>
  <c:spPr>
    <a:solidFill>
      <a:srgbClr val="FFFFFF"/>
    </a:solidFill>
    <a:ln w="5259">
      <a:solidFill>
        <a:srgbClr val="000000"/>
      </a:solidFill>
      <a:prstDash val="solid"/>
    </a:ln>
  </c:spPr>
  <c:txPr>
    <a:bodyPr/>
    <a:lstStyle/>
    <a:p>
      <a:pPr>
        <a:defRPr sz="1574" b="0" i="0" u="none" strike="noStrike" baseline="0">
          <a:solidFill>
            <a:srgbClr val="000000"/>
          </a:solidFill>
          <a:latin typeface="Arial"/>
          <a:ea typeface="Arial"/>
          <a:cs typeface="Aria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64" b="1" i="0" u="none" strike="noStrike" baseline="0">
                <a:solidFill>
                  <a:srgbClr val="000000"/>
                </a:solidFill>
                <a:latin typeface="Arial"/>
                <a:ea typeface="Arial"/>
                <a:cs typeface="Arial"/>
              </a:defRPr>
            </a:pPr>
            <a:r>
              <a:rPr lang="en-US"/>
              <a:t>Example Control Chart</a:t>
            </a:r>
          </a:p>
        </c:rich>
      </c:tx>
      <c:layout>
        <c:manualLayout>
          <c:xMode val="edge"/>
          <c:yMode val="edge"/>
          <c:x val="0.3284823284823285"/>
          <c:y val="1.8450184501845018E-2"/>
        </c:manualLayout>
      </c:layout>
      <c:overlay val="0"/>
      <c:spPr>
        <a:noFill/>
        <a:ln w="42076">
          <a:noFill/>
        </a:ln>
      </c:spPr>
    </c:title>
    <c:autoTitleDeleted val="0"/>
    <c:plotArea>
      <c:layout>
        <c:manualLayout>
          <c:layoutTarget val="inner"/>
          <c:xMode val="edge"/>
          <c:yMode val="edge"/>
          <c:x val="0.11226611226611227"/>
          <c:y val="0.22509225092250923"/>
          <c:w val="0.86902286902286907"/>
          <c:h val="0.53874538745387457"/>
        </c:manualLayout>
      </c:layout>
      <c:lineChart>
        <c:grouping val="standard"/>
        <c:varyColors val="0"/>
        <c:ser>
          <c:idx val="0"/>
          <c:order val="0"/>
          <c:spPr>
            <a:ln w="21038">
              <a:solidFill>
                <a:srgbClr val="000080"/>
              </a:solidFill>
              <a:prstDash val="solid"/>
            </a:ln>
          </c:spPr>
          <c:marker>
            <c:symbol val="diamond"/>
            <c:size val="8"/>
            <c:spPr>
              <a:solidFill>
                <a:srgbClr val="000080"/>
              </a:solidFill>
              <a:ln>
                <a:solidFill>
                  <a:srgbClr val="000080"/>
                </a:solidFill>
                <a:prstDash val="solid"/>
              </a:ln>
            </c:spPr>
          </c:marker>
          <c:val>
            <c:numRef>
              <c:f>Sheet1!$B$3:$B$27</c:f>
              <c:numCache>
                <c:formatCode>General</c:formatCode>
                <c:ptCount val="25"/>
                <c:pt idx="0">
                  <c:v>1</c:v>
                </c:pt>
                <c:pt idx="1">
                  <c:v>3</c:v>
                </c:pt>
                <c:pt idx="2">
                  <c:v>2</c:v>
                </c:pt>
                <c:pt idx="3">
                  <c:v>6</c:v>
                </c:pt>
                <c:pt idx="4">
                  <c:v>5</c:v>
                </c:pt>
                <c:pt idx="5">
                  <c:v>2</c:v>
                </c:pt>
                <c:pt idx="6">
                  <c:v>1</c:v>
                </c:pt>
                <c:pt idx="7">
                  <c:v>3</c:v>
                </c:pt>
                <c:pt idx="8">
                  <c:v>4</c:v>
                </c:pt>
                <c:pt idx="9">
                  <c:v>5</c:v>
                </c:pt>
                <c:pt idx="10">
                  <c:v>1</c:v>
                </c:pt>
                <c:pt idx="11">
                  <c:v>2</c:v>
                </c:pt>
                <c:pt idx="12">
                  <c:v>6</c:v>
                </c:pt>
                <c:pt idx="13">
                  <c:v>1</c:v>
                </c:pt>
                <c:pt idx="14">
                  <c:v>3</c:v>
                </c:pt>
                <c:pt idx="15">
                  <c:v>5</c:v>
                </c:pt>
                <c:pt idx="16">
                  <c:v>4</c:v>
                </c:pt>
                <c:pt idx="17">
                  <c:v>2</c:v>
                </c:pt>
                <c:pt idx="18">
                  <c:v>7</c:v>
                </c:pt>
                <c:pt idx="19">
                  <c:v>2</c:v>
                </c:pt>
                <c:pt idx="20">
                  <c:v>1</c:v>
                </c:pt>
                <c:pt idx="21">
                  <c:v>4</c:v>
                </c:pt>
                <c:pt idx="22">
                  <c:v>3</c:v>
                </c:pt>
                <c:pt idx="23">
                  <c:v>2</c:v>
                </c:pt>
                <c:pt idx="24">
                  <c:v>5</c:v>
                </c:pt>
              </c:numCache>
            </c:numRef>
          </c:val>
          <c:smooth val="0"/>
          <c:extLst>
            <c:ext xmlns:c16="http://schemas.microsoft.com/office/drawing/2014/chart" uri="{C3380CC4-5D6E-409C-BE32-E72D297353CC}">
              <c16:uniqueId val="{00000000-5A39-4043-BD1D-4FB900D46FCC}"/>
            </c:ext>
          </c:extLst>
        </c:ser>
        <c:dLbls>
          <c:showLegendKey val="0"/>
          <c:showVal val="0"/>
          <c:showCatName val="0"/>
          <c:showSerName val="0"/>
          <c:showPercent val="0"/>
          <c:showBubbleSize val="0"/>
        </c:dLbls>
        <c:marker val="1"/>
        <c:smooth val="0"/>
        <c:axId val="188071744"/>
        <c:axId val="1"/>
      </c:lineChart>
      <c:catAx>
        <c:axId val="188071744"/>
        <c:scaling>
          <c:orientation val="minMax"/>
        </c:scaling>
        <c:delete val="0"/>
        <c:axPos val="b"/>
        <c:title>
          <c:tx>
            <c:rich>
              <a:bodyPr/>
              <a:lstStyle/>
              <a:p>
                <a:pPr>
                  <a:defRPr sz="1574" b="1" i="0" u="none" strike="noStrike" baseline="0">
                    <a:solidFill>
                      <a:srgbClr val="000000"/>
                    </a:solidFill>
                    <a:latin typeface="Arial"/>
                    <a:ea typeface="Arial"/>
                    <a:cs typeface="Arial"/>
                  </a:defRPr>
                </a:pPr>
                <a:r>
                  <a:rPr lang="en-US"/>
                  <a:t>Day</a:t>
                </a:r>
              </a:p>
            </c:rich>
          </c:tx>
          <c:layout>
            <c:manualLayout>
              <c:xMode val="edge"/>
              <c:yMode val="edge"/>
              <c:x val="0.51559251559251562"/>
              <c:y val="0.87453874538745391"/>
            </c:manualLayout>
          </c:layout>
          <c:overlay val="0"/>
          <c:spPr>
            <a:noFill/>
            <a:ln w="42076">
              <a:noFill/>
            </a:ln>
          </c:spPr>
        </c:title>
        <c:numFmt formatCode="General" sourceLinked="1"/>
        <c:majorTickMark val="out"/>
        <c:minorTickMark val="none"/>
        <c:tickLblPos val="nextTo"/>
        <c:spPr>
          <a:ln w="5259">
            <a:solidFill>
              <a:srgbClr val="000000"/>
            </a:solidFill>
            <a:prstDash val="solid"/>
          </a:ln>
        </c:spPr>
        <c:txPr>
          <a:bodyPr rot="0" vert="horz"/>
          <a:lstStyle/>
          <a:p>
            <a:pPr>
              <a:defRPr sz="1574" b="0" i="0" u="none" strike="noStrike" baseline="0">
                <a:solidFill>
                  <a:srgbClr val="000000"/>
                </a:solidFill>
                <a:latin typeface="Arial"/>
                <a:ea typeface="Arial"/>
                <a:cs typeface="Arial"/>
              </a:defRPr>
            </a:pPr>
            <a:endParaRPr lang="en-US"/>
          </a:p>
        </c:txPr>
        <c:crossAx val="1"/>
        <c:crosses val="autoZero"/>
        <c:auto val="1"/>
        <c:lblAlgn val="ctr"/>
        <c:lblOffset val="100"/>
        <c:tickLblSkip val="2"/>
        <c:tickMarkSkip val="1"/>
        <c:noMultiLvlLbl val="0"/>
      </c:catAx>
      <c:valAx>
        <c:axId val="1"/>
        <c:scaling>
          <c:orientation val="minMax"/>
        </c:scaling>
        <c:delete val="0"/>
        <c:axPos val="l"/>
        <c:majorGridlines>
          <c:spPr>
            <a:ln w="5259">
              <a:solidFill>
                <a:srgbClr val="000000"/>
              </a:solidFill>
              <a:prstDash val="solid"/>
            </a:ln>
          </c:spPr>
        </c:majorGridlines>
        <c:title>
          <c:tx>
            <c:rich>
              <a:bodyPr/>
              <a:lstStyle/>
              <a:p>
                <a:pPr>
                  <a:defRPr sz="1574" b="1" i="0" u="none" strike="noStrike" baseline="0">
                    <a:solidFill>
                      <a:srgbClr val="000000"/>
                    </a:solidFill>
                    <a:latin typeface="Arial"/>
                    <a:ea typeface="Arial"/>
                    <a:cs typeface="Arial"/>
                  </a:defRPr>
                </a:pPr>
                <a:r>
                  <a:rPr lang="en-US"/>
                  <a:t>CRBSI/1000 Line Days</a:t>
                </a:r>
              </a:p>
            </c:rich>
          </c:tx>
          <c:layout>
            <c:manualLayout>
              <c:xMode val="edge"/>
              <c:yMode val="edge"/>
              <c:x val="2.286902286902287E-2"/>
              <c:y val="0.22878228782287824"/>
            </c:manualLayout>
          </c:layout>
          <c:overlay val="0"/>
          <c:spPr>
            <a:noFill/>
            <a:ln w="42076">
              <a:noFill/>
            </a:ln>
          </c:spPr>
        </c:title>
        <c:numFmt formatCode="General" sourceLinked="1"/>
        <c:majorTickMark val="out"/>
        <c:minorTickMark val="none"/>
        <c:tickLblPos val="nextTo"/>
        <c:spPr>
          <a:ln w="5259">
            <a:solidFill>
              <a:srgbClr val="000000"/>
            </a:solidFill>
            <a:prstDash val="solid"/>
          </a:ln>
        </c:spPr>
        <c:txPr>
          <a:bodyPr rot="0" vert="horz"/>
          <a:lstStyle/>
          <a:p>
            <a:pPr>
              <a:defRPr sz="1574" b="0" i="0" u="none" strike="noStrike" baseline="0">
                <a:solidFill>
                  <a:srgbClr val="000000"/>
                </a:solidFill>
                <a:latin typeface="Arial"/>
                <a:ea typeface="Arial"/>
                <a:cs typeface="Arial"/>
              </a:defRPr>
            </a:pPr>
            <a:endParaRPr lang="en-US"/>
          </a:p>
        </c:txPr>
        <c:crossAx val="188071744"/>
        <c:crosses val="autoZero"/>
        <c:crossBetween val="between"/>
      </c:valAx>
      <c:spPr>
        <a:solidFill>
          <a:srgbClr val="C0C0C0"/>
        </a:solidFill>
        <a:ln w="21038">
          <a:solidFill>
            <a:srgbClr val="808080"/>
          </a:solidFill>
          <a:prstDash val="solid"/>
        </a:ln>
      </c:spPr>
    </c:plotArea>
    <c:plotVisOnly val="1"/>
    <c:dispBlanksAs val="gap"/>
    <c:showDLblsOverMax val="0"/>
  </c:chart>
  <c:spPr>
    <a:solidFill>
      <a:srgbClr val="FFFFFF"/>
    </a:solidFill>
    <a:ln w="5259">
      <a:solidFill>
        <a:srgbClr val="000000"/>
      </a:solidFill>
      <a:prstDash val="solid"/>
    </a:ln>
  </c:spPr>
  <c:txPr>
    <a:bodyPr/>
    <a:lstStyle/>
    <a:p>
      <a:pPr>
        <a:defRPr sz="1574" b="0" i="0" u="none" strike="noStrike" baseline="0">
          <a:solidFill>
            <a:srgbClr val="000000"/>
          </a:solidFill>
          <a:latin typeface="Arial"/>
          <a:ea typeface="Arial"/>
          <a:cs typeface="Arial"/>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BF64C-C2C7-4EE7-97B7-1501E8266115}"/>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65DDE22-ECA1-49C6-8E7E-A3BE65DAFFDC}"/>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C2FA195-3041-4BAD-A7FD-BAAB569ECB46}"/>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F1421947-9BDC-4DE8-AD2B-F9A3D0F8FF8C}"/>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F12E9DE0-7998-4B3E-AB57-4522F2CCEC1C}"/>
              </a:ext>
            </a:extLst>
          </p:cNvPr>
          <p:cNvSpPr>
            <a:spLocks noGrp="1"/>
          </p:cNvSpPr>
          <p:nvPr>
            <p:ph type="sldNum" sz="quarter" idx="12"/>
          </p:nvPr>
        </p:nvSpPr>
        <p:spPr/>
        <p:txBody>
          <a:bodyPr/>
          <a:lstStyle>
            <a:lvl1pPr>
              <a:defRPr/>
            </a:lvl1pPr>
          </a:lstStyle>
          <a:p>
            <a:fld id="{531340FC-06BC-401E-AE7F-BC4516DE096C}" type="slidenum">
              <a:rPr lang="en-US" altLang="en-US"/>
              <a:pPr/>
              <a:t>‹#›</a:t>
            </a:fld>
            <a:endParaRPr lang="en-US" altLang="en-US"/>
          </a:p>
        </p:txBody>
      </p:sp>
    </p:spTree>
    <p:extLst>
      <p:ext uri="{BB962C8B-B14F-4D97-AF65-F5344CB8AC3E}">
        <p14:creationId xmlns:p14="http://schemas.microsoft.com/office/powerpoint/2010/main" val="257940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D6016-90E9-456F-AE3C-8396AD6556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F169178-4511-40F4-A167-DED36D90B15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684636-4AE3-46FC-8368-6A95A813F11B}"/>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CEFB746C-2C5C-4122-BD17-9A4CDB941A54}"/>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5ACC0427-B292-47B2-8DFD-13B16525B5E3}"/>
              </a:ext>
            </a:extLst>
          </p:cNvPr>
          <p:cNvSpPr>
            <a:spLocks noGrp="1"/>
          </p:cNvSpPr>
          <p:nvPr>
            <p:ph type="sldNum" sz="quarter" idx="12"/>
          </p:nvPr>
        </p:nvSpPr>
        <p:spPr/>
        <p:txBody>
          <a:bodyPr/>
          <a:lstStyle>
            <a:lvl1pPr>
              <a:defRPr/>
            </a:lvl1pPr>
          </a:lstStyle>
          <a:p>
            <a:fld id="{46C9DB51-AEBD-410E-A1CE-A6B1DBBD4DE7}" type="slidenum">
              <a:rPr lang="en-US" altLang="en-US"/>
              <a:pPr/>
              <a:t>‹#›</a:t>
            </a:fld>
            <a:endParaRPr lang="en-US" altLang="en-US"/>
          </a:p>
        </p:txBody>
      </p:sp>
    </p:spTree>
    <p:extLst>
      <p:ext uri="{BB962C8B-B14F-4D97-AF65-F5344CB8AC3E}">
        <p14:creationId xmlns:p14="http://schemas.microsoft.com/office/powerpoint/2010/main" val="3702282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4BB3B-03C6-4F08-AFD4-1D8BDED65CCA}"/>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0A6D7E4-E60D-4E44-BE17-81EFD7654571}"/>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2EC63B05-9960-4AF0-8C96-AF77F3634BAC}"/>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4A370AA9-D11E-4DC7-B8BD-36F324DC667D}"/>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05E426DD-90DC-4017-A030-046657F86DB0}"/>
              </a:ext>
            </a:extLst>
          </p:cNvPr>
          <p:cNvSpPr>
            <a:spLocks noGrp="1"/>
          </p:cNvSpPr>
          <p:nvPr>
            <p:ph type="sldNum" sz="quarter" idx="12"/>
          </p:nvPr>
        </p:nvSpPr>
        <p:spPr/>
        <p:txBody>
          <a:bodyPr/>
          <a:lstStyle>
            <a:lvl1pPr>
              <a:defRPr/>
            </a:lvl1pPr>
          </a:lstStyle>
          <a:p>
            <a:fld id="{FE1692FF-D99C-4700-94B9-12455ACE56C7}" type="slidenum">
              <a:rPr lang="en-US" altLang="en-US"/>
              <a:pPr/>
              <a:t>‹#›</a:t>
            </a:fld>
            <a:endParaRPr lang="en-US" altLang="en-US"/>
          </a:p>
        </p:txBody>
      </p:sp>
    </p:spTree>
    <p:extLst>
      <p:ext uri="{BB962C8B-B14F-4D97-AF65-F5344CB8AC3E}">
        <p14:creationId xmlns:p14="http://schemas.microsoft.com/office/powerpoint/2010/main" val="937299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D0730-72C9-46EC-97EE-7FF27A74D5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04FB2D-4998-4B6B-BEC4-7B9095BCBCAE}"/>
              </a:ext>
            </a:extLst>
          </p:cNvPr>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CAFCD37-CA55-42B3-B4CD-CBE6287B1AE3}"/>
              </a:ext>
            </a:extLst>
          </p:cNvPr>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386AAEF-FB33-4CCE-B9E2-94FC43BF534C}"/>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D4456E66-CB35-4E61-A878-618B2DFF3A98}"/>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0745A7D4-AFAD-4CB2-94C6-0FEA43386A48}"/>
              </a:ext>
            </a:extLst>
          </p:cNvPr>
          <p:cNvSpPr>
            <a:spLocks noGrp="1"/>
          </p:cNvSpPr>
          <p:nvPr>
            <p:ph type="sldNum" sz="quarter" idx="12"/>
          </p:nvPr>
        </p:nvSpPr>
        <p:spPr/>
        <p:txBody>
          <a:bodyPr/>
          <a:lstStyle>
            <a:lvl1pPr>
              <a:defRPr/>
            </a:lvl1pPr>
          </a:lstStyle>
          <a:p>
            <a:fld id="{05BF6A61-185B-4B10-AF1D-62463A23AB01}" type="slidenum">
              <a:rPr lang="en-US" altLang="en-US"/>
              <a:pPr/>
              <a:t>‹#›</a:t>
            </a:fld>
            <a:endParaRPr lang="en-US" altLang="en-US"/>
          </a:p>
        </p:txBody>
      </p:sp>
    </p:spTree>
    <p:extLst>
      <p:ext uri="{BB962C8B-B14F-4D97-AF65-F5344CB8AC3E}">
        <p14:creationId xmlns:p14="http://schemas.microsoft.com/office/powerpoint/2010/main" val="95448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8D220-C651-4915-AF05-2B1F74D3D970}"/>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B3C7784-FCA4-4E58-8F52-2C30DCCE6E2A}"/>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8C807F-57B3-4828-BFC9-4CE7B47FC47B}"/>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6C4089F-DEEC-43BA-97C9-31A5ACE9285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F3FA27-AD23-4AF5-B579-BE3921D3477E}"/>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2F10F79-DC29-4B1C-A6C0-5C5E5124D8DA}"/>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8C33AA55-6BB3-4737-8A1B-C2ABDAB0637A}"/>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0AF3FDBD-D90A-40D9-B1F0-61BCCAD1F283}"/>
              </a:ext>
            </a:extLst>
          </p:cNvPr>
          <p:cNvSpPr>
            <a:spLocks noGrp="1"/>
          </p:cNvSpPr>
          <p:nvPr>
            <p:ph type="sldNum" sz="quarter" idx="12"/>
          </p:nvPr>
        </p:nvSpPr>
        <p:spPr/>
        <p:txBody>
          <a:bodyPr/>
          <a:lstStyle>
            <a:lvl1pPr>
              <a:defRPr/>
            </a:lvl1pPr>
          </a:lstStyle>
          <a:p>
            <a:fld id="{A30FBDC5-AF02-43DB-A5DB-A7E1111982BF}" type="slidenum">
              <a:rPr lang="en-US" altLang="en-US"/>
              <a:pPr/>
              <a:t>‹#›</a:t>
            </a:fld>
            <a:endParaRPr lang="en-US" altLang="en-US"/>
          </a:p>
        </p:txBody>
      </p:sp>
    </p:spTree>
    <p:extLst>
      <p:ext uri="{BB962C8B-B14F-4D97-AF65-F5344CB8AC3E}">
        <p14:creationId xmlns:p14="http://schemas.microsoft.com/office/powerpoint/2010/main" val="6026979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F61B2-A605-4916-997F-65AC39F6D1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9D7137F-FF26-48BD-864C-56DC553070B9}"/>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F656678F-0C43-4D80-B8D7-24A56D0D804D}"/>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112AE6FB-475B-4CAA-81D3-C5F34B306F03}"/>
              </a:ext>
            </a:extLst>
          </p:cNvPr>
          <p:cNvSpPr>
            <a:spLocks noGrp="1"/>
          </p:cNvSpPr>
          <p:nvPr>
            <p:ph type="sldNum" sz="quarter" idx="12"/>
          </p:nvPr>
        </p:nvSpPr>
        <p:spPr/>
        <p:txBody>
          <a:bodyPr/>
          <a:lstStyle>
            <a:lvl1pPr>
              <a:defRPr/>
            </a:lvl1pPr>
          </a:lstStyle>
          <a:p>
            <a:fld id="{5E049727-5454-458B-9DA3-D09D44100980}" type="slidenum">
              <a:rPr lang="en-US" altLang="en-US"/>
              <a:pPr/>
              <a:t>‹#›</a:t>
            </a:fld>
            <a:endParaRPr lang="en-US" altLang="en-US"/>
          </a:p>
        </p:txBody>
      </p:sp>
    </p:spTree>
    <p:extLst>
      <p:ext uri="{BB962C8B-B14F-4D97-AF65-F5344CB8AC3E}">
        <p14:creationId xmlns:p14="http://schemas.microsoft.com/office/powerpoint/2010/main" val="1902229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8927E9-8064-43AC-985C-21E2243CDF0B}"/>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30B35F73-A074-4D7D-B96C-D60523F1C236}"/>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A842E676-9A80-4C75-B98C-3E3CEBE54559}"/>
              </a:ext>
            </a:extLst>
          </p:cNvPr>
          <p:cNvSpPr>
            <a:spLocks noGrp="1"/>
          </p:cNvSpPr>
          <p:nvPr>
            <p:ph type="sldNum" sz="quarter" idx="12"/>
          </p:nvPr>
        </p:nvSpPr>
        <p:spPr/>
        <p:txBody>
          <a:bodyPr/>
          <a:lstStyle>
            <a:lvl1pPr>
              <a:defRPr/>
            </a:lvl1pPr>
          </a:lstStyle>
          <a:p>
            <a:fld id="{8C359F34-8DB7-424E-8BCF-D0B6C86822FF}" type="slidenum">
              <a:rPr lang="en-US" altLang="en-US"/>
              <a:pPr/>
              <a:t>‹#›</a:t>
            </a:fld>
            <a:endParaRPr lang="en-US" altLang="en-US"/>
          </a:p>
        </p:txBody>
      </p:sp>
    </p:spTree>
    <p:extLst>
      <p:ext uri="{BB962C8B-B14F-4D97-AF65-F5344CB8AC3E}">
        <p14:creationId xmlns:p14="http://schemas.microsoft.com/office/powerpoint/2010/main" val="6309540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B4687-8F57-43F3-8D01-F12A7AD2887F}"/>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ECACEC3-A97C-4BED-995D-B72F1FFB4B7F}"/>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546348E-BAE8-4CDF-911B-E475EA5BDEB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50FF77-46A2-42F7-BE87-150699839552}"/>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B5C381E6-3261-433A-ADBC-F20D0EFE9E7E}"/>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402E61CF-4F71-4337-ACE6-A62566709072}"/>
              </a:ext>
            </a:extLst>
          </p:cNvPr>
          <p:cNvSpPr>
            <a:spLocks noGrp="1"/>
          </p:cNvSpPr>
          <p:nvPr>
            <p:ph type="sldNum" sz="quarter" idx="12"/>
          </p:nvPr>
        </p:nvSpPr>
        <p:spPr/>
        <p:txBody>
          <a:bodyPr/>
          <a:lstStyle>
            <a:lvl1pPr>
              <a:defRPr/>
            </a:lvl1pPr>
          </a:lstStyle>
          <a:p>
            <a:fld id="{723F6E7D-5044-4643-B028-4C232F2A9A62}" type="slidenum">
              <a:rPr lang="en-US" altLang="en-US"/>
              <a:pPr/>
              <a:t>‹#›</a:t>
            </a:fld>
            <a:endParaRPr lang="en-US" altLang="en-US"/>
          </a:p>
        </p:txBody>
      </p:sp>
    </p:spTree>
    <p:extLst>
      <p:ext uri="{BB962C8B-B14F-4D97-AF65-F5344CB8AC3E}">
        <p14:creationId xmlns:p14="http://schemas.microsoft.com/office/powerpoint/2010/main" val="2222951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1C923-1A54-43FA-98CA-92EE8CBB002C}"/>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597B313-3ABD-4432-A79C-263C4FCDED33}"/>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A3B5C9D-2EF4-4121-BFEF-721CE7FCE6C6}"/>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C867FB7-04D1-4A68-AD3F-F7A79DDBD952}"/>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FDB22AAC-C2A4-4BE0-8D93-ECBB03A90AD1}"/>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DC42D34A-EC52-4E78-9D1F-0DEADDE99BA2}"/>
              </a:ext>
            </a:extLst>
          </p:cNvPr>
          <p:cNvSpPr>
            <a:spLocks noGrp="1"/>
          </p:cNvSpPr>
          <p:nvPr>
            <p:ph type="sldNum" sz="quarter" idx="12"/>
          </p:nvPr>
        </p:nvSpPr>
        <p:spPr/>
        <p:txBody>
          <a:bodyPr/>
          <a:lstStyle>
            <a:lvl1pPr>
              <a:defRPr/>
            </a:lvl1pPr>
          </a:lstStyle>
          <a:p>
            <a:fld id="{E71B093D-18C2-4CB3-B17E-67C6E08A6111}" type="slidenum">
              <a:rPr lang="en-US" altLang="en-US"/>
              <a:pPr/>
              <a:t>‹#›</a:t>
            </a:fld>
            <a:endParaRPr lang="en-US" altLang="en-US"/>
          </a:p>
        </p:txBody>
      </p:sp>
    </p:spTree>
    <p:extLst>
      <p:ext uri="{BB962C8B-B14F-4D97-AF65-F5344CB8AC3E}">
        <p14:creationId xmlns:p14="http://schemas.microsoft.com/office/powerpoint/2010/main" val="3487445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46A1E-51DE-4881-8429-F554F21EBF2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C98486A-D77B-48A9-A2DD-8949B0319C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F29FCC-5623-4611-AF97-19EC630CFC77}"/>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60C7B186-5092-4289-B115-6DCFF792609F}"/>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195BA2F9-14FF-4F8C-AE72-8F99BCA92059}"/>
              </a:ext>
            </a:extLst>
          </p:cNvPr>
          <p:cNvSpPr>
            <a:spLocks noGrp="1"/>
          </p:cNvSpPr>
          <p:nvPr>
            <p:ph type="sldNum" sz="quarter" idx="12"/>
          </p:nvPr>
        </p:nvSpPr>
        <p:spPr/>
        <p:txBody>
          <a:bodyPr/>
          <a:lstStyle>
            <a:lvl1pPr>
              <a:defRPr/>
            </a:lvl1pPr>
          </a:lstStyle>
          <a:p>
            <a:fld id="{09D579E2-3FAC-401F-9C69-A3D835F28BF2}" type="slidenum">
              <a:rPr lang="en-US" altLang="en-US"/>
              <a:pPr/>
              <a:t>‹#›</a:t>
            </a:fld>
            <a:endParaRPr lang="en-US" altLang="en-US"/>
          </a:p>
        </p:txBody>
      </p:sp>
    </p:spTree>
    <p:extLst>
      <p:ext uri="{BB962C8B-B14F-4D97-AF65-F5344CB8AC3E}">
        <p14:creationId xmlns:p14="http://schemas.microsoft.com/office/powerpoint/2010/main" val="3043544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714E0F5-FD18-4CD6-AB54-82E180B39E8B}"/>
              </a:ext>
            </a:extLst>
          </p:cNvPr>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F21E4EF-797B-4624-B916-84E36C104F43}"/>
              </a:ext>
            </a:extLst>
          </p:cNvPr>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739743-00C9-4684-B49A-4AE32CD90DF6}"/>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66516A65-D19C-430B-9279-3E2C37AEE9AA}"/>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BDAA1475-3ED1-4E46-BBBB-7DCA13A6ED2B}"/>
              </a:ext>
            </a:extLst>
          </p:cNvPr>
          <p:cNvSpPr>
            <a:spLocks noGrp="1"/>
          </p:cNvSpPr>
          <p:nvPr>
            <p:ph type="sldNum" sz="quarter" idx="12"/>
          </p:nvPr>
        </p:nvSpPr>
        <p:spPr/>
        <p:txBody>
          <a:bodyPr/>
          <a:lstStyle>
            <a:lvl1pPr>
              <a:defRPr/>
            </a:lvl1pPr>
          </a:lstStyle>
          <a:p>
            <a:fld id="{0DCDC201-48B6-4E02-97FD-3F80FBD5CF83}" type="slidenum">
              <a:rPr lang="en-US" altLang="en-US"/>
              <a:pPr/>
              <a:t>‹#›</a:t>
            </a:fld>
            <a:endParaRPr lang="en-US" altLang="en-US"/>
          </a:p>
        </p:txBody>
      </p:sp>
    </p:spTree>
    <p:extLst>
      <p:ext uri="{BB962C8B-B14F-4D97-AF65-F5344CB8AC3E}">
        <p14:creationId xmlns:p14="http://schemas.microsoft.com/office/powerpoint/2010/main" val="1408563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459F8ED0-1B89-4220-84B1-F00441D08733}"/>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3637E30D-00C3-4863-A2C5-1F94093AC1A5}"/>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B79F9142-85A8-401A-BC02-07E3D7F4060E}"/>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29" name="Rectangle 5">
            <a:extLst>
              <a:ext uri="{FF2B5EF4-FFF2-40B4-BE49-F238E27FC236}">
                <a16:creationId xmlns:a16="http://schemas.microsoft.com/office/drawing/2014/main" id="{A2B673E6-499A-42AE-986F-EF6FB103A679}"/>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en-US"/>
          </a:p>
        </p:txBody>
      </p:sp>
      <p:sp>
        <p:nvSpPr>
          <p:cNvPr id="1030" name="Rectangle 6">
            <a:extLst>
              <a:ext uri="{FF2B5EF4-FFF2-40B4-BE49-F238E27FC236}">
                <a16:creationId xmlns:a16="http://schemas.microsoft.com/office/drawing/2014/main" id="{5593790B-B0A9-4AB5-8E17-1879C9C39AC3}"/>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94A2B4F0-2F46-411B-B509-31C5BF76039F}"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chart" Target="../charts/chart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465F16AF-6AA3-4F16-B6C4-F98151469F10}"/>
              </a:ext>
            </a:extLst>
          </p:cNvPr>
          <p:cNvSpPr>
            <a:spLocks noGrp="1" noChangeArrowheads="1"/>
          </p:cNvSpPr>
          <p:nvPr>
            <p:ph type="title"/>
          </p:nvPr>
        </p:nvSpPr>
        <p:spPr/>
        <p:txBody>
          <a:bodyPr/>
          <a:lstStyle/>
          <a:p>
            <a:r>
              <a:rPr lang="en-US" altLang="en-US"/>
              <a:t>Run Chart</a:t>
            </a:r>
          </a:p>
        </p:txBody>
      </p:sp>
      <p:sp>
        <p:nvSpPr>
          <p:cNvPr id="3075" name="Rectangle 3">
            <a:extLst>
              <a:ext uri="{FF2B5EF4-FFF2-40B4-BE49-F238E27FC236}">
                <a16:creationId xmlns:a16="http://schemas.microsoft.com/office/drawing/2014/main" id="{52F621A4-7E23-4F80-928E-F05207CE5A10}"/>
              </a:ext>
            </a:extLst>
          </p:cNvPr>
          <p:cNvSpPr>
            <a:spLocks noGrp="1" noChangeArrowheads="1"/>
          </p:cNvSpPr>
          <p:nvPr>
            <p:ph type="body" idx="1"/>
          </p:nvPr>
        </p:nvSpPr>
        <p:spPr/>
        <p:txBody>
          <a:bodyPr/>
          <a:lstStyle/>
          <a:p>
            <a:r>
              <a:rPr lang="en-US" altLang="en-US"/>
              <a:t>Displays results over time</a:t>
            </a:r>
          </a:p>
          <a:p>
            <a:pPr lvl="1"/>
            <a:r>
              <a:rPr lang="en-US" altLang="en-US"/>
              <a:t>e.g. BSI/1000 line days by month</a:t>
            </a:r>
          </a:p>
          <a:p>
            <a:r>
              <a:rPr lang="en-US" altLang="en-US"/>
              <a:t>Useful for</a:t>
            </a:r>
          </a:p>
          <a:p>
            <a:pPr lvl="1"/>
            <a:r>
              <a:rPr lang="en-US" altLang="en-US"/>
              <a:t>detecting patterns in the data</a:t>
            </a:r>
          </a:p>
          <a:p>
            <a:pPr lvl="1"/>
            <a:r>
              <a:rPr lang="en-US" altLang="en-US"/>
              <a:t>seeing if changes in process made a difference</a:t>
            </a:r>
          </a:p>
        </p:txBody>
      </p:sp>
      <p:pic>
        <p:nvPicPr>
          <p:cNvPr id="3076" name="Picture 4">
            <a:extLst>
              <a:ext uri="{FF2B5EF4-FFF2-40B4-BE49-F238E27FC236}">
                <a16:creationId xmlns:a16="http://schemas.microsoft.com/office/drawing/2014/main" id="{B542CBD4-C739-449C-BB37-9177F2CEED99}"/>
              </a:ext>
              <a:ext uri="{C183D7F6-B498-43B3-948B-1728B52AA6E4}">
                <adec:decorative xmlns:adec="http://schemas.microsoft.com/office/drawing/2017/decorative" val="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238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B4B43CBE-63A2-419C-B557-3D2448306718}"/>
              </a:ext>
            </a:extLst>
          </p:cNvPr>
          <p:cNvSpPr>
            <a:spLocks noGrp="1" noChangeArrowheads="1"/>
          </p:cNvSpPr>
          <p:nvPr>
            <p:ph type="title"/>
          </p:nvPr>
        </p:nvSpPr>
        <p:spPr/>
        <p:txBody>
          <a:bodyPr/>
          <a:lstStyle/>
          <a:p>
            <a:r>
              <a:rPr lang="en-US" altLang="en-US" dirty="0"/>
              <a:t>Run Chart</a:t>
            </a:r>
            <a:r>
              <a:rPr lang="en-US" altLang="en-US" sz="800" dirty="0"/>
              <a:t>2</a:t>
            </a:r>
            <a:endParaRPr lang="en-US" altLang="en-US" dirty="0"/>
          </a:p>
        </p:txBody>
      </p:sp>
      <p:graphicFrame>
        <p:nvGraphicFramePr>
          <p:cNvPr id="2" name="Object 3" descr="example run chart showing CRBS!/1000 line days by day">
            <a:extLst>
              <a:ext uri="{FF2B5EF4-FFF2-40B4-BE49-F238E27FC236}">
                <a16:creationId xmlns:a16="http://schemas.microsoft.com/office/drawing/2014/main" id="{12296C1B-1F68-4C7C-B9A1-BA7924FBAE07}"/>
              </a:ext>
            </a:extLst>
          </p:cNvPr>
          <p:cNvGraphicFramePr>
            <a:graphicFrameLocks noGrp="1" noChangeAspect="1"/>
          </p:cNvGraphicFramePr>
          <p:nvPr>
            <p:ph idx="1"/>
            <p:extLst>
              <p:ext uri="{D42A27DB-BD31-4B8C-83A1-F6EECF244321}">
                <p14:modId xmlns:p14="http://schemas.microsoft.com/office/powerpoint/2010/main" val="1219740722"/>
              </p:ext>
            </p:extLst>
          </p:nvPr>
        </p:nvGraphicFramePr>
        <p:xfrm>
          <a:off x="749300" y="1651000"/>
          <a:ext cx="7645400" cy="4424363"/>
        </p:xfrm>
        <a:graphic>
          <a:graphicData uri="http://schemas.openxmlformats.org/drawingml/2006/chart">
            <c:chart xmlns:c="http://schemas.openxmlformats.org/drawingml/2006/chart" xmlns:r="http://schemas.openxmlformats.org/officeDocument/2006/relationships" r:id="rId2"/>
          </a:graphicData>
        </a:graphic>
      </p:graphicFrame>
      <p:pic>
        <p:nvPicPr>
          <p:cNvPr id="4100" name="Picture 4">
            <a:extLst>
              <a:ext uri="{FF2B5EF4-FFF2-40B4-BE49-F238E27FC236}">
                <a16:creationId xmlns:a16="http://schemas.microsoft.com/office/drawing/2014/main" id="{769B80C9-E66B-4CCC-BA0F-EFD24914C0C4}"/>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238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19A588F4-516C-4F96-A081-9A82D497B9B4}"/>
              </a:ext>
            </a:extLst>
          </p:cNvPr>
          <p:cNvSpPr>
            <a:spLocks noGrp="1" noChangeArrowheads="1"/>
          </p:cNvSpPr>
          <p:nvPr>
            <p:ph type="title"/>
          </p:nvPr>
        </p:nvSpPr>
        <p:spPr/>
        <p:txBody>
          <a:bodyPr/>
          <a:lstStyle/>
          <a:p>
            <a:r>
              <a:rPr lang="en-US" altLang="en-US"/>
              <a:t>Control Chart</a:t>
            </a:r>
          </a:p>
        </p:txBody>
      </p:sp>
      <p:sp>
        <p:nvSpPr>
          <p:cNvPr id="5123" name="Rectangle 3">
            <a:extLst>
              <a:ext uri="{FF2B5EF4-FFF2-40B4-BE49-F238E27FC236}">
                <a16:creationId xmlns:a16="http://schemas.microsoft.com/office/drawing/2014/main" id="{A4013271-82BD-49BC-B73E-9E8B33B023A5}"/>
              </a:ext>
            </a:extLst>
          </p:cNvPr>
          <p:cNvSpPr>
            <a:spLocks noGrp="1" noChangeArrowheads="1"/>
          </p:cNvSpPr>
          <p:nvPr>
            <p:ph type="body" idx="1"/>
          </p:nvPr>
        </p:nvSpPr>
        <p:spPr/>
        <p:txBody>
          <a:bodyPr/>
          <a:lstStyle/>
          <a:p>
            <a:r>
              <a:rPr lang="en-US" altLang="en-US"/>
              <a:t>Displays results over time</a:t>
            </a:r>
          </a:p>
          <a:p>
            <a:r>
              <a:rPr lang="en-US" altLang="en-US"/>
              <a:t>Shows average value and ‘control limits’</a:t>
            </a:r>
          </a:p>
          <a:p>
            <a:r>
              <a:rPr lang="en-US" altLang="en-US"/>
              <a:t>Useful for</a:t>
            </a:r>
          </a:p>
          <a:p>
            <a:pPr lvl="1"/>
            <a:r>
              <a:rPr lang="en-US" altLang="en-US"/>
              <a:t>monitoring the effect of changes</a:t>
            </a:r>
          </a:p>
          <a:p>
            <a:pPr lvl="1"/>
            <a:r>
              <a:rPr lang="en-US" altLang="en-US"/>
              <a:t>deciding if changes are ‘real’</a:t>
            </a:r>
          </a:p>
        </p:txBody>
      </p:sp>
      <p:pic>
        <p:nvPicPr>
          <p:cNvPr id="5124" name="Picture 4">
            <a:extLst>
              <a:ext uri="{FF2B5EF4-FFF2-40B4-BE49-F238E27FC236}">
                <a16:creationId xmlns:a16="http://schemas.microsoft.com/office/drawing/2014/main" id="{82B7016A-CD8C-46CC-A22C-29665F102921}"/>
              </a:ext>
              <a:ext uri="{C183D7F6-B498-43B3-948B-1728B52AA6E4}">
                <adec:decorative xmlns:adec="http://schemas.microsoft.com/office/drawing/2017/decorative" val="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238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E0232BF0-2B7E-4C2C-8980-BF325C04DEDB}"/>
              </a:ext>
            </a:extLst>
          </p:cNvPr>
          <p:cNvSpPr>
            <a:spLocks noGrp="1" noChangeArrowheads="1"/>
          </p:cNvSpPr>
          <p:nvPr>
            <p:ph type="title"/>
          </p:nvPr>
        </p:nvSpPr>
        <p:spPr/>
        <p:txBody>
          <a:bodyPr/>
          <a:lstStyle/>
          <a:p>
            <a:r>
              <a:rPr lang="en-US" altLang="en-US"/>
              <a:t>Control Chart</a:t>
            </a:r>
            <a:r>
              <a:rPr lang="en-US" altLang="en-US" sz="800"/>
              <a:t>2</a:t>
            </a:r>
            <a:endParaRPr lang="en-US" altLang="en-US"/>
          </a:p>
        </p:txBody>
      </p:sp>
      <p:graphicFrame>
        <p:nvGraphicFramePr>
          <p:cNvPr id="2" name="Object 3" descr="example control chart showing CRBSI/1000 line days by day">
            <a:extLst>
              <a:ext uri="{FF2B5EF4-FFF2-40B4-BE49-F238E27FC236}">
                <a16:creationId xmlns:a16="http://schemas.microsoft.com/office/drawing/2014/main" id="{43DE2A09-D157-4EA2-8EAD-1321EB939E48}"/>
              </a:ext>
            </a:extLst>
          </p:cNvPr>
          <p:cNvGraphicFramePr>
            <a:graphicFrameLocks noGrp="1" noChangeAspect="1"/>
          </p:cNvGraphicFramePr>
          <p:nvPr>
            <p:ph idx="1"/>
            <p:extLst>
              <p:ext uri="{D42A27DB-BD31-4B8C-83A1-F6EECF244321}">
                <p14:modId xmlns:p14="http://schemas.microsoft.com/office/powerpoint/2010/main" val="2089931750"/>
              </p:ext>
            </p:extLst>
          </p:nvPr>
        </p:nvGraphicFramePr>
        <p:xfrm>
          <a:off x="749300" y="1651000"/>
          <a:ext cx="7645400" cy="4424363"/>
        </p:xfrm>
        <a:graphic>
          <a:graphicData uri="http://schemas.openxmlformats.org/drawingml/2006/chart">
            <c:chart xmlns:c="http://schemas.openxmlformats.org/drawingml/2006/chart" xmlns:r="http://schemas.openxmlformats.org/officeDocument/2006/relationships" r:id="rId2"/>
          </a:graphicData>
        </a:graphic>
      </p:graphicFrame>
      <p:pic>
        <p:nvPicPr>
          <p:cNvPr id="6148" name="Picture 4">
            <a:extLst>
              <a:ext uri="{FF2B5EF4-FFF2-40B4-BE49-F238E27FC236}">
                <a16:creationId xmlns:a16="http://schemas.microsoft.com/office/drawing/2014/main" id="{92C00628-2CC9-4273-95F9-55F128402ABC}"/>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238125"/>
          </a:xfrm>
          <a:prstGeom prst="rect">
            <a:avLst/>
          </a:prstGeom>
          <a:noFill/>
          <a:extLst>
            <a:ext uri="{909E8E84-426E-40DD-AFC4-6F175D3DCCD1}">
              <a14:hiddenFill xmlns:a14="http://schemas.microsoft.com/office/drawing/2010/main">
                <a:solidFill>
                  <a:srgbClr val="FFFFFF"/>
                </a:solidFill>
              </a14:hiddenFill>
            </a:ext>
          </a:extLst>
        </p:spPr>
      </p:pic>
      <p:sp>
        <p:nvSpPr>
          <p:cNvPr id="6149" name="Line 5">
            <a:extLst>
              <a:ext uri="{FF2B5EF4-FFF2-40B4-BE49-F238E27FC236}">
                <a16:creationId xmlns:a16="http://schemas.microsoft.com/office/drawing/2014/main" id="{6CB8202A-E7A5-4775-9173-EDC34B857634}"/>
              </a:ext>
              <a:ext uri="{C183D7F6-B498-43B3-948B-1728B52AA6E4}">
                <adec:decorative xmlns:adec="http://schemas.microsoft.com/office/drawing/2017/decorative" val="1"/>
              </a:ext>
            </a:extLst>
          </p:cNvPr>
          <p:cNvSpPr>
            <a:spLocks noChangeShapeType="1"/>
          </p:cNvSpPr>
          <p:nvPr/>
        </p:nvSpPr>
        <p:spPr bwMode="auto">
          <a:xfrm>
            <a:off x="1752600" y="4191000"/>
            <a:ext cx="6324600"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50" name="Line 6">
            <a:extLst>
              <a:ext uri="{FF2B5EF4-FFF2-40B4-BE49-F238E27FC236}">
                <a16:creationId xmlns:a16="http://schemas.microsoft.com/office/drawing/2014/main" id="{AC6FA340-A760-43E5-AA1A-2054F6058BEB}"/>
              </a:ext>
              <a:ext uri="{C183D7F6-B498-43B3-948B-1728B52AA6E4}">
                <adec:decorative xmlns:adec="http://schemas.microsoft.com/office/drawing/2017/decorative" val="1"/>
              </a:ext>
            </a:extLst>
          </p:cNvPr>
          <p:cNvSpPr>
            <a:spLocks noChangeShapeType="1"/>
          </p:cNvSpPr>
          <p:nvPr/>
        </p:nvSpPr>
        <p:spPr bwMode="auto">
          <a:xfrm>
            <a:off x="1752600" y="4953000"/>
            <a:ext cx="6324600" cy="0"/>
          </a:xfrm>
          <a:prstGeom prst="line">
            <a:avLst/>
          </a:prstGeom>
          <a:noFill/>
          <a:ln w="19050" cap="rnd">
            <a:solidFill>
              <a:srgbClr val="FF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51" name="Line 7">
            <a:extLst>
              <a:ext uri="{FF2B5EF4-FFF2-40B4-BE49-F238E27FC236}">
                <a16:creationId xmlns:a16="http://schemas.microsoft.com/office/drawing/2014/main" id="{4096D70B-4DF4-4732-9507-0A0DE2A13D8C}"/>
              </a:ext>
              <a:ext uri="{C183D7F6-B498-43B3-948B-1728B52AA6E4}">
                <adec:decorative xmlns:adec="http://schemas.microsoft.com/office/drawing/2017/decorative" val="1"/>
              </a:ext>
            </a:extLst>
          </p:cNvPr>
          <p:cNvSpPr>
            <a:spLocks noChangeShapeType="1"/>
          </p:cNvSpPr>
          <p:nvPr/>
        </p:nvSpPr>
        <p:spPr bwMode="auto">
          <a:xfrm>
            <a:off x="1752600" y="3581400"/>
            <a:ext cx="6324600" cy="0"/>
          </a:xfrm>
          <a:prstGeom prst="line">
            <a:avLst/>
          </a:prstGeom>
          <a:noFill/>
          <a:ln w="19050" cap="rnd">
            <a:solidFill>
              <a:srgbClr val="FF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ct:contentTypeSchema xmlns:ct="http://schemas.microsoft.com/office/2006/metadata/contentType" xmlns:ma="http://schemas.microsoft.com/office/2006/metadata/properties/metaAttributes" ct:_="" ma:_="" ma:contentTypeName="DHCS Document" ma:contentTypeID="0x010100EEE380F46F125946A8B4C4C90D9FFCDC009C2D5272BD7C4945BB48D1D13CCAFD46" ma:contentTypeVersion="22" ma:contentTypeDescription="This is the Custom Document Type for use by DHCS" ma:contentTypeScope="" ma:versionID="cbc43d5562d7d318239c7394a98e2748">
  <xsd:schema xmlns:xsd="http://www.w3.org/2001/XMLSchema" xmlns:xs="http://www.w3.org/2001/XMLSchema" xmlns:p="http://schemas.microsoft.com/office/2006/metadata/properties" xmlns:ns1="http://schemas.microsoft.com/sharepoint/v3" xmlns:ns2="69bc34b3-1921-46c7-8c7a-d18363374b4b" xmlns:ns3="c1c1dc04-eeda-4b6e-b2df-40979f5da1d3" targetNamespace="http://schemas.microsoft.com/office/2006/metadata/properties" ma:root="true" ma:fieldsID="c1574ca95a6aa45334be86569cea907c" ns1:_="" ns2:_="" ns3:_="">
    <xsd:import namespace="http://schemas.microsoft.com/sharepoint/v3"/>
    <xsd:import namespace="69bc34b3-1921-46c7-8c7a-d18363374b4b"/>
    <xsd:import namespace="c1c1dc04-eeda-4b6e-b2df-40979f5da1d3"/>
    <xsd:element name="properties">
      <xsd:complexType>
        <xsd:sequence>
          <xsd:element name="documentManagement">
            <xsd:complexType>
              <xsd:all>
                <xsd:element ref="ns2:Organization"/>
                <xsd:element ref="ns2:Publication_x0020_Type" minOccurs="0"/>
                <xsd:element ref="ns2:Abstract" minOccurs="0"/>
                <xsd:element ref="ns3:Reading_x0020_Level" minOccurs="0"/>
                <xsd:element ref="ns1:PublishingContactName" minOccurs="0"/>
                <xsd:element ref="ns1:Language" minOccurs="0"/>
                <xsd:element ref="ns2:TAGAge" minOccurs="0"/>
                <xsd:element ref="ns2:TAGBusPart" minOccurs="0"/>
                <xsd:element ref="ns2:TAGender" minOccurs="0"/>
                <xsd:element ref="ns2:TAGEthnicity" minOccurs="0"/>
                <xsd:element ref="ns2:Topics" minOccurs="0"/>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ContactName" ma:index="6" nillable="true" ma:displayName="Contact Name" ma:description="Contact Name is a site column created by the Publishing feature. It is used on the Page Content Type as the name of the person or group who is the contact person for the page." ma:internalName="PublishingContactName">
      <xsd:simpleType>
        <xsd:restriction base="dms:Text">
          <xsd:maxLength value="255"/>
        </xsd:restriction>
      </xsd:simpleType>
    </xsd:element>
    <xsd:element name="Language" ma:index="8" nillable="true" ma:displayName="Language" ma:default="English" ma:internalName="Language">
      <xsd:simpleType>
        <xsd:union memberTypes="dms:Text">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union>
      </xsd:simpleType>
    </xsd:element>
  </xsd:schema>
  <xsd:schema xmlns:xsd="http://www.w3.org/2001/XMLSchema" xmlns:xs="http://www.w3.org/2001/XMLSchema" xmlns:dms="http://schemas.microsoft.com/office/2006/documentManagement/types" xmlns:pc="http://schemas.microsoft.com/office/infopath/2007/PartnerControls" targetNamespace="69bc34b3-1921-46c7-8c7a-d18363374b4b" elementFormDefault="qualified">
    <xsd:import namespace="http://schemas.microsoft.com/office/2006/documentManagement/types"/>
    <xsd:import namespace="http://schemas.microsoft.com/office/infopath/2007/PartnerControls"/>
    <xsd:element name="Organization" ma:index="2" ma:displayName="Organization" ma:list="2ddb1181-b291-4e5e-950b-c2e820c0d208" ma:internalName="Organization" ma:showField="Title" ma:web="69bc34b3-1921-46c7-8c7a-d18363374b4b">
      <xsd:simpleType>
        <xsd:restriction base="dms:Lookup"/>
      </xsd:simpleType>
    </xsd:element>
    <xsd:element name="Publication_x0020_Type" ma:index="3" nillable="true" ma:displayName="Publication Type" ma:list="adfece1d-3b17-431b-8151-7ebe638708da" ma:internalName="Publication_x0020_Type" ma:showField="Title" ma:web="69bc34b3-1921-46c7-8c7a-d18363374b4b">
      <xsd:simpleType>
        <xsd:restriction base="dms:Lookup"/>
      </xsd:simpleType>
    </xsd:element>
    <xsd:element name="Abstract" ma:index="4" nillable="true" ma:displayName="Abstract" ma:internalName="Abstract">
      <xsd:simpleType>
        <xsd:restriction base="dms:Note">
          <xsd:maxLength value="255"/>
        </xsd:restriction>
      </xsd:simpleType>
    </xsd:element>
    <xsd:element name="TAGAge" ma:index="9" nillable="true" ma:displayName="TAGAge" ma:list="379e5c79-d9c3-4952-a067-e05980d12f7d" ma:internalName="TAGAge" ma:showField="Title" ma:web="69bc34b3-1921-46c7-8c7a-d18363374b4b">
      <xsd:simpleType>
        <xsd:restriction base="dms:Lookup"/>
      </xsd:simpleType>
    </xsd:element>
    <xsd:element name="TAGBusPart" ma:index="10" nillable="true" ma:displayName="TAGBusPart" ma:list="e6599d1e-16c4-4dcc-aa83-4b926728b2ff" ma:internalName="TAGBusPart" ma:showField="Title" ma:web="69bc34b3-1921-46c7-8c7a-d18363374b4b">
      <xsd:simpleType>
        <xsd:restriction base="dms:Lookup"/>
      </xsd:simpleType>
    </xsd:element>
    <xsd:element name="TAGender" ma:index="11" nillable="true" ma:displayName="TAGender" ma:list="1fedfd00-9c5a-428a-8fed-99736ec43d80" ma:internalName="TAGender" ma:showField="Title" ma:web="69bc34b3-1921-46c7-8c7a-d18363374b4b">
      <xsd:simpleType>
        <xsd:restriction base="dms:Lookup"/>
      </xsd:simpleType>
    </xsd:element>
    <xsd:element name="TAGEthnicity" ma:index="12" nillable="true" ma:displayName="TAGEthnicity" ma:list="90ba1348-e3b2-4d32-9e12-e8a4f76c577a" ma:internalName="TAGEthnicity" ma:showField="Title" ma:web="69bc34b3-1921-46c7-8c7a-d18363374b4b">
      <xsd:simpleType>
        <xsd:restriction base="dms:Lookup"/>
      </xsd:simpleType>
    </xsd:element>
    <xsd:element name="Topics" ma:index="13" nillable="true" ma:displayName="Topics" ma:list="d882c70e-9a2a-4ac7-bf8a-63d5b11e81e5" ma:internalName="Topics" ma:showField="Title" ma:web="69bc34b3-1921-46c7-8c7a-d18363374b4b">
      <xsd:simpleType>
        <xsd:restriction base="dms:Lookup"/>
      </xsd:simpleType>
    </xsd:element>
    <xsd:element name="_dlc_DocId" ma:index="20" nillable="true" ma:displayName="Document ID Value" ma:description="The value of the document ID assigned to this item." ma:internalName="_dlc_DocId" ma:readOnly="true">
      <xsd:simpleType>
        <xsd:restriction base="dms:Text"/>
      </xsd:simpleType>
    </xsd:element>
    <xsd:element name="_dlc_DocIdUrl" ma:index="21"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2"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1c1dc04-eeda-4b6e-b2df-40979f5da1d3" elementFormDefault="qualified">
    <xsd:import namespace="http://schemas.microsoft.com/office/2006/documentManagement/types"/>
    <xsd:import namespace="http://schemas.microsoft.com/office/infopath/2007/PartnerControls"/>
    <xsd:element name="Reading_x0020_Level" ma:index="5" nillable="true" ma:displayName="Reading Level" ma:format="Dropdown" ma:internalName="Reading_x0020_Level" ma:readOnly="false">
      <xsd:simpleType>
        <xsd:restriction base="dms:Choice">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2+"/>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7" ma:displayName="Content Type"/>
        <xsd:element ref="dc:title" maxOccurs="1" ma:index="1" ma:displayName="Title"/>
        <xsd:element ref="dc:subject" minOccurs="0" maxOccurs="1"/>
        <xsd:element ref="dc:description" minOccurs="0" maxOccurs="1"/>
        <xsd:element name="keywords" minOccurs="0" maxOccurs="1" type="xsd:string" ma:index="7"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ct:contentTypeSchema xmlns:ct="http://schemas.microsoft.com/office/2006/metadata/contentType" xmlns:ma="http://schemas.microsoft.com/office/2006/metadata/properties/metaAttributes" ct:_="" ma:_="" ma:contentTypeName="Document" ma:contentTypeID="0x0101000DD778A44A894D44A57135C48A267F0A" ma:contentTypeVersion="0" ma:contentTypeDescription="Create a new document." ma:contentTypeScope="" ma:versionID="ff335c541625bd790cabe8a2ece69268">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FE385FC-E331-41F6-953F-ABD06E6B0C8C}">
  <ds:schemaRefs>
    <ds:schemaRef ds:uri="http://schemas.microsoft.com/office/2006/metadata/longProperties"/>
  </ds:schemaRefs>
</ds:datastoreItem>
</file>

<file path=customXml/itemProps2.xml><?xml version="1.0" encoding="utf-8"?>
<ds:datastoreItem xmlns:ds="http://schemas.openxmlformats.org/officeDocument/2006/customXml" ds:itemID="{13C01EBD-BF36-47B4-9204-F034A69A44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9bc34b3-1921-46c7-8c7a-d18363374b4b"/>
    <ds:schemaRef ds:uri="c1c1dc04-eeda-4b6e-b2df-40979f5da1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21C9E7D-CB9C-4201-9B8B-5DC67C00D022}"/>
</file>

<file path=customXml/itemProps4.xml><?xml version="1.0" encoding="utf-8"?>
<ds:datastoreItem xmlns:ds="http://schemas.openxmlformats.org/officeDocument/2006/customXml" ds:itemID="{71DDD973-0FB8-47F7-8CCF-FD38134BB659}">
  <ds:schemaRefs>
    <ds:schemaRef ds:uri="http://schemas.microsoft.com/sharepoint/v3/contenttype/forms"/>
  </ds:schemaRefs>
</ds:datastoreItem>
</file>

<file path=customXml/itemProps5.xml><?xml version="1.0" encoding="utf-8"?>
<ds:datastoreItem xmlns:ds="http://schemas.openxmlformats.org/officeDocument/2006/customXml" ds:itemID="{6DE0F02C-4D20-438D-A69A-7D8BB7B591F7}"/>
</file>

<file path=docProps/app.xml><?xml version="1.0" encoding="utf-8"?>
<Properties xmlns="http://schemas.openxmlformats.org/officeDocument/2006/extended-properties" xmlns:vt="http://schemas.openxmlformats.org/officeDocument/2006/docPropsVTypes">
  <TotalTime>9</TotalTime>
  <Words>82</Words>
  <Application>Microsoft Office PowerPoint</Application>
  <PresentationFormat>On-screen Show (4:3)</PresentationFormat>
  <Paragraphs>20</Paragraphs>
  <Slides>4</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4</vt:i4>
      </vt:variant>
    </vt:vector>
  </HeadingPairs>
  <TitlesOfParts>
    <vt:vector size="6" baseType="lpstr">
      <vt:lpstr>Arial</vt:lpstr>
      <vt:lpstr>Default Design</vt:lpstr>
      <vt:lpstr>Run Chart</vt:lpstr>
      <vt:lpstr>Run Chart2</vt:lpstr>
      <vt:lpstr>Control Chart</vt:lpstr>
      <vt:lpstr>Control Chart2</vt:lpstr>
    </vt:vector>
  </TitlesOfParts>
  <Company>RAND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Run Chart</dc:title>
  <dc:creator>CSD</dc:creator>
  <cp:lastModifiedBy>Jamie Bracht</cp:lastModifiedBy>
  <cp:revision>3</cp:revision>
  <dcterms:created xsi:type="dcterms:W3CDTF">2006-09-14T21:47:16Z</dcterms:created>
  <dcterms:modified xsi:type="dcterms:W3CDTF">2020-11-29T18:28:12Z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System Account</vt:lpwstr>
  </property>
  <property fmtid="{D5CDD505-2E9C-101B-9397-08002B2CF9AE}" pid="3" name="xd_Signature">
    <vt:lpwstr/>
  </property>
  <property fmtid="{D5CDD505-2E9C-101B-9397-08002B2CF9AE}" pid="4" name="TAGender">
    <vt:lpwstr/>
  </property>
  <property fmtid="{D5CDD505-2E9C-101B-9397-08002B2CF9AE}" pid="5" name="TemplateUrl">
    <vt:lpwstr/>
  </property>
  <property fmtid="{D5CDD505-2E9C-101B-9397-08002B2CF9AE}" pid="6" name="xd_ProgID">
    <vt:lpwstr/>
  </property>
  <property fmtid="{D5CDD505-2E9C-101B-9397-08002B2CF9AE}" pid="7" name="PublishingStartDate">
    <vt:lpwstr/>
  </property>
  <property fmtid="{D5CDD505-2E9C-101B-9397-08002B2CF9AE}" pid="8" name="PublishingExpirationDate">
    <vt:lpwstr/>
  </property>
  <property fmtid="{D5CDD505-2E9C-101B-9397-08002B2CF9AE}" pid="9" name="TAGEthnicity">
    <vt:lpwstr/>
  </property>
  <property fmtid="{D5CDD505-2E9C-101B-9397-08002B2CF9AE}" pid="10" name="display_urn:schemas-microsoft-com:office:office#Author">
    <vt:lpwstr>John SS01. Trapper</vt:lpwstr>
  </property>
  <property fmtid="{D5CDD505-2E9C-101B-9397-08002B2CF9AE}" pid="11" name="Abstract">
    <vt:lpwstr/>
  </property>
  <property fmtid="{D5CDD505-2E9C-101B-9397-08002B2CF9AE}" pid="12" name="Language">
    <vt:lpwstr>English</vt:lpwstr>
  </property>
  <property fmtid="{D5CDD505-2E9C-101B-9397-08002B2CF9AE}" pid="13" name="TAGBusPart">
    <vt:lpwstr/>
  </property>
  <property fmtid="{D5CDD505-2E9C-101B-9397-08002B2CF9AE}" pid="14" name="PublishingContactName">
    <vt:lpwstr/>
  </property>
  <property fmtid="{D5CDD505-2E9C-101B-9397-08002B2CF9AE}" pid="15" name="Topics">
    <vt:lpwstr/>
  </property>
  <property fmtid="{D5CDD505-2E9C-101B-9397-08002B2CF9AE}" pid="16" name="_SourceUrl">
    <vt:lpwstr/>
  </property>
  <property fmtid="{D5CDD505-2E9C-101B-9397-08002B2CF9AE}" pid="17" name="_SharedFileIndex">
    <vt:lpwstr/>
  </property>
  <property fmtid="{D5CDD505-2E9C-101B-9397-08002B2CF9AE}" pid="18" name="Reading Level">
    <vt:lpwstr/>
  </property>
  <property fmtid="{D5CDD505-2E9C-101B-9397-08002B2CF9AE}" pid="19" name="Organization">
    <vt:lpwstr>7</vt:lpwstr>
  </property>
  <property fmtid="{D5CDD505-2E9C-101B-9397-08002B2CF9AE}" pid="20" name="TAGAge">
    <vt:lpwstr/>
  </property>
  <property fmtid="{D5CDD505-2E9C-101B-9397-08002B2CF9AE}" pid="21" name="display_urn">
    <vt:lpwstr>Westcott, Justin (DHCS-CMS)</vt:lpwstr>
  </property>
  <property fmtid="{D5CDD505-2E9C-101B-9397-08002B2CF9AE}" pid="22" name="_dlc_DocId">
    <vt:lpwstr>DHCSDOC-1611347156-74</vt:lpwstr>
  </property>
  <property fmtid="{D5CDD505-2E9C-101B-9397-08002B2CF9AE}" pid="23" name="_dlc_DocIdItemGuid">
    <vt:lpwstr>e107d739-44e4-449e-874a-a38c2f940522</vt:lpwstr>
  </property>
  <property fmtid="{D5CDD505-2E9C-101B-9397-08002B2CF9AE}" pid="24" name="_dlc_DocIdUrl">
    <vt:lpwstr>http://dhcs2016prod:88/provgovpart/initiatives/nqi/_layouts/15/DocIdRedir.aspx?ID=DHCSDOC-1611347156-74, DHCSDOC-1611347156-74</vt:lpwstr>
  </property>
  <property fmtid="{D5CDD505-2E9C-101B-9397-08002B2CF9AE}" pid="25" name="ContentTypeId">
    <vt:lpwstr>0x0101000DD778A44A894D44A57135C48A267F0A</vt:lpwstr>
  </property>
</Properties>
</file>