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jpeg" ContentType="image/jpeg"/>
  <Default Extension="rels" ContentType="application/vnd.openxmlformats-package.relationships+xml"/>
  <Default Extension="wmf" ContentType="image/x-wmf"/>
  <Default Extension="xml" ContentType="application/xml"/>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Layouts/slideLayout8.xml" ContentType="application/vnd.openxmlformats-officedocument.presentationml.slideLayout+xml"/>
  <Override PartName="/ppt/notesSlides/notesSlide21.xml" ContentType="application/vnd.openxmlformats-officedocument.presentationml.notesSlide+xml"/>
  <Override PartName="/ppt/notesSlides/notesSlide20.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18.xml" ContentType="application/vnd.openxmlformats-officedocument.presentationml.notesSlide+xml"/>
  <Override PartName="/ppt/notesSlides/notesSlide17.xml" ContentType="application/vnd.openxmlformats-officedocument.presentationml.notesSlide+xml"/>
  <Override PartName="/ppt/notesSlides/notesSlide10.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notesSlides/notesSlide12.xml" ContentType="application/vnd.openxmlformats-officedocument.presentationml.notesSlide+xml"/>
  <Override PartName="/ppt/notesSlides/notesSlide19.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11.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16.xml" ContentType="application/vnd.openxmlformats-officedocument.presentationml.notesSlide+xml"/>
  <Override PartName="/ppt/notesSlides/notesSlide9.xml" ContentType="application/vnd.openxmlformats-officedocument.presentationml.notesSlide+xml"/>
  <Override PartName="/ppt/charts/chart7.xml" ContentType="application/vnd.openxmlformats-officedocument.drawingml.chart+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theme/theme4.xml" ContentType="application/vnd.openxmlformats-officedocument.theme+xml"/>
  <Override PartName="/ppt/charts/chart6.xml" ContentType="application/vnd.openxmlformats-officedocument.drawingml.chart+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customXml/itemProps4.xml" ContentType="application/vnd.openxmlformats-officedocument.customXmlProperties+xml"/>
  <Override PartName="/customXml/itemProps3.xml" ContentType="application/vnd.openxmlformats-officedocument.customXmlProperties+xml"/>
  <Override PartName="/customXml/itemProps2.xml" ContentType="application/vnd.openxmlformats-officedocument.customXmlProperties+xml"/>
  <Override PartName="/customXml/itemProps1.xml" ContentType="application/vnd.openxmlformats-officedocument.customXmlPropertie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5.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2" r:id="rId5"/>
    <p:sldMasterId id="2147483654" r:id="rId6"/>
  </p:sldMasterIdLst>
  <p:notesMasterIdLst>
    <p:notesMasterId r:id="rId59"/>
  </p:notesMasterIdLst>
  <p:handoutMasterIdLst>
    <p:handoutMasterId r:id="rId60"/>
  </p:handoutMasterIdLst>
  <p:sldIdLst>
    <p:sldId id="643" r:id="rId7"/>
    <p:sldId id="618" r:id="rId8"/>
    <p:sldId id="396" r:id="rId9"/>
    <p:sldId id="539" r:id="rId10"/>
    <p:sldId id="285" r:id="rId11"/>
    <p:sldId id="642" r:id="rId12"/>
    <p:sldId id="287" r:id="rId13"/>
    <p:sldId id="395" r:id="rId14"/>
    <p:sldId id="354" r:id="rId15"/>
    <p:sldId id="398" r:id="rId16"/>
    <p:sldId id="511" r:id="rId17"/>
    <p:sldId id="429" r:id="rId18"/>
    <p:sldId id="588" r:id="rId19"/>
    <p:sldId id="621" r:id="rId20"/>
    <p:sldId id="534" r:id="rId21"/>
    <p:sldId id="619" r:id="rId22"/>
    <p:sldId id="535" r:id="rId23"/>
    <p:sldId id="581" r:id="rId24"/>
    <p:sldId id="583" r:id="rId25"/>
    <p:sldId id="644" r:id="rId26"/>
    <p:sldId id="533" r:id="rId27"/>
    <p:sldId id="620" r:id="rId28"/>
    <p:sldId id="624" r:id="rId29"/>
    <p:sldId id="632" r:id="rId30"/>
    <p:sldId id="623" r:id="rId31"/>
    <p:sldId id="633" r:id="rId32"/>
    <p:sldId id="585" r:id="rId33"/>
    <p:sldId id="579" r:id="rId34"/>
    <p:sldId id="586" r:id="rId35"/>
    <p:sldId id="587" r:id="rId36"/>
    <p:sldId id="580" r:id="rId37"/>
    <p:sldId id="634" r:id="rId38"/>
    <p:sldId id="635" r:id="rId39"/>
    <p:sldId id="636" r:id="rId40"/>
    <p:sldId id="645" r:id="rId41"/>
    <p:sldId id="648" r:id="rId42"/>
    <p:sldId id="631" r:id="rId43"/>
    <p:sldId id="649" r:id="rId44"/>
    <p:sldId id="540" r:id="rId45"/>
    <p:sldId id="646" r:id="rId46"/>
    <p:sldId id="647" r:id="rId47"/>
    <p:sldId id="542" r:id="rId48"/>
    <p:sldId id="569" r:id="rId49"/>
    <p:sldId id="604" r:id="rId50"/>
    <p:sldId id="615" r:id="rId51"/>
    <p:sldId id="616" r:id="rId52"/>
    <p:sldId id="617" r:id="rId53"/>
    <p:sldId id="484" r:id="rId54"/>
    <p:sldId id="606" r:id="rId55"/>
    <p:sldId id="607" r:id="rId56"/>
    <p:sldId id="608" r:id="rId57"/>
    <p:sldId id="531" r:id="rId58"/>
  </p:sldIdLst>
  <p:sldSz cx="9144000" cy="6858000" type="screen4x3"/>
  <p:notesSz cx="6858000" cy="9312275"/>
  <p:defaultTextStyle>
    <a:defPPr>
      <a:defRPr lang="en-US"/>
    </a:defPPr>
    <a:lvl1pPr algn="r" rtl="0" fontAlgn="base">
      <a:spcBef>
        <a:spcPct val="0"/>
      </a:spcBef>
      <a:spcAft>
        <a:spcPct val="0"/>
      </a:spcAft>
      <a:defRPr kern="1200">
        <a:solidFill>
          <a:schemeClr val="tx1"/>
        </a:solidFill>
        <a:latin typeface="Tahoma" panose="020B0604030504040204" pitchFamily="34" charset="0"/>
        <a:ea typeface="+mn-ea"/>
        <a:cs typeface="+mn-cs"/>
      </a:defRPr>
    </a:lvl1pPr>
    <a:lvl2pPr marL="457200" algn="r" rtl="0" fontAlgn="base">
      <a:spcBef>
        <a:spcPct val="0"/>
      </a:spcBef>
      <a:spcAft>
        <a:spcPct val="0"/>
      </a:spcAft>
      <a:defRPr kern="1200">
        <a:solidFill>
          <a:schemeClr val="tx1"/>
        </a:solidFill>
        <a:latin typeface="Tahoma" panose="020B0604030504040204" pitchFamily="34" charset="0"/>
        <a:ea typeface="+mn-ea"/>
        <a:cs typeface="+mn-cs"/>
      </a:defRPr>
    </a:lvl2pPr>
    <a:lvl3pPr marL="914400" algn="r" rtl="0" fontAlgn="base">
      <a:spcBef>
        <a:spcPct val="0"/>
      </a:spcBef>
      <a:spcAft>
        <a:spcPct val="0"/>
      </a:spcAft>
      <a:defRPr kern="1200">
        <a:solidFill>
          <a:schemeClr val="tx1"/>
        </a:solidFill>
        <a:latin typeface="Tahoma" panose="020B0604030504040204" pitchFamily="34" charset="0"/>
        <a:ea typeface="+mn-ea"/>
        <a:cs typeface="+mn-cs"/>
      </a:defRPr>
    </a:lvl3pPr>
    <a:lvl4pPr marL="1371600" algn="r" rtl="0" fontAlgn="base">
      <a:spcBef>
        <a:spcPct val="0"/>
      </a:spcBef>
      <a:spcAft>
        <a:spcPct val="0"/>
      </a:spcAft>
      <a:defRPr kern="1200">
        <a:solidFill>
          <a:schemeClr val="tx1"/>
        </a:solidFill>
        <a:latin typeface="Tahoma" panose="020B0604030504040204" pitchFamily="34" charset="0"/>
        <a:ea typeface="+mn-ea"/>
        <a:cs typeface="+mn-cs"/>
      </a:defRPr>
    </a:lvl4pPr>
    <a:lvl5pPr marL="1828800" algn="r" rtl="0" fontAlgn="base">
      <a:spcBef>
        <a:spcPct val="0"/>
      </a:spcBef>
      <a:spcAft>
        <a:spcPct val="0"/>
      </a:spcAft>
      <a:defRPr kern="1200">
        <a:solidFill>
          <a:schemeClr val="tx1"/>
        </a:solidFill>
        <a:latin typeface="Tahoma" panose="020B0604030504040204" pitchFamily="34" charset="0"/>
        <a:ea typeface="+mn-ea"/>
        <a:cs typeface="+mn-cs"/>
      </a:defRPr>
    </a:lvl5pPr>
    <a:lvl6pPr marL="2286000" algn="l" defTabSz="914400" rtl="0" eaLnBrk="1" latinLnBrk="0" hangingPunct="1">
      <a:defRPr kern="1200">
        <a:solidFill>
          <a:schemeClr val="tx1"/>
        </a:solidFill>
        <a:latin typeface="Tahoma" panose="020B0604030504040204" pitchFamily="34" charset="0"/>
        <a:ea typeface="+mn-ea"/>
        <a:cs typeface="+mn-cs"/>
      </a:defRPr>
    </a:lvl6pPr>
    <a:lvl7pPr marL="2743200" algn="l" defTabSz="914400" rtl="0" eaLnBrk="1" latinLnBrk="0" hangingPunct="1">
      <a:defRPr kern="1200">
        <a:solidFill>
          <a:schemeClr val="tx1"/>
        </a:solidFill>
        <a:latin typeface="Tahoma" panose="020B0604030504040204" pitchFamily="34" charset="0"/>
        <a:ea typeface="+mn-ea"/>
        <a:cs typeface="+mn-cs"/>
      </a:defRPr>
    </a:lvl7pPr>
    <a:lvl8pPr marL="3200400" algn="l" defTabSz="914400" rtl="0" eaLnBrk="1" latinLnBrk="0" hangingPunct="1">
      <a:defRPr kern="1200">
        <a:solidFill>
          <a:schemeClr val="tx1"/>
        </a:solidFill>
        <a:latin typeface="Tahoma" panose="020B0604030504040204" pitchFamily="34" charset="0"/>
        <a:ea typeface="+mn-ea"/>
        <a:cs typeface="+mn-cs"/>
      </a:defRPr>
    </a:lvl8pPr>
    <a:lvl9pPr marL="3657600" algn="l" defTabSz="914400" rtl="0" eaLnBrk="1" latinLnBrk="0" hangingPunct="1">
      <a:defRPr kern="1200">
        <a:solidFill>
          <a:schemeClr val="tx1"/>
        </a:solidFill>
        <a:latin typeface="Tahoma" panose="020B060403050404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33">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93" autoAdjust="0"/>
    <p:restoredTop sz="86397" autoAdjust="0"/>
  </p:normalViewPr>
  <p:slideViewPr>
    <p:cSldViewPr>
      <p:cViewPr>
        <p:scale>
          <a:sx n="37" d="100"/>
          <a:sy n="37" d="100"/>
        </p:scale>
        <p:origin x="576" y="618"/>
      </p:cViewPr>
      <p:guideLst>
        <p:guide orient="horz" pos="2160"/>
        <p:guide pos="2880"/>
      </p:guideLst>
    </p:cSldViewPr>
  </p:slideViewPr>
  <p:outlineViewPr>
    <p:cViewPr>
      <p:scale>
        <a:sx n="33" d="100"/>
        <a:sy n="33" d="100"/>
      </p:scale>
      <p:origin x="0" y="-3402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5" d="100"/>
          <a:sy n="65" d="100"/>
        </p:scale>
        <p:origin x="-1914" y="-102"/>
      </p:cViewPr>
      <p:guideLst>
        <p:guide orient="horz" pos="2933"/>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slide" Target="slides/slide49.xml"/><Relationship Id="rId63" Type="http://schemas.openxmlformats.org/officeDocument/2006/relationships/theme" Target="theme/theme1.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slide" Target="slides/slide52.xml"/><Relationship Id="rId5" Type="http://schemas.openxmlformats.org/officeDocument/2006/relationships/slideMaster" Target="slideMasters/slideMaster1.xml"/><Relationship Id="rId61" Type="http://schemas.openxmlformats.org/officeDocument/2006/relationships/presProps" Target="presProps.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tableStyles" Target="tableStyles.xml"/><Relationship Id="rId8" Type="http://schemas.openxmlformats.org/officeDocument/2006/relationships/slide" Target="slides/slide2.xml"/><Relationship Id="rId51" Type="http://schemas.openxmlformats.org/officeDocument/2006/relationships/slide" Target="slides/slide45.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notesMaster" Target="notesMasters/notesMaster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handoutMaster" Target="handoutMasters/handoutMaster1.xml"/><Relationship Id="rId65" Type="http://schemas.openxmlformats.org/officeDocument/2006/relationships/customXml" Target="../customXml/item5.xml"/><Relationship Id="rId4" Type="http://schemas.openxmlformats.org/officeDocument/2006/relationships/customXml" Target="../customXml/item4.xml"/><Relationship Id="rId9" Type="http://schemas.openxmlformats.org/officeDocument/2006/relationships/slide" Target="slides/slide3.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774" b="1" i="0" u="none" strike="noStrike" baseline="0">
                <a:solidFill>
                  <a:srgbClr val="000000"/>
                </a:solidFill>
                <a:latin typeface="Arial"/>
                <a:ea typeface="Arial"/>
                <a:cs typeface="Arial"/>
              </a:defRPr>
            </a:pPr>
            <a:r>
              <a:rPr lang="en-US"/>
              <a:t>VON VLBW "ANY LATE INFECTION" RATE 1997-2006</a:t>
            </a:r>
          </a:p>
        </c:rich>
      </c:tx>
      <c:layout>
        <c:manualLayout>
          <c:xMode val="edge"/>
          <c:yMode val="edge"/>
          <c:x val="0.1345875542691751"/>
          <c:y val="2.0887728459530026E-2"/>
        </c:manualLayout>
      </c:layout>
      <c:overlay val="0"/>
      <c:spPr>
        <a:noFill/>
        <a:ln w="32031">
          <a:noFill/>
        </a:ln>
      </c:spPr>
    </c:title>
    <c:autoTitleDeleted val="0"/>
    <c:plotArea>
      <c:layout>
        <c:manualLayout>
          <c:layoutTarget val="inner"/>
          <c:xMode val="edge"/>
          <c:yMode val="edge"/>
          <c:x val="0.15629522431259044"/>
          <c:y val="0.34986945169712796"/>
          <c:w val="0.61070911722141819"/>
          <c:h val="0.36031331592689297"/>
        </c:manualLayout>
      </c:layout>
      <c:stockChart>
        <c:ser>
          <c:idx val="0"/>
          <c:order val="0"/>
          <c:tx>
            <c:v>75th %tile</c:v>
          </c:tx>
          <c:spPr>
            <a:ln w="24023">
              <a:noFill/>
            </a:ln>
          </c:spPr>
          <c:marker>
            <c:symbol val="dash"/>
            <c:size val="6"/>
            <c:spPr>
              <a:solidFill>
                <a:srgbClr val="000000"/>
              </a:solidFill>
              <a:ln>
                <a:solidFill>
                  <a:srgbClr val="000000"/>
                </a:solidFill>
                <a:prstDash val="solid"/>
              </a:ln>
            </c:spPr>
          </c:marker>
          <c:cat>
            <c:numLit>
              <c:formatCode>General</c:formatCode>
              <c:ptCount val="9"/>
              <c:pt idx="0">
                <c:v>1997</c:v>
              </c:pt>
              <c:pt idx="1">
                <c:v>1998</c:v>
              </c:pt>
              <c:pt idx="2">
                <c:v>1999</c:v>
              </c:pt>
              <c:pt idx="3">
                <c:v>2000</c:v>
              </c:pt>
              <c:pt idx="4">
                <c:v>2001</c:v>
              </c:pt>
              <c:pt idx="5">
                <c:v>2002</c:v>
              </c:pt>
              <c:pt idx="6">
                <c:v>2003</c:v>
              </c:pt>
              <c:pt idx="7">
                <c:v>2004</c:v>
              </c:pt>
              <c:pt idx="8">
                <c:v>2005</c:v>
              </c:pt>
            </c:numLit>
          </c:cat>
          <c:val>
            <c:numRef>
              <c:f>Sheet1!$D$15:$D$24</c:f>
              <c:numCache>
                <c:formatCode>General</c:formatCode>
                <c:ptCount val="10"/>
                <c:pt idx="0">
                  <c:v>27</c:v>
                </c:pt>
                <c:pt idx="1">
                  <c:v>28</c:v>
                </c:pt>
                <c:pt idx="2">
                  <c:v>28</c:v>
                </c:pt>
                <c:pt idx="3">
                  <c:v>28</c:v>
                </c:pt>
                <c:pt idx="4">
                  <c:v>26</c:v>
                </c:pt>
                <c:pt idx="5">
                  <c:v>25.8</c:v>
                </c:pt>
                <c:pt idx="6">
                  <c:v>27.4</c:v>
                </c:pt>
                <c:pt idx="7">
                  <c:v>27.4</c:v>
                </c:pt>
                <c:pt idx="8">
                  <c:v>25</c:v>
                </c:pt>
                <c:pt idx="9">
                  <c:v>25</c:v>
                </c:pt>
              </c:numCache>
            </c:numRef>
          </c:val>
          <c:smooth val="0"/>
          <c:extLst>
            <c:ext xmlns:c16="http://schemas.microsoft.com/office/drawing/2014/chart" uri="{C3380CC4-5D6E-409C-BE32-E72D297353CC}">
              <c16:uniqueId val="{00000000-9158-4EE1-BCFD-F8AE6F521309}"/>
            </c:ext>
          </c:extLst>
        </c:ser>
        <c:ser>
          <c:idx val="1"/>
          <c:order val="1"/>
          <c:tx>
            <c:v>Median</c:v>
          </c:tx>
          <c:spPr>
            <a:ln w="24023">
              <a:noFill/>
            </a:ln>
          </c:spPr>
          <c:marker>
            <c:symbol val="square"/>
            <c:size val="6"/>
            <c:spPr>
              <a:solidFill>
                <a:srgbClr val="000000"/>
              </a:solidFill>
              <a:ln>
                <a:solidFill>
                  <a:srgbClr val="000000"/>
                </a:solidFill>
                <a:prstDash val="solid"/>
              </a:ln>
            </c:spPr>
          </c:marker>
          <c:cat>
            <c:numLit>
              <c:formatCode>General</c:formatCode>
              <c:ptCount val="9"/>
              <c:pt idx="0">
                <c:v>1997</c:v>
              </c:pt>
              <c:pt idx="1">
                <c:v>1998</c:v>
              </c:pt>
              <c:pt idx="2">
                <c:v>1999</c:v>
              </c:pt>
              <c:pt idx="3">
                <c:v>2000</c:v>
              </c:pt>
              <c:pt idx="4">
                <c:v>2001</c:v>
              </c:pt>
              <c:pt idx="5">
                <c:v>2002</c:v>
              </c:pt>
              <c:pt idx="6">
                <c:v>2003</c:v>
              </c:pt>
              <c:pt idx="7">
                <c:v>2004</c:v>
              </c:pt>
              <c:pt idx="8">
                <c:v>2005</c:v>
              </c:pt>
            </c:numLit>
          </c:cat>
          <c:val>
            <c:numRef>
              <c:f>Sheet1!$F$15:$F$24</c:f>
              <c:numCache>
                <c:formatCode>General</c:formatCode>
                <c:ptCount val="10"/>
                <c:pt idx="0">
                  <c:v>22</c:v>
                </c:pt>
                <c:pt idx="1">
                  <c:v>21</c:v>
                </c:pt>
                <c:pt idx="2">
                  <c:v>21</c:v>
                </c:pt>
                <c:pt idx="3">
                  <c:v>21</c:v>
                </c:pt>
                <c:pt idx="4">
                  <c:v>21</c:v>
                </c:pt>
                <c:pt idx="5">
                  <c:v>20.2</c:v>
                </c:pt>
                <c:pt idx="6">
                  <c:v>21.2</c:v>
                </c:pt>
                <c:pt idx="7">
                  <c:v>21.5</c:v>
                </c:pt>
                <c:pt idx="8">
                  <c:v>20</c:v>
                </c:pt>
                <c:pt idx="9">
                  <c:v>17.399999999999999</c:v>
                </c:pt>
              </c:numCache>
            </c:numRef>
          </c:val>
          <c:smooth val="0"/>
          <c:extLst>
            <c:ext xmlns:c16="http://schemas.microsoft.com/office/drawing/2014/chart" uri="{C3380CC4-5D6E-409C-BE32-E72D297353CC}">
              <c16:uniqueId val="{00000001-9158-4EE1-BCFD-F8AE6F521309}"/>
            </c:ext>
          </c:extLst>
        </c:ser>
        <c:ser>
          <c:idx val="2"/>
          <c:order val="2"/>
          <c:tx>
            <c:v>25th %tile</c:v>
          </c:tx>
          <c:spPr>
            <a:ln w="24023">
              <a:noFill/>
            </a:ln>
          </c:spPr>
          <c:marker>
            <c:symbol val="dash"/>
            <c:size val="6"/>
            <c:spPr>
              <a:solidFill>
                <a:srgbClr val="000000"/>
              </a:solidFill>
              <a:ln>
                <a:solidFill>
                  <a:srgbClr val="000000"/>
                </a:solidFill>
                <a:prstDash val="solid"/>
              </a:ln>
            </c:spPr>
          </c:marker>
          <c:cat>
            <c:numLit>
              <c:formatCode>General</c:formatCode>
              <c:ptCount val="9"/>
              <c:pt idx="0">
                <c:v>1997</c:v>
              </c:pt>
              <c:pt idx="1">
                <c:v>1998</c:v>
              </c:pt>
              <c:pt idx="2">
                <c:v>1999</c:v>
              </c:pt>
              <c:pt idx="3">
                <c:v>2000</c:v>
              </c:pt>
              <c:pt idx="4">
                <c:v>2001</c:v>
              </c:pt>
              <c:pt idx="5">
                <c:v>2002</c:v>
              </c:pt>
              <c:pt idx="6">
                <c:v>2003</c:v>
              </c:pt>
              <c:pt idx="7">
                <c:v>2004</c:v>
              </c:pt>
              <c:pt idx="8">
                <c:v>2005</c:v>
              </c:pt>
            </c:numLit>
          </c:cat>
          <c:val>
            <c:numRef>
              <c:f>Sheet1!$E$15:$E$24</c:f>
              <c:numCache>
                <c:formatCode>General</c:formatCode>
                <c:ptCount val="10"/>
                <c:pt idx="0">
                  <c:v>12</c:v>
                </c:pt>
                <c:pt idx="1">
                  <c:v>12</c:v>
                </c:pt>
                <c:pt idx="2">
                  <c:v>12</c:v>
                </c:pt>
                <c:pt idx="3">
                  <c:v>12</c:v>
                </c:pt>
                <c:pt idx="4">
                  <c:v>12</c:v>
                </c:pt>
                <c:pt idx="5">
                  <c:v>10.9</c:v>
                </c:pt>
                <c:pt idx="6">
                  <c:v>11.8</c:v>
                </c:pt>
                <c:pt idx="7">
                  <c:v>11.1</c:v>
                </c:pt>
                <c:pt idx="8">
                  <c:v>10</c:v>
                </c:pt>
                <c:pt idx="9">
                  <c:v>10</c:v>
                </c:pt>
              </c:numCache>
            </c:numRef>
          </c:val>
          <c:smooth val="0"/>
          <c:extLst>
            <c:ext xmlns:c16="http://schemas.microsoft.com/office/drawing/2014/chart" uri="{C3380CC4-5D6E-409C-BE32-E72D297353CC}">
              <c16:uniqueId val="{00000002-9158-4EE1-BCFD-F8AE6F521309}"/>
            </c:ext>
          </c:extLst>
        </c:ser>
        <c:dLbls>
          <c:showLegendKey val="0"/>
          <c:showVal val="0"/>
          <c:showCatName val="0"/>
          <c:showSerName val="0"/>
          <c:showPercent val="0"/>
          <c:showBubbleSize val="0"/>
        </c:dLbls>
        <c:hiLowLines>
          <c:spPr>
            <a:ln w="4004">
              <a:solidFill>
                <a:srgbClr val="000000"/>
              </a:solidFill>
              <a:prstDash val="solid"/>
            </a:ln>
          </c:spPr>
        </c:hiLowLines>
        <c:axId val="199096904"/>
        <c:axId val="1"/>
      </c:stockChart>
      <c:catAx>
        <c:axId val="199096904"/>
        <c:scaling>
          <c:orientation val="minMax"/>
        </c:scaling>
        <c:delete val="0"/>
        <c:axPos val="b"/>
        <c:title>
          <c:tx>
            <c:rich>
              <a:bodyPr/>
              <a:lstStyle/>
              <a:p>
                <a:pPr>
                  <a:defRPr sz="2333" b="1" i="0" u="none" strike="noStrike" baseline="0">
                    <a:solidFill>
                      <a:srgbClr val="000000"/>
                    </a:solidFill>
                    <a:latin typeface="Arial"/>
                    <a:ea typeface="Arial"/>
                    <a:cs typeface="Arial"/>
                  </a:defRPr>
                </a:pPr>
                <a:r>
                  <a:rPr lang="en-US"/>
                  <a:t>Year</a:t>
                </a:r>
              </a:p>
            </c:rich>
          </c:tx>
          <c:layout>
            <c:manualLayout>
              <c:xMode val="edge"/>
              <c:yMode val="edge"/>
              <c:x val="0.41534008683068019"/>
              <c:y val="0.85639686684073102"/>
            </c:manualLayout>
          </c:layout>
          <c:overlay val="0"/>
          <c:spPr>
            <a:noFill/>
            <a:ln w="32031">
              <a:noFill/>
            </a:ln>
          </c:spPr>
        </c:title>
        <c:numFmt formatCode="General" sourceLinked="1"/>
        <c:majorTickMark val="cross"/>
        <c:minorTickMark val="none"/>
        <c:tickLblPos val="nextTo"/>
        <c:spPr>
          <a:ln w="4004">
            <a:solidFill>
              <a:srgbClr val="000000"/>
            </a:solidFill>
            <a:prstDash val="solid"/>
          </a:ln>
        </c:spPr>
        <c:txPr>
          <a:bodyPr rot="0" vert="horz"/>
          <a:lstStyle/>
          <a:p>
            <a:pPr>
              <a:defRPr sz="2333" b="0" i="0" u="none" strike="noStrike" baseline="0">
                <a:solidFill>
                  <a:srgbClr val="000000"/>
                </a:solidFill>
                <a:latin typeface="Arial"/>
                <a:ea typeface="Arial"/>
                <a:cs typeface="Arial"/>
              </a:defRPr>
            </a:pPr>
            <a:endParaRPr lang="en-US"/>
          </a:p>
        </c:txPr>
        <c:crossAx val="1"/>
        <c:crosses val="autoZero"/>
        <c:auto val="1"/>
        <c:lblAlgn val="ctr"/>
        <c:lblOffset val="100"/>
        <c:tickLblSkip val="2"/>
        <c:tickMarkSkip val="1"/>
        <c:noMultiLvlLbl val="0"/>
      </c:catAx>
      <c:valAx>
        <c:axId val="1"/>
        <c:scaling>
          <c:orientation val="minMax"/>
        </c:scaling>
        <c:delete val="0"/>
        <c:axPos val="l"/>
        <c:majorGridlines>
          <c:spPr>
            <a:ln w="4004">
              <a:solidFill>
                <a:srgbClr val="000000"/>
              </a:solidFill>
              <a:prstDash val="solid"/>
            </a:ln>
          </c:spPr>
        </c:majorGridlines>
        <c:title>
          <c:tx>
            <c:rich>
              <a:bodyPr/>
              <a:lstStyle/>
              <a:p>
                <a:pPr>
                  <a:defRPr sz="2333" b="1" i="0" u="none" strike="noStrike" baseline="0">
                    <a:solidFill>
                      <a:srgbClr val="000000"/>
                    </a:solidFill>
                    <a:latin typeface="Arial"/>
                    <a:ea typeface="Arial"/>
                    <a:cs typeface="Arial"/>
                  </a:defRPr>
                </a:pPr>
                <a:r>
                  <a:rPr lang="en-US"/>
                  <a:t>% Bacterial NI</a:t>
                </a:r>
              </a:p>
            </c:rich>
          </c:tx>
          <c:layout>
            <c:manualLayout>
              <c:xMode val="edge"/>
              <c:yMode val="edge"/>
              <c:x val="1.5918958031837915E-2"/>
              <c:y val="0.30548302872062666"/>
            </c:manualLayout>
          </c:layout>
          <c:overlay val="0"/>
          <c:spPr>
            <a:noFill/>
            <a:ln w="32031">
              <a:noFill/>
            </a:ln>
          </c:spPr>
        </c:title>
        <c:numFmt formatCode="General" sourceLinked="1"/>
        <c:majorTickMark val="cross"/>
        <c:minorTickMark val="none"/>
        <c:tickLblPos val="nextTo"/>
        <c:spPr>
          <a:ln w="4004">
            <a:solidFill>
              <a:srgbClr val="000000"/>
            </a:solidFill>
            <a:prstDash val="solid"/>
          </a:ln>
        </c:spPr>
        <c:txPr>
          <a:bodyPr rot="0" vert="horz"/>
          <a:lstStyle/>
          <a:p>
            <a:pPr>
              <a:defRPr sz="2333" b="0" i="0" u="none" strike="noStrike" baseline="0">
                <a:solidFill>
                  <a:srgbClr val="000000"/>
                </a:solidFill>
                <a:latin typeface="Arial"/>
                <a:ea typeface="Arial"/>
                <a:cs typeface="Arial"/>
              </a:defRPr>
            </a:pPr>
            <a:endParaRPr lang="en-US"/>
          </a:p>
        </c:txPr>
        <c:crossAx val="199096904"/>
        <c:crosses val="autoZero"/>
        <c:crossBetween val="between"/>
      </c:valAx>
      <c:spPr>
        <a:noFill/>
        <a:ln w="16015">
          <a:solidFill>
            <a:srgbClr val="808080"/>
          </a:solidFill>
          <a:prstDash val="solid"/>
        </a:ln>
      </c:spPr>
    </c:plotArea>
    <c:legend>
      <c:legendPos val="r"/>
      <c:layout>
        <c:manualLayout>
          <c:xMode val="edge"/>
          <c:yMode val="edge"/>
          <c:x val="0.78147612156295221"/>
          <c:y val="0.39425587467362927"/>
          <c:w val="0.21273516642547033"/>
          <c:h val="0.2689295039164491"/>
        </c:manualLayout>
      </c:layout>
      <c:overlay val="0"/>
      <c:spPr>
        <a:solidFill>
          <a:srgbClr val="FFFFFF"/>
        </a:solidFill>
        <a:ln w="4004">
          <a:solidFill>
            <a:srgbClr val="000000"/>
          </a:solidFill>
          <a:prstDash val="solid"/>
        </a:ln>
      </c:spPr>
      <c:txPr>
        <a:bodyPr/>
        <a:lstStyle/>
        <a:p>
          <a:pPr>
            <a:defRPr sz="2144" b="0" i="0" u="none" strike="noStrike" baseline="0">
              <a:solidFill>
                <a:srgbClr val="000000"/>
              </a:solidFill>
              <a:latin typeface="Arial"/>
              <a:ea typeface="Arial"/>
              <a:cs typeface="Arial"/>
            </a:defRPr>
          </a:pPr>
          <a:endParaRPr lang="en-US"/>
        </a:p>
      </c:txPr>
    </c:legend>
    <c:plotVisOnly val="1"/>
    <c:dispBlanksAs val="gap"/>
    <c:showDLblsOverMax val="0"/>
  </c:chart>
  <c:spPr>
    <a:solidFill>
      <a:srgbClr val="FFFFFF"/>
    </a:solidFill>
    <a:ln w="4004">
      <a:solidFill>
        <a:srgbClr val="000000"/>
      </a:solidFill>
      <a:prstDash val="solid"/>
    </a:ln>
  </c:spPr>
  <c:txPr>
    <a:bodyPr/>
    <a:lstStyle/>
    <a:p>
      <a:pPr>
        <a:defRPr sz="2333" b="0" i="0" u="none" strike="noStrike" baseline="0">
          <a:solidFill>
            <a:srgbClr val="000000"/>
          </a:solidFill>
          <a:latin typeface="Arial"/>
          <a:ea typeface="Arial"/>
          <a:cs typeface="Arial"/>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hPercent val="58"/>
      <c:rotY val="20"/>
      <c:depthPercent val="100"/>
      <c:rAngAx val="1"/>
    </c:view3D>
    <c:floor>
      <c:thickness val="0"/>
      <c:spPr>
        <a:solidFill>
          <a:srgbClr val="C0C0C0"/>
        </a:solidFill>
        <a:ln w="3175">
          <a:solidFill>
            <a:schemeClr val="tx1"/>
          </a:solidFill>
          <a:prstDash val="solid"/>
        </a:ln>
      </c:spPr>
    </c:floor>
    <c:sideWall>
      <c:thickness val="0"/>
      <c:spPr>
        <a:noFill/>
        <a:ln w="12700">
          <a:solidFill>
            <a:schemeClr val="tx1"/>
          </a:solidFill>
          <a:prstDash val="solid"/>
        </a:ln>
      </c:spPr>
    </c:sideWall>
    <c:backWall>
      <c:thickness val="0"/>
      <c:spPr>
        <a:noFill/>
        <a:ln w="12700">
          <a:solidFill>
            <a:schemeClr val="tx1"/>
          </a:solidFill>
          <a:prstDash val="solid"/>
        </a:ln>
      </c:spPr>
    </c:backWall>
    <c:plotArea>
      <c:layout>
        <c:manualLayout>
          <c:layoutTarget val="inner"/>
          <c:xMode val="edge"/>
          <c:yMode val="edge"/>
          <c:x val="8.5607940446650127E-2"/>
          <c:y val="5.4502369668246446E-2"/>
          <c:w val="0.79156327543424321"/>
          <c:h val="0.81516587677725116"/>
        </c:manualLayout>
      </c:layout>
      <c:bar3DChart>
        <c:barDir val="col"/>
        <c:grouping val="clustered"/>
        <c:varyColors val="0"/>
        <c:ser>
          <c:idx val="0"/>
          <c:order val="0"/>
          <c:tx>
            <c:strRef>
              <c:f>Sheet1!$A$2</c:f>
              <c:strCache>
                <c:ptCount val="1"/>
                <c:pt idx="0">
                  <c:v>1997</c:v>
                </c:pt>
              </c:strCache>
            </c:strRef>
          </c:tx>
          <c:spPr>
            <a:solidFill>
              <a:schemeClr val="accent1"/>
            </a:solidFill>
            <a:ln w="9153">
              <a:solidFill>
                <a:schemeClr val="tx1"/>
              </a:solidFill>
              <a:prstDash val="solid"/>
            </a:ln>
          </c:spPr>
          <c:invertIfNegative val="0"/>
          <c:cat>
            <c:strRef>
              <c:f>Sheet1!$B$1:$H$1</c:f>
              <c:strCache>
                <c:ptCount val="7"/>
                <c:pt idx="0">
                  <c:v>A</c:v>
                </c:pt>
                <c:pt idx="1">
                  <c:v>B</c:v>
                </c:pt>
                <c:pt idx="2">
                  <c:v>C</c:v>
                </c:pt>
                <c:pt idx="3">
                  <c:v>D</c:v>
                </c:pt>
                <c:pt idx="4">
                  <c:v>E</c:v>
                </c:pt>
                <c:pt idx="5">
                  <c:v>F</c:v>
                </c:pt>
                <c:pt idx="6">
                  <c:v>ALL</c:v>
                </c:pt>
              </c:strCache>
            </c:strRef>
          </c:cat>
          <c:val>
            <c:numRef>
              <c:f>Sheet1!$B$2:$H$2</c:f>
              <c:numCache>
                <c:formatCode>General</c:formatCode>
                <c:ptCount val="7"/>
                <c:pt idx="0">
                  <c:v>0.16</c:v>
                </c:pt>
                <c:pt idx="1">
                  <c:v>0.4</c:v>
                </c:pt>
                <c:pt idx="2">
                  <c:v>0.13500000000000001</c:v>
                </c:pt>
                <c:pt idx="3">
                  <c:v>0.47</c:v>
                </c:pt>
                <c:pt idx="4">
                  <c:v>0.17</c:v>
                </c:pt>
                <c:pt idx="5">
                  <c:v>0.25800000000000001</c:v>
                </c:pt>
                <c:pt idx="6">
                  <c:v>0.25</c:v>
                </c:pt>
              </c:numCache>
            </c:numRef>
          </c:val>
          <c:extLst>
            <c:ext xmlns:c16="http://schemas.microsoft.com/office/drawing/2014/chart" uri="{C3380CC4-5D6E-409C-BE32-E72D297353CC}">
              <c16:uniqueId val="{00000000-3A98-4FD0-97C4-B7BE238B9354}"/>
            </c:ext>
          </c:extLst>
        </c:ser>
        <c:ser>
          <c:idx val="1"/>
          <c:order val="1"/>
          <c:tx>
            <c:strRef>
              <c:f>Sheet1!$A$3</c:f>
              <c:strCache>
                <c:ptCount val="1"/>
                <c:pt idx="0">
                  <c:v>2000</c:v>
                </c:pt>
              </c:strCache>
            </c:strRef>
          </c:tx>
          <c:spPr>
            <a:solidFill>
              <a:schemeClr val="accent2"/>
            </a:solidFill>
            <a:ln w="9153">
              <a:solidFill>
                <a:schemeClr val="tx1"/>
              </a:solidFill>
              <a:prstDash val="solid"/>
            </a:ln>
          </c:spPr>
          <c:invertIfNegative val="0"/>
          <c:cat>
            <c:strRef>
              <c:f>Sheet1!$B$1:$H$1</c:f>
              <c:strCache>
                <c:ptCount val="7"/>
                <c:pt idx="0">
                  <c:v>A</c:v>
                </c:pt>
                <c:pt idx="1">
                  <c:v>B</c:v>
                </c:pt>
                <c:pt idx="2">
                  <c:v>C</c:v>
                </c:pt>
                <c:pt idx="3">
                  <c:v>D</c:v>
                </c:pt>
                <c:pt idx="4">
                  <c:v>E</c:v>
                </c:pt>
                <c:pt idx="5">
                  <c:v>F</c:v>
                </c:pt>
                <c:pt idx="6">
                  <c:v>ALL</c:v>
                </c:pt>
              </c:strCache>
            </c:strRef>
          </c:cat>
          <c:val>
            <c:numRef>
              <c:f>Sheet1!$B$3:$H$3</c:f>
              <c:numCache>
                <c:formatCode>General</c:formatCode>
                <c:ptCount val="7"/>
                <c:pt idx="0">
                  <c:v>8.5000000000000006E-2</c:v>
                </c:pt>
                <c:pt idx="1">
                  <c:v>0.105</c:v>
                </c:pt>
                <c:pt idx="2">
                  <c:v>7.4999999999999997E-2</c:v>
                </c:pt>
                <c:pt idx="3">
                  <c:v>0.2</c:v>
                </c:pt>
                <c:pt idx="4">
                  <c:v>0.192</c:v>
                </c:pt>
                <c:pt idx="5">
                  <c:v>0.21299999999999999</c:v>
                </c:pt>
                <c:pt idx="6">
                  <c:v>0.16500000000000001</c:v>
                </c:pt>
              </c:numCache>
            </c:numRef>
          </c:val>
          <c:extLst>
            <c:ext xmlns:c16="http://schemas.microsoft.com/office/drawing/2014/chart" uri="{C3380CC4-5D6E-409C-BE32-E72D297353CC}">
              <c16:uniqueId val="{00000001-3A98-4FD0-97C4-B7BE238B9354}"/>
            </c:ext>
          </c:extLst>
        </c:ser>
        <c:dLbls>
          <c:showLegendKey val="0"/>
          <c:showVal val="0"/>
          <c:showCatName val="0"/>
          <c:showSerName val="0"/>
          <c:showPercent val="0"/>
          <c:showBubbleSize val="0"/>
        </c:dLbls>
        <c:gapWidth val="150"/>
        <c:gapDepth val="0"/>
        <c:shape val="box"/>
        <c:axId val="169444904"/>
        <c:axId val="1"/>
        <c:axId val="0"/>
      </c:bar3DChart>
      <c:catAx>
        <c:axId val="169444904"/>
        <c:scaling>
          <c:orientation val="minMax"/>
        </c:scaling>
        <c:delete val="0"/>
        <c:axPos val="b"/>
        <c:numFmt formatCode="General" sourceLinked="1"/>
        <c:majorTickMark val="out"/>
        <c:minorTickMark val="none"/>
        <c:tickLblPos val="low"/>
        <c:spPr>
          <a:ln w="2288">
            <a:solidFill>
              <a:schemeClr val="tx1"/>
            </a:solidFill>
            <a:prstDash val="solid"/>
          </a:ln>
        </c:spPr>
        <c:txPr>
          <a:bodyPr rot="0" vert="horz"/>
          <a:lstStyle/>
          <a:p>
            <a:pPr>
              <a:defRPr sz="1297" b="1" i="0" u="none" strike="noStrike" baseline="0">
                <a:solidFill>
                  <a:schemeClr val="tx1"/>
                </a:solidFill>
                <a:latin typeface="Times New Roman"/>
                <a:ea typeface="Times New Roman"/>
                <a:cs typeface="Times New Roman"/>
              </a:defRPr>
            </a:pPr>
            <a:endParaRPr lang="en-US"/>
          </a:p>
        </c:txPr>
        <c:crossAx val="1"/>
        <c:crosses val="autoZero"/>
        <c:auto val="1"/>
        <c:lblAlgn val="ctr"/>
        <c:lblOffset val="100"/>
        <c:tickLblSkip val="1"/>
        <c:tickMarkSkip val="1"/>
        <c:noMultiLvlLbl val="0"/>
      </c:catAx>
      <c:valAx>
        <c:axId val="1"/>
        <c:scaling>
          <c:orientation val="minMax"/>
        </c:scaling>
        <c:delete val="0"/>
        <c:axPos val="l"/>
        <c:majorGridlines>
          <c:spPr>
            <a:ln w="2288">
              <a:solidFill>
                <a:schemeClr val="tx1"/>
              </a:solidFill>
              <a:prstDash val="solid"/>
            </a:ln>
          </c:spPr>
        </c:majorGridlines>
        <c:numFmt formatCode="0%" sourceLinked="0"/>
        <c:majorTickMark val="out"/>
        <c:minorTickMark val="none"/>
        <c:tickLblPos val="nextTo"/>
        <c:spPr>
          <a:ln w="2288">
            <a:solidFill>
              <a:schemeClr val="tx1"/>
            </a:solidFill>
            <a:prstDash val="solid"/>
          </a:ln>
        </c:spPr>
        <c:txPr>
          <a:bodyPr rot="0" vert="horz"/>
          <a:lstStyle/>
          <a:p>
            <a:pPr>
              <a:defRPr sz="1297" b="1" i="0" u="none" strike="noStrike" baseline="0">
                <a:solidFill>
                  <a:schemeClr val="tx1"/>
                </a:solidFill>
                <a:latin typeface="Times New Roman"/>
                <a:ea typeface="Times New Roman"/>
                <a:cs typeface="Times New Roman"/>
              </a:defRPr>
            </a:pPr>
            <a:endParaRPr lang="en-US"/>
          </a:p>
        </c:txPr>
        <c:crossAx val="169444904"/>
        <c:crosses val="autoZero"/>
        <c:crossBetween val="between"/>
      </c:valAx>
      <c:spPr>
        <a:noFill/>
        <a:ln w="18307">
          <a:noFill/>
        </a:ln>
      </c:spPr>
    </c:plotArea>
    <c:legend>
      <c:legendPos val="r"/>
      <c:layout>
        <c:manualLayout>
          <c:xMode val="edge"/>
          <c:yMode val="edge"/>
          <c:x val="0.89081885856079401"/>
          <c:y val="0.4218009478672986"/>
          <c:w val="0.10421836228287841"/>
          <c:h val="0.15876777251184834"/>
        </c:manualLayout>
      </c:layout>
      <c:overlay val="0"/>
      <c:spPr>
        <a:noFill/>
        <a:ln w="2288">
          <a:solidFill>
            <a:schemeClr val="tx1"/>
          </a:solidFill>
          <a:prstDash val="solid"/>
        </a:ln>
      </c:spPr>
      <c:txPr>
        <a:bodyPr/>
        <a:lstStyle/>
        <a:p>
          <a:pPr>
            <a:defRPr sz="1193" b="1" i="0" u="none" strike="noStrike" baseline="0">
              <a:solidFill>
                <a:schemeClr val="tx1"/>
              </a:solidFill>
              <a:latin typeface="Times New Roman"/>
              <a:ea typeface="Times New Roman"/>
              <a:cs typeface="Times New Roman"/>
            </a:defRPr>
          </a:pPr>
          <a:endParaRPr lang="en-US"/>
        </a:p>
      </c:txPr>
    </c:legend>
    <c:plotVisOnly val="1"/>
    <c:dispBlanksAs val="gap"/>
    <c:showDLblsOverMax val="0"/>
  </c:chart>
  <c:spPr>
    <a:noFill/>
    <a:ln>
      <a:noFill/>
    </a:ln>
  </c:spPr>
  <c:txPr>
    <a:bodyPr/>
    <a:lstStyle/>
    <a:p>
      <a:pPr>
        <a:defRPr sz="1297" b="1" i="0" u="none" strike="noStrike" baseline="0">
          <a:solidFill>
            <a:schemeClr val="tx1"/>
          </a:solidFill>
          <a:latin typeface="Times New Roman"/>
          <a:ea typeface="Times New Roman"/>
          <a:cs typeface="Times New Roman"/>
        </a:defRPr>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77943615257048"/>
          <c:y val="7.7114427860696513E-2"/>
          <c:w val="0.58374792703150913"/>
          <c:h val="0.76119402985074625"/>
        </c:manualLayout>
      </c:layout>
      <c:scatterChart>
        <c:scatterStyle val="lineMarker"/>
        <c:varyColors val="0"/>
        <c:ser>
          <c:idx val="0"/>
          <c:order val="0"/>
          <c:tx>
            <c:strRef>
              <c:f>Sheet1!$A$2</c:f>
              <c:strCache>
                <c:ptCount val="1"/>
                <c:pt idx="0">
                  <c:v>Interval-days</c:v>
                </c:pt>
              </c:strCache>
            </c:strRef>
          </c:tx>
          <c:spPr>
            <a:ln w="14282">
              <a:solidFill>
                <a:srgbClr val="FF0000"/>
              </a:solidFill>
              <a:prstDash val="solid"/>
            </a:ln>
          </c:spPr>
          <c:marker>
            <c:symbol val="diamond"/>
            <c:size val="5"/>
            <c:spPr>
              <a:solidFill>
                <a:srgbClr val="FF0000"/>
              </a:solidFill>
              <a:ln>
                <a:solidFill>
                  <a:srgbClr val="FF0000"/>
                </a:solidFill>
                <a:prstDash val="solid"/>
              </a:ln>
            </c:spPr>
          </c:marker>
          <c:xVal>
            <c:numRef>
              <c:f>Sheet1!$B$1:$HQ$1</c:f>
              <c:numCache>
                <c:formatCode>General</c:formatCode>
                <c:ptCount val="224"/>
              </c:numCache>
            </c:numRef>
          </c:xVal>
          <c:yVal>
            <c:numRef>
              <c:f>Sheet1!$B$2:$HQ$2</c:f>
              <c:numCache>
                <c:formatCode>General</c:formatCode>
                <c:ptCount val="224"/>
                <c:pt idx="0">
                  <c:v>0</c:v>
                </c:pt>
                <c:pt idx="1">
                  <c:v>12</c:v>
                </c:pt>
                <c:pt idx="2">
                  <c:v>10</c:v>
                </c:pt>
                <c:pt idx="3">
                  <c:v>15</c:v>
                </c:pt>
                <c:pt idx="4">
                  <c:v>13</c:v>
                </c:pt>
                <c:pt idx="5">
                  <c:v>10</c:v>
                </c:pt>
                <c:pt idx="6">
                  <c:v>16</c:v>
                </c:pt>
                <c:pt idx="7">
                  <c:v>21</c:v>
                </c:pt>
                <c:pt idx="8">
                  <c:v>14</c:v>
                </c:pt>
                <c:pt idx="9">
                  <c:v>30</c:v>
                </c:pt>
                <c:pt idx="10">
                  <c:v>19</c:v>
                </c:pt>
                <c:pt idx="11">
                  <c:v>40</c:v>
                </c:pt>
                <c:pt idx="12">
                  <c:v>30</c:v>
                </c:pt>
                <c:pt idx="13">
                  <c:v>55</c:v>
                </c:pt>
                <c:pt idx="14">
                  <c:v>42</c:v>
                </c:pt>
              </c:numCache>
            </c:numRef>
          </c:yVal>
          <c:smooth val="0"/>
          <c:extLst>
            <c:ext xmlns:c16="http://schemas.microsoft.com/office/drawing/2014/chart" uri="{C3380CC4-5D6E-409C-BE32-E72D297353CC}">
              <c16:uniqueId val="{00000000-3E8F-48B5-8895-F0F23BE5CEE7}"/>
            </c:ext>
          </c:extLst>
        </c:ser>
        <c:ser>
          <c:idx val="1"/>
          <c:order val="1"/>
          <c:tx>
            <c:strRef>
              <c:f>Sheet1!$A$3</c:f>
              <c:strCache>
                <c:ptCount val="1"/>
              </c:strCache>
            </c:strRef>
          </c:tx>
          <c:spPr>
            <a:ln w="21424">
              <a:noFill/>
            </a:ln>
          </c:spPr>
          <c:marker>
            <c:symbol val="square"/>
            <c:size val="5"/>
            <c:spPr>
              <a:solidFill>
                <a:srgbClr val="FFFF00"/>
              </a:solidFill>
              <a:ln>
                <a:solidFill>
                  <a:srgbClr val="FFFF00"/>
                </a:solidFill>
                <a:prstDash val="solid"/>
              </a:ln>
            </c:spPr>
          </c:marker>
          <c:xVal>
            <c:numRef>
              <c:f>Sheet1!$B$1:$HQ$1</c:f>
              <c:numCache>
                <c:formatCode>General</c:formatCode>
                <c:ptCount val="224"/>
              </c:numCache>
            </c:numRef>
          </c:xVal>
          <c:yVal>
            <c:numRef>
              <c:f>Sheet1!$B$3:$HQ$3</c:f>
              <c:numCache>
                <c:formatCode>General</c:formatCode>
                <c:ptCount val="224"/>
              </c:numCache>
            </c:numRef>
          </c:yVal>
          <c:smooth val="0"/>
          <c:extLst>
            <c:ext xmlns:c16="http://schemas.microsoft.com/office/drawing/2014/chart" uri="{C3380CC4-5D6E-409C-BE32-E72D297353CC}">
              <c16:uniqueId val="{00000001-3E8F-48B5-8895-F0F23BE5CEE7}"/>
            </c:ext>
          </c:extLst>
        </c:ser>
        <c:dLbls>
          <c:showLegendKey val="0"/>
          <c:showVal val="0"/>
          <c:showCatName val="0"/>
          <c:showSerName val="0"/>
          <c:showPercent val="0"/>
          <c:showBubbleSize val="0"/>
        </c:dLbls>
        <c:axId val="202229472"/>
        <c:axId val="1"/>
      </c:scatterChart>
      <c:valAx>
        <c:axId val="202229472"/>
        <c:scaling>
          <c:orientation val="minMax"/>
          <c:max val="15"/>
          <c:min val="0"/>
        </c:scaling>
        <c:delete val="0"/>
        <c:axPos val="b"/>
        <c:numFmt formatCode="General" sourceLinked="1"/>
        <c:majorTickMark val="out"/>
        <c:minorTickMark val="none"/>
        <c:tickLblPos val="nextTo"/>
        <c:spPr>
          <a:ln w="3571">
            <a:solidFill>
              <a:schemeClr val="tx1"/>
            </a:solidFill>
            <a:prstDash val="solid"/>
          </a:ln>
        </c:spPr>
        <c:txPr>
          <a:bodyPr rot="0" vert="horz"/>
          <a:lstStyle/>
          <a:p>
            <a:pPr>
              <a:defRPr sz="2024" b="1" i="0" u="none" strike="noStrike" baseline="0">
                <a:solidFill>
                  <a:schemeClr val="tx1"/>
                </a:solidFill>
                <a:latin typeface="Tahoma"/>
                <a:ea typeface="Tahoma"/>
                <a:cs typeface="Tahoma"/>
              </a:defRPr>
            </a:pPr>
            <a:endParaRPr lang="en-US"/>
          </a:p>
        </c:txPr>
        <c:crossAx val="1"/>
        <c:crosses val="autoZero"/>
        <c:crossBetween val="midCat"/>
        <c:majorUnit val="4"/>
        <c:minorUnit val="1"/>
      </c:valAx>
      <c:valAx>
        <c:axId val="1"/>
        <c:scaling>
          <c:orientation val="minMax"/>
        </c:scaling>
        <c:delete val="0"/>
        <c:axPos val="l"/>
        <c:majorGridlines>
          <c:spPr>
            <a:ln w="3571">
              <a:solidFill>
                <a:schemeClr val="tx1"/>
              </a:solidFill>
              <a:prstDash val="solid"/>
            </a:ln>
          </c:spPr>
        </c:majorGridlines>
        <c:numFmt formatCode="General" sourceLinked="1"/>
        <c:majorTickMark val="out"/>
        <c:minorTickMark val="none"/>
        <c:tickLblPos val="nextTo"/>
        <c:spPr>
          <a:ln w="3571">
            <a:solidFill>
              <a:schemeClr val="tx1"/>
            </a:solidFill>
            <a:prstDash val="solid"/>
          </a:ln>
        </c:spPr>
        <c:txPr>
          <a:bodyPr rot="0" vert="horz"/>
          <a:lstStyle/>
          <a:p>
            <a:pPr>
              <a:defRPr sz="2024" b="1" i="0" u="none" strike="noStrike" baseline="0">
                <a:solidFill>
                  <a:schemeClr val="tx1"/>
                </a:solidFill>
                <a:latin typeface="Tahoma"/>
                <a:ea typeface="Tahoma"/>
                <a:cs typeface="Tahoma"/>
              </a:defRPr>
            </a:pPr>
            <a:endParaRPr lang="en-US"/>
          </a:p>
        </c:txPr>
        <c:crossAx val="202229472"/>
        <c:crosses val="autoZero"/>
        <c:crossBetween val="midCat"/>
      </c:valAx>
      <c:spPr>
        <a:noFill/>
        <a:ln w="14282">
          <a:solidFill>
            <a:schemeClr val="tx1"/>
          </a:solidFill>
          <a:prstDash val="solid"/>
        </a:ln>
      </c:spPr>
    </c:plotArea>
    <c:legend>
      <c:legendPos val="r"/>
      <c:layout>
        <c:manualLayout>
          <c:xMode val="edge"/>
          <c:yMode val="edge"/>
          <c:x val="0.73963515754560527"/>
          <c:y val="0.30348258706467662"/>
          <c:w val="0.2537313432835821"/>
          <c:h val="0.30597014925373134"/>
        </c:manualLayout>
      </c:layout>
      <c:overlay val="0"/>
      <c:spPr>
        <a:noFill/>
        <a:ln w="3571">
          <a:solidFill>
            <a:schemeClr val="tx1"/>
          </a:solidFill>
          <a:prstDash val="solid"/>
        </a:ln>
      </c:spPr>
      <c:txPr>
        <a:bodyPr/>
        <a:lstStyle/>
        <a:p>
          <a:pPr>
            <a:defRPr sz="1861" b="1" i="0" u="none" strike="noStrike" baseline="0">
              <a:solidFill>
                <a:schemeClr val="tx1"/>
              </a:solidFill>
              <a:latin typeface="Tahoma"/>
              <a:ea typeface="Tahoma"/>
              <a:cs typeface="Tahoma"/>
            </a:defRPr>
          </a:pPr>
          <a:endParaRPr lang="en-US"/>
        </a:p>
      </c:txPr>
    </c:legend>
    <c:plotVisOnly val="1"/>
    <c:dispBlanksAs val="gap"/>
    <c:showDLblsOverMax val="0"/>
  </c:chart>
  <c:spPr>
    <a:noFill/>
    <a:ln>
      <a:noFill/>
    </a:ln>
  </c:spPr>
  <c:txPr>
    <a:bodyPr/>
    <a:lstStyle/>
    <a:p>
      <a:pPr>
        <a:defRPr sz="2024" b="1" i="0" u="none" strike="noStrike" baseline="0">
          <a:solidFill>
            <a:schemeClr val="tx1"/>
          </a:solidFill>
          <a:latin typeface="Tahoma"/>
          <a:ea typeface="Tahoma"/>
          <a:cs typeface="Tahoma"/>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7248322147651006E-2"/>
          <c:y val="0.10609480812641084"/>
          <c:w val="0.88758389261744963"/>
          <c:h val="0.86681715575620766"/>
        </c:manualLayout>
      </c:layout>
      <c:barChart>
        <c:barDir val="col"/>
        <c:grouping val="clustered"/>
        <c:varyColors val="0"/>
        <c:ser>
          <c:idx val="0"/>
          <c:order val="0"/>
          <c:tx>
            <c:strRef>
              <c:f>Sheet1!$B$1</c:f>
              <c:strCache>
                <c:ptCount val="1"/>
              </c:strCache>
            </c:strRef>
          </c:tx>
          <c:spPr>
            <a:solidFill>
              <a:srgbClr val="FF9900"/>
            </a:solidFill>
            <a:ln w="20105">
              <a:solidFill>
                <a:srgbClr val="000000"/>
              </a:solidFill>
              <a:prstDash val="solid"/>
            </a:ln>
          </c:spPr>
          <c:invertIfNegative val="0"/>
          <c:dLbls>
            <c:dLbl>
              <c:idx val="23"/>
              <c:spPr>
                <a:noFill/>
                <a:ln w="40211">
                  <a:noFill/>
                </a:ln>
              </c:spPr>
              <c:txPr>
                <a:bodyPr rot="-5400000" vert="horz"/>
                <a:lstStyle/>
                <a:p>
                  <a:pPr algn="ctr">
                    <a:defRPr sz="712" b="0" i="0" u="none" strike="noStrike" baseline="0">
                      <a:solidFill>
                        <a:srgbClr val="000000"/>
                      </a:solidFill>
                      <a:latin typeface="Arial"/>
                      <a:ea typeface="Arial"/>
                      <a:cs typeface="Arial"/>
                    </a:defRPr>
                  </a:pPr>
                  <a:endParaRPr lang="en-US"/>
                </a:p>
              </c:txPr>
              <c:dLblPos val="outEnd"/>
              <c:showLegendKey val="0"/>
              <c:showVal val="0"/>
              <c:showCatName val="1"/>
              <c:showSerName val="0"/>
              <c:showPercent val="0"/>
              <c:showBubbleSize val="0"/>
              <c:extLst>
                <c:ext xmlns:c16="http://schemas.microsoft.com/office/drawing/2014/chart" uri="{C3380CC4-5D6E-409C-BE32-E72D297353CC}">
                  <c16:uniqueId val="{00000000-B538-4BC2-B6C8-D05AD05E3B05}"/>
                </c:ext>
              </c:extLst>
            </c:dLbl>
            <c:spPr>
              <a:noFill/>
              <a:ln w="40211">
                <a:noFill/>
              </a:ln>
            </c:spPr>
            <c:txPr>
              <a:bodyPr rot="-5400000" vert="horz" wrap="square" lIns="38100" tIns="19050" rIns="38100" bIns="19050" anchor="ctr">
                <a:spAutoFit/>
              </a:bodyPr>
              <a:lstStyle/>
              <a:p>
                <a:pPr algn="ctr">
                  <a:defRPr sz="712" b="0" i="0" u="none" strike="noStrike" baseline="0">
                    <a:solidFill>
                      <a:srgbClr val="000000"/>
                    </a:solidFill>
                    <a:latin typeface="Arial"/>
                    <a:ea typeface="Arial"/>
                    <a:cs typeface="Arial"/>
                  </a:defRPr>
                </a:pPr>
                <a:endParaRPr lang="en-US"/>
              </a:p>
            </c:txPr>
            <c:dLblPos val="outEnd"/>
            <c:showLegendKey val="0"/>
            <c:showVal val="0"/>
            <c:showCatName val="1"/>
            <c:showSerName val="0"/>
            <c:showPercent val="0"/>
            <c:showBubbleSize val="0"/>
            <c:showLeaderLines val="0"/>
            <c:extLst>
              <c:ext xmlns:c15="http://schemas.microsoft.com/office/drawing/2012/chart" uri="{CE6537A1-D6FC-4f65-9D91-7224C49458BB}">
                <c15:showLeaderLines val="0"/>
              </c:ext>
            </c:extLst>
          </c:dLbls>
          <c:cat>
            <c:numRef>
              <c:f>Sheet1!$A$2:$A$94</c:f>
              <c:numCache>
                <c:formatCode>General</c:formatCode>
                <c:ptCount val="93"/>
                <c:pt idx="0">
                  <c:v>473</c:v>
                </c:pt>
                <c:pt idx="1">
                  <c:v>419</c:v>
                </c:pt>
                <c:pt idx="2">
                  <c:v>502</c:v>
                </c:pt>
                <c:pt idx="3">
                  <c:v>433</c:v>
                </c:pt>
                <c:pt idx="4">
                  <c:v>474</c:v>
                </c:pt>
                <c:pt idx="5">
                  <c:v>489</c:v>
                </c:pt>
                <c:pt idx="6">
                  <c:v>413</c:v>
                </c:pt>
                <c:pt idx="7">
                  <c:v>445</c:v>
                </c:pt>
                <c:pt idx="8">
                  <c:v>486</c:v>
                </c:pt>
                <c:pt idx="9">
                  <c:v>455</c:v>
                </c:pt>
                <c:pt idx="10">
                  <c:v>414</c:v>
                </c:pt>
                <c:pt idx="11">
                  <c:v>493</c:v>
                </c:pt>
                <c:pt idx="12">
                  <c:v>428</c:v>
                </c:pt>
                <c:pt idx="13">
                  <c:v>443</c:v>
                </c:pt>
                <c:pt idx="14">
                  <c:v>452</c:v>
                </c:pt>
                <c:pt idx="15">
                  <c:v>480</c:v>
                </c:pt>
                <c:pt idx="16">
                  <c:v>458</c:v>
                </c:pt>
                <c:pt idx="17">
                  <c:v>488</c:v>
                </c:pt>
                <c:pt idx="18">
                  <c:v>406</c:v>
                </c:pt>
                <c:pt idx="19">
                  <c:v>404</c:v>
                </c:pt>
                <c:pt idx="20">
                  <c:v>438</c:v>
                </c:pt>
                <c:pt idx="21">
                  <c:v>456</c:v>
                </c:pt>
                <c:pt idx="22">
                  <c:v>426</c:v>
                </c:pt>
                <c:pt idx="23">
                  <c:v>407</c:v>
                </c:pt>
                <c:pt idx="24">
                  <c:v>472</c:v>
                </c:pt>
                <c:pt idx="25">
                  <c:v>499</c:v>
                </c:pt>
                <c:pt idx="26">
                  <c:v>495</c:v>
                </c:pt>
                <c:pt idx="27">
                  <c:v>424</c:v>
                </c:pt>
                <c:pt idx="28">
                  <c:v>485</c:v>
                </c:pt>
                <c:pt idx="29">
                  <c:v>436</c:v>
                </c:pt>
                <c:pt idx="30">
                  <c:v>408</c:v>
                </c:pt>
                <c:pt idx="31">
                  <c:v>475</c:v>
                </c:pt>
                <c:pt idx="32">
                  <c:v>437</c:v>
                </c:pt>
                <c:pt idx="33">
                  <c:v>441</c:v>
                </c:pt>
                <c:pt idx="34">
                  <c:v>484</c:v>
                </c:pt>
                <c:pt idx="35">
                  <c:v>427</c:v>
                </c:pt>
                <c:pt idx="36">
                  <c:v>447</c:v>
                </c:pt>
                <c:pt idx="37">
                  <c:v>444</c:v>
                </c:pt>
                <c:pt idx="38">
                  <c:v>446</c:v>
                </c:pt>
                <c:pt idx="39">
                  <c:v>425</c:v>
                </c:pt>
                <c:pt idx="40">
                  <c:v>405</c:v>
                </c:pt>
                <c:pt idx="41">
                  <c:v>401</c:v>
                </c:pt>
                <c:pt idx="42">
                  <c:v>415</c:v>
                </c:pt>
                <c:pt idx="43">
                  <c:v>498</c:v>
                </c:pt>
                <c:pt idx="44">
                  <c:v>508</c:v>
                </c:pt>
                <c:pt idx="45">
                  <c:v>504</c:v>
                </c:pt>
                <c:pt idx="46">
                  <c:v>449</c:v>
                </c:pt>
                <c:pt idx="47">
                  <c:v>482</c:v>
                </c:pt>
                <c:pt idx="48">
                  <c:v>416</c:v>
                </c:pt>
                <c:pt idx="49">
                  <c:v>457</c:v>
                </c:pt>
                <c:pt idx="50">
                  <c:v>417</c:v>
                </c:pt>
                <c:pt idx="51">
                  <c:v>492</c:v>
                </c:pt>
                <c:pt idx="52">
                  <c:v>481</c:v>
                </c:pt>
                <c:pt idx="53">
                  <c:v>478</c:v>
                </c:pt>
                <c:pt idx="54">
                  <c:v>477</c:v>
                </c:pt>
                <c:pt idx="55">
                  <c:v>468</c:v>
                </c:pt>
                <c:pt idx="56">
                  <c:v>412</c:v>
                </c:pt>
                <c:pt idx="57">
                  <c:v>411</c:v>
                </c:pt>
                <c:pt idx="58">
                  <c:v>483</c:v>
                </c:pt>
                <c:pt idx="59">
                  <c:v>479</c:v>
                </c:pt>
                <c:pt idx="60">
                  <c:v>429</c:v>
                </c:pt>
                <c:pt idx="61">
                  <c:v>462</c:v>
                </c:pt>
                <c:pt idx="62">
                  <c:v>423</c:v>
                </c:pt>
                <c:pt idx="63">
                  <c:v>440</c:v>
                </c:pt>
                <c:pt idx="64">
                  <c:v>418</c:v>
                </c:pt>
                <c:pt idx="65">
                  <c:v>409</c:v>
                </c:pt>
                <c:pt idx="66">
                  <c:v>403</c:v>
                </c:pt>
                <c:pt idx="67">
                  <c:v>431</c:v>
                </c:pt>
                <c:pt idx="68">
                  <c:v>435</c:v>
                </c:pt>
                <c:pt idx="69">
                  <c:v>494</c:v>
                </c:pt>
                <c:pt idx="70">
                  <c:v>402</c:v>
                </c:pt>
                <c:pt idx="71">
                  <c:v>505</c:v>
                </c:pt>
                <c:pt idx="72">
                  <c:v>430</c:v>
                </c:pt>
                <c:pt idx="73">
                  <c:v>434</c:v>
                </c:pt>
                <c:pt idx="74">
                  <c:v>471</c:v>
                </c:pt>
                <c:pt idx="75">
                  <c:v>466</c:v>
                </c:pt>
                <c:pt idx="76">
                  <c:v>410</c:v>
                </c:pt>
                <c:pt idx="77">
                  <c:v>422</c:v>
                </c:pt>
                <c:pt idx="78">
                  <c:v>432</c:v>
                </c:pt>
                <c:pt idx="79">
                  <c:v>476</c:v>
                </c:pt>
                <c:pt idx="80">
                  <c:v>421</c:v>
                </c:pt>
                <c:pt idx="81">
                  <c:v>420</c:v>
                </c:pt>
                <c:pt idx="82">
                  <c:v>459</c:v>
                </c:pt>
                <c:pt idx="83">
                  <c:v>464</c:v>
                </c:pt>
                <c:pt idx="84">
                  <c:v>506</c:v>
                </c:pt>
                <c:pt idx="85">
                  <c:v>500</c:v>
                </c:pt>
                <c:pt idx="86">
                  <c:v>487</c:v>
                </c:pt>
                <c:pt idx="87">
                  <c:v>467</c:v>
                </c:pt>
                <c:pt idx="88">
                  <c:v>496</c:v>
                </c:pt>
                <c:pt idx="89">
                  <c:v>501</c:v>
                </c:pt>
                <c:pt idx="90">
                  <c:v>491</c:v>
                </c:pt>
                <c:pt idx="91">
                  <c:v>469</c:v>
                </c:pt>
                <c:pt idx="92">
                  <c:v>451</c:v>
                </c:pt>
              </c:numCache>
            </c:numRef>
          </c:cat>
          <c:val>
            <c:numRef>
              <c:f>Sheet1!$B$2:$B$94</c:f>
              <c:numCache>
                <c:formatCode>General</c:formatCode>
                <c:ptCount val="93"/>
                <c:pt idx="0">
                  <c:v>0</c:v>
                </c:pt>
                <c:pt idx="1">
                  <c:v>4.3</c:v>
                </c:pt>
                <c:pt idx="2">
                  <c:v>4.5</c:v>
                </c:pt>
                <c:pt idx="3">
                  <c:v>5.3</c:v>
                </c:pt>
                <c:pt idx="4">
                  <c:v>5.6</c:v>
                </c:pt>
                <c:pt idx="5">
                  <c:v>6.5</c:v>
                </c:pt>
                <c:pt idx="6">
                  <c:v>6.7</c:v>
                </c:pt>
                <c:pt idx="7">
                  <c:v>7</c:v>
                </c:pt>
                <c:pt idx="8">
                  <c:v>7.1</c:v>
                </c:pt>
                <c:pt idx="9">
                  <c:v>7.1</c:v>
                </c:pt>
                <c:pt idx="10">
                  <c:v>7.8</c:v>
                </c:pt>
                <c:pt idx="11">
                  <c:v>8.8000000000000007</c:v>
                </c:pt>
                <c:pt idx="12">
                  <c:v>8.9</c:v>
                </c:pt>
                <c:pt idx="13">
                  <c:v>9.8000000000000007</c:v>
                </c:pt>
                <c:pt idx="14">
                  <c:v>10.8</c:v>
                </c:pt>
                <c:pt idx="15">
                  <c:v>10.8</c:v>
                </c:pt>
                <c:pt idx="16">
                  <c:v>11.2</c:v>
                </c:pt>
                <c:pt idx="17">
                  <c:v>11.8</c:v>
                </c:pt>
                <c:pt idx="18">
                  <c:v>12</c:v>
                </c:pt>
                <c:pt idx="19">
                  <c:v>12</c:v>
                </c:pt>
                <c:pt idx="20">
                  <c:v>12.1</c:v>
                </c:pt>
                <c:pt idx="21">
                  <c:v>12.9</c:v>
                </c:pt>
                <c:pt idx="22">
                  <c:v>13.2</c:v>
                </c:pt>
                <c:pt idx="23">
                  <c:v>13.2</c:v>
                </c:pt>
                <c:pt idx="24">
                  <c:v>13.3</c:v>
                </c:pt>
                <c:pt idx="25">
                  <c:v>13.3</c:v>
                </c:pt>
                <c:pt idx="26">
                  <c:v>13.5</c:v>
                </c:pt>
                <c:pt idx="27">
                  <c:v>13.7</c:v>
                </c:pt>
                <c:pt idx="28">
                  <c:v>13.7</c:v>
                </c:pt>
                <c:pt idx="29">
                  <c:v>14.1</c:v>
                </c:pt>
                <c:pt idx="30">
                  <c:v>14.5</c:v>
                </c:pt>
                <c:pt idx="31">
                  <c:v>15</c:v>
                </c:pt>
                <c:pt idx="32">
                  <c:v>15.4</c:v>
                </c:pt>
                <c:pt idx="33">
                  <c:v>16.2</c:v>
                </c:pt>
                <c:pt idx="34">
                  <c:v>16.7</c:v>
                </c:pt>
                <c:pt idx="35">
                  <c:v>16.899999999999999</c:v>
                </c:pt>
                <c:pt idx="36">
                  <c:v>16.899999999999999</c:v>
                </c:pt>
                <c:pt idx="37">
                  <c:v>16.899999999999999</c:v>
                </c:pt>
                <c:pt idx="38">
                  <c:v>17.100000000000001</c:v>
                </c:pt>
                <c:pt idx="39">
                  <c:v>17.100000000000001</c:v>
                </c:pt>
                <c:pt idx="40">
                  <c:v>17.3</c:v>
                </c:pt>
                <c:pt idx="41">
                  <c:v>17.399999999999999</c:v>
                </c:pt>
                <c:pt idx="42">
                  <c:v>17.5</c:v>
                </c:pt>
                <c:pt idx="43">
                  <c:v>17.5</c:v>
                </c:pt>
                <c:pt idx="44">
                  <c:v>17.7</c:v>
                </c:pt>
                <c:pt idx="45">
                  <c:v>17.8</c:v>
                </c:pt>
                <c:pt idx="46">
                  <c:v>17.899999999999999</c:v>
                </c:pt>
                <c:pt idx="47">
                  <c:v>18.3</c:v>
                </c:pt>
                <c:pt idx="48">
                  <c:v>18.3</c:v>
                </c:pt>
                <c:pt idx="49">
                  <c:v>18.399999999999999</c:v>
                </c:pt>
                <c:pt idx="50">
                  <c:v>18.5</c:v>
                </c:pt>
                <c:pt idx="51">
                  <c:v>18.899999999999999</c:v>
                </c:pt>
                <c:pt idx="52">
                  <c:v>19.2</c:v>
                </c:pt>
                <c:pt idx="53">
                  <c:v>20</c:v>
                </c:pt>
                <c:pt idx="54">
                  <c:v>20</c:v>
                </c:pt>
                <c:pt idx="55">
                  <c:v>20</c:v>
                </c:pt>
                <c:pt idx="56">
                  <c:v>20.3</c:v>
                </c:pt>
                <c:pt idx="57">
                  <c:v>20.3</c:v>
                </c:pt>
                <c:pt idx="58">
                  <c:v>20.399999999999999</c:v>
                </c:pt>
                <c:pt idx="59">
                  <c:v>20.8</c:v>
                </c:pt>
                <c:pt idx="60">
                  <c:v>21.7</c:v>
                </c:pt>
                <c:pt idx="61">
                  <c:v>21.8</c:v>
                </c:pt>
                <c:pt idx="62">
                  <c:v>21.9</c:v>
                </c:pt>
                <c:pt idx="63">
                  <c:v>22.2</c:v>
                </c:pt>
                <c:pt idx="64">
                  <c:v>22.2</c:v>
                </c:pt>
                <c:pt idx="65">
                  <c:v>22.4</c:v>
                </c:pt>
                <c:pt idx="66">
                  <c:v>22.4</c:v>
                </c:pt>
                <c:pt idx="67">
                  <c:v>22.5</c:v>
                </c:pt>
                <c:pt idx="68">
                  <c:v>23</c:v>
                </c:pt>
                <c:pt idx="69">
                  <c:v>23.1</c:v>
                </c:pt>
                <c:pt idx="70">
                  <c:v>23.4</c:v>
                </c:pt>
                <c:pt idx="71">
                  <c:v>23.4</c:v>
                </c:pt>
                <c:pt idx="72">
                  <c:v>24.1</c:v>
                </c:pt>
                <c:pt idx="73">
                  <c:v>24.4</c:v>
                </c:pt>
                <c:pt idx="74">
                  <c:v>25</c:v>
                </c:pt>
                <c:pt idx="75">
                  <c:v>25</c:v>
                </c:pt>
                <c:pt idx="76">
                  <c:v>25.4</c:v>
                </c:pt>
                <c:pt idx="77">
                  <c:v>26</c:v>
                </c:pt>
                <c:pt idx="78">
                  <c:v>29.1</c:v>
                </c:pt>
                <c:pt idx="79">
                  <c:v>30</c:v>
                </c:pt>
                <c:pt idx="80">
                  <c:v>31.9</c:v>
                </c:pt>
                <c:pt idx="81">
                  <c:v>32.4</c:v>
                </c:pt>
                <c:pt idx="82">
                  <c:v>35.799999999999997</c:v>
                </c:pt>
                <c:pt idx="83">
                  <c:v>37.5</c:v>
                </c:pt>
                <c:pt idx="84">
                  <c:v>39.1</c:v>
                </c:pt>
                <c:pt idx="85">
                  <c:v>39.5</c:v>
                </c:pt>
                <c:pt idx="86">
                  <c:v>40</c:v>
                </c:pt>
                <c:pt idx="87">
                  <c:v>41.7</c:v>
                </c:pt>
                <c:pt idx="88">
                  <c:v>42.1</c:v>
                </c:pt>
                <c:pt idx="89">
                  <c:v>42.9</c:v>
                </c:pt>
                <c:pt idx="90">
                  <c:v>50</c:v>
                </c:pt>
                <c:pt idx="91">
                  <c:v>54.5</c:v>
                </c:pt>
                <c:pt idx="92">
                  <c:v>55.3</c:v>
                </c:pt>
              </c:numCache>
            </c:numRef>
          </c:val>
          <c:extLst>
            <c:ext xmlns:c16="http://schemas.microsoft.com/office/drawing/2014/chart" uri="{C3380CC4-5D6E-409C-BE32-E72D297353CC}">
              <c16:uniqueId val="{00000001-B538-4BC2-B6C8-D05AD05E3B05}"/>
            </c:ext>
          </c:extLst>
        </c:ser>
        <c:dLbls>
          <c:showLegendKey val="0"/>
          <c:showVal val="0"/>
          <c:showCatName val="0"/>
          <c:showSerName val="0"/>
          <c:showPercent val="0"/>
          <c:showBubbleSize val="0"/>
        </c:dLbls>
        <c:gapWidth val="0"/>
        <c:axId val="200050352"/>
        <c:axId val="1"/>
      </c:barChart>
      <c:catAx>
        <c:axId val="200050352"/>
        <c:scaling>
          <c:orientation val="minMax"/>
        </c:scaling>
        <c:delete val="0"/>
        <c:axPos val="b"/>
        <c:numFmt formatCode="General" sourceLinked="1"/>
        <c:majorTickMark val="out"/>
        <c:minorTickMark val="none"/>
        <c:tickLblPos val="nextTo"/>
        <c:spPr>
          <a:ln w="5026">
            <a:solidFill>
              <a:srgbClr val="000000"/>
            </a:solidFill>
            <a:prstDash val="solid"/>
          </a:ln>
        </c:spPr>
        <c:txPr>
          <a:bodyPr rot="0" vert="horz"/>
          <a:lstStyle/>
          <a:p>
            <a:pPr>
              <a:defRPr sz="317" b="1" i="0" u="none" strike="noStrike" baseline="0">
                <a:solidFill>
                  <a:srgbClr val="FFFFFF"/>
                </a:solidFill>
                <a:latin typeface="Arial Narrow"/>
                <a:ea typeface="Arial Narrow"/>
                <a:cs typeface="Arial Narrow"/>
              </a:defRPr>
            </a:pPr>
            <a:endParaRPr lang="en-US"/>
          </a:p>
        </c:txPr>
        <c:crossAx val="1"/>
        <c:crosses val="autoZero"/>
        <c:auto val="1"/>
        <c:lblAlgn val="ctr"/>
        <c:lblOffset val="100"/>
        <c:tickLblSkip val="3"/>
        <c:tickMarkSkip val="1"/>
        <c:noMultiLvlLbl val="0"/>
      </c:catAx>
      <c:valAx>
        <c:axId val="1"/>
        <c:scaling>
          <c:orientation val="minMax"/>
          <c:max val="100"/>
        </c:scaling>
        <c:delete val="0"/>
        <c:axPos val="l"/>
        <c:majorGridlines>
          <c:spPr>
            <a:ln w="20105">
              <a:solidFill>
                <a:srgbClr val="C0C0C0"/>
              </a:solidFill>
              <a:prstDash val="solid"/>
            </a:ln>
          </c:spPr>
        </c:majorGridlines>
        <c:numFmt formatCode="General" sourceLinked="1"/>
        <c:majorTickMark val="out"/>
        <c:minorTickMark val="none"/>
        <c:tickLblPos val="nextTo"/>
        <c:spPr>
          <a:ln w="5026">
            <a:solidFill>
              <a:srgbClr val="000000"/>
            </a:solidFill>
            <a:prstDash val="solid"/>
          </a:ln>
        </c:spPr>
        <c:txPr>
          <a:bodyPr rot="0" vert="horz"/>
          <a:lstStyle/>
          <a:p>
            <a:pPr>
              <a:defRPr sz="1504" b="0" i="0" u="none" strike="noStrike" baseline="0">
                <a:solidFill>
                  <a:srgbClr val="000000"/>
                </a:solidFill>
                <a:latin typeface="Arial Narrow"/>
                <a:ea typeface="Arial Narrow"/>
                <a:cs typeface="Arial Narrow"/>
              </a:defRPr>
            </a:pPr>
            <a:endParaRPr lang="en-US"/>
          </a:p>
        </c:txPr>
        <c:crossAx val="200050352"/>
        <c:crosses val="autoZero"/>
        <c:crossBetween val="between"/>
        <c:majorUnit val="10"/>
        <c:minorUnit val="10"/>
      </c:valAx>
      <c:spPr>
        <a:solidFill>
          <a:srgbClr val="FFFFFF"/>
        </a:solidFill>
        <a:ln w="20105">
          <a:solidFill>
            <a:srgbClr val="FFFFFF"/>
          </a:solidFill>
          <a:prstDash val="solid"/>
        </a:ln>
      </c:spPr>
    </c:plotArea>
    <c:plotVisOnly val="1"/>
    <c:dispBlanksAs val="gap"/>
    <c:showDLblsOverMax val="0"/>
  </c:chart>
  <c:spPr>
    <a:solidFill>
      <a:srgbClr val="FFFFFF"/>
    </a:solidFill>
    <a:ln w="20105">
      <a:solidFill>
        <a:srgbClr val="000000"/>
      </a:solidFill>
      <a:prstDash val="solid"/>
    </a:ln>
  </c:spPr>
  <c:txPr>
    <a:bodyPr/>
    <a:lstStyle/>
    <a:p>
      <a:pPr>
        <a:defRPr sz="2731" b="1" i="0" u="none" strike="noStrike" baseline="0">
          <a:solidFill>
            <a:srgbClr val="000000"/>
          </a:solidFill>
          <a:latin typeface="Arial"/>
          <a:ea typeface="Arial"/>
          <a:cs typeface="Arial"/>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40268456375839"/>
          <c:y val="0.11512415349887133"/>
          <c:w val="0.89093959731543626"/>
          <c:h val="0.85327313769751689"/>
        </c:manualLayout>
      </c:layout>
      <c:lineChart>
        <c:grouping val="standard"/>
        <c:varyColors val="0"/>
        <c:ser>
          <c:idx val="3"/>
          <c:order val="0"/>
          <c:tx>
            <c:strRef>
              <c:f>Sheet1!$B$1</c:f>
              <c:strCache>
                <c:ptCount val="1"/>
                <c:pt idx="0">
                  <c:v>2006</c:v>
                </c:pt>
              </c:strCache>
            </c:strRef>
          </c:tx>
          <c:spPr>
            <a:ln w="20083">
              <a:solidFill>
                <a:srgbClr val="000000"/>
              </a:solidFill>
              <a:prstDash val="solid"/>
            </a:ln>
          </c:spPr>
          <c:marker>
            <c:symbol val="circle"/>
            <c:size val="7"/>
            <c:spPr>
              <a:solidFill>
                <a:srgbClr val="000000"/>
              </a:solidFill>
              <a:ln>
                <a:solidFill>
                  <a:srgbClr val="000000"/>
                </a:solidFill>
                <a:prstDash val="solid"/>
              </a:ln>
            </c:spPr>
          </c:marker>
          <c:cat>
            <c:numRef>
              <c:f>Sheet1!$A$2:$A$56</c:f>
              <c:numCache>
                <c:formatCode>General</c:formatCode>
                <c:ptCount val="55"/>
              </c:numCache>
            </c:numRef>
          </c:cat>
          <c:val>
            <c:numRef>
              <c:f>Sheet1!$B$2:$B$56</c:f>
              <c:numCache>
                <c:formatCode>General</c:formatCode>
                <c:ptCount val="55"/>
                <c:pt idx="0">
                  <c:v>22.22</c:v>
                </c:pt>
                <c:pt idx="1">
                  <c:v>28.77</c:v>
                </c:pt>
                <c:pt idx="2">
                  <c:v>32.65</c:v>
                </c:pt>
                <c:pt idx="3">
                  <c:v>33.33</c:v>
                </c:pt>
                <c:pt idx="4">
                  <c:v>34.78</c:v>
                </c:pt>
                <c:pt idx="5">
                  <c:v>36.43</c:v>
                </c:pt>
                <c:pt idx="6">
                  <c:v>36.729999999999997</c:v>
                </c:pt>
                <c:pt idx="7">
                  <c:v>37.840000000000003</c:v>
                </c:pt>
                <c:pt idx="8">
                  <c:v>38.33</c:v>
                </c:pt>
                <c:pt idx="9">
                  <c:v>38.46</c:v>
                </c:pt>
                <c:pt idx="10">
                  <c:v>38.46</c:v>
                </c:pt>
                <c:pt idx="11">
                  <c:v>38.46</c:v>
                </c:pt>
                <c:pt idx="12">
                  <c:v>39.24</c:v>
                </c:pt>
                <c:pt idx="13">
                  <c:v>39.39</c:v>
                </c:pt>
                <c:pt idx="14">
                  <c:v>40</c:v>
                </c:pt>
                <c:pt idx="15">
                  <c:v>40.54</c:v>
                </c:pt>
                <c:pt idx="16">
                  <c:v>45.1</c:v>
                </c:pt>
                <c:pt idx="17">
                  <c:v>45.71</c:v>
                </c:pt>
                <c:pt idx="18">
                  <c:v>46.67</c:v>
                </c:pt>
                <c:pt idx="19">
                  <c:v>46.67</c:v>
                </c:pt>
                <c:pt idx="20">
                  <c:v>47.46</c:v>
                </c:pt>
                <c:pt idx="21">
                  <c:v>47.56</c:v>
                </c:pt>
                <c:pt idx="22">
                  <c:v>47.62</c:v>
                </c:pt>
                <c:pt idx="23">
                  <c:v>47.62</c:v>
                </c:pt>
                <c:pt idx="24">
                  <c:v>47.83</c:v>
                </c:pt>
                <c:pt idx="25">
                  <c:v>50</c:v>
                </c:pt>
                <c:pt idx="26">
                  <c:v>50</c:v>
                </c:pt>
                <c:pt idx="27">
                  <c:v>50</c:v>
                </c:pt>
                <c:pt idx="28">
                  <c:v>50.91</c:v>
                </c:pt>
                <c:pt idx="29">
                  <c:v>51.85</c:v>
                </c:pt>
                <c:pt idx="30">
                  <c:v>51.85</c:v>
                </c:pt>
                <c:pt idx="31">
                  <c:v>52</c:v>
                </c:pt>
                <c:pt idx="32">
                  <c:v>52.11</c:v>
                </c:pt>
                <c:pt idx="33">
                  <c:v>52.38</c:v>
                </c:pt>
                <c:pt idx="34">
                  <c:v>53.57</c:v>
                </c:pt>
                <c:pt idx="35">
                  <c:v>54.05</c:v>
                </c:pt>
                <c:pt idx="36">
                  <c:v>54.13</c:v>
                </c:pt>
                <c:pt idx="37">
                  <c:v>54.17</c:v>
                </c:pt>
                <c:pt idx="38">
                  <c:v>58.06</c:v>
                </c:pt>
                <c:pt idx="39">
                  <c:v>58.33</c:v>
                </c:pt>
                <c:pt idx="40">
                  <c:v>60.95</c:v>
                </c:pt>
                <c:pt idx="41">
                  <c:v>63.16</c:v>
                </c:pt>
                <c:pt idx="42">
                  <c:v>64</c:v>
                </c:pt>
                <c:pt idx="43">
                  <c:v>64.709999999999994</c:v>
                </c:pt>
                <c:pt idx="44">
                  <c:v>64.86</c:v>
                </c:pt>
                <c:pt idx="45">
                  <c:v>65</c:v>
                </c:pt>
                <c:pt idx="46">
                  <c:v>67.5</c:v>
                </c:pt>
                <c:pt idx="47">
                  <c:v>71.430000000000007</c:v>
                </c:pt>
                <c:pt idx="48">
                  <c:v>74.19</c:v>
                </c:pt>
                <c:pt idx="49">
                  <c:v>74.55</c:v>
                </c:pt>
                <c:pt idx="50">
                  <c:v>75</c:v>
                </c:pt>
                <c:pt idx="51">
                  <c:v>76.67</c:v>
                </c:pt>
                <c:pt idx="52">
                  <c:v>82.35</c:v>
                </c:pt>
                <c:pt idx="53">
                  <c:v>91.18</c:v>
                </c:pt>
                <c:pt idx="54">
                  <c:v>92</c:v>
                </c:pt>
              </c:numCache>
            </c:numRef>
          </c:val>
          <c:smooth val="0"/>
          <c:extLst>
            <c:ext xmlns:c16="http://schemas.microsoft.com/office/drawing/2014/chart" uri="{C3380CC4-5D6E-409C-BE32-E72D297353CC}">
              <c16:uniqueId val="{00000000-099F-423C-BDAA-906510E6D2BB}"/>
            </c:ext>
          </c:extLst>
        </c:ser>
        <c:ser>
          <c:idx val="1"/>
          <c:order val="1"/>
          <c:tx>
            <c:strRef>
              <c:f>Sheet1!$D$1</c:f>
              <c:strCache>
                <c:ptCount val="1"/>
                <c:pt idx="0">
                  <c:v>2004</c:v>
                </c:pt>
              </c:strCache>
            </c:strRef>
          </c:tx>
          <c:spPr>
            <a:ln w="20083">
              <a:solidFill>
                <a:srgbClr val="0000FF"/>
              </a:solidFill>
              <a:prstDash val="solid"/>
            </a:ln>
          </c:spPr>
          <c:marker>
            <c:symbol val="triangle"/>
            <c:size val="7"/>
            <c:spPr>
              <a:solidFill>
                <a:srgbClr val="0000FF"/>
              </a:solidFill>
              <a:ln>
                <a:solidFill>
                  <a:srgbClr val="0000FF"/>
                </a:solidFill>
                <a:prstDash val="solid"/>
              </a:ln>
            </c:spPr>
          </c:marker>
          <c:dLbls>
            <c:dLbl>
              <c:idx val="23"/>
              <c:spPr>
                <a:noFill/>
                <a:ln w="40165">
                  <a:noFill/>
                </a:ln>
              </c:spPr>
              <c:txPr>
                <a:bodyPr rot="-5400000" vert="horz"/>
                <a:lstStyle/>
                <a:p>
                  <a:pPr algn="ctr">
                    <a:defRPr sz="1265" b="1" i="0" u="none" strike="noStrike" baseline="0">
                      <a:solidFill>
                        <a:srgbClr val="000000"/>
                      </a:solidFill>
                      <a:latin typeface="Arial"/>
                      <a:ea typeface="Arial"/>
                      <a:cs typeface="Arial"/>
                    </a:defRPr>
                  </a:pPr>
                  <a:endParaRPr lang="en-US"/>
                </a:p>
              </c:txP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1-099F-423C-BDAA-906510E6D2BB}"/>
                </c:ext>
              </c:extLst>
            </c:dLbl>
            <c:spPr>
              <a:noFill/>
              <a:ln w="40165">
                <a:noFill/>
              </a:ln>
            </c:spPr>
            <c:txPr>
              <a:bodyPr rot="-5400000" vert="horz" wrap="square" lIns="38100" tIns="19050" rIns="38100" bIns="19050" anchor="ctr">
                <a:spAutoFit/>
              </a:bodyPr>
              <a:lstStyle/>
              <a:p>
                <a:pPr algn="ctr">
                  <a:defRPr sz="1265" b="1" i="0" u="none" strike="noStrike" baseline="0">
                    <a:solidFill>
                      <a:srgbClr val="000000"/>
                    </a:solidFill>
                    <a:latin typeface="Arial"/>
                    <a:ea typeface="Arial"/>
                    <a:cs typeface="Arial"/>
                  </a:defRPr>
                </a:pPr>
                <a:endParaRPr lang="en-US"/>
              </a:p>
            </c:txPr>
            <c:dLblPos val="r"/>
            <c:showLegendKey val="0"/>
            <c:showVal val="0"/>
            <c:showCatName val="1"/>
            <c:showSerName val="0"/>
            <c:showPercent val="0"/>
            <c:showBubbleSize val="0"/>
            <c:showLeaderLines val="0"/>
            <c:extLst>
              <c:ext xmlns:c15="http://schemas.microsoft.com/office/drawing/2012/chart" uri="{CE6537A1-D6FC-4f65-9D91-7224C49458BB}">
                <c15:showLeaderLines val="0"/>
              </c:ext>
            </c:extLst>
          </c:dLbls>
          <c:cat>
            <c:numRef>
              <c:f>Sheet1!$A$2:$A$56</c:f>
              <c:numCache>
                <c:formatCode>General</c:formatCode>
                <c:ptCount val="55"/>
              </c:numCache>
            </c:numRef>
          </c:cat>
          <c:val>
            <c:numRef>
              <c:f>Sheet1!$D$2:$D$56</c:f>
              <c:numCache>
                <c:formatCode>General</c:formatCode>
                <c:ptCount val="55"/>
                <c:pt idx="0">
                  <c:v>11</c:v>
                </c:pt>
                <c:pt idx="1">
                  <c:v>13</c:v>
                </c:pt>
                <c:pt idx="2">
                  <c:v>18</c:v>
                </c:pt>
                <c:pt idx="3">
                  <c:v>20</c:v>
                </c:pt>
                <c:pt idx="4">
                  <c:v>20</c:v>
                </c:pt>
                <c:pt idx="5">
                  <c:v>21</c:v>
                </c:pt>
                <c:pt idx="6">
                  <c:v>22</c:v>
                </c:pt>
                <c:pt idx="7">
                  <c:v>25</c:v>
                </c:pt>
                <c:pt idx="8">
                  <c:v>25</c:v>
                </c:pt>
                <c:pt idx="9">
                  <c:v>26</c:v>
                </c:pt>
                <c:pt idx="10">
                  <c:v>29</c:v>
                </c:pt>
                <c:pt idx="11">
                  <c:v>29</c:v>
                </c:pt>
                <c:pt idx="12">
                  <c:v>29</c:v>
                </c:pt>
                <c:pt idx="13">
                  <c:v>30</c:v>
                </c:pt>
                <c:pt idx="14">
                  <c:v>32</c:v>
                </c:pt>
                <c:pt idx="15">
                  <c:v>32</c:v>
                </c:pt>
                <c:pt idx="16">
                  <c:v>32</c:v>
                </c:pt>
                <c:pt idx="17">
                  <c:v>34</c:v>
                </c:pt>
                <c:pt idx="18">
                  <c:v>35</c:v>
                </c:pt>
                <c:pt idx="19">
                  <c:v>35</c:v>
                </c:pt>
                <c:pt idx="20">
                  <c:v>37</c:v>
                </c:pt>
                <c:pt idx="21">
                  <c:v>38</c:v>
                </c:pt>
                <c:pt idx="22">
                  <c:v>38</c:v>
                </c:pt>
                <c:pt idx="23">
                  <c:v>39</c:v>
                </c:pt>
                <c:pt idx="24">
                  <c:v>40</c:v>
                </c:pt>
                <c:pt idx="25">
                  <c:v>41</c:v>
                </c:pt>
                <c:pt idx="26">
                  <c:v>42</c:v>
                </c:pt>
                <c:pt idx="27">
                  <c:v>42</c:v>
                </c:pt>
                <c:pt idx="28">
                  <c:v>44</c:v>
                </c:pt>
                <c:pt idx="29">
                  <c:v>44</c:v>
                </c:pt>
                <c:pt idx="30">
                  <c:v>45</c:v>
                </c:pt>
                <c:pt idx="31">
                  <c:v>45</c:v>
                </c:pt>
                <c:pt idx="32">
                  <c:v>46</c:v>
                </c:pt>
                <c:pt idx="33">
                  <c:v>48</c:v>
                </c:pt>
                <c:pt idx="34">
                  <c:v>48</c:v>
                </c:pt>
                <c:pt idx="35">
                  <c:v>49</c:v>
                </c:pt>
                <c:pt idx="36">
                  <c:v>49</c:v>
                </c:pt>
                <c:pt idx="37">
                  <c:v>49</c:v>
                </c:pt>
                <c:pt idx="38">
                  <c:v>49</c:v>
                </c:pt>
                <c:pt idx="39">
                  <c:v>50</c:v>
                </c:pt>
                <c:pt idx="40">
                  <c:v>51</c:v>
                </c:pt>
                <c:pt idx="41">
                  <c:v>53</c:v>
                </c:pt>
                <c:pt idx="42">
                  <c:v>54</c:v>
                </c:pt>
                <c:pt idx="43">
                  <c:v>55</c:v>
                </c:pt>
                <c:pt idx="44">
                  <c:v>55</c:v>
                </c:pt>
                <c:pt idx="45">
                  <c:v>58</c:v>
                </c:pt>
                <c:pt idx="46">
                  <c:v>60</c:v>
                </c:pt>
                <c:pt idx="47">
                  <c:v>63</c:v>
                </c:pt>
                <c:pt idx="48">
                  <c:v>63</c:v>
                </c:pt>
                <c:pt idx="49">
                  <c:v>63</c:v>
                </c:pt>
                <c:pt idx="50">
                  <c:v>65</c:v>
                </c:pt>
                <c:pt idx="51">
                  <c:v>67</c:v>
                </c:pt>
                <c:pt idx="52">
                  <c:v>75</c:v>
                </c:pt>
                <c:pt idx="53">
                  <c:v>85</c:v>
                </c:pt>
                <c:pt idx="54">
                  <c:v>95</c:v>
                </c:pt>
              </c:numCache>
            </c:numRef>
          </c:val>
          <c:smooth val="0"/>
          <c:extLst>
            <c:ext xmlns:c16="http://schemas.microsoft.com/office/drawing/2014/chart" uri="{C3380CC4-5D6E-409C-BE32-E72D297353CC}">
              <c16:uniqueId val="{00000002-099F-423C-BDAA-906510E6D2BB}"/>
            </c:ext>
          </c:extLst>
        </c:ser>
        <c:dLbls>
          <c:showLegendKey val="0"/>
          <c:showVal val="0"/>
          <c:showCatName val="0"/>
          <c:showSerName val="0"/>
          <c:showPercent val="0"/>
          <c:showBubbleSize val="0"/>
        </c:dLbls>
        <c:marker val="1"/>
        <c:smooth val="0"/>
        <c:axId val="202233736"/>
        <c:axId val="1"/>
      </c:lineChart>
      <c:catAx>
        <c:axId val="202233736"/>
        <c:scaling>
          <c:orientation val="minMax"/>
        </c:scaling>
        <c:delete val="0"/>
        <c:axPos val="b"/>
        <c:numFmt formatCode="General" sourceLinked="1"/>
        <c:majorTickMark val="out"/>
        <c:minorTickMark val="none"/>
        <c:tickLblPos val="nextTo"/>
        <c:spPr>
          <a:ln w="5021">
            <a:solidFill>
              <a:srgbClr val="000000"/>
            </a:solidFill>
            <a:prstDash val="solid"/>
          </a:ln>
        </c:spPr>
        <c:txPr>
          <a:bodyPr rot="0" vert="horz"/>
          <a:lstStyle/>
          <a:p>
            <a:pPr>
              <a:defRPr sz="316" b="1" i="0" u="none" strike="noStrike" baseline="0">
                <a:solidFill>
                  <a:srgbClr val="FFFFFF"/>
                </a:solidFill>
                <a:latin typeface="Arial Narrow"/>
                <a:ea typeface="Arial Narrow"/>
                <a:cs typeface="Arial Narrow"/>
              </a:defRPr>
            </a:pPr>
            <a:endParaRPr lang="en-US"/>
          </a:p>
        </c:txPr>
        <c:crossAx val="1"/>
        <c:crosses val="autoZero"/>
        <c:auto val="1"/>
        <c:lblAlgn val="ctr"/>
        <c:lblOffset val="100"/>
        <c:tickLblSkip val="1"/>
        <c:tickMarkSkip val="1"/>
        <c:noMultiLvlLbl val="0"/>
      </c:catAx>
      <c:valAx>
        <c:axId val="1"/>
        <c:scaling>
          <c:orientation val="minMax"/>
          <c:max val="100"/>
        </c:scaling>
        <c:delete val="0"/>
        <c:axPos val="l"/>
        <c:majorGridlines>
          <c:spPr>
            <a:ln w="20083">
              <a:solidFill>
                <a:srgbClr val="C0C0C0"/>
              </a:solidFill>
              <a:prstDash val="solid"/>
            </a:ln>
          </c:spPr>
        </c:majorGridlines>
        <c:numFmt formatCode="General" sourceLinked="1"/>
        <c:majorTickMark val="out"/>
        <c:minorTickMark val="none"/>
        <c:tickLblPos val="nextTo"/>
        <c:spPr>
          <a:ln w="5021">
            <a:solidFill>
              <a:srgbClr val="000000"/>
            </a:solidFill>
            <a:prstDash val="solid"/>
          </a:ln>
        </c:spPr>
        <c:txPr>
          <a:bodyPr rot="0" vert="horz"/>
          <a:lstStyle/>
          <a:p>
            <a:pPr>
              <a:defRPr sz="2135" b="1" i="0" u="none" strike="noStrike" baseline="0">
                <a:solidFill>
                  <a:srgbClr val="000000"/>
                </a:solidFill>
                <a:latin typeface="Arial Narrow"/>
                <a:ea typeface="Arial Narrow"/>
                <a:cs typeface="Arial Narrow"/>
              </a:defRPr>
            </a:pPr>
            <a:endParaRPr lang="en-US"/>
          </a:p>
        </c:txPr>
        <c:crossAx val="202233736"/>
        <c:crosses val="autoZero"/>
        <c:crossBetween val="between"/>
        <c:majorUnit val="10"/>
        <c:minorUnit val="10"/>
      </c:valAx>
      <c:spPr>
        <a:solidFill>
          <a:srgbClr val="FFFFFF"/>
        </a:solidFill>
        <a:ln w="20083">
          <a:solidFill>
            <a:srgbClr val="FFFFFF"/>
          </a:solidFill>
          <a:prstDash val="solid"/>
        </a:ln>
      </c:spPr>
    </c:plotArea>
    <c:legend>
      <c:legendPos val="r"/>
      <c:layout>
        <c:manualLayout>
          <c:xMode val="edge"/>
          <c:yMode val="edge"/>
          <c:x val="0.78020134228187921"/>
          <c:y val="0.78781038374717838"/>
          <c:w val="0.20805369127516779"/>
          <c:h val="0.1670428893905192"/>
        </c:manualLayout>
      </c:layout>
      <c:overlay val="0"/>
      <c:spPr>
        <a:solidFill>
          <a:srgbClr val="FFFFFF"/>
        </a:solidFill>
        <a:ln w="20083">
          <a:solidFill>
            <a:srgbClr val="000000"/>
          </a:solidFill>
          <a:prstDash val="solid"/>
        </a:ln>
      </c:spPr>
      <c:txPr>
        <a:bodyPr/>
        <a:lstStyle/>
        <a:p>
          <a:pPr>
            <a:defRPr sz="2506" b="1" i="0" u="none" strike="noStrike" baseline="0">
              <a:solidFill>
                <a:srgbClr val="000000"/>
              </a:solidFill>
              <a:latin typeface="Arial"/>
              <a:ea typeface="Arial"/>
              <a:cs typeface="Arial"/>
            </a:defRPr>
          </a:pPr>
          <a:endParaRPr lang="en-US"/>
        </a:p>
      </c:txPr>
    </c:legend>
    <c:plotVisOnly val="1"/>
    <c:dispBlanksAs val="gap"/>
    <c:showDLblsOverMax val="0"/>
  </c:chart>
  <c:spPr>
    <a:solidFill>
      <a:srgbClr val="FFFFFF"/>
    </a:solidFill>
    <a:ln w="20083">
      <a:solidFill>
        <a:srgbClr val="000000"/>
      </a:solidFill>
      <a:prstDash val="solid"/>
    </a:ln>
  </c:spPr>
  <c:txPr>
    <a:bodyPr/>
    <a:lstStyle/>
    <a:p>
      <a:pPr>
        <a:defRPr sz="2728" b="1" i="0" u="none" strike="noStrike" baseline="0">
          <a:solidFill>
            <a:srgbClr val="000000"/>
          </a:solidFill>
          <a:latin typeface="Arial"/>
          <a:ea typeface="Arial"/>
          <a:cs typeface="Arial"/>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19167717528374"/>
          <c:y val="9.7560975609756101E-2"/>
          <c:w val="0.86506935687263553"/>
          <c:h val="0.73658536585365852"/>
        </c:manualLayout>
      </c:layout>
      <c:lineChart>
        <c:grouping val="standard"/>
        <c:varyColors val="0"/>
        <c:ser>
          <c:idx val="0"/>
          <c:order val="0"/>
          <c:tx>
            <c:strRef>
              <c:f>Sheet1!$A$2</c:f>
              <c:strCache>
                <c:ptCount val="1"/>
                <c:pt idx="0">
                  <c:v>2001 Rate</c:v>
                </c:pt>
              </c:strCache>
            </c:strRef>
          </c:tx>
          <c:spPr>
            <a:ln w="12020">
              <a:solidFill>
                <a:srgbClr val="003366"/>
              </a:solidFill>
              <a:prstDash val="solid"/>
            </a:ln>
          </c:spPr>
          <c:marker>
            <c:symbol val="diamond"/>
            <c:size val="4"/>
            <c:spPr>
              <a:solidFill>
                <a:srgbClr val="FFFFFF"/>
              </a:solidFill>
              <a:ln>
                <a:solidFill>
                  <a:srgbClr val="FFFFFF"/>
                </a:solidFill>
                <a:prstDash val="solid"/>
              </a:ln>
            </c:spPr>
          </c:marker>
          <c:cat>
            <c:strRef>
              <c:f>Sheet1!$B$1:$U$1</c:f>
              <c:strCache>
                <c:ptCount val="20"/>
                <c:pt idx="0">
                  <c:v>1998 - Qtr1</c:v>
                </c:pt>
                <c:pt idx="1">
                  <c:v>1998 - Qtr2</c:v>
                </c:pt>
                <c:pt idx="2">
                  <c:v>1998 - Qtr3</c:v>
                </c:pt>
                <c:pt idx="3">
                  <c:v>1998 - Qtr4</c:v>
                </c:pt>
                <c:pt idx="4">
                  <c:v>1999 - Qtr1</c:v>
                </c:pt>
                <c:pt idx="5">
                  <c:v>1999 - Qtr2</c:v>
                </c:pt>
                <c:pt idx="6">
                  <c:v>1999 - Qtr3</c:v>
                </c:pt>
                <c:pt idx="7">
                  <c:v>1999 - Qtr4</c:v>
                </c:pt>
                <c:pt idx="8">
                  <c:v>2000 - Qtr1</c:v>
                </c:pt>
                <c:pt idx="9">
                  <c:v>2000 - Qtr2</c:v>
                </c:pt>
                <c:pt idx="10">
                  <c:v>2000 - Qtr3</c:v>
                </c:pt>
                <c:pt idx="11">
                  <c:v>2000 - Qtr4</c:v>
                </c:pt>
                <c:pt idx="12">
                  <c:v>2001 - Qtr1</c:v>
                </c:pt>
                <c:pt idx="13">
                  <c:v>2001 - Qtr2</c:v>
                </c:pt>
                <c:pt idx="14">
                  <c:v>2001 - Qtr3</c:v>
                </c:pt>
                <c:pt idx="15">
                  <c:v>2001 - Qtr4</c:v>
                </c:pt>
                <c:pt idx="16">
                  <c:v>2002 - Qtr1</c:v>
                </c:pt>
                <c:pt idx="17">
                  <c:v>2002 - Qtr2</c:v>
                </c:pt>
                <c:pt idx="18">
                  <c:v>2002 - Qtr3</c:v>
                </c:pt>
                <c:pt idx="19">
                  <c:v>2002 - Qtr4</c:v>
                </c:pt>
              </c:strCache>
            </c:strRef>
          </c:cat>
          <c:val>
            <c:numRef>
              <c:f>Sheet1!$B$2:$U$2</c:f>
              <c:numCache>
                <c:formatCode>General</c:formatCode>
                <c:ptCount val="20"/>
                <c:pt idx="0">
                  <c:v>11.25</c:v>
                </c:pt>
                <c:pt idx="1">
                  <c:v>9.83</c:v>
                </c:pt>
                <c:pt idx="2">
                  <c:v>13.96</c:v>
                </c:pt>
                <c:pt idx="3">
                  <c:v>22.84</c:v>
                </c:pt>
                <c:pt idx="4">
                  <c:v>7.67</c:v>
                </c:pt>
                <c:pt idx="5">
                  <c:v>13.35</c:v>
                </c:pt>
                <c:pt idx="6">
                  <c:v>10.3</c:v>
                </c:pt>
                <c:pt idx="7">
                  <c:v>6.72</c:v>
                </c:pt>
                <c:pt idx="8">
                  <c:v>10.74</c:v>
                </c:pt>
                <c:pt idx="9">
                  <c:v>10.92</c:v>
                </c:pt>
                <c:pt idx="10">
                  <c:v>0</c:v>
                </c:pt>
                <c:pt idx="11">
                  <c:v>5.13</c:v>
                </c:pt>
                <c:pt idx="12">
                  <c:v>8.94</c:v>
                </c:pt>
                <c:pt idx="13">
                  <c:v>10.71</c:v>
                </c:pt>
                <c:pt idx="14">
                  <c:v>1.24</c:v>
                </c:pt>
                <c:pt idx="15">
                  <c:v>3.1</c:v>
                </c:pt>
                <c:pt idx="16">
                  <c:v>2.77</c:v>
                </c:pt>
                <c:pt idx="17">
                  <c:v>3.16</c:v>
                </c:pt>
                <c:pt idx="18">
                  <c:v>3.33</c:v>
                </c:pt>
                <c:pt idx="19">
                  <c:v>0</c:v>
                </c:pt>
              </c:numCache>
            </c:numRef>
          </c:val>
          <c:smooth val="0"/>
          <c:extLst>
            <c:ext xmlns:c16="http://schemas.microsoft.com/office/drawing/2014/chart" uri="{C3380CC4-5D6E-409C-BE32-E72D297353CC}">
              <c16:uniqueId val="{00000000-5EC5-45C0-82C5-80642BDB55C3}"/>
            </c:ext>
          </c:extLst>
        </c:ser>
        <c:ser>
          <c:idx val="1"/>
          <c:order val="1"/>
          <c:tx>
            <c:strRef>
              <c:f>Sheet1!$A$3</c:f>
              <c:strCache>
                <c:ptCount val="1"/>
                <c:pt idx="0">
                  <c:v>95ci</c:v>
                </c:pt>
              </c:strCache>
            </c:strRef>
          </c:tx>
          <c:spPr>
            <a:ln w="12020">
              <a:solidFill>
                <a:srgbClr val="FFFFFF"/>
              </a:solidFill>
              <a:prstDash val="solid"/>
            </a:ln>
          </c:spPr>
          <c:marker>
            <c:symbol val="square"/>
            <c:size val="4"/>
            <c:spPr>
              <a:solidFill>
                <a:srgbClr val="FFFFFF"/>
              </a:solidFill>
              <a:ln>
                <a:solidFill>
                  <a:srgbClr val="FFFFFF"/>
                </a:solidFill>
                <a:prstDash val="solid"/>
              </a:ln>
            </c:spPr>
          </c:marker>
          <c:cat>
            <c:strRef>
              <c:f>Sheet1!$B$1:$U$1</c:f>
              <c:strCache>
                <c:ptCount val="20"/>
                <c:pt idx="0">
                  <c:v>1998 - Qtr1</c:v>
                </c:pt>
                <c:pt idx="1">
                  <c:v>1998 - Qtr2</c:v>
                </c:pt>
                <c:pt idx="2">
                  <c:v>1998 - Qtr3</c:v>
                </c:pt>
                <c:pt idx="3">
                  <c:v>1998 - Qtr4</c:v>
                </c:pt>
                <c:pt idx="4">
                  <c:v>1999 - Qtr1</c:v>
                </c:pt>
                <c:pt idx="5">
                  <c:v>1999 - Qtr2</c:v>
                </c:pt>
                <c:pt idx="6">
                  <c:v>1999 - Qtr3</c:v>
                </c:pt>
                <c:pt idx="7">
                  <c:v>1999 - Qtr4</c:v>
                </c:pt>
                <c:pt idx="8">
                  <c:v>2000 - Qtr1</c:v>
                </c:pt>
                <c:pt idx="9">
                  <c:v>2000 - Qtr2</c:v>
                </c:pt>
                <c:pt idx="10">
                  <c:v>2000 - Qtr3</c:v>
                </c:pt>
                <c:pt idx="11">
                  <c:v>2000 - Qtr4</c:v>
                </c:pt>
                <c:pt idx="12">
                  <c:v>2001 - Qtr1</c:v>
                </c:pt>
                <c:pt idx="13">
                  <c:v>2001 - Qtr2</c:v>
                </c:pt>
                <c:pt idx="14">
                  <c:v>2001 - Qtr3</c:v>
                </c:pt>
                <c:pt idx="15">
                  <c:v>2001 - Qtr4</c:v>
                </c:pt>
                <c:pt idx="16">
                  <c:v>2002 - Qtr1</c:v>
                </c:pt>
                <c:pt idx="17">
                  <c:v>2002 - Qtr2</c:v>
                </c:pt>
                <c:pt idx="18">
                  <c:v>2002 - Qtr3</c:v>
                </c:pt>
                <c:pt idx="19">
                  <c:v>2002 - Qtr4</c:v>
                </c:pt>
              </c:strCache>
            </c:strRef>
          </c:cat>
          <c:val>
            <c:numRef>
              <c:f>Sheet1!$B$3:$U$3</c:f>
              <c:numCache>
                <c:formatCode>General</c:formatCode>
                <c:ptCount val="20"/>
                <c:pt idx="0">
                  <c:v>4.9000000000000004</c:v>
                </c:pt>
                <c:pt idx="1">
                  <c:v>4.9000000000000004</c:v>
                </c:pt>
                <c:pt idx="2">
                  <c:v>4.9000000000000004</c:v>
                </c:pt>
                <c:pt idx="3">
                  <c:v>4.9000000000000004</c:v>
                </c:pt>
                <c:pt idx="4">
                  <c:v>4.9000000000000004</c:v>
                </c:pt>
                <c:pt idx="5">
                  <c:v>4.9000000000000004</c:v>
                </c:pt>
                <c:pt idx="6">
                  <c:v>4.9000000000000004</c:v>
                </c:pt>
                <c:pt idx="7">
                  <c:v>4.9000000000000004</c:v>
                </c:pt>
                <c:pt idx="8">
                  <c:v>4.9000000000000004</c:v>
                </c:pt>
                <c:pt idx="9">
                  <c:v>4.9000000000000004</c:v>
                </c:pt>
                <c:pt idx="10">
                  <c:v>4.9000000000000004</c:v>
                </c:pt>
                <c:pt idx="11">
                  <c:v>4.9000000000000004</c:v>
                </c:pt>
                <c:pt idx="12">
                  <c:v>4.9000000000000004</c:v>
                </c:pt>
                <c:pt idx="13">
                  <c:v>4.9000000000000004</c:v>
                </c:pt>
                <c:pt idx="14">
                  <c:v>4.9000000000000004</c:v>
                </c:pt>
                <c:pt idx="15">
                  <c:v>4.9000000000000004</c:v>
                </c:pt>
                <c:pt idx="16">
                  <c:v>4.9000000000000004</c:v>
                </c:pt>
                <c:pt idx="17">
                  <c:v>4.9000000000000004</c:v>
                </c:pt>
                <c:pt idx="18">
                  <c:v>4.9000000000000004</c:v>
                </c:pt>
                <c:pt idx="19">
                  <c:v>4.9000000000000004</c:v>
                </c:pt>
              </c:numCache>
            </c:numRef>
          </c:val>
          <c:smooth val="0"/>
          <c:extLst>
            <c:ext xmlns:c16="http://schemas.microsoft.com/office/drawing/2014/chart" uri="{C3380CC4-5D6E-409C-BE32-E72D297353CC}">
              <c16:uniqueId val="{00000001-5EC5-45C0-82C5-80642BDB55C3}"/>
            </c:ext>
          </c:extLst>
        </c:ser>
        <c:dLbls>
          <c:showLegendKey val="0"/>
          <c:showVal val="0"/>
          <c:showCatName val="0"/>
          <c:showSerName val="0"/>
          <c:showPercent val="0"/>
          <c:showBubbleSize val="0"/>
        </c:dLbls>
        <c:marker val="1"/>
        <c:smooth val="0"/>
        <c:axId val="200050352"/>
        <c:axId val="1"/>
      </c:lineChart>
      <c:catAx>
        <c:axId val="200050352"/>
        <c:scaling>
          <c:orientation val="minMax"/>
        </c:scaling>
        <c:delete val="0"/>
        <c:axPos val="b"/>
        <c:numFmt formatCode="General" sourceLinked="1"/>
        <c:majorTickMark val="out"/>
        <c:minorTickMark val="none"/>
        <c:tickLblPos val="nextTo"/>
        <c:spPr>
          <a:ln w="3005">
            <a:solidFill>
              <a:schemeClr val="tx1"/>
            </a:solidFill>
            <a:prstDash val="solid"/>
          </a:ln>
        </c:spPr>
        <c:txPr>
          <a:bodyPr rot="-5400000" vert="horz"/>
          <a:lstStyle/>
          <a:p>
            <a:pPr>
              <a:defRPr sz="852" b="0" i="0" u="none" strike="noStrike" baseline="0">
                <a:solidFill>
                  <a:schemeClr val="tx1"/>
                </a:solidFill>
                <a:latin typeface="Times New Roman"/>
                <a:ea typeface="Times New Roman"/>
                <a:cs typeface="Times New Roman"/>
              </a:defRPr>
            </a:pPr>
            <a:endParaRPr lang="en-US"/>
          </a:p>
        </c:txPr>
        <c:crossAx val="1"/>
        <c:crosses val="autoZero"/>
        <c:auto val="1"/>
        <c:lblAlgn val="ctr"/>
        <c:lblOffset val="100"/>
        <c:tickLblSkip val="1"/>
        <c:tickMarkSkip val="1"/>
        <c:noMultiLvlLbl val="0"/>
      </c:catAx>
      <c:valAx>
        <c:axId val="1"/>
        <c:scaling>
          <c:orientation val="minMax"/>
        </c:scaling>
        <c:delete val="0"/>
        <c:axPos val="l"/>
        <c:majorGridlines>
          <c:spPr>
            <a:ln w="3005">
              <a:solidFill>
                <a:schemeClr val="tx1"/>
              </a:solidFill>
              <a:prstDash val="solid"/>
            </a:ln>
          </c:spPr>
        </c:majorGridlines>
        <c:title>
          <c:tx>
            <c:rich>
              <a:bodyPr/>
              <a:lstStyle/>
              <a:p>
                <a:pPr>
                  <a:defRPr sz="1656" b="1" i="0" u="none" strike="noStrike" baseline="0">
                    <a:solidFill>
                      <a:schemeClr val="tx1"/>
                    </a:solidFill>
                    <a:latin typeface="Times New Roman"/>
                    <a:ea typeface="Times New Roman"/>
                    <a:cs typeface="Times New Roman"/>
                  </a:defRPr>
                </a:pPr>
                <a:r>
                  <a:rPr lang="en-US"/>
                  <a:t>Rate per 1000 cath days</a:t>
                </a:r>
              </a:p>
            </c:rich>
          </c:tx>
          <c:layout>
            <c:manualLayout>
              <c:xMode val="edge"/>
              <c:yMode val="edge"/>
              <c:x val="2.7742749054224466E-2"/>
              <c:y val="0.16097560975609757"/>
            </c:manualLayout>
          </c:layout>
          <c:overlay val="0"/>
          <c:spPr>
            <a:noFill/>
            <a:ln w="24039">
              <a:noFill/>
            </a:ln>
          </c:spPr>
        </c:title>
        <c:numFmt formatCode="General" sourceLinked="1"/>
        <c:majorTickMark val="out"/>
        <c:minorTickMark val="none"/>
        <c:tickLblPos val="nextTo"/>
        <c:spPr>
          <a:ln w="3005">
            <a:solidFill>
              <a:schemeClr val="tx1"/>
            </a:solidFill>
            <a:prstDash val="solid"/>
          </a:ln>
        </c:spPr>
        <c:txPr>
          <a:bodyPr rot="0" vert="horz"/>
          <a:lstStyle/>
          <a:p>
            <a:pPr>
              <a:defRPr sz="1704" b="1" i="0" u="none" strike="noStrike" baseline="0">
                <a:solidFill>
                  <a:schemeClr val="tx1"/>
                </a:solidFill>
                <a:latin typeface="Times New Roman"/>
                <a:ea typeface="Times New Roman"/>
                <a:cs typeface="Times New Roman"/>
              </a:defRPr>
            </a:pPr>
            <a:endParaRPr lang="en-US"/>
          </a:p>
        </c:txPr>
        <c:crossAx val="200050352"/>
        <c:crosses val="autoZero"/>
        <c:crossBetween val="between"/>
      </c:valAx>
      <c:spPr>
        <a:noFill/>
        <a:ln w="24039">
          <a:noFill/>
        </a:ln>
      </c:spPr>
    </c:plotArea>
    <c:plotVisOnly val="1"/>
    <c:dispBlanksAs val="gap"/>
    <c:showDLblsOverMax val="0"/>
  </c:chart>
  <c:spPr>
    <a:noFill/>
    <a:ln>
      <a:noFill/>
    </a:ln>
  </c:spPr>
  <c:txPr>
    <a:bodyPr/>
    <a:lstStyle/>
    <a:p>
      <a:pPr>
        <a:defRPr sz="1704" b="1" i="0" u="none" strike="noStrike" baseline="0">
          <a:solidFill>
            <a:schemeClr val="tx1"/>
          </a:solidFill>
          <a:latin typeface="Times New Roman"/>
          <a:ea typeface="Times New Roman"/>
          <a:cs typeface="Times New Roman"/>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19167717528374"/>
          <c:y val="9.7560975609756101E-2"/>
          <c:w val="0.86506935687263553"/>
          <c:h val="0.73658536585365852"/>
        </c:manualLayout>
      </c:layout>
      <c:lineChart>
        <c:grouping val="standard"/>
        <c:varyColors val="0"/>
        <c:ser>
          <c:idx val="0"/>
          <c:order val="0"/>
          <c:tx>
            <c:strRef>
              <c:f>Sheet1!$A$2</c:f>
              <c:strCache>
                <c:ptCount val="1"/>
                <c:pt idx="0">
                  <c:v>2001 Rate</c:v>
                </c:pt>
              </c:strCache>
            </c:strRef>
          </c:tx>
          <c:spPr>
            <a:ln w="12020">
              <a:solidFill>
                <a:srgbClr val="003366"/>
              </a:solidFill>
              <a:prstDash val="solid"/>
            </a:ln>
          </c:spPr>
          <c:marker>
            <c:symbol val="diamond"/>
            <c:size val="4"/>
            <c:spPr>
              <a:solidFill>
                <a:srgbClr val="FFFFFF"/>
              </a:solidFill>
              <a:ln>
                <a:solidFill>
                  <a:srgbClr val="FFFFFF"/>
                </a:solidFill>
                <a:prstDash val="solid"/>
              </a:ln>
            </c:spPr>
          </c:marker>
          <c:cat>
            <c:strRef>
              <c:f>Sheet1!$B$1:$U$1</c:f>
              <c:strCache>
                <c:ptCount val="20"/>
                <c:pt idx="0">
                  <c:v>1998 - Qtr1</c:v>
                </c:pt>
                <c:pt idx="1">
                  <c:v>1998 - Qtr2</c:v>
                </c:pt>
                <c:pt idx="2">
                  <c:v>1998 - Qtr3</c:v>
                </c:pt>
                <c:pt idx="3">
                  <c:v>1998 - Qtr4</c:v>
                </c:pt>
                <c:pt idx="4">
                  <c:v>1999 - Qtr1</c:v>
                </c:pt>
                <c:pt idx="5">
                  <c:v>1999 - Qtr2</c:v>
                </c:pt>
                <c:pt idx="6">
                  <c:v>1999 - Qtr3</c:v>
                </c:pt>
                <c:pt idx="7">
                  <c:v>1999 - Qtr4</c:v>
                </c:pt>
                <c:pt idx="8">
                  <c:v>2000 - Qtr1</c:v>
                </c:pt>
                <c:pt idx="9">
                  <c:v>2000 - Qtr2</c:v>
                </c:pt>
                <c:pt idx="10">
                  <c:v>2000 - Qtr3</c:v>
                </c:pt>
                <c:pt idx="11">
                  <c:v>2000 - Qtr4</c:v>
                </c:pt>
                <c:pt idx="12">
                  <c:v>2001 - Qtr1</c:v>
                </c:pt>
                <c:pt idx="13">
                  <c:v>2001 - Qtr2</c:v>
                </c:pt>
                <c:pt idx="14">
                  <c:v>2001 - Qtr3</c:v>
                </c:pt>
                <c:pt idx="15">
                  <c:v>2001 - Qtr4</c:v>
                </c:pt>
                <c:pt idx="16">
                  <c:v>2002 - Qtr1</c:v>
                </c:pt>
                <c:pt idx="17">
                  <c:v>2002 - Qtr2</c:v>
                </c:pt>
                <c:pt idx="18">
                  <c:v>2002 - Qtr3</c:v>
                </c:pt>
                <c:pt idx="19">
                  <c:v>2002 - Qtr4</c:v>
                </c:pt>
              </c:strCache>
            </c:strRef>
          </c:cat>
          <c:val>
            <c:numRef>
              <c:f>Sheet1!$B$2:$U$2</c:f>
              <c:numCache>
                <c:formatCode>General</c:formatCode>
                <c:ptCount val="20"/>
                <c:pt idx="0">
                  <c:v>11.25</c:v>
                </c:pt>
                <c:pt idx="1">
                  <c:v>9.83</c:v>
                </c:pt>
                <c:pt idx="2">
                  <c:v>13.96</c:v>
                </c:pt>
                <c:pt idx="3">
                  <c:v>22.84</c:v>
                </c:pt>
                <c:pt idx="4">
                  <c:v>7.67</c:v>
                </c:pt>
                <c:pt idx="5">
                  <c:v>13.35</c:v>
                </c:pt>
                <c:pt idx="6">
                  <c:v>10.3</c:v>
                </c:pt>
                <c:pt idx="7">
                  <c:v>6.72</c:v>
                </c:pt>
                <c:pt idx="8">
                  <c:v>10.74</c:v>
                </c:pt>
                <c:pt idx="9">
                  <c:v>10.92</c:v>
                </c:pt>
                <c:pt idx="10">
                  <c:v>0</c:v>
                </c:pt>
                <c:pt idx="11">
                  <c:v>5.13</c:v>
                </c:pt>
                <c:pt idx="12">
                  <c:v>8.94</c:v>
                </c:pt>
                <c:pt idx="13">
                  <c:v>10.71</c:v>
                </c:pt>
                <c:pt idx="14">
                  <c:v>1.24</c:v>
                </c:pt>
                <c:pt idx="15">
                  <c:v>3.1</c:v>
                </c:pt>
                <c:pt idx="16">
                  <c:v>2.77</c:v>
                </c:pt>
                <c:pt idx="17">
                  <c:v>3.16</c:v>
                </c:pt>
                <c:pt idx="18">
                  <c:v>3.33</c:v>
                </c:pt>
                <c:pt idx="19">
                  <c:v>0</c:v>
                </c:pt>
              </c:numCache>
            </c:numRef>
          </c:val>
          <c:smooth val="0"/>
          <c:extLst>
            <c:ext xmlns:c16="http://schemas.microsoft.com/office/drawing/2014/chart" uri="{C3380CC4-5D6E-409C-BE32-E72D297353CC}">
              <c16:uniqueId val="{00000000-0DBB-47D0-8A16-FE78BB3034F6}"/>
            </c:ext>
          </c:extLst>
        </c:ser>
        <c:ser>
          <c:idx val="1"/>
          <c:order val="1"/>
          <c:tx>
            <c:strRef>
              <c:f>Sheet1!$A$3</c:f>
              <c:strCache>
                <c:ptCount val="1"/>
                <c:pt idx="0">
                  <c:v>95ci</c:v>
                </c:pt>
              </c:strCache>
            </c:strRef>
          </c:tx>
          <c:spPr>
            <a:ln w="12020">
              <a:solidFill>
                <a:srgbClr val="FFFFFF"/>
              </a:solidFill>
              <a:prstDash val="solid"/>
            </a:ln>
          </c:spPr>
          <c:marker>
            <c:symbol val="square"/>
            <c:size val="4"/>
            <c:spPr>
              <a:solidFill>
                <a:srgbClr val="FFFFFF"/>
              </a:solidFill>
              <a:ln>
                <a:solidFill>
                  <a:srgbClr val="FFFFFF"/>
                </a:solidFill>
                <a:prstDash val="solid"/>
              </a:ln>
            </c:spPr>
          </c:marker>
          <c:cat>
            <c:strRef>
              <c:f>Sheet1!$B$1:$U$1</c:f>
              <c:strCache>
                <c:ptCount val="20"/>
                <c:pt idx="0">
                  <c:v>1998 - Qtr1</c:v>
                </c:pt>
                <c:pt idx="1">
                  <c:v>1998 - Qtr2</c:v>
                </c:pt>
                <c:pt idx="2">
                  <c:v>1998 - Qtr3</c:v>
                </c:pt>
                <c:pt idx="3">
                  <c:v>1998 - Qtr4</c:v>
                </c:pt>
                <c:pt idx="4">
                  <c:v>1999 - Qtr1</c:v>
                </c:pt>
                <c:pt idx="5">
                  <c:v>1999 - Qtr2</c:v>
                </c:pt>
                <c:pt idx="6">
                  <c:v>1999 - Qtr3</c:v>
                </c:pt>
                <c:pt idx="7">
                  <c:v>1999 - Qtr4</c:v>
                </c:pt>
                <c:pt idx="8">
                  <c:v>2000 - Qtr1</c:v>
                </c:pt>
                <c:pt idx="9">
                  <c:v>2000 - Qtr2</c:v>
                </c:pt>
                <c:pt idx="10">
                  <c:v>2000 - Qtr3</c:v>
                </c:pt>
                <c:pt idx="11">
                  <c:v>2000 - Qtr4</c:v>
                </c:pt>
                <c:pt idx="12">
                  <c:v>2001 - Qtr1</c:v>
                </c:pt>
                <c:pt idx="13">
                  <c:v>2001 - Qtr2</c:v>
                </c:pt>
                <c:pt idx="14">
                  <c:v>2001 - Qtr3</c:v>
                </c:pt>
                <c:pt idx="15">
                  <c:v>2001 - Qtr4</c:v>
                </c:pt>
                <c:pt idx="16">
                  <c:v>2002 - Qtr1</c:v>
                </c:pt>
                <c:pt idx="17">
                  <c:v>2002 - Qtr2</c:v>
                </c:pt>
                <c:pt idx="18">
                  <c:v>2002 - Qtr3</c:v>
                </c:pt>
                <c:pt idx="19">
                  <c:v>2002 - Qtr4</c:v>
                </c:pt>
              </c:strCache>
            </c:strRef>
          </c:cat>
          <c:val>
            <c:numRef>
              <c:f>Sheet1!$B$3:$U$3</c:f>
              <c:numCache>
                <c:formatCode>General</c:formatCode>
                <c:ptCount val="20"/>
                <c:pt idx="0">
                  <c:v>4.9000000000000004</c:v>
                </c:pt>
                <c:pt idx="1">
                  <c:v>4.9000000000000004</c:v>
                </c:pt>
                <c:pt idx="2">
                  <c:v>4.9000000000000004</c:v>
                </c:pt>
                <c:pt idx="3">
                  <c:v>4.9000000000000004</c:v>
                </c:pt>
                <c:pt idx="4">
                  <c:v>4.9000000000000004</c:v>
                </c:pt>
                <c:pt idx="5">
                  <c:v>4.9000000000000004</c:v>
                </c:pt>
                <c:pt idx="6">
                  <c:v>4.9000000000000004</c:v>
                </c:pt>
                <c:pt idx="7">
                  <c:v>4.9000000000000004</c:v>
                </c:pt>
                <c:pt idx="8">
                  <c:v>4.9000000000000004</c:v>
                </c:pt>
                <c:pt idx="9">
                  <c:v>4.9000000000000004</c:v>
                </c:pt>
                <c:pt idx="10">
                  <c:v>4.9000000000000004</c:v>
                </c:pt>
                <c:pt idx="11">
                  <c:v>4.9000000000000004</c:v>
                </c:pt>
                <c:pt idx="12">
                  <c:v>4.9000000000000004</c:v>
                </c:pt>
                <c:pt idx="13">
                  <c:v>4.9000000000000004</c:v>
                </c:pt>
                <c:pt idx="14">
                  <c:v>4.9000000000000004</c:v>
                </c:pt>
                <c:pt idx="15">
                  <c:v>4.9000000000000004</c:v>
                </c:pt>
                <c:pt idx="16">
                  <c:v>4.9000000000000004</c:v>
                </c:pt>
                <c:pt idx="17">
                  <c:v>4.9000000000000004</c:v>
                </c:pt>
                <c:pt idx="18">
                  <c:v>4.9000000000000004</c:v>
                </c:pt>
                <c:pt idx="19">
                  <c:v>4.9000000000000004</c:v>
                </c:pt>
              </c:numCache>
            </c:numRef>
          </c:val>
          <c:smooth val="0"/>
          <c:extLst>
            <c:ext xmlns:c16="http://schemas.microsoft.com/office/drawing/2014/chart" uri="{C3380CC4-5D6E-409C-BE32-E72D297353CC}">
              <c16:uniqueId val="{00000001-0DBB-47D0-8A16-FE78BB3034F6}"/>
            </c:ext>
          </c:extLst>
        </c:ser>
        <c:dLbls>
          <c:showLegendKey val="0"/>
          <c:showVal val="0"/>
          <c:showCatName val="0"/>
          <c:showSerName val="0"/>
          <c:showPercent val="0"/>
          <c:showBubbleSize val="0"/>
        </c:dLbls>
        <c:marker val="1"/>
        <c:smooth val="0"/>
        <c:axId val="201944096"/>
        <c:axId val="1"/>
      </c:lineChart>
      <c:catAx>
        <c:axId val="201944096"/>
        <c:scaling>
          <c:orientation val="minMax"/>
        </c:scaling>
        <c:delete val="0"/>
        <c:axPos val="b"/>
        <c:numFmt formatCode="General" sourceLinked="1"/>
        <c:majorTickMark val="out"/>
        <c:minorTickMark val="none"/>
        <c:tickLblPos val="nextTo"/>
        <c:spPr>
          <a:ln w="3005">
            <a:solidFill>
              <a:schemeClr val="tx1"/>
            </a:solidFill>
            <a:prstDash val="solid"/>
          </a:ln>
        </c:spPr>
        <c:txPr>
          <a:bodyPr rot="-5400000" vert="horz"/>
          <a:lstStyle/>
          <a:p>
            <a:pPr>
              <a:defRPr sz="852" b="0" i="0" u="none" strike="noStrike" baseline="0">
                <a:solidFill>
                  <a:schemeClr val="tx1"/>
                </a:solidFill>
                <a:latin typeface="Times New Roman"/>
                <a:ea typeface="Times New Roman"/>
                <a:cs typeface="Times New Roman"/>
              </a:defRPr>
            </a:pPr>
            <a:endParaRPr lang="en-US"/>
          </a:p>
        </c:txPr>
        <c:crossAx val="1"/>
        <c:crosses val="autoZero"/>
        <c:auto val="1"/>
        <c:lblAlgn val="ctr"/>
        <c:lblOffset val="100"/>
        <c:tickLblSkip val="1"/>
        <c:tickMarkSkip val="1"/>
        <c:noMultiLvlLbl val="0"/>
      </c:catAx>
      <c:valAx>
        <c:axId val="1"/>
        <c:scaling>
          <c:orientation val="minMax"/>
        </c:scaling>
        <c:delete val="0"/>
        <c:axPos val="l"/>
        <c:majorGridlines>
          <c:spPr>
            <a:ln w="3005">
              <a:solidFill>
                <a:schemeClr val="tx1"/>
              </a:solidFill>
              <a:prstDash val="solid"/>
            </a:ln>
          </c:spPr>
        </c:majorGridlines>
        <c:title>
          <c:tx>
            <c:rich>
              <a:bodyPr/>
              <a:lstStyle/>
              <a:p>
                <a:pPr>
                  <a:defRPr sz="1656" b="1" i="0" u="none" strike="noStrike" baseline="0">
                    <a:solidFill>
                      <a:schemeClr val="tx1"/>
                    </a:solidFill>
                    <a:latin typeface="Times New Roman"/>
                    <a:ea typeface="Times New Roman"/>
                    <a:cs typeface="Times New Roman"/>
                  </a:defRPr>
                </a:pPr>
                <a:r>
                  <a:rPr lang="en-US"/>
                  <a:t>Rate per 1000 cath days</a:t>
                </a:r>
              </a:p>
            </c:rich>
          </c:tx>
          <c:layout>
            <c:manualLayout>
              <c:xMode val="edge"/>
              <c:yMode val="edge"/>
              <c:x val="2.7742749054224466E-2"/>
              <c:y val="0.16097560975609757"/>
            </c:manualLayout>
          </c:layout>
          <c:overlay val="0"/>
          <c:spPr>
            <a:noFill/>
            <a:ln w="24039">
              <a:noFill/>
            </a:ln>
          </c:spPr>
        </c:title>
        <c:numFmt formatCode="General" sourceLinked="1"/>
        <c:majorTickMark val="out"/>
        <c:minorTickMark val="none"/>
        <c:tickLblPos val="nextTo"/>
        <c:spPr>
          <a:ln w="3005">
            <a:solidFill>
              <a:schemeClr val="tx1"/>
            </a:solidFill>
            <a:prstDash val="solid"/>
          </a:ln>
        </c:spPr>
        <c:txPr>
          <a:bodyPr rot="0" vert="horz"/>
          <a:lstStyle/>
          <a:p>
            <a:pPr>
              <a:defRPr sz="1704" b="1" i="0" u="none" strike="noStrike" baseline="0">
                <a:solidFill>
                  <a:schemeClr val="tx1"/>
                </a:solidFill>
                <a:latin typeface="Times New Roman"/>
                <a:ea typeface="Times New Roman"/>
                <a:cs typeface="Times New Roman"/>
              </a:defRPr>
            </a:pPr>
            <a:endParaRPr lang="en-US"/>
          </a:p>
        </c:txPr>
        <c:crossAx val="201944096"/>
        <c:crosses val="autoZero"/>
        <c:crossBetween val="between"/>
      </c:valAx>
      <c:spPr>
        <a:noFill/>
        <a:ln w="24039">
          <a:noFill/>
        </a:ln>
      </c:spPr>
    </c:plotArea>
    <c:plotVisOnly val="1"/>
    <c:dispBlanksAs val="gap"/>
    <c:showDLblsOverMax val="0"/>
  </c:chart>
  <c:spPr>
    <a:noFill/>
    <a:ln>
      <a:noFill/>
    </a:ln>
  </c:spPr>
  <c:txPr>
    <a:bodyPr/>
    <a:lstStyle/>
    <a:p>
      <a:pPr>
        <a:defRPr sz="1704" b="1" i="0" u="none" strike="noStrike" baseline="0">
          <a:solidFill>
            <a:schemeClr val="tx1"/>
          </a:solidFill>
          <a:latin typeface="Times New Roman"/>
          <a:ea typeface="Times New Roman"/>
          <a:cs typeface="Times New Roman"/>
        </a:defRPr>
      </a:pPr>
      <a:endParaRPr lang="en-US"/>
    </a:p>
  </c:txPr>
  <c:externalData r:id="rId1">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16.wmf"/><Relationship Id="rId1" Type="http://schemas.openxmlformats.org/officeDocument/2006/relationships/image" Target="../media/image15.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6786" name="Rectangle 2">
            <a:extLst>
              <a:ext uri="{FF2B5EF4-FFF2-40B4-BE49-F238E27FC236}">
                <a16:creationId xmlns:a16="http://schemas.microsoft.com/office/drawing/2014/main" id="{3ECA6A37-69DD-496D-94CD-50EE28F81960}"/>
              </a:ext>
            </a:extLst>
          </p:cNvPr>
          <p:cNvSpPr>
            <a:spLocks noGrp="1" noChangeArrowheads="1"/>
          </p:cNvSpPr>
          <p:nvPr>
            <p:ph type="hdr" sz="quarter"/>
          </p:nvPr>
        </p:nvSpPr>
        <p:spPr bwMode="auto">
          <a:xfrm>
            <a:off x="0" y="0"/>
            <a:ext cx="2973388"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36" tIns="45717" rIns="91436" bIns="45717" numCol="1" anchor="t" anchorCtr="0" compatLnSpc="1">
            <a:prstTxWarp prst="textNoShape">
              <a:avLst/>
            </a:prstTxWarp>
          </a:bodyPr>
          <a:lstStyle>
            <a:lvl1pPr algn="l" eaLnBrk="0" hangingPunct="0">
              <a:defRPr sz="1200">
                <a:latin typeface="Times New Roman" panose="02020603050405020304" pitchFamily="18" charset="0"/>
              </a:defRPr>
            </a:lvl1pPr>
          </a:lstStyle>
          <a:p>
            <a:endParaRPr lang="en-US" altLang="en-US"/>
          </a:p>
        </p:txBody>
      </p:sp>
      <p:sp>
        <p:nvSpPr>
          <p:cNvPr id="246787" name="Rectangle 3">
            <a:extLst>
              <a:ext uri="{FF2B5EF4-FFF2-40B4-BE49-F238E27FC236}">
                <a16:creationId xmlns:a16="http://schemas.microsoft.com/office/drawing/2014/main" id="{C5E7796E-ACC6-4160-B0E7-8A5D0F32D704}"/>
              </a:ext>
            </a:extLst>
          </p:cNvPr>
          <p:cNvSpPr>
            <a:spLocks noGrp="1" noChangeArrowheads="1"/>
          </p:cNvSpPr>
          <p:nvPr>
            <p:ph type="dt" sz="quarter" idx="1"/>
          </p:nvPr>
        </p:nvSpPr>
        <p:spPr bwMode="auto">
          <a:xfrm>
            <a:off x="3884613" y="0"/>
            <a:ext cx="2973387"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36" tIns="45717" rIns="91436" bIns="45717" numCol="1" anchor="t" anchorCtr="0" compatLnSpc="1">
            <a:prstTxWarp prst="textNoShape">
              <a:avLst/>
            </a:prstTxWarp>
          </a:bodyPr>
          <a:lstStyle>
            <a:lvl1pPr eaLnBrk="0" hangingPunct="0">
              <a:defRPr sz="1200">
                <a:latin typeface="Times New Roman" panose="02020603050405020304" pitchFamily="18" charset="0"/>
              </a:defRPr>
            </a:lvl1pPr>
          </a:lstStyle>
          <a:p>
            <a:endParaRPr lang="en-US" altLang="en-US"/>
          </a:p>
        </p:txBody>
      </p:sp>
      <p:sp>
        <p:nvSpPr>
          <p:cNvPr id="246788" name="Rectangle 4">
            <a:extLst>
              <a:ext uri="{FF2B5EF4-FFF2-40B4-BE49-F238E27FC236}">
                <a16:creationId xmlns:a16="http://schemas.microsoft.com/office/drawing/2014/main" id="{6F19489E-8E39-4945-B6E0-DEDC9CC0AB09}"/>
              </a:ext>
            </a:extLst>
          </p:cNvPr>
          <p:cNvSpPr>
            <a:spLocks noGrp="1" noChangeArrowheads="1"/>
          </p:cNvSpPr>
          <p:nvPr>
            <p:ph type="ftr" sz="quarter" idx="2"/>
          </p:nvPr>
        </p:nvSpPr>
        <p:spPr bwMode="auto">
          <a:xfrm>
            <a:off x="0" y="8847138"/>
            <a:ext cx="2973388"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36" tIns="45717" rIns="91436" bIns="45717" numCol="1" anchor="b" anchorCtr="0" compatLnSpc="1">
            <a:prstTxWarp prst="textNoShape">
              <a:avLst/>
            </a:prstTxWarp>
          </a:bodyPr>
          <a:lstStyle>
            <a:lvl1pPr algn="l" eaLnBrk="0" hangingPunct="0">
              <a:defRPr sz="1200">
                <a:latin typeface="Times New Roman" panose="02020603050405020304" pitchFamily="18" charset="0"/>
              </a:defRPr>
            </a:lvl1pPr>
          </a:lstStyle>
          <a:p>
            <a:endParaRPr lang="en-US" altLang="en-US"/>
          </a:p>
        </p:txBody>
      </p:sp>
      <p:sp>
        <p:nvSpPr>
          <p:cNvPr id="246789" name="Rectangle 5">
            <a:extLst>
              <a:ext uri="{FF2B5EF4-FFF2-40B4-BE49-F238E27FC236}">
                <a16:creationId xmlns:a16="http://schemas.microsoft.com/office/drawing/2014/main" id="{183819B6-D4E4-4CEF-93D9-54F68025CB23}"/>
              </a:ext>
            </a:extLst>
          </p:cNvPr>
          <p:cNvSpPr>
            <a:spLocks noGrp="1" noChangeArrowheads="1"/>
          </p:cNvSpPr>
          <p:nvPr>
            <p:ph type="sldNum" sz="quarter" idx="3"/>
          </p:nvPr>
        </p:nvSpPr>
        <p:spPr bwMode="auto">
          <a:xfrm>
            <a:off x="3884613" y="8847138"/>
            <a:ext cx="2973387"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36" tIns="45717" rIns="91436" bIns="45717" numCol="1" anchor="b" anchorCtr="0" compatLnSpc="1">
            <a:prstTxWarp prst="textNoShape">
              <a:avLst/>
            </a:prstTxWarp>
          </a:bodyPr>
          <a:lstStyle>
            <a:lvl1pPr eaLnBrk="0" hangingPunct="0">
              <a:defRPr sz="1200">
                <a:latin typeface="Times New Roman" panose="02020603050405020304" pitchFamily="18" charset="0"/>
              </a:defRPr>
            </a:lvl1pPr>
          </a:lstStyle>
          <a:p>
            <a:fld id="{EE2F5536-3FBF-4BE1-978F-2675609894D0}" type="slidenum">
              <a:rPr lang="en-US" altLang="en-US"/>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7C42DF20-7CD6-4202-B982-1581906323CB}"/>
              </a:ext>
            </a:extLst>
          </p:cNvPr>
          <p:cNvSpPr>
            <a:spLocks noGrp="1" noChangeArrowheads="1"/>
          </p:cNvSpPr>
          <p:nvPr>
            <p:ph type="hdr" sz="quarter"/>
          </p:nvPr>
        </p:nvSpPr>
        <p:spPr bwMode="auto">
          <a:xfrm>
            <a:off x="0" y="0"/>
            <a:ext cx="2973388"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36" tIns="45717" rIns="91436" bIns="45717" numCol="1" anchor="t" anchorCtr="0" compatLnSpc="1">
            <a:prstTxWarp prst="textNoShape">
              <a:avLst/>
            </a:prstTxWarp>
          </a:bodyPr>
          <a:lstStyle>
            <a:lvl1pPr algn="l" eaLnBrk="0" hangingPunct="0">
              <a:defRPr sz="1200">
                <a:latin typeface="Times New Roman" panose="02020603050405020304" pitchFamily="18" charset="0"/>
              </a:defRPr>
            </a:lvl1pPr>
          </a:lstStyle>
          <a:p>
            <a:endParaRPr lang="en-US" altLang="en-US"/>
          </a:p>
        </p:txBody>
      </p:sp>
      <p:sp>
        <p:nvSpPr>
          <p:cNvPr id="40963" name="Rectangle 3">
            <a:extLst>
              <a:ext uri="{FF2B5EF4-FFF2-40B4-BE49-F238E27FC236}">
                <a16:creationId xmlns:a16="http://schemas.microsoft.com/office/drawing/2014/main" id="{108E710A-3683-4DC2-8CFD-8B71D8C2ECDF}"/>
              </a:ext>
            </a:extLst>
          </p:cNvPr>
          <p:cNvSpPr>
            <a:spLocks noGrp="1" noChangeArrowheads="1"/>
          </p:cNvSpPr>
          <p:nvPr>
            <p:ph type="dt" idx="1"/>
          </p:nvPr>
        </p:nvSpPr>
        <p:spPr bwMode="auto">
          <a:xfrm>
            <a:off x="3884613" y="0"/>
            <a:ext cx="2973387"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36" tIns="45717" rIns="91436" bIns="45717" numCol="1" anchor="t" anchorCtr="0" compatLnSpc="1">
            <a:prstTxWarp prst="textNoShape">
              <a:avLst/>
            </a:prstTxWarp>
          </a:bodyPr>
          <a:lstStyle>
            <a:lvl1pPr eaLnBrk="0" hangingPunct="0">
              <a:defRPr sz="1200">
                <a:latin typeface="Times New Roman" panose="02020603050405020304" pitchFamily="18" charset="0"/>
              </a:defRPr>
            </a:lvl1pPr>
          </a:lstStyle>
          <a:p>
            <a:endParaRPr lang="en-US" altLang="en-US"/>
          </a:p>
        </p:txBody>
      </p:sp>
      <p:sp>
        <p:nvSpPr>
          <p:cNvPr id="40964" name="Rectangle 4">
            <a:extLst>
              <a:ext uri="{FF2B5EF4-FFF2-40B4-BE49-F238E27FC236}">
                <a16:creationId xmlns:a16="http://schemas.microsoft.com/office/drawing/2014/main" id="{C1FF89AB-51A6-49B4-A193-0B34D860D2DE}"/>
              </a:ext>
            </a:extLst>
          </p:cNvPr>
          <p:cNvSpPr>
            <a:spLocks noGrp="1" noRot="1" noChangeAspect="1" noChangeArrowheads="1" noTextEdit="1"/>
          </p:cNvSpPr>
          <p:nvPr>
            <p:ph type="sldImg" idx="2"/>
          </p:nvPr>
        </p:nvSpPr>
        <p:spPr bwMode="auto">
          <a:xfrm>
            <a:off x="1100138" y="696913"/>
            <a:ext cx="4659312" cy="3494087"/>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0965" name="Rectangle 5">
            <a:extLst>
              <a:ext uri="{FF2B5EF4-FFF2-40B4-BE49-F238E27FC236}">
                <a16:creationId xmlns:a16="http://schemas.microsoft.com/office/drawing/2014/main" id="{6337259A-5DD7-48BE-ABF6-D3D103415E4C}"/>
              </a:ext>
            </a:extLst>
          </p:cNvPr>
          <p:cNvSpPr>
            <a:spLocks noGrp="1" noChangeArrowheads="1"/>
          </p:cNvSpPr>
          <p:nvPr>
            <p:ph type="body" sz="quarter" idx="3"/>
          </p:nvPr>
        </p:nvSpPr>
        <p:spPr bwMode="auto">
          <a:xfrm>
            <a:off x="914400" y="4422775"/>
            <a:ext cx="5029200" cy="4192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36" tIns="45717" rIns="91436" bIns="45717"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0966" name="Rectangle 6">
            <a:extLst>
              <a:ext uri="{FF2B5EF4-FFF2-40B4-BE49-F238E27FC236}">
                <a16:creationId xmlns:a16="http://schemas.microsoft.com/office/drawing/2014/main" id="{484842F7-10BA-4FA1-8DAC-F145B8B09EAA}"/>
              </a:ext>
            </a:extLst>
          </p:cNvPr>
          <p:cNvSpPr>
            <a:spLocks noGrp="1" noChangeArrowheads="1"/>
          </p:cNvSpPr>
          <p:nvPr>
            <p:ph type="ftr" sz="quarter" idx="4"/>
          </p:nvPr>
        </p:nvSpPr>
        <p:spPr bwMode="auto">
          <a:xfrm>
            <a:off x="0" y="8847138"/>
            <a:ext cx="2973388"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36" tIns="45717" rIns="91436" bIns="45717" numCol="1" anchor="b" anchorCtr="0" compatLnSpc="1">
            <a:prstTxWarp prst="textNoShape">
              <a:avLst/>
            </a:prstTxWarp>
          </a:bodyPr>
          <a:lstStyle>
            <a:lvl1pPr algn="l" eaLnBrk="0" hangingPunct="0">
              <a:defRPr sz="1200">
                <a:latin typeface="Times New Roman" panose="02020603050405020304" pitchFamily="18" charset="0"/>
              </a:defRPr>
            </a:lvl1pPr>
          </a:lstStyle>
          <a:p>
            <a:endParaRPr lang="en-US" altLang="en-US"/>
          </a:p>
        </p:txBody>
      </p:sp>
      <p:sp>
        <p:nvSpPr>
          <p:cNvPr id="40967" name="Rectangle 7">
            <a:extLst>
              <a:ext uri="{FF2B5EF4-FFF2-40B4-BE49-F238E27FC236}">
                <a16:creationId xmlns:a16="http://schemas.microsoft.com/office/drawing/2014/main" id="{A0F24627-6BF1-448B-94C2-BAF5D368923C}"/>
              </a:ext>
            </a:extLst>
          </p:cNvPr>
          <p:cNvSpPr>
            <a:spLocks noGrp="1" noChangeArrowheads="1"/>
          </p:cNvSpPr>
          <p:nvPr>
            <p:ph type="sldNum" sz="quarter" idx="5"/>
          </p:nvPr>
        </p:nvSpPr>
        <p:spPr bwMode="auto">
          <a:xfrm>
            <a:off x="3884613" y="8847138"/>
            <a:ext cx="2973387"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36" tIns="45717" rIns="91436" bIns="45717" numCol="1" anchor="b" anchorCtr="0" compatLnSpc="1">
            <a:prstTxWarp prst="textNoShape">
              <a:avLst/>
            </a:prstTxWarp>
          </a:bodyPr>
          <a:lstStyle>
            <a:lvl1pPr eaLnBrk="0" hangingPunct="0">
              <a:defRPr sz="1200">
                <a:latin typeface="Times New Roman" panose="02020603050405020304" pitchFamily="18" charset="0"/>
              </a:defRPr>
            </a:lvl1pPr>
          </a:lstStyle>
          <a:p>
            <a:fld id="{95B72A65-AE30-405E-9CE7-421706870198}"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www.ncbi.nlm.nih.gov/sites/entrez?Db=pubmed&amp;Cmd=Search&amp;Term=%22Linney%20BJ%22%5BAuthor%5D&amp;itool=EntrezSystem2.PEntrez.Pubmed.Pubmed_ResultsPanel.Pubmed_RVAbstractPlusDrugs1" TargetMode="External"/><Relationship Id="rId2" Type="http://schemas.openxmlformats.org/officeDocument/2006/relationships/slide" Target="../slides/slide22.xml"/><Relationship Id="rId1" Type="http://schemas.openxmlformats.org/officeDocument/2006/relationships/notesMaster" Target="../notesMasters/notesMaster1.xml"/><Relationship Id="rId4" Type="http://schemas.openxmlformats.org/officeDocument/2006/relationships/hyperlink" Target="http://www.marriagebuilders.com/graphic/mbi8110_cod.html" TargetMode="Externa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C6CE07DF-8CFD-45E1-A7AB-CC9BF570FDF5}"/>
              </a:ext>
            </a:extLst>
          </p:cNvPr>
          <p:cNvSpPr>
            <a:spLocks noGrp="1" noChangeArrowheads="1"/>
          </p:cNvSpPr>
          <p:nvPr>
            <p:ph type="sldNum" sz="quarter" idx="5"/>
          </p:nvPr>
        </p:nvSpPr>
        <p:spPr>
          <a:ln/>
        </p:spPr>
        <p:txBody>
          <a:bodyPr/>
          <a:lstStyle/>
          <a:p>
            <a:fld id="{2EAF4BFE-DE1C-4D94-88D8-9B9472EDC264}" type="slidenum">
              <a:rPr lang="en-US" altLang="en-US"/>
              <a:pPr/>
              <a:t>1</a:t>
            </a:fld>
            <a:endParaRPr lang="en-US" altLang="en-US"/>
          </a:p>
        </p:txBody>
      </p:sp>
      <p:sp>
        <p:nvSpPr>
          <p:cNvPr id="774146" name="Rectangle 2">
            <a:extLst>
              <a:ext uri="{FF2B5EF4-FFF2-40B4-BE49-F238E27FC236}">
                <a16:creationId xmlns:a16="http://schemas.microsoft.com/office/drawing/2014/main" id="{EAFF61D5-4C61-4B22-89BB-F79C0F6AAB15}"/>
              </a:ext>
            </a:extLst>
          </p:cNvPr>
          <p:cNvSpPr>
            <a:spLocks noGrp="1" noRot="1" noChangeAspect="1" noChangeArrowheads="1" noTextEdit="1"/>
          </p:cNvSpPr>
          <p:nvPr>
            <p:ph type="sldImg"/>
          </p:nvPr>
        </p:nvSpPr>
        <p:spPr>
          <a:ln/>
        </p:spPr>
      </p:sp>
      <p:sp>
        <p:nvSpPr>
          <p:cNvPr id="774147" name="Rectangle 3">
            <a:extLst>
              <a:ext uri="{FF2B5EF4-FFF2-40B4-BE49-F238E27FC236}">
                <a16:creationId xmlns:a16="http://schemas.microsoft.com/office/drawing/2014/main" id="{82B09B9A-49B5-40B6-803F-67A1B1984284}"/>
              </a:ext>
            </a:extLst>
          </p:cNvPr>
          <p:cNvSpPr>
            <a:spLocks noGrp="1" noChangeArrowheads="1"/>
          </p:cNvSpPr>
          <p:nvPr>
            <p:ph type="body" idx="1"/>
          </p:nvPr>
        </p:nvSpPr>
        <p:spPr/>
        <p:txBody>
          <a:bodyPr/>
          <a:lstStyle/>
          <a:p>
            <a:r>
              <a:rPr lang="en-US" altLang="en-US"/>
              <a:t>Understand how each of the three components of Quality Improvement</a:t>
            </a:r>
          </a:p>
          <a:p>
            <a:pPr lvl="1"/>
            <a:r>
              <a:rPr lang="en-US" altLang="en-US"/>
              <a:t>leadership commitment, </a:t>
            </a:r>
          </a:p>
          <a:p>
            <a:pPr lvl="1"/>
            <a:r>
              <a:rPr lang="en-US" altLang="en-US"/>
              <a:t>shared and accessible technical expertise and</a:t>
            </a:r>
          </a:p>
          <a:p>
            <a:pPr lvl="1"/>
            <a:r>
              <a:rPr lang="en-US" altLang="en-US"/>
              <a:t>micro-system development</a:t>
            </a:r>
          </a:p>
          <a:p>
            <a:r>
              <a:rPr lang="en-US" altLang="en-US"/>
              <a:t>contribute to building a successful QI intervention.</a:t>
            </a:r>
          </a:p>
          <a:p>
            <a:r>
              <a:rPr lang="en-US" altLang="en-US"/>
              <a:t>Understand how to efficiently manage a collaborative effort.</a:t>
            </a:r>
          </a:p>
          <a:p>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02930EAA-A5A7-495D-897E-1C73BB400842}"/>
              </a:ext>
            </a:extLst>
          </p:cNvPr>
          <p:cNvSpPr>
            <a:spLocks noGrp="1" noChangeArrowheads="1"/>
          </p:cNvSpPr>
          <p:nvPr>
            <p:ph type="sldNum" sz="quarter" idx="5"/>
          </p:nvPr>
        </p:nvSpPr>
        <p:spPr>
          <a:ln/>
        </p:spPr>
        <p:txBody>
          <a:bodyPr/>
          <a:lstStyle/>
          <a:p>
            <a:fld id="{1512238D-FABE-4A78-8E5C-207D21829D26}" type="slidenum">
              <a:rPr lang="en-US" altLang="en-US"/>
              <a:pPr/>
              <a:t>2</a:t>
            </a:fld>
            <a:endParaRPr lang="en-US" altLang="en-US"/>
          </a:p>
        </p:txBody>
      </p:sp>
      <p:sp>
        <p:nvSpPr>
          <p:cNvPr id="736258" name="Rectangle 2">
            <a:extLst>
              <a:ext uri="{FF2B5EF4-FFF2-40B4-BE49-F238E27FC236}">
                <a16:creationId xmlns:a16="http://schemas.microsoft.com/office/drawing/2014/main" id="{963617CC-2338-42C6-90A5-17438CA78F97}"/>
              </a:ext>
            </a:extLst>
          </p:cNvPr>
          <p:cNvSpPr>
            <a:spLocks noGrp="1" noRot="1" noChangeAspect="1" noChangeArrowheads="1" noTextEdit="1"/>
          </p:cNvSpPr>
          <p:nvPr>
            <p:ph type="sldImg"/>
          </p:nvPr>
        </p:nvSpPr>
        <p:spPr>
          <a:ln/>
        </p:spPr>
      </p:sp>
      <p:sp>
        <p:nvSpPr>
          <p:cNvPr id="736259" name="Rectangle 3">
            <a:extLst>
              <a:ext uri="{FF2B5EF4-FFF2-40B4-BE49-F238E27FC236}">
                <a16:creationId xmlns:a16="http://schemas.microsoft.com/office/drawing/2014/main" id="{B68B6FAD-55E9-49B8-87FB-4F58F71590B0}"/>
              </a:ext>
            </a:extLst>
          </p:cNvPr>
          <p:cNvSpPr>
            <a:spLocks noGrp="1" noChangeArrowheads="1"/>
          </p:cNvSpPr>
          <p:nvPr>
            <p:ph type="body" idx="1"/>
          </p:nvPr>
        </p:nvSpPr>
        <p:spPr>
          <a:xfrm>
            <a:off x="914400" y="4422775"/>
            <a:ext cx="5029200" cy="4576763"/>
          </a:xfrm>
        </p:spPr>
        <p:txBody>
          <a:bodyPr/>
          <a:lstStyle/>
          <a:p>
            <a:r>
              <a:rPr lang="en-US" altLang="en-US" sz="900"/>
              <a:t>Informed by Geertsma Medical Care 82: Empirical study of practice change</a:t>
            </a:r>
          </a:p>
          <a:p>
            <a:endParaRPr lang="en-US" altLang="en-US" sz="900"/>
          </a:p>
          <a:p>
            <a:r>
              <a:rPr lang="en-US" altLang="en-US" sz="1000"/>
              <a:t>Priming: cognitive dissonance-sense of dissatisfaction</a:t>
            </a:r>
          </a:p>
          <a:p>
            <a:pPr lvl="1"/>
            <a:r>
              <a:rPr lang="en-US" altLang="en-US"/>
              <a:t>MDs agreed and understood, e.g. “benchmarking” role</a:t>
            </a:r>
          </a:p>
          <a:p>
            <a:r>
              <a:rPr lang="en-US" altLang="en-US" sz="1000"/>
              <a:t>Focusing: learning of alternative practice option(s)</a:t>
            </a:r>
          </a:p>
          <a:p>
            <a:pPr lvl="1"/>
            <a:r>
              <a:rPr lang="en-US" altLang="en-US"/>
              <a:t>Typically CME, but lack of knowledge does not explain lack of practice</a:t>
            </a:r>
          </a:p>
          <a:p>
            <a:r>
              <a:rPr lang="en-US" altLang="en-US" sz="1000"/>
              <a:t>Follow-up: obtaining further information or advice regarding the possible change (“rationalization”)</a:t>
            </a:r>
          </a:p>
          <a:p>
            <a:pPr lvl="1"/>
            <a:r>
              <a:rPr lang="en-US" altLang="en-US"/>
              <a:t>The most amorphous; the one in which inertia takes the greatest toll</a:t>
            </a:r>
          </a:p>
          <a:p>
            <a:r>
              <a:rPr lang="en-US" altLang="en-US" sz="1000"/>
              <a:t>Triggering: change implemented after clear communication</a:t>
            </a:r>
          </a:p>
          <a:p>
            <a:pPr lvl="1"/>
            <a:r>
              <a:rPr lang="en-US" altLang="en-US"/>
              <a:t>Importance understood by all</a:t>
            </a:r>
          </a:p>
          <a:p>
            <a:r>
              <a:rPr lang="en-US" altLang="en-US" sz="1000"/>
              <a:t>Evaluation: assessment of the practical result</a:t>
            </a:r>
          </a:p>
          <a:p>
            <a:pPr lvl="1"/>
            <a:r>
              <a:rPr lang="en-US" altLang="en-US"/>
              <a:t>Most often neglected step</a:t>
            </a:r>
          </a:p>
          <a:p>
            <a:r>
              <a:rPr lang="en-US" altLang="en-US" sz="600"/>
              <a:t>Informed by Davis JAMA 1994</a:t>
            </a:r>
          </a:p>
          <a:p>
            <a:r>
              <a:rPr lang="en-US" altLang="en-US" sz="1000"/>
              <a:t>Pre-disposing strategies: </a:t>
            </a:r>
          </a:p>
          <a:p>
            <a:pPr lvl="1"/>
            <a:r>
              <a:rPr lang="en-US" altLang="en-US" sz="1000"/>
              <a:t>priming and focusing opinion leaders and team members on change</a:t>
            </a:r>
          </a:p>
          <a:p>
            <a:r>
              <a:rPr lang="en-US" altLang="en-US" sz="1000"/>
              <a:t>Practice-enabling strategies:</a:t>
            </a:r>
          </a:p>
          <a:p>
            <a:pPr lvl="1"/>
            <a:r>
              <a:rPr lang="en-US" altLang="en-US" sz="1000"/>
              <a:t> facilitators or facilitating materials that ease the change process</a:t>
            </a:r>
          </a:p>
          <a:p>
            <a:r>
              <a:rPr lang="en-US" altLang="en-US" sz="1000"/>
              <a:t>Reinforcement strategies: </a:t>
            </a:r>
          </a:p>
          <a:p>
            <a:pPr lvl="1"/>
            <a:r>
              <a:rPr lang="en-US" altLang="en-US" sz="1000"/>
              <a:t>feedback or reminders to provide positive reinforcement for the change</a:t>
            </a:r>
            <a:endParaRPr lang="en-US" altLang="en-US"/>
          </a:p>
          <a:p>
            <a:endParaRPr lang="en-US" altLang="en-US" sz="100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1387A2C5-2F53-43FD-8C7A-2146452D8225}"/>
              </a:ext>
            </a:extLst>
          </p:cNvPr>
          <p:cNvSpPr>
            <a:spLocks noGrp="1" noChangeArrowheads="1"/>
          </p:cNvSpPr>
          <p:nvPr>
            <p:ph type="sldNum" sz="quarter" idx="5"/>
          </p:nvPr>
        </p:nvSpPr>
        <p:spPr>
          <a:ln/>
        </p:spPr>
        <p:txBody>
          <a:bodyPr/>
          <a:lstStyle/>
          <a:p>
            <a:fld id="{DAC9B15B-5D7C-42AA-95A7-C8875952A46A}" type="slidenum">
              <a:rPr lang="en-US" altLang="en-US"/>
              <a:pPr/>
              <a:t>3</a:t>
            </a:fld>
            <a:endParaRPr lang="en-US" altLang="en-US"/>
          </a:p>
        </p:txBody>
      </p:sp>
      <p:sp>
        <p:nvSpPr>
          <p:cNvPr id="522242" name="Rectangle 2">
            <a:extLst>
              <a:ext uri="{FF2B5EF4-FFF2-40B4-BE49-F238E27FC236}">
                <a16:creationId xmlns:a16="http://schemas.microsoft.com/office/drawing/2014/main" id="{C948EF80-7214-4386-B98E-CA6BDCF6A7C5}"/>
              </a:ext>
            </a:extLst>
          </p:cNvPr>
          <p:cNvSpPr>
            <a:spLocks noGrp="1" noRot="1" noChangeAspect="1" noChangeArrowheads="1" noTextEdit="1"/>
          </p:cNvSpPr>
          <p:nvPr>
            <p:ph type="sldImg"/>
          </p:nvPr>
        </p:nvSpPr>
        <p:spPr>
          <a:ln/>
        </p:spPr>
      </p:sp>
      <p:sp>
        <p:nvSpPr>
          <p:cNvPr id="522243" name="Rectangle 3">
            <a:extLst>
              <a:ext uri="{FF2B5EF4-FFF2-40B4-BE49-F238E27FC236}">
                <a16:creationId xmlns:a16="http://schemas.microsoft.com/office/drawing/2014/main" id="{1837E83E-92F0-44D7-AF2A-5844ED55E808}"/>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9468E941-7B0D-4755-9495-4426B866EA16}"/>
              </a:ext>
            </a:extLst>
          </p:cNvPr>
          <p:cNvSpPr>
            <a:spLocks noGrp="1" noChangeArrowheads="1"/>
          </p:cNvSpPr>
          <p:nvPr>
            <p:ph type="sldNum" sz="quarter" idx="5"/>
          </p:nvPr>
        </p:nvSpPr>
        <p:spPr>
          <a:ln/>
        </p:spPr>
        <p:txBody>
          <a:bodyPr/>
          <a:lstStyle/>
          <a:p>
            <a:fld id="{309EDAB8-99D7-4100-BA15-31AB244D9493}" type="slidenum">
              <a:rPr lang="en-US" altLang="en-US"/>
              <a:pPr/>
              <a:t>4</a:t>
            </a:fld>
            <a:endParaRPr lang="en-US" altLang="en-US"/>
          </a:p>
        </p:txBody>
      </p:sp>
      <p:sp>
        <p:nvSpPr>
          <p:cNvPr id="740354" name="Rectangle 2">
            <a:extLst>
              <a:ext uri="{FF2B5EF4-FFF2-40B4-BE49-F238E27FC236}">
                <a16:creationId xmlns:a16="http://schemas.microsoft.com/office/drawing/2014/main" id="{04868ABD-E90E-4DE3-9FF4-B0FD4917AAC8}"/>
              </a:ext>
            </a:extLst>
          </p:cNvPr>
          <p:cNvSpPr>
            <a:spLocks noGrp="1" noRot="1" noChangeAspect="1" noChangeArrowheads="1" noTextEdit="1"/>
          </p:cNvSpPr>
          <p:nvPr>
            <p:ph type="sldImg"/>
          </p:nvPr>
        </p:nvSpPr>
        <p:spPr>
          <a:ln/>
        </p:spPr>
      </p:sp>
      <p:sp>
        <p:nvSpPr>
          <p:cNvPr id="740355" name="Rectangle 3">
            <a:extLst>
              <a:ext uri="{FF2B5EF4-FFF2-40B4-BE49-F238E27FC236}">
                <a16:creationId xmlns:a16="http://schemas.microsoft.com/office/drawing/2014/main" id="{24FD495B-DCDB-48B3-BC73-B98284F889D3}"/>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EA254701-2532-4B22-B7C6-CB760BC41B6E}"/>
              </a:ext>
            </a:extLst>
          </p:cNvPr>
          <p:cNvSpPr>
            <a:spLocks noGrp="1" noChangeArrowheads="1"/>
          </p:cNvSpPr>
          <p:nvPr>
            <p:ph type="sldNum" sz="quarter" idx="5"/>
          </p:nvPr>
        </p:nvSpPr>
        <p:spPr>
          <a:ln/>
        </p:spPr>
        <p:txBody>
          <a:bodyPr/>
          <a:lstStyle/>
          <a:p>
            <a:fld id="{08D5EF63-97C3-4C14-946C-30FB0E64114A}" type="slidenum">
              <a:rPr lang="en-US" altLang="en-US"/>
              <a:pPr/>
              <a:t>5</a:t>
            </a:fld>
            <a:endParaRPr lang="en-US" altLang="en-US"/>
          </a:p>
        </p:txBody>
      </p:sp>
      <p:sp>
        <p:nvSpPr>
          <p:cNvPr id="521218" name="Rectangle 2">
            <a:extLst>
              <a:ext uri="{FF2B5EF4-FFF2-40B4-BE49-F238E27FC236}">
                <a16:creationId xmlns:a16="http://schemas.microsoft.com/office/drawing/2014/main" id="{7363E551-DAA3-494E-B9D6-35631E0E546F}"/>
              </a:ext>
            </a:extLst>
          </p:cNvPr>
          <p:cNvSpPr>
            <a:spLocks noGrp="1" noRot="1" noChangeAspect="1" noChangeArrowheads="1" noTextEdit="1"/>
          </p:cNvSpPr>
          <p:nvPr>
            <p:ph type="sldImg"/>
          </p:nvPr>
        </p:nvSpPr>
        <p:spPr>
          <a:ln/>
        </p:spPr>
      </p:sp>
      <p:sp>
        <p:nvSpPr>
          <p:cNvPr id="521219" name="Rectangle 3">
            <a:extLst>
              <a:ext uri="{FF2B5EF4-FFF2-40B4-BE49-F238E27FC236}">
                <a16:creationId xmlns:a16="http://schemas.microsoft.com/office/drawing/2014/main" id="{E298E339-20C9-481E-AE12-E9B7DE72ED15}"/>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D105236C-CCBC-48CE-BDDB-6B43ADB9DAFE}"/>
              </a:ext>
            </a:extLst>
          </p:cNvPr>
          <p:cNvSpPr>
            <a:spLocks noGrp="1" noChangeArrowheads="1"/>
          </p:cNvSpPr>
          <p:nvPr>
            <p:ph type="sldNum" sz="quarter" idx="5"/>
          </p:nvPr>
        </p:nvSpPr>
        <p:spPr>
          <a:ln/>
        </p:spPr>
        <p:txBody>
          <a:bodyPr/>
          <a:lstStyle/>
          <a:p>
            <a:fld id="{594CABA3-71AB-4C2D-9277-16C808DF11DC}" type="slidenum">
              <a:rPr lang="en-US" altLang="en-US"/>
              <a:pPr/>
              <a:t>7</a:t>
            </a:fld>
            <a:endParaRPr lang="en-US" altLang="en-US"/>
          </a:p>
        </p:txBody>
      </p:sp>
      <p:sp>
        <p:nvSpPr>
          <p:cNvPr id="520194" name="Rectangle 2">
            <a:extLst>
              <a:ext uri="{FF2B5EF4-FFF2-40B4-BE49-F238E27FC236}">
                <a16:creationId xmlns:a16="http://schemas.microsoft.com/office/drawing/2014/main" id="{5E5537FE-530C-4D1C-9CBA-C1FDECA1E7FD}"/>
              </a:ext>
            </a:extLst>
          </p:cNvPr>
          <p:cNvSpPr>
            <a:spLocks noGrp="1" noRot="1" noChangeAspect="1" noChangeArrowheads="1" noTextEdit="1"/>
          </p:cNvSpPr>
          <p:nvPr>
            <p:ph type="sldImg"/>
          </p:nvPr>
        </p:nvSpPr>
        <p:spPr>
          <a:ln/>
        </p:spPr>
      </p:sp>
      <p:sp>
        <p:nvSpPr>
          <p:cNvPr id="520195" name="Rectangle 3">
            <a:extLst>
              <a:ext uri="{FF2B5EF4-FFF2-40B4-BE49-F238E27FC236}">
                <a16:creationId xmlns:a16="http://schemas.microsoft.com/office/drawing/2014/main" id="{70485A0C-B356-431C-9891-F44A6322586A}"/>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3D8D308C-E885-4283-ADB8-1A587918E163}"/>
              </a:ext>
            </a:extLst>
          </p:cNvPr>
          <p:cNvSpPr>
            <a:spLocks noGrp="1" noChangeArrowheads="1"/>
          </p:cNvSpPr>
          <p:nvPr>
            <p:ph type="sldNum" sz="quarter" idx="5"/>
          </p:nvPr>
        </p:nvSpPr>
        <p:spPr>
          <a:ln/>
        </p:spPr>
        <p:txBody>
          <a:bodyPr/>
          <a:lstStyle/>
          <a:p>
            <a:fld id="{11BEFC1D-ED8E-4486-8454-7B6881168694}" type="slidenum">
              <a:rPr lang="en-US" altLang="en-US"/>
              <a:pPr/>
              <a:t>8</a:t>
            </a:fld>
            <a:endParaRPr lang="en-US" altLang="en-US"/>
          </a:p>
        </p:txBody>
      </p:sp>
      <p:sp>
        <p:nvSpPr>
          <p:cNvPr id="519170" name="Rectangle 2">
            <a:extLst>
              <a:ext uri="{FF2B5EF4-FFF2-40B4-BE49-F238E27FC236}">
                <a16:creationId xmlns:a16="http://schemas.microsoft.com/office/drawing/2014/main" id="{11E556F9-6785-4B8E-B82B-03F5F7C7578A}"/>
              </a:ext>
            </a:extLst>
          </p:cNvPr>
          <p:cNvSpPr>
            <a:spLocks noGrp="1" noRot="1" noChangeAspect="1" noChangeArrowheads="1" noTextEdit="1"/>
          </p:cNvSpPr>
          <p:nvPr>
            <p:ph type="sldImg"/>
          </p:nvPr>
        </p:nvSpPr>
        <p:spPr>
          <a:ln/>
        </p:spPr>
      </p:sp>
      <p:sp>
        <p:nvSpPr>
          <p:cNvPr id="519171" name="Rectangle 3">
            <a:extLst>
              <a:ext uri="{FF2B5EF4-FFF2-40B4-BE49-F238E27FC236}">
                <a16:creationId xmlns:a16="http://schemas.microsoft.com/office/drawing/2014/main" id="{F39B6613-1A06-4833-814A-BC465B4A2C0A}"/>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2575D387-6A62-46F6-8FB4-460AD68CFD04}"/>
              </a:ext>
            </a:extLst>
          </p:cNvPr>
          <p:cNvSpPr>
            <a:spLocks noGrp="1" noChangeArrowheads="1"/>
          </p:cNvSpPr>
          <p:nvPr>
            <p:ph type="sldNum" sz="quarter" idx="5"/>
          </p:nvPr>
        </p:nvSpPr>
        <p:spPr>
          <a:ln/>
        </p:spPr>
        <p:txBody>
          <a:bodyPr/>
          <a:lstStyle/>
          <a:p>
            <a:fld id="{0ADCE194-95A4-4161-861D-C3C49DADBB0C}" type="slidenum">
              <a:rPr lang="en-US" altLang="en-US"/>
              <a:pPr/>
              <a:t>9</a:t>
            </a:fld>
            <a:endParaRPr lang="en-US" altLang="en-US"/>
          </a:p>
        </p:txBody>
      </p:sp>
      <p:sp>
        <p:nvSpPr>
          <p:cNvPr id="517122" name="Rectangle 2">
            <a:extLst>
              <a:ext uri="{FF2B5EF4-FFF2-40B4-BE49-F238E27FC236}">
                <a16:creationId xmlns:a16="http://schemas.microsoft.com/office/drawing/2014/main" id="{8CA3EE65-986F-4FC3-875B-B1013769A597}"/>
              </a:ext>
            </a:extLst>
          </p:cNvPr>
          <p:cNvSpPr>
            <a:spLocks noGrp="1" noRot="1" noChangeAspect="1" noChangeArrowheads="1" noTextEdit="1"/>
          </p:cNvSpPr>
          <p:nvPr>
            <p:ph type="sldImg"/>
          </p:nvPr>
        </p:nvSpPr>
        <p:spPr>
          <a:ln/>
        </p:spPr>
      </p:sp>
      <p:sp>
        <p:nvSpPr>
          <p:cNvPr id="517123" name="Rectangle 3">
            <a:extLst>
              <a:ext uri="{FF2B5EF4-FFF2-40B4-BE49-F238E27FC236}">
                <a16:creationId xmlns:a16="http://schemas.microsoft.com/office/drawing/2014/main" id="{30776264-AD79-421F-A902-0C5D01F8215C}"/>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B4BEA976-8193-4EB3-B213-0AF719821F5B}"/>
              </a:ext>
            </a:extLst>
          </p:cNvPr>
          <p:cNvSpPr>
            <a:spLocks noGrp="1" noChangeArrowheads="1"/>
          </p:cNvSpPr>
          <p:nvPr>
            <p:ph type="sldNum" sz="quarter" idx="5"/>
          </p:nvPr>
        </p:nvSpPr>
        <p:spPr>
          <a:ln/>
        </p:spPr>
        <p:txBody>
          <a:bodyPr/>
          <a:lstStyle/>
          <a:p>
            <a:fld id="{C32D7F9C-1CAC-40B2-AF9E-F6D52ADA59BF}" type="slidenum">
              <a:rPr lang="en-US" altLang="en-US"/>
              <a:pPr/>
              <a:t>10</a:t>
            </a:fld>
            <a:endParaRPr lang="en-US" altLang="en-US"/>
          </a:p>
        </p:txBody>
      </p:sp>
      <p:sp>
        <p:nvSpPr>
          <p:cNvPr id="512002" name="Rectangle 2">
            <a:extLst>
              <a:ext uri="{FF2B5EF4-FFF2-40B4-BE49-F238E27FC236}">
                <a16:creationId xmlns:a16="http://schemas.microsoft.com/office/drawing/2014/main" id="{39F3F3E6-27B4-48F8-812C-EE678784F948}"/>
              </a:ext>
            </a:extLst>
          </p:cNvPr>
          <p:cNvSpPr>
            <a:spLocks noGrp="1" noRot="1" noChangeAspect="1" noChangeArrowheads="1" noTextEdit="1"/>
          </p:cNvSpPr>
          <p:nvPr>
            <p:ph type="sldImg"/>
          </p:nvPr>
        </p:nvSpPr>
        <p:spPr>
          <a:ln/>
        </p:spPr>
      </p:sp>
      <p:sp>
        <p:nvSpPr>
          <p:cNvPr id="512003" name="Rectangle 3">
            <a:extLst>
              <a:ext uri="{FF2B5EF4-FFF2-40B4-BE49-F238E27FC236}">
                <a16:creationId xmlns:a16="http://schemas.microsoft.com/office/drawing/2014/main" id="{CFEEC5F5-B416-44CA-B092-8FF26012F8D1}"/>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29647E6-39A5-42E1-89A0-187B9167DA48}"/>
              </a:ext>
            </a:extLst>
          </p:cNvPr>
          <p:cNvSpPr>
            <a:spLocks noGrp="1" noChangeArrowheads="1"/>
          </p:cNvSpPr>
          <p:nvPr>
            <p:ph type="sldNum" sz="quarter" idx="5"/>
          </p:nvPr>
        </p:nvSpPr>
        <p:spPr>
          <a:ln/>
        </p:spPr>
        <p:txBody>
          <a:bodyPr/>
          <a:lstStyle/>
          <a:p>
            <a:fld id="{B14B23B9-D046-4786-A82A-E33AEF7D77E3}" type="slidenum">
              <a:rPr lang="en-US" altLang="en-US"/>
              <a:pPr/>
              <a:t>11</a:t>
            </a:fld>
            <a:endParaRPr lang="en-US" altLang="en-US"/>
          </a:p>
        </p:txBody>
      </p:sp>
      <p:sp>
        <p:nvSpPr>
          <p:cNvPr id="714754" name="Rectangle 2">
            <a:extLst>
              <a:ext uri="{FF2B5EF4-FFF2-40B4-BE49-F238E27FC236}">
                <a16:creationId xmlns:a16="http://schemas.microsoft.com/office/drawing/2014/main" id="{F9FE6C9A-22C4-4812-ADD4-33D7A4218FAC}"/>
              </a:ext>
            </a:extLst>
          </p:cNvPr>
          <p:cNvSpPr>
            <a:spLocks noGrp="1" noRot="1" noChangeAspect="1" noChangeArrowheads="1" noTextEdit="1"/>
          </p:cNvSpPr>
          <p:nvPr>
            <p:ph type="sldImg"/>
          </p:nvPr>
        </p:nvSpPr>
        <p:spPr>
          <a:ln/>
        </p:spPr>
      </p:sp>
      <p:pic>
        <p:nvPicPr>
          <p:cNvPr id="714758" name="Picture 6">
            <a:extLst>
              <a:ext uri="{FF2B5EF4-FFF2-40B4-BE49-F238E27FC236}">
                <a16:creationId xmlns:a16="http://schemas.microsoft.com/office/drawing/2014/main" id="{544328CF-5950-4AFF-A8C9-49F32424B8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5189538"/>
            <a:ext cx="4659313" cy="3494087"/>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pic>
      <p:sp>
        <p:nvSpPr>
          <p:cNvPr id="714759" name="Rectangle 7">
            <a:extLst>
              <a:ext uri="{FF2B5EF4-FFF2-40B4-BE49-F238E27FC236}">
                <a16:creationId xmlns:a16="http://schemas.microsoft.com/office/drawing/2014/main" id="{C78B9DA1-F34D-4B89-B357-3FF072B2D904}"/>
              </a:ext>
            </a:extLst>
          </p:cNvPr>
          <p:cNvSpPr>
            <a:spLocks noGrp="1" noChangeArrowheads="1"/>
          </p:cNvSpPr>
          <p:nvPr>
            <p:ph type="body" idx="1"/>
          </p:nvPr>
        </p:nvSpPr>
        <p:spPr>
          <a:xfrm>
            <a:off x="762000" y="4656138"/>
            <a:ext cx="5029200" cy="4194175"/>
          </a:xfrm>
        </p:spPr>
        <p:txBody>
          <a:bodyPr/>
          <a:lstStyle/>
          <a:p>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87AD9271-00C7-4DCF-A2DB-BB30766902E1}"/>
              </a:ext>
            </a:extLst>
          </p:cNvPr>
          <p:cNvSpPr>
            <a:spLocks noGrp="1" noChangeArrowheads="1"/>
          </p:cNvSpPr>
          <p:nvPr>
            <p:ph type="sldNum" sz="quarter" idx="5"/>
          </p:nvPr>
        </p:nvSpPr>
        <p:spPr>
          <a:ln/>
        </p:spPr>
        <p:txBody>
          <a:bodyPr/>
          <a:lstStyle/>
          <a:p>
            <a:fld id="{AF5C231E-78FB-4574-8877-A3B73F77C0E6}" type="slidenum">
              <a:rPr lang="en-US" altLang="en-US"/>
              <a:pPr/>
              <a:t>12</a:t>
            </a:fld>
            <a:endParaRPr lang="en-US" altLang="en-US"/>
          </a:p>
        </p:txBody>
      </p:sp>
      <p:sp>
        <p:nvSpPr>
          <p:cNvPr id="505858" name="Rectangle 2">
            <a:extLst>
              <a:ext uri="{FF2B5EF4-FFF2-40B4-BE49-F238E27FC236}">
                <a16:creationId xmlns:a16="http://schemas.microsoft.com/office/drawing/2014/main" id="{208515D3-9F83-403C-B64C-406EA723CDAB}"/>
              </a:ext>
            </a:extLst>
          </p:cNvPr>
          <p:cNvSpPr>
            <a:spLocks noGrp="1" noRot="1" noChangeAspect="1" noChangeArrowheads="1" noTextEdit="1"/>
          </p:cNvSpPr>
          <p:nvPr>
            <p:ph type="sldImg"/>
          </p:nvPr>
        </p:nvSpPr>
        <p:spPr>
          <a:ln/>
        </p:spPr>
      </p:sp>
      <p:sp>
        <p:nvSpPr>
          <p:cNvPr id="505859" name="Rectangle 3">
            <a:extLst>
              <a:ext uri="{FF2B5EF4-FFF2-40B4-BE49-F238E27FC236}">
                <a16:creationId xmlns:a16="http://schemas.microsoft.com/office/drawing/2014/main" id="{6684FD3C-926C-4964-B660-DDDE2B278D72}"/>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47B207F9-224C-481C-9C3A-DE7F25624972}"/>
              </a:ext>
            </a:extLst>
          </p:cNvPr>
          <p:cNvSpPr>
            <a:spLocks noGrp="1" noChangeArrowheads="1"/>
          </p:cNvSpPr>
          <p:nvPr>
            <p:ph type="sldNum" sz="quarter" idx="5"/>
          </p:nvPr>
        </p:nvSpPr>
        <p:spPr>
          <a:ln/>
        </p:spPr>
        <p:txBody>
          <a:bodyPr/>
          <a:lstStyle/>
          <a:p>
            <a:fld id="{0BFF6943-D2E5-49EA-A105-4B24A32D2ECF}" type="slidenum">
              <a:rPr lang="en-US" altLang="en-US"/>
              <a:pPr/>
              <a:t>18</a:t>
            </a:fld>
            <a:endParaRPr lang="en-US" altLang="en-US"/>
          </a:p>
        </p:txBody>
      </p:sp>
      <p:sp>
        <p:nvSpPr>
          <p:cNvPr id="672770" name="Rectangle 2">
            <a:extLst>
              <a:ext uri="{FF2B5EF4-FFF2-40B4-BE49-F238E27FC236}">
                <a16:creationId xmlns:a16="http://schemas.microsoft.com/office/drawing/2014/main" id="{A557EB1D-6605-471C-9985-29441FB9E58E}"/>
              </a:ext>
            </a:extLst>
          </p:cNvPr>
          <p:cNvSpPr>
            <a:spLocks noGrp="1" noRot="1" noChangeAspect="1" noChangeArrowheads="1" noTextEdit="1"/>
          </p:cNvSpPr>
          <p:nvPr>
            <p:ph type="sldImg"/>
          </p:nvPr>
        </p:nvSpPr>
        <p:spPr>
          <a:ln/>
        </p:spPr>
      </p:sp>
      <p:sp>
        <p:nvSpPr>
          <p:cNvPr id="672771" name="Rectangle 3">
            <a:extLst>
              <a:ext uri="{FF2B5EF4-FFF2-40B4-BE49-F238E27FC236}">
                <a16:creationId xmlns:a16="http://schemas.microsoft.com/office/drawing/2014/main" id="{6ECB28D0-DAF3-478A-94CB-1931777F1036}"/>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AA795DC3-B9A0-4EC4-A330-F79485A1935A}"/>
              </a:ext>
            </a:extLst>
          </p:cNvPr>
          <p:cNvSpPr>
            <a:spLocks noGrp="1" noChangeArrowheads="1"/>
          </p:cNvSpPr>
          <p:nvPr>
            <p:ph type="sldNum" sz="quarter" idx="5"/>
          </p:nvPr>
        </p:nvSpPr>
        <p:spPr>
          <a:ln/>
        </p:spPr>
        <p:txBody>
          <a:bodyPr/>
          <a:lstStyle/>
          <a:p>
            <a:fld id="{5CA37865-6E7C-4020-8B9B-65E6F33A3E92}" type="slidenum">
              <a:rPr lang="en-US" altLang="en-US"/>
              <a:pPr/>
              <a:t>21</a:t>
            </a:fld>
            <a:endParaRPr lang="en-US" altLang="en-US"/>
          </a:p>
        </p:txBody>
      </p:sp>
      <p:sp>
        <p:nvSpPr>
          <p:cNvPr id="599042" name="Rectangle 2">
            <a:extLst>
              <a:ext uri="{FF2B5EF4-FFF2-40B4-BE49-F238E27FC236}">
                <a16:creationId xmlns:a16="http://schemas.microsoft.com/office/drawing/2014/main" id="{5A21C60F-E431-42B0-808C-10E4E976E0C4}"/>
              </a:ext>
            </a:extLst>
          </p:cNvPr>
          <p:cNvSpPr>
            <a:spLocks noGrp="1" noRot="1" noChangeAspect="1" noChangeArrowheads="1" noTextEdit="1"/>
          </p:cNvSpPr>
          <p:nvPr>
            <p:ph type="sldImg"/>
          </p:nvPr>
        </p:nvSpPr>
        <p:spPr>
          <a:ln/>
        </p:spPr>
      </p:sp>
      <p:sp>
        <p:nvSpPr>
          <p:cNvPr id="599043" name="Rectangle 3">
            <a:extLst>
              <a:ext uri="{FF2B5EF4-FFF2-40B4-BE49-F238E27FC236}">
                <a16:creationId xmlns:a16="http://schemas.microsoft.com/office/drawing/2014/main" id="{237042B7-6A21-498B-A636-82C8E5B9F745}"/>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63C847CA-43A3-44D5-8585-FAA41F1EB4DF}"/>
              </a:ext>
            </a:extLst>
          </p:cNvPr>
          <p:cNvSpPr>
            <a:spLocks noGrp="1" noChangeArrowheads="1"/>
          </p:cNvSpPr>
          <p:nvPr>
            <p:ph type="sldNum" sz="quarter" idx="5"/>
          </p:nvPr>
        </p:nvSpPr>
        <p:spPr>
          <a:ln/>
        </p:spPr>
        <p:txBody>
          <a:bodyPr/>
          <a:lstStyle/>
          <a:p>
            <a:fld id="{F688CEF2-39E3-421F-8E3C-8CAE730F12E4}" type="slidenum">
              <a:rPr lang="en-US" altLang="en-US"/>
              <a:pPr/>
              <a:t>22</a:t>
            </a:fld>
            <a:endParaRPr lang="en-US" altLang="en-US"/>
          </a:p>
        </p:txBody>
      </p:sp>
      <p:sp>
        <p:nvSpPr>
          <p:cNvPr id="759810" name="Rectangle 2">
            <a:extLst>
              <a:ext uri="{FF2B5EF4-FFF2-40B4-BE49-F238E27FC236}">
                <a16:creationId xmlns:a16="http://schemas.microsoft.com/office/drawing/2014/main" id="{4665CA8E-1AD1-4F6C-88ED-59CA86D964F0}"/>
              </a:ext>
            </a:extLst>
          </p:cNvPr>
          <p:cNvSpPr>
            <a:spLocks noGrp="1" noRot="1" noChangeAspect="1" noChangeArrowheads="1" noTextEdit="1"/>
          </p:cNvSpPr>
          <p:nvPr>
            <p:ph type="sldImg"/>
          </p:nvPr>
        </p:nvSpPr>
        <p:spPr>
          <a:ln/>
        </p:spPr>
      </p:sp>
      <p:sp>
        <p:nvSpPr>
          <p:cNvPr id="759811" name="Rectangle 3">
            <a:extLst>
              <a:ext uri="{FF2B5EF4-FFF2-40B4-BE49-F238E27FC236}">
                <a16:creationId xmlns:a16="http://schemas.microsoft.com/office/drawing/2014/main" id="{0989C6FA-31F9-424E-B105-EF6D92AF29F7}"/>
              </a:ext>
            </a:extLst>
          </p:cNvPr>
          <p:cNvSpPr>
            <a:spLocks noGrp="1" noChangeArrowheads="1"/>
          </p:cNvSpPr>
          <p:nvPr>
            <p:ph type="body" idx="1"/>
          </p:nvPr>
        </p:nvSpPr>
        <p:spPr/>
        <p:txBody>
          <a:bodyPr/>
          <a:lstStyle/>
          <a:p>
            <a:endParaRPr lang="en-US" altLang="en-US" sz="1000"/>
          </a:p>
          <a:p>
            <a:r>
              <a:rPr lang="en-US" altLang="en-US" sz="1000"/>
              <a:t>Eric Knox</a:t>
            </a:r>
          </a:p>
          <a:p>
            <a:r>
              <a:rPr lang="en-US" altLang="en-US" sz="1000"/>
              <a:t>Physician Exec. 1997 Sep-Oct;23(7):55-8. Links</a:t>
            </a:r>
            <a:endParaRPr lang="en-US" altLang="en-US" sz="1000" b="1"/>
          </a:p>
          <a:p>
            <a:r>
              <a:rPr lang="en-US" altLang="en-US" sz="1000" b="1"/>
              <a:t>Confronting the disruptive physician.</a:t>
            </a:r>
          </a:p>
          <a:p>
            <a:r>
              <a:rPr lang="en-US" altLang="en-US" sz="1000" b="1">
                <a:hlinkClick r:id="rId3"/>
              </a:rPr>
              <a:t>Linney BJ</a:t>
            </a:r>
            <a:r>
              <a:rPr lang="en-US" altLang="en-US" sz="1000"/>
              <a:t>.</a:t>
            </a:r>
          </a:p>
          <a:p>
            <a:r>
              <a:rPr lang="en-US" altLang="en-US" sz="1000"/>
              <a:t>Ignoring disruptive behavior is no longer an option in today's changing health care environment. Competition and managed care have caused more organizations to deal with the disruptive physician, rather than look the other way as many did in years past. But it's not an easy task, possibly the toughest of your management career. How should you confront a disruptive physician? By having </a:t>
            </a:r>
            <a:r>
              <a:rPr lang="en-US" altLang="en-US" sz="1000">
                <a:solidFill>
                  <a:schemeClr val="accent2"/>
                </a:solidFill>
              </a:rPr>
              <a:t>clearly stated expectations for physician behavior and policies in place for dealing with problem physicians, organizations have a context from which to address the situation </a:t>
            </a:r>
          </a:p>
          <a:p>
            <a:endParaRPr lang="en-US" altLang="en-US" sz="1000">
              <a:solidFill>
                <a:schemeClr val="accent2"/>
              </a:solidFill>
            </a:endParaRPr>
          </a:p>
          <a:p>
            <a:r>
              <a:rPr lang="en-US" altLang="en-US" sz="1000"/>
              <a:t>One of my articles that I've posted is, "</a:t>
            </a:r>
            <a:r>
              <a:rPr lang="en-US" altLang="en-US" sz="1000">
                <a:hlinkClick r:id="rId4"/>
              </a:rPr>
              <a:t>How the Co-dependency Movement is Ruining Marriages.</a:t>
            </a:r>
            <a:r>
              <a:rPr lang="en-US" altLang="en-US" sz="1000"/>
              <a:t>" In that article I explain that the co-dependency movement was created for people just like you, and is very appropriate in situations like yours. But when it's applied to all marriages, it can have devastating effects. </a:t>
            </a:r>
          </a:p>
          <a:p>
            <a:r>
              <a:rPr lang="en-US" altLang="en-US" sz="1000"/>
              <a:t>The Co-dependency movement rightfully acknowledges that emotional needs cannot be consistently met by an alcoholic spouse, nor can someone meet an alcoholic's needs. It's also hopeless to try to "fix" alcoholic spouses. They either fix themselves, or they don't get fixed. With these realities in mind, if you want to remain married to an alcoholic, you must learn to raise emotional defenses in order to survive the pain of the marriage</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6EF5DF18-B499-4DA2-A691-39FAA08D920C}"/>
              </a:ext>
            </a:extLst>
          </p:cNvPr>
          <p:cNvSpPr>
            <a:spLocks noGrp="1" noChangeArrowheads="1"/>
          </p:cNvSpPr>
          <p:nvPr>
            <p:ph type="sldNum" sz="quarter" idx="5"/>
          </p:nvPr>
        </p:nvSpPr>
        <p:spPr>
          <a:ln/>
        </p:spPr>
        <p:txBody>
          <a:bodyPr/>
          <a:lstStyle/>
          <a:p>
            <a:fld id="{1F78F7ED-B484-4310-A4F1-AC2B7FC3BAAF}" type="slidenum">
              <a:rPr lang="en-US" altLang="en-US"/>
              <a:pPr/>
              <a:t>23</a:t>
            </a:fld>
            <a:endParaRPr lang="en-US" altLang="en-US"/>
          </a:p>
        </p:txBody>
      </p:sp>
      <p:sp>
        <p:nvSpPr>
          <p:cNvPr id="747522" name="Rectangle 2">
            <a:extLst>
              <a:ext uri="{FF2B5EF4-FFF2-40B4-BE49-F238E27FC236}">
                <a16:creationId xmlns:a16="http://schemas.microsoft.com/office/drawing/2014/main" id="{62E52FCD-EF74-4907-BA1F-551A7E9AA543}"/>
              </a:ext>
            </a:extLst>
          </p:cNvPr>
          <p:cNvSpPr>
            <a:spLocks noGrp="1" noRot="1" noChangeAspect="1" noChangeArrowheads="1" noTextEdit="1"/>
          </p:cNvSpPr>
          <p:nvPr>
            <p:ph type="sldImg"/>
          </p:nvPr>
        </p:nvSpPr>
        <p:spPr>
          <a:xfrm>
            <a:off x="1103313" y="700088"/>
            <a:ext cx="4657725" cy="3492500"/>
          </a:xfrm>
          <a:ln/>
        </p:spPr>
      </p:sp>
      <p:sp>
        <p:nvSpPr>
          <p:cNvPr id="747523" name="Rectangle 3">
            <a:extLst>
              <a:ext uri="{FF2B5EF4-FFF2-40B4-BE49-F238E27FC236}">
                <a16:creationId xmlns:a16="http://schemas.microsoft.com/office/drawing/2014/main" id="{791C0835-2DE3-4458-844D-E698B2B225D5}"/>
              </a:ext>
            </a:extLst>
          </p:cNvPr>
          <p:cNvSpPr>
            <a:spLocks noGrp="1" noChangeArrowheads="1"/>
          </p:cNvSpPr>
          <p:nvPr>
            <p:ph type="body" idx="1"/>
          </p:nvPr>
        </p:nvSpPr>
        <p:spPr>
          <a:xfrm>
            <a:off x="892175" y="4425950"/>
            <a:ext cx="5030788" cy="4191000"/>
          </a:xfrm>
        </p:spPr>
        <p:txBody>
          <a:bodyPr lIns="91220" tIns="45610" rIns="91220" bIns="45610"/>
          <a:lstStyle/>
          <a:p>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50811B9E-BA73-499E-A950-11D8A9B996F2}"/>
              </a:ext>
            </a:extLst>
          </p:cNvPr>
          <p:cNvSpPr>
            <a:spLocks noGrp="1" noChangeArrowheads="1"/>
          </p:cNvSpPr>
          <p:nvPr>
            <p:ph type="sldNum" sz="quarter" idx="5"/>
          </p:nvPr>
        </p:nvSpPr>
        <p:spPr>
          <a:ln/>
        </p:spPr>
        <p:txBody>
          <a:bodyPr/>
          <a:lstStyle/>
          <a:p>
            <a:fld id="{04BE7919-21EC-4831-BF33-CA56B677A4A8}" type="slidenum">
              <a:rPr lang="en-US" altLang="en-US"/>
              <a:pPr/>
              <a:t>24</a:t>
            </a:fld>
            <a:endParaRPr lang="en-US" altLang="en-US"/>
          </a:p>
        </p:txBody>
      </p:sp>
      <p:sp>
        <p:nvSpPr>
          <p:cNvPr id="758786" name="Rectangle 2">
            <a:extLst>
              <a:ext uri="{FF2B5EF4-FFF2-40B4-BE49-F238E27FC236}">
                <a16:creationId xmlns:a16="http://schemas.microsoft.com/office/drawing/2014/main" id="{0D21DC4D-3CEC-4A55-AA2C-B23C1A69C1C4}"/>
              </a:ext>
            </a:extLst>
          </p:cNvPr>
          <p:cNvSpPr>
            <a:spLocks noGrp="1" noRot="1" noChangeAspect="1" noChangeArrowheads="1" noTextEdit="1"/>
          </p:cNvSpPr>
          <p:nvPr>
            <p:ph type="sldImg"/>
          </p:nvPr>
        </p:nvSpPr>
        <p:spPr>
          <a:xfrm>
            <a:off x="1103313" y="700088"/>
            <a:ext cx="4657725" cy="3492500"/>
          </a:xfrm>
          <a:ln/>
        </p:spPr>
      </p:sp>
      <p:sp>
        <p:nvSpPr>
          <p:cNvPr id="758787" name="Rectangle 3">
            <a:extLst>
              <a:ext uri="{FF2B5EF4-FFF2-40B4-BE49-F238E27FC236}">
                <a16:creationId xmlns:a16="http://schemas.microsoft.com/office/drawing/2014/main" id="{46DD95E2-DEBF-47C5-9E01-CA0E32047F85}"/>
              </a:ext>
            </a:extLst>
          </p:cNvPr>
          <p:cNvSpPr>
            <a:spLocks noGrp="1" noChangeArrowheads="1"/>
          </p:cNvSpPr>
          <p:nvPr>
            <p:ph type="body" idx="1"/>
          </p:nvPr>
        </p:nvSpPr>
        <p:spPr>
          <a:xfrm>
            <a:off x="892175" y="4425950"/>
            <a:ext cx="5030788" cy="4191000"/>
          </a:xfrm>
        </p:spPr>
        <p:txBody>
          <a:bodyPr lIns="91220" tIns="45610" rIns="91220" bIns="45610"/>
          <a:lstStyle/>
          <a:p>
            <a:r>
              <a:rPr lang="en-US" altLang="en-US"/>
              <a:t>Resutls.  This shows the improvement in safety culture across Michigan ICUs.       This is the first time, in any industry, to demonstrate on a large scale that culture is responsive to interventions.  </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174115D5-54BA-41C5-BCFD-DA6A9D075F38}"/>
              </a:ext>
            </a:extLst>
          </p:cNvPr>
          <p:cNvSpPr>
            <a:spLocks noGrp="1" noChangeArrowheads="1"/>
          </p:cNvSpPr>
          <p:nvPr>
            <p:ph type="sldNum" sz="quarter" idx="5"/>
          </p:nvPr>
        </p:nvSpPr>
        <p:spPr>
          <a:ln/>
        </p:spPr>
        <p:txBody>
          <a:bodyPr/>
          <a:lstStyle/>
          <a:p>
            <a:fld id="{A9597F21-D025-451A-AD68-16AE0498154A}" type="slidenum">
              <a:rPr lang="en-US" altLang="en-US"/>
              <a:pPr/>
              <a:t>32</a:t>
            </a:fld>
            <a:endParaRPr lang="en-US" altLang="en-US"/>
          </a:p>
        </p:txBody>
      </p:sp>
      <p:sp>
        <p:nvSpPr>
          <p:cNvPr id="762882" name="Rectangle 2">
            <a:extLst>
              <a:ext uri="{FF2B5EF4-FFF2-40B4-BE49-F238E27FC236}">
                <a16:creationId xmlns:a16="http://schemas.microsoft.com/office/drawing/2014/main" id="{C57B67D6-8399-4D38-AB1B-F9D664049B20}"/>
              </a:ext>
            </a:extLst>
          </p:cNvPr>
          <p:cNvSpPr>
            <a:spLocks noGrp="1" noRot="1" noChangeAspect="1" noChangeArrowheads="1" noTextEdit="1"/>
          </p:cNvSpPr>
          <p:nvPr>
            <p:ph type="sldImg"/>
          </p:nvPr>
        </p:nvSpPr>
        <p:spPr>
          <a:ln/>
        </p:spPr>
      </p:sp>
      <p:sp>
        <p:nvSpPr>
          <p:cNvPr id="762883" name="Rectangle 3">
            <a:extLst>
              <a:ext uri="{FF2B5EF4-FFF2-40B4-BE49-F238E27FC236}">
                <a16:creationId xmlns:a16="http://schemas.microsoft.com/office/drawing/2014/main" id="{03817720-8A59-4F5F-BF02-19B613CA9C08}"/>
              </a:ext>
            </a:extLst>
          </p:cNvPr>
          <p:cNvSpPr>
            <a:spLocks noGrp="1" noChangeArrowheads="1"/>
          </p:cNvSpPr>
          <p:nvPr>
            <p:ph type="body" idx="1"/>
          </p:nvPr>
        </p:nvSpPr>
        <p:spPr>
          <a:xfrm>
            <a:off x="914400" y="4422775"/>
            <a:ext cx="5029200" cy="4729163"/>
          </a:xfrm>
        </p:spPr>
        <p:txBody>
          <a:bodyPr/>
          <a:lstStyle/>
          <a:p>
            <a:pPr>
              <a:lnSpc>
                <a:spcPct val="90000"/>
              </a:lnSpc>
            </a:pPr>
            <a:r>
              <a:rPr lang="en-US" altLang="en-US"/>
              <a:t>One frequently asked question is whether an off label use of an approved drug should be viewed as experimentation requiring formalized institutional  review and informed consent. This question reflects a misunderstanding of what constitutes research. The FDA approval process does not determine whether treatment constitutes experimentation and research. According to federal regulations, “Clinical investigation means any experiment in which a drug is administered or dispensed to, or used involving, one or more human subjects. For the purposes of this part, an experiment is any use of a drug except for the use of a marketed drug in the course of medical practice.”6 In most situations, off-label use of medications is neither experimentation nor research. Any</a:t>
            </a:r>
          </a:p>
          <a:p>
            <a:pPr>
              <a:lnSpc>
                <a:spcPct val="90000"/>
              </a:lnSpc>
            </a:pPr>
            <a:r>
              <a:rPr lang="en-US" altLang="en-US"/>
              <a:t>medical intervention is based on consent, albeit implied in many instances. Whether institutional review, consultation, or written consent is required for a given intervention depends on the degree of risk or deviation from standard practices and the extent to which research, rather than individual patient care, is involved. The administration of an approved drug in a way that is not approved by the FDA is not research and does not call for special consent or  review if it is given in the individual patient’s best interest. However, discussion about the off-label status of a drug may, as a matter of professional judgment, be part of the information provided to the patient or parents. Similarly, the degree of acceptance among physicians of an off-label drug treatment may be an important issue to discuss with a patient or family. </a:t>
            </a:r>
          </a:p>
          <a:p>
            <a:pPr>
              <a:lnSpc>
                <a:spcPct val="90000"/>
              </a:lnSpc>
            </a:pPr>
            <a:r>
              <a:rPr lang="en-US" altLang="en-US"/>
              <a:t>    There seems to be confusion also about whether an off-label use requires submission of an investigational new drug (IND) application to the FDA. Use of approved drugs in an off-label manner to treat an individual patient does not require an IND application. The IND regulations “do not apply to the use in the practice of medicine for an unlabeled indication.”  7 In fact, the IND process regulates interstate shipment of the drug for investigation of an unapproved use in humans.</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63452E6C-9912-4FF3-8465-77EC7AECD918}"/>
              </a:ext>
            </a:extLst>
          </p:cNvPr>
          <p:cNvSpPr>
            <a:spLocks noGrp="1" noChangeArrowheads="1"/>
          </p:cNvSpPr>
          <p:nvPr>
            <p:ph type="sldNum" sz="quarter" idx="5"/>
          </p:nvPr>
        </p:nvSpPr>
        <p:spPr>
          <a:ln/>
        </p:spPr>
        <p:txBody>
          <a:bodyPr/>
          <a:lstStyle/>
          <a:p>
            <a:fld id="{E6626CB4-88B1-4C5A-83B4-45E2FBF59BDB}" type="slidenum">
              <a:rPr lang="en-US" altLang="en-US"/>
              <a:pPr/>
              <a:t>37</a:t>
            </a:fld>
            <a:endParaRPr lang="en-US" altLang="en-US"/>
          </a:p>
        </p:txBody>
      </p:sp>
      <p:sp>
        <p:nvSpPr>
          <p:cNvPr id="756738" name="Rectangle 2">
            <a:extLst>
              <a:ext uri="{FF2B5EF4-FFF2-40B4-BE49-F238E27FC236}">
                <a16:creationId xmlns:a16="http://schemas.microsoft.com/office/drawing/2014/main" id="{ECF1DF3B-1581-4582-8E40-C360B9A8680C}"/>
              </a:ext>
            </a:extLst>
          </p:cNvPr>
          <p:cNvSpPr>
            <a:spLocks noGrp="1" noRot="1" noChangeAspect="1" noChangeArrowheads="1" noTextEdit="1"/>
          </p:cNvSpPr>
          <p:nvPr>
            <p:ph type="sldImg"/>
          </p:nvPr>
        </p:nvSpPr>
        <p:spPr>
          <a:xfrm>
            <a:off x="1101725" y="698500"/>
            <a:ext cx="4656138" cy="3492500"/>
          </a:xfrm>
          <a:ln/>
        </p:spPr>
      </p:sp>
      <p:sp>
        <p:nvSpPr>
          <p:cNvPr id="756739" name="Rectangle 3">
            <a:extLst>
              <a:ext uri="{FF2B5EF4-FFF2-40B4-BE49-F238E27FC236}">
                <a16:creationId xmlns:a16="http://schemas.microsoft.com/office/drawing/2014/main" id="{98EE47EF-75D0-461D-82FA-17808AE079B2}"/>
              </a:ext>
            </a:extLst>
          </p:cNvPr>
          <p:cNvSpPr>
            <a:spLocks noGrp="1" noChangeArrowheads="1"/>
          </p:cNvSpPr>
          <p:nvPr>
            <p:ph type="body" idx="1"/>
          </p:nvPr>
        </p:nvSpPr>
        <p:spPr>
          <a:xfrm>
            <a:off x="685800" y="4422775"/>
            <a:ext cx="5486400" cy="4191000"/>
          </a:xfrm>
        </p:spPr>
        <p:txBody>
          <a:bodyPr/>
          <a:lstStyle/>
          <a:p>
            <a:r>
              <a:rPr lang="en-US" altLang="en-US"/>
              <a:t>Johns Hopkins is a learning lab to improve patient safety.   We reduced infections at hopkins, packaged the intervention and offered it broadly.</a:t>
            </a:r>
          </a:p>
          <a:p>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DF022A8-C082-4909-88BB-3E5AA91E24FC}"/>
              </a:ext>
            </a:extLst>
          </p:cNvPr>
          <p:cNvSpPr>
            <a:spLocks noGrp="1" noChangeArrowheads="1"/>
          </p:cNvSpPr>
          <p:nvPr>
            <p:ph type="sldNum" sz="quarter" idx="5"/>
          </p:nvPr>
        </p:nvSpPr>
        <p:spPr>
          <a:ln/>
        </p:spPr>
        <p:txBody>
          <a:bodyPr/>
          <a:lstStyle/>
          <a:p>
            <a:fld id="{E2109BBD-ED8E-4048-B400-8B1B88B0E478}" type="slidenum">
              <a:rPr lang="en-US" altLang="en-US"/>
              <a:pPr/>
              <a:t>39</a:t>
            </a:fld>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F376FDFE-D030-485F-8D99-3A4A7717990A}"/>
              </a:ext>
            </a:extLst>
          </p:cNvPr>
          <p:cNvSpPr>
            <a:spLocks noGrp="1" noChangeArrowheads="1"/>
          </p:cNvSpPr>
          <p:nvPr>
            <p:ph type="sldNum" sz="quarter" idx="5"/>
          </p:nvPr>
        </p:nvSpPr>
        <p:spPr>
          <a:ln/>
        </p:spPr>
        <p:txBody>
          <a:bodyPr/>
          <a:lstStyle/>
          <a:p>
            <a:fld id="{9BA4C9C4-F772-4309-AAF2-C46293511665}" type="slidenum">
              <a:rPr lang="en-US" altLang="en-US"/>
              <a:pPr/>
              <a:t>42</a:t>
            </a:fld>
            <a:endParaRPr lang="en-US" altLang="en-US"/>
          </a:p>
        </p:txBody>
      </p:sp>
      <p:sp>
        <p:nvSpPr>
          <p:cNvPr id="616450" name="Rectangle 2">
            <a:extLst>
              <a:ext uri="{FF2B5EF4-FFF2-40B4-BE49-F238E27FC236}">
                <a16:creationId xmlns:a16="http://schemas.microsoft.com/office/drawing/2014/main" id="{A3AD57FB-40C1-4A0B-B708-9C6AF534DE5A}"/>
              </a:ext>
            </a:extLst>
          </p:cNvPr>
          <p:cNvSpPr>
            <a:spLocks noGrp="1" noRot="1" noChangeAspect="1" noChangeArrowheads="1" noTextEdit="1"/>
          </p:cNvSpPr>
          <p:nvPr>
            <p:ph type="sldImg"/>
          </p:nvPr>
        </p:nvSpPr>
        <p:spPr>
          <a:xfrm>
            <a:off x="1101725" y="698500"/>
            <a:ext cx="4656138" cy="3492500"/>
          </a:xfrm>
          <a:ln/>
        </p:spPr>
      </p:sp>
      <p:sp>
        <p:nvSpPr>
          <p:cNvPr id="616451" name="Rectangle 3">
            <a:extLst>
              <a:ext uri="{FF2B5EF4-FFF2-40B4-BE49-F238E27FC236}">
                <a16:creationId xmlns:a16="http://schemas.microsoft.com/office/drawing/2014/main" id="{29F00A5A-A79F-4D0C-BD04-F56E382322D9}"/>
              </a:ext>
            </a:extLst>
          </p:cNvPr>
          <p:cNvSpPr>
            <a:spLocks noGrp="1" noChangeArrowheads="1"/>
          </p:cNvSpPr>
          <p:nvPr>
            <p:ph type="body" idx="1"/>
          </p:nvPr>
        </p:nvSpPr>
        <p:spPr>
          <a:xfrm>
            <a:off x="685800" y="4424363"/>
            <a:ext cx="5486400" cy="4189412"/>
          </a:xfrm>
        </p:spPr>
        <p:txBody>
          <a:bodyPr/>
          <a:lstStyle/>
          <a:p>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2C6F001D-A563-4A8D-9D1E-BDB846296439}"/>
              </a:ext>
            </a:extLst>
          </p:cNvPr>
          <p:cNvSpPr>
            <a:spLocks noGrp="1" noChangeArrowheads="1"/>
          </p:cNvSpPr>
          <p:nvPr>
            <p:ph type="sldNum" sz="quarter" idx="5"/>
          </p:nvPr>
        </p:nvSpPr>
        <p:spPr>
          <a:ln/>
        </p:spPr>
        <p:txBody>
          <a:bodyPr/>
          <a:lstStyle/>
          <a:p>
            <a:fld id="{4F4CF675-0DFF-4484-9A83-6764F1F0D40E}" type="slidenum">
              <a:rPr lang="en-US" altLang="en-US"/>
              <a:pPr/>
              <a:t>43</a:t>
            </a:fld>
            <a:endParaRPr lang="en-US"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F221CE6E-B4CD-476E-88C4-FE9C15D0C4CF}"/>
              </a:ext>
            </a:extLst>
          </p:cNvPr>
          <p:cNvSpPr>
            <a:spLocks noGrp="1" noChangeArrowheads="1"/>
          </p:cNvSpPr>
          <p:nvPr>
            <p:ph type="sldNum" sz="quarter" idx="5"/>
          </p:nvPr>
        </p:nvSpPr>
        <p:spPr>
          <a:ln/>
        </p:spPr>
        <p:txBody>
          <a:bodyPr/>
          <a:lstStyle/>
          <a:p>
            <a:fld id="{D07CFE8B-971B-4832-9DE9-26F6EA8E5CE0}" type="slidenum">
              <a:rPr lang="en-US" altLang="en-US"/>
              <a:pPr/>
              <a:t>48</a:t>
            </a:fld>
            <a:endParaRPr lang="en-US" altLang="en-US"/>
          </a:p>
        </p:txBody>
      </p:sp>
      <p:sp>
        <p:nvSpPr>
          <p:cNvPr id="510978" name="Rectangle 2">
            <a:extLst>
              <a:ext uri="{FF2B5EF4-FFF2-40B4-BE49-F238E27FC236}">
                <a16:creationId xmlns:a16="http://schemas.microsoft.com/office/drawing/2014/main" id="{54B7950C-DAD7-423B-828D-0766C3ACAF5D}"/>
              </a:ext>
            </a:extLst>
          </p:cNvPr>
          <p:cNvSpPr>
            <a:spLocks noGrp="1" noRot="1" noChangeAspect="1" noChangeArrowheads="1" noTextEdit="1"/>
          </p:cNvSpPr>
          <p:nvPr>
            <p:ph type="sldImg"/>
          </p:nvPr>
        </p:nvSpPr>
        <p:spPr>
          <a:ln/>
        </p:spPr>
      </p:sp>
      <p:sp>
        <p:nvSpPr>
          <p:cNvPr id="510979" name="Rectangle 3">
            <a:extLst>
              <a:ext uri="{FF2B5EF4-FFF2-40B4-BE49-F238E27FC236}">
                <a16:creationId xmlns:a16="http://schemas.microsoft.com/office/drawing/2014/main" id="{FCE9B2AE-D2EE-4D78-AC64-62F95756C11E}"/>
              </a:ext>
            </a:extLst>
          </p:cNvPr>
          <p:cNvSpPr>
            <a:spLocks noGrp="1" noChangeArrowheads="1"/>
          </p:cNvSpPr>
          <p:nvPr>
            <p:ph type="body" idx="1"/>
          </p:nvPr>
        </p:nvSpPr>
        <p:spPr/>
        <p:txBody>
          <a:bodyP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48834" name="Group 2">
            <a:extLst>
              <a:ext uri="{FF2B5EF4-FFF2-40B4-BE49-F238E27FC236}">
                <a16:creationId xmlns:a16="http://schemas.microsoft.com/office/drawing/2014/main" id="{23D43888-71A5-46DE-B262-9DA5691F5DFE}"/>
              </a:ext>
            </a:extLst>
          </p:cNvPr>
          <p:cNvGrpSpPr>
            <a:grpSpLocks/>
          </p:cNvGrpSpPr>
          <p:nvPr/>
        </p:nvGrpSpPr>
        <p:grpSpPr bwMode="auto">
          <a:xfrm>
            <a:off x="0" y="2438400"/>
            <a:ext cx="9009063" cy="1052513"/>
            <a:chOff x="0" y="1536"/>
            <a:chExt cx="5675" cy="663"/>
          </a:xfrm>
        </p:grpSpPr>
        <p:grpSp>
          <p:nvGrpSpPr>
            <p:cNvPr id="248835" name="Group 3">
              <a:extLst>
                <a:ext uri="{FF2B5EF4-FFF2-40B4-BE49-F238E27FC236}">
                  <a16:creationId xmlns:a16="http://schemas.microsoft.com/office/drawing/2014/main" id="{56415CD1-B818-4D8F-85C7-210F4D32DECE}"/>
                </a:ext>
              </a:extLst>
            </p:cNvPr>
            <p:cNvGrpSpPr>
              <a:grpSpLocks/>
            </p:cNvGrpSpPr>
            <p:nvPr/>
          </p:nvGrpSpPr>
          <p:grpSpPr bwMode="auto">
            <a:xfrm>
              <a:off x="183" y="1604"/>
              <a:ext cx="448" cy="299"/>
              <a:chOff x="720" y="336"/>
              <a:chExt cx="624" cy="432"/>
            </a:xfrm>
          </p:grpSpPr>
          <p:sp>
            <p:nvSpPr>
              <p:cNvPr id="248836" name="Rectangle 4">
                <a:extLst>
                  <a:ext uri="{FF2B5EF4-FFF2-40B4-BE49-F238E27FC236}">
                    <a16:creationId xmlns:a16="http://schemas.microsoft.com/office/drawing/2014/main" id="{7B1AD9DD-6ED8-42A4-9ACB-A29A75D093EF}"/>
                  </a:ext>
                </a:extLst>
              </p:cNvPr>
              <p:cNvSpPr>
                <a:spLocks noChangeArrowheads="1"/>
              </p:cNvSpPr>
              <p:nvPr/>
            </p:nvSpPr>
            <p:spPr bwMode="auto">
              <a:xfrm>
                <a:off x="720" y="336"/>
                <a:ext cx="384" cy="43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48837" name="Rectangle 5">
                <a:extLst>
                  <a:ext uri="{FF2B5EF4-FFF2-40B4-BE49-F238E27FC236}">
                    <a16:creationId xmlns:a16="http://schemas.microsoft.com/office/drawing/2014/main" id="{8FDB5033-32C1-46C8-90EF-4F793D080147}"/>
                  </a:ext>
                </a:extLst>
              </p:cNvPr>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248838" name="Group 6">
              <a:extLst>
                <a:ext uri="{FF2B5EF4-FFF2-40B4-BE49-F238E27FC236}">
                  <a16:creationId xmlns:a16="http://schemas.microsoft.com/office/drawing/2014/main" id="{C8E3380B-1B98-4902-8752-A1612C3B4E62}"/>
                </a:ext>
              </a:extLst>
            </p:cNvPr>
            <p:cNvGrpSpPr>
              <a:grpSpLocks/>
            </p:cNvGrpSpPr>
            <p:nvPr/>
          </p:nvGrpSpPr>
          <p:grpSpPr bwMode="auto">
            <a:xfrm>
              <a:off x="261" y="1870"/>
              <a:ext cx="465" cy="299"/>
              <a:chOff x="912" y="2640"/>
              <a:chExt cx="672" cy="432"/>
            </a:xfrm>
          </p:grpSpPr>
          <p:sp>
            <p:nvSpPr>
              <p:cNvPr id="248839" name="Rectangle 7">
                <a:extLst>
                  <a:ext uri="{FF2B5EF4-FFF2-40B4-BE49-F238E27FC236}">
                    <a16:creationId xmlns:a16="http://schemas.microsoft.com/office/drawing/2014/main" id="{DA9E6E7E-2A05-4A22-964E-5EEF5C999953}"/>
                  </a:ext>
                </a:extLst>
              </p:cNvPr>
              <p:cNvSpPr>
                <a:spLocks noChangeArrowheads="1"/>
              </p:cNvSpPr>
              <p:nvPr/>
            </p:nvSpPr>
            <p:spPr bwMode="auto">
              <a:xfrm>
                <a:off x="912" y="2640"/>
                <a:ext cx="384" cy="432"/>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48840" name="Rectangle 8">
                <a:extLst>
                  <a:ext uri="{FF2B5EF4-FFF2-40B4-BE49-F238E27FC236}">
                    <a16:creationId xmlns:a16="http://schemas.microsoft.com/office/drawing/2014/main" id="{1AA32C36-DE1A-4216-B3D5-1966EC6D0ED4}"/>
                  </a:ext>
                </a:extLst>
              </p:cNvPr>
              <p:cNvSpPr>
                <a:spLocks noChangeArrowheads="1"/>
              </p:cNvSpPr>
              <p:nvPr/>
            </p:nvSpPr>
            <p:spPr bwMode="auto">
              <a:xfrm>
                <a:off x="1248" y="2640"/>
                <a:ext cx="336" cy="432"/>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248841" name="Rectangle 9">
              <a:extLst>
                <a:ext uri="{FF2B5EF4-FFF2-40B4-BE49-F238E27FC236}">
                  <a16:creationId xmlns:a16="http://schemas.microsoft.com/office/drawing/2014/main" id="{7A44A5B7-42CC-4051-AC0A-BB8AA4CDFBE9}"/>
                </a:ext>
              </a:extLst>
            </p:cNvPr>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48842" name="Rectangle 10">
              <a:extLst>
                <a:ext uri="{FF2B5EF4-FFF2-40B4-BE49-F238E27FC236}">
                  <a16:creationId xmlns:a16="http://schemas.microsoft.com/office/drawing/2014/main" id="{C1D23560-B50C-4CFF-A9AC-717CA197A553}"/>
                </a:ext>
              </a:extLst>
            </p:cNvPr>
            <p:cNvSpPr>
              <a:spLocks noChangeArrowheads="1"/>
            </p:cNvSpPr>
            <p:nvPr/>
          </p:nvSpPr>
          <p:spPr bwMode="auto">
            <a:xfrm>
              <a:off x="400" y="1536"/>
              <a:ext cx="20" cy="663"/>
            </a:xfrm>
            <a:prstGeom prst="rect">
              <a:avLst/>
            </a:prstGeom>
            <a:solidFill>
              <a:schemeClr val="bg2"/>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48843" name="Rectangle 11">
              <a:extLst>
                <a:ext uri="{FF2B5EF4-FFF2-40B4-BE49-F238E27FC236}">
                  <a16:creationId xmlns:a16="http://schemas.microsoft.com/office/drawing/2014/main" id="{1A9016B8-1BD2-4129-84DB-7E8CF59D8AD3}"/>
                </a:ext>
              </a:extLst>
            </p:cNvPr>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248844" name="Rectangle 12">
            <a:extLst>
              <a:ext uri="{FF2B5EF4-FFF2-40B4-BE49-F238E27FC236}">
                <a16:creationId xmlns:a16="http://schemas.microsoft.com/office/drawing/2014/main" id="{BD98F0C6-97DF-44D9-B34E-0B5E0BD684CB}"/>
              </a:ext>
            </a:extLst>
          </p:cNvPr>
          <p:cNvSpPr>
            <a:spLocks noGrp="1" noChangeArrowheads="1"/>
          </p:cNvSpPr>
          <p:nvPr>
            <p:ph type="ctrTitle"/>
          </p:nvPr>
        </p:nvSpPr>
        <p:spPr>
          <a:xfrm>
            <a:off x="990600" y="1828800"/>
            <a:ext cx="7772400" cy="1143000"/>
          </a:xfrm>
        </p:spPr>
        <p:txBody>
          <a:bodyPr/>
          <a:lstStyle>
            <a:lvl1pPr>
              <a:defRPr/>
            </a:lvl1pPr>
          </a:lstStyle>
          <a:p>
            <a:pPr lvl="0"/>
            <a:r>
              <a:rPr lang="en-US" altLang="en-US" noProof="0"/>
              <a:t>Click to edit Master title style</a:t>
            </a:r>
          </a:p>
        </p:txBody>
      </p:sp>
      <p:sp>
        <p:nvSpPr>
          <p:cNvPr id="248845" name="Rectangle 13">
            <a:extLst>
              <a:ext uri="{FF2B5EF4-FFF2-40B4-BE49-F238E27FC236}">
                <a16:creationId xmlns:a16="http://schemas.microsoft.com/office/drawing/2014/main" id="{5C5DBCE4-354F-4B6A-AE6F-F390DCE30D99}"/>
              </a:ext>
            </a:extLst>
          </p:cNvPr>
          <p:cNvSpPr>
            <a:spLocks noGrp="1" noChangeArrowheads="1"/>
          </p:cNvSpPr>
          <p:nvPr>
            <p:ph type="subTitle" idx="1"/>
          </p:nvPr>
        </p:nvSpPr>
        <p:spPr>
          <a:xfrm>
            <a:off x="1371600" y="3886200"/>
            <a:ext cx="6400800" cy="1752600"/>
          </a:xfrm>
        </p:spPr>
        <p:txBody>
          <a:bodyPr/>
          <a:lstStyle>
            <a:lvl1pPr marL="0" indent="0" algn="ctr">
              <a:buFont typeface="Wingdings" panose="05000000000000000000" pitchFamily="2" charset="2"/>
              <a:buNone/>
              <a:defRPr/>
            </a:lvl1pPr>
          </a:lstStyle>
          <a:p>
            <a:pPr lvl="0"/>
            <a:r>
              <a:rPr lang="en-US" altLang="en-US" noProof="0"/>
              <a:t>Click to edit Master subtitle style</a:t>
            </a:r>
          </a:p>
        </p:txBody>
      </p:sp>
      <p:sp>
        <p:nvSpPr>
          <p:cNvPr id="248846" name="Rectangle 14">
            <a:extLst>
              <a:ext uri="{FF2B5EF4-FFF2-40B4-BE49-F238E27FC236}">
                <a16:creationId xmlns:a16="http://schemas.microsoft.com/office/drawing/2014/main" id="{07B0B4C6-2AF7-46CF-A895-4FB0913106CC}"/>
              </a:ext>
            </a:extLst>
          </p:cNvPr>
          <p:cNvSpPr>
            <a:spLocks noGrp="1" noChangeArrowheads="1"/>
          </p:cNvSpPr>
          <p:nvPr>
            <p:ph type="dt" sz="half" idx="2"/>
          </p:nvPr>
        </p:nvSpPr>
        <p:spPr>
          <a:xfrm>
            <a:off x="990600" y="6248400"/>
            <a:ext cx="1905000" cy="457200"/>
          </a:xfrm>
        </p:spPr>
        <p:txBody>
          <a:bodyPr/>
          <a:lstStyle>
            <a:lvl1pPr>
              <a:defRPr>
                <a:solidFill>
                  <a:schemeClr val="bg2"/>
                </a:solidFill>
              </a:defRPr>
            </a:lvl1pPr>
          </a:lstStyle>
          <a:p>
            <a:endParaRPr lang="en-US" altLang="en-US"/>
          </a:p>
        </p:txBody>
      </p:sp>
      <p:sp>
        <p:nvSpPr>
          <p:cNvPr id="248847" name="Rectangle 15">
            <a:extLst>
              <a:ext uri="{FF2B5EF4-FFF2-40B4-BE49-F238E27FC236}">
                <a16:creationId xmlns:a16="http://schemas.microsoft.com/office/drawing/2014/main" id="{E19FC94C-1823-46D8-BCD3-B94625AC94B7}"/>
              </a:ext>
            </a:extLst>
          </p:cNvPr>
          <p:cNvSpPr>
            <a:spLocks noGrp="1" noChangeArrowheads="1"/>
          </p:cNvSpPr>
          <p:nvPr>
            <p:ph type="ftr" sz="quarter" idx="3"/>
          </p:nvPr>
        </p:nvSpPr>
        <p:spPr>
          <a:xfrm>
            <a:off x="3429000" y="6248400"/>
            <a:ext cx="2895600" cy="457200"/>
          </a:xfrm>
        </p:spPr>
        <p:txBody>
          <a:bodyPr/>
          <a:lstStyle>
            <a:lvl1pPr>
              <a:defRPr>
                <a:solidFill>
                  <a:schemeClr val="bg2"/>
                </a:solidFill>
              </a:defRPr>
            </a:lvl1pPr>
          </a:lstStyle>
          <a:p>
            <a:endParaRPr lang="en-US" altLang="en-US"/>
          </a:p>
        </p:txBody>
      </p:sp>
      <p:sp>
        <p:nvSpPr>
          <p:cNvPr id="248848" name="Rectangle 16">
            <a:extLst>
              <a:ext uri="{FF2B5EF4-FFF2-40B4-BE49-F238E27FC236}">
                <a16:creationId xmlns:a16="http://schemas.microsoft.com/office/drawing/2014/main" id="{BBBCC882-8CED-49D2-AE1A-7859322E6613}"/>
              </a:ext>
            </a:extLst>
          </p:cNvPr>
          <p:cNvSpPr>
            <a:spLocks noGrp="1" noChangeArrowheads="1"/>
          </p:cNvSpPr>
          <p:nvPr>
            <p:ph type="sldNum" sz="quarter" idx="4"/>
          </p:nvPr>
        </p:nvSpPr>
        <p:spPr>
          <a:xfrm>
            <a:off x="6858000" y="6248400"/>
            <a:ext cx="1905000" cy="457200"/>
          </a:xfrm>
        </p:spPr>
        <p:txBody>
          <a:bodyPr/>
          <a:lstStyle>
            <a:lvl1pPr>
              <a:defRPr>
                <a:solidFill>
                  <a:schemeClr val="bg2"/>
                </a:solidFill>
              </a:defRPr>
            </a:lvl1pPr>
          </a:lstStyle>
          <a:p>
            <a:fld id="{096E3B69-F4B6-46FB-98EF-30F97D019C38}" type="slidenum">
              <a:rPr lang="en-US" altLang="en-US"/>
              <a:pPr/>
              <a:t>‹#›</a:t>
            </a:fld>
            <a:endParaRPr lang="en-US"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75C4BA-44E1-4305-9F67-8A799993433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C6E6A80-1C99-496E-861B-D7B62FD2E85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2FD7D0-D784-4A42-B997-1C2B677EC5B6}"/>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A3AC33B4-E0F7-4FE8-B9C5-4EED57EF1548}"/>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54DF0942-4506-4149-938C-070A46F1E6F3}"/>
              </a:ext>
            </a:extLst>
          </p:cNvPr>
          <p:cNvSpPr>
            <a:spLocks noGrp="1"/>
          </p:cNvSpPr>
          <p:nvPr>
            <p:ph type="sldNum" sz="quarter" idx="12"/>
          </p:nvPr>
        </p:nvSpPr>
        <p:spPr/>
        <p:txBody>
          <a:bodyPr/>
          <a:lstStyle>
            <a:lvl1pPr>
              <a:defRPr/>
            </a:lvl1pPr>
          </a:lstStyle>
          <a:p>
            <a:fld id="{E25837C7-BC91-4037-A25A-72708A003031}" type="slidenum">
              <a:rPr lang="en-US" altLang="en-US"/>
              <a:pPr/>
              <a:t>‹#›</a:t>
            </a:fld>
            <a:endParaRPr lang="en-US" altLang="en-US"/>
          </a:p>
        </p:txBody>
      </p:sp>
    </p:spTree>
    <p:extLst>
      <p:ext uri="{BB962C8B-B14F-4D97-AF65-F5344CB8AC3E}">
        <p14:creationId xmlns:p14="http://schemas.microsoft.com/office/powerpoint/2010/main" val="24731311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94BAAA-45D6-43AF-BE34-E8745F02A8D5}"/>
              </a:ext>
            </a:extLst>
          </p:cNvPr>
          <p:cNvSpPr>
            <a:spLocks noGrp="1"/>
          </p:cNvSpPr>
          <p:nvPr>
            <p:ph type="title"/>
          </p:nvPr>
        </p:nvSpPr>
        <p:spPr>
          <a:xfrm>
            <a:off x="623888" y="1709738"/>
            <a:ext cx="7886700" cy="2852737"/>
          </a:xfrm>
        </p:spPr>
        <p:txBody>
          <a:bodyPr/>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BAAA933D-217A-4F18-A188-F7B73D54FB5D}"/>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Date Placeholder 3">
            <a:extLst>
              <a:ext uri="{FF2B5EF4-FFF2-40B4-BE49-F238E27FC236}">
                <a16:creationId xmlns:a16="http://schemas.microsoft.com/office/drawing/2014/main" id="{5FAC67B3-8A25-4CF1-8210-E10C815B0A1B}"/>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C3984A5A-DDF4-4EB6-90CB-046285E69C22}"/>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CA764BF4-F96E-4F39-BDAC-BA5E0C9E7130}"/>
              </a:ext>
            </a:extLst>
          </p:cNvPr>
          <p:cNvSpPr>
            <a:spLocks noGrp="1"/>
          </p:cNvSpPr>
          <p:nvPr>
            <p:ph type="sldNum" sz="quarter" idx="12"/>
          </p:nvPr>
        </p:nvSpPr>
        <p:spPr/>
        <p:txBody>
          <a:bodyPr/>
          <a:lstStyle>
            <a:lvl1pPr>
              <a:defRPr/>
            </a:lvl1pPr>
          </a:lstStyle>
          <a:p>
            <a:fld id="{BC443D96-BBC8-445A-A33B-A44B3991FA07}" type="slidenum">
              <a:rPr lang="en-US" altLang="en-US"/>
              <a:pPr/>
              <a:t>‹#›</a:t>
            </a:fld>
            <a:endParaRPr lang="en-US" altLang="en-US"/>
          </a:p>
        </p:txBody>
      </p:sp>
    </p:spTree>
    <p:extLst>
      <p:ext uri="{BB962C8B-B14F-4D97-AF65-F5344CB8AC3E}">
        <p14:creationId xmlns:p14="http://schemas.microsoft.com/office/powerpoint/2010/main" val="42888960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D9F035-8C2A-4EF5-8DDA-D2CA188F4E7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DFC3AB7-4001-4964-BD36-B48429AAE170}"/>
              </a:ext>
            </a:extLst>
          </p:cNvPr>
          <p:cNvSpPr>
            <a:spLocks noGrp="1"/>
          </p:cNvSpPr>
          <p:nvPr>
            <p:ph sz="half" idx="1"/>
          </p:nvPr>
        </p:nvSpPr>
        <p:spPr>
          <a:xfrm>
            <a:off x="1182688" y="2017713"/>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28146DF-4F7C-459D-9789-3B5109A16DCC}"/>
              </a:ext>
            </a:extLst>
          </p:cNvPr>
          <p:cNvSpPr>
            <a:spLocks noGrp="1"/>
          </p:cNvSpPr>
          <p:nvPr>
            <p:ph sz="half" idx="2"/>
          </p:nvPr>
        </p:nvSpPr>
        <p:spPr>
          <a:xfrm>
            <a:off x="5145088" y="2017713"/>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2F50ECF-C233-482B-8FAE-75172F95F4DC}"/>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12C24699-C35F-488E-868F-1AA429858859}"/>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4DB64C84-1948-40EC-8094-3B47D2FEC8E6}"/>
              </a:ext>
            </a:extLst>
          </p:cNvPr>
          <p:cNvSpPr>
            <a:spLocks noGrp="1"/>
          </p:cNvSpPr>
          <p:nvPr>
            <p:ph type="sldNum" sz="quarter" idx="12"/>
          </p:nvPr>
        </p:nvSpPr>
        <p:spPr/>
        <p:txBody>
          <a:bodyPr/>
          <a:lstStyle>
            <a:lvl1pPr>
              <a:defRPr/>
            </a:lvl1pPr>
          </a:lstStyle>
          <a:p>
            <a:fld id="{5E205749-7041-4B85-98A5-AD9A736697B1}" type="slidenum">
              <a:rPr lang="en-US" altLang="en-US"/>
              <a:pPr/>
              <a:t>‹#›</a:t>
            </a:fld>
            <a:endParaRPr lang="en-US" altLang="en-US"/>
          </a:p>
        </p:txBody>
      </p:sp>
    </p:spTree>
    <p:extLst>
      <p:ext uri="{BB962C8B-B14F-4D97-AF65-F5344CB8AC3E}">
        <p14:creationId xmlns:p14="http://schemas.microsoft.com/office/powerpoint/2010/main" val="1785671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AD9884-7861-42A3-B3C5-DD6BD44FEF61}"/>
              </a:ext>
            </a:extLst>
          </p:cNvPr>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5465B3ED-91F1-4681-B9AA-7929CCE01CD7}"/>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02D8153-3B87-4F4E-9A26-72E775F70A3B}"/>
              </a:ext>
            </a:extLst>
          </p:cNvPr>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D66F339-F78A-46F0-981D-3DCDA8E8D095}"/>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86703E7-F891-4CA8-BC54-BB638E2593FE}"/>
              </a:ext>
            </a:extLst>
          </p:cNvPr>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99BD92F-9360-4D11-9E71-AE984CE23AD3}"/>
              </a:ext>
            </a:extLst>
          </p:cNvPr>
          <p:cNvSpPr>
            <a:spLocks noGrp="1"/>
          </p:cNvSpPr>
          <p:nvPr>
            <p:ph type="dt" sz="half" idx="10"/>
          </p:nvPr>
        </p:nvSpPr>
        <p:spPr/>
        <p:txBody>
          <a:bodyPr/>
          <a:lstStyle>
            <a:lvl1pPr>
              <a:defRPr/>
            </a:lvl1pPr>
          </a:lstStyle>
          <a:p>
            <a:endParaRPr lang="en-US" altLang="en-US"/>
          </a:p>
        </p:txBody>
      </p:sp>
      <p:sp>
        <p:nvSpPr>
          <p:cNvPr id="8" name="Footer Placeholder 7">
            <a:extLst>
              <a:ext uri="{FF2B5EF4-FFF2-40B4-BE49-F238E27FC236}">
                <a16:creationId xmlns:a16="http://schemas.microsoft.com/office/drawing/2014/main" id="{E2FB111E-C4DF-434B-B95E-2643679CACC8}"/>
              </a:ext>
            </a:extLst>
          </p:cNvPr>
          <p:cNvSpPr>
            <a:spLocks noGrp="1"/>
          </p:cNvSpPr>
          <p:nvPr>
            <p:ph type="ftr" sz="quarter" idx="11"/>
          </p:nvPr>
        </p:nvSpPr>
        <p:spPr/>
        <p:txBody>
          <a:bodyPr/>
          <a:lstStyle>
            <a:lvl1pPr>
              <a:defRPr/>
            </a:lvl1pPr>
          </a:lstStyle>
          <a:p>
            <a:endParaRPr lang="en-US" altLang="en-US"/>
          </a:p>
        </p:txBody>
      </p:sp>
      <p:sp>
        <p:nvSpPr>
          <p:cNvPr id="9" name="Slide Number Placeholder 8">
            <a:extLst>
              <a:ext uri="{FF2B5EF4-FFF2-40B4-BE49-F238E27FC236}">
                <a16:creationId xmlns:a16="http://schemas.microsoft.com/office/drawing/2014/main" id="{1F412044-F227-46AB-A27A-4D1F2BC40DA6}"/>
              </a:ext>
            </a:extLst>
          </p:cNvPr>
          <p:cNvSpPr>
            <a:spLocks noGrp="1"/>
          </p:cNvSpPr>
          <p:nvPr>
            <p:ph type="sldNum" sz="quarter" idx="12"/>
          </p:nvPr>
        </p:nvSpPr>
        <p:spPr/>
        <p:txBody>
          <a:bodyPr/>
          <a:lstStyle>
            <a:lvl1pPr>
              <a:defRPr/>
            </a:lvl1pPr>
          </a:lstStyle>
          <a:p>
            <a:fld id="{ACC7849A-1929-41AD-A9A9-3CBECFE4E789}" type="slidenum">
              <a:rPr lang="en-US" altLang="en-US"/>
              <a:pPr/>
              <a:t>‹#›</a:t>
            </a:fld>
            <a:endParaRPr lang="en-US" altLang="en-US"/>
          </a:p>
        </p:txBody>
      </p:sp>
    </p:spTree>
    <p:extLst>
      <p:ext uri="{BB962C8B-B14F-4D97-AF65-F5344CB8AC3E}">
        <p14:creationId xmlns:p14="http://schemas.microsoft.com/office/powerpoint/2010/main" val="22151595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372B1-60EC-4136-AB35-8A9CC67BD1E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DDA2D5D-07EE-4937-BDA7-0C21863AAB16}"/>
              </a:ext>
            </a:extLst>
          </p:cNvPr>
          <p:cNvSpPr>
            <a:spLocks noGrp="1"/>
          </p:cNvSpPr>
          <p:nvPr>
            <p:ph type="dt" sz="half" idx="10"/>
          </p:nvPr>
        </p:nvSpPr>
        <p:spPr/>
        <p:txBody>
          <a:bodyPr/>
          <a:lstStyle>
            <a:lvl1pPr>
              <a:defRPr/>
            </a:lvl1pPr>
          </a:lstStyle>
          <a:p>
            <a:endParaRPr lang="en-US" altLang="en-US"/>
          </a:p>
        </p:txBody>
      </p:sp>
      <p:sp>
        <p:nvSpPr>
          <p:cNvPr id="4" name="Footer Placeholder 3">
            <a:extLst>
              <a:ext uri="{FF2B5EF4-FFF2-40B4-BE49-F238E27FC236}">
                <a16:creationId xmlns:a16="http://schemas.microsoft.com/office/drawing/2014/main" id="{97E480C9-C280-4CBB-898A-B10DA22DC9C6}"/>
              </a:ext>
            </a:extLst>
          </p:cNvPr>
          <p:cNvSpPr>
            <a:spLocks noGrp="1"/>
          </p:cNvSpPr>
          <p:nvPr>
            <p:ph type="ftr" sz="quarter" idx="11"/>
          </p:nvPr>
        </p:nvSpPr>
        <p:spPr/>
        <p:txBody>
          <a:bodyPr/>
          <a:lstStyle>
            <a:lvl1pPr>
              <a:defRPr/>
            </a:lvl1pPr>
          </a:lstStyle>
          <a:p>
            <a:endParaRPr lang="en-US" altLang="en-US"/>
          </a:p>
        </p:txBody>
      </p:sp>
      <p:sp>
        <p:nvSpPr>
          <p:cNvPr id="5" name="Slide Number Placeholder 4">
            <a:extLst>
              <a:ext uri="{FF2B5EF4-FFF2-40B4-BE49-F238E27FC236}">
                <a16:creationId xmlns:a16="http://schemas.microsoft.com/office/drawing/2014/main" id="{F6835C93-6C6F-4D3E-95A7-D2563DE77AEC}"/>
              </a:ext>
            </a:extLst>
          </p:cNvPr>
          <p:cNvSpPr>
            <a:spLocks noGrp="1"/>
          </p:cNvSpPr>
          <p:nvPr>
            <p:ph type="sldNum" sz="quarter" idx="12"/>
          </p:nvPr>
        </p:nvSpPr>
        <p:spPr/>
        <p:txBody>
          <a:bodyPr/>
          <a:lstStyle>
            <a:lvl1pPr>
              <a:defRPr/>
            </a:lvl1pPr>
          </a:lstStyle>
          <a:p>
            <a:fld id="{681DE4AD-3C70-4FA0-B18C-E8450BDC584F}" type="slidenum">
              <a:rPr lang="en-US" altLang="en-US"/>
              <a:pPr/>
              <a:t>‹#›</a:t>
            </a:fld>
            <a:endParaRPr lang="en-US" altLang="en-US"/>
          </a:p>
        </p:txBody>
      </p:sp>
    </p:spTree>
    <p:extLst>
      <p:ext uri="{BB962C8B-B14F-4D97-AF65-F5344CB8AC3E}">
        <p14:creationId xmlns:p14="http://schemas.microsoft.com/office/powerpoint/2010/main" val="27311448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069E946-F073-45D0-B525-E1EAE6677934}"/>
              </a:ext>
            </a:extLst>
          </p:cNvPr>
          <p:cNvSpPr>
            <a:spLocks noGrp="1"/>
          </p:cNvSpPr>
          <p:nvPr>
            <p:ph type="dt" sz="half" idx="10"/>
          </p:nvPr>
        </p:nvSpPr>
        <p:spPr/>
        <p:txBody>
          <a:bodyPr/>
          <a:lstStyle>
            <a:lvl1pPr>
              <a:defRPr/>
            </a:lvl1pPr>
          </a:lstStyle>
          <a:p>
            <a:endParaRPr lang="en-US" altLang="en-US"/>
          </a:p>
        </p:txBody>
      </p:sp>
      <p:sp>
        <p:nvSpPr>
          <p:cNvPr id="3" name="Footer Placeholder 2">
            <a:extLst>
              <a:ext uri="{FF2B5EF4-FFF2-40B4-BE49-F238E27FC236}">
                <a16:creationId xmlns:a16="http://schemas.microsoft.com/office/drawing/2014/main" id="{10EE96D7-17BB-4F37-9585-22EB74BA0FAE}"/>
              </a:ext>
            </a:extLst>
          </p:cNvPr>
          <p:cNvSpPr>
            <a:spLocks noGrp="1"/>
          </p:cNvSpPr>
          <p:nvPr>
            <p:ph type="ftr" sz="quarter" idx="11"/>
          </p:nvPr>
        </p:nvSpPr>
        <p:spPr/>
        <p:txBody>
          <a:bodyPr/>
          <a:lstStyle>
            <a:lvl1pPr>
              <a:defRPr/>
            </a:lvl1pPr>
          </a:lstStyle>
          <a:p>
            <a:endParaRPr lang="en-US" altLang="en-US"/>
          </a:p>
        </p:txBody>
      </p:sp>
      <p:sp>
        <p:nvSpPr>
          <p:cNvPr id="4" name="Slide Number Placeholder 3">
            <a:extLst>
              <a:ext uri="{FF2B5EF4-FFF2-40B4-BE49-F238E27FC236}">
                <a16:creationId xmlns:a16="http://schemas.microsoft.com/office/drawing/2014/main" id="{B727875E-71A3-40AD-A4A6-7A96DC8C736F}"/>
              </a:ext>
            </a:extLst>
          </p:cNvPr>
          <p:cNvSpPr>
            <a:spLocks noGrp="1"/>
          </p:cNvSpPr>
          <p:nvPr>
            <p:ph type="sldNum" sz="quarter" idx="12"/>
          </p:nvPr>
        </p:nvSpPr>
        <p:spPr/>
        <p:txBody>
          <a:bodyPr/>
          <a:lstStyle>
            <a:lvl1pPr>
              <a:defRPr/>
            </a:lvl1pPr>
          </a:lstStyle>
          <a:p>
            <a:fld id="{0CFED9CC-C73B-490A-B0DF-EDC8D9629A6B}" type="slidenum">
              <a:rPr lang="en-US" altLang="en-US"/>
              <a:pPr/>
              <a:t>‹#›</a:t>
            </a:fld>
            <a:endParaRPr lang="en-US" altLang="en-US"/>
          </a:p>
        </p:txBody>
      </p:sp>
    </p:spTree>
    <p:extLst>
      <p:ext uri="{BB962C8B-B14F-4D97-AF65-F5344CB8AC3E}">
        <p14:creationId xmlns:p14="http://schemas.microsoft.com/office/powerpoint/2010/main" val="22724919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E9228A-21B4-4BC9-A744-C9F069668CC9}"/>
              </a:ext>
            </a:extLst>
          </p:cNvPr>
          <p:cNvSpPr>
            <a:spLocks noGrp="1"/>
          </p:cNvSpPr>
          <p:nvPr>
            <p:ph type="title"/>
          </p:nvPr>
        </p:nvSpPr>
        <p:spPr>
          <a:xfrm>
            <a:off x="630238" y="457200"/>
            <a:ext cx="2949575" cy="1600200"/>
          </a:xfrm>
        </p:spPr>
        <p:txBody>
          <a:bodyPr/>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378342E-1735-4479-9607-035EBDFCFF54}"/>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45B96CD-600C-4B8F-95F5-C9A9AA7A256D}"/>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8C30EC5-6585-412F-AA8B-3FEBADE80E9F}"/>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E23A9BDF-BA02-4AB3-9A96-0083C798F156}"/>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33C5C340-24BA-4176-92BF-69A7F5AA0ABE}"/>
              </a:ext>
            </a:extLst>
          </p:cNvPr>
          <p:cNvSpPr>
            <a:spLocks noGrp="1"/>
          </p:cNvSpPr>
          <p:nvPr>
            <p:ph type="sldNum" sz="quarter" idx="12"/>
          </p:nvPr>
        </p:nvSpPr>
        <p:spPr/>
        <p:txBody>
          <a:bodyPr/>
          <a:lstStyle>
            <a:lvl1pPr>
              <a:defRPr/>
            </a:lvl1pPr>
          </a:lstStyle>
          <a:p>
            <a:fld id="{FE38CB69-1522-4CE8-94E6-2F40CC06ED03}" type="slidenum">
              <a:rPr lang="en-US" altLang="en-US"/>
              <a:pPr/>
              <a:t>‹#›</a:t>
            </a:fld>
            <a:endParaRPr lang="en-US" altLang="en-US"/>
          </a:p>
        </p:txBody>
      </p:sp>
    </p:spTree>
    <p:extLst>
      <p:ext uri="{BB962C8B-B14F-4D97-AF65-F5344CB8AC3E}">
        <p14:creationId xmlns:p14="http://schemas.microsoft.com/office/powerpoint/2010/main" val="13868448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C406D-0714-46A1-92CF-73F78F083703}"/>
              </a:ext>
            </a:extLst>
          </p:cNvPr>
          <p:cNvSpPr>
            <a:spLocks noGrp="1"/>
          </p:cNvSpPr>
          <p:nvPr>
            <p:ph type="title"/>
          </p:nvPr>
        </p:nvSpPr>
        <p:spPr>
          <a:xfrm>
            <a:off x="630238" y="457200"/>
            <a:ext cx="2949575" cy="1600200"/>
          </a:xfrm>
        </p:spPr>
        <p:txBody>
          <a:bodyPr/>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3F609A8-8CD8-4C2A-83DD-1EA1BE811550}"/>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16F9374-6925-4305-AB81-F68DE50AA227}"/>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AC3E906-2657-4D87-8F48-055E72556A02}"/>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130D8FC2-AF49-48F7-A3EA-CB63A45631C6}"/>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23CE0305-E02C-4981-8A91-9B9CA68CB16C}"/>
              </a:ext>
            </a:extLst>
          </p:cNvPr>
          <p:cNvSpPr>
            <a:spLocks noGrp="1"/>
          </p:cNvSpPr>
          <p:nvPr>
            <p:ph type="sldNum" sz="quarter" idx="12"/>
          </p:nvPr>
        </p:nvSpPr>
        <p:spPr/>
        <p:txBody>
          <a:bodyPr/>
          <a:lstStyle>
            <a:lvl1pPr>
              <a:defRPr/>
            </a:lvl1pPr>
          </a:lstStyle>
          <a:p>
            <a:fld id="{0E3E34D3-D286-4EBA-B8E4-969278CE30AA}" type="slidenum">
              <a:rPr lang="en-US" altLang="en-US"/>
              <a:pPr/>
              <a:t>‹#›</a:t>
            </a:fld>
            <a:endParaRPr lang="en-US" altLang="en-US"/>
          </a:p>
        </p:txBody>
      </p:sp>
    </p:spTree>
    <p:extLst>
      <p:ext uri="{BB962C8B-B14F-4D97-AF65-F5344CB8AC3E}">
        <p14:creationId xmlns:p14="http://schemas.microsoft.com/office/powerpoint/2010/main" val="34002431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68BAD-D53F-4092-98FC-D8C00D87290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96BBD49-C1E0-4D0F-8D83-188179DD7A3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31BC975-5181-4BEB-B406-26CA37ECC5D1}"/>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BB9DF171-701D-47B5-8D9D-7B98F2CA9B63}"/>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375F45B6-6F30-499D-AC6F-2FE73A6822EE}"/>
              </a:ext>
            </a:extLst>
          </p:cNvPr>
          <p:cNvSpPr>
            <a:spLocks noGrp="1"/>
          </p:cNvSpPr>
          <p:nvPr>
            <p:ph type="sldNum" sz="quarter" idx="12"/>
          </p:nvPr>
        </p:nvSpPr>
        <p:spPr/>
        <p:txBody>
          <a:bodyPr/>
          <a:lstStyle>
            <a:lvl1pPr>
              <a:defRPr/>
            </a:lvl1pPr>
          </a:lstStyle>
          <a:p>
            <a:fld id="{B7D49EBC-DEB2-4BAC-8436-3014E6177FD1}" type="slidenum">
              <a:rPr lang="en-US" altLang="en-US"/>
              <a:pPr/>
              <a:t>‹#›</a:t>
            </a:fld>
            <a:endParaRPr lang="en-US" altLang="en-US"/>
          </a:p>
        </p:txBody>
      </p:sp>
    </p:spTree>
    <p:extLst>
      <p:ext uri="{BB962C8B-B14F-4D97-AF65-F5344CB8AC3E}">
        <p14:creationId xmlns:p14="http://schemas.microsoft.com/office/powerpoint/2010/main" val="41200746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796A9DB-50DE-473D-84D0-42C4E88D040A}"/>
              </a:ext>
            </a:extLst>
          </p:cNvPr>
          <p:cNvSpPr>
            <a:spLocks noGrp="1"/>
          </p:cNvSpPr>
          <p:nvPr>
            <p:ph type="title" orient="vert"/>
          </p:nvPr>
        </p:nvSpPr>
        <p:spPr>
          <a:xfrm>
            <a:off x="7004050" y="617538"/>
            <a:ext cx="1951038" cy="5514975"/>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2FC6F2F-0C04-4F9F-B247-A6A9F0E41217}"/>
              </a:ext>
            </a:extLst>
          </p:cNvPr>
          <p:cNvSpPr>
            <a:spLocks noGrp="1"/>
          </p:cNvSpPr>
          <p:nvPr>
            <p:ph type="body" orient="vert" idx="1"/>
          </p:nvPr>
        </p:nvSpPr>
        <p:spPr>
          <a:xfrm>
            <a:off x="1150938" y="617538"/>
            <a:ext cx="5700712" cy="55149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564D114-7485-42DA-8A03-2BD196AB8B9B}"/>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5E0391F7-9007-4619-8E15-B9C3E1803C12}"/>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E32C2A3B-4843-4194-8645-B714B88C5F94}"/>
              </a:ext>
            </a:extLst>
          </p:cNvPr>
          <p:cNvSpPr>
            <a:spLocks noGrp="1"/>
          </p:cNvSpPr>
          <p:nvPr>
            <p:ph type="sldNum" sz="quarter" idx="12"/>
          </p:nvPr>
        </p:nvSpPr>
        <p:spPr/>
        <p:txBody>
          <a:bodyPr/>
          <a:lstStyle>
            <a:lvl1pPr>
              <a:defRPr/>
            </a:lvl1pPr>
          </a:lstStyle>
          <a:p>
            <a:fld id="{A35C95E0-1C6F-4835-B850-CFDCBFF911CE}" type="slidenum">
              <a:rPr lang="en-US" altLang="en-US"/>
              <a:pPr/>
              <a:t>‹#›</a:t>
            </a:fld>
            <a:endParaRPr lang="en-US" altLang="en-US"/>
          </a:p>
        </p:txBody>
      </p:sp>
    </p:spTree>
    <p:extLst>
      <p:ext uri="{BB962C8B-B14F-4D97-AF65-F5344CB8AC3E}">
        <p14:creationId xmlns:p14="http://schemas.microsoft.com/office/powerpoint/2010/main" val="419546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E4A3859-9F05-48A2-9654-7304294426E7}"/>
              </a:ext>
            </a:extLst>
          </p:cNvPr>
          <p:cNvSpPr>
            <a:spLocks noGrp="1"/>
          </p:cNvSpPr>
          <p:nvPr>
            <p:ph/>
          </p:nvPr>
        </p:nvSpPr>
        <p:spPr>
          <a:xfrm>
            <a:off x="1150938" y="617538"/>
            <a:ext cx="7804150" cy="55149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a:extLst>
              <a:ext uri="{FF2B5EF4-FFF2-40B4-BE49-F238E27FC236}">
                <a16:creationId xmlns:a16="http://schemas.microsoft.com/office/drawing/2014/main" id="{10193ADA-8A68-49C2-AE7D-BDCBB078572B}"/>
              </a:ext>
            </a:extLst>
          </p:cNvPr>
          <p:cNvSpPr>
            <a:spLocks noGrp="1"/>
          </p:cNvSpPr>
          <p:nvPr>
            <p:ph type="dt" sz="half" idx="10"/>
          </p:nvPr>
        </p:nvSpPr>
        <p:spPr>
          <a:xfrm>
            <a:off x="914400" y="6324600"/>
            <a:ext cx="1905000" cy="457200"/>
          </a:xfrm>
        </p:spPr>
        <p:txBody>
          <a:bodyPr/>
          <a:lstStyle>
            <a:lvl1pPr>
              <a:defRPr/>
            </a:lvl1pPr>
          </a:lstStyle>
          <a:p>
            <a:endParaRPr lang="en-US" altLang="en-US"/>
          </a:p>
        </p:txBody>
      </p:sp>
      <p:sp>
        <p:nvSpPr>
          <p:cNvPr id="4" name="Footer Placeholder 3">
            <a:extLst>
              <a:ext uri="{FF2B5EF4-FFF2-40B4-BE49-F238E27FC236}">
                <a16:creationId xmlns:a16="http://schemas.microsoft.com/office/drawing/2014/main" id="{3C5FC4DB-0EEF-45D3-A966-0344641A3AF2}"/>
              </a:ext>
            </a:extLst>
          </p:cNvPr>
          <p:cNvSpPr>
            <a:spLocks noGrp="1"/>
          </p:cNvSpPr>
          <p:nvPr>
            <p:ph type="ftr" sz="quarter" idx="11"/>
          </p:nvPr>
        </p:nvSpPr>
        <p:spPr>
          <a:xfrm>
            <a:off x="3352800" y="6324600"/>
            <a:ext cx="2895600" cy="457200"/>
          </a:xfrm>
        </p:spPr>
        <p:txBody>
          <a:bodyPr/>
          <a:lstStyle>
            <a:lvl1pPr>
              <a:defRPr/>
            </a:lvl1pPr>
          </a:lstStyle>
          <a:p>
            <a:endParaRPr lang="en-US" altLang="en-US"/>
          </a:p>
        </p:txBody>
      </p:sp>
      <p:sp>
        <p:nvSpPr>
          <p:cNvPr id="5" name="Slide Number Placeholder 4">
            <a:extLst>
              <a:ext uri="{FF2B5EF4-FFF2-40B4-BE49-F238E27FC236}">
                <a16:creationId xmlns:a16="http://schemas.microsoft.com/office/drawing/2014/main" id="{D04F2140-D3D6-4497-B23A-40ABCC80C204}"/>
              </a:ext>
            </a:extLst>
          </p:cNvPr>
          <p:cNvSpPr>
            <a:spLocks noGrp="1"/>
          </p:cNvSpPr>
          <p:nvPr>
            <p:ph type="sldNum" sz="quarter" idx="12"/>
          </p:nvPr>
        </p:nvSpPr>
        <p:spPr>
          <a:xfrm>
            <a:off x="6781800" y="6324600"/>
            <a:ext cx="1905000" cy="457200"/>
          </a:xfrm>
        </p:spPr>
        <p:txBody>
          <a:bodyPr/>
          <a:lstStyle>
            <a:lvl1pPr>
              <a:defRPr/>
            </a:lvl1pPr>
          </a:lstStyle>
          <a:p>
            <a:fld id="{F8DBBA43-AB1A-4592-B2A6-96DF15DE7CB7}" type="slidenum">
              <a:rPr lang="en-US" altLang="en-US"/>
              <a:pPr/>
              <a:t>‹#›</a:t>
            </a:fld>
            <a:endParaRPr lang="en-US" altLang="en-US"/>
          </a:p>
        </p:txBody>
      </p:sp>
    </p:spTree>
    <p:extLst>
      <p:ext uri="{BB962C8B-B14F-4D97-AF65-F5344CB8AC3E}">
        <p14:creationId xmlns:p14="http://schemas.microsoft.com/office/powerpoint/2010/main" val="1377847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E3DF1A-677C-4834-83D8-055DF11C98BB}"/>
              </a:ext>
            </a:extLst>
          </p:cNvPr>
          <p:cNvSpPr>
            <a:spLocks noGrp="1"/>
          </p:cNvSpPr>
          <p:nvPr>
            <p:ph type="title"/>
          </p:nvPr>
        </p:nvSpPr>
        <p:spPr>
          <a:xfrm>
            <a:off x="1150938" y="617538"/>
            <a:ext cx="7793037" cy="1143000"/>
          </a:xfrm>
        </p:spPr>
        <p:txBody>
          <a:bodyPr/>
          <a:lstStyle/>
          <a:p>
            <a:r>
              <a:rPr lang="en-US"/>
              <a:t>Click to edit Master title style</a:t>
            </a:r>
          </a:p>
        </p:txBody>
      </p:sp>
      <p:sp>
        <p:nvSpPr>
          <p:cNvPr id="3" name="Text Placeholder 2">
            <a:extLst>
              <a:ext uri="{FF2B5EF4-FFF2-40B4-BE49-F238E27FC236}">
                <a16:creationId xmlns:a16="http://schemas.microsoft.com/office/drawing/2014/main" id="{10309055-9698-4396-A8EF-7A401E0BACE9}"/>
              </a:ext>
            </a:extLst>
          </p:cNvPr>
          <p:cNvSpPr>
            <a:spLocks noGrp="1"/>
          </p:cNvSpPr>
          <p:nvPr>
            <p:ph type="body" sz="half" idx="1"/>
          </p:nvPr>
        </p:nvSpPr>
        <p:spPr>
          <a:xfrm>
            <a:off x="1182688" y="2017713"/>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Online Image Placeholder 3">
            <a:extLst>
              <a:ext uri="{FF2B5EF4-FFF2-40B4-BE49-F238E27FC236}">
                <a16:creationId xmlns:a16="http://schemas.microsoft.com/office/drawing/2014/main" id="{F2194C87-5358-44FF-9602-978E073A9637}"/>
              </a:ext>
            </a:extLst>
          </p:cNvPr>
          <p:cNvSpPr>
            <a:spLocks noGrp="1"/>
          </p:cNvSpPr>
          <p:nvPr>
            <p:ph type="clipArt" sz="half" idx="2"/>
          </p:nvPr>
        </p:nvSpPr>
        <p:spPr>
          <a:xfrm>
            <a:off x="5145088" y="2017713"/>
            <a:ext cx="3810000" cy="4114800"/>
          </a:xfrm>
        </p:spPr>
        <p:txBody>
          <a:bodyPr/>
          <a:lstStyle/>
          <a:p>
            <a:endParaRPr lang="en-US"/>
          </a:p>
        </p:txBody>
      </p:sp>
      <p:sp>
        <p:nvSpPr>
          <p:cNvPr id="5" name="Date Placeholder 4">
            <a:extLst>
              <a:ext uri="{FF2B5EF4-FFF2-40B4-BE49-F238E27FC236}">
                <a16:creationId xmlns:a16="http://schemas.microsoft.com/office/drawing/2014/main" id="{2EF384A2-B728-4620-9738-1F02A79120F2}"/>
              </a:ext>
            </a:extLst>
          </p:cNvPr>
          <p:cNvSpPr>
            <a:spLocks noGrp="1"/>
          </p:cNvSpPr>
          <p:nvPr>
            <p:ph type="dt" sz="half" idx="10"/>
          </p:nvPr>
        </p:nvSpPr>
        <p:spPr>
          <a:xfrm>
            <a:off x="914400" y="6324600"/>
            <a:ext cx="1905000" cy="457200"/>
          </a:xfrm>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D8D77A13-5DD8-4BA8-866E-78DD242DA2BD}"/>
              </a:ext>
            </a:extLst>
          </p:cNvPr>
          <p:cNvSpPr>
            <a:spLocks noGrp="1"/>
          </p:cNvSpPr>
          <p:nvPr>
            <p:ph type="ftr" sz="quarter" idx="11"/>
          </p:nvPr>
        </p:nvSpPr>
        <p:spPr>
          <a:xfrm>
            <a:off x="3352800" y="6324600"/>
            <a:ext cx="2895600" cy="457200"/>
          </a:xfrm>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4D553061-97A0-4EB0-B056-7C7B1863F534}"/>
              </a:ext>
            </a:extLst>
          </p:cNvPr>
          <p:cNvSpPr>
            <a:spLocks noGrp="1"/>
          </p:cNvSpPr>
          <p:nvPr>
            <p:ph type="sldNum" sz="quarter" idx="12"/>
          </p:nvPr>
        </p:nvSpPr>
        <p:spPr>
          <a:xfrm>
            <a:off x="6781800" y="6324600"/>
            <a:ext cx="1905000" cy="457200"/>
          </a:xfrm>
        </p:spPr>
        <p:txBody>
          <a:bodyPr/>
          <a:lstStyle>
            <a:lvl1pPr>
              <a:defRPr/>
            </a:lvl1pPr>
          </a:lstStyle>
          <a:p>
            <a:fld id="{4791B3D5-1F84-4AD1-98F3-17998C53987F}" type="slidenum">
              <a:rPr lang="en-US" altLang="en-US"/>
              <a:pPr/>
              <a:t>‹#›</a:t>
            </a:fld>
            <a:endParaRPr lang="en-US" altLang="en-US"/>
          </a:p>
        </p:txBody>
      </p:sp>
    </p:spTree>
    <p:extLst>
      <p:ext uri="{BB962C8B-B14F-4D97-AF65-F5344CB8AC3E}">
        <p14:creationId xmlns:p14="http://schemas.microsoft.com/office/powerpoint/2010/main" val="35696200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9E4AC8-7EF9-4045-92C9-4556322FEA66}"/>
              </a:ext>
            </a:extLst>
          </p:cNvPr>
          <p:cNvSpPr>
            <a:spLocks noGrp="1"/>
          </p:cNvSpPr>
          <p:nvPr>
            <p:ph type="title"/>
          </p:nvPr>
        </p:nvSpPr>
        <p:spPr>
          <a:xfrm>
            <a:off x="1150938" y="617538"/>
            <a:ext cx="7793037" cy="1143000"/>
          </a:xfrm>
        </p:spPr>
        <p:txBody>
          <a:bodyPr/>
          <a:lstStyle/>
          <a:p>
            <a:r>
              <a:rPr lang="en-US"/>
              <a:t>Click to edit Master title style</a:t>
            </a:r>
          </a:p>
        </p:txBody>
      </p:sp>
      <p:sp>
        <p:nvSpPr>
          <p:cNvPr id="3" name="Chart Placeholder 2">
            <a:extLst>
              <a:ext uri="{FF2B5EF4-FFF2-40B4-BE49-F238E27FC236}">
                <a16:creationId xmlns:a16="http://schemas.microsoft.com/office/drawing/2014/main" id="{88F80AAD-3AA4-4F1B-95BD-4981663FD442}"/>
              </a:ext>
            </a:extLst>
          </p:cNvPr>
          <p:cNvSpPr>
            <a:spLocks noGrp="1"/>
          </p:cNvSpPr>
          <p:nvPr>
            <p:ph type="chart" idx="1"/>
          </p:nvPr>
        </p:nvSpPr>
        <p:spPr>
          <a:xfrm>
            <a:off x="1182688" y="2017713"/>
            <a:ext cx="7772400" cy="4114800"/>
          </a:xfrm>
        </p:spPr>
        <p:txBody>
          <a:bodyPr/>
          <a:lstStyle/>
          <a:p>
            <a:endParaRPr lang="en-US"/>
          </a:p>
        </p:txBody>
      </p:sp>
      <p:sp>
        <p:nvSpPr>
          <p:cNvPr id="4" name="Date Placeholder 3">
            <a:extLst>
              <a:ext uri="{FF2B5EF4-FFF2-40B4-BE49-F238E27FC236}">
                <a16:creationId xmlns:a16="http://schemas.microsoft.com/office/drawing/2014/main" id="{7BDFE554-E7F1-47A3-88C0-763DEBD4A60F}"/>
              </a:ext>
            </a:extLst>
          </p:cNvPr>
          <p:cNvSpPr>
            <a:spLocks noGrp="1"/>
          </p:cNvSpPr>
          <p:nvPr>
            <p:ph type="dt" sz="half" idx="10"/>
          </p:nvPr>
        </p:nvSpPr>
        <p:spPr>
          <a:xfrm>
            <a:off x="914400" y="6324600"/>
            <a:ext cx="1905000" cy="457200"/>
          </a:xfrm>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B892AB49-AC4E-41A8-A460-5C3F8C3D121E}"/>
              </a:ext>
            </a:extLst>
          </p:cNvPr>
          <p:cNvSpPr>
            <a:spLocks noGrp="1"/>
          </p:cNvSpPr>
          <p:nvPr>
            <p:ph type="ftr" sz="quarter" idx="11"/>
          </p:nvPr>
        </p:nvSpPr>
        <p:spPr>
          <a:xfrm>
            <a:off x="3352800" y="6324600"/>
            <a:ext cx="2895600" cy="457200"/>
          </a:xfrm>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D4335580-5B38-4042-B441-DAE713078430}"/>
              </a:ext>
            </a:extLst>
          </p:cNvPr>
          <p:cNvSpPr>
            <a:spLocks noGrp="1"/>
          </p:cNvSpPr>
          <p:nvPr>
            <p:ph type="sldNum" sz="quarter" idx="12"/>
          </p:nvPr>
        </p:nvSpPr>
        <p:spPr>
          <a:xfrm>
            <a:off x="6781800" y="6324600"/>
            <a:ext cx="1905000" cy="457200"/>
          </a:xfrm>
        </p:spPr>
        <p:txBody>
          <a:bodyPr/>
          <a:lstStyle>
            <a:lvl1pPr>
              <a:defRPr/>
            </a:lvl1pPr>
          </a:lstStyle>
          <a:p>
            <a:fld id="{98E68C9E-B662-4066-88FB-022BC277707D}" type="slidenum">
              <a:rPr lang="en-US" altLang="en-US"/>
              <a:pPr/>
              <a:t>‹#›</a:t>
            </a:fld>
            <a:endParaRPr lang="en-US" altLang="en-US"/>
          </a:p>
        </p:txBody>
      </p:sp>
    </p:spTree>
    <p:extLst>
      <p:ext uri="{BB962C8B-B14F-4D97-AF65-F5344CB8AC3E}">
        <p14:creationId xmlns:p14="http://schemas.microsoft.com/office/powerpoint/2010/main" val="26216868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05506" name="Group 2">
            <a:extLst>
              <a:ext uri="{FF2B5EF4-FFF2-40B4-BE49-F238E27FC236}">
                <a16:creationId xmlns:a16="http://schemas.microsoft.com/office/drawing/2014/main" id="{7F95535F-6E32-42C4-8153-DF33A07F0D59}"/>
              </a:ext>
            </a:extLst>
          </p:cNvPr>
          <p:cNvGrpSpPr>
            <a:grpSpLocks/>
          </p:cNvGrpSpPr>
          <p:nvPr/>
        </p:nvGrpSpPr>
        <p:grpSpPr bwMode="auto">
          <a:xfrm>
            <a:off x="0" y="2438400"/>
            <a:ext cx="9009063" cy="1052513"/>
            <a:chOff x="0" y="1536"/>
            <a:chExt cx="5675" cy="663"/>
          </a:xfrm>
        </p:grpSpPr>
        <p:grpSp>
          <p:nvGrpSpPr>
            <p:cNvPr id="405507" name="Group 3">
              <a:extLst>
                <a:ext uri="{FF2B5EF4-FFF2-40B4-BE49-F238E27FC236}">
                  <a16:creationId xmlns:a16="http://schemas.microsoft.com/office/drawing/2014/main" id="{42B6DDD1-FAF2-4824-8BFF-A9CB15FF1BC0}"/>
                </a:ext>
              </a:extLst>
            </p:cNvPr>
            <p:cNvGrpSpPr>
              <a:grpSpLocks/>
            </p:cNvGrpSpPr>
            <p:nvPr/>
          </p:nvGrpSpPr>
          <p:grpSpPr bwMode="auto">
            <a:xfrm>
              <a:off x="183" y="1604"/>
              <a:ext cx="448" cy="299"/>
              <a:chOff x="720" y="336"/>
              <a:chExt cx="624" cy="432"/>
            </a:xfrm>
          </p:grpSpPr>
          <p:sp>
            <p:nvSpPr>
              <p:cNvPr id="405508" name="Rectangle 4">
                <a:extLst>
                  <a:ext uri="{FF2B5EF4-FFF2-40B4-BE49-F238E27FC236}">
                    <a16:creationId xmlns:a16="http://schemas.microsoft.com/office/drawing/2014/main" id="{19A081BF-3EA7-44F3-961D-979E2F20010A}"/>
                  </a:ext>
                </a:extLst>
              </p:cNvPr>
              <p:cNvSpPr>
                <a:spLocks noChangeArrowheads="1"/>
              </p:cNvSpPr>
              <p:nvPr/>
            </p:nvSpPr>
            <p:spPr bwMode="auto">
              <a:xfrm>
                <a:off x="720" y="336"/>
                <a:ext cx="384" cy="43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05509" name="Rectangle 5">
                <a:extLst>
                  <a:ext uri="{FF2B5EF4-FFF2-40B4-BE49-F238E27FC236}">
                    <a16:creationId xmlns:a16="http://schemas.microsoft.com/office/drawing/2014/main" id="{31B68AC3-53A2-4C8F-9E47-4ECA9D9CBBF4}"/>
                  </a:ext>
                </a:extLst>
              </p:cNvPr>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05510" name="Group 6">
              <a:extLst>
                <a:ext uri="{FF2B5EF4-FFF2-40B4-BE49-F238E27FC236}">
                  <a16:creationId xmlns:a16="http://schemas.microsoft.com/office/drawing/2014/main" id="{A2CBF727-8A0F-4F8F-8E66-B8F8616DE380}"/>
                </a:ext>
              </a:extLst>
            </p:cNvPr>
            <p:cNvGrpSpPr>
              <a:grpSpLocks/>
            </p:cNvGrpSpPr>
            <p:nvPr/>
          </p:nvGrpSpPr>
          <p:grpSpPr bwMode="auto">
            <a:xfrm>
              <a:off x="261" y="1870"/>
              <a:ext cx="465" cy="299"/>
              <a:chOff x="912" y="2640"/>
              <a:chExt cx="672" cy="432"/>
            </a:xfrm>
          </p:grpSpPr>
          <p:sp>
            <p:nvSpPr>
              <p:cNvPr id="405511" name="Rectangle 7">
                <a:extLst>
                  <a:ext uri="{FF2B5EF4-FFF2-40B4-BE49-F238E27FC236}">
                    <a16:creationId xmlns:a16="http://schemas.microsoft.com/office/drawing/2014/main" id="{4B5EC293-D82F-451B-B853-3B1367CC7356}"/>
                  </a:ext>
                </a:extLst>
              </p:cNvPr>
              <p:cNvSpPr>
                <a:spLocks noChangeArrowheads="1"/>
              </p:cNvSpPr>
              <p:nvPr/>
            </p:nvSpPr>
            <p:spPr bwMode="auto">
              <a:xfrm>
                <a:off x="912" y="2640"/>
                <a:ext cx="384" cy="432"/>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05512" name="Rectangle 8">
                <a:extLst>
                  <a:ext uri="{FF2B5EF4-FFF2-40B4-BE49-F238E27FC236}">
                    <a16:creationId xmlns:a16="http://schemas.microsoft.com/office/drawing/2014/main" id="{63569DC7-CBF6-40E7-8251-1462237AA633}"/>
                  </a:ext>
                </a:extLst>
              </p:cNvPr>
              <p:cNvSpPr>
                <a:spLocks noChangeArrowheads="1"/>
              </p:cNvSpPr>
              <p:nvPr/>
            </p:nvSpPr>
            <p:spPr bwMode="auto">
              <a:xfrm>
                <a:off x="1248" y="2640"/>
                <a:ext cx="336" cy="432"/>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405513" name="Rectangle 9">
              <a:extLst>
                <a:ext uri="{FF2B5EF4-FFF2-40B4-BE49-F238E27FC236}">
                  <a16:creationId xmlns:a16="http://schemas.microsoft.com/office/drawing/2014/main" id="{AB403605-83DC-4758-B780-977FC6C89466}"/>
                </a:ext>
              </a:extLst>
            </p:cNvPr>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05514" name="Rectangle 10">
              <a:extLst>
                <a:ext uri="{FF2B5EF4-FFF2-40B4-BE49-F238E27FC236}">
                  <a16:creationId xmlns:a16="http://schemas.microsoft.com/office/drawing/2014/main" id="{DDED2D00-A9E6-4348-A034-164C8AEEE12B}"/>
                </a:ext>
              </a:extLst>
            </p:cNvPr>
            <p:cNvSpPr>
              <a:spLocks noChangeArrowheads="1"/>
            </p:cNvSpPr>
            <p:nvPr/>
          </p:nvSpPr>
          <p:spPr bwMode="auto">
            <a:xfrm>
              <a:off x="400" y="1536"/>
              <a:ext cx="20" cy="663"/>
            </a:xfrm>
            <a:prstGeom prst="rect">
              <a:avLst/>
            </a:prstGeom>
            <a:solidFill>
              <a:schemeClr val="bg2"/>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05515" name="Rectangle 11">
              <a:extLst>
                <a:ext uri="{FF2B5EF4-FFF2-40B4-BE49-F238E27FC236}">
                  <a16:creationId xmlns:a16="http://schemas.microsoft.com/office/drawing/2014/main" id="{DAF72589-BAC8-4910-BE85-F2B148031B4F}"/>
                </a:ext>
              </a:extLst>
            </p:cNvPr>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405516" name="Rectangle 12">
            <a:extLst>
              <a:ext uri="{FF2B5EF4-FFF2-40B4-BE49-F238E27FC236}">
                <a16:creationId xmlns:a16="http://schemas.microsoft.com/office/drawing/2014/main" id="{A0672981-F816-4900-8A00-7E674A36A2CD}"/>
              </a:ext>
            </a:extLst>
          </p:cNvPr>
          <p:cNvSpPr>
            <a:spLocks noGrp="1" noChangeArrowheads="1"/>
          </p:cNvSpPr>
          <p:nvPr>
            <p:ph type="ctrTitle"/>
          </p:nvPr>
        </p:nvSpPr>
        <p:spPr>
          <a:xfrm>
            <a:off x="990600" y="1676400"/>
            <a:ext cx="7772400" cy="1462088"/>
          </a:xfrm>
        </p:spPr>
        <p:txBody>
          <a:bodyPr/>
          <a:lstStyle>
            <a:lvl1pPr>
              <a:defRPr/>
            </a:lvl1pPr>
          </a:lstStyle>
          <a:p>
            <a:pPr lvl="0"/>
            <a:r>
              <a:rPr lang="en-US" altLang="en-US" noProof="0"/>
              <a:t>Click to edit Master title style</a:t>
            </a:r>
          </a:p>
        </p:txBody>
      </p:sp>
      <p:sp>
        <p:nvSpPr>
          <p:cNvPr id="405517" name="Rectangle 13">
            <a:extLst>
              <a:ext uri="{FF2B5EF4-FFF2-40B4-BE49-F238E27FC236}">
                <a16:creationId xmlns:a16="http://schemas.microsoft.com/office/drawing/2014/main" id="{CC030D45-8BBE-4968-8397-F6911A990917}"/>
              </a:ext>
            </a:extLst>
          </p:cNvPr>
          <p:cNvSpPr>
            <a:spLocks noGrp="1" noChangeArrowheads="1"/>
          </p:cNvSpPr>
          <p:nvPr>
            <p:ph type="subTitle" idx="1"/>
          </p:nvPr>
        </p:nvSpPr>
        <p:spPr>
          <a:xfrm>
            <a:off x="1371600" y="3886200"/>
            <a:ext cx="6400800" cy="1752600"/>
          </a:xfrm>
        </p:spPr>
        <p:txBody>
          <a:bodyPr/>
          <a:lstStyle>
            <a:lvl1pPr marL="0" indent="0" algn="ctr">
              <a:buFont typeface="Wingdings" panose="05000000000000000000" pitchFamily="2" charset="2"/>
              <a:buNone/>
              <a:defRPr/>
            </a:lvl1pPr>
          </a:lstStyle>
          <a:p>
            <a:pPr lvl="0"/>
            <a:r>
              <a:rPr lang="en-US" altLang="en-US" noProof="0"/>
              <a:t>Click to edit Master subtitle style</a:t>
            </a:r>
          </a:p>
        </p:txBody>
      </p:sp>
      <p:sp>
        <p:nvSpPr>
          <p:cNvPr id="405518" name="Rectangle 14">
            <a:extLst>
              <a:ext uri="{FF2B5EF4-FFF2-40B4-BE49-F238E27FC236}">
                <a16:creationId xmlns:a16="http://schemas.microsoft.com/office/drawing/2014/main" id="{D0A634C1-3572-4418-9905-B2F502BDAB50}"/>
              </a:ext>
            </a:extLst>
          </p:cNvPr>
          <p:cNvSpPr>
            <a:spLocks noGrp="1" noChangeArrowheads="1"/>
          </p:cNvSpPr>
          <p:nvPr>
            <p:ph type="dt" sz="half" idx="2"/>
          </p:nvPr>
        </p:nvSpPr>
        <p:spPr>
          <a:xfrm>
            <a:off x="990600" y="6248400"/>
            <a:ext cx="1905000" cy="457200"/>
          </a:xfrm>
        </p:spPr>
        <p:txBody>
          <a:bodyPr/>
          <a:lstStyle>
            <a:lvl1pPr>
              <a:defRPr>
                <a:solidFill>
                  <a:schemeClr val="bg2"/>
                </a:solidFill>
              </a:defRPr>
            </a:lvl1pPr>
          </a:lstStyle>
          <a:p>
            <a:endParaRPr lang="en-US" altLang="en-US"/>
          </a:p>
        </p:txBody>
      </p:sp>
      <p:sp>
        <p:nvSpPr>
          <p:cNvPr id="405519" name="Rectangle 15">
            <a:extLst>
              <a:ext uri="{FF2B5EF4-FFF2-40B4-BE49-F238E27FC236}">
                <a16:creationId xmlns:a16="http://schemas.microsoft.com/office/drawing/2014/main" id="{60B555A1-F1FD-49AD-9B07-E4741103D1E3}"/>
              </a:ext>
            </a:extLst>
          </p:cNvPr>
          <p:cNvSpPr>
            <a:spLocks noGrp="1" noChangeArrowheads="1"/>
          </p:cNvSpPr>
          <p:nvPr>
            <p:ph type="ftr" sz="quarter" idx="3"/>
          </p:nvPr>
        </p:nvSpPr>
        <p:spPr>
          <a:xfrm>
            <a:off x="3429000" y="6248400"/>
            <a:ext cx="2895600" cy="457200"/>
          </a:xfrm>
        </p:spPr>
        <p:txBody>
          <a:bodyPr/>
          <a:lstStyle>
            <a:lvl1pPr>
              <a:defRPr>
                <a:solidFill>
                  <a:schemeClr val="bg2"/>
                </a:solidFill>
              </a:defRPr>
            </a:lvl1pPr>
          </a:lstStyle>
          <a:p>
            <a:endParaRPr lang="en-US" altLang="en-US"/>
          </a:p>
        </p:txBody>
      </p:sp>
      <p:sp>
        <p:nvSpPr>
          <p:cNvPr id="405520" name="Rectangle 16">
            <a:extLst>
              <a:ext uri="{FF2B5EF4-FFF2-40B4-BE49-F238E27FC236}">
                <a16:creationId xmlns:a16="http://schemas.microsoft.com/office/drawing/2014/main" id="{7AD03BA5-C17F-445D-9E2F-23F44750CFAC}"/>
              </a:ext>
            </a:extLst>
          </p:cNvPr>
          <p:cNvSpPr>
            <a:spLocks noGrp="1" noChangeArrowheads="1"/>
          </p:cNvSpPr>
          <p:nvPr>
            <p:ph type="sldNum" sz="quarter" idx="4"/>
          </p:nvPr>
        </p:nvSpPr>
        <p:spPr>
          <a:xfrm>
            <a:off x="6858000" y="6248400"/>
            <a:ext cx="1905000" cy="457200"/>
          </a:xfrm>
        </p:spPr>
        <p:txBody>
          <a:bodyPr/>
          <a:lstStyle>
            <a:lvl1pPr>
              <a:defRPr>
                <a:solidFill>
                  <a:schemeClr val="bg2"/>
                </a:solidFill>
              </a:defRPr>
            </a:lvl1pPr>
          </a:lstStyle>
          <a:p>
            <a:fld id="{0C14EBC5-D761-4C80-AD88-16E8FEAE8C7F}" type="slidenum">
              <a:rPr lang="en-US" altLang="en-US"/>
              <a:pPr/>
              <a:t>‹#›</a:t>
            </a:fld>
            <a:endParaRPr lang="en-US"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DD29B9-FB64-4A97-8FAF-50540076894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BB294D5-35B4-4CE0-840C-0841B52A828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3C6116F-DB97-458C-B0F7-992207CFBBD6}"/>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B3A5B61C-17D8-4865-BA49-99D906567DE1}"/>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2642A71F-46A8-4263-B8E1-2DAAE2CF6D57}"/>
              </a:ext>
            </a:extLst>
          </p:cNvPr>
          <p:cNvSpPr>
            <a:spLocks noGrp="1"/>
          </p:cNvSpPr>
          <p:nvPr>
            <p:ph type="sldNum" sz="quarter" idx="12"/>
          </p:nvPr>
        </p:nvSpPr>
        <p:spPr/>
        <p:txBody>
          <a:bodyPr/>
          <a:lstStyle>
            <a:lvl1pPr>
              <a:defRPr/>
            </a:lvl1pPr>
          </a:lstStyle>
          <a:p>
            <a:fld id="{D7B7EA3F-6415-4AFF-9B8D-89CA08178175}" type="slidenum">
              <a:rPr lang="en-US" altLang="en-US"/>
              <a:pPr/>
              <a:t>‹#›</a:t>
            </a:fld>
            <a:endParaRPr lang="en-US" altLang="en-US"/>
          </a:p>
        </p:txBody>
      </p:sp>
    </p:spTree>
    <p:extLst>
      <p:ext uri="{BB962C8B-B14F-4D97-AF65-F5344CB8AC3E}">
        <p14:creationId xmlns:p14="http://schemas.microsoft.com/office/powerpoint/2010/main" val="34390418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74D8D9-C320-497A-93AE-B15E56EE13EC}"/>
              </a:ext>
            </a:extLst>
          </p:cNvPr>
          <p:cNvSpPr>
            <a:spLocks noGrp="1"/>
          </p:cNvSpPr>
          <p:nvPr>
            <p:ph type="title"/>
          </p:nvPr>
        </p:nvSpPr>
        <p:spPr>
          <a:xfrm>
            <a:off x="623888" y="1709738"/>
            <a:ext cx="7886700" cy="2852737"/>
          </a:xfrm>
        </p:spPr>
        <p:txBody>
          <a:bodyPr/>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FB7DCFE-3121-48E2-86C9-E1500DE9B5E2}"/>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Date Placeholder 3">
            <a:extLst>
              <a:ext uri="{FF2B5EF4-FFF2-40B4-BE49-F238E27FC236}">
                <a16:creationId xmlns:a16="http://schemas.microsoft.com/office/drawing/2014/main" id="{CF47C7E0-FF41-4C18-B7FE-1F03B7D92F71}"/>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B31DF2D5-4E3A-452A-8A51-AF9EB7BAF96C}"/>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90B18BAA-F2F4-48B2-9E29-4F6FF9603E50}"/>
              </a:ext>
            </a:extLst>
          </p:cNvPr>
          <p:cNvSpPr>
            <a:spLocks noGrp="1"/>
          </p:cNvSpPr>
          <p:nvPr>
            <p:ph type="sldNum" sz="quarter" idx="12"/>
          </p:nvPr>
        </p:nvSpPr>
        <p:spPr/>
        <p:txBody>
          <a:bodyPr/>
          <a:lstStyle>
            <a:lvl1pPr>
              <a:defRPr/>
            </a:lvl1pPr>
          </a:lstStyle>
          <a:p>
            <a:fld id="{97C8F306-00F0-40A1-85D1-D8D9073A52BB}" type="slidenum">
              <a:rPr lang="en-US" altLang="en-US"/>
              <a:pPr/>
              <a:t>‹#›</a:t>
            </a:fld>
            <a:endParaRPr lang="en-US" altLang="en-US"/>
          </a:p>
        </p:txBody>
      </p:sp>
    </p:spTree>
    <p:extLst>
      <p:ext uri="{BB962C8B-B14F-4D97-AF65-F5344CB8AC3E}">
        <p14:creationId xmlns:p14="http://schemas.microsoft.com/office/powerpoint/2010/main" val="30437414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3602BC-824B-4E48-908C-EE3EE696CBC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BD263E8-EA7C-446D-8803-1D40A0CB94C0}"/>
              </a:ext>
            </a:extLst>
          </p:cNvPr>
          <p:cNvSpPr>
            <a:spLocks noGrp="1"/>
          </p:cNvSpPr>
          <p:nvPr>
            <p:ph sz="half" idx="1"/>
          </p:nvPr>
        </p:nvSpPr>
        <p:spPr>
          <a:xfrm>
            <a:off x="1182688" y="2017713"/>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CF4C465-2AC0-4AC9-BA56-840E606565D4}"/>
              </a:ext>
            </a:extLst>
          </p:cNvPr>
          <p:cNvSpPr>
            <a:spLocks noGrp="1"/>
          </p:cNvSpPr>
          <p:nvPr>
            <p:ph sz="half" idx="2"/>
          </p:nvPr>
        </p:nvSpPr>
        <p:spPr>
          <a:xfrm>
            <a:off x="5145088" y="2017713"/>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CA5F26E-2669-407C-9A90-5286CFBCF693}"/>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67143BF3-ECC3-4BFD-8297-CF30E9928855}"/>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38C3D169-9F33-499B-9F45-DBEAD5F39299}"/>
              </a:ext>
            </a:extLst>
          </p:cNvPr>
          <p:cNvSpPr>
            <a:spLocks noGrp="1"/>
          </p:cNvSpPr>
          <p:nvPr>
            <p:ph type="sldNum" sz="quarter" idx="12"/>
          </p:nvPr>
        </p:nvSpPr>
        <p:spPr/>
        <p:txBody>
          <a:bodyPr/>
          <a:lstStyle>
            <a:lvl1pPr>
              <a:defRPr/>
            </a:lvl1pPr>
          </a:lstStyle>
          <a:p>
            <a:fld id="{EF02E466-59BF-4320-9BBB-D4DEAE2D26E6}" type="slidenum">
              <a:rPr lang="en-US" altLang="en-US"/>
              <a:pPr/>
              <a:t>‹#›</a:t>
            </a:fld>
            <a:endParaRPr lang="en-US" altLang="en-US"/>
          </a:p>
        </p:txBody>
      </p:sp>
    </p:spTree>
    <p:extLst>
      <p:ext uri="{BB962C8B-B14F-4D97-AF65-F5344CB8AC3E}">
        <p14:creationId xmlns:p14="http://schemas.microsoft.com/office/powerpoint/2010/main" val="38494668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EBE92-474C-4048-B5A6-85DDE79AA2B6}"/>
              </a:ext>
            </a:extLst>
          </p:cNvPr>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5EC3A4-B552-40F7-AF98-27FE1CFFDC93}"/>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7E30722-6D1E-4818-A76C-AF94EA1D0D02}"/>
              </a:ext>
            </a:extLst>
          </p:cNvPr>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5B4D836-3DE8-4BDD-A625-B4C4928BE234}"/>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F3FED0C-AF9E-4823-972E-F98C77D024A0}"/>
              </a:ext>
            </a:extLst>
          </p:cNvPr>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5228E03-C70E-4D90-8504-6246F8C00609}"/>
              </a:ext>
            </a:extLst>
          </p:cNvPr>
          <p:cNvSpPr>
            <a:spLocks noGrp="1"/>
          </p:cNvSpPr>
          <p:nvPr>
            <p:ph type="dt" sz="half" idx="10"/>
          </p:nvPr>
        </p:nvSpPr>
        <p:spPr/>
        <p:txBody>
          <a:bodyPr/>
          <a:lstStyle>
            <a:lvl1pPr>
              <a:defRPr/>
            </a:lvl1pPr>
          </a:lstStyle>
          <a:p>
            <a:endParaRPr lang="en-US" altLang="en-US"/>
          </a:p>
        </p:txBody>
      </p:sp>
      <p:sp>
        <p:nvSpPr>
          <p:cNvPr id="8" name="Footer Placeholder 7">
            <a:extLst>
              <a:ext uri="{FF2B5EF4-FFF2-40B4-BE49-F238E27FC236}">
                <a16:creationId xmlns:a16="http://schemas.microsoft.com/office/drawing/2014/main" id="{10CF9C0D-25A6-4EB2-A106-D0E9D56F2694}"/>
              </a:ext>
            </a:extLst>
          </p:cNvPr>
          <p:cNvSpPr>
            <a:spLocks noGrp="1"/>
          </p:cNvSpPr>
          <p:nvPr>
            <p:ph type="ftr" sz="quarter" idx="11"/>
          </p:nvPr>
        </p:nvSpPr>
        <p:spPr/>
        <p:txBody>
          <a:bodyPr/>
          <a:lstStyle>
            <a:lvl1pPr>
              <a:defRPr/>
            </a:lvl1pPr>
          </a:lstStyle>
          <a:p>
            <a:endParaRPr lang="en-US" altLang="en-US"/>
          </a:p>
        </p:txBody>
      </p:sp>
      <p:sp>
        <p:nvSpPr>
          <p:cNvPr id="9" name="Slide Number Placeholder 8">
            <a:extLst>
              <a:ext uri="{FF2B5EF4-FFF2-40B4-BE49-F238E27FC236}">
                <a16:creationId xmlns:a16="http://schemas.microsoft.com/office/drawing/2014/main" id="{794F6FC3-A7B9-41B3-A6B5-0AC5FDB636C9}"/>
              </a:ext>
            </a:extLst>
          </p:cNvPr>
          <p:cNvSpPr>
            <a:spLocks noGrp="1"/>
          </p:cNvSpPr>
          <p:nvPr>
            <p:ph type="sldNum" sz="quarter" idx="12"/>
          </p:nvPr>
        </p:nvSpPr>
        <p:spPr/>
        <p:txBody>
          <a:bodyPr/>
          <a:lstStyle>
            <a:lvl1pPr>
              <a:defRPr/>
            </a:lvl1pPr>
          </a:lstStyle>
          <a:p>
            <a:fld id="{FEB3DE2C-2246-4C9B-985F-42AF8397B58E}" type="slidenum">
              <a:rPr lang="en-US" altLang="en-US"/>
              <a:pPr/>
              <a:t>‹#›</a:t>
            </a:fld>
            <a:endParaRPr lang="en-US" altLang="en-US"/>
          </a:p>
        </p:txBody>
      </p:sp>
    </p:spTree>
    <p:extLst>
      <p:ext uri="{BB962C8B-B14F-4D97-AF65-F5344CB8AC3E}">
        <p14:creationId xmlns:p14="http://schemas.microsoft.com/office/powerpoint/2010/main" val="306348930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47D4F0-5772-4EDD-9459-4770B8774CC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7B3C84C-E31D-4175-827A-D80966323D39}"/>
              </a:ext>
            </a:extLst>
          </p:cNvPr>
          <p:cNvSpPr>
            <a:spLocks noGrp="1"/>
          </p:cNvSpPr>
          <p:nvPr>
            <p:ph type="dt" sz="half" idx="10"/>
          </p:nvPr>
        </p:nvSpPr>
        <p:spPr/>
        <p:txBody>
          <a:bodyPr/>
          <a:lstStyle>
            <a:lvl1pPr>
              <a:defRPr/>
            </a:lvl1pPr>
          </a:lstStyle>
          <a:p>
            <a:endParaRPr lang="en-US" altLang="en-US"/>
          </a:p>
        </p:txBody>
      </p:sp>
      <p:sp>
        <p:nvSpPr>
          <p:cNvPr id="4" name="Footer Placeholder 3">
            <a:extLst>
              <a:ext uri="{FF2B5EF4-FFF2-40B4-BE49-F238E27FC236}">
                <a16:creationId xmlns:a16="http://schemas.microsoft.com/office/drawing/2014/main" id="{7BC48C50-2E74-416B-8319-77C69062C0C6}"/>
              </a:ext>
            </a:extLst>
          </p:cNvPr>
          <p:cNvSpPr>
            <a:spLocks noGrp="1"/>
          </p:cNvSpPr>
          <p:nvPr>
            <p:ph type="ftr" sz="quarter" idx="11"/>
          </p:nvPr>
        </p:nvSpPr>
        <p:spPr/>
        <p:txBody>
          <a:bodyPr/>
          <a:lstStyle>
            <a:lvl1pPr>
              <a:defRPr/>
            </a:lvl1pPr>
          </a:lstStyle>
          <a:p>
            <a:endParaRPr lang="en-US" altLang="en-US"/>
          </a:p>
        </p:txBody>
      </p:sp>
      <p:sp>
        <p:nvSpPr>
          <p:cNvPr id="5" name="Slide Number Placeholder 4">
            <a:extLst>
              <a:ext uri="{FF2B5EF4-FFF2-40B4-BE49-F238E27FC236}">
                <a16:creationId xmlns:a16="http://schemas.microsoft.com/office/drawing/2014/main" id="{D09F3111-AA1D-4F19-AFE0-BF046500738F}"/>
              </a:ext>
            </a:extLst>
          </p:cNvPr>
          <p:cNvSpPr>
            <a:spLocks noGrp="1"/>
          </p:cNvSpPr>
          <p:nvPr>
            <p:ph type="sldNum" sz="quarter" idx="12"/>
          </p:nvPr>
        </p:nvSpPr>
        <p:spPr/>
        <p:txBody>
          <a:bodyPr/>
          <a:lstStyle>
            <a:lvl1pPr>
              <a:defRPr/>
            </a:lvl1pPr>
          </a:lstStyle>
          <a:p>
            <a:fld id="{A76FE8ED-2257-4FC7-A3AE-A61D1CA83060}" type="slidenum">
              <a:rPr lang="en-US" altLang="en-US"/>
              <a:pPr/>
              <a:t>‹#›</a:t>
            </a:fld>
            <a:endParaRPr lang="en-US" altLang="en-US"/>
          </a:p>
        </p:txBody>
      </p:sp>
    </p:spTree>
    <p:extLst>
      <p:ext uri="{BB962C8B-B14F-4D97-AF65-F5344CB8AC3E}">
        <p14:creationId xmlns:p14="http://schemas.microsoft.com/office/powerpoint/2010/main" val="229931529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614F164-2AD8-4603-94FD-ADB738098119}"/>
              </a:ext>
            </a:extLst>
          </p:cNvPr>
          <p:cNvSpPr>
            <a:spLocks noGrp="1"/>
          </p:cNvSpPr>
          <p:nvPr>
            <p:ph type="dt" sz="half" idx="10"/>
          </p:nvPr>
        </p:nvSpPr>
        <p:spPr/>
        <p:txBody>
          <a:bodyPr/>
          <a:lstStyle>
            <a:lvl1pPr>
              <a:defRPr/>
            </a:lvl1pPr>
          </a:lstStyle>
          <a:p>
            <a:endParaRPr lang="en-US" altLang="en-US"/>
          </a:p>
        </p:txBody>
      </p:sp>
      <p:sp>
        <p:nvSpPr>
          <p:cNvPr id="3" name="Footer Placeholder 2">
            <a:extLst>
              <a:ext uri="{FF2B5EF4-FFF2-40B4-BE49-F238E27FC236}">
                <a16:creationId xmlns:a16="http://schemas.microsoft.com/office/drawing/2014/main" id="{9366BFB3-B075-41D6-AB04-171852CA60C5}"/>
              </a:ext>
            </a:extLst>
          </p:cNvPr>
          <p:cNvSpPr>
            <a:spLocks noGrp="1"/>
          </p:cNvSpPr>
          <p:nvPr>
            <p:ph type="ftr" sz="quarter" idx="11"/>
          </p:nvPr>
        </p:nvSpPr>
        <p:spPr/>
        <p:txBody>
          <a:bodyPr/>
          <a:lstStyle>
            <a:lvl1pPr>
              <a:defRPr/>
            </a:lvl1pPr>
          </a:lstStyle>
          <a:p>
            <a:endParaRPr lang="en-US" altLang="en-US"/>
          </a:p>
        </p:txBody>
      </p:sp>
      <p:sp>
        <p:nvSpPr>
          <p:cNvPr id="4" name="Slide Number Placeholder 3">
            <a:extLst>
              <a:ext uri="{FF2B5EF4-FFF2-40B4-BE49-F238E27FC236}">
                <a16:creationId xmlns:a16="http://schemas.microsoft.com/office/drawing/2014/main" id="{28159E7C-8EED-41DD-892D-67DD25911B19}"/>
              </a:ext>
            </a:extLst>
          </p:cNvPr>
          <p:cNvSpPr>
            <a:spLocks noGrp="1"/>
          </p:cNvSpPr>
          <p:nvPr>
            <p:ph type="sldNum" sz="quarter" idx="12"/>
          </p:nvPr>
        </p:nvSpPr>
        <p:spPr/>
        <p:txBody>
          <a:bodyPr/>
          <a:lstStyle>
            <a:lvl1pPr>
              <a:defRPr/>
            </a:lvl1pPr>
          </a:lstStyle>
          <a:p>
            <a:fld id="{A956EC41-9AEB-4169-A79E-4C803BC07FFA}" type="slidenum">
              <a:rPr lang="en-US" altLang="en-US"/>
              <a:pPr/>
              <a:t>‹#›</a:t>
            </a:fld>
            <a:endParaRPr lang="en-US" altLang="en-US"/>
          </a:p>
        </p:txBody>
      </p:sp>
    </p:spTree>
    <p:extLst>
      <p:ext uri="{BB962C8B-B14F-4D97-AF65-F5344CB8AC3E}">
        <p14:creationId xmlns:p14="http://schemas.microsoft.com/office/powerpoint/2010/main" val="9994434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B485B5-9155-49A8-92B9-62A6BB749C52}"/>
              </a:ext>
            </a:extLst>
          </p:cNvPr>
          <p:cNvSpPr>
            <a:spLocks noGrp="1"/>
          </p:cNvSpPr>
          <p:nvPr>
            <p:ph type="title"/>
          </p:nvPr>
        </p:nvSpPr>
        <p:spPr>
          <a:xfrm>
            <a:off x="630238" y="457200"/>
            <a:ext cx="2949575" cy="1600200"/>
          </a:xfrm>
        </p:spPr>
        <p:txBody>
          <a:bodyPr/>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414C212-ABB0-459A-88F9-F4D5EA0F3994}"/>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E335A36-51C7-47BA-A08C-23EFDEB13FB1}"/>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170F974-76C3-4651-B486-5BA8455D4058}"/>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8BE9E473-DA18-47E6-AE91-B9B23A355575}"/>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42091B6B-7CE2-4433-BBA7-1C5FF2AF205F}"/>
              </a:ext>
            </a:extLst>
          </p:cNvPr>
          <p:cNvSpPr>
            <a:spLocks noGrp="1"/>
          </p:cNvSpPr>
          <p:nvPr>
            <p:ph type="sldNum" sz="quarter" idx="12"/>
          </p:nvPr>
        </p:nvSpPr>
        <p:spPr/>
        <p:txBody>
          <a:bodyPr/>
          <a:lstStyle>
            <a:lvl1pPr>
              <a:defRPr/>
            </a:lvl1pPr>
          </a:lstStyle>
          <a:p>
            <a:fld id="{2DE05E56-E776-403A-8095-2FF61838BA04}" type="slidenum">
              <a:rPr lang="en-US" altLang="en-US"/>
              <a:pPr/>
              <a:t>‹#›</a:t>
            </a:fld>
            <a:endParaRPr lang="en-US" altLang="en-US"/>
          </a:p>
        </p:txBody>
      </p:sp>
    </p:spTree>
    <p:extLst>
      <p:ext uri="{BB962C8B-B14F-4D97-AF65-F5344CB8AC3E}">
        <p14:creationId xmlns:p14="http://schemas.microsoft.com/office/powerpoint/2010/main" val="6411086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4C657D-03E3-448D-A81F-0C685C16A8D4}"/>
              </a:ext>
            </a:extLst>
          </p:cNvPr>
          <p:cNvSpPr>
            <a:spLocks noGrp="1"/>
          </p:cNvSpPr>
          <p:nvPr>
            <p:ph type="title"/>
          </p:nvPr>
        </p:nvSpPr>
        <p:spPr>
          <a:xfrm>
            <a:off x="630238" y="457200"/>
            <a:ext cx="2949575" cy="1600200"/>
          </a:xfrm>
        </p:spPr>
        <p:txBody>
          <a:bodyPr/>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53C6DEB-0261-4B64-B183-DD3A03F9C7B2}"/>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009E35B-B299-4779-8BF3-161EFBE698CD}"/>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E188F68-AC4F-417B-9F3C-A4A941F64DC1}"/>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2C79FCD7-4E30-4275-9762-979955EC0280}"/>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CC050412-D5A9-469A-880B-B1F84FF8B989}"/>
              </a:ext>
            </a:extLst>
          </p:cNvPr>
          <p:cNvSpPr>
            <a:spLocks noGrp="1"/>
          </p:cNvSpPr>
          <p:nvPr>
            <p:ph type="sldNum" sz="quarter" idx="12"/>
          </p:nvPr>
        </p:nvSpPr>
        <p:spPr/>
        <p:txBody>
          <a:bodyPr/>
          <a:lstStyle>
            <a:lvl1pPr>
              <a:defRPr/>
            </a:lvl1pPr>
          </a:lstStyle>
          <a:p>
            <a:fld id="{2B15BB11-30AE-433A-B7F8-DB08F28D1526}" type="slidenum">
              <a:rPr lang="en-US" altLang="en-US"/>
              <a:pPr/>
              <a:t>‹#›</a:t>
            </a:fld>
            <a:endParaRPr lang="en-US" altLang="en-US"/>
          </a:p>
        </p:txBody>
      </p:sp>
    </p:spTree>
    <p:extLst>
      <p:ext uri="{BB962C8B-B14F-4D97-AF65-F5344CB8AC3E}">
        <p14:creationId xmlns:p14="http://schemas.microsoft.com/office/powerpoint/2010/main" val="399104203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27002E-E8BB-409D-A298-AAD12B471ED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B764532-4B96-4D0B-84C1-328C4CB005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FA363A9-E855-40B8-9691-B9CDF58DBCE5}"/>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C60A9403-BF5F-461D-9496-D9B42B3BE640}"/>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63A66CFD-2675-4864-83D3-F28D5E4320E9}"/>
              </a:ext>
            </a:extLst>
          </p:cNvPr>
          <p:cNvSpPr>
            <a:spLocks noGrp="1"/>
          </p:cNvSpPr>
          <p:nvPr>
            <p:ph type="sldNum" sz="quarter" idx="12"/>
          </p:nvPr>
        </p:nvSpPr>
        <p:spPr/>
        <p:txBody>
          <a:bodyPr/>
          <a:lstStyle>
            <a:lvl1pPr>
              <a:defRPr/>
            </a:lvl1pPr>
          </a:lstStyle>
          <a:p>
            <a:fld id="{93059999-ECFC-45BB-B88E-6A9541C70AA7}" type="slidenum">
              <a:rPr lang="en-US" altLang="en-US"/>
              <a:pPr/>
              <a:t>‹#›</a:t>
            </a:fld>
            <a:endParaRPr lang="en-US" altLang="en-US"/>
          </a:p>
        </p:txBody>
      </p:sp>
    </p:spTree>
    <p:extLst>
      <p:ext uri="{BB962C8B-B14F-4D97-AF65-F5344CB8AC3E}">
        <p14:creationId xmlns:p14="http://schemas.microsoft.com/office/powerpoint/2010/main" val="395607485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2948E4F-1402-4414-A8CB-71BD63979104}"/>
              </a:ext>
            </a:extLst>
          </p:cNvPr>
          <p:cNvSpPr>
            <a:spLocks noGrp="1"/>
          </p:cNvSpPr>
          <p:nvPr>
            <p:ph type="title" orient="vert"/>
          </p:nvPr>
        </p:nvSpPr>
        <p:spPr>
          <a:xfrm>
            <a:off x="7004050" y="214313"/>
            <a:ext cx="1951038" cy="5918200"/>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C4042F6-B2CC-42C7-9457-954B1BE19FDD}"/>
              </a:ext>
            </a:extLst>
          </p:cNvPr>
          <p:cNvSpPr>
            <a:spLocks noGrp="1"/>
          </p:cNvSpPr>
          <p:nvPr>
            <p:ph type="body" orient="vert" idx="1"/>
          </p:nvPr>
        </p:nvSpPr>
        <p:spPr>
          <a:xfrm>
            <a:off x="1150938" y="214313"/>
            <a:ext cx="5700712" cy="5918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F931EF-09A0-4B38-B5FC-41597A26C8B3}"/>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1702A4C5-A125-4A24-8C00-EA4B9A156A0C}"/>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D445DE47-1FB4-4BE0-8A4A-CC933F1AA702}"/>
              </a:ext>
            </a:extLst>
          </p:cNvPr>
          <p:cNvSpPr>
            <a:spLocks noGrp="1"/>
          </p:cNvSpPr>
          <p:nvPr>
            <p:ph type="sldNum" sz="quarter" idx="12"/>
          </p:nvPr>
        </p:nvSpPr>
        <p:spPr/>
        <p:txBody>
          <a:bodyPr/>
          <a:lstStyle>
            <a:lvl1pPr>
              <a:defRPr/>
            </a:lvl1pPr>
          </a:lstStyle>
          <a:p>
            <a:fld id="{78FC4BA2-0A1A-42CF-8147-F74DA41DE6B2}" type="slidenum">
              <a:rPr lang="en-US" altLang="en-US"/>
              <a:pPr/>
              <a:t>‹#›</a:t>
            </a:fld>
            <a:endParaRPr lang="en-US" altLang="en-US"/>
          </a:p>
        </p:txBody>
      </p:sp>
    </p:spTree>
    <p:extLst>
      <p:ext uri="{BB962C8B-B14F-4D97-AF65-F5344CB8AC3E}">
        <p14:creationId xmlns:p14="http://schemas.microsoft.com/office/powerpoint/2010/main" val="330584965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xOverObj" preserve="1">
  <p:cSld name="Title and Text Over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CE46B5-F6D1-470D-BEB7-901B90F64351}"/>
              </a:ext>
            </a:extLst>
          </p:cNvPr>
          <p:cNvSpPr>
            <a:spLocks noGrp="1"/>
          </p:cNvSpPr>
          <p:nvPr>
            <p:ph type="title"/>
          </p:nvPr>
        </p:nvSpPr>
        <p:spPr>
          <a:xfrm>
            <a:off x="1150938" y="214313"/>
            <a:ext cx="7793037" cy="1462087"/>
          </a:xfrm>
        </p:spPr>
        <p:txBody>
          <a:bodyPr/>
          <a:lstStyle/>
          <a:p>
            <a:r>
              <a:rPr lang="en-US"/>
              <a:t>Click to edit Master title style</a:t>
            </a:r>
          </a:p>
        </p:txBody>
      </p:sp>
      <p:sp>
        <p:nvSpPr>
          <p:cNvPr id="3" name="Text Placeholder 2">
            <a:extLst>
              <a:ext uri="{FF2B5EF4-FFF2-40B4-BE49-F238E27FC236}">
                <a16:creationId xmlns:a16="http://schemas.microsoft.com/office/drawing/2014/main" id="{9403C4C6-4263-4BF2-8E82-808E718BB605}"/>
              </a:ext>
            </a:extLst>
          </p:cNvPr>
          <p:cNvSpPr>
            <a:spLocks noGrp="1"/>
          </p:cNvSpPr>
          <p:nvPr>
            <p:ph type="body" sz="half" idx="1"/>
          </p:nvPr>
        </p:nvSpPr>
        <p:spPr>
          <a:xfrm>
            <a:off x="1182688" y="2017713"/>
            <a:ext cx="77724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FD88F8E-A479-47D7-9005-5644CD9163D9}"/>
              </a:ext>
            </a:extLst>
          </p:cNvPr>
          <p:cNvSpPr>
            <a:spLocks noGrp="1"/>
          </p:cNvSpPr>
          <p:nvPr>
            <p:ph sz="half" idx="2"/>
          </p:nvPr>
        </p:nvSpPr>
        <p:spPr>
          <a:xfrm>
            <a:off x="1182688" y="4151313"/>
            <a:ext cx="77724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C065DB3-A2C3-4922-8758-9655F9E46F2E}"/>
              </a:ext>
            </a:extLst>
          </p:cNvPr>
          <p:cNvSpPr>
            <a:spLocks noGrp="1"/>
          </p:cNvSpPr>
          <p:nvPr>
            <p:ph type="dt" sz="half" idx="10"/>
          </p:nvPr>
        </p:nvSpPr>
        <p:spPr>
          <a:xfrm>
            <a:off x="1162050" y="6243638"/>
            <a:ext cx="1905000" cy="457200"/>
          </a:xfrm>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670EF12B-F682-4AE2-A161-2A48BCE2F163}"/>
              </a:ext>
            </a:extLst>
          </p:cNvPr>
          <p:cNvSpPr>
            <a:spLocks noGrp="1"/>
          </p:cNvSpPr>
          <p:nvPr>
            <p:ph type="ftr" sz="quarter" idx="11"/>
          </p:nvPr>
        </p:nvSpPr>
        <p:spPr>
          <a:xfrm>
            <a:off x="3657600" y="6243638"/>
            <a:ext cx="2895600" cy="457200"/>
          </a:xfrm>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ED04992F-5017-4258-AC66-0AF2C60AD66C}"/>
              </a:ext>
            </a:extLst>
          </p:cNvPr>
          <p:cNvSpPr>
            <a:spLocks noGrp="1"/>
          </p:cNvSpPr>
          <p:nvPr>
            <p:ph type="sldNum" sz="quarter" idx="12"/>
          </p:nvPr>
        </p:nvSpPr>
        <p:spPr>
          <a:xfrm>
            <a:off x="7042150" y="6243638"/>
            <a:ext cx="1905000" cy="457200"/>
          </a:xfrm>
        </p:spPr>
        <p:txBody>
          <a:bodyPr/>
          <a:lstStyle>
            <a:lvl1pPr>
              <a:defRPr/>
            </a:lvl1pPr>
          </a:lstStyle>
          <a:p>
            <a:fld id="{6B1A473A-199C-4D02-96C0-ACBAE0BDC2F7}" type="slidenum">
              <a:rPr lang="en-US" altLang="en-US"/>
              <a:pPr/>
              <a:t>‹#›</a:t>
            </a:fld>
            <a:endParaRPr lang="en-US" altLang="en-US"/>
          </a:p>
        </p:txBody>
      </p:sp>
    </p:spTree>
    <p:extLst>
      <p:ext uri="{BB962C8B-B14F-4D97-AF65-F5344CB8AC3E}">
        <p14:creationId xmlns:p14="http://schemas.microsoft.com/office/powerpoint/2010/main" val="211223857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95AEF-9B1E-4919-9EB7-ECBB46C7E454}"/>
              </a:ext>
            </a:extLst>
          </p:cNvPr>
          <p:cNvSpPr>
            <a:spLocks noGrp="1"/>
          </p:cNvSpPr>
          <p:nvPr>
            <p:ph type="title"/>
          </p:nvPr>
        </p:nvSpPr>
        <p:spPr>
          <a:xfrm>
            <a:off x="1150938" y="214313"/>
            <a:ext cx="7793037" cy="1462087"/>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D06CE393-764F-4C1F-972F-F7F4F2DCAE14}"/>
              </a:ext>
            </a:extLst>
          </p:cNvPr>
          <p:cNvSpPr>
            <a:spLocks noGrp="1"/>
          </p:cNvSpPr>
          <p:nvPr>
            <p:ph sz="half" idx="1"/>
          </p:nvPr>
        </p:nvSpPr>
        <p:spPr>
          <a:xfrm>
            <a:off x="1182688" y="2017713"/>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AD16F7A-186B-4662-9A24-50E3566DC3C6}"/>
              </a:ext>
            </a:extLst>
          </p:cNvPr>
          <p:cNvSpPr>
            <a:spLocks noGrp="1"/>
          </p:cNvSpPr>
          <p:nvPr>
            <p:ph type="body" sz="half" idx="2"/>
          </p:nvPr>
        </p:nvSpPr>
        <p:spPr>
          <a:xfrm>
            <a:off x="5145088" y="2017713"/>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4540CA5-C499-4BAA-9091-10476B71D9A7}"/>
              </a:ext>
            </a:extLst>
          </p:cNvPr>
          <p:cNvSpPr>
            <a:spLocks noGrp="1"/>
          </p:cNvSpPr>
          <p:nvPr>
            <p:ph type="dt" sz="half" idx="10"/>
          </p:nvPr>
        </p:nvSpPr>
        <p:spPr>
          <a:xfrm>
            <a:off x="1162050" y="6243638"/>
            <a:ext cx="1905000" cy="457200"/>
          </a:xfrm>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1B548864-C6EB-4FE6-BD97-9B00D979489F}"/>
              </a:ext>
            </a:extLst>
          </p:cNvPr>
          <p:cNvSpPr>
            <a:spLocks noGrp="1"/>
          </p:cNvSpPr>
          <p:nvPr>
            <p:ph type="ftr" sz="quarter" idx="11"/>
          </p:nvPr>
        </p:nvSpPr>
        <p:spPr>
          <a:xfrm>
            <a:off x="3657600" y="6243638"/>
            <a:ext cx="2895600" cy="457200"/>
          </a:xfrm>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A2869243-A59A-450C-A1B3-DB6C302C0BAD}"/>
              </a:ext>
            </a:extLst>
          </p:cNvPr>
          <p:cNvSpPr>
            <a:spLocks noGrp="1"/>
          </p:cNvSpPr>
          <p:nvPr>
            <p:ph type="sldNum" sz="quarter" idx="12"/>
          </p:nvPr>
        </p:nvSpPr>
        <p:spPr>
          <a:xfrm>
            <a:off x="7042150" y="6243638"/>
            <a:ext cx="1905000" cy="457200"/>
          </a:xfrm>
        </p:spPr>
        <p:txBody>
          <a:bodyPr/>
          <a:lstStyle>
            <a:lvl1pPr>
              <a:defRPr/>
            </a:lvl1pPr>
          </a:lstStyle>
          <a:p>
            <a:fld id="{A9C37782-F1A8-4F1C-AA6A-A7BDFDE77CA3}" type="slidenum">
              <a:rPr lang="en-US" altLang="en-US"/>
              <a:pPr/>
              <a:t>‹#›</a:t>
            </a:fld>
            <a:endParaRPr lang="en-US" altLang="en-US"/>
          </a:p>
        </p:txBody>
      </p:sp>
    </p:spTree>
    <p:extLst>
      <p:ext uri="{BB962C8B-B14F-4D97-AF65-F5344CB8AC3E}">
        <p14:creationId xmlns:p14="http://schemas.microsoft.com/office/powerpoint/2010/main" val="280165401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91A5CD-AFDB-41A8-84F7-0E9B4FE452C8}"/>
              </a:ext>
            </a:extLst>
          </p:cNvPr>
          <p:cNvSpPr>
            <a:spLocks noGrp="1"/>
          </p:cNvSpPr>
          <p:nvPr>
            <p:ph type="title"/>
          </p:nvPr>
        </p:nvSpPr>
        <p:spPr>
          <a:xfrm>
            <a:off x="1150938" y="214313"/>
            <a:ext cx="7793037" cy="1462087"/>
          </a:xfrm>
        </p:spPr>
        <p:txBody>
          <a:bodyPr/>
          <a:lstStyle/>
          <a:p>
            <a:r>
              <a:rPr lang="en-US"/>
              <a:t>Click to edit Master title style</a:t>
            </a:r>
          </a:p>
        </p:txBody>
      </p:sp>
      <p:sp>
        <p:nvSpPr>
          <p:cNvPr id="3" name="Table Placeholder 2">
            <a:extLst>
              <a:ext uri="{FF2B5EF4-FFF2-40B4-BE49-F238E27FC236}">
                <a16:creationId xmlns:a16="http://schemas.microsoft.com/office/drawing/2014/main" id="{D4A57974-1C61-42CB-A2D7-8EF74BE230CB}"/>
              </a:ext>
            </a:extLst>
          </p:cNvPr>
          <p:cNvSpPr>
            <a:spLocks noGrp="1"/>
          </p:cNvSpPr>
          <p:nvPr>
            <p:ph type="tbl" idx="1"/>
          </p:nvPr>
        </p:nvSpPr>
        <p:spPr>
          <a:xfrm>
            <a:off x="1182688" y="2017713"/>
            <a:ext cx="7772400" cy="4114800"/>
          </a:xfrm>
        </p:spPr>
        <p:txBody>
          <a:bodyPr/>
          <a:lstStyle/>
          <a:p>
            <a:endParaRPr lang="en-US"/>
          </a:p>
        </p:txBody>
      </p:sp>
      <p:sp>
        <p:nvSpPr>
          <p:cNvPr id="4" name="Date Placeholder 3">
            <a:extLst>
              <a:ext uri="{FF2B5EF4-FFF2-40B4-BE49-F238E27FC236}">
                <a16:creationId xmlns:a16="http://schemas.microsoft.com/office/drawing/2014/main" id="{C5FF4EEE-768C-436F-915E-23D89F68930E}"/>
              </a:ext>
            </a:extLst>
          </p:cNvPr>
          <p:cNvSpPr>
            <a:spLocks noGrp="1"/>
          </p:cNvSpPr>
          <p:nvPr>
            <p:ph type="dt" sz="half" idx="10"/>
          </p:nvPr>
        </p:nvSpPr>
        <p:spPr>
          <a:xfrm>
            <a:off x="1162050" y="6243638"/>
            <a:ext cx="1905000" cy="457200"/>
          </a:xfrm>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DC0BC3AF-950D-40ED-A7CC-BC7D3FE974AB}"/>
              </a:ext>
            </a:extLst>
          </p:cNvPr>
          <p:cNvSpPr>
            <a:spLocks noGrp="1"/>
          </p:cNvSpPr>
          <p:nvPr>
            <p:ph type="ftr" sz="quarter" idx="11"/>
          </p:nvPr>
        </p:nvSpPr>
        <p:spPr>
          <a:xfrm>
            <a:off x="3657600" y="6243638"/>
            <a:ext cx="2895600" cy="457200"/>
          </a:xfrm>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1855EEF8-2334-49CC-B5A7-C65B3349EA24}"/>
              </a:ext>
            </a:extLst>
          </p:cNvPr>
          <p:cNvSpPr>
            <a:spLocks noGrp="1"/>
          </p:cNvSpPr>
          <p:nvPr>
            <p:ph type="sldNum" sz="quarter" idx="12"/>
          </p:nvPr>
        </p:nvSpPr>
        <p:spPr>
          <a:xfrm>
            <a:off x="7042150" y="6243638"/>
            <a:ext cx="1905000" cy="457200"/>
          </a:xfrm>
        </p:spPr>
        <p:txBody>
          <a:bodyPr/>
          <a:lstStyle>
            <a:lvl1pPr>
              <a:defRPr/>
            </a:lvl1pPr>
          </a:lstStyle>
          <a:p>
            <a:fld id="{DED71D33-7C19-42AD-A9A9-BFFC5D78112F}" type="slidenum">
              <a:rPr lang="en-US" altLang="en-US"/>
              <a:pPr/>
              <a:t>‹#›</a:t>
            </a:fld>
            <a:endParaRPr lang="en-US" altLang="en-US"/>
          </a:p>
        </p:txBody>
      </p:sp>
    </p:spTree>
    <p:extLst>
      <p:ext uri="{BB962C8B-B14F-4D97-AF65-F5344CB8AC3E}">
        <p14:creationId xmlns:p14="http://schemas.microsoft.com/office/powerpoint/2010/main" val="10774278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theme" Target="../theme/theme2.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7810" name="Rectangle 2">
            <a:extLst>
              <a:ext uri="{FF2B5EF4-FFF2-40B4-BE49-F238E27FC236}">
                <a16:creationId xmlns:a16="http://schemas.microsoft.com/office/drawing/2014/main" id="{28228138-4D99-440C-81F3-04E77E4D9A71}"/>
              </a:ext>
            </a:extLst>
          </p:cNvPr>
          <p:cNvSpPr>
            <a:spLocks noChangeArrowheads="1"/>
          </p:cNvSpPr>
          <p:nvPr/>
        </p:nvSpPr>
        <p:spPr bwMode="ltGray">
          <a:xfrm>
            <a:off x="417513" y="1098550"/>
            <a:ext cx="438150" cy="474663"/>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altLang="en-US" sz="2400"/>
          </a:p>
        </p:txBody>
      </p:sp>
      <p:sp>
        <p:nvSpPr>
          <p:cNvPr id="247811" name="Rectangle 3">
            <a:extLst>
              <a:ext uri="{FF2B5EF4-FFF2-40B4-BE49-F238E27FC236}">
                <a16:creationId xmlns:a16="http://schemas.microsoft.com/office/drawing/2014/main" id="{819FD53F-8CB9-4AD4-8AF2-EE0CDC22D91D}"/>
              </a:ext>
            </a:extLst>
          </p:cNvPr>
          <p:cNvSpPr>
            <a:spLocks noChangeArrowheads="1"/>
          </p:cNvSpPr>
          <p:nvPr/>
        </p:nvSpPr>
        <p:spPr bwMode="ltGray">
          <a:xfrm>
            <a:off x="800100" y="1098550"/>
            <a:ext cx="328613" cy="474663"/>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altLang="en-US" sz="2400"/>
          </a:p>
        </p:txBody>
      </p:sp>
      <p:sp>
        <p:nvSpPr>
          <p:cNvPr id="247812" name="Rectangle 4">
            <a:extLst>
              <a:ext uri="{FF2B5EF4-FFF2-40B4-BE49-F238E27FC236}">
                <a16:creationId xmlns:a16="http://schemas.microsoft.com/office/drawing/2014/main" id="{D7A8B0E1-50A5-45C1-9D88-E895A3768969}"/>
              </a:ext>
            </a:extLst>
          </p:cNvPr>
          <p:cNvSpPr>
            <a:spLocks noChangeArrowheads="1"/>
          </p:cNvSpPr>
          <p:nvPr/>
        </p:nvSpPr>
        <p:spPr bwMode="ltGray">
          <a:xfrm>
            <a:off x="541338" y="1520825"/>
            <a:ext cx="422275" cy="474663"/>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altLang="en-US" sz="2400"/>
          </a:p>
        </p:txBody>
      </p:sp>
      <p:sp>
        <p:nvSpPr>
          <p:cNvPr id="247813" name="Rectangle 5">
            <a:extLst>
              <a:ext uri="{FF2B5EF4-FFF2-40B4-BE49-F238E27FC236}">
                <a16:creationId xmlns:a16="http://schemas.microsoft.com/office/drawing/2014/main" id="{46D2044F-DF23-4136-9159-9248C0ED0A8E}"/>
              </a:ext>
            </a:extLst>
          </p:cNvPr>
          <p:cNvSpPr>
            <a:spLocks noChangeArrowheads="1"/>
          </p:cNvSpPr>
          <p:nvPr/>
        </p:nvSpPr>
        <p:spPr bwMode="ltGray">
          <a:xfrm>
            <a:off x="911225" y="1520825"/>
            <a:ext cx="368300" cy="474663"/>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altLang="en-US" sz="2400"/>
          </a:p>
        </p:txBody>
      </p:sp>
      <p:sp>
        <p:nvSpPr>
          <p:cNvPr id="247814" name="Rectangle 6">
            <a:extLst>
              <a:ext uri="{FF2B5EF4-FFF2-40B4-BE49-F238E27FC236}">
                <a16:creationId xmlns:a16="http://schemas.microsoft.com/office/drawing/2014/main" id="{97D3643F-6985-4737-A625-52F9B409767D}"/>
              </a:ext>
            </a:extLst>
          </p:cNvPr>
          <p:cNvSpPr>
            <a:spLocks noChangeArrowheads="1"/>
          </p:cNvSpPr>
          <p:nvPr/>
        </p:nvSpPr>
        <p:spPr bwMode="ltGray">
          <a:xfrm>
            <a:off x="127000" y="1447800"/>
            <a:ext cx="560388" cy="422275"/>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altLang="en-US" sz="2400"/>
          </a:p>
        </p:txBody>
      </p:sp>
      <p:sp>
        <p:nvSpPr>
          <p:cNvPr id="247815" name="Rectangle 7">
            <a:extLst>
              <a:ext uri="{FF2B5EF4-FFF2-40B4-BE49-F238E27FC236}">
                <a16:creationId xmlns:a16="http://schemas.microsoft.com/office/drawing/2014/main" id="{1B22CFAD-2606-4B26-9853-A96DD9E4D87D}"/>
              </a:ext>
            </a:extLst>
          </p:cNvPr>
          <p:cNvSpPr>
            <a:spLocks noChangeArrowheads="1"/>
          </p:cNvSpPr>
          <p:nvPr/>
        </p:nvSpPr>
        <p:spPr bwMode="gray">
          <a:xfrm>
            <a:off x="762000" y="990600"/>
            <a:ext cx="31750" cy="105251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altLang="en-US" sz="2400"/>
          </a:p>
        </p:txBody>
      </p:sp>
      <p:sp>
        <p:nvSpPr>
          <p:cNvPr id="247816" name="Rectangle 8">
            <a:extLst>
              <a:ext uri="{FF2B5EF4-FFF2-40B4-BE49-F238E27FC236}">
                <a16:creationId xmlns:a16="http://schemas.microsoft.com/office/drawing/2014/main" id="{B1D397E0-0A97-45B9-8B98-48CE39A88ED0}"/>
              </a:ext>
            </a:extLst>
          </p:cNvPr>
          <p:cNvSpPr>
            <a:spLocks noChangeArrowheads="1"/>
          </p:cNvSpPr>
          <p:nvPr/>
        </p:nvSpPr>
        <p:spPr bwMode="gray">
          <a:xfrm>
            <a:off x="442913" y="1781175"/>
            <a:ext cx="8226425" cy="31750"/>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altLang="en-US" sz="2400"/>
          </a:p>
        </p:txBody>
      </p:sp>
      <p:sp>
        <p:nvSpPr>
          <p:cNvPr id="247817" name="Rectangle 9">
            <a:extLst>
              <a:ext uri="{FF2B5EF4-FFF2-40B4-BE49-F238E27FC236}">
                <a16:creationId xmlns:a16="http://schemas.microsoft.com/office/drawing/2014/main" id="{7AAB2BA4-98A7-489A-ADD8-172575740E40}"/>
              </a:ext>
            </a:extLst>
          </p:cNvPr>
          <p:cNvSpPr>
            <a:spLocks noGrp="1" noChangeArrowheads="1"/>
          </p:cNvSpPr>
          <p:nvPr>
            <p:ph type="title"/>
          </p:nvPr>
        </p:nvSpPr>
        <p:spPr bwMode="auto">
          <a:xfrm>
            <a:off x="1150938" y="617538"/>
            <a:ext cx="7793037"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p>
        </p:txBody>
      </p:sp>
      <p:sp>
        <p:nvSpPr>
          <p:cNvPr id="247818" name="Rectangle 10">
            <a:extLst>
              <a:ext uri="{FF2B5EF4-FFF2-40B4-BE49-F238E27FC236}">
                <a16:creationId xmlns:a16="http://schemas.microsoft.com/office/drawing/2014/main" id="{ABEA339E-908B-40DF-8C75-835C057E1B6B}"/>
              </a:ext>
            </a:extLst>
          </p:cNvPr>
          <p:cNvSpPr>
            <a:spLocks noGrp="1" noChangeArrowheads="1"/>
          </p:cNvSpPr>
          <p:nvPr>
            <p:ph type="body" idx="1"/>
          </p:nvPr>
        </p:nvSpPr>
        <p:spPr bwMode="auto">
          <a:xfrm>
            <a:off x="1182688" y="2017713"/>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47819" name="Rectangle 11">
            <a:extLst>
              <a:ext uri="{FF2B5EF4-FFF2-40B4-BE49-F238E27FC236}">
                <a16:creationId xmlns:a16="http://schemas.microsoft.com/office/drawing/2014/main" id="{2F1C50DB-C3EE-46DA-92E8-A1563445AA8D}"/>
              </a:ext>
            </a:extLst>
          </p:cNvPr>
          <p:cNvSpPr>
            <a:spLocks noGrp="1" noChangeArrowheads="1"/>
          </p:cNvSpPr>
          <p:nvPr>
            <p:ph type="dt" sz="half" idx="2"/>
          </p:nvPr>
        </p:nvSpPr>
        <p:spPr bwMode="auto">
          <a:xfrm>
            <a:off x="9144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a:defRPr sz="1400"/>
            </a:lvl1pPr>
          </a:lstStyle>
          <a:p>
            <a:endParaRPr lang="en-US" altLang="en-US"/>
          </a:p>
        </p:txBody>
      </p:sp>
      <p:sp>
        <p:nvSpPr>
          <p:cNvPr id="247820" name="Rectangle 12">
            <a:extLst>
              <a:ext uri="{FF2B5EF4-FFF2-40B4-BE49-F238E27FC236}">
                <a16:creationId xmlns:a16="http://schemas.microsoft.com/office/drawing/2014/main" id="{A1D43BF4-F84D-4F76-BF7E-EFD4A0BCE17E}"/>
              </a:ext>
            </a:extLst>
          </p:cNvPr>
          <p:cNvSpPr>
            <a:spLocks noGrp="1" noChangeArrowheads="1"/>
          </p:cNvSpPr>
          <p:nvPr>
            <p:ph type="ftr" sz="quarter" idx="3"/>
          </p:nvPr>
        </p:nvSpPr>
        <p:spPr bwMode="auto">
          <a:xfrm>
            <a:off x="3352800" y="63246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a:defRPr sz="1400"/>
            </a:lvl1pPr>
          </a:lstStyle>
          <a:p>
            <a:endParaRPr lang="en-US" altLang="en-US"/>
          </a:p>
        </p:txBody>
      </p:sp>
      <p:sp>
        <p:nvSpPr>
          <p:cNvPr id="247821" name="Rectangle 13">
            <a:extLst>
              <a:ext uri="{FF2B5EF4-FFF2-40B4-BE49-F238E27FC236}">
                <a16:creationId xmlns:a16="http://schemas.microsoft.com/office/drawing/2014/main" id="{8AD55710-39A0-4FE0-9F6F-2824D78E03FD}"/>
              </a:ext>
            </a:extLst>
          </p:cNvPr>
          <p:cNvSpPr>
            <a:spLocks noGrp="1" noChangeArrowheads="1"/>
          </p:cNvSpPr>
          <p:nvPr>
            <p:ph type="sldNum" sz="quarter" idx="4"/>
          </p:nvPr>
        </p:nvSpPr>
        <p:spPr bwMode="auto">
          <a:xfrm>
            <a:off x="67818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400"/>
            </a:lvl1pPr>
          </a:lstStyle>
          <a:p>
            <a:fld id="{A73584FF-0B31-46D2-8452-D9C8A1CA9095}"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53" r:id="rId1"/>
    <p:sldLayoutId id="2147483656" r:id="rId2"/>
    <p:sldLayoutId id="2147483657" r:id="rId3"/>
    <p:sldLayoutId id="2147483658" r:id="rId4"/>
    <p:sldLayoutId id="2147483659" r:id="rId5"/>
    <p:sldLayoutId id="2147483660" r:id="rId6"/>
    <p:sldLayoutId id="2147483661" r:id="rId7"/>
    <p:sldLayoutId id="2147483662" r:id="rId8"/>
    <p:sldLayoutId id="2147483663" r:id="rId9"/>
    <p:sldLayoutId id="2147483664" r:id="rId10"/>
    <p:sldLayoutId id="2147483665" r:id="rId11"/>
    <p:sldLayoutId id="2147483676" r:id="rId12"/>
    <p:sldLayoutId id="2147483677" r:id="rId13"/>
    <p:sldLayoutId id="2147483678" r:id="rId14"/>
  </p:sldLayoutIdLst>
  <p:hf hdr="0" ftr="0" dt="0"/>
  <p:txStyles>
    <p:titleStyle>
      <a:lvl1pPr algn="l" rtl="0" fontAlgn="base">
        <a:spcBef>
          <a:spcPct val="0"/>
        </a:spcBef>
        <a:spcAft>
          <a:spcPct val="0"/>
        </a:spcAft>
        <a:defRPr sz="4400" kern="1200">
          <a:solidFill>
            <a:schemeClr val="tx2"/>
          </a:solidFill>
          <a:latin typeface="+mj-lt"/>
          <a:ea typeface="+mj-ea"/>
          <a:cs typeface="+mj-cs"/>
        </a:defRPr>
      </a:lvl1pPr>
      <a:lvl2pPr algn="l" rtl="0" fontAlgn="base">
        <a:spcBef>
          <a:spcPct val="0"/>
        </a:spcBef>
        <a:spcAft>
          <a:spcPct val="0"/>
        </a:spcAft>
        <a:defRPr sz="4400">
          <a:solidFill>
            <a:schemeClr val="tx2"/>
          </a:solidFill>
          <a:latin typeface="Tahoma" panose="020B0604030504040204" pitchFamily="34" charset="0"/>
        </a:defRPr>
      </a:lvl2pPr>
      <a:lvl3pPr algn="l" rtl="0" fontAlgn="base">
        <a:spcBef>
          <a:spcPct val="0"/>
        </a:spcBef>
        <a:spcAft>
          <a:spcPct val="0"/>
        </a:spcAft>
        <a:defRPr sz="4400">
          <a:solidFill>
            <a:schemeClr val="tx2"/>
          </a:solidFill>
          <a:latin typeface="Tahoma" panose="020B0604030504040204" pitchFamily="34" charset="0"/>
        </a:defRPr>
      </a:lvl3pPr>
      <a:lvl4pPr algn="l" rtl="0" fontAlgn="base">
        <a:spcBef>
          <a:spcPct val="0"/>
        </a:spcBef>
        <a:spcAft>
          <a:spcPct val="0"/>
        </a:spcAft>
        <a:defRPr sz="4400">
          <a:solidFill>
            <a:schemeClr val="tx2"/>
          </a:solidFill>
          <a:latin typeface="Tahoma" panose="020B0604030504040204" pitchFamily="34" charset="0"/>
        </a:defRPr>
      </a:lvl4pPr>
      <a:lvl5pPr algn="l" rtl="0" fontAlgn="base">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p:titleStyle>
    <p:bodyStyle>
      <a:lvl1pPr marL="342900" indent="-342900" algn="l" rtl="0" fontAlgn="base">
        <a:spcBef>
          <a:spcPct val="20000"/>
        </a:spcBef>
        <a:spcAft>
          <a:spcPct val="0"/>
        </a:spcAft>
        <a:buClr>
          <a:schemeClr val="folHlink"/>
        </a:buClr>
        <a:buSzPct val="60000"/>
        <a:buFont typeface="Wingdings" panose="05000000000000000000" pitchFamily="2" charset="2"/>
        <a:buChar char="n"/>
        <a:defRPr sz="3200" kern="1200">
          <a:solidFill>
            <a:schemeClr val="tx1"/>
          </a:solidFill>
          <a:latin typeface="+mn-lt"/>
          <a:ea typeface="+mn-ea"/>
          <a:cs typeface="+mn-cs"/>
        </a:defRPr>
      </a:lvl1pPr>
      <a:lvl2pPr marL="742950" indent="-285750" algn="l" rtl="0" fontAlgn="base">
        <a:spcBef>
          <a:spcPct val="20000"/>
        </a:spcBef>
        <a:spcAft>
          <a:spcPct val="0"/>
        </a:spcAft>
        <a:buClr>
          <a:schemeClr val="hlink"/>
        </a:buClr>
        <a:buSzPct val="55000"/>
        <a:buFont typeface="Wingdings" panose="05000000000000000000" pitchFamily="2" charset="2"/>
        <a:buChar char="n"/>
        <a:defRPr sz="2800" kern="1200">
          <a:solidFill>
            <a:schemeClr val="tx1"/>
          </a:solidFill>
          <a:latin typeface="+mn-lt"/>
          <a:ea typeface="+mn-ea"/>
          <a:cs typeface="+mn-cs"/>
        </a:defRPr>
      </a:lvl2pPr>
      <a:lvl3pPr marL="1143000" indent="-228600" algn="l" rtl="0" fontAlgn="base">
        <a:spcBef>
          <a:spcPct val="20000"/>
        </a:spcBef>
        <a:spcAft>
          <a:spcPct val="0"/>
        </a:spcAft>
        <a:buClr>
          <a:schemeClr val="folHlink"/>
        </a:buClr>
        <a:buSzPct val="50000"/>
        <a:buFont typeface="Wingdings" panose="05000000000000000000" pitchFamily="2" charset="2"/>
        <a:buChar char="n"/>
        <a:defRPr sz="2400" kern="1200">
          <a:solidFill>
            <a:schemeClr val="tx1"/>
          </a:solidFill>
          <a:latin typeface="+mn-lt"/>
          <a:ea typeface="+mn-ea"/>
          <a:cs typeface="+mn-cs"/>
        </a:defRPr>
      </a:lvl3pPr>
      <a:lvl4pPr marL="1600200" indent="-228600" algn="l" rtl="0" fontAlgn="base">
        <a:spcBef>
          <a:spcPct val="20000"/>
        </a:spcBef>
        <a:spcAft>
          <a:spcPct val="0"/>
        </a:spcAft>
        <a:buClr>
          <a:schemeClr val="accent2"/>
        </a:buClr>
        <a:buSzPct val="55000"/>
        <a:buFont typeface="Wingdings" panose="05000000000000000000" pitchFamily="2" charset="2"/>
        <a:buChar char="n"/>
        <a:defRPr sz="2000" kern="1200">
          <a:solidFill>
            <a:schemeClr val="tx1"/>
          </a:solidFill>
          <a:latin typeface="+mn-lt"/>
          <a:ea typeface="+mn-ea"/>
          <a:cs typeface="+mn-cs"/>
        </a:defRPr>
      </a:lvl4pPr>
      <a:lvl5pPr marL="2057400" indent="-228600" algn="l" rtl="0" fontAlgn="base">
        <a:spcBef>
          <a:spcPct val="20000"/>
        </a:spcBef>
        <a:spcAft>
          <a:spcPct val="0"/>
        </a:spcAft>
        <a:buClr>
          <a:schemeClr val="accent1"/>
        </a:buClr>
        <a:buSzPct val="50000"/>
        <a:buFont typeface="Wingdings" panose="05000000000000000000" pitchFamily="2" charset="2"/>
        <a:buChar char="n"/>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4482" name="Rectangle 2">
            <a:extLst>
              <a:ext uri="{FF2B5EF4-FFF2-40B4-BE49-F238E27FC236}">
                <a16:creationId xmlns:a16="http://schemas.microsoft.com/office/drawing/2014/main" id="{223578C0-324C-4FAD-9BC7-CCA71A9FF82C}"/>
              </a:ext>
            </a:extLst>
          </p:cNvPr>
          <p:cNvSpPr>
            <a:spLocks noChangeArrowheads="1"/>
          </p:cNvSpPr>
          <p:nvPr/>
        </p:nvSpPr>
        <p:spPr bwMode="ltGray">
          <a:xfrm>
            <a:off x="417513" y="1098550"/>
            <a:ext cx="438150" cy="474663"/>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altLang="en-US" sz="2400">
              <a:cs typeface="Arial" panose="020B0604020202020204" pitchFamily="34" charset="0"/>
            </a:endParaRPr>
          </a:p>
        </p:txBody>
      </p:sp>
      <p:sp>
        <p:nvSpPr>
          <p:cNvPr id="404483" name="Rectangle 3">
            <a:extLst>
              <a:ext uri="{FF2B5EF4-FFF2-40B4-BE49-F238E27FC236}">
                <a16:creationId xmlns:a16="http://schemas.microsoft.com/office/drawing/2014/main" id="{26371242-28E1-45AC-9093-EA8734E74EA3}"/>
              </a:ext>
            </a:extLst>
          </p:cNvPr>
          <p:cNvSpPr>
            <a:spLocks noChangeArrowheads="1"/>
          </p:cNvSpPr>
          <p:nvPr/>
        </p:nvSpPr>
        <p:spPr bwMode="ltGray">
          <a:xfrm>
            <a:off x="800100" y="1098550"/>
            <a:ext cx="328613" cy="474663"/>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altLang="en-US" sz="2400">
              <a:cs typeface="Arial" panose="020B0604020202020204" pitchFamily="34" charset="0"/>
            </a:endParaRPr>
          </a:p>
        </p:txBody>
      </p:sp>
      <p:sp>
        <p:nvSpPr>
          <p:cNvPr id="404484" name="Rectangle 4">
            <a:extLst>
              <a:ext uri="{FF2B5EF4-FFF2-40B4-BE49-F238E27FC236}">
                <a16:creationId xmlns:a16="http://schemas.microsoft.com/office/drawing/2014/main" id="{ED58C389-D85C-4258-B943-B43A00422267}"/>
              </a:ext>
            </a:extLst>
          </p:cNvPr>
          <p:cNvSpPr>
            <a:spLocks noChangeArrowheads="1"/>
          </p:cNvSpPr>
          <p:nvPr/>
        </p:nvSpPr>
        <p:spPr bwMode="ltGray">
          <a:xfrm>
            <a:off x="541338" y="1520825"/>
            <a:ext cx="422275" cy="474663"/>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altLang="en-US" sz="2400">
              <a:cs typeface="Arial" panose="020B0604020202020204" pitchFamily="34" charset="0"/>
            </a:endParaRPr>
          </a:p>
        </p:txBody>
      </p:sp>
      <p:sp>
        <p:nvSpPr>
          <p:cNvPr id="404485" name="Rectangle 5">
            <a:extLst>
              <a:ext uri="{FF2B5EF4-FFF2-40B4-BE49-F238E27FC236}">
                <a16:creationId xmlns:a16="http://schemas.microsoft.com/office/drawing/2014/main" id="{8050FB90-1E87-47A4-ACED-DF18321EB418}"/>
              </a:ext>
            </a:extLst>
          </p:cNvPr>
          <p:cNvSpPr>
            <a:spLocks noChangeArrowheads="1"/>
          </p:cNvSpPr>
          <p:nvPr/>
        </p:nvSpPr>
        <p:spPr bwMode="ltGray">
          <a:xfrm>
            <a:off x="911225" y="1520825"/>
            <a:ext cx="368300" cy="474663"/>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altLang="en-US" sz="2400">
              <a:cs typeface="Arial" panose="020B0604020202020204" pitchFamily="34" charset="0"/>
            </a:endParaRPr>
          </a:p>
        </p:txBody>
      </p:sp>
      <p:sp>
        <p:nvSpPr>
          <p:cNvPr id="404486" name="Rectangle 6">
            <a:extLst>
              <a:ext uri="{FF2B5EF4-FFF2-40B4-BE49-F238E27FC236}">
                <a16:creationId xmlns:a16="http://schemas.microsoft.com/office/drawing/2014/main" id="{CCFAF96F-C597-4746-894E-4D4E876886E3}"/>
              </a:ext>
            </a:extLst>
          </p:cNvPr>
          <p:cNvSpPr>
            <a:spLocks noChangeArrowheads="1"/>
          </p:cNvSpPr>
          <p:nvPr/>
        </p:nvSpPr>
        <p:spPr bwMode="ltGray">
          <a:xfrm>
            <a:off x="127000" y="1447800"/>
            <a:ext cx="560388" cy="422275"/>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altLang="en-US" sz="2400">
              <a:cs typeface="Arial" panose="020B0604020202020204" pitchFamily="34" charset="0"/>
            </a:endParaRPr>
          </a:p>
        </p:txBody>
      </p:sp>
      <p:sp>
        <p:nvSpPr>
          <p:cNvPr id="404487" name="Rectangle 7">
            <a:extLst>
              <a:ext uri="{FF2B5EF4-FFF2-40B4-BE49-F238E27FC236}">
                <a16:creationId xmlns:a16="http://schemas.microsoft.com/office/drawing/2014/main" id="{C7BF4161-D453-4626-8877-5D2DAADE9B92}"/>
              </a:ext>
            </a:extLst>
          </p:cNvPr>
          <p:cNvSpPr>
            <a:spLocks noChangeArrowheads="1"/>
          </p:cNvSpPr>
          <p:nvPr/>
        </p:nvSpPr>
        <p:spPr bwMode="gray">
          <a:xfrm>
            <a:off x="762000" y="990600"/>
            <a:ext cx="31750" cy="105251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altLang="en-US" sz="2400">
              <a:cs typeface="Arial" panose="020B0604020202020204" pitchFamily="34" charset="0"/>
            </a:endParaRPr>
          </a:p>
        </p:txBody>
      </p:sp>
      <p:sp>
        <p:nvSpPr>
          <p:cNvPr id="404488" name="Rectangle 8">
            <a:extLst>
              <a:ext uri="{FF2B5EF4-FFF2-40B4-BE49-F238E27FC236}">
                <a16:creationId xmlns:a16="http://schemas.microsoft.com/office/drawing/2014/main" id="{983BEDE1-6AE5-44D5-BF91-BBE91F1D5721}"/>
              </a:ext>
            </a:extLst>
          </p:cNvPr>
          <p:cNvSpPr>
            <a:spLocks noChangeArrowheads="1"/>
          </p:cNvSpPr>
          <p:nvPr/>
        </p:nvSpPr>
        <p:spPr bwMode="gray">
          <a:xfrm>
            <a:off x="442913" y="1781175"/>
            <a:ext cx="8226425" cy="31750"/>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altLang="en-US" sz="2400">
              <a:cs typeface="Arial" panose="020B0604020202020204" pitchFamily="34" charset="0"/>
            </a:endParaRPr>
          </a:p>
        </p:txBody>
      </p:sp>
      <p:sp>
        <p:nvSpPr>
          <p:cNvPr id="404489" name="Rectangle 9">
            <a:extLst>
              <a:ext uri="{FF2B5EF4-FFF2-40B4-BE49-F238E27FC236}">
                <a16:creationId xmlns:a16="http://schemas.microsoft.com/office/drawing/2014/main" id="{8DBC14C6-E728-4B0D-B917-67A571F7EB20}"/>
              </a:ext>
            </a:extLst>
          </p:cNvPr>
          <p:cNvSpPr>
            <a:spLocks noGrp="1" noChangeArrowheads="1"/>
          </p:cNvSpPr>
          <p:nvPr>
            <p:ph type="title"/>
          </p:nvPr>
        </p:nvSpPr>
        <p:spPr bwMode="auto">
          <a:xfrm>
            <a:off x="1150938" y="214313"/>
            <a:ext cx="7793037" cy="1462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p>
        </p:txBody>
      </p:sp>
      <p:sp>
        <p:nvSpPr>
          <p:cNvPr id="404490" name="Rectangle 10">
            <a:extLst>
              <a:ext uri="{FF2B5EF4-FFF2-40B4-BE49-F238E27FC236}">
                <a16:creationId xmlns:a16="http://schemas.microsoft.com/office/drawing/2014/main" id="{79254BC6-7EB5-4767-8C92-8B1D11D9F81D}"/>
              </a:ext>
            </a:extLst>
          </p:cNvPr>
          <p:cNvSpPr>
            <a:spLocks noGrp="1" noChangeArrowheads="1"/>
          </p:cNvSpPr>
          <p:nvPr>
            <p:ph type="body" idx="1"/>
          </p:nvPr>
        </p:nvSpPr>
        <p:spPr bwMode="auto">
          <a:xfrm>
            <a:off x="1182688" y="2017713"/>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04491" name="Rectangle 11">
            <a:extLst>
              <a:ext uri="{FF2B5EF4-FFF2-40B4-BE49-F238E27FC236}">
                <a16:creationId xmlns:a16="http://schemas.microsoft.com/office/drawing/2014/main" id="{42B003CC-02FF-4460-9B0D-D5B8EBE69348}"/>
              </a:ext>
            </a:extLst>
          </p:cNvPr>
          <p:cNvSpPr>
            <a:spLocks noGrp="1" noChangeArrowheads="1"/>
          </p:cNvSpPr>
          <p:nvPr>
            <p:ph type="dt" sz="half" idx="2"/>
          </p:nvPr>
        </p:nvSpPr>
        <p:spPr bwMode="auto">
          <a:xfrm>
            <a:off x="1162050" y="6243638"/>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a:defRPr sz="1400">
                <a:cs typeface="+mn-cs"/>
              </a:defRPr>
            </a:lvl1pPr>
          </a:lstStyle>
          <a:p>
            <a:endParaRPr lang="en-US" altLang="en-US"/>
          </a:p>
        </p:txBody>
      </p:sp>
      <p:sp>
        <p:nvSpPr>
          <p:cNvPr id="404492" name="Rectangle 12">
            <a:extLst>
              <a:ext uri="{FF2B5EF4-FFF2-40B4-BE49-F238E27FC236}">
                <a16:creationId xmlns:a16="http://schemas.microsoft.com/office/drawing/2014/main" id="{0A999C2A-EA8C-4147-9BA7-900A94D51A0D}"/>
              </a:ext>
            </a:extLst>
          </p:cNvPr>
          <p:cNvSpPr>
            <a:spLocks noGrp="1" noChangeArrowheads="1"/>
          </p:cNvSpPr>
          <p:nvPr>
            <p:ph type="ftr" sz="quarter" idx="3"/>
          </p:nvPr>
        </p:nvSpPr>
        <p:spPr bwMode="auto">
          <a:xfrm>
            <a:off x="3657600" y="6243638"/>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a:defRPr sz="1400">
                <a:cs typeface="+mn-cs"/>
              </a:defRPr>
            </a:lvl1pPr>
          </a:lstStyle>
          <a:p>
            <a:endParaRPr lang="en-US" altLang="en-US"/>
          </a:p>
        </p:txBody>
      </p:sp>
      <p:sp>
        <p:nvSpPr>
          <p:cNvPr id="404493" name="Rectangle 13">
            <a:extLst>
              <a:ext uri="{FF2B5EF4-FFF2-40B4-BE49-F238E27FC236}">
                <a16:creationId xmlns:a16="http://schemas.microsoft.com/office/drawing/2014/main" id="{C0142720-2474-4D89-993C-6EA69F4FC624}"/>
              </a:ext>
            </a:extLst>
          </p:cNvPr>
          <p:cNvSpPr>
            <a:spLocks noGrp="1" noChangeArrowheads="1"/>
          </p:cNvSpPr>
          <p:nvPr>
            <p:ph type="sldNum" sz="quarter" idx="4"/>
          </p:nvPr>
        </p:nvSpPr>
        <p:spPr bwMode="auto">
          <a:xfrm>
            <a:off x="7042150" y="6243638"/>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400">
                <a:cs typeface="+mn-cs"/>
              </a:defRPr>
            </a:lvl1pPr>
          </a:lstStyle>
          <a:p>
            <a:fld id="{4C5BD790-F2F7-4A7E-8D56-CDE0068B8514}"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5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9" r:id="rId12"/>
    <p:sldLayoutId id="2147483680" r:id="rId13"/>
    <p:sldLayoutId id="2147483681" r:id="rId14"/>
  </p:sldLayoutIdLst>
  <p:hf hdr="0" ftr="0" dt="0"/>
  <p:txStyles>
    <p:titleStyle>
      <a:lvl1pPr algn="l" rtl="0" fontAlgn="base">
        <a:spcBef>
          <a:spcPct val="0"/>
        </a:spcBef>
        <a:spcAft>
          <a:spcPct val="0"/>
        </a:spcAft>
        <a:defRPr sz="4400" kern="1200">
          <a:solidFill>
            <a:schemeClr val="tx2"/>
          </a:solidFill>
          <a:latin typeface="+mj-lt"/>
          <a:ea typeface="+mj-ea"/>
          <a:cs typeface="+mj-cs"/>
        </a:defRPr>
      </a:lvl1pPr>
      <a:lvl2pPr algn="l" rtl="0" fontAlgn="base">
        <a:spcBef>
          <a:spcPct val="0"/>
        </a:spcBef>
        <a:spcAft>
          <a:spcPct val="0"/>
        </a:spcAft>
        <a:defRPr sz="4400">
          <a:solidFill>
            <a:schemeClr val="tx2"/>
          </a:solidFill>
          <a:latin typeface="Tahoma" panose="020B0604030504040204" pitchFamily="34" charset="0"/>
          <a:cs typeface="Arial" panose="020B0604020202020204" pitchFamily="34" charset="0"/>
        </a:defRPr>
      </a:lvl2pPr>
      <a:lvl3pPr algn="l" rtl="0" fontAlgn="base">
        <a:spcBef>
          <a:spcPct val="0"/>
        </a:spcBef>
        <a:spcAft>
          <a:spcPct val="0"/>
        </a:spcAft>
        <a:defRPr sz="4400">
          <a:solidFill>
            <a:schemeClr val="tx2"/>
          </a:solidFill>
          <a:latin typeface="Tahoma" panose="020B0604030504040204" pitchFamily="34" charset="0"/>
          <a:cs typeface="Arial" panose="020B0604020202020204" pitchFamily="34" charset="0"/>
        </a:defRPr>
      </a:lvl3pPr>
      <a:lvl4pPr algn="l" rtl="0" fontAlgn="base">
        <a:spcBef>
          <a:spcPct val="0"/>
        </a:spcBef>
        <a:spcAft>
          <a:spcPct val="0"/>
        </a:spcAft>
        <a:defRPr sz="4400">
          <a:solidFill>
            <a:schemeClr val="tx2"/>
          </a:solidFill>
          <a:latin typeface="Tahoma" panose="020B0604030504040204" pitchFamily="34" charset="0"/>
          <a:cs typeface="Arial" panose="020B0604020202020204" pitchFamily="34" charset="0"/>
        </a:defRPr>
      </a:lvl4pPr>
      <a:lvl5pPr algn="l" rtl="0" fontAlgn="base">
        <a:spcBef>
          <a:spcPct val="0"/>
        </a:spcBef>
        <a:spcAft>
          <a:spcPct val="0"/>
        </a:spcAft>
        <a:defRPr sz="4400">
          <a:solidFill>
            <a:schemeClr val="tx2"/>
          </a:solidFill>
          <a:latin typeface="Tahoma" panose="020B0604030504040204" pitchFamily="34" charset="0"/>
          <a:cs typeface="Arial" panose="020B0604020202020204" pitchFamily="34" charset="0"/>
        </a:defRPr>
      </a:lvl5pPr>
      <a:lvl6pPr marL="457200" algn="l" rtl="0" fontAlgn="base">
        <a:spcBef>
          <a:spcPct val="0"/>
        </a:spcBef>
        <a:spcAft>
          <a:spcPct val="0"/>
        </a:spcAft>
        <a:defRPr sz="4400">
          <a:solidFill>
            <a:schemeClr val="tx2"/>
          </a:solidFill>
          <a:latin typeface="Tahoma" panose="020B0604030504040204" pitchFamily="34" charset="0"/>
          <a:cs typeface="Arial" panose="020B0604020202020204" pitchFamily="34" charset="0"/>
        </a:defRPr>
      </a:lvl6pPr>
      <a:lvl7pPr marL="914400" algn="l" rtl="0" fontAlgn="base">
        <a:spcBef>
          <a:spcPct val="0"/>
        </a:spcBef>
        <a:spcAft>
          <a:spcPct val="0"/>
        </a:spcAft>
        <a:defRPr sz="4400">
          <a:solidFill>
            <a:schemeClr val="tx2"/>
          </a:solidFill>
          <a:latin typeface="Tahoma" panose="020B0604030504040204" pitchFamily="34" charset="0"/>
          <a:cs typeface="Arial" panose="020B0604020202020204" pitchFamily="34" charset="0"/>
        </a:defRPr>
      </a:lvl7pPr>
      <a:lvl8pPr marL="1371600" algn="l" rtl="0" fontAlgn="base">
        <a:spcBef>
          <a:spcPct val="0"/>
        </a:spcBef>
        <a:spcAft>
          <a:spcPct val="0"/>
        </a:spcAft>
        <a:defRPr sz="4400">
          <a:solidFill>
            <a:schemeClr val="tx2"/>
          </a:solidFill>
          <a:latin typeface="Tahoma" panose="020B0604030504040204" pitchFamily="34" charset="0"/>
          <a:cs typeface="Arial" panose="020B0604020202020204" pitchFamily="34" charset="0"/>
        </a:defRPr>
      </a:lvl8pPr>
      <a:lvl9pPr marL="1828800" algn="l" rtl="0" fontAlgn="base">
        <a:spcBef>
          <a:spcPct val="0"/>
        </a:spcBef>
        <a:spcAft>
          <a:spcPct val="0"/>
        </a:spcAft>
        <a:defRPr sz="4400">
          <a:solidFill>
            <a:schemeClr val="tx2"/>
          </a:solidFill>
          <a:latin typeface="Tahoma" panose="020B0604030504040204" pitchFamily="34" charset="0"/>
          <a:cs typeface="Arial" panose="020B0604020202020204" pitchFamily="34" charset="0"/>
        </a:defRPr>
      </a:lvl9pPr>
    </p:titleStyle>
    <p:bodyStyle>
      <a:lvl1pPr marL="342900" indent="-342900" algn="l" rtl="0" fontAlgn="base">
        <a:spcBef>
          <a:spcPct val="20000"/>
        </a:spcBef>
        <a:spcAft>
          <a:spcPct val="0"/>
        </a:spcAft>
        <a:buClr>
          <a:schemeClr val="folHlink"/>
        </a:buClr>
        <a:buSzPct val="60000"/>
        <a:buFont typeface="Wingdings" panose="05000000000000000000" pitchFamily="2" charset="2"/>
        <a:buChar char="n"/>
        <a:defRPr sz="3200" kern="1200">
          <a:solidFill>
            <a:schemeClr val="tx1"/>
          </a:solidFill>
          <a:latin typeface="+mn-lt"/>
          <a:ea typeface="+mn-ea"/>
          <a:cs typeface="+mn-cs"/>
        </a:defRPr>
      </a:lvl1pPr>
      <a:lvl2pPr marL="742950" indent="-285750" algn="l" rtl="0" fontAlgn="base">
        <a:spcBef>
          <a:spcPct val="20000"/>
        </a:spcBef>
        <a:spcAft>
          <a:spcPct val="0"/>
        </a:spcAft>
        <a:buClr>
          <a:schemeClr val="hlink"/>
        </a:buClr>
        <a:buSzPct val="55000"/>
        <a:buFont typeface="Wingdings" panose="05000000000000000000" pitchFamily="2" charset="2"/>
        <a:buChar char="n"/>
        <a:defRPr sz="2800" kern="1200">
          <a:solidFill>
            <a:schemeClr val="tx1"/>
          </a:solidFill>
          <a:latin typeface="+mn-lt"/>
          <a:ea typeface="+mn-ea"/>
          <a:cs typeface="+mn-cs"/>
        </a:defRPr>
      </a:lvl2pPr>
      <a:lvl3pPr marL="1143000" indent="-228600" algn="l" rtl="0" fontAlgn="base">
        <a:spcBef>
          <a:spcPct val="20000"/>
        </a:spcBef>
        <a:spcAft>
          <a:spcPct val="0"/>
        </a:spcAft>
        <a:buClr>
          <a:schemeClr val="folHlink"/>
        </a:buClr>
        <a:buSzPct val="50000"/>
        <a:buFont typeface="Wingdings" panose="05000000000000000000" pitchFamily="2" charset="2"/>
        <a:buChar char="n"/>
        <a:defRPr sz="2400" kern="1200">
          <a:solidFill>
            <a:schemeClr val="tx1"/>
          </a:solidFill>
          <a:latin typeface="+mn-lt"/>
          <a:ea typeface="+mn-ea"/>
          <a:cs typeface="+mn-cs"/>
        </a:defRPr>
      </a:lvl3pPr>
      <a:lvl4pPr marL="1600200" indent="-228600" algn="l" rtl="0" fontAlgn="base">
        <a:spcBef>
          <a:spcPct val="20000"/>
        </a:spcBef>
        <a:spcAft>
          <a:spcPct val="0"/>
        </a:spcAft>
        <a:buClr>
          <a:schemeClr val="accent2"/>
        </a:buClr>
        <a:buSzPct val="55000"/>
        <a:buFont typeface="Wingdings" panose="05000000000000000000" pitchFamily="2" charset="2"/>
        <a:buChar char="n"/>
        <a:defRPr sz="2000" kern="1200">
          <a:solidFill>
            <a:schemeClr val="tx1"/>
          </a:solidFill>
          <a:latin typeface="+mn-lt"/>
          <a:ea typeface="+mn-ea"/>
          <a:cs typeface="+mn-cs"/>
        </a:defRPr>
      </a:lvl4pPr>
      <a:lvl5pPr marL="2057400" indent="-228600" algn="l" rtl="0" fontAlgn="base">
        <a:spcBef>
          <a:spcPct val="20000"/>
        </a:spcBef>
        <a:spcAft>
          <a:spcPct val="0"/>
        </a:spcAft>
        <a:buClr>
          <a:schemeClr val="accent1"/>
        </a:buClr>
        <a:buSzPct val="50000"/>
        <a:buFont typeface="Wingdings" panose="05000000000000000000" pitchFamily="2" charset="2"/>
        <a:buChar char="n"/>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4.xml"/><Relationship Id="rId1" Type="http://schemas.openxmlformats.org/officeDocument/2006/relationships/vmlDrawing" Target="../drawings/vmlDrawing1.vml"/><Relationship Id="rId5" Type="http://schemas.openxmlformats.org/officeDocument/2006/relationships/image" Target="../media/image2.emf"/><Relationship Id="rId4" Type="http://schemas.openxmlformats.org/officeDocument/2006/relationships/oleObject" Target="../embeddings/oleObject1.bin"/></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6.xml"/><Relationship Id="rId1" Type="http://schemas.openxmlformats.org/officeDocument/2006/relationships/vmlDrawing" Target="../drawings/vmlDrawing2.vml"/><Relationship Id="rId4" Type="http://schemas.openxmlformats.org/officeDocument/2006/relationships/image" Target="../media/image4.wm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6.xml"/><Relationship Id="rId1" Type="http://schemas.openxmlformats.org/officeDocument/2006/relationships/vmlDrawing" Target="../drawings/vmlDrawing3.vml"/><Relationship Id="rId4" Type="http://schemas.openxmlformats.org/officeDocument/2006/relationships/image" Target="../media/image10.wmf"/></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6.xml"/><Relationship Id="rId1" Type="http://schemas.openxmlformats.org/officeDocument/2006/relationships/vmlDrawing" Target="../drawings/vmlDrawing4.vml"/><Relationship Id="rId5" Type="http://schemas.openxmlformats.org/officeDocument/2006/relationships/image" Target="../media/image14.wmf"/><Relationship Id="rId4" Type="http://schemas.openxmlformats.org/officeDocument/2006/relationships/image" Target="../media/image13.wmf"/></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6.xml"/><Relationship Id="rId1" Type="http://schemas.openxmlformats.org/officeDocument/2006/relationships/vmlDrawing" Target="../drawings/vmlDrawing5.vml"/><Relationship Id="rId6" Type="http://schemas.openxmlformats.org/officeDocument/2006/relationships/image" Target="../media/image16.wmf"/><Relationship Id="rId5" Type="http://schemas.openxmlformats.org/officeDocument/2006/relationships/oleObject" Target="../embeddings/oleObject6.bin"/><Relationship Id="rId4" Type="http://schemas.openxmlformats.org/officeDocument/2006/relationships/image" Target="../media/image15.wmf"/></Relationships>
</file>

<file path=ppt/slides/_rels/slide3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18.xml"/><Relationship Id="rId1" Type="http://schemas.openxmlformats.org/officeDocument/2006/relationships/slideLayout" Target="../slideLayouts/slideLayout26.xml"/><Relationship Id="rId4" Type="http://schemas.openxmlformats.org/officeDocument/2006/relationships/chart" Target="../charts/chart7.xml"/></Relationships>
</file>

<file path=ppt/slides/_rels/slide3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16.xml"/><Relationship Id="rId4" Type="http://schemas.openxmlformats.org/officeDocument/2006/relationships/image" Target="../media/image20.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8.xml"/></Relationships>
</file>

<file path=ppt/slides/_rels/slide4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8.xml"/></Relationships>
</file>

<file path=ppt/slides/_rels/slide48.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3122" name="Rectangle 2">
            <a:extLst>
              <a:ext uri="{FF2B5EF4-FFF2-40B4-BE49-F238E27FC236}">
                <a16:creationId xmlns:a16="http://schemas.microsoft.com/office/drawing/2014/main" id="{CD0F2662-3725-48DF-8765-1AA11D7E77A4}"/>
              </a:ext>
            </a:extLst>
          </p:cNvPr>
          <p:cNvSpPr>
            <a:spLocks noGrp="1" noChangeArrowheads="1"/>
          </p:cNvSpPr>
          <p:nvPr>
            <p:ph type="title"/>
          </p:nvPr>
        </p:nvSpPr>
        <p:spPr>
          <a:xfrm>
            <a:off x="762000" y="762000"/>
            <a:ext cx="8001000" cy="1143000"/>
          </a:xfrm>
        </p:spPr>
        <p:txBody>
          <a:bodyPr/>
          <a:lstStyle/>
          <a:p>
            <a:pPr algn="ctr"/>
            <a:br>
              <a:rPr lang="en-US" altLang="en-US" sz="3600" dirty="0"/>
            </a:br>
            <a:r>
              <a:rPr lang="en-US" altLang="en-US" sz="4000" dirty="0"/>
              <a:t>Preventing Catheter-Associated Blood Stream Infections: </a:t>
            </a:r>
            <a:br>
              <a:rPr lang="en-US" altLang="en-US" sz="4000" dirty="0"/>
            </a:br>
            <a:r>
              <a:rPr lang="en-US" altLang="en-US" sz="4000" dirty="0"/>
              <a:t>Getting To “Go”</a:t>
            </a:r>
          </a:p>
        </p:txBody>
      </p:sp>
      <p:sp>
        <p:nvSpPr>
          <p:cNvPr id="4" name="Slide Number Placeholder 5">
            <a:extLst>
              <a:ext uri="{FF2B5EF4-FFF2-40B4-BE49-F238E27FC236}">
                <a16:creationId xmlns:a16="http://schemas.microsoft.com/office/drawing/2014/main" id="{A469D6C9-BD7D-4EC3-9FD3-AA0F9FCB00F7}"/>
              </a:ext>
            </a:extLst>
          </p:cNvPr>
          <p:cNvSpPr>
            <a:spLocks noGrp="1"/>
          </p:cNvSpPr>
          <p:nvPr>
            <p:ph type="sldNum" sz="quarter" idx="12"/>
          </p:nvPr>
        </p:nvSpPr>
        <p:spPr/>
        <p:txBody>
          <a:bodyPr/>
          <a:lstStyle/>
          <a:p>
            <a:fld id="{A99576D3-14A5-4571-B294-618914C91DD2}" type="slidenum">
              <a:rPr lang="en-US" altLang="en-US"/>
              <a:pPr/>
              <a:t>1</a:t>
            </a:fld>
            <a:endParaRPr lang="en-US" altLang="en-US"/>
          </a:p>
        </p:txBody>
      </p:sp>
      <p:sp>
        <p:nvSpPr>
          <p:cNvPr id="773123" name="Rectangle 3">
            <a:extLst>
              <a:ext uri="{FF2B5EF4-FFF2-40B4-BE49-F238E27FC236}">
                <a16:creationId xmlns:a16="http://schemas.microsoft.com/office/drawing/2014/main" id="{87B58C86-2229-4C94-A4E0-02C96802D3A1}"/>
              </a:ext>
            </a:extLst>
          </p:cNvPr>
          <p:cNvSpPr>
            <a:spLocks noGrp="1" noChangeArrowheads="1"/>
          </p:cNvSpPr>
          <p:nvPr>
            <p:ph type="body" idx="1"/>
          </p:nvPr>
        </p:nvSpPr>
        <p:spPr>
          <a:xfrm>
            <a:off x="685800" y="2286000"/>
            <a:ext cx="7772400" cy="4114800"/>
          </a:xfrm>
        </p:spPr>
        <p:txBody>
          <a:bodyPr/>
          <a:lstStyle/>
          <a:p>
            <a:pPr algn="ctr">
              <a:lnSpc>
                <a:spcPct val="90000"/>
              </a:lnSpc>
              <a:buFont typeface="Wingdings" panose="05000000000000000000" pitchFamily="2" charset="2"/>
              <a:buNone/>
            </a:pPr>
            <a:r>
              <a:rPr lang="en-US" altLang="en-US" sz="2800"/>
              <a:t>David D. Wirtschafter, MD</a:t>
            </a:r>
          </a:p>
          <a:p>
            <a:pPr algn="ctr">
              <a:lnSpc>
                <a:spcPct val="90000"/>
              </a:lnSpc>
              <a:buFont typeface="Wingdings" panose="05000000000000000000" pitchFamily="2" charset="2"/>
              <a:buNone/>
            </a:pPr>
            <a:r>
              <a:rPr lang="en-US" altLang="en-US" sz="2400"/>
              <a:t>Member, Perinatal Quality Improvement Panel, CPQCC</a:t>
            </a:r>
          </a:p>
          <a:p>
            <a:pPr algn="ctr">
              <a:lnSpc>
                <a:spcPct val="90000"/>
              </a:lnSpc>
              <a:buFont typeface="Wingdings" panose="05000000000000000000" pitchFamily="2" charset="2"/>
              <a:buNone/>
            </a:pPr>
            <a:r>
              <a:rPr lang="en-US" altLang="en-US" sz="2400"/>
              <a:t>david.wirtschafter@juno.org</a:t>
            </a:r>
            <a:endParaRPr lang="en-US" altLang="en-US" sz="2800"/>
          </a:p>
          <a:p>
            <a:pPr algn="ctr">
              <a:lnSpc>
                <a:spcPct val="90000"/>
              </a:lnSpc>
              <a:buFont typeface="Wingdings" panose="05000000000000000000" pitchFamily="2" charset="2"/>
              <a:buNone/>
            </a:pPr>
            <a:endParaRPr lang="en-US" altLang="en-US" sz="2800"/>
          </a:p>
          <a:p>
            <a:pPr algn="ctr">
              <a:lnSpc>
                <a:spcPct val="90000"/>
              </a:lnSpc>
              <a:buFont typeface="Wingdings" panose="05000000000000000000" pitchFamily="2" charset="2"/>
              <a:buNone/>
            </a:pPr>
            <a:r>
              <a:rPr lang="en-US" altLang="en-US" sz="2400"/>
              <a:t>Janet Pettit, R.N., M.S.N., N.N.P.</a:t>
            </a:r>
          </a:p>
          <a:p>
            <a:pPr algn="ctr">
              <a:lnSpc>
                <a:spcPct val="90000"/>
              </a:lnSpc>
              <a:buFont typeface="Wingdings" panose="05000000000000000000" pitchFamily="2" charset="2"/>
              <a:buNone/>
            </a:pPr>
            <a:r>
              <a:rPr lang="en-US" altLang="en-US" sz="2400"/>
              <a:t>Doctors’ Hospital</a:t>
            </a:r>
          </a:p>
          <a:p>
            <a:pPr algn="ctr">
              <a:lnSpc>
                <a:spcPct val="90000"/>
              </a:lnSpc>
              <a:buFont typeface="Wingdings" panose="05000000000000000000" pitchFamily="2" charset="2"/>
              <a:buNone/>
            </a:pPr>
            <a:r>
              <a:rPr lang="en-US" altLang="en-US" sz="2400"/>
              <a:t>Modesto, CA</a:t>
            </a:r>
          </a:p>
          <a:p>
            <a:pPr algn="ctr">
              <a:lnSpc>
                <a:spcPct val="90000"/>
              </a:lnSpc>
              <a:buFont typeface="Wingdings" panose="05000000000000000000" pitchFamily="2" charset="2"/>
              <a:buNone/>
            </a:pPr>
            <a:r>
              <a:rPr lang="en-US" altLang="en-US" sz="2400"/>
              <a:t>Member, Perinatal Quality Improvement Panel, CPQCC</a:t>
            </a:r>
          </a:p>
          <a:p>
            <a:pPr algn="ctr">
              <a:lnSpc>
                <a:spcPct val="90000"/>
              </a:lnSpc>
              <a:buFont typeface="Wingdings" panose="05000000000000000000" pitchFamily="2" charset="2"/>
              <a:buNone/>
            </a:pPr>
            <a:r>
              <a:rPr lang="en-US" altLang="en-US" sz="2400"/>
              <a:t>jspettit@sbcglobal.net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5234" name="Rectangle 2">
            <a:extLst>
              <a:ext uri="{FF2B5EF4-FFF2-40B4-BE49-F238E27FC236}">
                <a16:creationId xmlns:a16="http://schemas.microsoft.com/office/drawing/2014/main" id="{86ADB658-38FA-417E-9CE4-BEE34FF85BED}"/>
              </a:ext>
            </a:extLst>
          </p:cNvPr>
          <p:cNvSpPr>
            <a:spLocks noGrp="1" noChangeArrowheads="1"/>
          </p:cNvSpPr>
          <p:nvPr>
            <p:ph type="title"/>
          </p:nvPr>
        </p:nvSpPr>
        <p:spPr/>
        <p:txBody>
          <a:bodyPr/>
          <a:lstStyle/>
          <a:p>
            <a:pPr algn="r"/>
            <a:r>
              <a:rPr lang="en-US" altLang="en-US" sz="3200"/>
              <a:t>Overview: Project Operations, Challenges and Learnings </a:t>
            </a:r>
          </a:p>
        </p:txBody>
      </p:sp>
      <p:sp>
        <p:nvSpPr>
          <p:cNvPr id="4" name="Slide Number Placeholder 5">
            <a:extLst>
              <a:ext uri="{FF2B5EF4-FFF2-40B4-BE49-F238E27FC236}">
                <a16:creationId xmlns:a16="http://schemas.microsoft.com/office/drawing/2014/main" id="{7799194E-F74F-4491-8E3C-D432A9A25C8E}"/>
              </a:ext>
            </a:extLst>
          </p:cNvPr>
          <p:cNvSpPr>
            <a:spLocks noGrp="1"/>
          </p:cNvSpPr>
          <p:nvPr>
            <p:ph type="sldNum" sz="quarter" idx="12"/>
          </p:nvPr>
        </p:nvSpPr>
        <p:spPr/>
        <p:txBody>
          <a:bodyPr/>
          <a:lstStyle/>
          <a:p>
            <a:fld id="{48826E7D-15A6-44DE-9910-B94F27787C48}" type="slidenum">
              <a:rPr lang="en-US" altLang="en-US"/>
              <a:pPr/>
              <a:t>2</a:t>
            </a:fld>
            <a:endParaRPr lang="en-US" altLang="en-US"/>
          </a:p>
        </p:txBody>
      </p:sp>
      <p:sp>
        <p:nvSpPr>
          <p:cNvPr id="735235" name="Rectangle 3">
            <a:extLst>
              <a:ext uri="{FF2B5EF4-FFF2-40B4-BE49-F238E27FC236}">
                <a16:creationId xmlns:a16="http://schemas.microsoft.com/office/drawing/2014/main" id="{DED6A165-3C34-45DD-A39C-5D61C329C27C}"/>
              </a:ext>
            </a:extLst>
          </p:cNvPr>
          <p:cNvSpPr>
            <a:spLocks noGrp="1" noChangeArrowheads="1"/>
          </p:cNvSpPr>
          <p:nvPr>
            <p:ph type="body" idx="1"/>
          </p:nvPr>
        </p:nvSpPr>
        <p:spPr>
          <a:xfrm>
            <a:off x="1182688" y="2017713"/>
            <a:ext cx="7961312" cy="4114800"/>
          </a:xfrm>
        </p:spPr>
        <p:txBody>
          <a:bodyPr/>
          <a:lstStyle/>
          <a:p>
            <a:pPr>
              <a:lnSpc>
                <a:spcPct val="90000"/>
              </a:lnSpc>
            </a:pPr>
            <a:r>
              <a:rPr lang="en-US" altLang="en-US" sz="2800"/>
              <a:t>Process built on California Perinatal Quality Care Collaborative (CPQCC) QI experiences</a:t>
            </a:r>
          </a:p>
          <a:p>
            <a:pPr lvl="4">
              <a:lnSpc>
                <a:spcPct val="90000"/>
              </a:lnSpc>
            </a:pPr>
            <a:r>
              <a:rPr lang="en-US" altLang="en-US" sz="1800"/>
              <a:t>Wirtschafter NeoReviews 2004</a:t>
            </a:r>
          </a:p>
          <a:p>
            <a:pPr lvl="1">
              <a:lnSpc>
                <a:spcPct val="90000"/>
              </a:lnSpc>
            </a:pPr>
            <a:r>
              <a:rPr lang="en-US" altLang="en-US" sz="2400"/>
              <a:t>Informed by empirical studies of adoption</a:t>
            </a:r>
          </a:p>
          <a:p>
            <a:pPr lvl="1">
              <a:lnSpc>
                <a:spcPct val="90000"/>
              </a:lnSpc>
            </a:pPr>
            <a:r>
              <a:rPr lang="en-US" altLang="en-US" sz="2400"/>
              <a:t>“Jump start” learning with Quality Assurance software, i.e. Toolkits (cpqcc.org)-”SuperBundles”</a:t>
            </a:r>
          </a:p>
          <a:p>
            <a:pPr>
              <a:lnSpc>
                <a:spcPct val="90000"/>
              </a:lnSpc>
            </a:pPr>
            <a:r>
              <a:rPr lang="en-US" altLang="en-US" sz="2800"/>
              <a:t>Process modified in 3 major ways to include:</a:t>
            </a:r>
          </a:p>
          <a:p>
            <a:pPr lvl="1">
              <a:lnSpc>
                <a:spcPct val="90000"/>
              </a:lnSpc>
            </a:pPr>
            <a:r>
              <a:rPr lang="en-US" altLang="en-US" sz="2400"/>
              <a:t>Leadership commitment and involvement (IHI)</a:t>
            </a:r>
          </a:p>
          <a:p>
            <a:pPr lvl="1">
              <a:lnSpc>
                <a:spcPct val="90000"/>
              </a:lnSpc>
            </a:pPr>
            <a:r>
              <a:rPr lang="en-US" altLang="en-US" sz="2400"/>
              <a:t>Continuing relationship (network) established</a:t>
            </a:r>
          </a:p>
          <a:p>
            <a:pPr lvl="1">
              <a:lnSpc>
                <a:spcPct val="90000"/>
              </a:lnSpc>
            </a:pPr>
            <a:r>
              <a:rPr lang="en-US" altLang="en-US" sz="2400"/>
              <a:t>Efforts to address the social aspects of change</a:t>
            </a:r>
          </a:p>
          <a:p>
            <a:pPr lvl="1">
              <a:lnSpc>
                <a:spcPct val="90000"/>
              </a:lnSpc>
            </a:pPr>
            <a:endParaRPr lang="en-US" altLang="en-US" sz="2400"/>
          </a:p>
          <a:p>
            <a:pPr lvl="1">
              <a:lnSpc>
                <a:spcPct val="90000"/>
              </a:lnSpc>
            </a:pPr>
            <a:endParaRPr lang="en-US" altLang="en-US" sz="24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5698" name="Rectangle 2">
            <a:extLst>
              <a:ext uri="{FF2B5EF4-FFF2-40B4-BE49-F238E27FC236}">
                <a16:creationId xmlns:a16="http://schemas.microsoft.com/office/drawing/2014/main" id="{C31C23E1-A0D9-4628-82D3-586B16E62CD3}"/>
              </a:ext>
            </a:extLst>
          </p:cNvPr>
          <p:cNvSpPr>
            <a:spLocks noGrp="1" noChangeArrowheads="1"/>
          </p:cNvSpPr>
          <p:nvPr>
            <p:ph type="ctrTitle"/>
          </p:nvPr>
        </p:nvSpPr>
        <p:spPr>
          <a:xfrm>
            <a:off x="0" y="152400"/>
            <a:ext cx="8991600" cy="1752600"/>
          </a:xfrm>
        </p:spPr>
        <p:txBody>
          <a:bodyPr/>
          <a:lstStyle/>
          <a:p>
            <a:pPr algn="ctr"/>
            <a:r>
              <a:rPr lang="en-US" altLang="en-US" sz="3600">
                <a:latin typeface="Arial" panose="020B0604020202020204" pitchFamily="34" charset="0"/>
              </a:rPr>
              <a:t>Reducing Nosocomial Infection in the NICU</a:t>
            </a:r>
            <a:br>
              <a:rPr lang="en-US" altLang="en-US" sz="3600">
                <a:latin typeface="Arial" panose="020B0604020202020204" pitchFamily="34" charset="0"/>
              </a:rPr>
            </a:br>
            <a:r>
              <a:rPr lang="en-US" altLang="en-US" sz="3600">
                <a:latin typeface="Arial" panose="020B0604020202020204" pitchFamily="34" charset="0"/>
              </a:rPr>
              <a:t>CPQCC Toolkit 2003 and 2006 Revision</a:t>
            </a:r>
          </a:p>
        </p:txBody>
      </p:sp>
      <p:sp>
        <p:nvSpPr>
          <p:cNvPr id="285699" name="Rectangle 3">
            <a:extLst>
              <a:ext uri="{FF2B5EF4-FFF2-40B4-BE49-F238E27FC236}">
                <a16:creationId xmlns:a16="http://schemas.microsoft.com/office/drawing/2014/main" id="{C0EA4B27-2C95-42B3-84D3-A1F180A052CF}"/>
              </a:ext>
            </a:extLst>
          </p:cNvPr>
          <p:cNvSpPr>
            <a:spLocks noGrp="1" noChangeArrowheads="1"/>
          </p:cNvSpPr>
          <p:nvPr>
            <p:ph type="subTitle" idx="1"/>
          </p:nvPr>
        </p:nvSpPr>
        <p:spPr>
          <a:xfrm>
            <a:off x="846138" y="2057400"/>
            <a:ext cx="8297862" cy="4800600"/>
          </a:xfrm>
        </p:spPr>
        <p:txBody>
          <a:bodyPr/>
          <a:lstStyle/>
          <a:p>
            <a:pPr algn="l">
              <a:lnSpc>
                <a:spcPct val="80000"/>
              </a:lnSpc>
              <a:buFont typeface="Wingdings" panose="05000000000000000000" pitchFamily="2" charset="2"/>
              <a:buChar char="n"/>
            </a:pPr>
            <a:r>
              <a:rPr lang="en-US" altLang="en-US" sz="1800"/>
              <a:t> Writing Committee for 2003 Edition (on behalf of the PQIP)</a:t>
            </a:r>
          </a:p>
          <a:p>
            <a:pPr marL="457200" lvl="1" indent="0">
              <a:lnSpc>
                <a:spcPct val="80000"/>
              </a:lnSpc>
            </a:pPr>
            <a:r>
              <a:rPr lang="en-US" altLang="en-US" sz="1800"/>
              <a:t>Courtney Nisbet, RN, MSN</a:t>
            </a:r>
          </a:p>
          <a:p>
            <a:pPr marL="457200" lvl="1" indent="0">
              <a:lnSpc>
                <a:spcPct val="80000"/>
              </a:lnSpc>
            </a:pPr>
            <a:r>
              <a:rPr lang="en-US" altLang="en-US" sz="1800">
                <a:solidFill>
                  <a:schemeClr val="folHlink"/>
                </a:solidFill>
              </a:rPr>
              <a:t>Janet Pettit, RN, MSN, NNP</a:t>
            </a:r>
          </a:p>
          <a:p>
            <a:pPr marL="457200" lvl="1" indent="0">
              <a:lnSpc>
                <a:spcPct val="80000"/>
              </a:lnSpc>
            </a:pPr>
            <a:r>
              <a:rPr lang="en-US" altLang="en-US" sz="1800"/>
              <a:t>Richard Powers, MD</a:t>
            </a:r>
          </a:p>
          <a:p>
            <a:pPr marL="457200" lvl="1" indent="0">
              <a:lnSpc>
                <a:spcPct val="80000"/>
              </a:lnSpc>
            </a:pPr>
            <a:r>
              <a:rPr lang="en-US" altLang="en-US" sz="1800"/>
              <a:t>Shukla Sen, RN, MSN</a:t>
            </a:r>
          </a:p>
          <a:p>
            <a:pPr marL="457200" lvl="1" indent="0">
              <a:lnSpc>
                <a:spcPct val="80000"/>
              </a:lnSpc>
            </a:pPr>
            <a:r>
              <a:rPr lang="en-US" altLang="en-US" sz="1800"/>
              <a:t>David Wirtschafter, MD</a:t>
            </a:r>
          </a:p>
          <a:p>
            <a:pPr algn="l">
              <a:lnSpc>
                <a:spcPct val="80000"/>
              </a:lnSpc>
              <a:buFont typeface="Wingdings" panose="05000000000000000000" pitchFamily="2" charset="2"/>
              <a:buChar char="n"/>
            </a:pPr>
            <a:r>
              <a:rPr lang="en-US" altLang="en-US" sz="1800"/>
              <a:t> 2006 Revision: California Children’s Hospital Association NICUs-CCS-CPQCC NI Prevention Collaborative (P. Kurtin,  M.D., PI)</a:t>
            </a:r>
          </a:p>
          <a:p>
            <a:pPr marL="457200" lvl="1" indent="0">
              <a:lnSpc>
                <a:spcPct val="80000"/>
              </a:lnSpc>
            </a:pPr>
            <a:r>
              <a:rPr lang="en-US" altLang="en-US" sz="1800"/>
              <a:t>Search for “Potentially Relevant Publications” (PRPub) (JP, DW,CN)</a:t>
            </a:r>
          </a:p>
          <a:p>
            <a:pPr marL="457200" lvl="1" indent="0">
              <a:lnSpc>
                <a:spcPct val="80000"/>
              </a:lnSpc>
            </a:pPr>
            <a:r>
              <a:rPr lang="en-US" altLang="en-US" sz="1800"/>
              <a:t>Writing Committee for 2006 Edition</a:t>
            </a:r>
          </a:p>
          <a:p>
            <a:pPr marL="457200" lvl="1" indent="0">
              <a:lnSpc>
                <a:spcPct val="80000"/>
              </a:lnSpc>
            </a:pPr>
            <a:r>
              <a:rPr lang="en-US" altLang="en-US" sz="1800"/>
              <a:t>Susan Bowles, RNC, MSN</a:t>
            </a:r>
          </a:p>
          <a:p>
            <a:pPr marL="457200" lvl="1" indent="0">
              <a:lnSpc>
                <a:spcPct val="80000"/>
              </a:lnSpc>
            </a:pPr>
            <a:r>
              <a:rPr lang="en-US" altLang="en-US" sz="1800">
                <a:solidFill>
                  <a:schemeClr val="folHlink"/>
                </a:solidFill>
              </a:rPr>
              <a:t>Janet Pettit, RN, MSN, NNP</a:t>
            </a:r>
          </a:p>
          <a:p>
            <a:pPr marL="457200" lvl="1" indent="0">
              <a:lnSpc>
                <a:spcPct val="80000"/>
              </a:lnSpc>
            </a:pPr>
            <a:r>
              <a:rPr lang="en-US" altLang="en-US" sz="1800"/>
              <a:t>Nick Micklas, MD</a:t>
            </a:r>
          </a:p>
          <a:p>
            <a:pPr marL="457200" lvl="1" indent="0">
              <a:lnSpc>
                <a:spcPct val="80000"/>
              </a:lnSpc>
            </a:pPr>
            <a:r>
              <a:rPr lang="en-US" altLang="en-US" sz="1800"/>
              <a:t>Courtney Nisbet, RN, MSN</a:t>
            </a:r>
          </a:p>
          <a:p>
            <a:pPr marL="457200" lvl="1" indent="0">
              <a:lnSpc>
                <a:spcPct val="80000"/>
              </a:lnSpc>
            </a:pPr>
            <a:r>
              <a:rPr lang="en-US" altLang="en-US" sz="1800"/>
              <a:t>Teresa Proctor, RNC, MSN</a:t>
            </a:r>
          </a:p>
          <a:p>
            <a:pPr marL="457200" lvl="1" indent="0">
              <a:lnSpc>
                <a:spcPct val="80000"/>
              </a:lnSpc>
            </a:pPr>
            <a:r>
              <a:rPr lang="en-US" altLang="en-US" sz="1800"/>
              <a:t>David Wirtschafter, MD Chair</a:t>
            </a:r>
          </a:p>
          <a:p>
            <a:pPr marL="457200" lvl="1" indent="0">
              <a:lnSpc>
                <a:spcPct val="80000"/>
              </a:lnSpc>
            </a:pPr>
            <a:endParaRPr lang="en-US" altLang="en-US" sz="1800"/>
          </a:p>
          <a:p>
            <a:pPr marL="457200" lvl="1" indent="0">
              <a:lnSpc>
                <a:spcPct val="80000"/>
              </a:lnSpc>
            </a:pPr>
            <a:endParaRPr lang="en-US" altLang="en-US" sz="1800"/>
          </a:p>
          <a:p>
            <a:pPr marL="457200" lvl="1" indent="0">
              <a:lnSpc>
                <a:spcPct val="80000"/>
              </a:lnSpc>
            </a:pPr>
            <a:endParaRPr lang="en-US" altLang="en-US" sz="500"/>
          </a:p>
          <a:p>
            <a:pPr marL="457200" lvl="1" indent="0">
              <a:lnSpc>
                <a:spcPct val="80000"/>
              </a:lnSpc>
            </a:pPr>
            <a:endParaRPr lang="en-US" altLang="en-US" sz="500"/>
          </a:p>
          <a:p>
            <a:pPr marL="457200" lvl="1" indent="0">
              <a:lnSpc>
                <a:spcPct val="80000"/>
              </a:lnSpc>
            </a:pPr>
            <a:endParaRPr lang="en-US" altLang="en-US" sz="5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9282" name="Rectangle 2">
            <a:extLst>
              <a:ext uri="{FF2B5EF4-FFF2-40B4-BE49-F238E27FC236}">
                <a16:creationId xmlns:a16="http://schemas.microsoft.com/office/drawing/2014/main" id="{A93C9282-1E4D-4A7D-9F3D-E291E110A127}"/>
              </a:ext>
            </a:extLst>
          </p:cNvPr>
          <p:cNvSpPr>
            <a:spLocks noGrp="1" noChangeArrowheads="1"/>
          </p:cNvSpPr>
          <p:nvPr>
            <p:ph type="title"/>
          </p:nvPr>
        </p:nvSpPr>
        <p:spPr/>
        <p:txBody>
          <a:bodyPr/>
          <a:lstStyle/>
          <a:p>
            <a:r>
              <a:rPr lang="en-US" altLang="en-US" sz="4000"/>
              <a:t>The Message:</a:t>
            </a:r>
          </a:p>
        </p:txBody>
      </p:sp>
      <p:sp>
        <p:nvSpPr>
          <p:cNvPr id="4" name="Slide Number Placeholder 5">
            <a:extLst>
              <a:ext uri="{FF2B5EF4-FFF2-40B4-BE49-F238E27FC236}">
                <a16:creationId xmlns:a16="http://schemas.microsoft.com/office/drawing/2014/main" id="{7507C3CE-E865-4B75-9DB9-158AD5931829}"/>
              </a:ext>
            </a:extLst>
          </p:cNvPr>
          <p:cNvSpPr>
            <a:spLocks noGrp="1"/>
          </p:cNvSpPr>
          <p:nvPr>
            <p:ph type="sldNum" sz="quarter" idx="12"/>
          </p:nvPr>
        </p:nvSpPr>
        <p:spPr/>
        <p:txBody>
          <a:bodyPr/>
          <a:lstStyle/>
          <a:p>
            <a:fld id="{C1E5B4F2-28AA-4F66-B409-A6924054588A}" type="slidenum">
              <a:rPr lang="en-US" altLang="en-US"/>
              <a:pPr/>
              <a:t>4</a:t>
            </a:fld>
            <a:endParaRPr lang="en-US" altLang="en-US"/>
          </a:p>
        </p:txBody>
      </p:sp>
      <p:sp>
        <p:nvSpPr>
          <p:cNvPr id="609283" name="Rectangle 3">
            <a:extLst>
              <a:ext uri="{FF2B5EF4-FFF2-40B4-BE49-F238E27FC236}">
                <a16:creationId xmlns:a16="http://schemas.microsoft.com/office/drawing/2014/main" id="{80DA8425-8DCD-423E-B6EE-5B691C032192}"/>
              </a:ext>
            </a:extLst>
          </p:cNvPr>
          <p:cNvSpPr>
            <a:spLocks noGrp="1" noChangeArrowheads="1"/>
          </p:cNvSpPr>
          <p:nvPr>
            <p:ph type="body" idx="1"/>
          </p:nvPr>
        </p:nvSpPr>
        <p:spPr>
          <a:xfrm>
            <a:off x="533400" y="2017713"/>
            <a:ext cx="8534400" cy="4611687"/>
          </a:xfrm>
        </p:spPr>
        <p:txBody>
          <a:bodyPr/>
          <a:lstStyle/>
          <a:p>
            <a:r>
              <a:rPr lang="en-US" altLang="en-US" sz="2800"/>
              <a:t>The “BIG” Picture  </a:t>
            </a:r>
            <a:r>
              <a:rPr lang="en-US" altLang="en-US" sz="2400" i="1" u="sng"/>
              <a:t>Priming</a:t>
            </a:r>
            <a:endParaRPr lang="en-US" altLang="en-US" sz="2400"/>
          </a:p>
          <a:p>
            <a:pPr lvl="1"/>
            <a:r>
              <a:rPr lang="en-US" altLang="en-US" sz="2400"/>
              <a:t>Where are we? </a:t>
            </a:r>
          </a:p>
          <a:p>
            <a:pPr lvl="1"/>
            <a:r>
              <a:rPr lang="en-US" altLang="en-US" sz="2400"/>
              <a:t>Where can we go? </a:t>
            </a:r>
            <a:endParaRPr lang="en-US" altLang="en-US" sz="2400" u="sng"/>
          </a:p>
          <a:p>
            <a:r>
              <a:rPr lang="en-US" altLang="en-US" sz="2800"/>
              <a:t>Reading the road signs (aka Diagnosis) </a:t>
            </a:r>
            <a:r>
              <a:rPr lang="en-US" altLang="en-US" sz="2800" i="1" u="sng"/>
              <a:t>Evaluation</a:t>
            </a:r>
            <a:endParaRPr lang="en-US" altLang="en-US" sz="2800" u="sng"/>
          </a:p>
          <a:p>
            <a:r>
              <a:rPr lang="en-US" altLang="en-US" sz="2800"/>
              <a:t>Finding one’s position on the map (aka Trending)</a:t>
            </a:r>
          </a:p>
          <a:p>
            <a:r>
              <a:rPr lang="en-US" altLang="en-US" sz="2800"/>
              <a:t>Places To Visit: Tour Guide Info On</a:t>
            </a:r>
          </a:p>
          <a:p>
            <a:pPr lvl="1"/>
            <a:r>
              <a:rPr lang="en-US" altLang="en-US" sz="2400"/>
              <a:t>Hand Hygiene  </a:t>
            </a:r>
            <a:r>
              <a:rPr lang="en-US" altLang="en-US" sz="2400" i="1" u="sng"/>
              <a:t>Focusing and Follow-up</a:t>
            </a:r>
            <a:endParaRPr lang="en-US" altLang="en-US" sz="2400"/>
          </a:p>
          <a:p>
            <a:pPr lvl="1"/>
            <a:r>
              <a:rPr lang="en-US" altLang="en-US" sz="2400"/>
              <a:t>Lines and Hubs </a:t>
            </a:r>
            <a:r>
              <a:rPr lang="en-US" altLang="en-US" sz="2400" i="1" u="sng"/>
              <a:t>Focusing and Follow-up</a:t>
            </a:r>
            <a:endParaRPr lang="en-US" altLang="en-US" sz="2400"/>
          </a:p>
          <a:p>
            <a:pPr lvl="1"/>
            <a:r>
              <a:rPr lang="en-US" altLang="en-US" sz="2400"/>
              <a:t>Getting Organized </a:t>
            </a:r>
            <a:r>
              <a:rPr lang="en-US" altLang="en-US" sz="2400" i="1" u="sng"/>
              <a:t>Triggering</a:t>
            </a:r>
            <a:endParaRPr lang="en-US" altLang="en-US" sz="24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Text Box 3">
            <a:extLst>
              <a:ext uri="{FF2B5EF4-FFF2-40B4-BE49-F238E27FC236}">
                <a16:creationId xmlns:a16="http://schemas.microsoft.com/office/drawing/2014/main" id="{9729AC73-7923-4FE5-AC78-8487040813EB}"/>
              </a:ext>
            </a:extLst>
          </p:cNvPr>
          <p:cNvSpPr txBox="1">
            <a:spLocks noGrp="1" noChangeArrowheads="1"/>
          </p:cNvSpPr>
          <p:nvPr>
            <p:ph type="title" idx="4294967295"/>
          </p:nvPr>
        </p:nvSpPr>
        <p:spPr bwMode="auto">
          <a:xfrm>
            <a:off x="381000" y="228600"/>
            <a:ext cx="8382000" cy="1373188"/>
          </a:xfrm>
          <a:prstGeom prst="rect">
            <a:avLst/>
          </a:prstGeom>
          <a:noFill/>
          <a:ln>
            <a:noFill/>
            <a:prstDash/>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altLang="en-US" sz="2800" b="1" i="0" u="none" strike="noStrike" kern="1200" cap="none" spc="0" normalizeH="0" baseline="0" noProof="0" dirty="0">
                <a:ln>
                  <a:noFill/>
                </a:ln>
                <a:solidFill>
                  <a:schemeClr val="tx1"/>
                </a:solidFill>
                <a:effectLst/>
                <a:uLnTx/>
                <a:uFillTx/>
                <a:latin typeface="Times New Roman" panose="02020603050405020304" pitchFamily="18" charset="0"/>
                <a:ea typeface="+mn-ea"/>
                <a:cs typeface="+mn-cs"/>
              </a:rPr>
              <a:t>The NI Challenge: How Much Is Preventable? Unchanging NI Rates, Highly Variable Rates and Clearly Distinguishable “Good” Performers</a:t>
            </a:r>
            <a:r>
              <a:rPr kumimoji="0" lang="en-US" altLang="en-US" sz="24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mn-cs"/>
              </a:rPr>
              <a:t> </a:t>
            </a:r>
          </a:p>
        </p:txBody>
      </p:sp>
      <p:sp>
        <p:nvSpPr>
          <p:cNvPr id="4" name="Slide Number Placeholder 4">
            <a:extLst>
              <a:ext uri="{FF2B5EF4-FFF2-40B4-BE49-F238E27FC236}">
                <a16:creationId xmlns:a16="http://schemas.microsoft.com/office/drawing/2014/main" id="{20A700E3-0A32-4EB5-BF50-753F54E959D0}"/>
              </a:ext>
            </a:extLst>
          </p:cNvPr>
          <p:cNvSpPr>
            <a:spLocks noGrp="1"/>
          </p:cNvSpPr>
          <p:nvPr>
            <p:ph type="sldNum" sz="quarter" idx="12"/>
          </p:nvPr>
        </p:nvSpPr>
        <p:spPr/>
        <p:txBody>
          <a:bodyPr/>
          <a:lstStyle/>
          <a:p>
            <a:fld id="{09D770E8-A038-421B-8AEE-D827D75AFCA1}" type="slidenum">
              <a:rPr lang="en-US" altLang="en-US"/>
              <a:pPr/>
              <a:t>5</a:t>
            </a:fld>
            <a:endParaRPr lang="en-US" altLang="en-US"/>
          </a:p>
        </p:txBody>
      </p:sp>
      <p:graphicFrame>
        <p:nvGraphicFramePr>
          <p:cNvPr id="2" name="Object 4" descr="graph showing % of Bacterial NI versus Year">
            <a:extLst>
              <a:ext uri="{FF2B5EF4-FFF2-40B4-BE49-F238E27FC236}">
                <a16:creationId xmlns:a16="http://schemas.microsoft.com/office/drawing/2014/main" id="{26EB29E8-E2CB-4EF7-B203-EB260E205EC2}"/>
              </a:ext>
            </a:extLst>
          </p:cNvPr>
          <p:cNvGraphicFramePr>
            <a:graphicFrameLocks noGrp="1" noChangeAspect="1"/>
          </p:cNvGraphicFramePr>
          <p:nvPr>
            <p:ph/>
            <p:extLst>
              <p:ext uri="{D42A27DB-BD31-4B8C-83A1-F6EECF244321}">
                <p14:modId xmlns:p14="http://schemas.microsoft.com/office/powerpoint/2010/main" val="748043910"/>
              </p:ext>
            </p:extLst>
          </p:nvPr>
        </p:nvGraphicFramePr>
        <p:xfrm>
          <a:off x="392113" y="1825625"/>
          <a:ext cx="8318500" cy="4619625"/>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2098" name="Rectangle 2">
            <a:extLst>
              <a:ext uri="{FF2B5EF4-FFF2-40B4-BE49-F238E27FC236}">
                <a16:creationId xmlns:a16="http://schemas.microsoft.com/office/drawing/2014/main" id="{9A24E0C3-EF81-466D-B13C-B29AA784A7C3}"/>
              </a:ext>
            </a:extLst>
          </p:cNvPr>
          <p:cNvSpPr>
            <a:spLocks noGrp="1" noChangeArrowheads="1"/>
          </p:cNvSpPr>
          <p:nvPr>
            <p:ph type="title"/>
          </p:nvPr>
        </p:nvSpPr>
        <p:spPr>
          <a:xfrm>
            <a:off x="533400" y="762000"/>
            <a:ext cx="8382000" cy="1143000"/>
          </a:xfrm>
        </p:spPr>
        <p:txBody>
          <a:bodyPr/>
          <a:lstStyle/>
          <a:p>
            <a:pPr algn="r"/>
            <a:r>
              <a:rPr lang="en-US" altLang="en-US" sz="3200"/>
              <a:t>Achievable Benchmark of Care: The lowest infection rates among at least 10% of the NICU cohort</a:t>
            </a:r>
            <a:r>
              <a:rPr lang="en-US" altLang="en-US" sz="4000"/>
              <a:t> </a:t>
            </a:r>
            <a:r>
              <a:rPr lang="en-US" altLang="en-US" sz="2000"/>
              <a:t>Kiefe: Int J Quality in Health Care 1998</a:t>
            </a:r>
            <a:r>
              <a:rPr lang="en-US" altLang="en-US" sz="4000"/>
              <a:t> </a:t>
            </a:r>
          </a:p>
        </p:txBody>
      </p:sp>
      <p:sp>
        <p:nvSpPr>
          <p:cNvPr id="4" name="Slide Number Placeholder 5">
            <a:extLst>
              <a:ext uri="{FF2B5EF4-FFF2-40B4-BE49-F238E27FC236}">
                <a16:creationId xmlns:a16="http://schemas.microsoft.com/office/drawing/2014/main" id="{80655D4D-2ECF-4C80-A79C-FCE1440E13CF}"/>
              </a:ext>
            </a:extLst>
          </p:cNvPr>
          <p:cNvSpPr>
            <a:spLocks noGrp="1"/>
          </p:cNvSpPr>
          <p:nvPr>
            <p:ph type="sldNum" sz="quarter" idx="12"/>
          </p:nvPr>
        </p:nvSpPr>
        <p:spPr/>
        <p:txBody>
          <a:bodyPr/>
          <a:lstStyle/>
          <a:p>
            <a:fld id="{067225E6-6A87-4F63-A58A-98A46B3BCA8A}" type="slidenum">
              <a:rPr lang="en-US" altLang="en-US"/>
              <a:pPr/>
              <a:t>6</a:t>
            </a:fld>
            <a:endParaRPr lang="en-US" altLang="en-US"/>
          </a:p>
        </p:txBody>
      </p:sp>
      <p:pic>
        <p:nvPicPr>
          <p:cNvPr id="772099" name="Picture 3" descr="graph that shows NI Rate $ versus annual VLBW admits">
            <a:extLst>
              <a:ext uri="{FF2B5EF4-FFF2-40B4-BE49-F238E27FC236}">
                <a16:creationId xmlns:a16="http://schemas.microsoft.com/office/drawing/2014/main" id="{8109A58E-BD07-42F5-93DA-85894F3B56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2133600"/>
            <a:ext cx="8343900" cy="4562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a:extLst>
              <a:ext uri="{FF2B5EF4-FFF2-40B4-BE49-F238E27FC236}">
                <a16:creationId xmlns:a16="http://schemas.microsoft.com/office/drawing/2014/main" id="{C6A5BCD8-2D59-40D2-BE7C-32F9930FA523}"/>
              </a:ext>
            </a:extLst>
          </p:cNvPr>
          <p:cNvSpPr>
            <a:spLocks noGrp="1" noChangeArrowheads="1"/>
          </p:cNvSpPr>
          <p:nvPr>
            <p:ph type="title"/>
          </p:nvPr>
        </p:nvSpPr>
        <p:spPr>
          <a:xfrm>
            <a:off x="685800" y="381000"/>
            <a:ext cx="7772400" cy="1143000"/>
          </a:xfrm>
        </p:spPr>
        <p:txBody>
          <a:bodyPr/>
          <a:lstStyle/>
          <a:p>
            <a:pPr algn="r"/>
            <a:r>
              <a:rPr lang="en-US" altLang="en-US" sz="3600" i="1"/>
              <a:t>EXPLANATIONS FOR </a:t>
            </a:r>
            <a:br>
              <a:rPr lang="en-US" altLang="en-US" sz="3600" i="1"/>
            </a:br>
            <a:r>
              <a:rPr lang="en-US" altLang="en-US" sz="3600" i="1"/>
              <a:t>“SUPERIOR PERFORMANCE”</a:t>
            </a:r>
            <a:endParaRPr lang="en-US" altLang="en-US" sz="3600"/>
          </a:p>
        </p:txBody>
      </p:sp>
      <p:sp>
        <p:nvSpPr>
          <p:cNvPr id="5" name="Slide Number Placeholder 5">
            <a:extLst>
              <a:ext uri="{FF2B5EF4-FFF2-40B4-BE49-F238E27FC236}">
                <a16:creationId xmlns:a16="http://schemas.microsoft.com/office/drawing/2014/main" id="{D5F0B923-BA7C-4F2C-BC0A-0DF378C9FBDC}"/>
              </a:ext>
            </a:extLst>
          </p:cNvPr>
          <p:cNvSpPr>
            <a:spLocks noGrp="1"/>
          </p:cNvSpPr>
          <p:nvPr>
            <p:ph type="sldNum" sz="quarter" idx="12"/>
          </p:nvPr>
        </p:nvSpPr>
        <p:spPr/>
        <p:txBody>
          <a:bodyPr/>
          <a:lstStyle/>
          <a:p>
            <a:fld id="{6D8E3FD3-7EE3-495D-90E2-06A6E01E24A5}" type="slidenum">
              <a:rPr lang="en-US" altLang="en-US"/>
              <a:pPr/>
              <a:t>7</a:t>
            </a:fld>
            <a:endParaRPr lang="en-US" altLang="en-US"/>
          </a:p>
        </p:txBody>
      </p:sp>
      <p:sp>
        <p:nvSpPr>
          <p:cNvPr id="52227" name="Rectangle 3">
            <a:extLst>
              <a:ext uri="{FF2B5EF4-FFF2-40B4-BE49-F238E27FC236}">
                <a16:creationId xmlns:a16="http://schemas.microsoft.com/office/drawing/2014/main" id="{6500C013-5F10-43DF-9B78-5BE5E3A341D3}"/>
              </a:ext>
            </a:extLst>
          </p:cNvPr>
          <p:cNvSpPr>
            <a:spLocks noGrp="1" noChangeArrowheads="1"/>
          </p:cNvSpPr>
          <p:nvPr>
            <p:ph type="body" idx="1"/>
          </p:nvPr>
        </p:nvSpPr>
        <p:spPr>
          <a:xfrm>
            <a:off x="914400" y="2362200"/>
            <a:ext cx="7829550" cy="4114800"/>
          </a:xfrm>
        </p:spPr>
        <p:txBody>
          <a:bodyPr/>
          <a:lstStyle/>
          <a:p>
            <a:pPr lvl="1">
              <a:buFont typeface="Monotype Sorts" panose="01010601010101010101" pitchFamily="2" charset="2"/>
              <a:buChar char="l"/>
            </a:pPr>
            <a:r>
              <a:rPr lang="en-US" altLang="en-US" i="1"/>
              <a:t>CHANCE</a:t>
            </a:r>
          </a:p>
          <a:p>
            <a:pPr lvl="1">
              <a:buFont typeface="Monotype Sorts" panose="01010601010101010101" pitchFamily="2" charset="2"/>
              <a:buChar char="l"/>
            </a:pPr>
            <a:r>
              <a:rPr lang="en-US" altLang="en-US" i="1"/>
              <a:t>FAVORABLE CASE-MIX</a:t>
            </a:r>
          </a:p>
          <a:p>
            <a:pPr lvl="1">
              <a:buFont typeface="Monotype Sorts" panose="01010601010101010101" pitchFamily="2" charset="2"/>
              <a:buChar char="l"/>
            </a:pPr>
            <a:r>
              <a:rPr lang="en-US" altLang="en-US" i="1"/>
              <a:t>FAVORABLE ENVIRONMENT </a:t>
            </a:r>
          </a:p>
          <a:p>
            <a:pPr lvl="1">
              <a:buFont typeface="Monotype Sorts" panose="01010601010101010101" pitchFamily="2" charset="2"/>
              <a:buChar char="l"/>
            </a:pPr>
            <a:r>
              <a:rPr lang="en-US" altLang="en-US" i="1"/>
              <a:t>UNDER-REPORTING OF ADVERSE EVENTS</a:t>
            </a:r>
          </a:p>
          <a:p>
            <a:pPr lvl="1">
              <a:buFont typeface="Monotype Sorts" panose="01010601010101010101" pitchFamily="2" charset="2"/>
              <a:buChar char="l"/>
            </a:pPr>
            <a:r>
              <a:rPr lang="en-US" altLang="en-US" i="1"/>
              <a:t>HIGH QUALITY CARE</a:t>
            </a:r>
          </a:p>
          <a:p>
            <a:pPr lvl="1">
              <a:buFont typeface="Monotype Sorts" panose="01010601010101010101" pitchFamily="2" charset="2"/>
              <a:buChar char="l"/>
            </a:pPr>
            <a:endParaRPr lang="en-US" altLang="en-US" sz="3200"/>
          </a:p>
          <a:p>
            <a:pPr lvl="1">
              <a:buFont typeface="Monotype Sorts" panose="01010601010101010101" pitchFamily="2" charset="2"/>
              <a:buChar char="l"/>
            </a:pPr>
            <a:r>
              <a:rPr lang="en-US" altLang="en-US" sz="1200"/>
              <a:t>* William Edwards, MD/ VON/NIC/Q Phase I Report</a:t>
            </a:r>
            <a:endParaRPr lang="en-US" altLang="en-US" sz="3200"/>
          </a:p>
          <a:p>
            <a:pPr lvl="1">
              <a:buFont typeface="Monotype Sorts" panose="01010601010101010101" pitchFamily="2" charset="2"/>
              <a:buChar char="l"/>
            </a:pPr>
            <a:endParaRPr lang="en-US" altLang="en-US" sz="3200"/>
          </a:p>
        </p:txBody>
      </p:sp>
      <p:sp>
        <p:nvSpPr>
          <p:cNvPr id="52228" name="Line 4">
            <a:extLst>
              <a:ext uri="{FF2B5EF4-FFF2-40B4-BE49-F238E27FC236}">
                <a16:creationId xmlns:a16="http://schemas.microsoft.com/office/drawing/2014/main" id="{A2F99764-F77C-43B3-89E7-702AF06F43A2}"/>
              </a:ext>
              <a:ext uri="{C183D7F6-B498-43B3-948B-1728B52AA6E4}">
                <adec:decorative xmlns:adec="http://schemas.microsoft.com/office/drawing/2017/decorative" val="1"/>
              </a:ext>
            </a:extLst>
          </p:cNvPr>
          <p:cNvSpPr>
            <a:spLocks noChangeShapeType="1"/>
          </p:cNvSpPr>
          <p:nvPr/>
        </p:nvSpPr>
        <p:spPr bwMode="auto">
          <a:xfrm>
            <a:off x="863600" y="1973263"/>
            <a:ext cx="7315200" cy="0"/>
          </a:xfrm>
          <a:prstGeom prst="line">
            <a:avLst/>
          </a:prstGeom>
          <a:noFill/>
          <a:ln w="28575">
            <a:solidFill>
              <a:schemeClr val="fo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674" name="Rectangle 2">
            <a:extLst>
              <a:ext uri="{FF2B5EF4-FFF2-40B4-BE49-F238E27FC236}">
                <a16:creationId xmlns:a16="http://schemas.microsoft.com/office/drawing/2014/main" id="{F9C0338E-6FEB-41BD-8EBB-147FE80F8EA1}"/>
              </a:ext>
            </a:extLst>
          </p:cNvPr>
          <p:cNvSpPr>
            <a:spLocks noGrp="1" noChangeArrowheads="1"/>
          </p:cNvSpPr>
          <p:nvPr>
            <p:ph type="title"/>
          </p:nvPr>
        </p:nvSpPr>
        <p:spPr>
          <a:xfrm>
            <a:off x="1066800" y="609600"/>
            <a:ext cx="8077200" cy="1143000"/>
          </a:xfrm>
        </p:spPr>
        <p:txBody>
          <a:bodyPr/>
          <a:lstStyle/>
          <a:p>
            <a:r>
              <a:rPr lang="en-US" altLang="en-US" sz="3600"/>
              <a:t>The Message: …  </a:t>
            </a:r>
            <a:r>
              <a:rPr lang="en-US" altLang="en-US" sz="3600" i="1"/>
              <a:t>Picture yourself next year…Touting your journey toward near Zero infection rates</a:t>
            </a:r>
            <a:endParaRPr lang="en-US" altLang="en-US" sz="3600"/>
          </a:p>
        </p:txBody>
      </p:sp>
      <p:sp>
        <p:nvSpPr>
          <p:cNvPr id="4" name="Slide Number Placeholder 5">
            <a:extLst>
              <a:ext uri="{FF2B5EF4-FFF2-40B4-BE49-F238E27FC236}">
                <a16:creationId xmlns:a16="http://schemas.microsoft.com/office/drawing/2014/main" id="{12C53494-807C-4AE6-AC60-0DEA8BE564EA}"/>
              </a:ext>
            </a:extLst>
          </p:cNvPr>
          <p:cNvSpPr>
            <a:spLocks noGrp="1"/>
          </p:cNvSpPr>
          <p:nvPr>
            <p:ph type="sldNum" sz="quarter" idx="12"/>
          </p:nvPr>
        </p:nvSpPr>
        <p:spPr/>
        <p:txBody>
          <a:bodyPr/>
          <a:lstStyle/>
          <a:p>
            <a:fld id="{815D32EF-1CB9-4062-89B2-98F6FC23DA91}" type="slidenum">
              <a:rPr lang="en-US" altLang="en-US"/>
              <a:pPr/>
              <a:t>8</a:t>
            </a:fld>
            <a:endParaRPr lang="en-US" altLang="en-US"/>
          </a:p>
        </p:txBody>
      </p:sp>
      <p:sp>
        <p:nvSpPr>
          <p:cNvPr id="284675" name="Rectangle 3">
            <a:extLst>
              <a:ext uri="{FF2B5EF4-FFF2-40B4-BE49-F238E27FC236}">
                <a16:creationId xmlns:a16="http://schemas.microsoft.com/office/drawing/2014/main" id="{D84CB899-1197-44C7-85D1-C978C7224D12}"/>
              </a:ext>
            </a:extLst>
          </p:cNvPr>
          <p:cNvSpPr>
            <a:spLocks noGrp="1" noChangeArrowheads="1"/>
          </p:cNvSpPr>
          <p:nvPr>
            <p:ph type="body" idx="1"/>
          </p:nvPr>
        </p:nvSpPr>
        <p:spPr>
          <a:xfrm>
            <a:off x="838200" y="2017713"/>
            <a:ext cx="8116888" cy="4840287"/>
          </a:xfrm>
        </p:spPr>
        <p:txBody>
          <a:bodyPr/>
          <a:lstStyle/>
          <a:p>
            <a:pPr>
              <a:lnSpc>
                <a:spcPct val="90000"/>
              </a:lnSpc>
              <a:buFont typeface="Wingdings" panose="05000000000000000000" pitchFamily="2" charset="2"/>
              <a:buNone/>
            </a:pPr>
            <a:r>
              <a:rPr lang="en-US" altLang="en-US" sz="2800"/>
              <a:t>To do this:</a:t>
            </a:r>
          </a:p>
          <a:p>
            <a:pPr>
              <a:lnSpc>
                <a:spcPct val="90000"/>
              </a:lnSpc>
            </a:pPr>
            <a:r>
              <a:rPr lang="en-US" altLang="en-US" sz="2800"/>
              <a:t>You need to see the evidence that this is possible!</a:t>
            </a:r>
          </a:p>
          <a:p>
            <a:pPr>
              <a:lnSpc>
                <a:spcPct val="90000"/>
              </a:lnSpc>
            </a:pPr>
            <a:r>
              <a:rPr lang="en-US" altLang="en-US" sz="2800"/>
              <a:t>Understand how to diagnose, report and feedback your infection experience</a:t>
            </a:r>
          </a:p>
          <a:p>
            <a:pPr>
              <a:lnSpc>
                <a:spcPct val="90000"/>
              </a:lnSpc>
            </a:pPr>
            <a:r>
              <a:rPr lang="en-US" altLang="en-US" sz="2800"/>
              <a:t>Understand the “bundle” of initiatives for:</a:t>
            </a:r>
          </a:p>
          <a:p>
            <a:pPr lvl="1">
              <a:lnSpc>
                <a:spcPct val="90000"/>
              </a:lnSpc>
            </a:pPr>
            <a:r>
              <a:rPr lang="en-US" altLang="en-US" sz="2400"/>
              <a:t>Hand Hygiene</a:t>
            </a:r>
          </a:p>
          <a:p>
            <a:pPr lvl="1">
              <a:lnSpc>
                <a:spcPct val="90000"/>
              </a:lnSpc>
            </a:pPr>
            <a:r>
              <a:rPr lang="en-US" altLang="en-US" sz="2400"/>
              <a:t>Lines and hubs</a:t>
            </a:r>
          </a:p>
          <a:p>
            <a:pPr>
              <a:lnSpc>
                <a:spcPct val="90000"/>
              </a:lnSpc>
            </a:pPr>
            <a:r>
              <a:rPr lang="en-US" altLang="en-US" sz="2800"/>
              <a:t>Understand the related “bundles”</a:t>
            </a:r>
          </a:p>
          <a:p>
            <a:pPr lvl="1">
              <a:lnSpc>
                <a:spcPct val="90000"/>
              </a:lnSpc>
            </a:pPr>
            <a:r>
              <a:rPr lang="en-US" altLang="en-US" sz="2400"/>
              <a:t>Feeding and the use of human milk</a:t>
            </a:r>
          </a:p>
          <a:p>
            <a:pPr lvl="1">
              <a:lnSpc>
                <a:spcPct val="90000"/>
              </a:lnSpc>
            </a:pPr>
            <a:r>
              <a:rPr lang="en-US" altLang="en-US" sz="2400"/>
              <a:t>Teamwork development</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8" name="Rectangle 2">
            <a:extLst>
              <a:ext uri="{FF2B5EF4-FFF2-40B4-BE49-F238E27FC236}">
                <a16:creationId xmlns:a16="http://schemas.microsoft.com/office/drawing/2014/main" id="{3BC985DD-EFDB-43C8-B62F-A44E6C4A7727}"/>
              </a:ext>
            </a:extLst>
          </p:cNvPr>
          <p:cNvSpPr>
            <a:spLocks noGrp="1" noChangeArrowheads="1"/>
          </p:cNvSpPr>
          <p:nvPr>
            <p:ph type="title"/>
          </p:nvPr>
        </p:nvSpPr>
        <p:spPr>
          <a:xfrm>
            <a:off x="609600" y="617538"/>
            <a:ext cx="8334375" cy="1143000"/>
          </a:xfrm>
        </p:spPr>
        <p:txBody>
          <a:bodyPr/>
          <a:lstStyle/>
          <a:p>
            <a:pPr algn="r"/>
            <a:r>
              <a:rPr lang="en-US" altLang="en-US" sz="3600">
                <a:latin typeface="Arial" panose="020B0604020202020204" pitchFamily="34" charset="0"/>
              </a:rPr>
              <a:t>NIC/Q 2000 Program Effect In 6 NICUs: CONS Rates Before and After Inter-ventions Described </a:t>
            </a:r>
            <a:r>
              <a:rPr lang="en-US" altLang="en-US" sz="2400">
                <a:latin typeface="Arial" panose="020B0604020202020204" pitchFamily="34" charset="0"/>
              </a:rPr>
              <a:t>(Class III) </a:t>
            </a:r>
            <a:r>
              <a:rPr lang="en-US" altLang="en-US" sz="1600">
                <a:latin typeface="Arial" panose="020B0604020202020204" pitchFamily="34" charset="0"/>
              </a:rPr>
              <a:t>Kilbride Pediatrics 2003</a:t>
            </a:r>
            <a:endParaRPr lang="en-US" altLang="en-US" sz="3600">
              <a:latin typeface="Arial" panose="020B0604020202020204" pitchFamily="34" charset="0"/>
            </a:endParaRPr>
          </a:p>
        </p:txBody>
      </p:sp>
      <p:sp>
        <p:nvSpPr>
          <p:cNvPr id="214020" name="Rectangle 4">
            <a:extLst>
              <a:ext uri="{FF2B5EF4-FFF2-40B4-BE49-F238E27FC236}">
                <a16:creationId xmlns:a16="http://schemas.microsoft.com/office/drawing/2014/main" id="{C070A85B-E93F-47CB-A2BD-6ACC2C4A7E73}"/>
              </a:ext>
            </a:extLst>
          </p:cNvPr>
          <p:cNvSpPr>
            <a:spLocks noGrp="1" noChangeArrowheads="1"/>
          </p:cNvSpPr>
          <p:nvPr>
            <p:ph type="body" sz="half" idx="1"/>
          </p:nvPr>
        </p:nvSpPr>
        <p:spPr>
          <a:xfrm>
            <a:off x="457200" y="2133600"/>
            <a:ext cx="2971800" cy="4114800"/>
          </a:xfrm>
        </p:spPr>
        <p:txBody>
          <a:bodyPr/>
          <a:lstStyle/>
          <a:p>
            <a:pPr>
              <a:lnSpc>
                <a:spcPct val="80000"/>
              </a:lnSpc>
            </a:pPr>
            <a:r>
              <a:rPr lang="en-US" altLang="en-US" sz="2400"/>
              <a:t>Standard Diagnostic Criteria</a:t>
            </a:r>
          </a:p>
          <a:p>
            <a:pPr>
              <a:lnSpc>
                <a:spcPct val="80000"/>
              </a:lnSpc>
            </a:pPr>
            <a:r>
              <a:rPr lang="en-US" altLang="en-US" sz="2400"/>
              <a:t>Hand hygiene</a:t>
            </a:r>
          </a:p>
          <a:p>
            <a:pPr>
              <a:lnSpc>
                <a:spcPct val="80000"/>
              </a:lnSpc>
            </a:pPr>
            <a:r>
              <a:rPr lang="en-US" altLang="en-US" sz="2400"/>
              <a:t>Standardized line management, closed vascular systems and entry methods</a:t>
            </a:r>
          </a:p>
          <a:p>
            <a:pPr>
              <a:lnSpc>
                <a:spcPct val="80000"/>
              </a:lnSpc>
            </a:pPr>
            <a:r>
              <a:rPr lang="en-US" altLang="en-US" sz="2400"/>
              <a:t>Earlier enteral feeds</a:t>
            </a:r>
          </a:p>
          <a:p>
            <a:pPr>
              <a:lnSpc>
                <a:spcPct val="80000"/>
              </a:lnSpc>
              <a:buFont typeface="Wingdings" panose="05000000000000000000" pitchFamily="2" charset="2"/>
              <a:buNone/>
            </a:pPr>
            <a:r>
              <a:rPr lang="en-US" altLang="en-US" sz="2800"/>
              <a:t> </a:t>
            </a:r>
          </a:p>
        </p:txBody>
      </p:sp>
      <p:graphicFrame>
        <p:nvGraphicFramePr>
          <p:cNvPr id="2" name="Object 3" descr="graph that shows percentage of 1997 and percentage of 2000">
            <a:extLst>
              <a:ext uri="{FF2B5EF4-FFF2-40B4-BE49-F238E27FC236}">
                <a16:creationId xmlns:a16="http://schemas.microsoft.com/office/drawing/2014/main" id="{54D0B243-D0CC-4D9E-B902-644F335DC366}"/>
              </a:ext>
            </a:extLst>
          </p:cNvPr>
          <p:cNvGraphicFramePr>
            <a:graphicFrameLocks noGrp="1" noChangeAspect="1"/>
          </p:cNvGraphicFramePr>
          <p:nvPr>
            <p:ph type="clipArt" sz="half" idx="2"/>
            <p:extLst>
              <p:ext uri="{D42A27DB-BD31-4B8C-83A1-F6EECF244321}">
                <p14:modId xmlns:p14="http://schemas.microsoft.com/office/powerpoint/2010/main" val="1047803393"/>
              </p:ext>
            </p:extLst>
          </p:nvPr>
        </p:nvGraphicFramePr>
        <p:xfrm>
          <a:off x="3403600" y="2260600"/>
          <a:ext cx="5500688" cy="3403600"/>
        </p:xfrm>
        <a:graphic>
          <a:graphicData uri="http://schemas.openxmlformats.org/drawingml/2006/chart">
            <c:chart xmlns:c="http://schemas.openxmlformats.org/drawingml/2006/chart" xmlns:r="http://schemas.openxmlformats.org/officeDocument/2006/relationships" r:id="rId3"/>
          </a:graphicData>
        </a:graphic>
      </p:graphicFrame>
      <p:sp>
        <p:nvSpPr>
          <p:cNvPr id="214021" name="Line 5">
            <a:extLst>
              <a:ext uri="{FF2B5EF4-FFF2-40B4-BE49-F238E27FC236}">
                <a16:creationId xmlns:a16="http://schemas.microsoft.com/office/drawing/2014/main" id="{75638D7F-0975-4A79-BE4E-54EF40C5E437}"/>
              </a:ext>
              <a:ext uri="{C183D7F6-B498-43B3-948B-1728B52AA6E4}">
                <adec:decorative xmlns:adec="http://schemas.microsoft.com/office/drawing/2017/decorative" val="1"/>
              </a:ext>
            </a:extLst>
          </p:cNvPr>
          <p:cNvSpPr>
            <a:spLocks noChangeShapeType="1"/>
          </p:cNvSpPr>
          <p:nvPr/>
        </p:nvSpPr>
        <p:spPr bwMode="auto">
          <a:xfrm flipV="1">
            <a:off x="7010400" y="5638800"/>
            <a:ext cx="533400" cy="609600"/>
          </a:xfrm>
          <a:prstGeom prst="line">
            <a:avLst/>
          </a:prstGeom>
          <a:noFill/>
          <a:ln w="57150">
            <a:solidFill>
              <a:schemeClr val="tx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6" name="Slide Number Placeholder 6">
            <a:extLst>
              <a:ext uri="{FF2B5EF4-FFF2-40B4-BE49-F238E27FC236}">
                <a16:creationId xmlns:a16="http://schemas.microsoft.com/office/drawing/2014/main" id="{70C7AFA7-D356-4C4F-8FB1-35BD68D14CBB}"/>
              </a:ext>
            </a:extLst>
          </p:cNvPr>
          <p:cNvSpPr>
            <a:spLocks noGrp="1"/>
          </p:cNvSpPr>
          <p:nvPr>
            <p:ph type="sldNum" sz="quarter" idx="12"/>
          </p:nvPr>
        </p:nvSpPr>
        <p:spPr/>
        <p:txBody>
          <a:bodyPr/>
          <a:lstStyle/>
          <a:p>
            <a:fld id="{A59CC387-E52E-4D49-B3BD-27C8E0B070C7}" type="slidenum">
              <a:rPr lang="en-US" altLang="en-US"/>
              <a:pPr/>
              <a:t>9</a:t>
            </a:fld>
            <a:endParaRPr lang="en-US" alt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746" name="Rectangle 2">
            <a:extLst>
              <a:ext uri="{FF2B5EF4-FFF2-40B4-BE49-F238E27FC236}">
                <a16:creationId xmlns:a16="http://schemas.microsoft.com/office/drawing/2014/main" id="{47987817-1A25-48FD-BC3B-47023CF31BB4}"/>
              </a:ext>
            </a:extLst>
          </p:cNvPr>
          <p:cNvSpPr>
            <a:spLocks noGrp="1" noChangeArrowheads="1"/>
          </p:cNvSpPr>
          <p:nvPr>
            <p:ph type="title"/>
          </p:nvPr>
        </p:nvSpPr>
        <p:spPr>
          <a:xfrm>
            <a:off x="762000" y="617538"/>
            <a:ext cx="8181975" cy="1143000"/>
          </a:xfrm>
        </p:spPr>
        <p:txBody>
          <a:bodyPr/>
          <a:lstStyle/>
          <a:p>
            <a:pPr algn="r"/>
            <a:r>
              <a:rPr lang="en-US" altLang="en-US" sz="3200"/>
              <a:t>Sustained Reductions in Neonatal NI Rates Following A Comprehensive Intervention Program  </a:t>
            </a:r>
            <a:r>
              <a:rPr lang="en-US" altLang="en-US" sz="2400"/>
              <a:t>(Class III) </a:t>
            </a:r>
            <a:r>
              <a:rPr lang="en-US" altLang="en-US" sz="1600" i="1"/>
              <a:t>Schelonka. J Perinatology 2006</a:t>
            </a:r>
          </a:p>
        </p:txBody>
      </p:sp>
      <p:sp>
        <p:nvSpPr>
          <p:cNvPr id="4" name="Slide Number Placeholder 5">
            <a:extLst>
              <a:ext uri="{FF2B5EF4-FFF2-40B4-BE49-F238E27FC236}">
                <a16:creationId xmlns:a16="http://schemas.microsoft.com/office/drawing/2014/main" id="{0E6C101A-EF2E-43F3-B0E3-59E5A733FFD4}"/>
              </a:ext>
            </a:extLst>
          </p:cNvPr>
          <p:cNvSpPr>
            <a:spLocks noGrp="1"/>
          </p:cNvSpPr>
          <p:nvPr>
            <p:ph type="sldNum" sz="quarter" idx="12"/>
          </p:nvPr>
        </p:nvSpPr>
        <p:spPr/>
        <p:txBody>
          <a:bodyPr/>
          <a:lstStyle/>
          <a:p>
            <a:fld id="{A2EBADD7-2D8B-403D-B595-40DDE88C9A82}" type="slidenum">
              <a:rPr lang="en-US" altLang="en-US"/>
              <a:pPr/>
              <a:t>10</a:t>
            </a:fld>
            <a:endParaRPr lang="en-US" altLang="en-US"/>
          </a:p>
        </p:txBody>
      </p:sp>
      <p:sp>
        <p:nvSpPr>
          <p:cNvPr id="287747" name="Rectangle 3">
            <a:extLst>
              <a:ext uri="{FF2B5EF4-FFF2-40B4-BE49-F238E27FC236}">
                <a16:creationId xmlns:a16="http://schemas.microsoft.com/office/drawing/2014/main" id="{B916B22F-B666-4F89-A1FB-BE0536C0422E}"/>
              </a:ext>
            </a:extLst>
          </p:cNvPr>
          <p:cNvSpPr>
            <a:spLocks noGrp="1" noChangeArrowheads="1"/>
          </p:cNvSpPr>
          <p:nvPr>
            <p:ph type="body" idx="1"/>
          </p:nvPr>
        </p:nvSpPr>
        <p:spPr>
          <a:xfrm>
            <a:off x="1219200" y="1981200"/>
            <a:ext cx="7772400" cy="4876800"/>
          </a:xfrm>
        </p:spPr>
        <p:txBody>
          <a:bodyPr/>
          <a:lstStyle/>
          <a:p>
            <a:pPr>
              <a:lnSpc>
                <a:spcPct val="90000"/>
              </a:lnSpc>
            </a:pPr>
            <a:r>
              <a:rPr lang="en-US" altLang="en-US" sz="2400"/>
              <a:t>Physician and nursing education,  at UAB NICU</a:t>
            </a:r>
          </a:p>
          <a:p>
            <a:pPr>
              <a:lnSpc>
                <a:spcPct val="90000"/>
              </a:lnSpc>
            </a:pPr>
            <a:r>
              <a:rPr lang="en-US" altLang="en-US" sz="2400"/>
              <a:t>Common  improvement goals</a:t>
            </a:r>
          </a:p>
          <a:p>
            <a:pPr>
              <a:lnSpc>
                <a:spcPct val="90000"/>
              </a:lnSpc>
            </a:pPr>
            <a:r>
              <a:rPr lang="en-US" altLang="en-US" sz="2400"/>
              <a:t>Hand hygiene and environment care</a:t>
            </a:r>
          </a:p>
          <a:p>
            <a:pPr>
              <a:lnSpc>
                <a:spcPct val="90000"/>
              </a:lnSpc>
            </a:pPr>
            <a:r>
              <a:rPr lang="en-US" altLang="en-US" sz="2400"/>
              <a:t>Specialty nursing team for PICC placement, limits on umbilical catheter duration, increasing BM feeds, hastening feeding advancement</a:t>
            </a:r>
          </a:p>
          <a:p>
            <a:pPr>
              <a:lnSpc>
                <a:spcPct val="90000"/>
              </a:lnSpc>
            </a:pPr>
            <a:r>
              <a:rPr lang="en-US" altLang="en-US" sz="2800">
                <a:solidFill>
                  <a:schemeClr val="folHlink"/>
                </a:solidFill>
              </a:rPr>
              <a:t>Baseline infection rate: 8.5/1,000 hospital days</a:t>
            </a:r>
          </a:p>
          <a:p>
            <a:pPr>
              <a:lnSpc>
                <a:spcPct val="90000"/>
              </a:lnSpc>
            </a:pPr>
            <a:r>
              <a:rPr lang="en-US" altLang="en-US" sz="2800">
                <a:solidFill>
                  <a:schemeClr val="folHlink"/>
                </a:solidFill>
              </a:rPr>
              <a:t>Post-intervention: 1</a:t>
            </a:r>
            <a:r>
              <a:rPr lang="en-US" altLang="en-US" sz="2800" baseline="30000">
                <a:solidFill>
                  <a:schemeClr val="folHlink"/>
                </a:solidFill>
              </a:rPr>
              <a:t>st</a:t>
            </a:r>
            <a:r>
              <a:rPr lang="en-US" altLang="en-US" sz="2800">
                <a:solidFill>
                  <a:schemeClr val="folHlink"/>
                </a:solidFill>
              </a:rPr>
              <a:t> year- </a:t>
            </a:r>
            <a:r>
              <a:rPr lang="en-US" altLang="en-US" sz="2800">
                <a:solidFill>
                  <a:schemeClr val="folHlink"/>
                </a:solidFill>
                <a:latin typeface="Wingdings 3" panose="05040102010807070707" pitchFamily="18" charset="2"/>
              </a:rPr>
              <a:t>i</a:t>
            </a:r>
            <a:r>
              <a:rPr lang="en-US" altLang="en-US" sz="2800">
                <a:solidFill>
                  <a:schemeClr val="folHlink"/>
                </a:solidFill>
              </a:rPr>
              <a:t> 26% (p=0.002)</a:t>
            </a:r>
          </a:p>
          <a:p>
            <a:pPr>
              <a:lnSpc>
                <a:spcPct val="90000"/>
              </a:lnSpc>
            </a:pPr>
            <a:r>
              <a:rPr lang="en-US" altLang="en-US" sz="2800">
                <a:solidFill>
                  <a:schemeClr val="folHlink"/>
                </a:solidFill>
              </a:rPr>
              <a:t>                    2</a:t>
            </a:r>
            <a:r>
              <a:rPr lang="en-US" altLang="en-US" sz="2800" baseline="30000">
                <a:solidFill>
                  <a:schemeClr val="folHlink"/>
                </a:solidFill>
              </a:rPr>
              <a:t>nd</a:t>
            </a:r>
            <a:r>
              <a:rPr lang="en-US" altLang="en-US" sz="2800">
                <a:solidFill>
                  <a:schemeClr val="folHlink"/>
                </a:solidFill>
              </a:rPr>
              <a:t> -3</a:t>
            </a:r>
            <a:r>
              <a:rPr lang="en-US" altLang="en-US" sz="2800" baseline="30000">
                <a:solidFill>
                  <a:schemeClr val="folHlink"/>
                </a:solidFill>
              </a:rPr>
              <a:t>rd</a:t>
            </a:r>
            <a:r>
              <a:rPr lang="en-US" altLang="en-US" sz="2800">
                <a:solidFill>
                  <a:schemeClr val="folHlink"/>
                </a:solidFill>
              </a:rPr>
              <a:t> year- </a:t>
            </a:r>
            <a:r>
              <a:rPr lang="en-US" altLang="en-US" sz="2800">
                <a:solidFill>
                  <a:schemeClr val="folHlink"/>
                </a:solidFill>
                <a:latin typeface="Wingdings 3" panose="05040102010807070707" pitchFamily="18" charset="2"/>
              </a:rPr>
              <a:t>i</a:t>
            </a:r>
            <a:r>
              <a:rPr lang="en-US" altLang="en-US" sz="2800">
                <a:solidFill>
                  <a:schemeClr val="folHlink"/>
                </a:solidFill>
              </a:rPr>
              <a:t> 29% (p=0.001)</a:t>
            </a:r>
          </a:p>
          <a:p>
            <a:pPr>
              <a:lnSpc>
                <a:spcPct val="90000"/>
              </a:lnSpc>
            </a:pPr>
            <a:r>
              <a:rPr lang="en-US" altLang="en-US" sz="2400"/>
              <a:t>Much of decrease associated with CONS, but other bacteria/fungi also fell significantly</a:t>
            </a:r>
          </a:p>
          <a:p>
            <a:pPr>
              <a:lnSpc>
                <a:spcPct val="90000"/>
              </a:lnSpc>
            </a:pPr>
            <a:endParaRPr lang="en-US" altLang="en-US" sz="2400"/>
          </a:p>
          <a:p>
            <a:pPr>
              <a:lnSpc>
                <a:spcPct val="90000"/>
              </a:lnSpc>
            </a:pPr>
            <a:endParaRPr lang="en-US" altLang="en-US" sz="24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43642" name="Rectangle 922" descr="Table showing Summary of NICU Infection Prevention Projects Reported:&#10; 2003-2007">
            <a:extLst>
              <a:ext uri="{FF2B5EF4-FFF2-40B4-BE49-F238E27FC236}">
                <a16:creationId xmlns:a16="http://schemas.microsoft.com/office/drawing/2014/main" id="{01EA3412-0F99-4F60-B459-E8439EAD4658}"/>
              </a:ext>
            </a:extLst>
          </p:cNvPr>
          <p:cNvSpPr>
            <a:spLocks noGrp="1" noChangeArrowheads="1"/>
          </p:cNvSpPr>
          <p:nvPr>
            <p:ph type="title"/>
          </p:nvPr>
        </p:nvSpPr>
        <p:spPr/>
        <p:txBody>
          <a:bodyPr/>
          <a:lstStyle/>
          <a:p>
            <a:pPr algn="ctr"/>
            <a:r>
              <a:rPr lang="en-US" altLang="en-US" sz="3600" dirty="0"/>
              <a:t>Summary of NICU Infection Prevention Projects Reported:</a:t>
            </a:r>
            <a:br>
              <a:rPr lang="en-US" altLang="en-US" sz="3600" dirty="0"/>
            </a:br>
            <a:r>
              <a:rPr lang="en-US" altLang="en-US" sz="3600" dirty="0"/>
              <a:t> 2003-2007</a:t>
            </a:r>
          </a:p>
        </p:txBody>
      </p:sp>
      <p:graphicFrame>
        <p:nvGraphicFramePr>
          <p:cNvPr id="556567" name="Object 2583" descr="table showing Summary of NICU Infection Prevention Projects Reported:&#10; 2003-2007">
            <a:extLst>
              <a:ext uri="{FF2B5EF4-FFF2-40B4-BE49-F238E27FC236}">
                <a16:creationId xmlns:a16="http://schemas.microsoft.com/office/drawing/2014/main" id="{9712DC01-EF72-40C4-A4BB-62409B8A2410}"/>
              </a:ext>
            </a:extLst>
          </p:cNvPr>
          <p:cNvGraphicFramePr>
            <a:graphicFrameLocks noGrp="1" noChangeAspect="1"/>
          </p:cNvGraphicFramePr>
          <p:nvPr>
            <p:ph sz="half" idx="1"/>
            <p:extLst>
              <p:ext uri="{D42A27DB-BD31-4B8C-83A1-F6EECF244321}">
                <p14:modId xmlns:p14="http://schemas.microsoft.com/office/powerpoint/2010/main" val="3852905827"/>
              </p:ext>
            </p:extLst>
          </p:nvPr>
        </p:nvGraphicFramePr>
        <p:xfrm>
          <a:off x="609600" y="1908175"/>
          <a:ext cx="7935913" cy="4645025"/>
        </p:xfrm>
        <a:graphic>
          <a:graphicData uri="http://schemas.openxmlformats.org/presentationml/2006/ole">
            <mc:AlternateContent xmlns:mc="http://schemas.openxmlformats.org/markup-compatibility/2006">
              <mc:Choice xmlns:v="urn:schemas-microsoft-com:vml" Requires="v">
                <p:oleObj spid="_x0000_s556582" name="Worksheet" r:id="rId4" imgW="4410175" imgH="3086029" progId="Excel.Sheet.8">
                  <p:embed/>
                </p:oleObj>
              </mc:Choice>
              <mc:Fallback>
                <p:oleObj name="Worksheet" r:id="rId4" imgW="4410175" imgH="3086029" progId="Excel.Sheet.8">
                  <p:embed/>
                  <p:pic>
                    <p:nvPicPr>
                      <p:cNvPr id="0" name="Object 2583"/>
                      <p:cNvPicPr>
                        <a:picLocks noChangeAspect="1" noChangeArrowheads="1"/>
                      </p:cNvPicPr>
                      <p:nvPr/>
                    </p:nvPicPr>
                    <p:blipFill>
                      <a:blip r:embed="rId5"/>
                      <a:srcRect/>
                      <a:stretch>
                        <a:fillRect/>
                      </a:stretch>
                    </p:blipFill>
                    <p:spPr bwMode="auto">
                      <a:xfrm>
                        <a:off x="609600" y="1908175"/>
                        <a:ext cx="7935913" cy="464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solidFill>
                              <a:schemeClr val="tx1"/>
                            </a:solidFill>
                            <a:prstDash val="solid"/>
                            <a:miter lim="800000"/>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556571" name="Text Box 2587">
            <a:extLst>
              <a:ext uri="{FF2B5EF4-FFF2-40B4-BE49-F238E27FC236}">
                <a16:creationId xmlns:a16="http://schemas.microsoft.com/office/drawing/2014/main" id="{A5410DE9-9E41-4CC7-A477-26D60863C40F}"/>
              </a:ext>
            </a:extLst>
          </p:cNvPr>
          <p:cNvSpPr txBox="1">
            <a:spLocks noChangeArrowheads="1"/>
          </p:cNvSpPr>
          <p:nvPr/>
        </p:nvSpPr>
        <p:spPr bwMode="auto">
          <a:xfrm>
            <a:off x="609600" y="6553200"/>
            <a:ext cx="8001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200"/>
              <a:t>*CABSI/1000 line days;  #BSI/1000 patient days; %NI as per VON definitions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6898" name="Rectangle 2">
            <a:extLst>
              <a:ext uri="{FF2B5EF4-FFF2-40B4-BE49-F238E27FC236}">
                <a16:creationId xmlns:a16="http://schemas.microsoft.com/office/drawing/2014/main" id="{F1B87D17-E0E7-4659-AB3D-2126DD05B3BC}"/>
              </a:ext>
            </a:extLst>
          </p:cNvPr>
          <p:cNvSpPr>
            <a:spLocks noGrp="1" noChangeArrowheads="1"/>
          </p:cNvSpPr>
          <p:nvPr>
            <p:ph type="title"/>
          </p:nvPr>
        </p:nvSpPr>
        <p:spPr>
          <a:xfrm>
            <a:off x="533400" y="1905000"/>
            <a:ext cx="8174038" cy="2963863"/>
          </a:xfrm>
        </p:spPr>
        <p:txBody>
          <a:bodyPr/>
          <a:lstStyle/>
          <a:p>
            <a:pPr algn="r"/>
            <a:r>
              <a:rPr lang="en-US" altLang="en-US" sz="3600"/>
              <a:t>Diagnosis,Trending and Feedback of Catheter-Associated Bloodstream  Infections and Rates: </a:t>
            </a:r>
            <a:br>
              <a:rPr lang="en-US" altLang="en-US" sz="3600"/>
            </a:br>
            <a:br>
              <a:rPr lang="en-US" altLang="en-US" sz="3600"/>
            </a:br>
            <a:endParaRPr lang="en-US" altLang="en-US" sz="3600"/>
          </a:p>
        </p:txBody>
      </p:sp>
      <p:sp>
        <p:nvSpPr>
          <p:cNvPr id="4" name="Slide Number Placeholder 5">
            <a:extLst>
              <a:ext uri="{FF2B5EF4-FFF2-40B4-BE49-F238E27FC236}">
                <a16:creationId xmlns:a16="http://schemas.microsoft.com/office/drawing/2014/main" id="{7BB3C752-BB6F-4F4A-A6C8-ABC050650675}"/>
              </a:ext>
            </a:extLst>
          </p:cNvPr>
          <p:cNvSpPr>
            <a:spLocks noGrp="1"/>
          </p:cNvSpPr>
          <p:nvPr>
            <p:ph type="sldNum" sz="quarter" idx="12"/>
          </p:nvPr>
        </p:nvSpPr>
        <p:spPr/>
        <p:txBody>
          <a:bodyPr/>
          <a:lstStyle/>
          <a:p>
            <a:fld id="{405B2018-CF25-4C31-9171-FA81B85AC42B}" type="slidenum">
              <a:rPr lang="en-US" altLang="en-US"/>
              <a:pPr/>
              <a:t>12</a:t>
            </a:fld>
            <a:endParaRPr lang="en-US" altLang="en-US"/>
          </a:p>
        </p:txBody>
      </p:sp>
      <p:sp>
        <p:nvSpPr>
          <p:cNvPr id="336901" name="Text Box 5">
            <a:extLst>
              <a:ext uri="{FF2B5EF4-FFF2-40B4-BE49-F238E27FC236}">
                <a16:creationId xmlns:a16="http://schemas.microsoft.com/office/drawing/2014/main" id="{6A0B15A5-2DCB-4CA1-858E-689789E70011}"/>
              </a:ext>
            </a:extLst>
          </p:cNvPr>
          <p:cNvSpPr txBox="1">
            <a:spLocks noChangeArrowheads="1"/>
          </p:cNvSpPr>
          <p:nvPr/>
        </p:nvSpPr>
        <p:spPr bwMode="auto">
          <a:xfrm>
            <a:off x="914400" y="457200"/>
            <a:ext cx="8077200" cy="366713"/>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t>Understand how to diagnose, report and feedback your infection experience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Rectangle 2" descr="table showing: DATA: Pre-meeting exercise&#10;NI diagnostic process">
            <a:extLst>
              <a:ext uri="{FF2B5EF4-FFF2-40B4-BE49-F238E27FC236}">
                <a16:creationId xmlns:a16="http://schemas.microsoft.com/office/drawing/2014/main" id="{E7356460-5C2D-483D-82AA-CD5B84964CCB}"/>
              </a:ext>
            </a:extLst>
          </p:cNvPr>
          <p:cNvSpPr>
            <a:spLocks noGrp="1" noChangeArrowheads="1"/>
          </p:cNvSpPr>
          <p:nvPr>
            <p:ph type="title"/>
          </p:nvPr>
        </p:nvSpPr>
        <p:spPr/>
        <p:txBody>
          <a:bodyPr/>
          <a:lstStyle/>
          <a:p>
            <a:r>
              <a:rPr lang="en-US" altLang="en-US" sz="3600" dirty="0"/>
              <a:t>DATA: Pre-meeting exercise</a:t>
            </a:r>
            <a:br>
              <a:rPr lang="en-US" altLang="en-US" dirty="0"/>
            </a:br>
            <a:r>
              <a:rPr lang="en-US" altLang="en-US" sz="2400" dirty="0"/>
              <a:t>NI diagnostic process</a:t>
            </a:r>
            <a:endParaRPr lang="en-US" altLang="en-US" dirty="0"/>
          </a:p>
        </p:txBody>
      </p:sp>
      <p:sp>
        <p:nvSpPr>
          <p:cNvPr id="5" name="Slide Number Placeholder 4">
            <a:extLst>
              <a:ext uri="{FF2B5EF4-FFF2-40B4-BE49-F238E27FC236}">
                <a16:creationId xmlns:a16="http://schemas.microsoft.com/office/drawing/2014/main" id="{03F2A435-F798-47D4-9FC7-9E47AE8B7CA7}"/>
              </a:ext>
            </a:extLst>
          </p:cNvPr>
          <p:cNvSpPr>
            <a:spLocks noGrp="1"/>
          </p:cNvSpPr>
          <p:nvPr>
            <p:ph type="sldNum" sz="quarter" idx="12"/>
          </p:nvPr>
        </p:nvSpPr>
        <p:spPr/>
        <p:txBody>
          <a:bodyPr/>
          <a:lstStyle/>
          <a:p>
            <a:fld id="{AFEDE783-4DF6-4E12-8934-3E57CD1C2A60}" type="slidenum">
              <a:rPr lang="en-US" altLang="en-US"/>
              <a:pPr/>
              <a:t>13</a:t>
            </a:fld>
            <a:endParaRPr lang="en-US" altLang="en-US"/>
          </a:p>
        </p:txBody>
      </p:sp>
      <p:graphicFrame>
        <p:nvGraphicFramePr>
          <p:cNvPr id="680963" name="Object 3" descr="table showing DATA: Pre-meeting exercise&#10;NI diagnostic process">
            <a:extLst>
              <a:ext uri="{FF2B5EF4-FFF2-40B4-BE49-F238E27FC236}">
                <a16:creationId xmlns:a16="http://schemas.microsoft.com/office/drawing/2014/main" id="{01C0B5CF-75E3-4FCE-A81C-90992BA996C6}"/>
              </a:ext>
            </a:extLst>
          </p:cNvPr>
          <p:cNvGraphicFramePr>
            <a:graphicFrameLocks noChangeAspect="1"/>
          </p:cNvGraphicFramePr>
          <p:nvPr>
            <p:extLst>
              <p:ext uri="{D42A27DB-BD31-4B8C-83A1-F6EECF244321}">
                <p14:modId xmlns:p14="http://schemas.microsoft.com/office/powerpoint/2010/main" val="3956743660"/>
              </p:ext>
            </p:extLst>
          </p:nvPr>
        </p:nvGraphicFramePr>
        <p:xfrm>
          <a:off x="152400" y="2743200"/>
          <a:ext cx="8991600" cy="4114800"/>
        </p:xfrm>
        <a:graphic>
          <a:graphicData uri="http://schemas.openxmlformats.org/presentationml/2006/ole">
            <mc:AlternateContent xmlns:mc="http://schemas.openxmlformats.org/markup-compatibility/2006">
              <mc:Choice xmlns:v="urn:schemas-microsoft-com:vml" Requires="v">
                <p:oleObj spid="_x0000_s680974" name="Document" r:id="rId3" imgW="6350040" imgH="2003400" progId="Word.Document.8">
                  <p:embed/>
                </p:oleObj>
              </mc:Choice>
              <mc:Fallback>
                <p:oleObj name="Document" r:id="rId3" imgW="6350040" imgH="2003400" progId="Word.Document.8">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 y="2743200"/>
                        <a:ext cx="89916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80964" name="Text Box 4">
            <a:extLst>
              <a:ext uri="{FF2B5EF4-FFF2-40B4-BE49-F238E27FC236}">
                <a16:creationId xmlns:a16="http://schemas.microsoft.com/office/drawing/2014/main" id="{3D54746D-D510-4E19-9B51-D6731A44E962}"/>
              </a:ext>
            </a:extLst>
          </p:cNvPr>
          <p:cNvSpPr txBox="1">
            <a:spLocks noChangeArrowheads="1"/>
          </p:cNvSpPr>
          <p:nvPr/>
        </p:nvSpPr>
        <p:spPr bwMode="auto">
          <a:xfrm>
            <a:off x="762000" y="152400"/>
            <a:ext cx="8001000" cy="376238"/>
          </a:xfrm>
          <a:prstGeom prst="rect">
            <a:avLst/>
          </a:prstGeom>
          <a:solidFill>
            <a:schemeClr val="accent2"/>
          </a:solidFill>
          <a:ln w="952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t>Understand how to diagnose, report and feedback your infection experience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3426" name="Rectangle 2">
            <a:extLst>
              <a:ext uri="{FF2B5EF4-FFF2-40B4-BE49-F238E27FC236}">
                <a16:creationId xmlns:a16="http://schemas.microsoft.com/office/drawing/2014/main" id="{427554FB-FC7D-4F78-9952-98C69FA6EA39}"/>
              </a:ext>
            </a:extLst>
          </p:cNvPr>
          <p:cNvSpPr>
            <a:spLocks noGrp="1" noChangeArrowheads="1"/>
          </p:cNvSpPr>
          <p:nvPr>
            <p:ph type="title"/>
          </p:nvPr>
        </p:nvSpPr>
        <p:spPr/>
        <p:txBody>
          <a:bodyPr/>
          <a:lstStyle/>
          <a:p>
            <a:r>
              <a:rPr lang="en-US" altLang="en-US" sz="4000"/>
              <a:t>Engaging The People Who Count!</a:t>
            </a:r>
          </a:p>
        </p:txBody>
      </p:sp>
      <p:sp>
        <p:nvSpPr>
          <p:cNvPr id="4" name="Slide Number Placeholder 5">
            <a:extLst>
              <a:ext uri="{FF2B5EF4-FFF2-40B4-BE49-F238E27FC236}">
                <a16:creationId xmlns:a16="http://schemas.microsoft.com/office/drawing/2014/main" id="{B4FB7C43-B127-4B64-9BAE-2F03DFE02C8C}"/>
              </a:ext>
            </a:extLst>
          </p:cNvPr>
          <p:cNvSpPr>
            <a:spLocks noGrp="1"/>
          </p:cNvSpPr>
          <p:nvPr>
            <p:ph type="sldNum" sz="quarter" idx="12"/>
          </p:nvPr>
        </p:nvSpPr>
        <p:spPr/>
        <p:txBody>
          <a:bodyPr/>
          <a:lstStyle/>
          <a:p>
            <a:fld id="{2A706E3B-72B4-41E4-B2C7-D3EF81F2BB89}" type="slidenum">
              <a:rPr lang="en-US" altLang="en-US"/>
              <a:pPr/>
              <a:t>14</a:t>
            </a:fld>
            <a:endParaRPr lang="en-US" altLang="en-US"/>
          </a:p>
        </p:txBody>
      </p:sp>
      <p:sp>
        <p:nvSpPr>
          <p:cNvPr id="743427" name="Rectangle 3">
            <a:extLst>
              <a:ext uri="{FF2B5EF4-FFF2-40B4-BE49-F238E27FC236}">
                <a16:creationId xmlns:a16="http://schemas.microsoft.com/office/drawing/2014/main" id="{E3F0014C-47D8-4833-A02A-06DC65D0E122}"/>
              </a:ext>
            </a:extLst>
          </p:cNvPr>
          <p:cNvSpPr>
            <a:spLocks noGrp="1" noChangeArrowheads="1"/>
          </p:cNvSpPr>
          <p:nvPr>
            <p:ph type="body" idx="1"/>
          </p:nvPr>
        </p:nvSpPr>
        <p:spPr/>
        <p:txBody>
          <a:bodyPr/>
          <a:lstStyle/>
          <a:p>
            <a:r>
              <a:rPr lang="en-US" altLang="en-US"/>
              <a:t>Diagnostic criteria and event trending</a:t>
            </a:r>
          </a:p>
          <a:p>
            <a:pPr lvl="1"/>
            <a:r>
              <a:rPr lang="en-US" altLang="en-US"/>
              <a:t>The unit reputation factor!</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00071" name="Rectangle 7" descr="flowchart showing Consensus Practices (CaCHA NICUs): Diagnosis">
            <a:extLst>
              <a:ext uri="{FF2B5EF4-FFF2-40B4-BE49-F238E27FC236}">
                <a16:creationId xmlns:a16="http://schemas.microsoft.com/office/drawing/2014/main" id="{7280E4AE-6637-45E0-80A0-337871F26F29}"/>
              </a:ext>
            </a:extLst>
          </p:cNvPr>
          <p:cNvSpPr>
            <a:spLocks noGrp="1" noChangeArrowheads="1"/>
          </p:cNvSpPr>
          <p:nvPr>
            <p:ph type="title"/>
          </p:nvPr>
        </p:nvSpPr>
        <p:spPr>
          <a:xfrm>
            <a:off x="152400" y="0"/>
            <a:ext cx="8763000" cy="693738"/>
          </a:xfrm>
        </p:spPr>
        <p:txBody>
          <a:bodyPr/>
          <a:lstStyle/>
          <a:p>
            <a:pPr algn="ctr"/>
            <a:r>
              <a:rPr lang="en-US" altLang="en-US" sz="3200" dirty="0"/>
              <a:t>Consensus Practices (</a:t>
            </a:r>
            <a:r>
              <a:rPr lang="en-US" altLang="en-US" sz="3200" dirty="0" err="1"/>
              <a:t>CaCHA</a:t>
            </a:r>
            <a:r>
              <a:rPr lang="en-US" altLang="en-US" sz="3200" dirty="0"/>
              <a:t> NICUs): Diagnosis</a:t>
            </a:r>
          </a:p>
        </p:txBody>
      </p:sp>
      <p:pic>
        <p:nvPicPr>
          <p:cNvPr id="600072" name="Picture 8" descr="flowchart showing Consensus Practices (CaCHA NICUs): Diagnosis">
            <a:extLst>
              <a:ext uri="{FF2B5EF4-FFF2-40B4-BE49-F238E27FC236}">
                <a16:creationId xmlns:a16="http://schemas.microsoft.com/office/drawing/2014/main" id="{AD270950-5AEB-4EE1-ADDA-4D6E2A21CE2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62000"/>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1378" name="Rectangle 2">
            <a:extLst>
              <a:ext uri="{FF2B5EF4-FFF2-40B4-BE49-F238E27FC236}">
                <a16:creationId xmlns:a16="http://schemas.microsoft.com/office/drawing/2014/main" id="{8F247FEF-C06F-4FFC-92AC-4B91E8965250}"/>
              </a:ext>
            </a:extLst>
          </p:cNvPr>
          <p:cNvSpPr>
            <a:spLocks noGrp="1" noChangeArrowheads="1"/>
          </p:cNvSpPr>
          <p:nvPr>
            <p:ph type="title"/>
          </p:nvPr>
        </p:nvSpPr>
        <p:spPr/>
        <p:txBody>
          <a:bodyPr/>
          <a:lstStyle/>
          <a:p>
            <a:pPr algn="r"/>
            <a:r>
              <a:rPr lang="en-US" altLang="en-US" sz="3600"/>
              <a:t>Issues Related To Diagnosis And Trending:</a:t>
            </a:r>
          </a:p>
        </p:txBody>
      </p:sp>
      <p:sp>
        <p:nvSpPr>
          <p:cNvPr id="5" name="Slide Number Placeholder 5">
            <a:extLst>
              <a:ext uri="{FF2B5EF4-FFF2-40B4-BE49-F238E27FC236}">
                <a16:creationId xmlns:a16="http://schemas.microsoft.com/office/drawing/2014/main" id="{2C7BE34F-00C0-43B3-BFF0-03403492F1E6}"/>
              </a:ext>
            </a:extLst>
          </p:cNvPr>
          <p:cNvSpPr>
            <a:spLocks noGrp="1"/>
          </p:cNvSpPr>
          <p:nvPr>
            <p:ph type="sldNum" sz="quarter" idx="12"/>
          </p:nvPr>
        </p:nvSpPr>
        <p:spPr/>
        <p:txBody>
          <a:bodyPr/>
          <a:lstStyle/>
          <a:p>
            <a:fld id="{E58AD12D-69AC-4B51-B047-C4BD2099AD41}" type="slidenum">
              <a:rPr lang="en-US" altLang="en-US"/>
              <a:pPr/>
              <a:t>16</a:t>
            </a:fld>
            <a:endParaRPr lang="en-US" altLang="en-US"/>
          </a:p>
        </p:txBody>
      </p:sp>
      <p:sp>
        <p:nvSpPr>
          <p:cNvPr id="741379" name="Rectangle 3">
            <a:extLst>
              <a:ext uri="{FF2B5EF4-FFF2-40B4-BE49-F238E27FC236}">
                <a16:creationId xmlns:a16="http://schemas.microsoft.com/office/drawing/2014/main" id="{DCA298FA-71B4-4B21-9EA0-77F7E8391AE6}"/>
              </a:ext>
            </a:extLst>
          </p:cNvPr>
          <p:cNvSpPr>
            <a:spLocks noGrp="1" noChangeArrowheads="1"/>
          </p:cNvSpPr>
          <p:nvPr>
            <p:ph type="body" idx="1"/>
          </p:nvPr>
        </p:nvSpPr>
        <p:spPr>
          <a:xfrm>
            <a:off x="1182688" y="1828800"/>
            <a:ext cx="7961312" cy="5029200"/>
          </a:xfrm>
        </p:spPr>
        <p:txBody>
          <a:bodyPr/>
          <a:lstStyle/>
          <a:p>
            <a:pPr>
              <a:lnSpc>
                <a:spcPct val="80000"/>
              </a:lnSpc>
            </a:pPr>
            <a:r>
              <a:rPr lang="en-US" altLang="en-US" sz="2400"/>
              <a:t>Dynamic nature of the CDC’s own experts, their definitions and their reception by our collaborative’s members</a:t>
            </a:r>
          </a:p>
          <a:p>
            <a:pPr lvl="1">
              <a:lnSpc>
                <a:spcPct val="80000"/>
              </a:lnSpc>
            </a:pPr>
            <a:r>
              <a:rPr lang="en-US" altLang="en-US" sz="2000"/>
              <a:t>NNIS metamorphosis into NHSN</a:t>
            </a:r>
          </a:p>
          <a:p>
            <a:pPr lvl="1">
              <a:lnSpc>
                <a:spcPct val="80000"/>
              </a:lnSpc>
            </a:pPr>
            <a:r>
              <a:rPr lang="en-US" altLang="en-US" sz="2000"/>
              <a:t>LC CABSI diagnostic criteria</a:t>
            </a:r>
          </a:p>
          <a:p>
            <a:pPr lvl="2">
              <a:lnSpc>
                <a:spcPct val="80000"/>
              </a:lnSpc>
            </a:pPr>
            <a:r>
              <a:rPr lang="en-US" altLang="en-US" sz="1800"/>
              <a:t>2006: Collaborative rejects “clinical sepsis” dx</a:t>
            </a:r>
          </a:p>
          <a:p>
            <a:pPr lvl="2">
              <a:lnSpc>
                <a:spcPct val="80000"/>
              </a:lnSpc>
            </a:pPr>
            <a:r>
              <a:rPr lang="en-US" altLang="en-US" sz="1800"/>
              <a:t>       : augments temperature criteria</a:t>
            </a:r>
          </a:p>
          <a:p>
            <a:pPr lvl="2">
              <a:lnSpc>
                <a:spcPct val="80000"/>
              </a:lnSpc>
            </a:pPr>
            <a:r>
              <a:rPr lang="en-US" altLang="en-US" sz="1800"/>
              <a:t>       : concerned about access and pain associated with BC</a:t>
            </a:r>
          </a:p>
          <a:p>
            <a:pPr lvl="2">
              <a:lnSpc>
                <a:spcPct val="80000"/>
              </a:lnSpc>
            </a:pPr>
            <a:r>
              <a:rPr lang="en-US" altLang="en-US" sz="1800"/>
              <a:t>2007: CDC excludes the use of the antigen test criterion</a:t>
            </a:r>
          </a:p>
          <a:p>
            <a:pPr lvl="2">
              <a:lnSpc>
                <a:spcPct val="80000"/>
              </a:lnSpc>
            </a:pPr>
            <a:r>
              <a:rPr lang="en-US" altLang="en-US" sz="1800"/>
              <a:t>2008: CDC excludes the use of the “single” culture criterion as it relates to organisms classified as “common skin contaminants” </a:t>
            </a:r>
          </a:p>
          <a:p>
            <a:pPr lvl="1">
              <a:lnSpc>
                <a:spcPct val="80000"/>
              </a:lnSpc>
            </a:pPr>
            <a:r>
              <a:rPr lang="en-US" altLang="en-US" sz="2000"/>
              <a:t>Denominator (Line Day) Counts:</a:t>
            </a:r>
          </a:p>
          <a:p>
            <a:pPr lvl="2">
              <a:lnSpc>
                <a:spcPct val="80000"/>
              </a:lnSpc>
            </a:pPr>
            <a:r>
              <a:rPr lang="en-US" altLang="en-US" sz="1800"/>
              <a:t>2007: Additional birthweight strata</a:t>
            </a:r>
          </a:p>
          <a:p>
            <a:pPr lvl="2">
              <a:lnSpc>
                <a:spcPct val="80000"/>
              </a:lnSpc>
            </a:pPr>
            <a:r>
              <a:rPr lang="en-US" altLang="en-US" sz="1800"/>
              <a:t>2008: Differerentiation between umbilical line days from central line days</a:t>
            </a:r>
          </a:p>
          <a:p>
            <a:pPr>
              <a:lnSpc>
                <a:spcPct val="80000"/>
              </a:lnSpc>
            </a:pPr>
            <a:r>
              <a:rPr lang="en-US" altLang="en-US" sz="2400"/>
              <a:t>Relationships with hospital’s Infection Control Department</a:t>
            </a:r>
          </a:p>
        </p:txBody>
      </p:sp>
      <p:sp>
        <p:nvSpPr>
          <p:cNvPr id="741380" name="Text Box 4">
            <a:extLst>
              <a:ext uri="{FF2B5EF4-FFF2-40B4-BE49-F238E27FC236}">
                <a16:creationId xmlns:a16="http://schemas.microsoft.com/office/drawing/2014/main" id="{51936530-ADE2-4F58-8B8A-766CF786624A}"/>
              </a:ext>
            </a:extLst>
          </p:cNvPr>
          <p:cNvSpPr txBox="1">
            <a:spLocks noChangeArrowheads="1"/>
          </p:cNvSpPr>
          <p:nvPr/>
        </p:nvSpPr>
        <p:spPr bwMode="auto">
          <a:xfrm>
            <a:off x="838200" y="228600"/>
            <a:ext cx="8001000" cy="366713"/>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t>Understand how to diagnose, report and feedback your infection experience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04162" name="Rectangle 2" descr="graph of Self-reported Diagnostic “Best Practices” During CaCHA NICU Collaborative Project:&#10; Present At Onset; Implemented During Project; Being Addressed As A Result Of Collaborative Meetings">
            <a:extLst>
              <a:ext uri="{FF2B5EF4-FFF2-40B4-BE49-F238E27FC236}">
                <a16:creationId xmlns:a16="http://schemas.microsoft.com/office/drawing/2014/main" id="{8E42B422-8F8B-42C8-BDD2-5023D1FD7D33}"/>
              </a:ext>
            </a:extLst>
          </p:cNvPr>
          <p:cNvSpPr>
            <a:spLocks noGrp="1" noChangeArrowheads="1"/>
          </p:cNvSpPr>
          <p:nvPr>
            <p:ph type="title"/>
          </p:nvPr>
        </p:nvSpPr>
        <p:spPr/>
        <p:txBody>
          <a:bodyPr/>
          <a:lstStyle/>
          <a:p>
            <a:r>
              <a:rPr lang="en-US" altLang="en-US" sz="2800" dirty="0"/>
              <a:t>Self-reported Diagnostic “Best Practices” During </a:t>
            </a:r>
            <a:r>
              <a:rPr lang="en-US" altLang="en-US" sz="2800" dirty="0" err="1"/>
              <a:t>CaCHA</a:t>
            </a:r>
            <a:r>
              <a:rPr lang="en-US" altLang="en-US" sz="2800" dirty="0"/>
              <a:t> NICU Collaborative Project:</a:t>
            </a:r>
            <a:br>
              <a:rPr lang="en-US" altLang="en-US" sz="2800" dirty="0"/>
            </a:br>
            <a:r>
              <a:rPr lang="en-US" altLang="en-US" sz="2800" dirty="0"/>
              <a:t> </a:t>
            </a:r>
            <a:r>
              <a:rPr lang="en-US" altLang="en-US" sz="2400" dirty="0">
                <a:solidFill>
                  <a:schemeClr val="accent2"/>
                </a:solidFill>
              </a:rPr>
              <a:t>Present At Onset; </a:t>
            </a:r>
            <a:r>
              <a:rPr lang="en-US" altLang="en-US" sz="2400" dirty="0">
                <a:solidFill>
                  <a:srgbClr val="00CC00"/>
                </a:solidFill>
              </a:rPr>
              <a:t>Implemented During Project;</a:t>
            </a:r>
            <a:r>
              <a:rPr lang="en-US" altLang="en-US" sz="2400" dirty="0">
                <a:solidFill>
                  <a:srgbClr val="33CC33"/>
                </a:solidFill>
              </a:rPr>
              <a:t> </a:t>
            </a:r>
            <a:r>
              <a:rPr lang="en-US" altLang="en-US" sz="2400" dirty="0">
                <a:solidFill>
                  <a:srgbClr val="FF0000"/>
                </a:solidFill>
              </a:rPr>
              <a:t>Being Addressed As A Result Of Collaborative Meetings</a:t>
            </a:r>
            <a:endParaRPr lang="en-US" altLang="en-US" sz="2400" dirty="0"/>
          </a:p>
        </p:txBody>
      </p:sp>
      <p:pic>
        <p:nvPicPr>
          <p:cNvPr id="604163" name="Picture 3" descr="graph of Self-reported Diagnostic “Best Practices” During CaCHA NICU Collaborative Project:&#10; Present At Onset; Implemented During Project; Being Addressed As A Result Of Collaborative Meetings">
            <a:extLst>
              <a:ext uri="{FF2B5EF4-FFF2-40B4-BE49-F238E27FC236}">
                <a16:creationId xmlns:a16="http://schemas.microsoft.com/office/drawing/2014/main" id="{5F3BBEFC-8029-444C-A1D9-910DC6CBC0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676400"/>
            <a:ext cx="8305800" cy="518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1746" name="Rectangle 2">
            <a:extLst>
              <a:ext uri="{FF2B5EF4-FFF2-40B4-BE49-F238E27FC236}">
                <a16:creationId xmlns:a16="http://schemas.microsoft.com/office/drawing/2014/main" id="{7D21A4C8-8EF8-4B98-94D5-C16372C2B8B9}"/>
              </a:ext>
            </a:extLst>
          </p:cNvPr>
          <p:cNvSpPr>
            <a:spLocks noGrp="1" noChangeArrowheads="1"/>
          </p:cNvSpPr>
          <p:nvPr>
            <p:ph type="title"/>
          </p:nvPr>
        </p:nvSpPr>
        <p:spPr>
          <a:xfrm>
            <a:off x="533400" y="617538"/>
            <a:ext cx="8610600" cy="1143000"/>
          </a:xfrm>
        </p:spPr>
        <p:txBody>
          <a:bodyPr/>
          <a:lstStyle/>
          <a:p>
            <a:pPr algn="ctr"/>
            <a:r>
              <a:rPr lang="en-US" altLang="en-US" sz="3600"/>
              <a:t>SPC Charting Illustrated:</a:t>
            </a:r>
            <a:br>
              <a:rPr lang="en-US" altLang="en-US" sz="3600"/>
            </a:br>
            <a:r>
              <a:rPr lang="en-US" altLang="en-US" sz="3600"/>
              <a:t>CLBSI in the NICU-</a:t>
            </a:r>
            <a:r>
              <a:rPr lang="en-US" altLang="en-US" sz="3600" i="1"/>
              <a:t>Old School</a:t>
            </a:r>
            <a:endParaRPr lang="en-US" altLang="en-US" sz="3600"/>
          </a:p>
        </p:txBody>
      </p:sp>
      <p:sp>
        <p:nvSpPr>
          <p:cNvPr id="5" name="Slide Number Placeholder 5">
            <a:extLst>
              <a:ext uri="{FF2B5EF4-FFF2-40B4-BE49-F238E27FC236}">
                <a16:creationId xmlns:a16="http://schemas.microsoft.com/office/drawing/2014/main" id="{6DD1C7E4-C9E8-48DB-9952-358066D3E6FC}"/>
              </a:ext>
            </a:extLst>
          </p:cNvPr>
          <p:cNvSpPr>
            <a:spLocks noGrp="1"/>
          </p:cNvSpPr>
          <p:nvPr>
            <p:ph type="sldNum" sz="quarter" idx="12"/>
          </p:nvPr>
        </p:nvSpPr>
        <p:spPr/>
        <p:txBody>
          <a:bodyPr/>
          <a:lstStyle/>
          <a:p>
            <a:fld id="{F83506AD-47E3-4607-88BD-69204CFC786A}" type="slidenum">
              <a:rPr lang="en-US" altLang="en-US"/>
              <a:pPr/>
              <a:t>18</a:t>
            </a:fld>
            <a:endParaRPr lang="en-US" altLang="en-US"/>
          </a:p>
        </p:txBody>
      </p:sp>
      <p:pic>
        <p:nvPicPr>
          <p:cNvPr id="671747" name="Picture 3" descr="graph showing CLBSI in the NICU Jan 1997 to 2000">
            <a:extLst>
              <a:ext uri="{FF2B5EF4-FFF2-40B4-BE49-F238E27FC236}">
                <a16:creationId xmlns:a16="http://schemas.microsoft.com/office/drawing/2014/main" id="{94002BFC-0B96-4E40-8FC2-4720CB6BA578}"/>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609600" y="2133600"/>
            <a:ext cx="8345488" cy="4178300"/>
          </a:xfrm>
          <a:noFill/>
          <a:ln/>
          <a:extLst>
            <a:ext uri="{91240B29-F687-4F45-9708-019B960494DF}">
              <a14:hiddenLine xmlns:a14="http://schemas.microsoft.com/office/drawing/2010/main" w="9525" cap="flat" cmpd="sng">
                <a:solidFill>
                  <a:schemeClr val="tx1"/>
                </a:solidFill>
                <a:prstDash val="solid"/>
                <a:miter lim="800000"/>
                <a:headEnd type="none" w="med" len="med"/>
                <a:tailEnd type="none" w="med" len="med"/>
              </a14:hiddenLine>
            </a:ext>
          </a:extLst>
        </p:spPr>
      </p:pic>
      <p:sp>
        <p:nvSpPr>
          <p:cNvPr id="671748" name="Text Box 4">
            <a:extLst>
              <a:ext uri="{FF2B5EF4-FFF2-40B4-BE49-F238E27FC236}">
                <a16:creationId xmlns:a16="http://schemas.microsoft.com/office/drawing/2014/main" id="{ACED06F3-BCD1-46C0-B538-8D214E937E00}"/>
              </a:ext>
            </a:extLst>
          </p:cNvPr>
          <p:cNvSpPr txBox="1">
            <a:spLocks noChangeArrowheads="1"/>
          </p:cNvSpPr>
          <p:nvPr/>
        </p:nvSpPr>
        <p:spPr bwMode="auto">
          <a:xfrm>
            <a:off x="762000" y="152400"/>
            <a:ext cx="8001000" cy="376238"/>
          </a:xfrm>
          <a:prstGeom prst="rect">
            <a:avLst/>
          </a:prstGeom>
          <a:solidFill>
            <a:schemeClr val="accent2"/>
          </a:solidFill>
          <a:ln w="952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t>Understand how to diagnose, report and feedback your infection experience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42" name="Rectangle 2" descr="chart showing N Rate per 1000 lines days per year">
            <a:extLst>
              <a:ext uri="{FF2B5EF4-FFF2-40B4-BE49-F238E27FC236}">
                <a16:creationId xmlns:a16="http://schemas.microsoft.com/office/drawing/2014/main" id="{27EC209D-06E7-423B-AC80-2858A2D4DBF5}"/>
              </a:ext>
            </a:extLst>
          </p:cNvPr>
          <p:cNvSpPr>
            <a:spLocks noGrp="1" noChangeArrowheads="1"/>
          </p:cNvSpPr>
          <p:nvPr>
            <p:ph type="title"/>
          </p:nvPr>
        </p:nvSpPr>
        <p:spPr/>
        <p:txBody>
          <a:bodyPr/>
          <a:lstStyle/>
          <a:p>
            <a:pPr algn="ctr"/>
            <a:r>
              <a:rPr lang="en-US" altLang="en-US" sz="4000" dirty="0"/>
              <a:t>Annotated Run Charts:</a:t>
            </a:r>
            <a:br>
              <a:rPr lang="en-US" altLang="en-US" sz="4000" dirty="0"/>
            </a:br>
            <a:r>
              <a:rPr lang="en-US" altLang="en-US" sz="4000" dirty="0"/>
              <a:t>Data That Tell A Story</a:t>
            </a:r>
          </a:p>
        </p:txBody>
      </p:sp>
      <p:sp>
        <p:nvSpPr>
          <p:cNvPr id="5" name="Slide Number Placeholder 4">
            <a:extLst>
              <a:ext uri="{FF2B5EF4-FFF2-40B4-BE49-F238E27FC236}">
                <a16:creationId xmlns:a16="http://schemas.microsoft.com/office/drawing/2014/main" id="{B9BC2899-834E-4384-A823-27A7E4CB64FF}"/>
              </a:ext>
            </a:extLst>
          </p:cNvPr>
          <p:cNvSpPr>
            <a:spLocks noGrp="1"/>
          </p:cNvSpPr>
          <p:nvPr>
            <p:ph type="sldNum" sz="quarter" idx="12"/>
          </p:nvPr>
        </p:nvSpPr>
        <p:spPr/>
        <p:txBody>
          <a:bodyPr/>
          <a:lstStyle/>
          <a:p>
            <a:fld id="{D9CF8154-3A5E-47B3-9E36-6B7AFD29CCF3}" type="slidenum">
              <a:rPr lang="en-US" altLang="en-US"/>
              <a:pPr/>
              <a:t>19</a:t>
            </a:fld>
            <a:endParaRPr lang="en-US" altLang="en-US"/>
          </a:p>
        </p:txBody>
      </p:sp>
      <p:pic>
        <p:nvPicPr>
          <p:cNvPr id="675870" name="Picture 30" descr="chart showing N Rate per 1000 lines days per year">
            <a:extLst>
              <a:ext uri="{FF2B5EF4-FFF2-40B4-BE49-F238E27FC236}">
                <a16:creationId xmlns:a16="http://schemas.microsoft.com/office/drawing/2014/main" id="{1D4703C6-B7D9-46EB-8156-AF925DC695A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2057400"/>
            <a:ext cx="7848600" cy="4516438"/>
          </a:xfrm>
          <a:prstGeom prst="rect">
            <a:avLst/>
          </a:prstGeom>
          <a:noFill/>
          <a:extLst>
            <a:ext uri="{909E8E84-426E-40DD-AFC4-6F175D3DCCD1}">
              <a14:hiddenFill xmlns:a14="http://schemas.microsoft.com/office/drawing/2010/main">
                <a:solidFill>
                  <a:srgbClr val="FFFFFF"/>
                </a:solidFill>
              </a14:hiddenFill>
            </a:ext>
          </a:extLst>
        </p:spPr>
      </p:pic>
      <p:sp>
        <p:nvSpPr>
          <p:cNvPr id="675873" name="Text Box 33">
            <a:extLst>
              <a:ext uri="{FF2B5EF4-FFF2-40B4-BE49-F238E27FC236}">
                <a16:creationId xmlns:a16="http://schemas.microsoft.com/office/drawing/2014/main" id="{B57337BF-DC0C-4853-BD00-B16DACA322AD}"/>
              </a:ext>
            </a:extLst>
          </p:cNvPr>
          <p:cNvSpPr txBox="1">
            <a:spLocks noChangeArrowheads="1"/>
          </p:cNvSpPr>
          <p:nvPr/>
        </p:nvSpPr>
        <p:spPr bwMode="auto">
          <a:xfrm>
            <a:off x="762000" y="152400"/>
            <a:ext cx="8001000" cy="376238"/>
          </a:xfrm>
          <a:prstGeom prst="rect">
            <a:avLst/>
          </a:prstGeom>
          <a:solidFill>
            <a:schemeClr val="accent2"/>
          </a:solidFill>
          <a:ln w="952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t>Understand how to diagnose, report and feedback your infection experience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5170" name="Rectangle 2">
            <a:extLst>
              <a:ext uri="{FF2B5EF4-FFF2-40B4-BE49-F238E27FC236}">
                <a16:creationId xmlns:a16="http://schemas.microsoft.com/office/drawing/2014/main" id="{45A9D31B-C1BB-4CA2-8971-8B23888C6F92}"/>
              </a:ext>
            </a:extLst>
          </p:cNvPr>
          <p:cNvSpPr>
            <a:spLocks noGrp="1" noChangeArrowheads="1"/>
          </p:cNvSpPr>
          <p:nvPr>
            <p:ph type="title"/>
          </p:nvPr>
        </p:nvSpPr>
        <p:spPr/>
        <p:txBody>
          <a:bodyPr/>
          <a:lstStyle/>
          <a:p>
            <a:pPr algn="r"/>
            <a:r>
              <a:rPr lang="en-US" altLang="en-US" sz="3200">
                <a:latin typeface="Arial" panose="020B0604020202020204" pitchFamily="34" charset="0"/>
              </a:rPr>
              <a:t>STUDY: Interval (in days) Since Last CABSI-The NICU Equivalent to “Accident Free” Days at the Worksite!</a:t>
            </a:r>
            <a:endParaRPr lang="en-US" altLang="en-US" sz="3200" i="1">
              <a:latin typeface="Arial" panose="020B0604020202020204" pitchFamily="34" charset="0"/>
            </a:endParaRPr>
          </a:p>
        </p:txBody>
      </p:sp>
      <p:graphicFrame>
        <p:nvGraphicFramePr>
          <p:cNvPr id="2" name="Object 3" descr="graph showing interval days versus case number">
            <a:extLst>
              <a:ext uri="{FF2B5EF4-FFF2-40B4-BE49-F238E27FC236}">
                <a16:creationId xmlns:a16="http://schemas.microsoft.com/office/drawing/2014/main" id="{AFD120D4-7E7D-4D83-BA33-4BFCDC51DB32}"/>
              </a:ext>
            </a:extLst>
          </p:cNvPr>
          <p:cNvGraphicFramePr>
            <a:graphicFrameLocks noGrp="1" noChangeAspect="1"/>
          </p:cNvGraphicFramePr>
          <p:nvPr>
            <p:ph idx="1"/>
            <p:extLst>
              <p:ext uri="{D42A27DB-BD31-4B8C-83A1-F6EECF244321}">
                <p14:modId xmlns:p14="http://schemas.microsoft.com/office/powerpoint/2010/main" val="2912602777"/>
              </p:ext>
            </p:extLst>
          </p:nvPr>
        </p:nvGraphicFramePr>
        <p:xfrm>
          <a:off x="1879600" y="1727200"/>
          <a:ext cx="6465888" cy="4311650"/>
        </p:xfrm>
        <a:graphic>
          <a:graphicData uri="http://schemas.openxmlformats.org/drawingml/2006/chart">
            <c:chart xmlns:c="http://schemas.openxmlformats.org/drawingml/2006/chart" xmlns:r="http://schemas.openxmlformats.org/officeDocument/2006/relationships" r:id="rId2"/>
          </a:graphicData>
        </a:graphic>
      </p:graphicFrame>
      <p:sp>
        <p:nvSpPr>
          <p:cNvPr id="775172" name="Text Box 4">
            <a:extLst>
              <a:ext uri="{FF2B5EF4-FFF2-40B4-BE49-F238E27FC236}">
                <a16:creationId xmlns:a16="http://schemas.microsoft.com/office/drawing/2014/main" id="{E452BE89-5237-42A4-A0E6-8F905E72FF35}"/>
              </a:ext>
              <a:ext uri="{C183D7F6-B498-43B3-948B-1728B52AA6E4}">
                <adec:decorative xmlns:adec="http://schemas.microsoft.com/office/drawing/2017/decorative" val="1"/>
              </a:ext>
            </a:extLst>
          </p:cNvPr>
          <p:cNvSpPr txBox="1">
            <a:spLocks noChangeArrowheads="1"/>
          </p:cNvSpPr>
          <p:nvPr/>
        </p:nvSpPr>
        <p:spPr bwMode="auto">
          <a:xfrm flipV="1">
            <a:off x="4267200" y="6096000"/>
            <a:ext cx="22860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a:spAutoFit/>
          </a:bodyPr>
          <a:lstStyle/>
          <a:p>
            <a:pPr>
              <a:spcBef>
                <a:spcPct val="50000"/>
              </a:spcBef>
            </a:pPr>
            <a:endParaRPr lang="en-US" altLang="en-US"/>
          </a:p>
        </p:txBody>
      </p:sp>
      <p:sp>
        <p:nvSpPr>
          <p:cNvPr id="775173" name="Text Box 5">
            <a:extLst>
              <a:ext uri="{FF2B5EF4-FFF2-40B4-BE49-F238E27FC236}">
                <a16:creationId xmlns:a16="http://schemas.microsoft.com/office/drawing/2014/main" id="{99A63BEF-F6D5-428B-A036-B201CE13E6DD}"/>
              </a:ext>
            </a:extLst>
          </p:cNvPr>
          <p:cNvSpPr txBox="1">
            <a:spLocks noChangeArrowheads="1"/>
          </p:cNvSpPr>
          <p:nvPr/>
        </p:nvSpPr>
        <p:spPr bwMode="auto">
          <a:xfrm>
            <a:off x="2514600" y="6096000"/>
            <a:ext cx="3810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a:t>Case Number</a:t>
            </a:r>
          </a:p>
        </p:txBody>
      </p:sp>
      <p:sp>
        <p:nvSpPr>
          <p:cNvPr id="6" name="Slide Number Placeholder 5">
            <a:extLst>
              <a:ext uri="{FF2B5EF4-FFF2-40B4-BE49-F238E27FC236}">
                <a16:creationId xmlns:a16="http://schemas.microsoft.com/office/drawing/2014/main" id="{1D46DC83-1134-406E-A407-4C282BDB1911}"/>
              </a:ext>
            </a:extLst>
          </p:cNvPr>
          <p:cNvSpPr>
            <a:spLocks noGrp="1"/>
          </p:cNvSpPr>
          <p:nvPr>
            <p:ph type="sldNum" sz="quarter" idx="12"/>
          </p:nvPr>
        </p:nvSpPr>
        <p:spPr/>
        <p:txBody>
          <a:bodyPr/>
          <a:lstStyle/>
          <a:p>
            <a:fld id="{CF63CF8A-3619-4349-9571-CBB0D0DBCF1E}" type="slidenum">
              <a:rPr lang="en-US" altLang="en-US"/>
              <a:pPr/>
              <a:t>20</a:t>
            </a:fld>
            <a:endParaRPr lang="en-US" alt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8019" name="Rectangle 2">
            <a:extLst>
              <a:ext uri="{FF2B5EF4-FFF2-40B4-BE49-F238E27FC236}">
                <a16:creationId xmlns:a16="http://schemas.microsoft.com/office/drawing/2014/main" id="{97A32641-B788-4500-9673-B4B39D2E6946}"/>
              </a:ext>
            </a:extLst>
          </p:cNvPr>
          <p:cNvSpPr>
            <a:spLocks noGrp="1"/>
          </p:cNvSpPr>
          <p:nvPr>
            <p:ph type="title" idx="4294967295"/>
          </p:nvPr>
        </p:nvSpPr>
        <p:spPr>
          <a:xfrm>
            <a:off x="1150938" y="693738"/>
            <a:ext cx="7793037" cy="1065212"/>
          </a:xfrm>
        </p:spPr>
        <p:txBody>
          <a:bodyPr lIns="0" rIns="0" bIns="0"/>
          <a:lstStyle/>
          <a:p>
            <a:pPr algn="ctr"/>
            <a:r>
              <a:rPr lang="en-US" altLang="en-US" sz="3800"/>
              <a:t>Celebrating Getting To Zero:</a:t>
            </a:r>
            <a:br>
              <a:rPr lang="en-US" altLang="en-US" sz="3800"/>
            </a:br>
            <a:r>
              <a:rPr lang="en-US" altLang="en-US" sz="3800"/>
              <a:t> One Day At A Time</a:t>
            </a:r>
          </a:p>
        </p:txBody>
      </p:sp>
      <p:sp>
        <p:nvSpPr>
          <p:cNvPr id="5" name="Slide Number Placeholder 3">
            <a:extLst>
              <a:ext uri="{FF2B5EF4-FFF2-40B4-BE49-F238E27FC236}">
                <a16:creationId xmlns:a16="http://schemas.microsoft.com/office/drawing/2014/main" id="{F056BA5B-EAAE-4E92-BBE1-E416E93C649D}"/>
              </a:ext>
            </a:extLst>
          </p:cNvPr>
          <p:cNvSpPr>
            <a:spLocks noGrp="1"/>
          </p:cNvSpPr>
          <p:nvPr>
            <p:ph type="sldNum" sz="quarter" idx="12"/>
          </p:nvPr>
        </p:nvSpPr>
        <p:spPr/>
        <p:txBody>
          <a:bodyPr/>
          <a:lstStyle/>
          <a:p>
            <a:fld id="{D59A1BDF-CEB9-4710-B0F1-32CAB668BDD1}" type="slidenum">
              <a:rPr lang="en-US" altLang="en-US"/>
              <a:pPr/>
              <a:t>21</a:t>
            </a:fld>
            <a:endParaRPr lang="en-US" altLang="en-US"/>
          </a:p>
        </p:txBody>
      </p:sp>
      <p:pic>
        <p:nvPicPr>
          <p:cNvPr id="598021" name="Picture 5" descr="image of a group of people in a medical office">
            <a:extLst>
              <a:ext uri="{FF2B5EF4-FFF2-40B4-BE49-F238E27FC236}">
                <a16:creationId xmlns:a16="http://schemas.microsoft.com/office/drawing/2014/main" id="{723E9890-0948-466D-8C79-21C88B407F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27150" y="1771650"/>
            <a:ext cx="6781800" cy="5086350"/>
          </a:xfrm>
          <a:prstGeom prst="rect">
            <a:avLst/>
          </a:prstGeom>
          <a:noFill/>
          <a:extLst>
            <a:ext uri="{909E8E84-426E-40DD-AFC4-6F175D3DCCD1}">
              <a14:hiddenFill xmlns:a14="http://schemas.microsoft.com/office/drawing/2010/main">
                <a:solidFill>
                  <a:srgbClr val="FFFFFF"/>
                </a:solidFill>
              </a14:hiddenFill>
            </a:ext>
          </a:extLst>
        </p:spPr>
      </p:pic>
      <p:sp>
        <p:nvSpPr>
          <p:cNvPr id="598020" name="Text Box 4">
            <a:extLst>
              <a:ext uri="{FF2B5EF4-FFF2-40B4-BE49-F238E27FC236}">
                <a16:creationId xmlns:a16="http://schemas.microsoft.com/office/drawing/2014/main" id="{733407B2-0349-4BD2-AC15-23D5FE811401}"/>
              </a:ext>
            </a:extLst>
          </p:cNvPr>
          <p:cNvSpPr txBox="1">
            <a:spLocks noChangeArrowheads="1"/>
          </p:cNvSpPr>
          <p:nvPr/>
        </p:nvSpPr>
        <p:spPr bwMode="auto">
          <a:xfrm>
            <a:off x="2894013" y="2428875"/>
            <a:ext cx="2322512" cy="825500"/>
          </a:xfrm>
          <a:prstGeom prst="rect">
            <a:avLst/>
          </a:prstGeom>
          <a:noFill/>
          <a:ln>
            <a:noFill/>
          </a:ln>
          <a:effectLst>
            <a:prstShdw prst="shdw17" dist="17961" dir="2700000">
              <a:schemeClr val="accent1">
                <a:gamma/>
                <a:shade val="60000"/>
                <a:invGamma/>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r>
              <a:rPr lang="en-US" altLang="en-US" sz="1600">
                <a:latin typeface="Times New Roman" panose="02020603050405020304" pitchFamily="18" charset="0"/>
              </a:rPr>
              <a:t>Ice cream celebration for every 30 consecutive CABSI free days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2402" name="Rectangle 2">
            <a:extLst>
              <a:ext uri="{FF2B5EF4-FFF2-40B4-BE49-F238E27FC236}">
                <a16:creationId xmlns:a16="http://schemas.microsoft.com/office/drawing/2014/main" id="{42E88AEF-FF66-4B3C-AC6C-52F2071B63F3}"/>
              </a:ext>
            </a:extLst>
          </p:cNvPr>
          <p:cNvSpPr>
            <a:spLocks noGrp="1" noChangeArrowheads="1"/>
          </p:cNvSpPr>
          <p:nvPr>
            <p:ph type="title"/>
          </p:nvPr>
        </p:nvSpPr>
        <p:spPr/>
        <p:txBody>
          <a:bodyPr/>
          <a:lstStyle/>
          <a:p>
            <a:pPr algn="r"/>
            <a:r>
              <a:rPr lang="en-US" altLang="en-US" sz="4000"/>
              <a:t>Engaging </a:t>
            </a:r>
            <a:r>
              <a:rPr lang="en-US" altLang="en-US" sz="4000" i="1" u="sng"/>
              <a:t>All</a:t>
            </a:r>
            <a:r>
              <a:rPr lang="en-US" altLang="en-US" sz="4000" i="1"/>
              <a:t> </a:t>
            </a:r>
            <a:r>
              <a:rPr lang="en-US" altLang="en-US" sz="4000"/>
              <a:t>The People Who Count!</a:t>
            </a:r>
          </a:p>
        </p:txBody>
      </p:sp>
      <p:sp>
        <p:nvSpPr>
          <p:cNvPr id="4" name="Slide Number Placeholder 5">
            <a:extLst>
              <a:ext uri="{FF2B5EF4-FFF2-40B4-BE49-F238E27FC236}">
                <a16:creationId xmlns:a16="http://schemas.microsoft.com/office/drawing/2014/main" id="{6440FF05-EAE0-4AB3-9111-154165F88E4A}"/>
              </a:ext>
            </a:extLst>
          </p:cNvPr>
          <p:cNvSpPr>
            <a:spLocks noGrp="1"/>
          </p:cNvSpPr>
          <p:nvPr>
            <p:ph type="sldNum" sz="quarter" idx="12"/>
          </p:nvPr>
        </p:nvSpPr>
        <p:spPr/>
        <p:txBody>
          <a:bodyPr/>
          <a:lstStyle/>
          <a:p>
            <a:fld id="{8D7A2984-CFD3-412F-966E-F85CB2614074}" type="slidenum">
              <a:rPr lang="en-US" altLang="en-US"/>
              <a:pPr/>
              <a:t>22</a:t>
            </a:fld>
            <a:endParaRPr lang="en-US" altLang="en-US"/>
          </a:p>
        </p:txBody>
      </p:sp>
      <p:sp>
        <p:nvSpPr>
          <p:cNvPr id="742403" name="Rectangle 3">
            <a:extLst>
              <a:ext uri="{FF2B5EF4-FFF2-40B4-BE49-F238E27FC236}">
                <a16:creationId xmlns:a16="http://schemas.microsoft.com/office/drawing/2014/main" id="{BF6DE525-F5B2-4DFF-9686-D1E346DF7927}"/>
              </a:ext>
            </a:extLst>
          </p:cNvPr>
          <p:cNvSpPr>
            <a:spLocks noGrp="1" noChangeArrowheads="1"/>
          </p:cNvSpPr>
          <p:nvPr>
            <p:ph type="body" idx="1"/>
          </p:nvPr>
        </p:nvSpPr>
        <p:spPr>
          <a:xfrm>
            <a:off x="685800" y="2017713"/>
            <a:ext cx="8458200" cy="4114800"/>
          </a:xfrm>
        </p:spPr>
        <p:txBody>
          <a:bodyPr/>
          <a:lstStyle/>
          <a:p>
            <a:r>
              <a:rPr lang="en-US" altLang="en-US"/>
              <a:t>Diagnostic criteria and event trending</a:t>
            </a:r>
          </a:p>
          <a:p>
            <a:pPr lvl="1"/>
            <a:r>
              <a:rPr lang="en-US" altLang="en-US"/>
              <a:t>The unit reputation factor!</a:t>
            </a:r>
          </a:p>
          <a:p>
            <a:r>
              <a:rPr lang="en-US" altLang="en-US"/>
              <a:t>Recognizing this as a team game</a:t>
            </a:r>
          </a:p>
          <a:p>
            <a:r>
              <a:rPr lang="en-US" altLang="en-US"/>
              <a:t>Committing the effort and resources to win</a:t>
            </a:r>
          </a:p>
          <a:p>
            <a:r>
              <a:rPr lang="en-US" altLang="en-US"/>
              <a:t>Encouraging recognition and celebration</a:t>
            </a:r>
          </a:p>
          <a:p>
            <a:r>
              <a:rPr lang="en-US" altLang="en-US"/>
              <a:t>Empowering the staff to “stop the line”</a:t>
            </a:r>
          </a:p>
          <a:p>
            <a:pPr lvl="1"/>
            <a:r>
              <a:rPr lang="en-US" altLang="en-US"/>
              <a:t>Requisites of a “safety culture”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6509" name="Text Box 13">
            <a:extLst>
              <a:ext uri="{FF2B5EF4-FFF2-40B4-BE49-F238E27FC236}">
                <a16:creationId xmlns:a16="http://schemas.microsoft.com/office/drawing/2014/main" id="{4D64E17E-DCCA-420E-BA1B-BB3A3BA6BC81}"/>
              </a:ext>
            </a:extLst>
          </p:cNvPr>
          <p:cNvSpPr txBox="1">
            <a:spLocks noGrp="1" noChangeArrowheads="1"/>
          </p:cNvSpPr>
          <p:nvPr>
            <p:ph type="title" idx="4294967295"/>
          </p:nvPr>
        </p:nvSpPr>
        <p:spPr bwMode="auto">
          <a:xfrm>
            <a:off x="6553200" y="152400"/>
            <a:ext cx="2438400" cy="366713"/>
          </a:xfrm>
          <a:prstGeom prst="rect">
            <a:avLst/>
          </a:prstGeom>
          <a:noFill/>
          <a:ln>
            <a:noFill/>
            <a:prstDash/>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r" defTabSz="914400" rtl="0" eaLnBrk="1" fontAlgn="base" latinLnBrk="0" hangingPunct="1">
              <a:lnSpc>
                <a:spcPct val="100000"/>
              </a:lnSpc>
              <a:spcBef>
                <a:spcPct val="50000"/>
              </a:spcBef>
              <a:spcAft>
                <a:spcPct val="0"/>
              </a:spcAft>
              <a:buClrTx/>
              <a:buSzTx/>
              <a:buFontTx/>
              <a:buNone/>
              <a:tabLst/>
              <a:defRPr/>
            </a:pPr>
            <a:r>
              <a:rPr kumimoji="0" lang="en-US" altLang="en-US" sz="1800" b="0" i="0" u="none" strike="noStrike" kern="1200" cap="none" spc="0" normalizeH="0" baseline="0" noProof="0" dirty="0">
                <a:ln>
                  <a:noFill/>
                </a:ln>
                <a:solidFill>
                  <a:schemeClr val="tx1"/>
                </a:solidFill>
                <a:effectLst/>
                <a:uLnTx/>
                <a:uFillTx/>
                <a:latin typeface="Tahoma" panose="020B0604030504040204" pitchFamily="34" charset="0"/>
                <a:ea typeface="+mn-ea"/>
                <a:cs typeface="Arial" panose="020B0604020202020204" pitchFamily="34" charset="0"/>
              </a:rPr>
              <a:t>Pronovost NEJM 2006</a:t>
            </a:r>
          </a:p>
        </p:txBody>
      </p:sp>
      <p:graphicFrame>
        <p:nvGraphicFramePr>
          <p:cNvPr id="2" name="Object 4" descr="graph showing % respondent within an ICU reporting good teamwork climate">
            <a:extLst>
              <a:ext uri="{FF2B5EF4-FFF2-40B4-BE49-F238E27FC236}">
                <a16:creationId xmlns:a16="http://schemas.microsoft.com/office/drawing/2014/main" id="{3A54EA89-E706-4D8F-9B38-0729B464A16F}"/>
              </a:ext>
            </a:extLst>
          </p:cNvPr>
          <p:cNvGraphicFramePr>
            <a:graphicFrameLocks noChangeAspect="1"/>
          </p:cNvGraphicFramePr>
          <p:nvPr>
            <p:extLst>
              <p:ext uri="{D42A27DB-BD31-4B8C-83A1-F6EECF244321}">
                <p14:modId xmlns:p14="http://schemas.microsoft.com/office/powerpoint/2010/main" val="947110839"/>
              </p:ext>
            </p:extLst>
          </p:nvPr>
        </p:nvGraphicFramePr>
        <p:xfrm>
          <a:off x="50800" y="65088"/>
          <a:ext cx="9042400" cy="6742112"/>
        </p:xfrm>
        <a:graphic>
          <a:graphicData uri="http://schemas.openxmlformats.org/drawingml/2006/chart">
            <c:chart xmlns:c="http://schemas.openxmlformats.org/drawingml/2006/chart" xmlns:r="http://schemas.openxmlformats.org/officeDocument/2006/relationships" r:id="rId3"/>
          </a:graphicData>
        </a:graphic>
      </p:graphicFrame>
      <p:sp>
        <p:nvSpPr>
          <p:cNvPr id="746502" name="Text Box 6">
            <a:extLst>
              <a:ext uri="{FF2B5EF4-FFF2-40B4-BE49-F238E27FC236}">
                <a16:creationId xmlns:a16="http://schemas.microsoft.com/office/drawing/2014/main" id="{FE11F5A2-C27D-45C4-9FFD-CBC7B4D55709}"/>
              </a:ext>
            </a:extLst>
          </p:cNvPr>
          <p:cNvSpPr txBox="1">
            <a:spLocks noChangeArrowheads="1"/>
          </p:cNvSpPr>
          <p:nvPr/>
        </p:nvSpPr>
        <p:spPr bwMode="auto">
          <a:xfrm>
            <a:off x="1676400" y="379413"/>
            <a:ext cx="5680075"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en-US" altLang="en-US" sz="2200" b="1">
                <a:latin typeface="Arial" panose="020B0604020202020204" pitchFamily="34" charset="0"/>
                <a:cs typeface="Arial" panose="020B0604020202020204" pitchFamily="34" charset="0"/>
              </a:rPr>
              <a:t>Teamwork Climate Across Michigan ICUs</a:t>
            </a:r>
          </a:p>
        </p:txBody>
      </p:sp>
      <p:grpSp>
        <p:nvGrpSpPr>
          <p:cNvPr id="3" name="Group 2" descr="No BSI 21 %, No BSI 31%, No BSI 44%">
            <a:extLst>
              <a:ext uri="{FF2B5EF4-FFF2-40B4-BE49-F238E27FC236}">
                <a16:creationId xmlns:a16="http://schemas.microsoft.com/office/drawing/2014/main" id="{865E81DB-8989-48E4-ABF1-A0E9D43BD8FF}"/>
              </a:ext>
            </a:extLst>
          </p:cNvPr>
          <p:cNvGrpSpPr/>
          <p:nvPr/>
        </p:nvGrpSpPr>
        <p:grpSpPr>
          <a:xfrm>
            <a:off x="0" y="2252663"/>
            <a:ext cx="9144000" cy="719137"/>
            <a:chOff x="0" y="2252663"/>
            <a:chExt cx="9144000" cy="719137"/>
          </a:xfrm>
        </p:grpSpPr>
        <p:sp>
          <p:nvSpPr>
            <p:cNvPr id="746498" name="Rectangle 2">
              <a:extLst>
                <a:ext uri="{FF2B5EF4-FFF2-40B4-BE49-F238E27FC236}">
                  <a16:creationId xmlns:a16="http://schemas.microsoft.com/office/drawing/2014/main" id="{E64537F6-8648-4C05-A662-178F2096F6BF}"/>
                </a:ext>
                <a:ext uri="{C183D7F6-B498-43B3-948B-1728B52AA6E4}">
                  <adec:decorative xmlns:adec="http://schemas.microsoft.com/office/drawing/2017/decorative" val="1"/>
                </a:ext>
              </a:extLst>
            </p:cNvPr>
            <p:cNvSpPr>
              <a:spLocks noChangeArrowheads="1"/>
            </p:cNvSpPr>
            <p:nvPr/>
          </p:nvSpPr>
          <p:spPr bwMode="auto">
            <a:xfrm>
              <a:off x="0" y="2263775"/>
              <a:ext cx="91440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sz="1000">
                  <a:latin typeface="Times New Roman" panose="02020603050405020304" pitchFamily="18" charset="0"/>
                  <a:cs typeface="Times New Roman" panose="02020603050405020304" pitchFamily="18" charset="0"/>
                </a:rPr>
                <a:t> </a:t>
              </a:r>
            </a:p>
            <a:p>
              <a:pPr algn="l" eaLnBrk="0" hangingPunct="0"/>
              <a:endParaRPr lang="en-US" altLang="en-US" sz="2400">
                <a:latin typeface="Times New Roman" panose="02020603050405020304" pitchFamily="18" charset="0"/>
                <a:cs typeface="Arial" panose="020B0604020202020204" pitchFamily="34" charset="0"/>
              </a:endParaRPr>
            </a:p>
          </p:txBody>
        </p:sp>
        <p:sp>
          <p:nvSpPr>
            <p:cNvPr id="746503" name="AutoShape 7" descr="No BSI 21%">
              <a:extLst>
                <a:ext uri="{FF2B5EF4-FFF2-40B4-BE49-F238E27FC236}">
                  <a16:creationId xmlns:a16="http://schemas.microsoft.com/office/drawing/2014/main" id="{BEAA1EB8-CB3E-4C72-894D-744702C2BA8E}"/>
                </a:ext>
              </a:extLst>
            </p:cNvPr>
            <p:cNvSpPr>
              <a:spLocks noChangeArrowheads="1"/>
            </p:cNvSpPr>
            <p:nvPr/>
          </p:nvSpPr>
          <p:spPr bwMode="auto">
            <a:xfrm rot="16200000" flipV="1">
              <a:off x="1778794" y="1289844"/>
              <a:ext cx="719137" cy="2644775"/>
            </a:xfrm>
            <a:prstGeom prst="flowChartOnlineStorage">
              <a:avLst/>
            </a:prstGeom>
            <a:gradFill rotWithShape="0">
              <a:gsLst>
                <a:gs pos="0">
                  <a:srgbClr val="FF3300">
                    <a:gamma/>
                    <a:shade val="46275"/>
                    <a:invGamma/>
                  </a:srgbClr>
                </a:gs>
                <a:gs pos="50000">
                  <a:srgbClr val="FF3300"/>
                </a:gs>
                <a:gs pos="100000">
                  <a:srgbClr val="FF3300">
                    <a:gamma/>
                    <a:shade val="46275"/>
                    <a:invGamma/>
                  </a:srgbClr>
                </a:gs>
              </a:gsLst>
              <a:lin ang="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B2B2B2"/>
                    </a:outerShdw>
                  </a:effectLst>
                </a14:hiddenEffects>
              </a:ext>
            </a:extLst>
          </p:spPr>
          <p:txBody>
            <a:bodyPr wrap="none" anchor="ctr"/>
            <a:lstStyle/>
            <a:p>
              <a:endParaRPr lang="en-US"/>
            </a:p>
          </p:txBody>
        </p:sp>
        <p:sp>
          <p:nvSpPr>
            <p:cNvPr id="746504" name="AutoShape 8" descr="No BSI 31%">
              <a:extLst>
                <a:ext uri="{FF2B5EF4-FFF2-40B4-BE49-F238E27FC236}">
                  <a16:creationId xmlns:a16="http://schemas.microsoft.com/office/drawing/2014/main" id="{DF46D364-D910-478B-A22D-E67DBF86FA83}"/>
                </a:ext>
              </a:extLst>
            </p:cNvPr>
            <p:cNvSpPr>
              <a:spLocks noChangeArrowheads="1"/>
            </p:cNvSpPr>
            <p:nvPr/>
          </p:nvSpPr>
          <p:spPr bwMode="auto">
            <a:xfrm rot="16200000" flipV="1">
              <a:off x="4426744" y="1286669"/>
              <a:ext cx="719137" cy="2651125"/>
            </a:xfrm>
            <a:prstGeom prst="flowChartOnlineStorage">
              <a:avLst/>
            </a:prstGeom>
            <a:gradFill rotWithShape="0">
              <a:gsLst>
                <a:gs pos="0">
                  <a:srgbClr val="FFFF00">
                    <a:gamma/>
                    <a:shade val="46275"/>
                    <a:invGamma/>
                  </a:srgbClr>
                </a:gs>
                <a:gs pos="50000">
                  <a:srgbClr val="FFFF00"/>
                </a:gs>
                <a:gs pos="100000">
                  <a:srgbClr val="FFFF00">
                    <a:gamma/>
                    <a:shade val="46275"/>
                    <a:invGamma/>
                  </a:srgbClr>
                </a:gs>
              </a:gsLst>
              <a:lin ang="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B2B2B2"/>
                    </a:outerShdw>
                  </a:effectLst>
                </a14:hiddenEffects>
              </a:ext>
            </a:extLst>
          </p:spPr>
          <p:txBody>
            <a:bodyPr wrap="none" anchor="ctr"/>
            <a:lstStyle/>
            <a:p>
              <a:endParaRPr lang="en-US"/>
            </a:p>
          </p:txBody>
        </p:sp>
        <p:sp>
          <p:nvSpPr>
            <p:cNvPr id="746505" name="AutoShape 9" descr="No BSI 44%">
              <a:extLst>
                <a:ext uri="{FF2B5EF4-FFF2-40B4-BE49-F238E27FC236}">
                  <a16:creationId xmlns:a16="http://schemas.microsoft.com/office/drawing/2014/main" id="{D0C9DC21-954D-4502-8F4E-3330E6243B72}"/>
                </a:ext>
              </a:extLst>
            </p:cNvPr>
            <p:cNvSpPr>
              <a:spLocks noChangeArrowheads="1"/>
            </p:cNvSpPr>
            <p:nvPr/>
          </p:nvSpPr>
          <p:spPr bwMode="auto">
            <a:xfrm rot="16200000" flipV="1">
              <a:off x="7077869" y="1286669"/>
              <a:ext cx="719137" cy="2651125"/>
            </a:xfrm>
            <a:prstGeom prst="flowChartOnlineStorage">
              <a:avLst/>
            </a:prstGeom>
            <a:gradFill rotWithShape="0">
              <a:gsLst>
                <a:gs pos="0">
                  <a:srgbClr val="33CC33">
                    <a:gamma/>
                    <a:shade val="46275"/>
                    <a:invGamma/>
                  </a:srgbClr>
                </a:gs>
                <a:gs pos="50000">
                  <a:srgbClr val="33CC33"/>
                </a:gs>
                <a:gs pos="100000">
                  <a:srgbClr val="33CC33">
                    <a:gamma/>
                    <a:shade val="46275"/>
                    <a:invGamma/>
                  </a:srgbClr>
                </a:gs>
              </a:gsLst>
              <a:lin ang="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B2B2B2"/>
                    </a:outerShdw>
                  </a:effectLst>
                </a14:hiddenEffects>
              </a:ext>
            </a:extLst>
          </p:spPr>
          <p:txBody>
            <a:bodyPr wrap="none" anchor="ctr"/>
            <a:lstStyle/>
            <a:p>
              <a:endParaRPr lang="en-US"/>
            </a:p>
          </p:txBody>
        </p:sp>
        <p:sp>
          <p:nvSpPr>
            <p:cNvPr id="746506" name="Text Box 10">
              <a:extLst>
                <a:ext uri="{FF2B5EF4-FFF2-40B4-BE49-F238E27FC236}">
                  <a16:creationId xmlns:a16="http://schemas.microsoft.com/office/drawing/2014/main" id="{ED5838DC-B69D-475F-AC1C-2C2CB58D7228}"/>
                </a:ext>
              </a:extLst>
            </p:cNvPr>
            <p:cNvSpPr txBox="1">
              <a:spLocks noChangeArrowheads="1"/>
            </p:cNvSpPr>
            <p:nvPr/>
          </p:nvSpPr>
          <p:spPr bwMode="auto">
            <a:xfrm>
              <a:off x="47625" y="2362200"/>
              <a:ext cx="3305175" cy="519113"/>
            </a:xfrm>
            <a:prstGeom prst="rect">
              <a:avLst/>
            </a:prstGeom>
            <a:noFill/>
            <a:ln>
              <a:noFill/>
            </a:ln>
            <a:effectLst/>
            <a:extLst>
              <a:ext uri="{909E8E84-426E-40DD-AFC4-6F175D3DCCD1}">
                <a14:hiddenFill xmlns:a14="http://schemas.microsoft.com/office/drawing/2010/main">
                  <a:solidFill>
                    <a:srgbClr val="B2B2B2"/>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B2B2B2"/>
                    </a:outerShdw>
                  </a:effectLst>
                </a14:hiddenEffects>
              </a:ext>
            </a:extLst>
          </p:spPr>
          <p:txBody>
            <a:bodyPr>
              <a:spAutoFit/>
            </a:bodyPr>
            <a:lstStyle/>
            <a:p>
              <a:pPr algn="l" eaLnBrk="0" hangingPunct="0"/>
              <a:r>
                <a:rPr lang="en-US" altLang="en-US" sz="2800">
                  <a:solidFill>
                    <a:schemeClr val="bg1"/>
                  </a:solidFill>
                  <a:effectLst>
                    <a:outerShdw blurRad="38100" dist="38100" dir="2700000" algn="tl">
                      <a:srgbClr val="C0C0C0"/>
                    </a:outerShdw>
                  </a:effectLst>
                  <a:latin typeface="Times New Roman" panose="02020603050405020304" pitchFamily="18" charset="0"/>
                  <a:cs typeface="Arial" panose="020B0604020202020204" pitchFamily="34" charset="0"/>
                </a:rPr>
                <a:t>            No BSI 21%</a:t>
              </a:r>
            </a:p>
          </p:txBody>
        </p:sp>
        <p:sp>
          <p:nvSpPr>
            <p:cNvPr id="746507" name="Text Box 11" descr="No BSI 44%">
              <a:extLst>
                <a:ext uri="{FF2B5EF4-FFF2-40B4-BE49-F238E27FC236}">
                  <a16:creationId xmlns:a16="http://schemas.microsoft.com/office/drawing/2014/main" id="{D1B8A8C3-C295-4526-83EE-376AC219878D}"/>
                </a:ext>
              </a:extLst>
            </p:cNvPr>
            <p:cNvSpPr txBox="1">
              <a:spLocks noChangeArrowheads="1"/>
            </p:cNvSpPr>
            <p:nvPr/>
          </p:nvSpPr>
          <p:spPr bwMode="auto">
            <a:xfrm>
              <a:off x="5638800" y="2362200"/>
              <a:ext cx="3200400" cy="519113"/>
            </a:xfrm>
            <a:prstGeom prst="rect">
              <a:avLst/>
            </a:prstGeom>
            <a:noFill/>
            <a:ln>
              <a:noFill/>
            </a:ln>
            <a:effectLst/>
            <a:extLst>
              <a:ext uri="{909E8E84-426E-40DD-AFC4-6F175D3DCCD1}">
                <a14:hiddenFill xmlns:a14="http://schemas.microsoft.com/office/drawing/2010/main">
                  <a:solidFill>
                    <a:srgbClr val="B2B2B2"/>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B2B2B2"/>
                    </a:outerShdw>
                  </a:effectLst>
                </a14:hiddenEffects>
              </a:ext>
            </a:extLst>
          </p:spPr>
          <p:txBody>
            <a:bodyPr>
              <a:spAutoFit/>
            </a:bodyPr>
            <a:lstStyle/>
            <a:p>
              <a:pPr algn="l" eaLnBrk="0" hangingPunct="0"/>
              <a:r>
                <a:rPr lang="en-US" altLang="en-US" sz="2800" dirty="0">
                  <a:solidFill>
                    <a:schemeClr val="bg1"/>
                  </a:solidFill>
                  <a:effectLst>
                    <a:outerShdw blurRad="38100" dist="38100" dir="2700000" algn="tl">
                      <a:srgbClr val="C0C0C0"/>
                    </a:outerShdw>
                  </a:effectLst>
                  <a:latin typeface="Times New Roman" panose="02020603050405020304" pitchFamily="18" charset="0"/>
                  <a:cs typeface="Arial" panose="020B0604020202020204" pitchFamily="34" charset="0"/>
                </a:rPr>
                <a:t>          No BSI 44%</a:t>
              </a:r>
            </a:p>
          </p:txBody>
        </p:sp>
        <p:sp>
          <p:nvSpPr>
            <p:cNvPr id="746508" name="Text Box 12">
              <a:extLst>
                <a:ext uri="{FF2B5EF4-FFF2-40B4-BE49-F238E27FC236}">
                  <a16:creationId xmlns:a16="http://schemas.microsoft.com/office/drawing/2014/main" id="{B1938CED-A046-4655-92C2-3C452C0D5841}"/>
                </a:ext>
              </a:extLst>
            </p:cNvPr>
            <p:cNvSpPr txBox="1">
              <a:spLocks noChangeArrowheads="1"/>
            </p:cNvSpPr>
            <p:nvPr/>
          </p:nvSpPr>
          <p:spPr bwMode="auto">
            <a:xfrm>
              <a:off x="3082925" y="2400300"/>
              <a:ext cx="3165475" cy="519113"/>
            </a:xfrm>
            <a:prstGeom prst="rect">
              <a:avLst/>
            </a:prstGeom>
            <a:noFill/>
            <a:ln>
              <a:noFill/>
            </a:ln>
            <a:effectLst/>
            <a:extLst>
              <a:ext uri="{909E8E84-426E-40DD-AFC4-6F175D3DCCD1}">
                <a14:hiddenFill xmlns:a14="http://schemas.microsoft.com/office/drawing/2010/main">
                  <a:solidFill>
                    <a:srgbClr val="B2B2B2"/>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B2B2B2"/>
                    </a:outerShdw>
                  </a:effectLst>
                </a14:hiddenEffects>
              </a:ext>
            </a:extLst>
          </p:spPr>
          <p:txBody>
            <a:bodyPr>
              <a:spAutoFit/>
            </a:bodyPr>
            <a:lstStyle/>
            <a:p>
              <a:pPr algn="l" eaLnBrk="0" hangingPunct="0"/>
              <a:r>
                <a:rPr lang="en-US" altLang="en-US" sz="2800" dirty="0">
                  <a:solidFill>
                    <a:schemeClr val="tx2"/>
                  </a:solidFill>
                  <a:effectLst>
                    <a:outerShdw blurRad="38100" dist="38100" dir="2700000" algn="tl">
                      <a:srgbClr val="C0C0C0"/>
                    </a:outerShdw>
                  </a:effectLst>
                  <a:latin typeface="Times New Roman" panose="02020603050405020304" pitchFamily="18" charset="0"/>
                  <a:cs typeface="Arial" panose="020B0604020202020204" pitchFamily="34" charset="0"/>
                </a:rPr>
                <a:t>         No BSI 31%  </a:t>
              </a:r>
            </a:p>
          </p:txBody>
        </p:sp>
      </p:grpSp>
      <p:sp>
        <p:nvSpPr>
          <p:cNvPr id="746501" name="Rectangle 5">
            <a:extLst>
              <a:ext uri="{FF2B5EF4-FFF2-40B4-BE49-F238E27FC236}">
                <a16:creationId xmlns:a16="http://schemas.microsoft.com/office/drawing/2014/main" id="{C0E529F4-D627-429F-9470-2EE9452A078D}"/>
              </a:ext>
            </a:extLst>
          </p:cNvPr>
          <p:cNvSpPr>
            <a:spLocks noChangeArrowheads="1"/>
          </p:cNvSpPr>
          <p:nvPr/>
        </p:nvSpPr>
        <p:spPr bwMode="auto">
          <a:xfrm rot="-5400000">
            <a:off x="-2374900" y="3406776"/>
            <a:ext cx="5673725"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sz="1700" b="1">
                <a:latin typeface="Arial Narrow" panose="020B0606020202030204" pitchFamily="34" charset="0"/>
                <a:cs typeface="Arial" panose="020B0604020202020204" pitchFamily="34" charset="0"/>
              </a:rPr>
              <a:t>% of respondents within an ICU reporting good teamwork climate</a:t>
            </a:r>
          </a:p>
        </p:txBody>
      </p:sp>
      <p:sp>
        <p:nvSpPr>
          <p:cNvPr id="14" name="Rectangle 16">
            <a:extLst>
              <a:ext uri="{FF2B5EF4-FFF2-40B4-BE49-F238E27FC236}">
                <a16:creationId xmlns:a16="http://schemas.microsoft.com/office/drawing/2014/main" id="{89DB1B67-3D57-40BB-99A7-5145556365CA}"/>
              </a:ext>
            </a:extLst>
          </p:cNvPr>
          <p:cNvSpPr>
            <a:spLocks noGrp="1" noChangeArrowheads="1"/>
          </p:cNvSpPr>
          <p:nvPr>
            <p:ph type="sldNum" sz="quarter" idx="4"/>
          </p:nvPr>
        </p:nvSpPr>
        <p:spPr/>
        <p:txBody>
          <a:bodyPr/>
          <a:lstStyle/>
          <a:p>
            <a:fld id="{9653C5CE-59A9-4161-A360-9B0A4214EF92}" type="slidenum">
              <a:rPr lang="en-US" altLang="en-US"/>
              <a:pPr/>
              <a:t>23</a:t>
            </a:fld>
            <a:endParaRPr lang="en-US" altLang="en-US"/>
          </a:p>
        </p:txBody>
      </p: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66" name="Text Box 6">
            <a:extLst>
              <a:ext uri="{FF2B5EF4-FFF2-40B4-BE49-F238E27FC236}">
                <a16:creationId xmlns:a16="http://schemas.microsoft.com/office/drawing/2014/main" id="{3E047C3F-40E9-4836-9B96-5EC8BD279AC4}"/>
              </a:ext>
            </a:extLst>
          </p:cNvPr>
          <p:cNvSpPr txBox="1">
            <a:spLocks noGrp="1" noChangeArrowheads="1"/>
          </p:cNvSpPr>
          <p:nvPr>
            <p:ph type="title" idx="4294967295"/>
          </p:nvPr>
        </p:nvSpPr>
        <p:spPr bwMode="auto">
          <a:xfrm>
            <a:off x="1219200" y="280988"/>
            <a:ext cx="6934200" cy="549275"/>
          </a:xfrm>
          <a:prstGeom prst="rect">
            <a:avLst/>
          </a:prstGeom>
          <a:noFill/>
          <a:ln>
            <a:noFill/>
            <a:prstDash/>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3000" b="1" i="0" u="none" strike="noStrike" kern="1200" cap="none" spc="0" normalizeH="0" baseline="0" noProof="0" dirty="0">
                <a:ln>
                  <a:noFill/>
                </a:ln>
                <a:solidFill>
                  <a:schemeClr val="folHlink"/>
                </a:solidFill>
                <a:effectLst/>
                <a:uLnTx/>
                <a:uFillTx/>
                <a:latin typeface="Arial" panose="020B0604020202020204" pitchFamily="34" charset="0"/>
                <a:ea typeface="+mn-ea"/>
                <a:cs typeface="Arial" panose="020B0604020202020204" pitchFamily="34" charset="0"/>
              </a:rPr>
              <a:t>Safety Climate Across Michigan ICUs</a:t>
            </a:r>
          </a:p>
        </p:txBody>
      </p:sp>
      <p:sp>
        <p:nvSpPr>
          <p:cNvPr id="9" name="Rectangle 16">
            <a:extLst>
              <a:ext uri="{FF2B5EF4-FFF2-40B4-BE49-F238E27FC236}">
                <a16:creationId xmlns:a16="http://schemas.microsoft.com/office/drawing/2014/main" id="{52C9964F-7CA9-4CD1-BFA4-F7A29F2A5717}"/>
              </a:ext>
            </a:extLst>
          </p:cNvPr>
          <p:cNvSpPr>
            <a:spLocks noGrp="1" noChangeArrowheads="1"/>
          </p:cNvSpPr>
          <p:nvPr>
            <p:ph type="sldNum" sz="quarter" idx="4"/>
          </p:nvPr>
        </p:nvSpPr>
        <p:spPr/>
        <p:txBody>
          <a:bodyPr/>
          <a:lstStyle/>
          <a:p>
            <a:fld id="{DFC6241E-058D-4BC6-A424-040A5F4246D9}" type="slidenum">
              <a:rPr lang="en-US" altLang="en-US"/>
              <a:pPr/>
              <a:t>24</a:t>
            </a:fld>
            <a:endParaRPr lang="en-US" altLang="en-US"/>
          </a:p>
        </p:txBody>
      </p:sp>
      <p:graphicFrame>
        <p:nvGraphicFramePr>
          <p:cNvPr id="2" name="Object 4" descr="graph showing % of respondent within an ICU reporting good safety climate">
            <a:extLst>
              <a:ext uri="{FF2B5EF4-FFF2-40B4-BE49-F238E27FC236}">
                <a16:creationId xmlns:a16="http://schemas.microsoft.com/office/drawing/2014/main" id="{18969F8A-4515-4CD4-A3DA-6DB6EB4B3B5F}"/>
              </a:ext>
            </a:extLst>
          </p:cNvPr>
          <p:cNvGraphicFramePr>
            <a:graphicFrameLocks noChangeAspect="1"/>
          </p:cNvGraphicFramePr>
          <p:nvPr>
            <p:extLst>
              <p:ext uri="{D42A27DB-BD31-4B8C-83A1-F6EECF244321}">
                <p14:modId xmlns:p14="http://schemas.microsoft.com/office/powerpoint/2010/main" val="2496505329"/>
              </p:ext>
            </p:extLst>
          </p:nvPr>
        </p:nvGraphicFramePr>
        <p:xfrm>
          <a:off x="50800" y="68263"/>
          <a:ext cx="9034463" cy="6721475"/>
        </p:xfrm>
        <a:graphic>
          <a:graphicData uri="http://schemas.openxmlformats.org/drawingml/2006/chart">
            <c:chart xmlns:c="http://schemas.openxmlformats.org/drawingml/2006/chart" xmlns:r="http://schemas.openxmlformats.org/officeDocument/2006/relationships" r:id="rId3"/>
          </a:graphicData>
        </a:graphic>
      </p:graphicFrame>
      <p:sp>
        <p:nvSpPr>
          <p:cNvPr id="757765" name="Rectangle 5">
            <a:extLst>
              <a:ext uri="{FF2B5EF4-FFF2-40B4-BE49-F238E27FC236}">
                <a16:creationId xmlns:a16="http://schemas.microsoft.com/office/drawing/2014/main" id="{16DEF0C8-18D4-47F0-98B8-72B2EDED4362}"/>
              </a:ext>
            </a:extLst>
          </p:cNvPr>
          <p:cNvSpPr>
            <a:spLocks noChangeArrowheads="1"/>
          </p:cNvSpPr>
          <p:nvPr/>
        </p:nvSpPr>
        <p:spPr bwMode="auto">
          <a:xfrm rot="-5400000">
            <a:off x="-2505869" y="3534569"/>
            <a:ext cx="5673725" cy="350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sz="1700" b="1">
                <a:latin typeface="Arial Narrow" panose="020B0606020202030204" pitchFamily="34" charset="0"/>
                <a:cs typeface="Arial" panose="020B0604020202020204" pitchFamily="34" charset="0"/>
              </a:rPr>
              <a:t>% of respondents within an ICU reporting good safety climate</a:t>
            </a:r>
          </a:p>
        </p:txBody>
      </p:sp>
      <p:sp>
        <p:nvSpPr>
          <p:cNvPr id="757767" name="Text Box 7">
            <a:extLst>
              <a:ext uri="{FF2B5EF4-FFF2-40B4-BE49-F238E27FC236}">
                <a16:creationId xmlns:a16="http://schemas.microsoft.com/office/drawing/2014/main" id="{30305C4F-5AC9-452B-B1E6-B315597504FE}"/>
              </a:ext>
            </a:extLst>
          </p:cNvPr>
          <p:cNvSpPr txBox="1">
            <a:spLocks noChangeArrowheads="1"/>
          </p:cNvSpPr>
          <p:nvPr/>
        </p:nvSpPr>
        <p:spPr bwMode="auto">
          <a:xfrm>
            <a:off x="1219200" y="990600"/>
            <a:ext cx="7315200" cy="1541463"/>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000" b="1">
                <a:solidFill>
                  <a:schemeClr val="folHlink"/>
                </a:solidFill>
                <a:latin typeface="Calisto MT" panose="02040603050505030304" pitchFamily="18" charset="0"/>
                <a:cs typeface="Arial" panose="020B0604020202020204" pitchFamily="34" charset="0"/>
              </a:rPr>
              <a:t>2004 :median 2.7/1000 line days</a:t>
            </a:r>
            <a:r>
              <a:rPr lang="en-US" altLang="en-US" sz="2000" b="1">
                <a:solidFill>
                  <a:srgbClr val="F6C700"/>
                </a:solidFill>
                <a:latin typeface="Calisto MT" panose="02040603050505030304" pitchFamily="18" charset="0"/>
                <a:cs typeface="Arial" panose="020B0604020202020204" pitchFamily="34" charset="0"/>
              </a:rPr>
              <a:t>  </a:t>
            </a:r>
            <a:r>
              <a:rPr lang="en-US" altLang="en-US" sz="2000">
                <a:latin typeface="Calisto MT" panose="02040603050505030304" pitchFamily="18" charset="0"/>
                <a:cs typeface="Arial" panose="020B0604020202020204" pitchFamily="34" charset="0"/>
              </a:rPr>
              <a:t>2006 :median 0/1000 line days</a:t>
            </a:r>
            <a:endParaRPr lang="en-US" altLang="en-US" sz="2000" b="1">
              <a:solidFill>
                <a:srgbClr val="F6C700"/>
              </a:solidFill>
              <a:latin typeface="Calisto MT" panose="02040603050505030304" pitchFamily="18" charset="0"/>
              <a:cs typeface="Arial" panose="020B0604020202020204" pitchFamily="34" charset="0"/>
            </a:endParaRPr>
          </a:p>
          <a:p>
            <a:pPr algn="l">
              <a:spcBef>
                <a:spcPct val="50000"/>
              </a:spcBef>
            </a:pPr>
            <a:r>
              <a:rPr lang="en-US" altLang="en-US" sz="2000" b="1">
                <a:solidFill>
                  <a:schemeClr val="folHlink"/>
                </a:solidFill>
                <a:latin typeface="Calisto MT" panose="02040603050505030304" pitchFamily="18" charset="0"/>
                <a:cs typeface="Arial" panose="020B0604020202020204" pitchFamily="34" charset="0"/>
              </a:rPr>
              <a:t>         :mean    7.7/1000 line days</a:t>
            </a:r>
            <a:r>
              <a:rPr lang="en-US" altLang="en-US" sz="2000" b="1">
                <a:solidFill>
                  <a:srgbClr val="F6C700"/>
                </a:solidFill>
                <a:latin typeface="Calisto MT" panose="02040603050505030304" pitchFamily="18" charset="0"/>
                <a:cs typeface="Arial" panose="020B0604020202020204" pitchFamily="34" charset="0"/>
              </a:rPr>
              <a:t>         </a:t>
            </a:r>
            <a:r>
              <a:rPr lang="en-US" altLang="en-US" sz="2000">
                <a:latin typeface="Calisto MT" panose="02040603050505030304" pitchFamily="18" charset="0"/>
                <a:cs typeface="Arial" panose="020B0604020202020204" pitchFamily="34" charset="0"/>
              </a:rPr>
              <a:t>  :mean 2.3/1000 line days</a:t>
            </a:r>
          </a:p>
          <a:p>
            <a:pPr algn="l">
              <a:spcBef>
                <a:spcPct val="50000"/>
              </a:spcBef>
            </a:pPr>
            <a:endParaRPr lang="en-US" altLang="en-US" b="1">
              <a:solidFill>
                <a:srgbClr val="F6C700"/>
              </a:solidFill>
              <a:latin typeface="Calisto MT" panose="02040603050505030304" pitchFamily="18" charset="0"/>
              <a:cs typeface="Arial" panose="020B0604020202020204" pitchFamily="34" charset="0"/>
            </a:endParaRPr>
          </a:p>
          <a:p>
            <a:pPr algn="l"/>
            <a:endParaRPr lang="en-US" altLang="en-US">
              <a:latin typeface="Calisto MT" panose="02040603050505030304" pitchFamily="18" charset="0"/>
              <a:cs typeface="Arial" panose="020B0604020202020204" pitchFamily="34" charset="0"/>
            </a:endParaRPr>
          </a:p>
        </p:txBody>
      </p:sp>
      <p:sp>
        <p:nvSpPr>
          <p:cNvPr id="757768" name="Text Box 8">
            <a:extLst>
              <a:ext uri="{FF2B5EF4-FFF2-40B4-BE49-F238E27FC236}">
                <a16:creationId xmlns:a16="http://schemas.microsoft.com/office/drawing/2014/main" id="{18583E61-EBE1-4C43-AFCE-44BB7DBEAA01}"/>
              </a:ext>
            </a:extLst>
          </p:cNvPr>
          <p:cNvSpPr txBox="1">
            <a:spLocks noChangeArrowheads="1"/>
          </p:cNvSpPr>
          <p:nvPr/>
        </p:nvSpPr>
        <p:spPr bwMode="auto">
          <a:xfrm>
            <a:off x="6553200" y="0"/>
            <a:ext cx="2438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cs typeface="Arial" panose="020B0604020202020204" pitchFamily="34" charset="0"/>
              </a:rPr>
              <a:t>Pronovost NEJM 2006</a:t>
            </a:r>
          </a:p>
        </p:txBody>
      </p:sp>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5474" name="Rectangle 2">
            <a:extLst>
              <a:ext uri="{FF2B5EF4-FFF2-40B4-BE49-F238E27FC236}">
                <a16:creationId xmlns:a16="http://schemas.microsoft.com/office/drawing/2014/main" id="{B94D1ACD-77BC-4556-9D90-22ABF15E4E04}"/>
              </a:ext>
            </a:extLst>
          </p:cNvPr>
          <p:cNvSpPr>
            <a:spLocks noGrp="1" noChangeArrowheads="1"/>
          </p:cNvSpPr>
          <p:nvPr>
            <p:ph type="title"/>
          </p:nvPr>
        </p:nvSpPr>
        <p:spPr>
          <a:xfrm>
            <a:off x="381000" y="274638"/>
            <a:ext cx="8305800" cy="1477962"/>
          </a:xfrm>
        </p:spPr>
        <p:txBody>
          <a:bodyPr/>
          <a:lstStyle/>
          <a:p>
            <a:pPr algn="r"/>
            <a:r>
              <a:rPr lang="en-US" altLang="en-US" sz="3600"/>
              <a:t>Safety Attitude Questionaire Informs The Teamwork Score and the “Stop the Line” Maneuver</a:t>
            </a:r>
          </a:p>
        </p:txBody>
      </p:sp>
      <p:sp>
        <p:nvSpPr>
          <p:cNvPr id="4" name="Slide Number Placeholder 5">
            <a:extLst>
              <a:ext uri="{FF2B5EF4-FFF2-40B4-BE49-F238E27FC236}">
                <a16:creationId xmlns:a16="http://schemas.microsoft.com/office/drawing/2014/main" id="{0AD60FD2-1AD4-4B8B-87E0-BB1B85266687}"/>
              </a:ext>
            </a:extLst>
          </p:cNvPr>
          <p:cNvSpPr>
            <a:spLocks noGrp="1"/>
          </p:cNvSpPr>
          <p:nvPr>
            <p:ph type="sldNum" sz="quarter" idx="12"/>
          </p:nvPr>
        </p:nvSpPr>
        <p:spPr/>
        <p:txBody>
          <a:bodyPr/>
          <a:lstStyle/>
          <a:p>
            <a:fld id="{A009A96B-B864-4B61-ACDC-996797CDF734}" type="slidenum">
              <a:rPr lang="en-US" altLang="en-US"/>
              <a:pPr/>
              <a:t>25</a:t>
            </a:fld>
            <a:endParaRPr lang="en-US" altLang="en-US"/>
          </a:p>
        </p:txBody>
      </p:sp>
      <p:sp>
        <p:nvSpPr>
          <p:cNvPr id="745475" name="Rectangle 3">
            <a:extLst>
              <a:ext uri="{FF2B5EF4-FFF2-40B4-BE49-F238E27FC236}">
                <a16:creationId xmlns:a16="http://schemas.microsoft.com/office/drawing/2014/main" id="{80944D90-1525-4B84-993F-1F1BE7FED2C5}"/>
              </a:ext>
            </a:extLst>
          </p:cNvPr>
          <p:cNvSpPr>
            <a:spLocks noGrp="1" noChangeArrowheads="1"/>
          </p:cNvSpPr>
          <p:nvPr>
            <p:ph type="body" idx="1"/>
          </p:nvPr>
        </p:nvSpPr>
        <p:spPr>
          <a:xfrm>
            <a:off x="457200" y="1905000"/>
            <a:ext cx="8534400" cy="4953000"/>
          </a:xfrm>
        </p:spPr>
        <p:txBody>
          <a:bodyPr/>
          <a:lstStyle/>
          <a:p>
            <a:pPr>
              <a:lnSpc>
                <a:spcPct val="80000"/>
              </a:lnSpc>
            </a:pPr>
            <a:r>
              <a:rPr lang="en-US" altLang="en-US" sz="2800"/>
              <a:t>In this ICU, it is difficult to speak up if I perceive a problem with patient care. (SAQ)</a:t>
            </a:r>
          </a:p>
          <a:p>
            <a:pPr lvl="3">
              <a:lnSpc>
                <a:spcPct val="80000"/>
              </a:lnSpc>
            </a:pPr>
            <a:r>
              <a:rPr lang="en-US" altLang="en-US" sz="1800"/>
              <a:t>five-point Likert scale </a:t>
            </a:r>
          </a:p>
          <a:p>
            <a:pPr lvl="4">
              <a:lnSpc>
                <a:spcPct val="80000"/>
              </a:lnSpc>
            </a:pPr>
            <a:r>
              <a:rPr lang="en-US" altLang="en-US" sz="1800"/>
              <a:t>(Disagree Strongly, Disagree Slightly, Neutral, Agree Slightly, Agree Strongly)</a:t>
            </a:r>
          </a:p>
          <a:p>
            <a:pPr lvl="3">
              <a:lnSpc>
                <a:spcPct val="80000"/>
              </a:lnSpc>
            </a:pPr>
            <a:r>
              <a:rPr lang="en-US" altLang="en-US" sz="1800"/>
              <a:t>Sexton </a:t>
            </a:r>
            <a:r>
              <a:rPr lang="en-US" altLang="en-US" sz="1800" i="1"/>
              <a:t>BMC Health Services Research </a:t>
            </a:r>
            <a:r>
              <a:rPr lang="en-US" altLang="en-US" sz="1800"/>
              <a:t>2006, </a:t>
            </a:r>
            <a:r>
              <a:rPr lang="en-US" altLang="en-US" sz="1800" b="1"/>
              <a:t>6</a:t>
            </a:r>
            <a:r>
              <a:rPr lang="en-US" altLang="en-US" sz="1800"/>
              <a:t>:44</a:t>
            </a:r>
          </a:p>
          <a:p>
            <a:pPr lvl="1">
              <a:lnSpc>
                <a:spcPct val="80000"/>
              </a:lnSpc>
            </a:pPr>
            <a:r>
              <a:rPr lang="en-US" altLang="en-US" sz="2400"/>
              <a:t>This item is the strongest predictor of the teamwork score!</a:t>
            </a:r>
          </a:p>
          <a:p>
            <a:pPr>
              <a:lnSpc>
                <a:spcPct val="80000"/>
              </a:lnSpc>
            </a:pPr>
            <a:r>
              <a:rPr lang="en-US" altLang="en-US" sz="2800"/>
              <a:t>“Stop the Line” </a:t>
            </a:r>
          </a:p>
          <a:p>
            <a:pPr lvl="1">
              <a:lnSpc>
                <a:spcPct val="80000"/>
              </a:lnSpc>
            </a:pPr>
            <a:r>
              <a:rPr lang="en-US" altLang="en-US" sz="2400"/>
              <a:t>Empowers all personnel to speak up urgently about problems perceived to affect patient safety</a:t>
            </a:r>
          </a:p>
          <a:p>
            <a:pPr lvl="1">
              <a:lnSpc>
                <a:spcPct val="80000"/>
              </a:lnSpc>
            </a:pPr>
            <a:r>
              <a:rPr lang="en-US" altLang="en-US" sz="2400"/>
              <a:t>Adopted by 5 of 13 CaCHA NICU members</a:t>
            </a:r>
          </a:p>
          <a:p>
            <a:pPr lvl="1">
              <a:lnSpc>
                <a:spcPct val="80000"/>
              </a:lnSpc>
            </a:pPr>
            <a:r>
              <a:rPr lang="en-US" altLang="en-US" sz="2400"/>
              <a:t>The “disruptive physician”</a:t>
            </a:r>
          </a:p>
          <a:p>
            <a:pPr lvl="2">
              <a:lnSpc>
                <a:spcPct val="80000"/>
              </a:lnSpc>
            </a:pPr>
            <a:r>
              <a:rPr lang="en-US" altLang="en-US" sz="2000"/>
              <a:t> normalization of deviance as co-dependency</a:t>
            </a:r>
          </a:p>
          <a:p>
            <a:pPr lvl="1">
              <a:lnSpc>
                <a:spcPct val="80000"/>
              </a:lnSpc>
            </a:pPr>
            <a:endParaRPr lang="en-US" altLang="en-US" sz="24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4547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45475">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745475">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45475">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745475">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45475">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745475">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745475">
                                            <p:txEl>
                                              <p:pRg st="7" end="7"/>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745475">
                                            <p:txEl>
                                              <p:pRg st="8" end="8"/>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745475">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5475"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0834" name="Rectangle 2">
            <a:extLst>
              <a:ext uri="{FF2B5EF4-FFF2-40B4-BE49-F238E27FC236}">
                <a16:creationId xmlns:a16="http://schemas.microsoft.com/office/drawing/2014/main" id="{45B686FA-2098-4312-A477-AAF30E0F0081}"/>
              </a:ext>
            </a:extLst>
          </p:cNvPr>
          <p:cNvSpPr>
            <a:spLocks noGrp="1" noChangeArrowheads="1"/>
          </p:cNvSpPr>
          <p:nvPr>
            <p:ph type="title"/>
          </p:nvPr>
        </p:nvSpPr>
        <p:spPr/>
        <p:txBody>
          <a:bodyPr/>
          <a:lstStyle/>
          <a:p>
            <a:pPr algn="r"/>
            <a:r>
              <a:rPr lang="en-US" altLang="en-US" sz="3600"/>
              <a:t>Issues Related To Hand Hygiene</a:t>
            </a:r>
          </a:p>
        </p:txBody>
      </p:sp>
      <p:sp>
        <p:nvSpPr>
          <p:cNvPr id="4" name="Slide Number Placeholder 5">
            <a:extLst>
              <a:ext uri="{FF2B5EF4-FFF2-40B4-BE49-F238E27FC236}">
                <a16:creationId xmlns:a16="http://schemas.microsoft.com/office/drawing/2014/main" id="{EEA87BEC-292D-4631-B3CC-38212AAD8688}"/>
              </a:ext>
            </a:extLst>
          </p:cNvPr>
          <p:cNvSpPr>
            <a:spLocks noGrp="1"/>
          </p:cNvSpPr>
          <p:nvPr>
            <p:ph type="sldNum" sz="quarter" idx="12"/>
          </p:nvPr>
        </p:nvSpPr>
        <p:spPr/>
        <p:txBody>
          <a:bodyPr/>
          <a:lstStyle/>
          <a:p>
            <a:fld id="{1E42F74D-3D38-42A1-870B-7068D5E97300}" type="slidenum">
              <a:rPr lang="en-US" altLang="en-US"/>
              <a:pPr/>
              <a:t>26</a:t>
            </a:fld>
            <a:endParaRPr lang="en-US" altLang="en-US"/>
          </a:p>
        </p:txBody>
      </p:sp>
      <p:sp>
        <p:nvSpPr>
          <p:cNvPr id="760835" name="Rectangle 3">
            <a:extLst>
              <a:ext uri="{FF2B5EF4-FFF2-40B4-BE49-F238E27FC236}">
                <a16:creationId xmlns:a16="http://schemas.microsoft.com/office/drawing/2014/main" id="{187F1D83-2D02-41F9-85D0-95B8E8BF4F49}"/>
              </a:ext>
            </a:extLst>
          </p:cNvPr>
          <p:cNvSpPr>
            <a:spLocks noGrp="1" noChangeArrowheads="1"/>
          </p:cNvSpPr>
          <p:nvPr>
            <p:ph type="body" idx="1"/>
          </p:nvPr>
        </p:nvSpPr>
        <p:spPr/>
        <p:txBody>
          <a:bodyPr/>
          <a:lstStyle/>
          <a:p>
            <a:pPr>
              <a:lnSpc>
                <a:spcPct val="90000"/>
              </a:lnSpc>
            </a:pPr>
            <a:r>
              <a:rPr lang="en-US" altLang="en-US"/>
              <a:t>Need for continuing surveillance</a:t>
            </a:r>
          </a:p>
          <a:p>
            <a:pPr lvl="1">
              <a:lnSpc>
                <a:spcPct val="90000"/>
              </a:lnSpc>
            </a:pPr>
            <a:r>
              <a:rPr lang="en-US" altLang="en-US"/>
              <a:t>Both overt and covert</a:t>
            </a:r>
          </a:p>
          <a:p>
            <a:pPr>
              <a:lnSpc>
                <a:spcPct val="90000"/>
              </a:lnSpc>
            </a:pPr>
            <a:r>
              <a:rPr lang="en-US" altLang="en-US"/>
              <a:t>Agents- use of alcohol-based gels</a:t>
            </a:r>
          </a:p>
          <a:p>
            <a:pPr lvl="1">
              <a:lnSpc>
                <a:spcPct val="90000"/>
              </a:lnSpc>
            </a:pPr>
            <a:r>
              <a:rPr lang="en-US" altLang="en-US"/>
              <a:t>Topics requiring continuing study</a:t>
            </a:r>
          </a:p>
          <a:p>
            <a:pPr lvl="2">
              <a:lnSpc>
                <a:spcPct val="90000"/>
              </a:lnSpc>
            </a:pPr>
            <a:r>
              <a:rPr lang="en-US" altLang="en-US"/>
              <a:t>Emergence of resistant organisms</a:t>
            </a:r>
          </a:p>
          <a:p>
            <a:pPr lvl="2">
              <a:lnSpc>
                <a:spcPct val="90000"/>
              </a:lnSpc>
            </a:pPr>
            <a:r>
              <a:rPr lang="en-US" altLang="en-US"/>
              <a:t>Understanding resident bacterial flora</a:t>
            </a:r>
          </a:p>
          <a:p>
            <a:pPr>
              <a:lnSpc>
                <a:spcPct val="90000"/>
              </a:lnSpc>
            </a:pPr>
            <a:r>
              <a:rPr lang="en-US" altLang="en-US"/>
              <a:t>Compliance by </a:t>
            </a:r>
            <a:r>
              <a:rPr lang="en-US" altLang="en-US" i="1"/>
              <a:t>everyone </a:t>
            </a:r>
            <a:r>
              <a:rPr lang="en-US" altLang="en-US"/>
              <a:t>in and visiting the NICU</a:t>
            </a:r>
          </a:p>
          <a:p>
            <a:pPr>
              <a:lnSpc>
                <a:spcPct val="90000"/>
              </a:lnSpc>
              <a:buFont typeface="Wingdings" panose="05000000000000000000" pitchFamily="2" charset="2"/>
              <a:buNone/>
            </a:pPr>
            <a:endParaRPr lang="en-US" alt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7890" name="Rectangle 2">
            <a:extLst>
              <a:ext uri="{FF2B5EF4-FFF2-40B4-BE49-F238E27FC236}">
                <a16:creationId xmlns:a16="http://schemas.microsoft.com/office/drawing/2014/main" id="{B1FE6857-A99E-4E00-B2C0-18E51FEEFF5A}"/>
              </a:ext>
            </a:extLst>
          </p:cNvPr>
          <p:cNvSpPr>
            <a:spLocks noGrp="1" noChangeArrowheads="1"/>
          </p:cNvSpPr>
          <p:nvPr>
            <p:ph type="title"/>
          </p:nvPr>
        </p:nvSpPr>
        <p:spPr/>
        <p:txBody>
          <a:bodyPr/>
          <a:lstStyle/>
          <a:p>
            <a:r>
              <a:rPr lang="en-US" altLang="en-US" sz="3600"/>
              <a:t>DATA: Pre-Meeting Exercise</a:t>
            </a:r>
            <a:br>
              <a:rPr lang="en-US" altLang="en-US" sz="3600"/>
            </a:br>
            <a:r>
              <a:rPr lang="en-US" altLang="en-US" sz="2400"/>
              <a:t>hand hygiene observations</a:t>
            </a:r>
            <a:endParaRPr lang="en-US" altLang="en-US" sz="3600"/>
          </a:p>
        </p:txBody>
      </p:sp>
      <p:sp>
        <p:nvSpPr>
          <p:cNvPr id="677892" name="Text Box 4">
            <a:extLst>
              <a:ext uri="{FF2B5EF4-FFF2-40B4-BE49-F238E27FC236}">
                <a16:creationId xmlns:a16="http://schemas.microsoft.com/office/drawing/2014/main" id="{B519EEC6-F9DC-4275-82A6-07F62C281C2B}"/>
              </a:ext>
            </a:extLst>
          </p:cNvPr>
          <p:cNvSpPr txBox="1">
            <a:spLocks noChangeArrowheads="1"/>
          </p:cNvSpPr>
          <p:nvPr/>
        </p:nvSpPr>
        <p:spPr bwMode="auto">
          <a:xfrm>
            <a:off x="762000" y="152400"/>
            <a:ext cx="8001000" cy="376238"/>
          </a:xfrm>
          <a:prstGeom prst="rect">
            <a:avLst/>
          </a:prstGeom>
          <a:solidFill>
            <a:schemeClr val="accent2"/>
          </a:solidFill>
          <a:ln w="952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t>Issues related to designing and evaluating your hand hygiene processes</a:t>
            </a:r>
          </a:p>
        </p:txBody>
      </p:sp>
      <p:graphicFrame>
        <p:nvGraphicFramePr>
          <p:cNvPr id="677891" name="Object 3" descr="Hand Hygiene Observation Tool form">
            <a:extLst>
              <a:ext uri="{FF2B5EF4-FFF2-40B4-BE49-F238E27FC236}">
                <a16:creationId xmlns:a16="http://schemas.microsoft.com/office/drawing/2014/main" id="{E2D806D3-7A62-42B7-896A-5556F367732D}"/>
              </a:ext>
            </a:extLst>
          </p:cNvPr>
          <p:cNvGraphicFramePr>
            <a:graphicFrameLocks noChangeAspect="1"/>
          </p:cNvGraphicFramePr>
          <p:nvPr>
            <p:extLst>
              <p:ext uri="{D42A27DB-BD31-4B8C-83A1-F6EECF244321}">
                <p14:modId xmlns:p14="http://schemas.microsoft.com/office/powerpoint/2010/main" val="385791359"/>
              </p:ext>
            </p:extLst>
          </p:nvPr>
        </p:nvGraphicFramePr>
        <p:xfrm>
          <a:off x="1524000" y="1828800"/>
          <a:ext cx="6080125" cy="4724400"/>
        </p:xfrm>
        <a:graphic>
          <a:graphicData uri="http://schemas.openxmlformats.org/presentationml/2006/ole">
            <mc:AlternateContent xmlns:mc="http://schemas.openxmlformats.org/markup-compatibility/2006">
              <mc:Choice xmlns:v="urn:schemas-microsoft-com:vml" Requires="v">
                <p:oleObj spid="_x0000_s677903" name="Document" r:id="rId3" imgW="6079320" imgH="4168440" progId="Word.Document.8">
                  <p:embed/>
                </p:oleObj>
              </mc:Choice>
              <mc:Fallback>
                <p:oleObj name="Document" r:id="rId3" imgW="6079320" imgH="4168440" progId="Word.Document.8">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1828800"/>
                        <a:ext cx="6080125"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5" name="Slide Number Placeholder 4">
            <a:extLst>
              <a:ext uri="{FF2B5EF4-FFF2-40B4-BE49-F238E27FC236}">
                <a16:creationId xmlns:a16="http://schemas.microsoft.com/office/drawing/2014/main" id="{B5AF2F63-1CB1-45EC-8829-32245F2BE93D}"/>
              </a:ext>
            </a:extLst>
          </p:cNvPr>
          <p:cNvSpPr>
            <a:spLocks noGrp="1"/>
          </p:cNvSpPr>
          <p:nvPr>
            <p:ph type="sldNum" sz="quarter" idx="12"/>
          </p:nvPr>
        </p:nvSpPr>
        <p:spPr/>
        <p:txBody>
          <a:bodyPr/>
          <a:lstStyle/>
          <a:p>
            <a:fld id="{B222B015-7F2B-4AA9-A606-1A6F30DB4C9F}" type="slidenum">
              <a:rPr lang="en-US" altLang="en-US"/>
              <a:pPr/>
              <a:t>27</a:t>
            </a:fld>
            <a:endParaRPr lang="en-US" altLang="en-U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E15A47-0087-4A8D-B220-925C31B272F5}"/>
              </a:ext>
            </a:extLst>
          </p:cNvPr>
          <p:cNvSpPr>
            <a:spLocks noGrp="1"/>
          </p:cNvSpPr>
          <p:nvPr>
            <p:ph type="title"/>
          </p:nvPr>
        </p:nvSpPr>
        <p:spPr>
          <a:xfrm>
            <a:off x="1150938" y="-1143000"/>
            <a:ext cx="7793037" cy="1143000"/>
          </a:xfrm>
        </p:spPr>
        <p:txBody>
          <a:bodyPr vert="horz" wrap="square" lIns="91440" tIns="45720" rIns="91440" bIns="45720" numCol="1" anchor="b" anchorCtr="0" compatLnSpc="1">
            <a:prstTxWarp prst="textNoShape">
              <a:avLst/>
            </a:prstTxWarp>
          </a:bodyPr>
          <a:lstStyle/>
          <a:p>
            <a:r>
              <a:rPr lang="en-US" dirty="0"/>
              <a:t>Hand Hygiene flowchart</a:t>
            </a:r>
          </a:p>
        </p:txBody>
      </p:sp>
      <p:sp>
        <p:nvSpPr>
          <p:cNvPr id="4" name="Slide Number Placeholder 5">
            <a:extLst>
              <a:ext uri="{FF2B5EF4-FFF2-40B4-BE49-F238E27FC236}">
                <a16:creationId xmlns:a16="http://schemas.microsoft.com/office/drawing/2014/main" id="{A33DEC7B-3834-40A1-866E-B2A8095A85C1}"/>
              </a:ext>
            </a:extLst>
          </p:cNvPr>
          <p:cNvSpPr>
            <a:spLocks noGrp="1"/>
          </p:cNvSpPr>
          <p:nvPr>
            <p:ph type="sldNum" sz="quarter" idx="12"/>
          </p:nvPr>
        </p:nvSpPr>
        <p:spPr/>
        <p:txBody>
          <a:bodyPr/>
          <a:lstStyle/>
          <a:p>
            <a:fld id="{F957DD05-4C19-42FA-AAAD-6A8F275455E0}" type="slidenum">
              <a:rPr lang="en-US" altLang="en-US"/>
              <a:pPr/>
              <a:t>28</a:t>
            </a:fld>
            <a:endParaRPr lang="en-US" altLang="en-US"/>
          </a:p>
        </p:txBody>
      </p:sp>
      <p:pic>
        <p:nvPicPr>
          <p:cNvPr id="669699" name="Picture 3" descr="Hand Hygiene flow chart">
            <a:extLst>
              <a:ext uri="{FF2B5EF4-FFF2-40B4-BE49-F238E27FC236}">
                <a16:creationId xmlns:a16="http://schemas.microsoft.com/office/drawing/2014/main" id="{E4C47A8A-86BC-4AFB-96A8-E413801D9D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69698" name="Picture 2" descr="Hand Hygiene flow chart">
            <a:extLst>
              <a:ext uri="{FF2B5EF4-FFF2-40B4-BE49-F238E27FC236}">
                <a16:creationId xmlns:a16="http://schemas.microsoft.com/office/drawing/2014/main" id="{48F75FA6-F392-4E5E-9405-A38E4E2381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00" y="18084800"/>
            <a:ext cx="7296150" cy="3648075"/>
          </a:xfrm>
          <a:prstGeom prst="rect">
            <a:avLst/>
          </a:prstGeom>
          <a:noFill/>
          <a:ln w="25400">
            <a:solidFill>
              <a:srgbClr val="450E07"/>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78914" name="Rectangle 2">
            <a:extLst>
              <a:ext uri="{FF2B5EF4-FFF2-40B4-BE49-F238E27FC236}">
                <a16:creationId xmlns:a16="http://schemas.microsoft.com/office/drawing/2014/main" id="{C4CCC770-D3E6-49BC-8497-5D035BD251D3}"/>
              </a:ext>
            </a:extLst>
          </p:cNvPr>
          <p:cNvSpPr>
            <a:spLocks noGrp="1" noChangeArrowheads="1"/>
          </p:cNvSpPr>
          <p:nvPr>
            <p:ph type="title"/>
          </p:nvPr>
        </p:nvSpPr>
        <p:spPr>
          <a:xfrm>
            <a:off x="685800" y="228600"/>
            <a:ext cx="7772400" cy="1143000"/>
          </a:xfrm>
        </p:spPr>
        <p:txBody>
          <a:bodyPr/>
          <a:lstStyle/>
          <a:p>
            <a:pPr algn="r"/>
            <a:r>
              <a:rPr lang="en-US" altLang="en-US" sz="3200"/>
              <a:t>DATA: Pre-meeting Exercise</a:t>
            </a:r>
            <a:br>
              <a:rPr lang="en-US" altLang="en-US" sz="3200"/>
            </a:br>
            <a:r>
              <a:rPr lang="en-US" altLang="en-US" sz="2400"/>
              <a:t>line set-up/blood draw</a:t>
            </a:r>
            <a:endParaRPr lang="en-US" altLang="en-US" sz="3600"/>
          </a:p>
        </p:txBody>
      </p:sp>
      <p:graphicFrame>
        <p:nvGraphicFramePr>
          <p:cNvPr id="678915" name="Object 3" descr="instructions for line set-up/blood draw">
            <a:extLst>
              <a:ext uri="{FF2B5EF4-FFF2-40B4-BE49-F238E27FC236}">
                <a16:creationId xmlns:a16="http://schemas.microsoft.com/office/drawing/2014/main" id="{FA1C2A07-3813-4A1D-A256-2140CDC8EA90}"/>
              </a:ext>
            </a:extLst>
          </p:cNvPr>
          <p:cNvGraphicFramePr>
            <a:graphicFrameLocks noChangeAspect="1"/>
          </p:cNvGraphicFramePr>
          <p:nvPr>
            <p:extLst>
              <p:ext uri="{D42A27DB-BD31-4B8C-83A1-F6EECF244321}">
                <p14:modId xmlns:p14="http://schemas.microsoft.com/office/powerpoint/2010/main" val="2078116195"/>
              </p:ext>
            </p:extLst>
          </p:nvPr>
        </p:nvGraphicFramePr>
        <p:xfrm>
          <a:off x="1676400" y="4579938"/>
          <a:ext cx="5487988" cy="2278062"/>
        </p:xfrm>
        <a:graphic>
          <a:graphicData uri="http://schemas.openxmlformats.org/presentationml/2006/ole">
            <mc:AlternateContent xmlns:mc="http://schemas.openxmlformats.org/markup-compatibility/2006">
              <mc:Choice xmlns:v="urn:schemas-microsoft-com:vml" Requires="v">
                <p:oleObj spid="_x0000_s678928" name="Document" r:id="rId3" imgW="5486400" imgH="2278080" progId="Word.Document.8">
                  <p:embed/>
                </p:oleObj>
              </mc:Choice>
              <mc:Fallback>
                <p:oleObj name="Document" r:id="rId3" imgW="5486400" imgH="2278080" progId="Word.Document.8">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76400" y="4579938"/>
                        <a:ext cx="5487988" cy="2278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678916" name="Picture 4" descr="image of line set-up/blood draw">
            <a:extLst>
              <a:ext uri="{FF2B5EF4-FFF2-40B4-BE49-F238E27FC236}">
                <a16:creationId xmlns:a16="http://schemas.microsoft.com/office/drawing/2014/main" id="{A4E704C6-4E3A-4C9D-A20B-468A4EE2D61D}"/>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19200" y="1295400"/>
            <a:ext cx="6172200" cy="426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78917" name="Text Box 5">
            <a:extLst>
              <a:ext uri="{FF2B5EF4-FFF2-40B4-BE49-F238E27FC236}">
                <a16:creationId xmlns:a16="http://schemas.microsoft.com/office/drawing/2014/main" id="{7435BF85-4FC0-4131-BD0B-BE34F4B37A09}"/>
              </a:ext>
            </a:extLst>
          </p:cNvPr>
          <p:cNvSpPr txBox="1">
            <a:spLocks noChangeArrowheads="1"/>
          </p:cNvSpPr>
          <p:nvPr/>
        </p:nvSpPr>
        <p:spPr bwMode="auto">
          <a:xfrm>
            <a:off x="762000" y="152400"/>
            <a:ext cx="8001000" cy="376238"/>
          </a:xfrm>
          <a:prstGeom prst="rect">
            <a:avLst/>
          </a:prstGeom>
          <a:solidFill>
            <a:schemeClr val="accent2"/>
          </a:solidFill>
          <a:ln w="952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t>Issues related to the design, maintenance and entry of lines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79938" name="Rectangle 2">
            <a:extLst>
              <a:ext uri="{FF2B5EF4-FFF2-40B4-BE49-F238E27FC236}">
                <a16:creationId xmlns:a16="http://schemas.microsoft.com/office/drawing/2014/main" id="{332AD368-039B-4C0F-A152-E9A13BC920E8}"/>
              </a:ext>
            </a:extLst>
          </p:cNvPr>
          <p:cNvSpPr>
            <a:spLocks noGrp="1" noChangeArrowheads="1"/>
          </p:cNvSpPr>
          <p:nvPr>
            <p:ph type="title"/>
          </p:nvPr>
        </p:nvSpPr>
        <p:spPr>
          <a:xfrm>
            <a:off x="685800" y="304800"/>
            <a:ext cx="7772400" cy="1143000"/>
          </a:xfrm>
        </p:spPr>
        <p:txBody>
          <a:bodyPr/>
          <a:lstStyle/>
          <a:p>
            <a:pPr algn="r"/>
            <a:r>
              <a:rPr lang="en-US" altLang="en-US" sz="3200"/>
              <a:t>DATA: Pre-meeting Exercise</a:t>
            </a:r>
            <a:br>
              <a:rPr lang="en-US" altLang="en-US" sz="3600"/>
            </a:br>
            <a:r>
              <a:rPr lang="en-US" altLang="en-US" sz="2400"/>
              <a:t>accessing lines</a:t>
            </a:r>
            <a:endParaRPr lang="en-US" altLang="en-US" sz="3600"/>
          </a:p>
        </p:txBody>
      </p:sp>
      <p:graphicFrame>
        <p:nvGraphicFramePr>
          <p:cNvPr id="679939" name="Object 3" descr="Blood Draw observation table">
            <a:extLst>
              <a:ext uri="{FF2B5EF4-FFF2-40B4-BE49-F238E27FC236}">
                <a16:creationId xmlns:a16="http://schemas.microsoft.com/office/drawing/2014/main" id="{158658CA-1E52-49EC-A587-A8D510A66C29}"/>
              </a:ext>
            </a:extLst>
          </p:cNvPr>
          <p:cNvGraphicFramePr>
            <a:graphicFrameLocks noChangeAspect="1"/>
          </p:cNvGraphicFramePr>
          <p:nvPr>
            <p:extLst>
              <p:ext uri="{D42A27DB-BD31-4B8C-83A1-F6EECF244321}">
                <p14:modId xmlns:p14="http://schemas.microsoft.com/office/powerpoint/2010/main" val="350098041"/>
              </p:ext>
            </p:extLst>
          </p:nvPr>
        </p:nvGraphicFramePr>
        <p:xfrm>
          <a:off x="1828800" y="3962400"/>
          <a:ext cx="5630863" cy="2895600"/>
        </p:xfrm>
        <a:graphic>
          <a:graphicData uri="http://schemas.openxmlformats.org/presentationml/2006/ole">
            <mc:AlternateContent xmlns:mc="http://schemas.openxmlformats.org/markup-compatibility/2006">
              <mc:Choice xmlns:v="urn:schemas-microsoft-com:vml" Requires="v">
                <p:oleObj spid="_x0000_s679962" name="Document" r:id="rId3" imgW="5630040" imgH="2089080" progId="Word.Document.8">
                  <p:embed/>
                </p:oleObj>
              </mc:Choice>
              <mc:Fallback>
                <p:oleObj name="Document" r:id="rId3" imgW="5630040" imgH="2089080" progId="Word.Document.8">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28800" y="3962400"/>
                        <a:ext cx="5630863" cy="289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679940" name="Object 4" descr="TPN Change observation table">
            <a:extLst>
              <a:ext uri="{FF2B5EF4-FFF2-40B4-BE49-F238E27FC236}">
                <a16:creationId xmlns:a16="http://schemas.microsoft.com/office/drawing/2014/main" id="{DCE97890-9092-4D15-9440-EA09D04DB2A4}"/>
              </a:ext>
            </a:extLst>
          </p:cNvPr>
          <p:cNvGraphicFramePr>
            <a:graphicFrameLocks noChangeAspect="1"/>
          </p:cNvGraphicFramePr>
          <p:nvPr>
            <p:extLst>
              <p:ext uri="{D42A27DB-BD31-4B8C-83A1-F6EECF244321}">
                <p14:modId xmlns:p14="http://schemas.microsoft.com/office/powerpoint/2010/main" val="3236830637"/>
              </p:ext>
            </p:extLst>
          </p:nvPr>
        </p:nvGraphicFramePr>
        <p:xfrm>
          <a:off x="1828800" y="1371600"/>
          <a:ext cx="5630863" cy="2514600"/>
        </p:xfrm>
        <a:graphic>
          <a:graphicData uri="http://schemas.openxmlformats.org/presentationml/2006/ole">
            <mc:AlternateContent xmlns:mc="http://schemas.openxmlformats.org/markup-compatibility/2006">
              <mc:Choice xmlns:v="urn:schemas-microsoft-com:vml" Requires="v">
                <p:oleObj spid="_x0000_s679963" name="Document" r:id="rId5" imgW="5630040" imgH="2089080" progId="Word.Document.8">
                  <p:embed/>
                </p:oleObj>
              </mc:Choice>
              <mc:Fallback>
                <p:oleObj name="Document" r:id="rId5" imgW="5630040" imgH="2089080" progId="Word.Document.8">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28800" y="1371600"/>
                        <a:ext cx="5630863" cy="2514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79941" name="Text Box 5">
            <a:extLst>
              <a:ext uri="{FF2B5EF4-FFF2-40B4-BE49-F238E27FC236}">
                <a16:creationId xmlns:a16="http://schemas.microsoft.com/office/drawing/2014/main" id="{F05033CA-C56F-4AD6-99AA-21AAEE6CC1A1}"/>
              </a:ext>
            </a:extLst>
          </p:cNvPr>
          <p:cNvSpPr txBox="1">
            <a:spLocks noChangeArrowheads="1"/>
          </p:cNvSpPr>
          <p:nvPr/>
        </p:nvSpPr>
        <p:spPr bwMode="auto">
          <a:xfrm>
            <a:off x="762000" y="152400"/>
            <a:ext cx="8001000" cy="376238"/>
          </a:xfrm>
          <a:prstGeom prst="rect">
            <a:avLst/>
          </a:prstGeom>
          <a:solidFill>
            <a:schemeClr val="accent2"/>
          </a:solidFill>
          <a:ln w="952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t>Issues related to the design, maintenance and entry of lines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421355C-3302-44E3-B0F4-863843866793}"/>
              </a:ext>
            </a:extLst>
          </p:cNvPr>
          <p:cNvSpPr>
            <a:spLocks noGrp="1"/>
          </p:cNvSpPr>
          <p:nvPr>
            <p:ph type="title"/>
          </p:nvPr>
        </p:nvSpPr>
        <p:spPr>
          <a:xfrm>
            <a:off x="1150938" y="-1143000"/>
            <a:ext cx="7793037" cy="1143000"/>
          </a:xfrm>
        </p:spPr>
        <p:txBody>
          <a:bodyPr vert="horz" wrap="square" lIns="91440" tIns="45720" rIns="91440" bIns="45720" numCol="1" anchor="b" anchorCtr="0" compatLnSpc="1">
            <a:prstTxWarp prst="textNoShape">
              <a:avLst/>
            </a:prstTxWarp>
          </a:bodyPr>
          <a:lstStyle/>
          <a:p>
            <a:r>
              <a:rPr lang="en-US" dirty="0"/>
              <a:t>Prevention flow chart</a:t>
            </a:r>
          </a:p>
        </p:txBody>
      </p:sp>
      <p:sp>
        <p:nvSpPr>
          <p:cNvPr id="5" name="Slide Number Placeholder 4">
            <a:extLst>
              <a:ext uri="{FF2B5EF4-FFF2-40B4-BE49-F238E27FC236}">
                <a16:creationId xmlns:a16="http://schemas.microsoft.com/office/drawing/2014/main" id="{4B2CAAAA-CA13-425E-886F-61C40C8DBD12}"/>
              </a:ext>
            </a:extLst>
          </p:cNvPr>
          <p:cNvSpPr>
            <a:spLocks noGrp="1"/>
          </p:cNvSpPr>
          <p:nvPr>
            <p:ph type="sldNum" sz="quarter" idx="12"/>
          </p:nvPr>
        </p:nvSpPr>
        <p:spPr/>
        <p:txBody>
          <a:bodyPr/>
          <a:lstStyle/>
          <a:p>
            <a:fld id="{22BEF40A-AB40-4591-BC72-38E9C3F1113D}" type="slidenum">
              <a:rPr lang="en-US" altLang="en-US"/>
              <a:pPr/>
              <a:t>31</a:t>
            </a:fld>
            <a:endParaRPr lang="en-US" altLang="en-US"/>
          </a:p>
        </p:txBody>
      </p:sp>
      <p:pic>
        <p:nvPicPr>
          <p:cNvPr id="670722" name="Picture 2" descr="Prevention flow chart">
            <a:extLst>
              <a:ext uri="{FF2B5EF4-FFF2-40B4-BE49-F238E27FC236}">
                <a16:creationId xmlns:a16="http://schemas.microsoft.com/office/drawing/2014/main" id="{F54EEE93-9EA3-4569-A2A7-D02492956C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w="25400">
            <a:solidFill>
              <a:srgbClr val="450E07"/>
            </a:solidFill>
            <a:miter lim="800000"/>
            <a:headEnd/>
            <a:tailEnd/>
          </a:ln>
          <a:extLst>
            <a:ext uri="{909E8E84-426E-40DD-AFC4-6F175D3DCCD1}">
              <a14:hiddenFill xmlns:a14="http://schemas.microsoft.com/office/drawing/2010/main">
                <a:solidFill>
                  <a:srgbClr val="FFFFFF"/>
                </a:solidFill>
              </a14:hiddenFill>
            </a:ext>
          </a:extLst>
        </p:spPr>
      </p:pic>
      <p:pic>
        <p:nvPicPr>
          <p:cNvPr id="670723" name="Picture 3" descr="Prevention flow chart">
            <a:extLst>
              <a:ext uri="{FF2B5EF4-FFF2-40B4-BE49-F238E27FC236}">
                <a16:creationId xmlns:a16="http://schemas.microsoft.com/office/drawing/2014/main" id="{90F4A879-2AF0-47DB-BE90-C5CBDCBF224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31600" y="18084800"/>
            <a:ext cx="6172200" cy="3646488"/>
          </a:xfrm>
          <a:prstGeom prst="rect">
            <a:avLst/>
          </a:prstGeom>
          <a:noFill/>
          <a:ln w="25400">
            <a:solidFill>
              <a:srgbClr val="450E07"/>
            </a:solidFill>
            <a:miter lim="800000"/>
            <a:headEnd/>
            <a:tailEnd/>
          </a:ln>
          <a:extLst>
            <a:ext uri="{909E8E84-426E-40DD-AFC4-6F175D3DCCD1}">
              <a14:hiddenFill xmlns:a14="http://schemas.microsoft.com/office/drawing/2010/main">
                <a:solidFill>
                  <a:srgbClr val="FFFFFF"/>
                </a:solidFill>
              </a14:hiddenFill>
            </a:ext>
          </a:extLst>
        </p:spPr>
      </p:pic>
      <p:pic>
        <p:nvPicPr>
          <p:cNvPr id="670724" name="Picture 4" descr="Prevention flow chart">
            <a:extLst>
              <a:ext uri="{FF2B5EF4-FFF2-40B4-BE49-F238E27FC236}">
                <a16:creationId xmlns:a16="http://schemas.microsoft.com/office/drawing/2014/main" id="{636043AA-266B-4304-AA89-36418CB49CD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84000" y="18237200"/>
            <a:ext cx="6172200" cy="3646488"/>
          </a:xfrm>
          <a:prstGeom prst="rect">
            <a:avLst/>
          </a:prstGeom>
          <a:noFill/>
          <a:ln w="25400">
            <a:solidFill>
              <a:srgbClr val="450E07"/>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1858" name="Rectangle 2">
            <a:extLst>
              <a:ext uri="{FF2B5EF4-FFF2-40B4-BE49-F238E27FC236}">
                <a16:creationId xmlns:a16="http://schemas.microsoft.com/office/drawing/2014/main" id="{5A6F4161-7FCB-45D2-8D9A-69B9EA8698F1}"/>
              </a:ext>
            </a:extLst>
          </p:cNvPr>
          <p:cNvSpPr>
            <a:spLocks noGrp="1" noChangeArrowheads="1"/>
          </p:cNvSpPr>
          <p:nvPr>
            <p:ph type="title"/>
          </p:nvPr>
        </p:nvSpPr>
        <p:spPr/>
        <p:txBody>
          <a:bodyPr/>
          <a:lstStyle/>
          <a:p>
            <a:pPr algn="r"/>
            <a:r>
              <a:rPr lang="en-US" altLang="en-US" sz="3600"/>
              <a:t>Issues Related To Vascular Access Device Placement and Management:</a:t>
            </a:r>
            <a:r>
              <a:rPr lang="en-US" altLang="en-US" sz="3200"/>
              <a:t> </a:t>
            </a:r>
          </a:p>
        </p:txBody>
      </p:sp>
      <p:sp>
        <p:nvSpPr>
          <p:cNvPr id="4" name="Slide Number Placeholder 5">
            <a:extLst>
              <a:ext uri="{FF2B5EF4-FFF2-40B4-BE49-F238E27FC236}">
                <a16:creationId xmlns:a16="http://schemas.microsoft.com/office/drawing/2014/main" id="{C36677B7-27F1-4AB7-B5E4-247DF3726F67}"/>
              </a:ext>
            </a:extLst>
          </p:cNvPr>
          <p:cNvSpPr>
            <a:spLocks noGrp="1"/>
          </p:cNvSpPr>
          <p:nvPr>
            <p:ph type="sldNum" sz="quarter" idx="12"/>
          </p:nvPr>
        </p:nvSpPr>
        <p:spPr/>
        <p:txBody>
          <a:bodyPr/>
          <a:lstStyle/>
          <a:p>
            <a:fld id="{9A1488CA-CE69-4D36-A49C-0057BC799412}" type="slidenum">
              <a:rPr lang="en-US" altLang="en-US"/>
              <a:pPr/>
              <a:t>32</a:t>
            </a:fld>
            <a:endParaRPr lang="en-US" altLang="en-US"/>
          </a:p>
        </p:txBody>
      </p:sp>
      <p:sp>
        <p:nvSpPr>
          <p:cNvPr id="761859" name="Rectangle 3">
            <a:extLst>
              <a:ext uri="{FF2B5EF4-FFF2-40B4-BE49-F238E27FC236}">
                <a16:creationId xmlns:a16="http://schemas.microsoft.com/office/drawing/2014/main" id="{B0F72387-2E73-4E56-A672-8746DDDB64CC}"/>
              </a:ext>
            </a:extLst>
          </p:cNvPr>
          <p:cNvSpPr>
            <a:spLocks noGrp="1" noChangeArrowheads="1"/>
          </p:cNvSpPr>
          <p:nvPr>
            <p:ph type="body" idx="1"/>
          </p:nvPr>
        </p:nvSpPr>
        <p:spPr>
          <a:xfrm>
            <a:off x="1143000" y="1905000"/>
            <a:ext cx="7812088" cy="4535488"/>
          </a:xfrm>
        </p:spPr>
        <p:txBody>
          <a:bodyPr/>
          <a:lstStyle/>
          <a:p>
            <a:pPr>
              <a:lnSpc>
                <a:spcPct val="90000"/>
              </a:lnSpc>
            </a:pPr>
            <a:r>
              <a:rPr lang="en-US" altLang="en-US" sz="2800"/>
              <a:t>Chlorhexidine</a:t>
            </a:r>
            <a:r>
              <a:rPr lang="en-US" altLang="en-US" sz="2400"/>
              <a:t>- FDA approval excludes &lt; 2 month old infants</a:t>
            </a:r>
          </a:p>
          <a:p>
            <a:pPr lvl="1">
              <a:lnSpc>
                <a:spcPct val="90000"/>
              </a:lnSpc>
            </a:pPr>
            <a:r>
              <a:rPr lang="en-US" altLang="en-US" sz="2000"/>
              <a:t>AAP Committee On Drugs: Uses of drugs not described in the package insert (Off-Label Uses) Pediatrics 2002;110:181</a:t>
            </a:r>
          </a:p>
          <a:p>
            <a:pPr lvl="1">
              <a:lnSpc>
                <a:spcPct val="90000"/>
              </a:lnSpc>
            </a:pPr>
            <a:r>
              <a:rPr lang="en-US" altLang="en-US" sz="2400"/>
              <a:t>“In most situations, off-label use of medications is neither experimentation nor research… the degree of acceptance among physicians of an off-label drug treatment may be an important issue to discuss with a patient or family.”</a:t>
            </a:r>
          </a:p>
          <a:p>
            <a:pPr lvl="1">
              <a:lnSpc>
                <a:spcPct val="90000"/>
              </a:lnSpc>
            </a:pPr>
            <a:r>
              <a:rPr lang="en-US" altLang="en-US" sz="2400"/>
              <a:t>“Use of approved drugs in an off-label manner to treat an individual patient does not require an IND application</a:t>
            </a:r>
          </a:p>
          <a:p>
            <a:pPr lvl="1">
              <a:lnSpc>
                <a:spcPct val="90000"/>
              </a:lnSpc>
            </a:pPr>
            <a:endParaRPr lang="en-US" altLang="en-US"/>
          </a:p>
          <a:p>
            <a:pPr lvl="1">
              <a:lnSpc>
                <a:spcPct val="90000"/>
              </a:lnSpc>
            </a:pPr>
            <a:endParaRPr lang="en-US" altLang="en-US" sz="2000"/>
          </a:p>
          <a:p>
            <a:pPr lvl="1">
              <a:lnSpc>
                <a:spcPct val="90000"/>
              </a:lnSpc>
            </a:pPr>
            <a:endParaRPr lang="en-US" altLang="en-US" sz="200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3908" name="Rectangle 4">
            <a:extLst>
              <a:ext uri="{FF2B5EF4-FFF2-40B4-BE49-F238E27FC236}">
                <a16:creationId xmlns:a16="http://schemas.microsoft.com/office/drawing/2014/main" id="{7051354A-8293-4C20-A453-A31616739B76}"/>
              </a:ext>
            </a:extLst>
          </p:cNvPr>
          <p:cNvSpPr>
            <a:spLocks noGrp="1" noChangeArrowheads="1"/>
          </p:cNvSpPr>
          <p:nvPr>
            <p:ph type="title"/>
          </p:nvPr>
        </p:nvSpPr>
        <p:spPr>
          <a:noFill/>
          <a:ln/>
        </p:spPr>
        <p:txBody>
          <a:bodyPr/>
          <a:lstStyle/>
          <a:p>
            <a:pPr algn="r"/>
            <a:r>
              <a:rPr lang="en-US" altLang="en-US" sz="3600" dirty="0"/>
              <a:t>Issues Related To Vascular Access Device Placement and Management:</a:t>
            </a:r>
            <a:r>
              <a:rPr lang="en-US" altLang="en-US" sz="800" dirty="0"/>
              <a:t>2</a:t>
            </a:r>
            <a:r>
              <a:rPr lang="en-US" altLang="en-US" sz="4000" dirty="0"/>
              <a:t> </a:t>
            </a:r>
          </a:p>
        </p:txBody>
      </p:sp>
      <p:sp>
        <p:nvSpPr>
          <p:cNvPr id="4" name="Slide Number Placeholder 5">
            <a:extLst>
              <a:ext uri="{FF2B5EF4-FFF2-40B4-BE49-F238E27FC236}">
                <a16:creationId xmlns:a16="http://schemas.microsoft.com/office/drawing/2014/main" id="{E17E6BE2-D39E-4ADB-8DA0-A1005D99193E}"/>
              </a:ext>
            </a:extLst>
          </p:cNvPr>
          <p:cNvSpPr>
            <a:spLocks noGrp="1"/>
          </p:cNvSpPr>
          <p:nvPr>
            <p:ph type="sldNum" sz="quarter" idx="12"/>
          </p:nvPr>
        </p:nvSpPr>
        <p:spPr/>
        <p:txBody>
          <a:bodyPr/>
          <a:lstStyle/>
          <a:p>
            <a:fld id="{158241EF-744D-4816-B77F-E495318756BF}" type="slidenum">
              <a:rPr lang="en-US" altLang="en-US"/>
              <a:pPr/>
              <a:t>33</a:t>
            </a:fld>
            <a:endParaRPr lang="en-US" altLang="en-US"/>
          </a:p>
        </p:txBody>
      </p:sp>
      <p:sp>
        <p:nvSpPr>
          <p:cNvPr id="763907" name="Rectangle 3">
            <a:extLst>
              <a:ext uri="{FF2B5EF4-FFF2-40B4-BE49-F238E27FC236}">
                <a16:creationId xmlns:a16="http://schemas.microsoft.com/office/drawing/2014/main" id="{AEBCFB3B-B8D5-4136-99FB-64D03F117621}"/>
              </a:ext>
            </a:extLst>
          </p:cNvPr>
          <p:cNvSpPr>
            <a:spLocks noGrp="1" noChangeArrowheads="1"/>
          </p:cNvSpPr>
          <p:nvPr>
            <p:ph type="body" idx="1"/>
          </p:nvPr>
        </p:nvSpPr>
        <p:spPr>
          <a:xfrm>
            <a:off x="990600" y="2017713"/>
            <a:ext cx="8153400" cy="4611687"/>
          </a:xfrm>
        </p:spPr>
        <p:txBody>
          <a:bodyPr/>
          <a:lstStyle/>
          <a:p>
            <a:r>
              <a:rPr lang="en-US" altLang="en-US" sz="2800"/>
              <a:t>Chlorhexidine: Scalded skin incidents</a:t>
            </a:r>
          </a:p>
          <a:p>
            <a:pPr lvl="4"/>
            <a:r>
              <a:rPr lang="en-US" altLang="en-US" sz="1600"/>
              <a:t>Garland…Biopatch ® experience Ped Inf Dz J 1996</a:t>
            </a:r>
          </a:p>
          <a:p>
            <a:pPr lvl="4"/>
            <a:r>
              <a:rPr lang="en-US" altLang="en-US" sz="1600"/>
              <a:t>Andersen…2% acq CHG in those &gt; 1000 gm &amp; &gt; 14 d / 1% CHG ethanol for all other swabbing for IVs J Hospital Infection 2005</a:t>
            </a:r>
          </a:p>
          <a:p>
            <a:pPr lvl="4"/>
            <a:r>
              <a:rPr lang="en-US" altLang="en-US" sz="1600"/>
              <a:t>Versus</a:t>
            </a:r>
          </a:p>
          <a:p>
            <a:pPr lvl="4"/>
            <a:r>
              <a:rPr lang="en-US" altLang="en-US" sz="1600"/>
              <a:t>Garland..pre/post trial 10% PI vs 0.5% CHG for preventing colonization of PIV catheters. Ped Inf Dz 1995</a:t>
            </a:r>
          </a:p>
          <a:p>
            <a:pPr lvl="4"/>
            <a:r>
              <a:rPr lang="en-US" altLang="en-US" sz="1600"/>
              <a:t>Upadhyayula…Safety of infective agents for skin preparation in premature infants. Arch Disc Child 2007</a:t>
            </a:r>
          </a:p>
          <a:p>
            <a:pPr lvl="4"/>
            <a:r>
              <a:rPr lang="en-US" altLang="en-US" sz="1600"/>
              <a:t>Insufficient data; risk of burns related to alcohol as well as CHG; ensuring that there is no pooling may be the key.</a:t>
            </a:r>
          </a:p>
          <a:p>
            <a:r>
              <a:rPr lang="en-US" altLang="en-US" sz="2400"/>
              <a:t>Practice Survey</a:t>
            </a:r>
          </a:p>
          <a:p>
            <a:pPr lvl="4"/>
            <a:r>
              <a:rPr lang="en-US" altLang="en-US" sz="1600"/>
              <a:t>7/12 rose to 9/13, with 2 more in process of adopting</a:t>
            </a:r>
          </a:p>
          <a:p>
            <a:pPr lvl="4"/>
            <a:r>
              <a:rPr lang="en-US" altLang="en-US" sz="1600"/>
              <a:t>Limitations, e.g. not in periumbilical area, &lt;28 wk GA, &lt;7d old</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4932" name="Rectangle 4">
            <a:extLst>
              <a:ext uri="{FF2B5EF4-FFF2-40B4-BE49-F238E27FC236}">
                <a16:creationId xmlns:a16="http://schemas.microsoft.com/office/drawing/2014/main" id="{5CEE6732-B7F2-4288-9900-C660DF2CCD71}"/>
              </a:ext>
            </a:extLst>
          </p:cNvPr>
          <p:cNvSpPr>
            <a:spLocks noGrp="1" noChangeArrowheads="1"/>
          </p:cNvSpPr>
          <p:nvPr>
            <p:ph type="title"/>
          </p:nvPr>
        </p:nvSpPr>
        <p:spPr>
          <a:noFill/>
          <a:ln/>
        </p:spPr>
        <p:txBody>
          <a:bodyPr/>
          <a:lstStyle/>
          <a:p>
            <a:pPr algn="r"/>
            <a:r>
              <a:rPr lang="en-US" altLang="en-US" sz="3600" dirty="0"/>
              <a:t>Issues Related To Vascular Access Device Placement and </a:t>
            </a:r>
            <a:r>
              <a:rPr lang="en-US" altLang="en-US" sz="3600"/>
              <a:t>Management:</a:t>
            </a:r>
            <a:r>
              <a:rPr lang="en-US" altLang="en-US" sz="800"/>
              <a:t>3</a:t>
            </a:r>
            <a:r>
              <a:rPr lang="en-US" altLang="en-US"/>
              <a:t> </a:t>
            </a:r>
            <a:endParaRPr lang="en-US" altLang="en-US" dirty="0"/>
          </a:p>
        </p:txBody>
      </p:sp>
      <p:sp>
        <p:nvSpPr>
          <p:cNvPr id="764931" name="Rectangle 3">
            <a:extLst>
              <a:ext uri="{FF2B5EF4-FFF2-40B4-BE49-F238E27FC236}">
                <a16:creationId xmlns:a16="http://schemas.microsoft.com/office/drawing/2014/main" id="{1F84DA61-6349-4B9E-BA06-3B2AD13D5E37}"/>
              </a:ext>
            </a:extLst>
          </p:cNvPr>
          <p:cNvSpPr>
            <a:spLocks noGrp="1" noChangeArrowheads="1"/>
          </p:cNvSpPr>
          <p:nvPr>
            <p:ph type="body" idx="1"/>
          </p:nvPr>
        </p:nvSpPr>
        <p:spPr>
          <a:xfrm>
            <a:off x="1182688" y="2017713"/>
            <a:ext cx="7772400" cy="4535487"/>
          </a:xfrm>
        </p:spPr>
        <p:txBody>
          <a:bodyPr/>
          <a:lstStyle/>
          <a:p>
            <a:pPr>
              <a:lnSpc>
                <a:spcPct val="80000"/>
              </a:lnSpc>
            </a:pPr>
            <a:r>
              <a:rPr lang="en-US" altLang="en-US" sz="2400"/>
              <a:t>Catheter placement: Moving towards a systems approach</a:t>
            </a:r>
          </a:p>
          <a:p>
            <a:pPr lvl="1">
              <a:lnSpc>
                <a:spcPct val="80000"/>
              </a:lnSpc>
            </a:pPr>
            <a:r>
              <a:rPr lang="en-US" altLang="en-US" sz="2000"/>
              <a:t>Carts, CHG, competencies, and checklists</a:t>
            </a:r>
          </a:p>
          <a:p>
            <a:pPr lvl="1">
              <a:lnSpc>
                <a:spcPct val="80000"/>
              </a:lnSpc>
            </a:pPr>
            <a:r>
              <a:rPr lang="en-US" altLang="en-US" sz="2000"/>
              <a:t>Anticipates/convergent with new CDC Central Line Insertion Practices (CLIP) measure </a:t>
            </a:r>
          </a:p>
          <a:p>
            <a:pPr lvl="1">
              <a:lnSpc>
                <a:spcPct val="80000"/>
              </a:lnSpc>
            </a:pPr>
            <a:r>
              <a:rPr lang="en-US" altLang="en-US" sz="2000"/>
              <a:t>Special teams: (re)certification</a:t>
            </a:r>
          </a:p>
          <a:p>
            <a:pPr>
              <a:lnSpc>
                <a:spcPct val="80000"/>
              </a:lnSpc>
            </a:pPr>
            <a:r>
              <a:rPr lang="en-US" altLang="en-US" sz="2400"/>
              <a:t>Daily assessments of need, uses and dressings</a:t>
            </a:r>
          </a:p>
          <a:p>
            <a:pPr>
              <a:lnSpc>
                <a:spcPct val="80000"/>
              </a:lnSpc>
            </a:pPr>
            <a:r>
              <a:rPr lang="en-US" altLang="en-US" sz="2400"/>
              <a:t>Closed systems? </a:t>
            </a:r>
          </a:p>
          <a:p>
            <a:pPr lvl="1">
              <a:lnSpc>
                <a:spcPct val="80000"/>
              </a:lnSpc>
            </a:pPr>
            <a:r>
              <a:rPr lang="en-US" altLang="en-US" sz="2000"/>
              <a:t>ad hoc or purchased?</a:t>
            </a:r>
          </a:p>
          <a:p>
            <a:pPr lvl="1">
              <a:lnSpc>
                <a:spcPct val="80000"/>
              </a:lnSpc>
            </a:pPr>
            <a:r>
              <a:rPr lang="en-US" altLang="en-US" sz="2000"/>
              <a:t>Venous, arterial or both?</a:t>
            </a:r>
          </a:p>
          <a:p>
            <a:pPr lvl="1">
              <a:lnSpc>
                <a:spcPct val="80000"/>
              </a:lnSpc>
            </a:pPr>
            <a:r>
              <a:rPr lang="en-US" altLang="en-US" sz="2000"/>
              <a:t>Medication: distancing ports away from the bedside</a:t>
            </a:r>
          </a:p>
          <a:p>
            <a:pPr>
              <a:lnSpc>
                <a:spcPct val="80000"/>
              </a:lnSpc>
            </a:pPr>
            <a:r>
              <a:rPr lang="en-US" altLang="en-US" sz="2400"/>
              <a:t>Standardizing entry and fluid change processes</a:t>
            </a:r>
          </a:p>
          <a:p>
            <a:pPr lvl="1">
              <a:lnSpc>
                <a:spcPct val="80000"/>
              </a:lnSpc>
            </a:pPr>
            <a:r>
              <a:rPr lang="en-US" altLang="en-US" sz="2000"/>
              <a:t>clean or aseptic techniques </a:t>
            </a:r>
          </a:p>
        </p:txBody>
      </p:sp>
      <p:sp>
        <p:nvSpPr>
          <p:cNvPr id="4" name="Slide Number Placeholder 5">
            <a:extLst>
              <a:ext uri="{FF2B5EF4-FFF2-40B4-BE49-F238E27FC236}">
                <a16:creationId xmlns:a16="http://schemas.microsoft.com/office/drawing/2014/main" id="{F97BB3C1-4854-4BF8-BDDA-AD1BF0215E14}"/>
              </a:ext>
            </a:extLst>
          </p:cNvPr>
          <p:cNvSpPr>
            <a:spLocks noGrp="1"/>
          </p:cNvSpPr>
          <p:nvPr>
            <p:ph type="sldNum" sz="quarter" idx="12"/>
          </p:nvPr>
        </p:nvSpPr>
        <p:spPr/>
        <p:txBody>
          <a:bodyPr/>
          <a:lstStyle/>
          <a:p>
            <a:fld id="{8E23091B-583B-4F2A-B916-58865A99F1C6}" type="slidenum">
              <a:rPr lang="en-US" altLang="en-US"/>
              <a:pPr/>
              <a:t>34</a:t>
            </a:fld>
            <a:endParaRPr lang="en-US" altLang="en-US"/>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6194" name="Rectangle 2">
            <a:extLst>
              <a:ext uri="{FF2B5EF4-FFF2-40B4-BE49-F238E27FC236}">
                <a16:creationId xmlns:a16="http://schemas.microsoft.com/office/drawing/2014/main" id="{2FB710BC-6F36-48CD-836C-41506A9B5FE5}"/>
              </a:ext>
            </a:extLst>
          </p:cNvPr>
          <p:cNvSpPr>
            <a:spLocks noGrp="1" noChangeArrowheads="1"/>
          </p:cNvSpPr>
          <p:nvPr>
            <p:ph type="title"/>
          </p:nvPr>
        </p:nvSpPr>
        <p:spPr/>
        <p:txBody>
          <a:bodyPr/>
          <a:lstStyle/>
          <a:p>
            <a:pPr algn="r"/>
            <a:r>
              <a:rPr lang="en-US" altLang="en-US" sz="4000"/>
              <a:t>Issues Related To Administering A CABSI Reduction Project</a:t>
            </a:r>
          </a:p>
        </p:txBody>
      </p:sp>
      <p:sp>
        <p:nvSpPr>
          <p:cNvPr id="4" name="Slide Number Placeholder 5">
            <a:extLst>
              <a:ext uri="{FF2B5EF4-FFF2-40B4-BE49-F238E27FC236}">
                <a16:creationId xmlns:a16="http://schemas.microsoft.com/office/drawing/2014/main" id="{F830C2C9-0C63-4A78-8536-4F1EDFEF1A32}"/>
              </a:ext>
            </a:extLst>
          </p:cNvPr>
          <p:cNvSpPr>
            <a:spLocks noGrp="1"/>
          </p:cNvSpPr>
          <p:nvPr>
            <p:ph type="sldNum" sz="quarter" idx="12"/>
          </p:nvPr>
        </p:nvSpPr>
        <p:spPr/>
        <p:txBody>
          <a:bodyPr/>
          <a:lstStyle/>
          <a:p>
            <a:fld id="{51673D86-D809-49C6-B2CA-C37DBCD39022}" type="slidenum">
              <a:rPr lang="en-US" altLang="en-US"/>
              <a:pPr/>
              <a:t>35</a:t>
            </a:fld>
            <a:endParaRPr lang="en-US" altLang="en-US"/>
          </a:p>
        </p:txBody>
      </p:sp>
      <p:sp>
        <p:nvSpPr>
          <p:cNvPr id="776195" name="Rectangle 3">
            <a:extLst>
              <a:ext uri="{FF2B5EF4-FFF2-40B4-BE49-F238E27FC236}">
                <a16:creationId xmlns:a16="http://schemas.microsoft.com/office/drawing/2014/main" id="{31967C4B-3878-4EAC-AC42-CD8C5AACC52E}"/>
              </a:ext>
            </a:extLst>
          </p:cNvPr>
          <p:cNvSpPr>
            <a:spLocks noGrp="1" noChangeArrowheads="1"/>
          </p:cNvSpPr>
          <p:nvPr>
            <p:ph type="body" idx="1"/>
          </p:nvPr>
        </p:nvSpPr>
        <p:spPr>
          <a:xfrm>
            <a:off x="1143000" y="1752600"/>
            <a:ext cx="8001000" cy="5486400"/>
          </a:xfrm>
        </p:spPr>
        <p:txBody>
          <a:bodyPr/>
          <a:lstStyle/>
          <a:p>
            <a:pPr>
              <a:lnSpc>
                <a:spcPct val="90000"/>
              </a:lnSpc>
            </a:pPr>
            <a:r>
              <a:rPr lang="en-US" altLang="en-US" sz="2400">
                <a:solidFill>
                  <a:schemeClr val="folHlink"/>
                </a:solidFill>
              </a:rPr>
              <a:t>Visible hospital leadership role </a:t>
            </a:r>
          </a:p>
          <a:p>
            <a:pPr>
              <a:lnSpc>
                <a:spcPct val="90000"/>
              </a:lnSpc>
            </a:pPr>
            <a:r>
              <a:rPr lang="en-US" altLang="en-US" sz="2400">
                <a:solidFill>
                  <a:schemeClr val="folHlink"/>
                </a:solidFill>
              </a:rPr>
              <a:t>Staff feedback, e.g. essential for keeping “score”</a:t>
            </a:r>
          </a:p>
          <a:p>
            <a:pPr>
              <a:lnSpc>
                <a:spcPct val="90000"/>
              </a:lnSpc>
            </a:pPr>
            <a:r>
              <a:rPr lang="en-US" altLang="en-US" sz="2400"/>
              <a:t>Surveillance activities for critical processes, e.g. hand hygiene and line insertion, management and entry standards, both for infants in and out of the NICU:</a:t>
            </a:r>
          </a:p>
          <a:p>
            <a:pPr lvl="1">
              <a:lnSpc>
                <a:spcPct val="90000"/>
              </a:lnSpc>
            </a:pPr>
            <a:r>
              <a:rPr lang="en-US" altLang="en-US" sz="2400"/>
              <a:t>Adherence sustained </a:t>
            </a:r>
            <a:r>
              <a:rPr lang="en-US" altLang="en-US" sz="2400" i="1">
                <a:solidFill>
                  <a:schemeClr val="hlink"/>
                </a:solidFill>
              </a:rPr>
              <a:t>proactively</a:t>
            </a:r>
            <a:r>
              <a:rPr lang="en-US" altLang="en-US" sz="2400">
                <a:solidFill>
                  <a:schemeClr val="hlink"/>
                </a:solidFill>
              </a:rPr>
              <a:t> </a:t>
            </a:r>
            <a:r>
              <a:rPr lang="en-US" altLang="en-US" sz="2400"/>
              <a:t>with</a:t>
            </a:r>
            <a:r>
              <a:rPr lang="en-US" altLang="en-US" sz="2400">
                <a:solidFill>
                  <a:schemeClr val="hlink"/>
                </a:solidFill>
              </a:rPr>
              <a:t> checklists</a:t>
            </a:r>
          </a:p>
          <a:p>
            <a:pPr lvl="1">
              <a:lnSpc>
                <a:spcPct val="90000"/>
              </a:lnSpc>
            </a:pPr>
            <a:r>
              <a:rPr lang="en-US" altLang="en-US" sz="2400"/>
              <a:t>Correction applied </a:t>
            </a:r>
            <a:r>
              <a:rPr lang="en-US" altLang="en-US" sz="2400" i="1">
                <a:solidFill>
                  <a:schemeClr val="hlink"/>
                </a:solidFill>
              </a:rPr>
              <a:t>concurrently</a:t>
            </a:r>
            <a:r>
              <a:rPr lang="en-US" altLang="en-US" sz="2400"/>
              <a:t> with </a:t>
            </a:r>
            <a:r>
              <a:rPr lang="en-US" altLang="en-US" sz="2400">
                <a:solidFill>
                  <a:schemeClr val="hlink"/>
                </a:solidFill>
              </a:rPr>
              <a:t>peer feedback</a:t>
            </a:r>
          </a:p>
          <a:p>
            <a:pPr lvl="1">
              <a:lnSpc>
                <a:spcPct val="90000"/>
              </a:lnSpc>
            </a:pPr>
            <a:r>
              <a:rPr lang="en-US" altLang="en-US" sz="2400"/>
              <a:t>Unit personnel support for the </a:t>
            </a:r>
            <a:r>
              <a:rPr lang="en-US" altLang="en-US" sz="2400">
                <a:solidFill>
                  <a:schemeClr val="hlink"/>
                </a:solidFill>
              </a:rPr>
              <a:t>“Stop the Line”</a:t>
            </a:r>
            <a:r>
              <a:rPr lang="en-US" altLang="en-US" sz="2400"/>
              <a:t> safety culture</a:t>
            </a:r>
          </a:p>
          <a:p>
            <a:pPr lvl="1">
              <a:lnSpc>
                <a:spcPct val="90000"/>
              </a:lnSpc>
            </a:pPr>
            <a:r>
              <a:rPr lang="en-US" altLang="en-US" sz="2400"/>
              <a:t>Challenges evaluated </a:t>
            </a:r>
            <a:r>
              <a:rPr lang="en-US" altLang="en-US" sz="2400" i="1">
                <a:solidFill>
                  <a:schemeClr val="hlink"/>
                </a:solidFill>
              </a:rPr>
              <a:t>retrospectively</a:t>
            </a:r>
            <a:r>
              <a:rPr lang="en-US" altLang="en-US" sz="2400"/>
              <a:t> with </a:t>
            </a:r>
            <a:r>
              <a:rPr lang="en-US" altLang="en-US" sz="2400">
                <a:solidFill>
                  <a:schemeClr val="hlink"/>
                </a:solidFill>
              </a:rPr>
              <a:t>audits</a:t>
            </a:r>
            <a:endParaRPr lang="en-US" altLang="en-US" sz="2400"/>
          </a:p>
          <a:p>
            <a:pPr>
              <a:lnSpc>
                <a:spcPct val="90000"/>
              </a:lnSpc>
            </a:pPr>
            <a:r>
              <a:rPr lang="en-US" altLang="en-US" sz="2400"/>
              <a:t>Perform </a:t>
            </a:r>
            <a:r>
              <a:rPr lang="en-US" altLang="en-US" sz="2400">
                <a:solidFill>
                  <a:schemeClr val="hlink"/>
                </a:solidFill>
              </a:rPr>
              <a:t>root cause analysis</a:t>
            </a:r>
            <a:r>
              <a:rPr lang="en-US" altLang="en-US" sz="2400"/>
              <a:t> (RCA) of each CABSI</a:t>
            </a:r>
          </a:p>
          <a:p>
            <a:pPr>
              <a:lnSpc>
                <a:spcPct val="90000"/>
              </a:lnSpc>
            </a:pPr>
            <a:r>
              <a:rPr lang="en-US" altLang="en-US" sz="2400"/>
              <a:t>Building the unit’s culture</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9266" name="Rectangle 2">
            <a:extLst>
              <a:ext uri="{FF2B5EF4-FFF2-40B4-BE49-F238E27FC236}">
                <a16:creationId xmlns:a16="http://schemas.microsoft.com/office/drawing/2014/main" id="{02CAE708-D989-4070-A2BB-AB9194800A9C}"/>
              </a:ext>
            </a:extLst>
          </p:cNvPr>
          <p:cNvSpPr>
            <a:spLocks noGrp="1" noChangeArrowheads="1"/>
          </p:cNvSpPr>
          <p:nvPr>
            <p:ph type="title"/>
          </p:nvPr>
        </p:nvSpPr>
        <p:spPr>
          <a:xfrm>
            <a:off x="457200" y="274638"/>
            <a:ext cx="8229600" cy="1401762"/>
          </a:xfrm>
        </p:spPr>
        <p:txBody>
          <a:bodyPr/>
          <a:lstStyle/>
          <a:p>
            <a:pPr algn="r"/>
            <a:r>
              <a:rPr lang="en-US" altLang="en-US" sz="3600"/>
              <a:t>Checklists: The Sign Of High</a:t>
            </a:r>
            <a:br>
              <a:rPr lang="en-US" altLang="en-US" sz="3600"/>
            </a:br>
            <a:r>
              <a:rPr lang="en-US" altLang="en-US" sz="3600"/>
              <a:t>Reliability Organizations</a:t>
            </a:r>
          </a:p>
        </p:txBody>
      </p:sp>
      <p:sp>
        <p:nvSpPr>
          <p:cNvPr id="4" name="Slide Number Placeholder 5">
            <a:extLst>
              <a:ext uri="{FF2B5EF4-FFF2-40B4-BE49-F238E27FC236}">
                <a16:creationId xmlns:a16="http://schemas.microsoft.com/office/drawing/2014/main" id="{4B3D6CF9-B52F-4767-A38C-4E596C5F7E29}"/>
              </a:ext>
            </a:extLst>
          </p:cNvPr>
          <p:cNvSpPr>
            <a:spLocks noGrp="1"/>
          </p:cNvSpPr>
          <p:nvPr>
            <p:ph type="sldNum" sz="quarter" idx="12"/>
          </p:nvPr>
        </p:nvSpPr>
        <p:spPr/>
        <p:txBody>
          <a:bodyPr/>
          <a:lstStyle/>
          <a:p>
            <a:fld id="{AB10CC09-0D4F-4484-8DD8-68FFB41A717A}" type="slidenum">
              <a:rPr lang="en-US" altLang="en-US"/>
              <a:pPr/>
              <a:t>36</a:t>
            </a:fld>
            <a:endParaRPr lang="en-US" altLang="en-US"/>
          </a:p>
        </p:txBody>
      </p:sp>
      <p:sp>
        <p:nvSpPr>
          <p:cNvPr id="779267" name="Rectangle 3">
            <a:extLst>
              <a:ext uri="{FF2B5EF4-FFF2-40B4-BE49-F238E27FC236}">
                <a16:creationId xmlns:a16="http://schemas.microsoft.com/office/drawing/2014/main" id="{DC1E8746-8B86-4B47-8DAD-B4510ABEEDE6}"/>
              </a:ext>
            </a:extLst>
          </p:cNvPr>
          <p:cNvSpPr>
            <a:spLocks noGrp="1" noChangeArrowheads="1"/>
          </p:cNvSpPr>
          <p:nvPr>
            <p:ph type="body" idx="1"/>
          </p:nvPr>
        </p:nvSpPr>
        <p:spPr>
          <a:xfrm>
            <a:off x="457200" y="1905000"/>
            <a:ext cx="8229600" cy="4525963"/>
          </a:xfrm>
        </p:spPr>
        <p:txBody>
          <a:bodyPr/>
          <a:lstStyle/>
          <a:p>
            <a:pPr>
              <a:lnSpc>
                <a:spcPct val="90000"/>
              </a:lnSpc>
            </a:pPr>
            <a:r>
              <a:rPr lang="en-US" altLang="en-US"/>
              <a:t>ICU care entails a high volume of discrete actions (~1-3 x10</a:t>
            </a:r>
            <a:r>
              <a:rPr lang="en-US" altLang="en-US" baseline="30000"/>
              <a:t>2</a:t>
            </a:r>
            <a:r>
              <a:rPr lang="en-US" altLang="en-US"/>
              <a:t> per day)</a:t>
            </a:r>
          </a:p>
          <a:p>
            <a:pPr>
              <a:lnSpc>
                <a:spcPct val="90000"/>
              </a:lnSpc>
            </a:pPr>
            <a:r>
              <a:rPr lang="en-US" altLang="en-US"/>
              <a:t>1-2% error rate yields 1-6 errors/day</a:t>
            </a:r>
          </a:p>
          <a:p>
            <a:pPr>
              <a:lnSpc>
                <a:spcPct val="90000"/>
              </a:lnSpc>
            </a:pPr>
            <a:r>
              <a:rPr lang="en-US" altLang="en-US"/>
              <a:t>Checklists </a:t>
            </a:r>
          </a:p>
          <a:p>
            <a:pPr lvl="1">
              <a:lnSpc>
                <a:spcPct val="90000"/>
              </a:lnSpc>
            </a:pPr>
            <a:r>
              <a:rPr lang="en-US" altLang="en-US"/>
              <a:t>Ensure the routine (often in prescribed sequence) items are not forgotten </a:t>
            </a:r>
          </a:p>
          <a:p>
            <a:pPr lvl="1">
              <a:lnSpc>
                <a:spcPct val="90000"/>
              </a:lnSpc>
            </a:pPr>
            <a:r>
              <a:rPr lang="en-US" altLang="en-US"/>
              <a:t>Make explicit the minimum expected steps</a:t>
            </a:r>
          </a:p>
          <a:p>
            <a:pPr lvl="1">
              <a:lnSpc>
                <a:spcPct val="90000"/>
              </a:lnSpc>
            </a:pPr>
            <a:r>
              <a:rPr lang="en-US" altLang="en-US"/>
              <a:t>Used extensively and successfully in other “zero-defect” performance environments </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5714" name="Rectangle 2">
            <a:extLst>
              <a:ext uri="{FF2B5EF4-FFF2-40B4-BE49-F238E27FC236}">
                <a16:creationId xmlns:a16="http://schemas.microsoft.com/office/drawing/2014/main" id="{1DB54BEB-5A3A-4F86-83EE-A656231CF4B7}"/>
              </a:ext>
            </a:extLst>
          </p:cNvPr>
          <p:cNvSpPr>
            <a:spLocks noGrp="1" noChangeArrowheads="1"/>
          </p:cNvSpPr>
          <p:nvPr>
            <p:ph type="title"/>
          </p:nvPr>
        </p:nvSpPr>
        <p:spPr>
          <a:xfrm>
            <a:off x="1295400" y="533400"/>
            <a:ext cx="7010400" cy="1143000"/>
          </a:xfrm>
        </p:spPr>
        <p:txBody>
          <a:bodyPr/>
          <a:lstStyle/>
          <a:p>
            <a:pPr algn="ctr"/>
            <a:r>
              <a:rPr lang="en-US" altLang="en-US" sz="3600">
                <a:solidFill>
                  <a:schemeClr val="folHlink"/>
                </a:solidFill>
                <a:latin typeface="Arial" panose="020B0604020202020204" pitchFamily="34" charset="0"/>
              </a:rPr>
              <a:t>Checklists: An Important Step On The Way To Zero</a:t>
            </a:r>
          </a:p>
        </p:txBody>
      </p:sp>
      <p:grpSp>
        <p:nvGrpSpPr>
          <p:cNvPr id="4" name="Group 3" descr="Rate per 1000 cath days">
            <a:extLst>
              <a:ext uri="{FF2B5EF4-FFF2-40B4-BE49-F238E27FC236}">
                <a16:creationId xmlns:a16="http://schemas.microsoft.com/office/drawing/2014/main" id="{F9DB6A45-0626-43E5-BA88-C8CEEB9863B0}"/>
              </a:ext>
            </a:extLst>
          </p:cNvPr>
          <p:cNvGrpSpPr/>
          <p:nvPr/>
        </p:nvGrpSpPr>
        <p:grpSpPr>
          <a:xfrm>
            <a:off x="2590800" y="2971800"/>
            <a:ext cx="5867400" cy="1905000"/>
            <a:chOff x="2590800" y="2971800"/>
            <a:chExt cx="5867400" cy="1905000"/>
          </a:xfrm>
        </p:grpSpPr>
        <p:sp>
          <p:nvSpPr>
            <p:cNvPr id="755716" name="Text Box 4">
              <a:extLst>
                <a:ext uri="{FF2B5EF4-FFF2-40B4-BE49-F238E27FC236}">
                  <a16:creationId xmlns:a16="http://schemas.microsoft.com/office/drawing/2014/main" id="{3A0EB9BA-41F7-4AF6-A226-C73F6E16CBA3}"/>
                </a:ext>
              </a:extLst>
            </p:cNvPr>
            <p:cNvSpPr txBox="1">
              <a:spLocks noChangeArrowheads="1"/>
            </p:cNvSpPr>
            <p:nvPr/>
          </p:nvSpPr>
          <p:spPr bwMode="auto">
            <a:xfrm>
              <a:off x="2590800" y="2971800"/>
              <a:ext cx="1219200" cy="31432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pPr>
              <a:r>
                <a:rPr lang="en-US" altLang="en-US" sz="1400" b="1">
                  <a:solidFill>
                    <a:schemeClr val="tx2"/>
                  </a:solidFill>
                  <a:latin typeface="Arial" panose="020B0604020202020204" pitchFamily="34" charset="0"/>
                  <a:cs typeface="Arial" panose="020B0604020202020204" pitchFamily="34" charset="0"/>
                </a:rPr>
                <a:t>VAD Policy</a:t>
              </a:r>
            </a:p>
          </p:txBody>
        </p:sp>
        <p:sp>
          <p:nvSpPr>
            <p:cNvPr id="755717" name="Line 5">
              <a:extLst>
                <a:ext uri="{FF2B5EF4-FFF2-40B4-BE49-F238E27FC236}">
                  <a16:creationId xmlns:a16="http://schemas.microsoft.com/office/drawing/2014/main" id="{64CDB536-94B0-47FF-8F09-95A790391F23}"/>
                </a:ext>
                <a:ext uri="{C183D7F6-B498-43B3-948B-1728B52AA6E4}">
                  <adec:decorative xmlns:adec="http://schemas.microsoft.com/office/drawing/2017/decorative" val="1"/>
                </a:ext>
              </a:extLst>
            </p:cNvPr>
            <p:cNvSpPr>
              <a:spLocks noChangeShapeType="1"/>
            </p:cNvSpPr>
            <p:nvPr/>
          </p:nvSpPr>
          <p:spPr bwMode="auto">
            <a:xfrm>
              <a:off x="3124200" y="3352800"/>
              <a:ext cx="0" cy="990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55718" name="Text Box 6">
              <a:extLst>
                <a:ext uri="{FF2B5EF4-FFF2-40B4-BE49-F238E27FC236}">
                  <a16:creationId xmlns:a16="http://schemas.microsoft.com/office/drawing/2014/main" id="{FB512D72-0D1D-4BA1-8CBC-FEE8A627F6E6}"/>
                </a:ext>
              </a:extLst>
            </p:cNvPr>
            <p:cNvSpPr txBox="1">
              <a:spLocks noChangeArrowheads="1"/>
            </p:cNvSpPr>
            <p:nvPr/>
          </p:nvSpPr>
          <p:spPr bwMode="auto">
            <a:xfrm>
              <a:off x="6096000" y="2971800"/>
              <a:ext cx="1219200" cy="31432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pPr>
              <a:r>
                <a:rPr lang="en-US" altLang="en-US" sz="1400" b="1">
                  <a:solidFill>
                    <a:schemeClr val="tx2"/>
                  </a:solidFill>
                  <a:latin typeface="Arial" panose="020B0604020202020204" pitchFamily="34" charset="0"/>
                  <a:cs typeface="Arial" panose="020B0604020202020204" pitchFamily="34" charset="0"/>
                </a:rPr>
                <a:t>Checklist</a:t>
              </a:r>
              <a:endParaRPr lang="en-US" altLang="en-US" sz="2400">
                <a:solidFill>
                  <a:schemeClr val="tx2"/>
                </a:solidFill>
                <a:latin typeface="Arial" panose="020B0604020202020204" pitchFamily="34" charset="0"/>
                <a:cs typeface="Arial" panose="020B0604020202020204" pitchFamily="34" charset="0"/>
              </a:endParaRPr>
            </a:p>
          </p:txBody>
        </p:sp>
        <p:sp>
          <p:nvSpPr>
            <p:cNvPr id="755719" name="Line 7">
              <a:extLst>
                <a:ext uri="{FF2B5EF4-FFF2-40B4-BE49-F238E27FC236}">
                  <a16:creationId xmlns:a16="http://schemas.microsoft.com/office/drawing/2014/main" id="{03EB4C11-AB1C-4DCC-9160-F2796D6B0A1C}"/>
                </a:ext>
                <a:ext uri="{C183D7F6-B498-43B3-948B-1728B52AA6E4}">
                  <adec:decorative xmlns:adec="http://schemas.microsoft.com/office/drawing/2017/decorative" val="1"/>
                </a:ext>
              </a:extLst>
            </p:cNvPr>
            <p:cNvSpPr>
              <a:spLocks noChangeShapeType="1"/>
            </p:cNvSpPr>
            <p:nvPr/>
          </p:nvSpPr>
          <p:spPr bwMode="auto">
            <a:xfrm>
              <a:off x="6781800" y="3352800"/>
              <a:ext cx="0" cy="990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55720" name="Text Box 8">
              <a:extLst>
                <a:ext uri="{FF2B5EF4-FFF2-40B4-BE49-F238E27FC236}">
                  <a16:creationId xmlns:a16="http://schemas.microsoft.com/office/drawing/2014/main" id="{848CD1E7-1D6A-4457-983F-C2D8B997A39B}"/>
                </a:ext>
              </a:extLst>
            </p:cNvPr>
            <p:cNvSpPr txBox="1">
              <a:spLocks noChangeArrowheads="1"/>
            </p:cNvSpPr>
            <p:nvPr/>
          </p:nvSpPr>
          <p:spPr bwMode="auto">
            <a:xfrm>
              <a:off x="6858000" y="3505200"/>
              <a:ext cx="1600200" cy="52705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pPr>
              <a:r>
                <a:rPr lang="en-US" altLang="en-US" sz="1400" b="1">
                  <a:solidFill>
                    <a:schemeClr val="tx2"/>
                  </a:solidFill>
                  <a:latin typeface="Arial" panose="020B0604020202020204" pitchFamily="34" charset="0"/>
                  <a:cs typeface="Arial" panose="020B0604020202020204" pitchFamily="34" charset="0"/>
                </a:rPr>
                <a:t>Empower Nursing</a:t>
              </a:r>
            </a:p>
          </p:txBody>
        </p:sp>
        <p:sp>
          <p:nvSpPr>
            <p:cNvPr id="755721" name="Line 9">
              <a:extLst>
                <a:ext uri="{FF2B5EF4-FFF2-40B4-BE49-F238E27FC236}">
                  <a16:creationId xmlns:a16="http://schemas.microsoft.com/office/drawing/2014/main" id="{41043538-2428-4C9E-9967-E76FAD5AA4C1}"/>
                </a:ext>
                <a:ext uri="{C183D7F6-B498-43B3-948B-1728B52AA6E4}">
                  <adec:decorative xmlns:adec="http://schemas.microsoft.com/office/drawing/2017/decorative" val="1"/>
                </a:ext>
              </a:extLst>
            </p:cNvPr>
            <p:cNvSpPr>
              <a:spLocks noChangeShapeType="1"/>
            </p:cNvSpPr>
            <p:nvPr/>
          </p:nvSpPr>
          <p:spPr bwMode="auto">
            <a:xfrm>
              <a:off x="6934200" y="3886200"/>
              <a:ext cx="0" cy="990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55722" name="Text Box 10">
              <a:extLst>
                <a:ext uri="{FF2B5EF4-FFF2-40B4-BE49-F238E27FC236}">
                  <a16:creationId xmlns:a16="http://schemas.microsoft.com/office/drawing/2014/main" id="{B7A42F1C-0917-4B73-99FD-CFB2A451BED4}"/>
                </a:ext>
              </a:extLst>
            </p:cNvPr>
            <p:cNvSpPr txBox="1">
              <a:spLocks noChangeArrowheads="1"/>
            </p:cNvSpPr>
            <p:nvPr/>
          </p:nvSpPr>
          <p:spPr bwMode="auto">
            <a:xfrm>
              <a:off x="4038600" y="2971800"/>
              <a:ext cx="1219200" cy="31432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pPr>
              <a:r>
                <a:rPr lang="en-US" altLang="en-US" sz="1400" b="1">
                  <a:solidFill>
                    <a:schemeClr val="tx2"/>
                  </a:solidFill>
                  <a:latin typeface="Arial" panose="020B0604020202020204" pitchFamily="34" charset="0"/>
                  <a:cs typeface="Arial" panose="020B0604020202020204" pitchFamily="34" charset="0"/>
                </a:rPr>
                <a:t>Line Cart</a:t>
              </a:r>
              <a:endParaRPr lang="en-US" altLang="en-US" sz="2400">
                <a:solidFill>
                  <a:schemeClr val="tx2"/>
                </a:solidFill>
                <a:latin typeface="Arial" panose="020B0604020202020204" pitchFamily="34" charset="0"/>
                <a:cs typeface="Arial" panose="020B0604020202020204" pitchFamily="34" charset="0"/>
              </a:endParaRPr>
            </a:p>
          </p:txBody>
        </p:sp>
        <p:sp>
          <p:nvSpPr>
            <p:cNvPr id="755723" name="Line 11">
              <a:extLst>
                <a:ext uri="{FF2B5EF4-FFF2-40B4-BE49-F238E27FC236}">
                  <a16:creationId xmlns:a16="http://schemas.microsoft.com/office/drawing/2014/main" id="{06EEA52A-C25E-4A5D-94D1-0E9B9CB67BF4}"/>
                </a:ext>
                <a:ext uri="{C183D7F6-B498-43B3-948B-1728B52AA6E4}">
                  <adec:decorative xmlns:adec="http://schemas.microsoft.com/office/drawing/2017/decorative" val="1"/>
                </a:ext>
              </a:extLst>
            </p:cNvPr>
            <p:cNvSpPr>
              <a:spLocks noChangeShapeType="1"/>
            </p:cNvSpPr>
            <p:nvPr/>
          </p:nvSpPr>
          <p:spPr bwMode="auto">
            <a:xfrm>
              <a:off x="4800600" y="3352800"/>
              <a:ext cx="0" cy="990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55724" name="Text Box 12">
              <a:extLst>
                <a:ext uri="{FF2B5EF4-FFF2-40B4-BE49-F238E27FC236}">
                  <a16:creationId xmlns:a16="http://schemas.microsoft.com/office/drawing/2014/main" id="{0B63131B-7888-42F6-9621-FAD10940B078}"/>
                </a:ext>
              </a:extLst>
            </p:cNvPr>
            <p:cNvSpPr txBox="1">
              <a:spLocks noChangeArrowheads="1"/>
            </p:cNvSpPr>
            <p:nvPr/>
          </p:nvSpPr>
          <p:spPr bwMode="auto">
            <a:xfrm>
              <a:off x="5334000" y="3429000"/>
              <a:ext cx="1219200" cy="31432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pPr>
              <a:r>
                <a:rPr lang="en-US" altLang="en-US" sz="1400" b="1">
                  <a:solidFill>
                    <a:schemeClr val="tx2"/>
                  </a:solidFill>
                  <a:latin typeface="Arial" panose="020B0604020202020204" pitchFamily="34" charset="0"/>
                  <a:cs typeface="Arial" panose="020B0604020202020204" pitchFamily="34" charset="0"/>
                </a:rPr>
                <a:t>Daily Goals</a:t>
              </a:r>
              <a:endParaRPr lang="en-US" altLang="en-US" sz="2400">
                <a:solidFill>
                  <a:schemeClr val="tx2"/>
                </a:solidFill>
                <a:latin typeface="Arial" panose="020B0604020202020204" pitchFamily="34" charset="0"/>
                <a:cs typeface="Arial" panose="020B0604020202020204" pitchFamily="34" charset="0"/>
              </a:endParaRPr>
            </a:p>
          </p:txBody>
        </p:sp>
        <p:sp>
          <p:nvSpPr>
            <p:cNvPr id="755725" name="Line 13">
              <a:extLst>
                <a:ext uri="{FF2B5EF4-FFF2-40B4-BE49-F238E27FC236}">
                  <a16:creationId xmlns:a16="http://schemas.microsoft.com/office/drawing/2014/main" id="{4C2182A8-04DD-4792-87EF-B7DDE9BB0FC0}"/>
                </a:ext>
                <a:ext uri="{C183D7F6-B498-43B3-948B-1728B52AA6E4}">
                  <adec:decorative xmlns:adec="http://schemas.microsoft.com/office/drawing/2017/decorative" val="1"/>
                </a:ext>
              </a:extLst>
            </p:cNvPr>
            <p:cNvSpPr>
              <a:spLocks noChangeShapeType="1"/>
            </p:cNvSpPr>
            <p:nvPr/>
          </p:nvSpPr>
          <p:spPr bwMode="auto">
            <a:xfrm>
              <a:off x="6172200" y="3810000"/>
              <a:ext cx="0" cy="990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aphicFrame>
        <p:nvGraphicFramePr>
          <p:cNvPr id="2" name="Object 3" descr="graph showing Rate per 1000 cath days">
            <a:extLst>
              <a:ext uri="{FF2B5EF4-FFF2-40B4-BE49-F238E27FC236}">
                <a16:creationId xmlns:a16="http://schemas.microsoft.com/office/drawing/2014/main" id="{7AD08DF9-05EF-4809-83F3-839830FB5DA4}"/>
              </a:ext>
            </a:extLst>
          </p:cNvPr>
          <p:cNvGraphicFramePr>
            <a:graphicFrameLocks noGrp="1" noChangeAspect="1"/>
          </p:cNvGraphicFramePr>
          <p:nvPr>
            <p:ph sz="half" idx="2"/>
            <p:extLst>
              <p:ext uri="{D42A27DB-BD31-4B8C-83A1-F6EECF244321}">
                <p14:modId xmlns:p14="http://schemas.microsoft.com/office/powerpoint/2010/main" val="2765198764"/>
              </p:ext>
            </p:extLst>
          </p:nvPr>
        </p:nvGraphicFramePr>
        <p:xfrm>
          <a:off x="1346200" y="1879600"/>
          <a:ext cx="7137400" cy="368458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Object 15" descr="graph showing Rate per 1000 cath days">
            <a:extLst>
              <a:ext uri="{FF2B5EF4-FFF2-40B4-BE49-F238E27FC236}">
                <a16:creationId xmlns:a16="http://schemas.microsoft.com/office/drawing/2014/main" id="{44C873F6-06D4-4BCD-BEF9-CB0E741F2F39}"/>
              </a:ext>
            </a:extLst>
          </p:cNvPr>
          <p:cNvGraphicFramePr>
            <a:graphicFrameLocks noChangeAspect="1"/>
          </p:cNvGraphicFramePr>
          <p:nvPr>
            <p:extLst>
              <p:ext uri="{D42A27DB-BD31-4B8C-83A1-F6EECF244321}">
                <p14:modId xmlns:p14="http://schemas.microsoft.com/office/powerpoint/2010/main" val="3931024481"/>
              </p:ext>
            </p:extLst>
          </p:nvPr>
        </p:nvGraphicFramePr>
        <p:xfrm>
          <a:off x="1346200" y="1879600"/>
          <a:ext cx="7137400" cy="3684588"/>
        </p:xfrm>
        <a:graphic>
          <a:graphicData uri="http://schemas.openxmlformats.org/drawingml/2006/chart">
            <c:chart xmlns:c="http://schemas.openxmlformats.org/drawingml/2006/chart" xmlns:r="http://schemas.openxmlformats.org/officeDocument/2006/relationships" r:id="rId4"/>
          </a:graphicData>
        </a:graphic>
      </p:graphicFrame>
      <p:sp>
        <p:nvSpPr>
          <p:cNvPr id="755728" name="Line 16">
            <a:extLst>
              <a:ext uri="{FF2B5EF4-FFF2-40B4-BE49-F238E27FC236}">
                <a16:creationId xmlns:a16="http://schemas.microsoft.com/office/drawing/2014/main" id="{C8CAFEEB-A1A8-4F6C-AC0D-623C6D01501B}"/>
              </a:ext>
              <a:ext uri="{C183D7F6-B498-43B3-948B-1728B52AA6E4}">
                <adec:decorative xmlns:adec="http://schemas.microsoft.com/office/drawing/2017/decorative" val="1"/>
              </a:ext>
            </a:extLst>
          </p:cNvPr>
          <p:cNvSpPr>
            <a:spLocks noChangeShapeType="1"/>
          </p:cNvSpPr>
          <p:nvPr/>
        </p:nvSpPr>
        <p:spPr bwMode="auto">
          <a:xfrm flipH="1">
            <a:off x="6934200" y="1981200"/>
            <a:ext cx="228600" cy="762000"/>
          </a:xfrm>
          <a:prstGeom prst="line">
            <a:avLst/>
          </a:prstGeom>
          <a:noFill/>
          <a:ln w="76200">
            <a:solidFill>
              <a:schemeClr val="accent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55726" name="Text Box 14">
            <a:extLst>
              <a:ext uri="{FF2B5EF4-FFF2-40B4-BE49-F238E27FC236}">
                <a16:creationId xmlns:a16="http://schemas.microsoft.com/office/drawing/2014/main" id="{1F9CF7DF-75F0-49A3-8CF3-2CBAD0B13A05}"/>
              </a:ext>
            </a:extLst>
          </p:cNvPr>
          <p:cNvSpPr txBox="1">
            <a:spLocks noChangeArrowheads="1"/>
          </p:cNvSpPr>
          <p:nvPr/>
        </p:nvSpPr>
        <p:spPr bwMode="auto">
          <a:xfrm>
            <a:off x="228600" y="6324600"/>
            <a:ext cx="4386263"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en-US" altLang="en-US" sz="1600">
                <a:latin typeface="Arial" panose="020B0604020202020204" pitchFamily="34" charset="0"/>
                <a:cs typeface="Arial" panose="020B0604020202020204" pitchFamily="34" charset="0"/>
              </a:rPr>
              <a:t>Berenholtz et al. Crit Care Med. 2004;32:2014.</a:t>
            </a:r>
          </a:p>
        </p:txBody>
      </p:sp>
      <p:sp>
        <p:nvSpPr>
          <p:cNvPr id="17" name="Slide Number Placeholder 6">
            <a:extLst>
              <a:ext uri="{FF2B5EF4-FFF2-40B4-BE49-F238E27FC236}">
                <a16:creationId xmlns:a16="http://schemas.microsoft.com/office/drawing/2014/main" id="{2E248DE0-FEA5-47AD-8731-EAA3A3AC15DA}"/>
              </a:ext>
            </a:extLst>
          </p:cNvPr>
          <p:cNvSpPr>
            <a:spLocks noGrp="1"/>
          </p:cNvSpPr>
          <p:nvPr>
            <p:ph type="sldNum" sz="quarter" idx="12"/>
          </p:nvPr>
        </p:nvSpPr>
        <p:spPr/>
        <p:txBody>
          <a:bodyPr/>
          <a:lstStyle/>
          <a:p>
            <a:fld id="{780A1208-DF2A-42E4-9B22-EAD03CEB1FA0}" type="slidenum">
              <a:rPr lang="en-US" altLang="en-US"/>
              <a:pPr/>
              <a:t>37</a:t>
            </a:fld>
            <a:endParaRPr lang="en-US" altLang="en-US"/>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0290" name="Rectangle 2">
            <a:extLst>
              <a:ext uri="{FF2B5EF4-FFF2-40B4-BE49-F238E27FC236}">
                <a16:creationId xmlns:a16="http://schemas.microsoft.com/office/drawing/2014/main" id="{7F27C396-9C4F-4290-A037-2CFA3D767C12}"/>
              </a:ext>
            </a:extLst>
          </p:cNvPr>
          <p:cNvSpPr>
            <a:spLocks noGrp="1" noChangeArrowheads="1"/>
          </p:cNvSpPr>
          <p:nvPr>
            <p:ph type="title"/>
          </p:nvPr>
        </p:nvSpPr>
        <p:spPr/>
        <p:txBody>
          <a:bodyPr/>
          <a:lstStyle/>
          <a:p>
            <a:r>
              <a:rPr lang="en-US" altLang="en-US"/>
              <a:t>Surveillence:  Overt &amp; Covert</a:t>
            </a:r>
          </a:p>
        </p:txBody>
      </p:sp>
      <p:pic>
        <p:nvPicPr>
          <p:cNvPr id="780291" name="Picture 3" descr="Image of cartoon character of a bug peeking over a leaf">
            <a:extLst>
              <a:ext uri="{FF2B5EF4-FFF2-40B4-BE49-F238E27FC236}">
                <a16:creationId xmlns:a16="http://schemas.microsoft.com/office/drawing/2014/main" id="{2D59CB64-45C8-43C1-8222-2F301870390F}"/>
              </a:ext>
            </a:extLst>
          </p:cNvP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304800" y="1676400"/>
            <a:ext cx="4533900" cy="4724400"/>
          </a:xfrm>
          <a:noFill/>
          <a:ln/>
          <a:extLst>
            <a:ext uri="{91240B29-F687-4F45-9708-019B960494DF}">
              <a14:hiddenLine xmlns:a14="http://schemas.microsoft.com/office/drawing/2010/main" w="12700" cap="sq">
                <a:solidFill>
                  <a:schemeClr val="tx1"/>
                </a:solidFill>
                <a:miter lim="800000"/>
                <a:headEnd type="none" w="sm" len="sm"/>
                <a:tailEnd type="none" w="sm" len="sm"/>
              </a14:hiddenLine>
            </a:ext>
          </a:extLst>
        </p:spPr>
      </p:pic>
      <p:sp>
        <p:nvSpPr>
          <p:cNvPr id="780292" name="Rectangle 4">
            <a:extLst>
              <a:ext uri="{FF2B5EF4-FFF2-40B4-BE49-F238E27FC236}">
                <a16:creationId xmlns:a16="http://schemas.microsoft.com/office/drawing/2014/main" id="{5E1BB64E-06BF-4C93-BC61-601BEBBFF537}"/>
              </a:ext>
            </a:extLst>
          </p:cNvPr>
          <p:cNvSpPr>
            <a:spLocks noGrp="1" noChangeArrowheads="1"/>
          </p:cNvSpPr>
          <p:nvPr>
            <p:ph type="body" sz="half" idx="2"/>
          </p:nvPr>
        </p:nvSpPr>
        <p:spPr>
          <a:xfrm>
            <a:off x="5148263" y="2017713"/>
            <a:ext cx="3806825" cy="4114800"/>
          </a:xfrm>
        </p:spPr>
        <p:txBody>
          <a:bodyPr/>
          <a:lstStyle/>
          <a:p>
            <a:pPr>
              <a:lnSpc>
                <a:spcPct val="90000"/>
              </a:lnSpc>
            </a:pPr>
            <a:r>
              <a:rPr lang="en-US" altLang="en-US" sz="2400"/>
              <a:t>Minimum # observations</a:t>
            </a:r>
          </a:p>
          <a:p>
            <a:pPr>
              <a:lnSpc>
                <a:spcPct val="90000"/>
              </a:lnSpc>
            </a:pPr>
            <a:r>
              <a:rPr lang="en-US" altLang="en-US" sz="2400"/>
              <a:t>Multidisciplinary personnel</a:t>
            </a:r>
          </a:p>
          <a:p>
            <a:pPr>
              <a:lnSpc>
                <a:spcPct val="90000"/>
              </a:lnSpc>
            </a:pPr>
            <a:r>
              <a:rPr lang="en-US" altLang="en-US" sz="2400"/>
              <a:t>Multidepartmental personnel</a:t>
            </a:r>
          </a:p>
          <a:p>
            <a:pPr>
              <a:lnSpc>
                <a:spcPct val="90000"/>
              </a:lnSpc>
            </a:pPr>
            <a:r>
              <a:rPr lang="en-US" altLang="en-US" sz="2400"/>
              <a:t>When to correct behavior </a:t>
            </a:r>
          </a:p>
          <a:p>
            <a:pPr lvl="1">
              <a:lnSpc>
                <a:spcPct val="90000"/>
              </a:lnSpc>
            </a:pPr>
            <a:r>
              <a:rPr lang="en-US" altLang="en-US" sz="2000" i="1"/>
              <a:t>would you let a medical professional harm a patient?</a:t>
            </a:r>
            <a:endParaRPr lang="en-US" altLang="en-US" sz="2000"/>
          </a:p>
          <a:p>
            <a:pPr>
              <a:lnSpc>
                <a:spcPct val="90000"/>
              </a:lnSpc>
            </a:pPr>
            <a:endParaRPr lang="en-US" altLang="en-US" sz="2400"/>
          </a:p>
        </p:txBody>
      </p:sp>
      <p:sp>
        <p:nvSpPr>
          <p:cNvPr id="5" name="Slide Number Placeholder 6">
            <a:extLst>
              <a:ext uri="{FF2B5EF4-FFF2-40B4-BE49-F238E27FC236}">
                <a16:creationId xmlns:a16="http://schemas.microsoft.com/office/drawing/2014/main" id="{90FC5409-4AAE-4F50-A9F6-BDE2DD21FA3C}"/>
              </a:ext>
            </a:extLst>
          </p:cNvPr>
          <p:cNvSpPr>
            <a:spLocks noGrp="1"/>
          </p:cNvSpPr>
          <p:nvPr>
            <p:ph type="sldNum" sz="quarter" idx="12"/>
          </p:nvPr>
        </p:nvSpPr>
        <p:spPr/>
        <p:txBody>
          <a:bodyPr/>
          <a:lstStyle/>
          <a:p>
            <a:fld id="{CF2A7EB8-8D38-48A1-B7D6-37A441CB3862}" type="slidenum">
              <a:rPr lang="en-US" altLang="en-US"/>
              <a:pPr/>
              <a:t>38</a:t>
            </a:fld>
            <a:endParaRPr lang="en-US" altLang="en-US"/>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2354" name="Rectangle 2">
            <a:extLst>
              <a:ext uri="{FF2B5EF4-FFF2-40B4-BE49-F238E27FC236}">
                <a16:creationId xmlns:a16="http://schemas.microsoft.com/office/drawing/2014/main" id="{65D4CED0-B7E7-4CBB-A4CE-847F37BF70B3}"/>
              </a:ext>
            </a:extLst>
          </p:cNvPr>
          <p:cNvSpPr>
            <a:spLocks noGrp="1" noChangeArrowheads="1"/>
          </p:cNvSpPr>
          <p:nvPr>
            <p:ph type="title"/>
          </p:nvPr>
        </p:nvSpPr>
        <p:spPr/>
        <p:txBody>
          <a:bodyPr/>
          <a:lstStyle/>
          <a:p>
            <a:pPr algn="ctr"/>
            <a:r>
              <a:rPr lang="en-US" altLang="en-US" sz="3600"/>
              <a:t>Organization Learning and Individual Learning Rates Are Different!</a:t>
            </a:r>
            <a:br>
              <a:rPr lang="en-US" altLang="en-US" sz="3600"/>
            </a:br>
            <a:r>
              <a:rPr lang="en-US" altLang="en-US" sz="2600"/>
              <a:t>Bohmer &amp; Edmondson Health Forum 2001</a:t>
            </a:r>
            <a:endParaRPr lang="en-US" altLang="en-US" sz="3600"/>
          </a:p>
        </p:txBody>
      </p:sp>
      <p:sp>
        <p:nvSpPr>
          <p:cNvPr id="4" name="Slide Number Placeholder 5">
            <a:extLst>
              <a:ext uri="{FF2B5EF4-FFF2-40B4-BE49-F238E27FC236}">
                <a16:creationId xmlns:a16="http://schemas.microsoft.com/office/drawing/2014/main" id="{5D5C3BA0-4A96-4D9F-8682-9803F5FF4C7E}"/>
              </a:ext>
            </a:extLst>
          </p:cNvPr>
          <p:cNvSpPr>
            <a:spLocks noGrp="1"/>
          </p:cNvSpPr>
          <p:nvPr>
            <p:ph type="sldNum" sz="quarter" idx="12"/>
          </p:nvPr>
        </p:nvSpPr>
        <p:spPr/>
        <p:txBody>
          <a:bodyPr/>
          <a:lstStyle/>
          <a:p>
            <a:fld id="{B46856AE-23F4-474A-A875-2F36A213E9F3}" type="slidenum">
              <a:rPr lang="en-US" altLang="en-US"/>
              <a:pPr/>
              <a:t>39</a:t>
            </a:fld>
            <a:endParaRPr lang="en-US" altLang="en-US"/>
          </a:p>
        </p:txBody>
      </p:sp>
      <p:sp>
        <p:nvSpPr>
          <p:cNvPr id="612355" name="Rectangle 3">
            <a:extLst>
              <a:ext uri="{FF2B5EF4-FFF2-40B4-BE49-F238E27FC236}">
                <a16:creationId xmlns:a16="http://schemas.microsoft.com/office/drawing/2014/main" id="{5DB84774-6382-4214-8BF8-8154D72739FE}"/>
              </a:ext>
            </a:extLst>
          </p:cNvPr>
          <p:cNvSpPr>
            <a:spLocks noGrp="1" noChangeArrowheads="1"/>
          </p:cNvSpPr>
          <p:nvPr>
            <p:ph type="body" idx="1"/>
          </p:nvPr>
        </p:nvSpPr>
        <p:spPr>
          <a:xfrm>
            <a:off x="685800" y="1981200"/>
            <a:ext cx="8305800" cy="4114800"/>
          </a:xfrm>
        </p:spPr>
        <p:txBody>
          <a:bodyPr/>
          <a:lstStyle/>
          <a:p>
            <a:r>
              <a:rPr lang="en-US" altLang="en-US" sz="2800"/>
              <a:t>Learning as individual education (experience) </a:t>
            </a:r>
          </a:p>
          <a:p>
            <a:pPr marL="692150" lvl="1" indent="-347663"/>
            <a:r>
              <a:rPr lang="en-US" altLang="en-US" sz="2400"/>
              <a:t>Error detection/correction focuses on the individual</a:t>
            </a:r>
          </a:p>
          <a:p>
            <a:r>
              <a:rPr lang="en-US" altLang="en-US" sz="2800"/>
              <a:t>Learning as an organization (unit-based) event</a:t>
            </a:r>
          </a:p>
          <a:p>
            <a:pPr marL="692150" lvl="1" indent="-347663"/>
            <a:r>
              <a:rPr lang="en-US" altLang="en-US" sz="2400"/>
              <a:t>Increasing interactions challenges professional boundaries, status relationships and communications</a:t>
            </a:r>
          </a:p>
          <a:p>
            <a:pPr marL="692150" lvl="1" indent="-347663"/>
            <a:r>
              <a:rPr lang="en-US" altLang="en-US" sz="2400"/>
              <a:t>Institutional Structure poorly related to learning rates</a:t>
            </a:r>
          </a:p>
          <a:p>
            <a:pPr marL="692150" lvl="1" indent="-347663"/>
            <a:r>
              <a:rPr lang="en-US" altLang="en-US" sz="2400"/>
              <a:t>Volume poorly related to increasing expertise (efficiency)</a:t>
            </a:r>
          </a:p>
          <a:p>
            <a:pPr marL="692150" lvl="1" indent="-347663"/>
            <a:r>
              <a:rPr lang="en-US" altLang="en-US" sz="2400"/>
              <a:t>Rather prospective reflection on collective experience yields expertise.</a:t>
            </a:r>
          </a:p>
          <a:p>
            <a:pPr marL="692150" lvl="1" indent="-347663"/>
            <a:endParaRPr lang="en-US" altLang="en-US" sz="240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7218" name="Rectangle 2">
            <a:extLst>
              <a:ext uri="{FF2B5EF4-FFF2-40B4-BE49-F238E27FC236}">
                <a16:creationId xmlns:a16="http://schemas.microsoft.com/office/drawing/2014/main" id="{0152851A-4FE8-4698-B71C-0F300264A931}"/>
              </a:ext>
            </a:extLst>
          </p:cNvPr>
          <p:cNvSpPr>
            <a:spLocks noGrp="1" noChangeArrowheads="1"/>
          </p:cNvSpPr>
          <p:nvPr>
            <p:ph type="title"/>
          </p:nvPr>
        </p:nvSpPr>
        <p:spPr>
          <a:xfrm>
            <a:off x="1981200" y="609600"/>
            <a:ext cx="6858000" cy="1143000"/>
          </a:xfrm>
        </p:spPr>
        <p:txBody>
          <a:bodyPr/>
          <a:lstStyle/>
          <a:p>
            <a:pPr algn="r"/>
            <a:r>
              <a:rPr lang="en-US" altLang="en-US" sz="3600">
                <a:solidFill>
                  <a:schemeClr val="folHlink"/>
                </a:solidFill>
                <a:latin typeface="Arial" panose="020B0604020202020204" pitchFamily="34" charset="0"/>
              </a:rPr>
              <a:t>Learning from Mistakes: </a:t>
            </a:r>
            <a:br>
              <a:rPr lang="en-US" altLang="en-US" sz="3600">
                <a:solidFill>
                  <a:schemeClr val="folHlink"/>
                </a:solidFill>
                <a:latin typeface="Arial" panose="020B0604020202020204" pitchFamily="34" charset="0"/>
              </a:rPr>
            </a:br>
            <a:r>
              <a:rPr lang="en-US" altLang="en-US" sz="3600">
                <a:solidFill>
                  <a:schemeClr val="folHlink"/>
                </a:solidFill>
                <a:latin typeface="Arial" panose="020B0604020202020204" pitchFamily="34" charset="0"/>
              </a:rPr>
              <a:t>Why Each “Accidental” Infection Needs An Investigation (RCA)</a:t>
            </a:r>
          </a:p>
        </p:txBody>
      </p:sp>
      <p:sp>
        <p:nvSpPr>
          <p:cNvPr id="777219" name="Rectangle 3">
            <a:extLst>
              <a:ext uri="{FF2B5EF4-FFF2-40B4-BE49-F238E27FC236}">
                <a16:creationId xmlns:a16="http://schemas.microsoft.com/office/drawing/2014/main" id="{40E580C1-1F6E-4B7C-AF29-8A6920147E00}"/>
              </a:ext>
            </a:extLst>
          </p:cNvPr>
          <p:cNvSpPr>
            <a:spLocks noGrp="1" noChangeArrowheads="1"/>
          </p:cNvSpPr>
          <p:nvPr>
            <p:ph type="body" idx="1"/>
          </p:nvPr>
        </p:nvSpPr>
        <p:spPr>
          <a:xfrm>
            <a:off x="1182688" y="2017713"/>
            <a:ext cx="7772400" cy="4535487"/>
          </a:xfrm>
        </p:spPr>
        <p:txBody>
          <a:bodyPr/>
          <a:lstStyle/>
          <a:p>
            <a:pPr>
              <a:lnSpc>
                <a:spcPct val="80000"/>
              </a:lnSpc>
            </a:pPr>
            <a:r>
              <a:rPr lang="en-US" altLang="en-US" sz="2800"/>
              <a:t>What happened?</a:t>
            </a:r>
          </a:p>
          <a:p>
            <a:pPr>
              <a:lnSpc>
                <a:spcPct val="80000"/>
              </a:lnSpc>
            </a:pPr>
            <a:r>
              <a:rPr lang="en-US" altLang="en-US" sz="2800"/>
              <a:t>Why did it happen (system lenses)?</a:t>
            </a:r>
          </a:p>
          <a:p>
            <a:pPr lvl="1">
              <a:lnSpc>
                <a:spcPct val="80000"/>
              </a:lnSpc>
            </a:pPr>
            <a:r>
              <a:rPr lang="en-US" altLang="en-US" sz="2400"/>
              <a:t>Identify process variation(s) that may lead to error</a:t>
            </a:r>
          </a:p>
          <a:p>
            <a:pPr>
              <a:lnSpc>
                <a:spcPct val="80000"/>
              </a:lnSpc>
            </a:pPr>
            <a:r>
              <a:rPr lang="en-US" altLang="en-US" sz="2800"/>
              <a:t>What could you do to reduce risk?</a:t>
            </a:r>
          </a:p>
          <a:p>
            <a:pPr lvl="1">
              <a:lnSpc>
                <a:spcPct val="80000"/>
              </a:lnSpc>
            </a:pPr>
            <a:r>
              <a:rPr lang="en-US" altLang="en-US" sz="2400"/>
              <a:t>Spur development of prevention strategies</a:t>
            </a:r>
          </a:p>
          <a:p>
            <a:pPr lvl="1">
              <a:lnSpc>
                <a:spcPct val="80000"/>
              </a:lnSpc>
            </a:pPr>
            <a:r>
              <a:rPr lang="en-US" altLang="en-US" sz="2400"/>
              <a:t>Spur building a “Culture of Safety”</a:t>
            </a:r>
          </a:p>
          <a:p>
            <a:pPr lvl="2">
              <a:lnSpc>
                <a:spcPct val="80000"/>
              </a:lnSpc>
            </a:pPr>
            <a:r>
              <a:rPr lang="en-US" altLang="en-US" sz="2000"/>
              <a:t>Focus is on the system, rather than the individual</a:t>
            </a:r>
          </a:p>
          <a:p>
            <a:pPr>
              <a:lnSpc>
                <a:spcPct val="80000"/>
              </a:lnSpc>
            </a:pPr>
            <a:r>
              <a:rPr lang="en-US" altLang="en-US" sz="2800"/>
              <a:t>How to you know risk was reduced?</a:t>
            </a:r>
          </a:p>
          <a:p>
            <a:pPr lvl="1">
              <a:lnSpc>
                <a:spcPct val="80000"/>
              </a:lnSpc>
            </a:pPr>
            <a:r>
              <a:rPr lang="en-US" altLang="en-US" sz="2400"/>
              <a:t>Create policy/process/procedure</a:t>
            </a:r>
          </a:p>
          <a:p>
            <a:pPr lvl="1">
              <a:lnSpc>
                <a:spcPct val="80000"/>
              </a:lnSpc>
            </a:pPr>
            <a:r>
              <a:rPr lang="en-US" altLang="en-US" sz="2400"/>
              <a:t>Ensure staff know policy</a:t>
            </a:r>
          </a:p>
          <a:p>
            <a:pPr lvl="1">
              <a:lnSpc>
                <a:spcPct val="80000"/>
              </a:lnSpc>
            </a:pPr>
            <a:r>
              <a:rPr lang="en-US" altLang="en-US" sz="2400"/>
              <a:t>Evaluate if policy is used correctly</a:t>
            </a:r>
          </a:p>
        </p:txBody>
      </p:sp>
      <p:sp>
        <p:nvSpPr>
          <p:cNvPr id="4" name="Slide Number Placeholder 5">
            <a:extLst>
              <a:ext uri="{FF2B5EF4-FFF2-40B4-BE49-F238E27FC236}">
                <a16:creationId xmlns:a16="http://schemas.microsoft.com/office/drawing/2014/main" id="{833FE4DE-8EFB-4CF1-AA93-C6D440D1B297}"/>
              </a:ext>
            </a:extLst>
          </p:cNvPr>
          <p:cNvSpPr>
            <a:spLocks noGrp="1"/>
          </p:cNvSpPr>
          <p:nvPr>
            <p:ph type="sldNum" sz="quarter" idx="12"/>
          </p:nvPr>
        </p:nvSpPr>
        <p:spPr/>
        <p:txBody>
          <a:bodyPr/>
          <a:lstStyle/>
          <a:p>
            <a:fld id="{B07CD615-7750-41A3-9D29-F82DD6BCA84B}" type="slidenum">
              <a:rPr lang="en-US" altLang="en-US"/>
              <a:pPr/>
              <a:t>40</a:t>
            </a:fld>
            <a:endParaRPr lang="en-US" altLang="en-US"/>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42" name="Rectangle 2">
            <a:extLst>
              <a:ext uri="{FF2B5EF4-FFF2-40B4-BE49-F238E27FC236}">
                <a16:creationId xmlns:a16="http://schemas.microsoft.com/office/drawing/2014/main" id="{7107F5F3-6A88-4547-BF57-B2F7F5BFF640}"/>
              </a:ext>
            </a:extLst>
          </p:cNvPr>
          <p:cNvSpPr>
            <a:spLocks noGrp="1" noChangeArrowheads="1"/>
          </p:cNvSpPr>
          <p:nvPr>
            <p:ph type="title"/>
          </p:nvPr>
        </p:nvSpPr>
        <p:spPr/>
        <p:txBody>
          <a:bodyPr/>
          <a:lstStyle/>
          <a:p>
            <a:pPr algn="ctr"/>
            <a:r>
              <a:rPr lang="en-US" altLang="en-US" sz="3600"/>
              <a:t>Root Cause Analysis: </a:t>
            </a:r>
            <a:br>
              <a:rPr lang="en-US" altLang="en-US" sz="3600"/>
            </a:br>
            <a:r>
              <a:rPr lang="en-US" altLang="en-US" sz="3600"/>
              <a:t>A Developing Process</a:t>
            </a:r>
          </a:p>
        </p:txBody>
      </p:sp>
      <p:sp>
        <p:nvSpPr>
          <p:cNvPr id="4" name="Slide Number Placeholder 5">
            <a:extLst>
              <a:ext uri="{FF2B5EF4-FFF2-40B4-BE49-F238E27FC236}">
                <a16:creationId xmlns:a16="http://schemas.microsoft.com/office/drawing/2014/main" id="{7AA97F0D-7816-4514-81CA-9ED20C512966}"/>
              </a:ext>
            </a:extLst>
          </p:cNvPr>
          <p:cNvSpPr>
            <a:spLocks noGrp="1"/>
          </p:cNvSpPr>
          <p:nvPr>
            <p:ph type="sldNum" sz="quarter" idx="12"/>
          </p:nvPr>
        </p:nvSpPr>
        <p:spPr/>
        <p:txBody>
          <a:bodyPr/>
          <a:lstStyle/>
          <a:p>
            <a:fld id="{8C48991F-8A07-483C-89A1-F1352FF224F7}" type="slidenum">
              <a:rPr lang="en-US" altLang="en-US"/>
              <a:pPr/>
              <a:t>41</a:t>
            </a:fld>
            <a:endParaRPr lang="en-US" altLang="en-US"/>
          </a:p>
        </p:txBody>
      </p:sp>
      <p:sp>
        <p:nvSpPr>
          <p:cNvPr id="778243" name="Rectangle 3">
            <a:extLst>
              <a:ext uri="{FF2B5EF4-FFF2-40B4-BE49-F238E27FC236}">
                <a16:creationId xmlns:a16="http://schemas.microsoft.com/office/drawing/2014/main" id="{9429669C-A520-413A-B49A-4FF9612E8BC1}"/>
              </a:ext>
            </a:extLst>
          </p:cNvPr>
          <p:cNvSpPr>
            <a:spLocks noGrp="1" noChangeArrowheads="1"/>
          </p:cNvSpPr>
          <p:nvPr>
            <p:ph type="body" idx="1"/>
          </p:nvPr>
        </p:nvSpPr>
        <p:spPr>
          <a:xfrm>
            <a:off x="1219200" y="1752600"/>
            <a:ext cx="7772400" cy="5410200"/>
          </a:xfrm>
        </p:spPr>
        <p:txBody>
          <a:bodyPr/>
          <a:lstStyle/>
          <a:p>
            <a:pPr marL="381000" indent="-381000">
              <a:lnSpc>
                <a:spcPct val="80000"/>
              </a:lnSpc>
            </a:pPr>
            <a:r>
              <a:rPr lang="en-US" altLang="en-US" sz="2000">
                <a:solidFill>
                  <a:srgbClr val="000000"/>
                </a:solidFill>
                <a:cs typeface="Times New Roman" panose="02020603050405020304" pitchFamily="18" charset="0"/>
              </a:rPr>
              <a:t>Sepsis Presentation and Blood Culture Information</a:t>
            </a:r>
          </a:p>
          <a:p>
            <a:pPr marL="800100" lvl="1" indent="-342900">
              <a:lnSpc>
                <a:spcPct val="80000"/>
              </a:lnSpc>
              <a:buFont typeface="Wingdings" panose="05000000000000000000" pitchFamily="2" charset="2"/>
              <a:buAutoNum type="arabicPeriod"/>
            </a:pPr>
            <a:r>
              <a:rPr lang="en-US" altLang="en-US" sz="1800">
                <a:solidFill>
                  <a:srgbClr val="000000"/>
                </a:solidFill>
                <a:cs typeface="Times New Roman" panose="02020603050405020304" pitchFamily="18" charset="0"/>
              </a:rPr>
              <a:t>Date/Time drawn: 		Sites: 		Time to positive?</a:t>
            </a:r>
          </a:p>
          <a:p>
            <a:pPr marL="800100" lvl="1" indent="-342900">
              <a:lnSpc>
                <a:spcPct val="80000"/>
              </a:lnSpc>
              <a:buFont typeface="Wingdings" panose="05000000000000000000" pitchFamily="2" charset="2"/>
              <a:buAutoNum type="arabicPeriod"/>
            </a:pPr>
            <a:r>
              <a:rPr lang="en-US" altLang="en-US" sz="1800">
                <a:solidFill>
                  <a:srgbClr val="000000"/>
                </a:solidFill>
                <a:cs typeface="Times New Roman" panose="02020603050405020304" pitchFamily="18" charset="0"/>
              </a:rPr>
              <a:t>Reason for sepsis work up:</a:t>
            </a:r>
          </a:p>
          <a:p>
            <a:pPr marL="381000" indent="-381000">
              <a:lnSpc>
                <a:spcPct val="80000"/>
              </a:lnSpc>
            </a:pPr>
            <a:r>
              <a:rPr lang="en-US" altLang="en-US" sz="2000">
                <a:solidFill>
                  <a:srgbClr val="000000"/>
                </a:solidFill>
                <a:cs typeface="Times New Roman" panose="02020603050405020304" pitchFamily="18" charset="0"/>
              </a:rPr>
              <a:t>Line Information</a:t>
            </a:r>
          </a:p>
          <a:p>
            <a:pPr marL="800100" lvl="1" indent="-342900">
              <a:lnSpc>
                <a:spcPct val="80000"/>
              </a:lnSpc>
              <a:buFont typeface="Wingdings" panose="05000000000000000000" pitchFamily="2" charset="2"/>
              <a:buAutoNum type="arabicPeriod"/>
            </a:pPr>
            <a:r>
              <a:rPr lang="en-US" altLang="en-US" sz="1800">
                <a:solidFill>
                  <a:srgbClr val="000000"/>
                </a:solidFill>
                <a:cs typeface="Times New Roman" panose="02020603050405020304" pitchFamily="18" charset="0"/>
              </a:rPr>
              <a:t>Line type: 	 Date line placed/inserter name: 	Site:</a:t>
            </a:r>
          </a:p>
          <a:p>
            <a:pPr marL="800100" lvl="1" indent="-342900">
              <a:lnSpc>
                <a:spcPct val="80000"/>
              </a:lnSpc>
              <a:buFont typeface="Wingdings" panose="05000000000000000000" pitchFamily="2" charset="2"/>
              <a:buAutoNum type="arabicPeriod"/>
            </a:pPr>
            <a:r>
              <a:rPr lang="en-US" altLang="en-US" sz="1800">
                <a:solidFill>
                  <a:srgbClr val="000000"/>
                </a:solidFill>
                <a:cs typeface="Times New Roman" panose="02020603050405020304" pitchFamily="18" charset="0"/>
              </a:rPr>
              <a:t>Line tip position originally: 	At time of sepsis presentation:   </a:t>
            </a:r>
          </a:p>
          <a:p>
            <a:pPr marL="800100" lvl="1" indent="-342900">
              <a:lnSpc>
                <a:spcPct val="80000"/>
              </a:lnSpc>
              <a:buFont typeface="Wingdings" panose="05000000000000000000" pitchFamily="2" charset="2"/>
              <a:buAutoNum type="arabicPeriod"/>
            </a:pPr>
            <a:r>
              <a:rPr lang="en-US" altLang="en-US" sz="1800">
                <a:solidFill>
                  <a:srgbClr val="000000"/>
                </a:solidFill>
                <a:cs typeface="Times New Roman" panose="02020603050405020304" pitchFamily="18" charset="0"/>
              </a:rPr>
              <a:t>Phlebitis noted at any time during life of line?</a:t>
            </a:r>
          </a:p>
          <a:p>
            <a:pPr marL="381000" indent="-381000">
              <a:lnSpc>
                <a:spcPct val="80000"/>
              </a:lnSpc>
            </a:pPr>
            <a:r>
              <a:rPr lang="en-US" altLang="en-US" sz="2000">
                <a:solidFill>
                  <a:srgbClr val="000000"/>
                </a:solidFill>
                <a:cs typeface="Times New Roman" panose="02020603050405020304" pitchFamily="18" charset="0"/>
              </a:rPr>
              <a:t>Events within the last week:</a:t>
            </a:r>
          </a:p>
          <a:p>
            <a:pPr marL="800100" lvl="1" indent="-342900">
              <a:lnSpc>
                <a:spcPct val="80000"/>
              </a:lnSpc>
              <a:buFont typeface="Wingdings" panose="05000000000000000000" pitchFamily="2" charset="2"/>
              <a:buAutoNum type="arabicPeriod"/>
            </a:pPr>
            <a:r>
              <a:rPr lang="en-US" altLang="en-US" sz="1800">
                <a:solidFill>
                  <a:srgbClr val="000000"/>
                </a:solidFill>
                <a:cs typeface="Times New Roman" panose="02020603050405020304" pitchFamily="18" charset="0"/>
              </a:rPr>
              <a:t>Dressing change?</a:t>
            </a:r>
          </a:p>
          <a:p>
            <a:pPr marL="800100" lvl="1" indent="-342900">
              <a:lnSpc>
                <a:spcPct val="80000"/>
              </a:lnSpc>
              <a:buFont typeface="Wingdings" panose="05000000000000000000" pitchFamily="2" charset="2"/>
              <a:buAutoNum type="arabicPeriod"/>
            </a:pPr>
            <a:r>
              <a:rPr lang="en-US" altLang="en-US" sz="1800">
                <a:solidFill>
                  <a:srgbClr val="000000"/>
                </a:solidFill>
                <a:cs typeface="Times New Roman" panose="02020603050405020304" pitchFamily="18" charset="0"/>
              </a:rPr>
              <a:t>Medications infused (name, #/day):</a:t>
            </a:r>
          </a:p>
          <a:p>
            <a:pPr marL="800100" lvl="1" indent="-342900">
              <a:lnSpc>
                <a:spcPct val="80000"/>
              </a:lnSpc>
              <a:buFont typeface="Wingdings" panose="05000000000000000000" pitchFamily="2" charset="2"/>
              <a:buAutoNum type="arabicPeriod"/>
            </a:pPr>
            <a:r>
              <a:rPr lang="en-US" altLang="en-US" sz="1800">
                <a:solidFill>
                  <a:srgbClr val="000000"/>
                </a:solidFill>
                <a:cs typeface="Times New Roman" panose="02020603050405020304" pitchFamily="18" charset="0"/>
              </a:rPr>
              <a:t>Blood infused (# infusions/week; via CL?):</a:t>
            </a:r>
          </a:p>
          <a:p>
            <a:pPr marL="800100" lvl="1" indent="-342900">
              <a:lnSpc>
                <a:spcPct val="80000"/>
              </a:lnSpc>
              <a:buFont typeface="Wingdings" panose="05000000000000000000" pitchFamily="2" charset="2"/>
              <a:buAutoNum type="arabicPeriod"/>
            </a:pPr>
            <a:r>
              <a:rPr lang="en-US" altLang="en-US" sz="1800">
                <a:solidFill>
                  <a:srgbClr val="000000"/>
                </a:solidFill>
                <a:cs typeface="Times New Roman" panose="02020603050405020304" pitchFamily="18" charset="0"/>
              </a:rPr>
              <a:t>Line leaking events? 	Line repaired?</a:t>
            </a:r>
          </a:p>
          <a:p>
            <a:pPr marL="800100" lvl="1" indent="-342900">
              <a:lnSpc>
                <a:spcPct val="80000"/>
              </a:lnSpc>
              <a:buFont typeface="Wingdings" panose="05000000000000000000" pitchFamily="2" charset="2"/>
              <a:buAutoNum type="arabicPeriod"/>
            </a:pPr>
            <a:r>
              <a:rPr lang="en-US" altLang="en-US" sz="1800">
                <a:solidFill>
                  <a:srgbClr val="000000"/>
                </a:solidFill>
                <a:cs typeface="Times New Roman" panose="02020603050405020304" pitchFamily="18" charset="0"/>
              </a:rPr>
              <a:t>Registry staff shifts (#/week):</a:t>
            </a:r>
          </a:p>
          <a:p>
            <a:pPr marL="800100" lvl="1" indent="-342900">
              <a:lnSpc>
                <a:spcPct val="80000"/>
              </a:lnSpc>
              <a:buFont typeface="Wingdings" panose="05000000000000000000" pitchFamily="2" charset="2"/>
              <a:buAutoNum type="arabicPeriod"/>
            </a:pPr>
            <a:r>
              <a:rPr lang="en-US" altLang="en-US" sz="1800">
                <a:solidFill>
                  <a:srgbClr val="000000"/>
                </a:solidFill>
                <a:cs typeface="Times New Roman" panose="02020603050405020304" pitchFamily="18" charset="0"/>
              </a:rPr>
              <a:t>Off-NICU events, e.g., Surgery/Radiology:</a:t>
            </a:r>
          </a:p>
          <a:p>
            <a:pPr marL="381000" indent="-381000">
              <a:lnSpc>
                <a:spcPct val="80000"/>
              </a:lnSpc>
            </a:pPr>
            <a:r>
              <a:rPr lang="en-US" altLang="en-US" sz="2000">
                <a:solidFill>
                  <a:srgbClr val="000000"/>
                </a:solidFill>
                <a:cs typeface="Times New Roman" panose="02020603050405020304" pitchFamily="18" charset="0"/>
              </a:rPr>
              <a:t>Patient Information </a:t>
            </a:r>
          </a:p>
          <a:p>
            <a:pPr marL="800100" lvl="1" indent="-342900">
              <a:lnSpc>
                <a:spcPct val="80000"/>
              </a:lnSpc>
              <a:buSzTx/>
              <a:buFont typeface="Wingdings" panose="05000000000000000000" pitchFamily="2" charset="2"/>
              <a:buNone/>
            </a:pPr>
            <a:r>
              <a:rPr lang="en-US" altLang="en-US" sz="1400">
                <a:solidFill>
                  <a:schemeClr val="hlink"/>
                </a:solidFill>
                <a:cs typeface="Times New Roman" panose="02020603050405020304" pitchFamily="18" charset="0"/>
              </a:rPr>
              <a:t>1</a:t>
            </a:r>
            <a:r>
              <a:rPr lang="en-US" altLang="en-US" sz="1400">
                <a:solidFill>
                  <a:srgbClr val="000000"/>
                </a:solidFill>
                <a:cs typeface="Times New Roman" panose="02020603050405020304" pitchFamily="18" charset="0"/>
              </a:rPr>
              <a:t>.	</a:t>
            </a:r>
            <a:r>
              <a:rPr lang="en-US" altLang="en-US" sz="1800">
                <a:solidFill>
                  <a:srgbClr val="000000"/>
                </a:solidFill>
                <a:cs typeface="Times New Roman" panose="02020603050405020304" pitchFamily="18" charset="0"/>
              </a:rPr>
              <a:t>Mulitple IV starts in the last week?</a:t>
            </a:r>
          </a:p>
          <a:p>
            <a:pPr marL="800100" lvl="1" indent="-342900">
              <a:lnSpc>
                <a:spcPct val="80000"/>
              </a:lnSpc>
              <a:buSzTx/>
              <a:buFont typeface="Wingdings" panose="05000000000000000000" pitchFamily="2" charset="2"/>
              <a:buNone/>
            </a:pPr>
            <a:r>
              <a:rPr lang="en-US" altLang="en-US" sz="1400">
                <a:solidFill>
                  <a:schemeClr val="hlink"/>
                </a:solidFill>
                <a:cs typeface="Times New Roman" panose="02020603050405020304" pitchFamily="18" charset="0"/>
              </a:rPr>
              <a:t>2</a:t>
            </a:r>
            <a:r>
              <a:rPr lang="en-US" altLang="en-US" sz="1400">
                <a:solidFill>
                  <a:srgbClr val="000000"/>
                </a:solidFill>
                <a:cs typeface="Times New Roman" panose="02020603050405020304" pitchFamily="18" charset="0"/>
              </a:rPr>
              <a:t>.	</a:t>
            </a:r>
            <a:r>
              <a:rPr lang="en-US" altLang="en-US" sz="1800">
                <a:solidFill>
                  <a:srgbClr val="000000"/>
                </a:solidFill>
                <a:cs typeface="Times New Roman" panose="02020603050405020304" pitchFamily="18" charset="0"/>
              </a:rPr>
              <a:t>Amount of enteral feeds (ml/kg/d);     </a:t>
            </a:r>
          </a:p>
          <a:p>
            <a:pPr marL="800100" lvl="1" indent="-342900">
              <a:lnSpc>
                <a:spcPct val="80000"/>
              </a:lnSpc>
              <a:buSzTx/>
              <a:buFont typeface="Wingdings" panose="05000000000000000000" pitchFamily="2" charset="2"/>
              <a:buNone/>
            </a:pPr>
            <a:r>
              <a:rPr lang="en-US" altLang="en-US" sz="1400">
                <a:solidFill>
                  <a:schemeClr val="hlink"/>
                </a:solidFill>
                <a:cs typeface="Times New Roman" panose="02020603050405020304" pitchFamily="18" charset="0"/>
              </a:rPr>
              <a:t>3.</a:t>
            </a:r>
            <a:r>
              <a:rPr lang="en-US" altLang="en-US" sz="1400">
                <a:solidFill>
                  <a:srgbClr val="000000"/>
                </a:solidFill>
                <a:cs typeface="Times New Roman" panose="02020603050405020304" pitchFamily="18" charset="0"/>
              </a:rPr>
              <a:t>	</a:t>
            </a:r>
            <a:r>
              <a:rPr lang="en-US" altLang="en-US" sz="1800">
                <a:solidFill>
                  <a:srgbClr val="000000"/>
                </a:solidFill>
                <a:cs typeface="Times New Roman" panose="02020603050405020304" pitchFamily="18" charset="0"/>
              </a:rPr>
              <a:t>Apnea/bradycardia spells (#/day in last 7 days):</a:t>
            </a:r>
            <a:r>
              <a:rPr lang="en-US" altLang="en-US" sz="1800"/>
              <a:t> </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5426" name="Rectangle 2">
            <a:extLst>
              <a:ext uri="{FF2B5EF4-FFF2-40B4-BE49-F238E27FC236}">
                <a16:creationId xmlns:a16="http://schemas.microsoft.com/office/drawing/2014/main" id="{1D207486-FFF6-41F5-BEB5-AC09EBBFEAFD}"/>
              </a:ext>
            </a:extLst>
          </p:cNvPr>
          <p:cNvSpPr>
            <a:spLocks noGrp="1" noChangeArrowheads="1"/>
          </p:cNvSpPr>
          <p:nvPr>
            <p:ph type="title"/>
          </p:nvPr>
        </p:nvSpPr>
        <p:spPr>
          <a:xfrm>
            <a:off x="685800" y="617538"/>
            <a:ext cx="8258175" cy="1143000"/>
          </a:xfrm>
        </p:spPr>
        <p:txBody>
          <a:bodyPr/>
          <a:lstStyle/>
          <a:p>
            <a:pPr algn="ctr"/>
            <a:r>
              <a:rPr lang="en-US" altLang="en-US" sz="3600"/>
              <a:t>The NICU as a Social Learning System</a:t>
            </a:r>
            <a:br>
              <a:rPr lang="en-US" altLang="en-US" sz="3600"/>
            </a:br>
            <a:r>
              <a:rPr lang="en-US" altLang="en-US" sz="3600"/>
              <a:t> Internal Relations:</a:t>
            </a:r>
          </a:p>
        </p:txBody>
      </p:sp>
      <p:sp>
        <p:nvSpPr>
          <p:cNvPr id="4" name="Slide Number Placeholder 5">
            <a:extLst>
              <a:ext uri="{FF2B5EF4-FFF2-40B4-BE49-F238E27FC236}">
                <a16:creationId xmlns:a16="http://schemas.microsoft.com/office/drawing/2014/main" id="{EC0963EA-F2A9-4CD8-95A0-5D0F5AC1CF62}"/>
              </a:ext>
            </a:extLst>
          </p:cNvPr>
          <p:cNvSpPr>
            <a:spLocks noGrp="1"/>
          </p:cNvSpPr>
          <p:nvPr>
            <p:ph type="sldNum" sz="quarter" idx="12"/>
          </p:nvPr>
        </p:nvSpPr>
        <p:spPr/>
        <p:txBody>
          <a:bodyPr/>
          <a:lstStyle/>
          <a:p>
            <a:fld id="{F7717AC2-7B78-491C-BED0-0A7347A3F0F5}" type="slidenum">
              <a:rPr lang="en-US" altLang="en-US"/>
              <a:pPr/>
              <a:t>42</a:t>
            </a:fld>
            <a:endParaRPr lang="en-US" altLang="en-US"/>
          </a:p>
        </p:txBody>
      </p:sp>
      <p:sp>
        <p:nvSpPr>
          <p:cNvPr id="615427" name="Rectangle 3">
            <a:extLst>
              <a:ext uri="{FF2B5EF4-FFF2-40B4-BE49-F238E27FC236}">
                <a16:creationId xmlns:a16="http://schemas.microsoft.com/office/drawing/2014/main" id="{FC0D848C-A9E1-48DE-A788-E5FE0E2F537B}"/>
              </a:ext>
            </a:extLst>
          </p:cNvPr>
          <p:cNvSpPr>
            <a:spLocks noGrp="1" noChangeArrowheads="1"/>
          </p:cNvSpPr>
          <p:nvPr>
            <p:ph type="body" idx="1"/>
          </p:nvPr>
        </p:nvSpPr>
        <p:spPr>
          <a:xfrm>
            <a:off x="1182688" y="2017713"/>
            <a:ext cx="7961312" cy="4114800"/>
          </a:xfrm>
        </p:spPr>
        <p:txBody>
          <a:bodyPr/>
          <a:lstStyle/>
          <a:p>
            <a:pPr>
              <a:lnSpc>
                <a:spcPct val="90000"/>
              </a:lnSpc>
            </a:pPr>
            <a:r>
              <a:rPr lang="en-US" altLang="en-US" sz="2800"/>
              <a:t>Microsystem Development- </a:t>
            </a:r>
            <a:br>
              <a:rPr lang="en-US" altLang="en-US" sz="2800"/>
            </a:br>
            <a:r>
              <a:rPr lang="en-US" altLang="en-US" sz="1400"/>
              <a:t>Batalden Jt Comm J Qual Safety 2003; </a:t>
            </a:r>
            <a:r>
              <a:rPr lang="en-US" altLang="en-US" sz="1600"/>
              <a:t>http://www.clinicalmicrosystem.org</a:t>
            </a:r>
            <a:r>
              <a:rPr lang="en-US" altLang="en-US" sz="2800"/>
              <a:t> </a:t>
            </a:r>
          </a:p>
          <a:p>
            <a:pPr lvl="1">
              <a:lnSpc>
                <a:spcPct val="90000"/>
              </a:lnSpc>
            </a:pPr>
            <a:r>
              <a:rPr lang="en-US" altLang="en-US" sz="2400"/>
              <a:t>Nelson EC, Batalden PB, Godfrey MM </a:t>
            </a:r>
            <a:r>
              <a:rPr lang="en-US" altLang="en-US" sz="2400" i="1"/>
              <a:t>Quality by Design</a:t>
            </a:r>
            <a:r>
              <a:rPr lang="en-US" altLang="en-US" sz="2400"/>
              <a:t> San Francisco, Jossey-Bass, 2007</a:t>
            </a:r>
          </a:p>
          <a:p>
            <a:pPr>
              <a:lnSpc>
                <a:spcPct val="90000"/>
              </a:lnSpc>
            </a:pPr>
            <a:r>
              <a:rPr lang="en-US" altLang="en-US" sz="2800"/>
              <a:t>Focus on front-line units to realize their full potential and attain peak performance; requires purposeful acts</a:t>
            </a:r>
          </a:p>
          <a:p>
            <a:pPr lvl="3">
              <a:lnSpc>
                <a:spcPct val="90000"/>
              </a:lnSpc>
            </a:pPr>
            <a:r>
              <a:rPr lang="en-US" altLang="en-US" sz="1600"/>
              <a:t>Dartmouth-Hitchcock NICU case study. Edwards J Qual Safety 2003</a:t>
            </a:r>
          </a:p>
          <a:p>
            <a:pPr>
              <a:lnSpc>
                <a:spcPct val="90000"/>
              </a:lnSpc>
            </a:pPr>
            <a:r>
              <a:rPr lang="en-US" altLang="en-US" sz="2800"/>
              <a:t>Integrated program:</a:t>
            </a:r>
          </a:p>
          <a:p>
            <a:pPr lvl="1">
              <a:lnSpc>
                <a:spcPct val="90000"/>
              </a:lnSpc>
            </a:pPr>
            <a:r>
              <a:rPr lang="en-US" altLang="en-US" sz="2000"/>
              <a:t>organizational assessment </a:t>
            </a:r>
          </a:p>
          <a:p>
            <a:pPr lvl="1">
              <a:lnSpc>
                <a:spcPct val="90000"/>
              </a:lnSpc>
            </a:pPr>
            <a:r>
              <a:rPr lang="en-US" altLang="en-US" sz="2000"/>
              <a:t>staff development using “action-learning” theory</a:t>
            </a:r>
          </a:p>
          <a:p>
            <a:pPr lvl="1">
              <a:lnSpc>
                <a:spcPct val="90000"/>
              </a:lnSpc>
            </a:pPr>
            <a:r>
              <a:rPr lang="en-US" altLang="en-US" sz="2000"/>
              <a:t>catalysts based on patient needs</a:t>
            </a:r>
          </a:p>
          <a:p>
            <a:pPr lvl="1">
              <a:lnSpc>
                <a:spcPct val="90000"/>
              </a:lnSpc>
            </a:pPr>
            <a:r>
              <a:rPr lang="en-US" altLang="en-US" sz="2000"/>
              <a:t>evaluation and feedback</a:t>
            </a:r>
          </a:p>
          <a:p>
            <a:pPr>
              <a:lnSpc>
                <a:spcPct val="90000"/>
              </a:lnSpc>
            </a:pPr>
            <a:endParaRPr lang="en-US" altLang="en-US" sz="280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44098" name="Rectangle 2">
            <a:extLst>
              <a:ext uri="{FF2B5EF4-FFF2-40B4-BE49-F238E27FC236}">
                <a16:creationId xmlns:a16="http://schemas.microsoft.com/office/drawing/2014/main" id="{9900EED0-CBC9-4E75-937C-E60A702C6C11}"/>
              </a:ext>
            </a:extLst>
          </p:cNvPr>
          <p:cNvSpPr>
            <a:spLocks noGrp="1" noChangeArrowheads="1"/>
          </p:cNvSpPr>
          <p:nvPr>
            <p:ph type="title"/>
          </p:nvPr>
        </p:nvSpPr>
        <p:spPr>
          <a:xfrm>
            <a:off x="762000" y="228600"/>
            <a:ext cx="8153400" cy="1143000"/>
          </a:xfrm>
        </p:spPr>
        <p:txBody>
          <a:bodyPr/>
          <a:lstStyle/>
          <a:p>
            <a:pPr algn="ctr"/>
            <a:r>
              <a:rPr lang="en-US" altLang="en-US" sz="3600" b="1"/>
              <a:t>Success Characteristics of High Performing Clinical Microsystems</a:t>
            </a:r>
            <a:r>
              <a:rPr lang="en-US" altLang="en-US" sz="4000"/>
              <a:t> </a:t>
            </a:r>
          </a:p>
        </p:txBody>
      </p:sp>
      <p:pic>
        <p:nvPicPr>
          <p:cNvPr id="644099" name="Picture 3">
            <a:extLst>
              <a:ext uri="{FF2B5EF4-FFF2-40B4-BE49-F238E27FC236}">
                <a16:creationId xmlns:a16="http://schemas.microsoft.com/office/drawing/2014/main" id="{C8743401-CF46-4E16-86E3-A9B2281AEB9B}"/>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00" y="771478"/>
            <a:ext cx="3848100" cy="9525"/>
          </a:xfrm>
          <a:prstGeom prst="rect">
            <a:avLst/>
          </a:prstGeom>
          <a:noFill/>
          <a:extLst>
            <a:ext uri="{909E8E84-426E-40DD-AFC4-6F175D3DCCD1}">
              <a14:hiddenFill xmlns:a14="http://schemas.microsoft.com/office/drawing/2010/main">
                <a:solidFill>
                  <a:srgbClr val="FFFFFF"/>
                </a:solidFill>
              </a14:hiddenFill>
            </a:ext>
          </a:extLst>
        </p:spPr>
      </p:pic>
      <p:pic>
        <p:nvPicPr>
          <p:cNvPr id="644100" name="Picture 4">
            <a:extLst>
              <a:ext uri="{FF2B5EF4-FFF2-40B4-BE49-F238E27FC236}">
                <a16:creationId xmlns:a16="http://schemas.microsoft.com/office/drawing/2014/main" id="{EF7368B9-D6E2-45B5-B013-5499463F1EBC}"/>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11500" y="346075"/>
            <a:ext cx="1905000" cy="9525"/>
          </a:xfrm>
          <a:prstGeom prst="rect">
            <a:avLst/>
          </a:prstGeom>
          <a:noFill/>
          <a:extLst>
            <a:ext uri="{909E8E84-426E-40DD-AFC4-6F175D3DCCD1}">
              <a14:hiddenFill xmlns:a14="http://schemas.microsoft.com/office/drawing/2010/main">
                <a:solidFill>
                  <a:srgbClr val="FFFFFF"/>
                </a:solidFill>
              </a14:hiddenFill>
            </a:ext>
          </a:extLst>
        </p:spPr>
      </p:pic>
      <p:pic>
        <p:nvPicPr>
          <p:cNvPr id="644101" name="Picture 5">
            <a:extLst>
              <a:ext uri="{FF2B5EF4-FFF2-40B4-BE49-F238E27FC236}">
                <a16:creationId xmlns:a16="http://schemas.microsoft.com/office/drawing/2014/main" id="{23D010B7-6A15-4F20-8DD0-19E7033E1953}"/>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71988" y="528638"/>
            <a:ext cx="57150" cy="9525"/>
          </a:xfrm>
          <a:prstGeom prst="rect">
            <a:avLst/>
          </a:prstGeom>
          <a:noFill/>
          <a:extLst>
            <a:ext uri="{909E8E84-426E-40DD-AFC4-6F175D3DCCD1}">
              <a14:hiddenFill xmlns:a14="http://schemas.microsoft.com/office/drawing/2010/main">
                <a:solidFill>
                  <a:srgbClr val="FFFFFF"/>
                </a:solidFill>
              </a14:hiddenFill>
            </a:ext>
          </a:extLst>
        </p:spPr>
      </p:pic>
      <p:pic>
        <p:nvPicPr>
          <p:cNvPr id="644102" name="Picture 6">
            <a:extLst>
              <a:ext uri="{FF2B5EF4-FFF2-40B4-BE49-F238E27FC236}">
                <a16:creationId xmlns:a16="http://schemas.microsoft.com/office/drawing/2014/main" id="{841217E7-EC5A-4434-A9DA-9E3092E7C852}"/>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32475" y="528638"/>
            <a:ext cx="9525" cy="9525"/>
          </a:xfrm>
          <a:prstGeom prst="rect">
            <a:avLst/>
          </a:prstGeom>
          <a:noFill/>
          <a:extLst>
            <a:ext uri="{909E8E84-426E-40DD-AFC4-6F175D3DCCD1}">
              <a14:hiddenFill xmlns:a14="http://schemas.microsoft.com/office/drawing/2010/main">
                <a:solidFill>
                  <a:srgbClr val="FFFFFF"/>
                </a:solidFill>
              </a14:hiddenFill>
            </a:ext>
          </a:extLst>
        </p:spPr>
      </p:pic>
      <p:pic>
        <p:nvPicPr>
          <p:cNvPr id="644103" name="Picture 7">
            <a:extLst>
              <a:ext uri="{FF2B5EF4-FFF2-40B4-BE49-F238E27FC236}">
                <a16:creationId xmlns:a16="http://schemas.microsoft.com/office/drawing/2014/main" id="{66CFAB1E-F91D-4092-81BC-752153768DF3}"/>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32475" y="1714500"/>
            <a:ext cx="9525" cy="85725"/>
          </a:xfrm>
          <a:prstGeom prst="rect">
            <a:avLst/>
          </a:prstGeom>
          <a:noFill/>
          <a:extLst>
            <a:ext uri="{909E8E84-426E-40DD-AFC4-6F175D3DCCD1}">
              <a14:hiddenFill xmlns:a14="http://schemas.microsoft.com/office/drawing/2010/main">
                <a:solidFill>
                  <a:srgbClr val="FFFFFF"/>
                </a:solidFill>
              </a14:hiddenFill>
            </a:ext>
          </a:extLst>
        </p:spPr>
      </p:pic>
      <p:pic>
        <p:nvPicPr>
          <p:cNvPr id="644104" name="Picture 8" descr="Image of a circle showing 4 parts Leadership, Staff, Performance and Patients">
            <a:extLst>
              <a:ext uri="{FF2B5EF4-FFF2-40B4-BE49-F238E27FC236}">
                <a16:creationId xmlns:a16="http://schemas.microsoft.com/office/drawing/2014/main" id="{A49223FF-3CE5-4177-85CE-5749D4D4D84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71600" y="1676400"/>
            <a:ext cx="6248400" cy="4800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7586" name="Rectangle 2">
            <a:extLst>
              <a:ext uri="{FF2B5EF4-FFF2-40B4-BE49-F238E27FC236}">
                <a16:creationId xmlns:a16="http://schemas.microsoft.com/office/drawing/2014/main" id="{C6FE8E70-2538-4229-B0C9-1B5EFA8A7AAE}"/>
              </a:ext>
            </a:extLst>
          </p:cNvPr>
          <p:cNvSpPr>
            <a:spLocks noGrp="1" noChangeArrowheads="1"/>
          </p:cNvSpPr>
          <p:nvPr>
            <p:ph type="title"/>
          </p:nvPr>
        </p:nvSpPr>
        <p:spPr/>
        <p:txBody>
          <a:bodyPr/>
          <a:lstStyle/>
          <a:p>
            <a:r>
              <a:rPr lang="en-US" altLang="en-US"/>
              <a:t>Micro-System Assessment Scores</a:t>
            </a:r>
          </a:p>
        </p:txBody>
      </p:sp>
      <p:sp>
        <p:nvSpPr>
          <p:cNvPr id="4" name="Slide Number Placeholder 5">
            <a:extLst>
              <a:ext uri="{FF2B5EF4-FFF2-40B4-BE49-F238E27FC236}">
                <a16:creationId xmlns:a16="http://schemas.microsoft.com/office/drawing/2014/main" id="{C2EEED54-C1E8-488C-BC1F-4A65C258E6A5}"/>
              </a:ext>
            </a:extLst>
          </p:cNvPr>
          <p:cNvSpPr>
            <a:spLocks noGrp="1"/>
          </p:cNvSpPr>
          <p:nvPr>
            <p:ph type="sldNum" sz="quarter" idx="12"/>
          </p:nvPr>
        </p:nvSpPr>
        <p:spPr/>
        <p:txBody>
          <a:bodyPr/>
          <a:lstStyle/>
          <a:p>
            <a:fld id="{9B093A05-F013-4E9F-9A23-EDF5EB0D20B5}" type="slidenum">
              <a:rPr lang="en-US" altLang="en-US"/>
              <a:pPr/>
              <a:t>44</a:t>
            </a:fld>
            <a:endParaRPr lang="en-US" altLang="en-US"/>
          </a:p>
        </p:txBody>
      </p:sp>
      <p:sp>
        <p:nvSpPr>
          <p:cNvPr id="707587" name="Rectangle 3">
            <a:extLst>
              <a:ext uri="{FF2B5EF4-FFF2-40B4-BE49-F238E27FC236}">
                <a16:creationId xmlns:a16="http://schemas.microsoft.com/office/drawing/2014/main" id="{C58C1E88-B5EE-4832-B604-CEE491F004EC}"/>
              </a:ext>
            </a:extLst>
          </p:cNvPr>
          <p:cNvSpPr>
            <a:spLocks noGrp="1" noChangeArrowheads="1"/>
          </p:cNvSpPr>
          <p:nvPr>
            <p:ph type="body" idx="1"/>
          </p:nvPr>
        </p:nvSpPr>
        <p:spPr/>
        <p:txBody>
          <a:bodyPr/>
          <a:lstStyle/>
          <a:p>
            <a:r>
              <a:rPr lang="en-US" altLang="en-US"/>
              <a:t>Explanation</a:t>
            </a:r>
          </a:p>
          <a:p>
            <a:r>
              <a:rPr lang="en-US" altLang="en-US"/>
              <a:t>Description of intervention</a:t>
            </a:r>
          </a:p>
          <a:p>
            <a:r>
              <a:rPr lang="en-US" altLang="en-US"/>
              <a:t>Links to additional references/materials</a:t>
            </a:r>
          </a:p>
          <a:p>
            <a:r>
              <a:rPr lang="en-US" altLang="en-US"/>
              <a:t>Results</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40A9D1-7080-4735-8EB8-AB8920CA5AEE}"/>
              </a:ext>
            </a:extLst>
          </p:cNvPr>
          <p:cNvSpPr>
            <a:spLocks noGrp="1"/>
          </p:cNvSpPr>
          <p:nvPr>
            <p:ph type="title"/>
          </p:nvPr>
        </p:nvSpPr>
        <p:spPr>
          <a:xfrm>
            <a:off x="1150938" y="-1462087"/>
            <a:ext cx="7793037" cy="1462087"/>
          </a:xfrm>
        </p:spPr>
        <p:txBody>
          <a:bodyPr vert="horz" wrap="square" lIns="91440" tIns="45720" rIns="91440" bIns="45720" numCol="1" anchor="b" anchorCtr="0" compatLnSpc="1">
            <a:prstTxWarp prst="textNoShape">
              <a:avLst/>
            </a:prstTxWarp>
          </a:bodyPr>
          <a:lstStyle/>
          <a:p>
            <a:r>
              <a:rPr lang="en-US" dirty="0"/>
              <a:t>Ten Success Characteristics of High Performing Microsystems Self-Reported Scores From The 13 NICU Leadership Teams</a:t>
            </a:r>
          </a:p>
        </p:txBody>
      </p:sp>
      <p:pic>
        <p:nvPicPr>
          <p:cNvPr id="730253" name="Picture 1165" descr="Chart showing Ten Success Characteristics of High Performing Microsystems Self-Reporting Scores From The 13 NICU Leadership Teams">
            <a:extLst>
              <a:ext uri="{FF2B5EF4-FFF2-40B4-BE49-F238E27FC236}">
                <a16:creationId xmlns:a16="http://schemas.microsoft.com/office/drawing/2014/main" id="{78F3F3F6-32F9-4CE6-8744-955EF1CD80A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01600"/>
            <a:ext cx="8458200" cy="657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2DC73C-4256-43BC-BC0E-249E0C9821A8}"/>
              </a:ext>
            </a:extLst>
          </p:cNvPr>
          <p:cNvSpPr>
            <a:spLocks noGrp="1"/>
          </p:cNvSpPr>
          <p:nvPr>
            <p:ph type="title"/>
          </p:nvPr>
        </p:nvSpPr>
        <p:spPr>
          <a:xfrm>
            <a:off x="1150938" y="-1462087"/>
            <a:ext cx="7793037" cy="1462087"/>
          </a:xfrm>
        </p:spPr>
        <p:txBody>
          <a:bodyPr vert="horz" wrap="square" lIns="91440" tIns="45720" rIns="91440" bIns="45720" numCol="1" anchor="b" anchorCtr="0" compatLnSpc="1">
            <a:prstTxWarp prst="textNoShape">
              <a:avLst/>
            </a:prstTxWarp>
          </a:bodyPr>
          <a:lstStyle/>
          <a:p>
            <a:r>
              <a:rPr lang="en-US" dirty="0"/>
              <a:t>Composite Microsystem Characteristics Scores</a:t>
            </a:r>
          </a:p>
        </p:txBody>
      </p:sp>
      <p:pic>
        <p:nvPicPr>
          <p:cNvPr id="731144" name="Picture 8" descr="Chart showing Composite Microsystem Characteristics Scores from the 13 NICU Leadership Teams">
            <a:extLst>
              <a:ext uri="{FF2B5EF4-FFF2-40B4-BE49-F238E27FC236}">
                <a16:creationId xmlns:a16="http://schemas.microsoft.com/office/drawing/2014/main" id="{123BD6E3-2867-408E-B5A7-B05F5A9112C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381000"/>
            <a:ext cx="8839200" cy="6246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32164" name="Rectangle 4">
            <a:extLst>
              <a:ext uri="{FF2B5EF4-FFF2-40B4-BE49-F238E27FC236}">
                <a16:creationId xmlns:a16="http://schemas.microsoft.com/office/drawing/2014/main" id="{69B1B862-BE32-4452-923B-027AF837E802}"/>
              </a:ext>
            </a:extLst>
          </p:cNvPr>
          <p:cNvSpPr>
            <a:spLocks noGrp="1" noChangeArrowheads="1"/>
          </p:cNvSpPr>
          <p:nvPr>
            <p:ph type="title"/>
          </p:nvPr>
        </p:nvSpPr>
        <p:spPr>
          <a:xfrm>
            <a:off x="762000" y="0"/>
            <a:ext cx="7793038" cy="1462088"/>
          </a:xfrm>
        </p:spPr>
        <p:txBody>
          <a:bodyPr/>
          <a:lstStyle/>
          <a:p>
            <a:pPr algn="ctr"/>
            <a:r>
              <a:rPr lang="en-US" altLang="en-US" sz="3200"/>
              <a:t>Institute Of Healthcare Improvement: Assessment Scale For Collaboratives</a:t>
            </a:r>
          </a:p>
        </p:txBody>
      </p:sp>
      <p:sp>
        <p:nvSpPr>
          <p:cNvPr id="732488" name="Text Box 328">
            <a:extLst>
              <a:ext uri="{FF2B5EF4-FFF2-40B4-BE49-F238E27FC236}">
                <a16:creationId xmlns:a16="http://schemas.microsoft.com/office/drawing/2014/main" id="{3D3817E5-1F16-4145-BD4D-EA9708F1152F}"/>
              </a:ext>
            </a:extLst>
          </p:cNvPr>
          <p:cNvSpPr txBox="1">
            <a:spLocks noChangeArrowheads="1"/>
          </p:cNvSpPr>
          <p:nvPr/>
        </p:nvSpPr>
        <p:spPr bwMode="auto">
          <a:xfrm>
            <a:off x="381000" y="1752600"/>
            <a:ext cx="853440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1600" b="1"/>
              <a:t>1.0 </a:t>
            </a:r>
            <a:r>
              <a:rPr lang="en-US" altLang="en-US" sz="1600"/>
              <a:t>Forming Team  </a:t>
            </a:r>
            <a:r>
              <a:rPr lang="en-US" altLang="en-US" sz="1600" b="1"/>
              <a:t>2.0  </a:t>
            </a:r>
            <a:r>
              <a:rPr lang="en-US" altLang="en-US" sz="1600"/>
              <a:t>Activity, but no changes </a:t>
            </a:r>
            <a:r>
              <a:rPr lang="en-US" altLang="en-US" sz="1600" b="1"/>
              <a:t>3.0 </a:t>
            </a:r>
            <a:r>
              <a:rPr lang="en-US" altLang="en-US" sz="1600"/>
              <a:t>Modest Improvement  </a:t>
            </a:r>
            <a:r>
              <a:rPr lang="en-US" altLang="en-US" sz="1600" b="1"/>
              <a:t>4.0 </a:t>
            </a:r>
            <a:r>
              <a:rPr lang="en-US" altLang="en-US" sz="1600"/>
              <a:t>Significant Improvement </a:t>
            </a:r>
            <a:r>
              <a:rPr lang="en-US" altLang="en-US" sz="1600" b="1"/>
              <a:t>4.5</a:t>
            </a:r>
            <a:r>
              <a:rPr lang="en-US" altLang="en-US" sz="1600"/>
              <a:t> Sustainable improvement </a:t>
            </a:r>
            <a:r>
              <a:rPr lang="en-US" altLang="en-US" sz="1600" b="1"/>
              <a:t>5.0 </a:t>
            </a:r>
            <a:r>
              <a:rPr lang="en-US" altLang="en-US" sz="1600"/>
              <a:t>outstanding sustainable results</a:t>
            </a:r>
          </a:p>
        </p:txBody>
      </p:sp>
      <p:pic>
        <p:nvPicPr>
          <p:cNvPr id="732490" name="Picture 330" descr="Table showing NICU, Score and Comments">
            <a:extLst>
              <a:ext uri="{FF2B5EF4-FFF2-40B4-BE49-F238E27FC236}">
                <a16:creationId xmlns:a16="http://schemas.microsoft.com/office/drawing/2014/main" id="{DC2F1B55-38C3-4AAE-B539-4EE70A09E9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2514600"/>
            <a:ext cx="7924800" cy="434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6530" name="Rectangle 2">
            <a:extLst>
              <a:ext uri="{FF2B5EF4-FFF2-40B4-BE49-F238E27FC236}">
                <a16:creationId xmlns:a16="http://schemas.microsoft.com/office/drawing/2014/main" id="{13427369-53F4-41C7-8F17-1BE5D15ADC47}"/>
              </a:ext>
            </a:extLst>
          </p:cNvPr>
          <p:cNvSpPr>
            <a:spLocks noGrp="1" noChangeArrowheads="1"/>
          </p:cNvSpPr>
          <p:nvPr>
            <p:ph type="title"/>
          </p:nvPr>
        </p:nvSpPr>
        <p:spPr>
          <a:xfrm>
            <a:off x="152400" y="457200"/>
            <a:ext cx="8763000" cy="1143000"/>
          </a:xfrm>
        </p:spPr>
        <p:txBody>
          <a:bodyPr/>
          <a:lstStyle/>
          <a:p>
            <a:pPr algn="ctr"/>
            <a:r>
              <a:rPr lang="en-US" altLang="en-US" sz="3200" dirty="0"/>
              <a:t>13 California </a:t>
            </a:r>
            <a:r>
              <a:rPr lang="en-US" altLang="en-US" sz="3200" dirty="0" err="1"/>
              <a:t>Childrens</a:t>
            </a:r>
            <a:r>
              <a:rPr lang="en-US" altLang="en-US" sz="3200" dirty="0"/>
              <a:t> Hospital NICUs</a:t>
            </a:r>
            <a:br>
              <a:rPr lang="en-US" altLang="en-US" sz="3200" dirty="0"/>
            </a:br>
            <a:r>
              <a:rPr lang="en-US" altLang="en-US" sz="3200" dirty="0"/>
              <a:t>Implement CPQCC Bundles:</a:t>
            </a:r>
            <a:br>
              <a:rPr lang="en-US" altLang="en-US" sz="3200" dirty="0"/>
            </a:br>
            <a:r>
              <a:rPr lang="en-US" altLang="en-US" sz="3200" dirty="0"/>
              <a:t> All Birth Weight LC-CLBSI Rate </a:t>
            </a:r>
            <a:r>
              <a:rPr lang="en-US" altLang="en-US" sz="2800" dirty="0" err="1">
                <a:solidFill>
                  <a:schemeClr val="tx1"/>
                </a:solidFill>
                <a:latin typeface="Wingdings 3" panose="05040102010807070707" pitchFamily="18" charset="2"/>
              </a:rPr>
              <a:t>i</a:t>
            </a:r>
            <a:r>
              <a:rPr lang="en-US" altLang="en-US" sz="3200" dirty="0"/>
              <a:t> 29% </a:t>
            </a:r>
            <a:r>
              <a:rPr lang="en-US" altLang="en-US" sz="2400" dirty="0"/>
              <a:t>(Class III)</a:t>
            </a:r>
          </a:p>
        </p:txBody>
      </p:sp>
      <p:pic>
        <p:nvPicPr>
          <p:cNvPr id="406533" name="Picture 5" descr="graph showing NI per 1000 line days">
            <a:extLst>
              <a:ext uri="{FF2B5EF4-FFF2-40B4-BE49-F238E27FC236}">
                <a16:creationId xmlns:a16="http://schemas.microsoft.com/office/drawing/2014/main" id="{64A8FB8F-F2F6-4E58-8A6B-97B30C504C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1600200"/>
            <a:ext cx="7696200"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9634" name="Rectangle 2">
            <a:extLst>
              <a:ext uri="{FF2B5EF4-FFF2-40B4-BE49-F238E27FC236}">
                <a16:creationId xmlns:a16="http://schemas.microsoft.com/office/drawing/2014/main" id="{0FF74FD0-DED7-442B-B1FD-D2291F0AE9F5}"/>
              </a:ext>
            </a:extLst>
          </p:cNvPr>
          <p:cNvSpPr>
            <a:spLocks noGrp="1" noChangeArrowheads="1"/>
          </p:cNvSpPr>
          <p:nvPr>
            <p:ph type="title"/>
          </p:nvPr>
        </p:nvSpPr>
        <p:spPr/>
        <p:txBody>
          <a:bodyPr/>
          <a:lstStyle/>
          <a:p>
            <a:r>
              <a:rPr lang="en-US" altLang="en-US"/>
              <a:t>Year 01 Accomplishments:</a:t>
            </a:r>
          </a:p>
        </p:txBody>
      </p:sp>
      <p:sp>
        <p:nvSpPr>
          <p:cNvPr id="4" name="Slide Number Placeholder 5">
            <a:extLst>
              <a:ext uri="{FF2B5EF4-FFF2-40B4-BE49-F238E27FC236}">
                <a16:creationId xmlns:a16="http://schemas.microsoft.com/office/drawing/2014/main" id="{0E962B34-B216-462B-88F6-5F49589908D9}"/>
              </a:ext>
            </a:extLst>
          </p:cNvPr>
          <p:cNvSpPr>
            <a:spLocks noGrp="1"/>
          </p:cNvSpPr>
          <p:nvPr>
            <p:ph type="sldNum" sz="quarter" idx="12"/>
          </p:nvPr>
        </p:nvSpPr>
        <p:spPr/>
        <p:txBody>
          <a:bodyPr/>
          <a:lstStyle/>
          <a:p>
            <a:fld id="{72C06158-3BDF-4BAC-B481-BE8588EC28A8}" type="slidenum">
              <a:rPr lang="en-US" altLang="en-US"/>
              <a:pPr/>
              <a:t>49</a:t>
            </a:fld>
            <a:endParaRPr lang="en-US" altLang="en-US"/>
          </a:p>
        </p:txBody>
      </p:sp>
      <p:sp>
        <p:nvSpPr>
          <p:cNvPr id="709635" name="Rectangle 3">
            <a:extLst>
              <a:ext uri="{FF2B5EF4-FFF2-40B4-BE49-F238E27FC236}">
                <a16:creationId xmlns:a16="http://schemas.microsoft.com/office/drawing/2014/main" id="{D3FB3DBB-4C59-477F-8C1F-02AE6A2F88C1}"/>
              </a:ext>
            </a:extLst>
          </p:cNvPr>
          <p:cNvSpPr>
            <a:spLocks noGrp="1" noChangeArrowheads="1"/>
          </p:cNvSpPr>
          <p:nvPr>
            <p:ph type="body" idx="1"/>
          </p:nvPr>
        </p:nvSpPr>
        <p:spPr/>
        <p:txBody>
          <a:bodyPr/>
          <a:lstStyle/>
          <a:p>
            <a:r>
              <a:rPr lang="en-US" altLang="en-US"/>
              <a:t>Decreased CABSI rate by 30%</a:t>
            </a:r>
          </a:p>
          <a:p>
            <a:r>
              <a:rPr lang="en-US" altLang="en-US"/>
              <a:t>Refined the care processes for:</a:t>
            </a:r>
          </a:p>
          <a:p>
            <a:pPr lvl="1"/>
            <a:r>
              <a:rPr lang="en-US" altLang="en-US"/>
              <a:t>diagnosing CABSI</a:t>
            </a:r>
          </a:p>
          <a:p>
            <a:pPr lvl="1"/>
            <a:r>
              <a:rPr lang="en-US" altLang="en-US"/>
              <a:t>improving Hand Hygiene compliance and</a:t>
            </a:r>
          </a:p>
          <a:p>
            <a:pPr lvl="1"/>
            <a:r>
              <a:rPr lang="en-US" altLang="en-US"/>
              <a:t>defining line entry and management</a:t>
            </a:r>
          </a:p>
          <a:p>
            <a:r>
              <a:rPr lang="en-US" altLang="en-US"/>
              <a:t>Facilitated each NICU’s microsystem improvement process</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0658" name="Rectangle 2">
            <a:extLst>
              <a:ext uri="{FF2B5EF4-FFF2-40B4-BE49-F238E27FC236}">
                <a16:creationId xmlns:a16="http://schemas.microsoft.com/office/drawing/2014/main" id="{86E9B59E-E6AF-45D8-95BB-3EF7608A1B1C}"/>
              </a:ext>
            </a:extLst>
          </p:cNvPr>
          <p:cNvSpPr>
            <a:spLocks noGrp="1" noChangeArrowheads="1"/>
          </p:cNvSpPr>
          <p:nvPr>
            <p:ph type="title"/>
          </p:nvPr>
        </p:nvSpPr>
        <p:spPr/>
        <p:txBody>
          <a:bodyPr/>
          <a:lstStyle/>
          <a:p>
            <a:r>
              <a:rPr lang="en-US" altLang="en-US"/>
              <a:t>Year 02 Goals: </a:t>
            </a:r>
            <a:br>
              <a:rPr lang="en-US" altLang="en-US"/>
            </a:br>
            <a:r>
              <a:rPr lang="en-US" altLang="en-US"/>
              <a:t>Sustain The Gains</a:t>
            </a:r>
          </a:p>
        </p:txBody>
      </p:sp>
      <p:sp>
        <p:nvSpPr>
          <p:cNvPr id="4" name="Slide Number Placeholder 5">
            <a:extLst>
              <a:ext uri="{FF2B5EF4-FFF2-40B4-BE49-F238E27FC236}">
                <a16:creationId xmlns:a16="http://schemas.microsoft.com/office/drawing/2014/main" id="{4B30D0A4-5218-4FDC-A1C2-C8BC56DBA028}"/>
              </a:ext>
            </a:extLst>
          </p:cNvPr>
          <p:cNvSpPr>
            <a:spLocks noGrp="1"/>
          </p:cNvSpPr>
          <p:nvPr>
            <p:ph type="sldNum" sz="quarter" idx="12"/>
          </p:nvPr>
        </p:nvSpPr>
        <p:spPr/>
        <p:txBody>
          <a:bodyPr/>
          <a:lstStyle/>
          <a:p>
            <a:fld id="{D5947884-0D00-477C-BD62-3E5FAB97281B}" type="slidenum">
              <a:rPr lang="en-US" altLang="en-US"/>
              <a:pPr/>
              <a:t>50</a:t>
            </a:fld>
            <a:endParaRPr lang="en-US" altLang="en-US"/>
          </a:p>
        </p:txBody>
      </p:sp>
      <p:sp>
        <p:nvSpPr>
          <p:cNvPr id="710659" name="Rectangle 3">
            <a:extLst>
              <a:ext uri="{FF2B5EF4-FFF2-40B4-BE49-F238E27FC236}">
                <a16:creationId xmlns:a16="http://schemas.microsoft.com/office/drawing/2014/main" id="{AE65AF28-DA9B-4525-8DCB-AF4F55DF7F2E}"/>
              </a:ext>
            </a:extLst>
          </p:cNvPr>
          <p:cNvSpPr>
            <a:spLocks noGrp="1" noChangeArrowheads="1"/>
          </p:cNvSpPr>
          <p:nvPr>
            <p:ph type="body" idx="1"/>
          </p:nvPr>
        </p:nvSpPr>
        <p:spPr>
          <a:xfrm>
            <a:off x="1182688" y="2017713"/>
            <a:ext cx="7772400" cy="4535487"/>
          </a:xfrm>
        </p:spPr>
        <p:txBody>
          <a:bodyPr/>
          <a:lstStyle/>
          <a:p>
            <a:pPr>
              <a:lnSpc>
                <a:spcPct val="80000"/>
              </a:lnSpc>
            </a:pPr>
            <a:r>
              <a:rPr lang="en-US" altLang="en-US" sz="2800"/>
              <a:t>Refine a CABSI prevention bundle for NICUs</a:t>
            </a:r>
          </a:p>
          <a:p>
            <a:pPr>
              <a:lnSpc>
                <a:spcPct val="80000"/>
              </a:lnSpc>
            </a:pPr>
            <a:r>
              <a:rPr lang="en-US" altLang="en-US" sz="2800"/>
              <a:t>Develop additional aids to address on-going and emerging technical challenges in line management</a:t>
            </a:r>
          </a:p>
          <a:p>
            <a:pPr>
              <a:lnSpc>
                <a:spcPct val="80000"/>
              </a:lnSpc>
            </a:pPr>
            <a:r>
              <a:rPr lang="en-US" altLang="en-US" sz="2800"/>
              <a:t>Foster implementation of additional systems associated with High Reliability Organizations</a:t>
            </a:r>
          </a:p>
          <a:p>
            <a:pPr lvl="1">
              <a:lnSpc>
                <a:spcPct val="80000"/>
              </a:lnSpc>
            </a:pPr>
            <a:r>
              <a:rPr lang="en-US" altLang="en-US" sz="2400"/>
              <a:t>Checklists</a:t>
            </a:r>
          </a:p>
          <a:p>
            <a:pPr lvl="1">
              <a:lnSpc>
                <a:spcPct val="80000"/>
              </a:lnSpc>
            </a:pPr>
            <a:r>
              <a:rPr lang="en-US" altLang="en-US" sz="2400"/>
              <a:t>“Stop the line” safety culture</a:t>
            </a:r>
          </a:p>
          <a:p>
            <a:pPr lvl="1">
              <a:lnSpc>
                <a:spcPct val="80000"/>
              </a:lnSpc>
            </a:pPr>
            <a:r>
              <a:rPr lang="en-US" altLang="en-US" sz="2400"/>
              <a:t>Root Cause Analyses</a:t>
            </a:r>
          </a:p>
          <a:p>
            <a:pPr>
              <a:lnSpc>
                <a:spcPct val="80000"/>
              </a:lnSpc>
            </a:pPr>
            <a:r>
              <a:rPr lang="en-US" altLang="en-US" sz="2800"/>
              <a:t>Support member’s educational and dissemination activities </a:t>
            </a:r>
          </a:p>
          <a:p>
            <a:pPr lvl="1">
              <a:lnSpc>
                <a:spcPct val="80000"/>
              </a:lnSpc>
            </a:pPr>
            <a:endParaRPr lang="en-US" altLang="en-US" sz="240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1682" name="Rectangle 2">
            <a:extLst>
              <a:ext uri="{FF2B5EF4-FFF2-40B4-BE49-F238E27FC236}">
                <a16:creationId xmlns:a16="http://schemas.microsoft.com/office/drawing/2014/main" id="{5915120B-6F90-41FE-8245-4C76489DA171}"/>
              </a:ext>
            </a:extLst>
          </p:cNvPr>
          <p:cNvSpPr>
            <a:spLocks noGrp="1" noChangeArrowheads="1"/>
          </p:cNvSpPr>
          <p:nvPr>
            <p:ph type="title"/>
          </p:nvPr>
        </p:nvSpPr>
        <p:spPr>
          <a:xfrm>
            <a:off x="1150938" y="214313"/>
            <a:ext cx="7793037" cy="1614487"/>
          </a:xfrm>
        </p:spPr>
        <p:txBody>
          <a:bodyPr/>
          <a:lstStyle/>
          <a:p>
            <a:pPr algn="r"/>
            <a:r>
              <a:rPr lang="en-US" altLang="en-US" sz="4000"/>
              <a:t>Year 02 Goals: </a:t>
            </a:r>
            <a:br>
              <a:rPr lang="en-US" altLang="en-US" sz="4000"/>
            </a:br>
            <a:r>
              <a:rPr lang="en-US" altLang="en-US" sz="4000"/>
              <a:t>Broaden The Prevention Process To All HAIs In The NICU</a:t>
            </a:r>
          </a:p>
        </p:txBody>
      </p:sp>
      <p:sp>
        <p:nvSpPr>
          <p:cNvPr id="4" name="Slide Number Placeholder 5">
            <a:extLst>
              <a:ext uri="{FF2B5EF4-FFF2-40B4-BE49-F238E27FC236}">
                <a16:creationId xmlns:a16="http://schemas.microsoft.com/office/drawing/2014/main" id="{98D056F1-6077-47BC-98CC-381A0A4996C2}"/>
              </a:ext>
            </a:extLst>
          </p:cNvPr>
          <p:cNvSpPr>
            <a:spLocks noGrp="1"/>
          </p:cNvSpPr>
          <p:nvPr>
            <p:ph type="sldNum" sz="quarter" idx="12"/>
          </p:nvPr>
        </p:nvSpPr>
        <p:spPr/>
        <p:txBody>
          <a:bodyPr/>
          <a:lstStyle/>
          <a:p>
            <a:fld id="{31755087-7475-49E2-88A7-F6BDE83786AE}" type="slidenum">
              <a:rPr lang="en-US" altLang="en-US"/>
              <a:pPr/>
              <a:t>51</a:t>
            </a:fld>
            <a:endParaRPr lang="en-US" altLang="en-US"/>
          </a:p>
        </p:txBody>
      </p:sp>
      <p:sp>
        <p:nvSpPr>
          <p:cNvPr id="711683" name="Rectangle 3">
            <a:extLst>
              <a:ext uri="{FF2B5EF4-FFF2-40B4-BE49-F238E27FC236}">
                <a16:creationId xmlns:a16="http://schemas.microsoft.com/office/drawing/2014/main" id="{BB43E9F9-4CB6-47E1-BBC3-C02EB44CC923}"/>
              </a:ext>
            </a:extLst>
          </p:cNvPr>
          <p:cNvSpPr>
            <a:spLocks noGrp="1" noChangeArrowheads="1"/>
          </p:cNvSpPr>
          <p:nvPr>
            <p:ph type="body" idx="1"/>
          </p:nvPr>
        </p:nvSpPr>
        <p:spPr>
          <a:xfrm>
            <a:off x="1182688" y="1905000"/>
            <a:ext cx="7772400" cy="4724400"/>
          </a:xfrm>
        </p:spPr>
        <p:txBody>
          <a:bodyPr/>
          <a:lstStyle/>
          <a:p>
            <a:pPr>
              <a:lnSpc>
                <a:spcPct val="90000"/>
              </a:lnSpc>
            </a:pPr>
            <a:r>
              <a:rPr lang="en-US" altLang="en-US"/>
              <a:t>Validate total antibiotic days/1,000 pt days as an alternative aggregate metric of the NICU’s infection burden  </a:t>
            </a:r>
          </a:p>
          <a:p>
            <a:pPr>
              <a:lnSpc>
                <a:spcPct val="90000"/>
              </a:lnSpc>
            </a:pPr>
            <a:r>
              <a:rPr lang="en-US" altLang="en-US"/>
              <a:t>Evaluate a NICU-specific VAP bundle</a:t>
            </a:r>
          </a:p>
          <a:p>
            <a:pPr>
              <a:lnSpc>
                <a:spcPct val="90000"/>
              </a:lnSpc>
            </a:pPr>
            <a:r>
              <a:rPr lang="en-US" altLang="en-US"/>
              <a:t>Evaluate a NICU-specific SSI bundle</a:t>
            </a:r>
          </a:p>
          <a:p>
            <a:pPr lvl="1">
              <a:lnSpc>
                <a:spcPct val="90000"/>
              </a:lnSpc>
            </a:pPr>
            <a:r>
              <a:rPr lang="en-US" altLang="en-US"/>
              <a:t>Prophylactic antibiotics ?</a:t>
            </a:r>
          </a:p>
          <a:p>
            <a:pPr lvl="1">
              <a:lnSpc>
                <a:spcPct val="90000"/>
              </a:lnSpc>
            </a:pPr>
            <a:r>
              <a:rPr lang="en-US" altLang="en-US"/>
              <a:t>Normothermia ?</a:t>
            </a:r>
          </a:p>
          <a:p>
            <a:pPr>
              <a:lnSpc>
                <a:spcPct val="90000"/>
              </a:lnSpc>
            </a:pPr>
            <a:r>
              <a:rPr lang="en-US" altLang="en-US"/>
              <a:t>Evaluate infections in surgical patients</a:t>
            </a:r>
          </a:p>
          <a:p>
            <a:pPr lvl="1">
              <a:lnSpc>
                <a:spcPct val="90000"/>
              </a:lnSpc>
            </a:pPr>
            <a:r>
              <a:rPr lang="en-US" altLang="en-US"/>
              <a:t>Feeding methodologies</a:t>
            </a:r>
          </a:p>
          <a:p>
            <a:pPr>
              <a:lnSpc>
                <a:spcPct val="90000"/>
              </a:lnSpc>
            </a:pPr>
            <a:endParaRPr lang="en-US" altLang="en-US"/>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5970" name="Rectangle 2">
            <a:extLst>
              <a:ext uri="{FF2B5EF4-FFF2-40B4-BE49-F238E27FC236}">
                <a16:creationId xmlns:a16="http://schemas.microsoft.com/office/drawing/2014/main" id="{44661E6C-AEC9-43EE-AAFE-4BE9B93B7ADB}"/>
              </a:ext>
            </a:extLst>
          </p:cNvPr>
          <p:cNvSpPr>
            <a:spLocks noGrp="1" noChangeArrowheads="1"/>
          </p:cNvSpPr>
          <p:nvPr>
            <p:ph type="title"/>
          </p:nvPr>
        </p:nvSpPr>
        <p:spPr/>
        <p:txBody>
          <a:bodyPr/>
          <a:lstStyle/>
          <a:p>
            <a:r>
              <a:rPr lang="en-US" altLang="en-US" sz="3600"/>
              <a:t>Conclusions:</a:t>
            </a:r>
          </a:p>
        </p:txBody>
      </p:sp>
      <p:sp>
        <p:nvSpPr>
          <p:cNvPr id="4" name="Slide Number Placeholder 5">
            <a:extLst>
              <a:ext uri="{FF2B5EF4-FFF2-40B4-BE49-F238E27FC236}">
                <a16:creationId xmlns:a16="http://schemas.microsoft.com/office/drawing/2014/main" id="{51CD0562-9216-4E94-8AA1-052A130A2653}"/>
              </a:ext>
            </a:extLst>
          </p:cNvPr>
          <p:cNvSpPr>
            <a:spLocks noGrp="1"/>
          </p:cNvSpPr>
          <p:nvPr>
            <p:ph type="sldNum" sz="quarter" idx="12"/>
          </p:nvPr>
        </p:nvSpPr>
        <p:spPr/>
        <p:txBody>
          <a:bodyPr/>
          <a:lstStyle/>
          <a:p>
            <a:fld id="{86804FB3-6147-48F4-BFFA-FE7296C881F5}" type="slidenum">
              <a:rPr lang="en-US" altLang="en-US"/>
              <a:pPr/>
              <a:t>52</a:t>
            </a:fld>
            <a:endParaRPr lang="en-US" altLang="en-US"/>
          </a:p>
        </p:txBody>
      </p:sp>
      <p:sp>
        <p:nvSpPr>
          <p:cNvPr id="595971" name="Rectangle 3">
            <a:extLst>
              <a:ext uri="{FF2B5EF4-FFF2-40B4-BE49-F238E27FC236}">
                <a16:creationId xmlns:a16="http://schemas.microsoft.com/office/drawing/2014/main" id="{C1E894A9-65B8-41C9-864C-0E4DCB8508B6}"/>
              </a:ext>
            </a:extLst>
          </p:cNvPr>
          <p:cNvSpPr>
            <a:spLocks noGrp="1" noChangeArrowheads="1"/>
          </p:cNvSpPr>
          <p:nvPr>
            <p:ph type="body" idx="1"/>
          </p:nvPr>
        </p:nvSpPr>
        <p:spPr/>
        <p:txBody>
          <a:bodyPr/>
          <a:lstStyle/>
          <a:p>
            <a:r>
              <a:rPr lang="en-US" altLang="en-US"/>
              <a:t>Decreasing infection is possible</a:t>
            </a:r>
          </a:p>
          <a:p>
            <a:r>
              <a:rPr lang="en-US" altLang="en-US"/>
              <a:t>“Zero infections” is an attainable goal</a:t>
            </a:r>
          </a:p>
          <a:p>
            <a:r>
              <a:rPr lang="en-US" altLang="en-US"/>
              <a:t>Collaborative work energizes the community of practice and practitioners</a:t>
            </a:r>
          </a:p>
          <a:p>
            <a:r>
              <a:rPr lang="en-US" altLang="en-US"/>
              <a:t>Communication and celebration of your progress is important</a:t>
            </a:r>
          </a:p>
        </p:txBody>
      </p:sp>
    </p:spTree>
  </p:cSld>
  <p:clrMapOvr>
    <a:masterClrMapping/>
  </p:clrMapOvr>
</p:sld>
</file>

<file path=ppt/theme/theme1.xml><?xml version="1.0" encoding="utf-8"?>
<a:theme xmlns:a="http://schemas.openxmlformats.org/drawingml/2006/main" name="Blends">
  <a:themeElements>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r" defTabSz="914400" rtl="0" eaLnBrk="1" fontAlgn="base" latinLnBrk="0" hangingPunct="1">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Tahoma" panose="020B060403050404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r" defTabSz="914400" rtl="0" eaLnBrk="1" fontAlgn="base" latinLnBrk="0" hangingPunct="1">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Tahoma" panose="020B0604030504040204" pitchFamily="34" charset="0"/>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3">
        <a:dk1>
          <a:srgbClr val="000000"/>
        </a:dk1>
        <a:lt1>
          <a:srgbClr val="FFFFFF"/>
        </a:lt1>
        <a:dk2>
          <a:srgbClr val="000000"/>
        </a:dk2>
        <a:lt2>
          <a:srgbClr val="5F5F5F"/>
        </a:lt2>
        <a:accent1>
          <a:srgbClr val="EAEAEA"/>
        </a:accent1>
        <a:accent2>
          <a:srgbClr val="808080"/>
        </a:accent2>
        <a:accent3>
          <a:srgbClr val="FFFFFF"/>
        </a:accent3>
        <a:accent4>
          <a:srgbClr val="000000"/>
        </a:accent4>
        <a:accent5>
          <a:srgbClr val="F3F3F3"/>
        </a:accent5>
        <a:accent6>
          <a:srgbClr val="737373"/>
        </a:accent6>
        <a:hlink>
          <a:srgbClr val="4D4D4D"/>
        </a:hlink>
        <a:folHlink>
          <a:srgbClr val="C0C0C0"/>
        </a:folHlink>
      </a:clrScheme>
      <a:clrMap bg1="lt1" tx1="dk1" bg2="lt2" tx2="dk2" accent1="accent1" accent2="accent2" accent3="accent3" accent4="accent4" accent5="accent5" accent6="accent6" hlink="hlink" folHlink="folHlink"/>
    </a:extraClrScheme>
    <a:extraClrScheme>
      <a:clrScheme name="Blends 4">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
      <a:clrScheme name="Blends 7">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Blends">
  <a:themeElements>
    <a:clrScheme name="1_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1_Blends">
      <a:majorFont>
        <a:latin typeface="Tahoma"/>
        <a:ea typeface=""/>
        <a:cs typeface="Arial"/>
      </a:majorFont>
      <a:minorFont>
        <a:latin typeface="Tahoma"/>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r" defTabSz="914400" rtl="0" eaLnBrk="1" fontAlgn="base" latinLnBrk="0" hangingPunct="1">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Tahoma" panose="020B060403050404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r" defTabSz="914400" rtl="0" eaLnBrk="1" fontAlgn="base" latinLnBrk="0" hangingPunct="1">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Tahoma" panose="020B0604030504040204" pitchFamily="34" charset="0"/>
          </a:defRPr>
        </a:defPPr>
      </a:lstStyle>
    </a:lnDef>
  </a:objectDefaults>
  <a:extraClrSchemeLst>
    <a:extraClrScheme>
      <a:clrScheme name="1_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1_Blends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1_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1_Blends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1_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1_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0DD778A44A894D44A57135C48A267F0A" ma:contentTypeVersion="0" ma:contentTypeDescription="Create a new document." ma:contentTypeScope="" ma:versionID="ff335c541625bd790cabe8a2ece69268">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ct:contentTypeSchema xmlns:ct="http://schemas.microsoft.com/office/2006/metadata/contentType" xmlns:ma="http://schemas.microsoft.com/office/2006/metadata/properties/metaAttributes" ct:_="" ma:_="" ma:contentTypeName="DHCS Document" ma:contentTypeID="0x010100EEE380F46F125946A8B4C4C90D9FFCDC009C2D5272BD7C4945BB48D1D13CCAFD46" ma:contentTypeVersion="22" ma:contentTypeDescription="This is the Custom Document Type for use by DHCS" ma:contentTypeScope="" ma:versionID="cbc43d5562d7d318239c7394a98e2748">
  <xsd:schema xmlns:xsd="http://www.w3.org/2001/XMLSchema" xmlns:xs="http://www.w3.org/2001/XMLSchema" xmlns:p="http://schemas.microsoft.com/office/2006/metadata/properties" xmlns:ns1="http://schemas.microsoft.com/sharepoint/v3" xmlns:ns2="69bc34b3-1921-46c7-8c7a-d18363374b4b" xmlns:ns3="c1c1dc04-eeda-4b6e-b2df-40979f5da1d3" targetNamespace="http://schemas.microsoft.com/office/2006/metadata/properties" ma:root="true" ma:fieldsID="c1574ca95a6aa45334be86569cea907c" ns1:_="" ns2:_="" ns3:_="">
    <xsd:import namespace="http://schemas.microsoft.com/sharepoint/v3"/>
    <xsd:import namespace="69bc34b3-1921-46c7-8c7a-d18363374b4b"/>
    <xsd:import namespace="c1c1dc04-eeda-4b6e-b2df-40979f5da1d3"/>
    <xsd:element name="properties">
      <xsd:complexType>
        <xsd:sequence>
          <xsd:element name="documentManagement">
            <xsd:complexType>
              <xsd:all>
                <xsd:element ref="ns2:Organization"/>
                <xsd:element ref="ns2:Publication_x0020_Type" minOccurs="0"/>
                <xsd:element ref="ns2:Abstract" minOccurs="0"/>
                <xsd:element ref="ns3:Reading_x0020_Level" minOccurs="0"/>
                <xsd:element ref="ns1:PublishingContactName" minOccurs="0"/>
                <xsd:element ref="ns1:Language" minOccurs="0"/>
                <xsd:element ref="ns2:TAGAge" minOccurs="0"/>
                <xsd:element ref="ns2:TAGBusPart" minOccurs="0"/>
                <xsd:element ref="ns2:TAGender" minOccurs="0"/>
                <xsd:element ref="ns2:TAGEthnicity" minOccurs="0"/>
                <xsd:element ref="ns2:Topics" minOccurs="0"/>
                <xsd:element ref="ns2:_dlc_DocId" minOccurs="0"/>
                <xsd:element ref="ns2:_dlc_DocIdUrl" minOccurs="0"/>
                <xsd:element ref="ns2: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ContactName" ma:index="6" nillable="true" ma:displayName="Contact Name" ma:description="Contact Name is a site column created by the Publishing feature. It is used on the Page Content Type as the name of the person or group who is the contact person for the page." ma:internalName="PublishingContactName">
      <xsd:simpleType>
        <xsd:restriction base="dms:Text">
          <xsd:maxLength value="255"/>
        </xsd:restriction>
      </xsd:simpleType>
    </xsd:element>
    <xsd:element name="Language" ma:index="8" nillable="true" ma:displayName="Language" ma:default="English" ma:internalName="Language">
      <xsd:simpleType>
        <xsd:union memberTypes="dms:Text">
          <xsd:simpleType>
            <xsd:restriction base="dms:Choice">
              <xsd:enumeration value="Arabic (Saudi Arabia)"/>
              <xsd:enumeration value="Bulgarian (Bulgaria)"/>
              <xsd:enumeration value="Chinese (Hong Kong S.A.R.)"/>
              <xsd:enumeration value="Chinese (People's Republic of China)"/>
              <xsd:enumeration value="Chinese (Taiwan)"/>
              <xsd:enumeration value="Croatian (Croatia)"/>
              <xsd:enumeration value="Czech (Czech Republic)"/>
              <xsd:enumeration value="Danish (Denmark)"/>
              <xsd:enumeration value="Dutch (Netherlands)"/>
              <xsd:enumeration value="English"/>
              <xsd:enumeration value="Estonian (Estonia)"/>
              <xsd:enumeration value="Finnish (Finland)"/>
              <xsd:enumeration value="French (France)"/>
              <xsd:enumeration value="German (Germany)"/>
              <xsd:enumeration value="Greek (Greece)"/>
              <xsd:enumeration value="Hebrew (Israel)"/>
              <xsd:enumeration value="Hindi (India)"/>
              <xsd:enumeration value="Hungarian (Hungary)"/>
              <xsd:enumeration value="Indonesian (Indonesia)"/>
              <xsd:enumeration value="Italian (Italy)"/>
              <xsd:enumeration value="Japanese (Japan)"/>
              <xsd:enumeration value="Korean (Korea)"/>
              <xsd:enumeration value="Latvian (Latvia)"/>
              <xsd:enumeration value="Lithuanian (Lithuania)"/>
              <xsd:enumeration value="Malay (Malaysia)"/>
              <xsd:enumeration value="Norwegian (Bokmal) (Norway)"/>
              <xsd:enumeration value="Polish (Poland)"/>
              <xsd:enumeration value="Portuguese (Brazil)"/>
              <xsd:enumeration value="Portuguese (Portugal)"/>
              <xsd:enumeration value="Romanian (Romania)"/>
              <xsd:enumeration value="Russian (Russia)"/>
              <xsd:enumeration value="Serbian (Latin) (Serbia)"/>
              <xsd:enumeration value="Slovak (Slovakia)"/>
              <xsd:enumeration value="Slovenian (Slovenia)"/>
              <xsd:enumeration value="Spanish (Spain)"/>
              <xsd:enumeration value="Swedish (Sweden)"/>
              <xsd:enumeration value="Thai (Thailand)"/>
              <xsd:enumeration value="Turkish (Turkey)"/>
              <xsd:enumeration value="Ukrainian (Ukraine)"/>
              <xsd:enumeration value="Urdu (Islamic Republic of Pakistan)"/>
              <xsd:enumeration value="Vietnamese (Vietnam)"/>
            </xsd:restriction>
          </xsd:simpleType>
        </xsd:union>
      </xsd:simpleType>
    </xsd:element>
  </xsd:schema>
  <xsd:schema xmlns:xsd="http://www.w3.org/2001/XMLSchema" xmlns:xs="http://www.w3.org/2001/XMLSchema" xmlns:dms="http://schemas.microsoft.com/office/2006/documentManagement/types" xmlns:pc="http://schemas.microsoft.com/office/infopath/2007/PartnerControls" targetNamespace="69bc34b3-1921-46c7-8c7a-d18363374b4b" elementFormDefault="qualified">
    <xsd:import namespace="http://schemas.microsoft.com/office/2006/documentManagement/types"/>
    <xsd:import namespace="http://schemas.microsoft.com/office/infopath/2007/PartnerControls"/>
    <xsd:element name="Organization" ma:index="2" ma:displayName="Organization" ma:list="2ddb1181-b291-4e5e-950b-c2e820c0d208" ma:internalName="Organization" ma:showField="Title" ma:web="69bc34b3-1921-46c7-8c7a-d18363374b4b">
      <xsd:simpleType>
        <xsd:restriction base="dms:Lookup"/>
      </xsd:simpleType>
    </xsd:element>
    <xsd:element name="Publication_x0020_Type" ma:index="3" nillable="true" ma:displayName="Publication Type" ma:list="adfece1d-3b17-431b-8151-7ebe638708da" ma:internalName="Publication_x0020_Type" ma:showField="Title" ma:web="69bc34b3-1921-46c7-8c7a-d18363374b4b">
      <xsd:simpleType>
        <xsd:restriction base="dms:Lookup"/>
      </xsd:simpleType>
    </xsd:element>
    <xsd:element name="Abstract" ma:index="4" nillable="true" ma:displayName="Abstract" ma:internalName="Abstract">
      <xsd:simpleType>
        <xsd:restriction base="dms:Note">
          <xsd:maxLength value="255"/>
        </xsd:restriction>
      </xsd:simpleType>
    </xsd:element>
    <xsd:element name="TAGAge" ma:index="9" nillable="true" ma:displayName="TAGAge" ma:list="379e5c79-d9c3-4952-a067-e05980d12f7d" ma:internalName="TAGAge" ma:showField="Title" ma:web="69bc34b3-1921-46c7-8c7a-d18363374b4b">
      <xsd:simpleType>
        <xsd:restriction base="dms:Lookup"/>
      </xsd:simpleType>
    </xsd:element>
    <xsd:element name="TAGBusPart" ma:index="10" nillable="true" ma:displayName="TAGBusPart" ma:list="e6599d1e-16c4-4dcc-aa83-4b926728b2ff" ma:internalName="TAGBusPart" ma:showField="Title" ma:web="69bc34b3-1921-46c7-8c7a-d18363374b4b">
      <xsd:simpleType>
        <xsd:restriction base="dms:Lookup"/>
      </xsd:simpleType>
    </xsd:element>
    <xsd:element name="TAGender" ma:index="11" nillable="true" ma:displayName="TAGender" ma:list="1fedfd00-9c5a-428a-8fed-99736ec43d80" ma:internalName="TAGender" ma:showField="Title" ma:web="69bc34b3-1921-46c7-8c7a-d18363374b4b">
      <xsd:simpleType>
        <xsd:restriction base="dms:Lookup"/>
      </xsd:simpleType>
    </xsd:element>
    <xsd:element name="TAGEthnicity" ma:index="12" nillable="true" ma:displayName="TAGEthnicity" ma:list="90ba1348-e3b2-4d32-9e12-e8a4f76c577a" ma:internalName="TAGEthnicity" ma:showField="Title" ma:web="69bc34b3-1921-46c7-8c7a-d18363374b4b">
      <xsd:simpleType>
        <xsd:restriction base="dms:Lookup"/>
      </xsd:simpleType>
    </xsd:element>
    <xsd:element name="Topics" ma:index="13" nillable="true" ma:displayName="Topics" ma:list="d882c70e-9a2a-4ac7-bf8a-63d5b11e81e5" ma:internalName="Topics" ma:showField="Title" ma:web="69bc34b3-1921-46c7-8c7a-d18363374b4b">
      <xsd:simpleType>
        <xsd:restriction base="dms:Lookup"/>
      </xsd:simpleType>
    </xsd:element>
    <xsd:element name="_dlc_DocId" ma:index="20" nillable="true" ma:displayName="Document ID Value" ma:description="The value of the document ID assigned to this item." ma:internalName="_dlc_DocId" ma:readOnly="true">
      <xsd:simpleType>
        <xsd:restriction base="dms:Text"/>
      </xsd:simpleType>
    </xsd:element>
    <xsd:element name="_dlc_DocIdUrl" ma:index="21"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2"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c1c1dc04-eeda-4b6e-b2df-40979f5da1d3" elementFormDefault="qualified">
    <xsd:import namespace="http://schemas.microsoft.com/office/2006/documentManagement/types"/>
    <xsd:import namespace="http://schemas.microsoft.com/office/infopath/2007/PartnerControls"/>
    <xsd:element name="Reading_x0020_Level" ma:index="5" nillable="true" ma:displayName="Reading Level" ma:format="Dropdown" ma:internalName="Reading_x0020_Level" ma:readOnly="false">
      <xsd:simpleType>
        <xsd:restriction base="dms:Choice">
          <xsd:enumeration value="1"/>
          <xsd:enumeration value="2"/>
          <xsd:enumeration value="3"/>
          <xsd:enumeration value="4"/>
          <xsd:enumeration value="5"/>
          <xsd:enumeration value="6"/>
          <xsd:enumeration value="7"/>
          <xsd:enumeration value="8"/>
          <xsd:enumeration value="9"/>
          <xsd:enumeration value="10"/>
          <xsd:enumeration value="11"/>
          <xsd:enumeration value="12"/>
          <xsd:enumeration value="12+"/>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7" ma:displayName="Content Type"/>
        <xsd:element ref="dc:title" maxOccurs="1" ma:index="1" ma:displayName="Title"/>
        <xsd:element ref="dc:subject" minOccurs="0" maxOccurs="1"/>
        <xsd:element ref="dc:description" minOccurs="0" maxOccurs="1"/>
        <xsd:element name="keywords" minOccurs="0" maxOccurs="1" type="xsd:string" ma:index="7"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LongProperties xmlns="http://schemas.microsoft.com/office/2006/metadata/longProperties"/>
</file>

<file path=customXml/item5.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24C0C37-ADD4-44EB-BB4C-9C2AB0B43A7A}">
  <ds:schemaRefs>
    <ds:schemaRef ds:uri="http://schemas.microsoft.com/sharepoint/v3/contenttype/forms"/>
  </ds:schemaRefs>
</ds:datastoreItem>
</file>

<file path=customXml/itemProps2.xml><?xml version="1.0" encoding="utf-8"?>
<ds:datastoreItem xmlns:ds="http://schemas.openxmlformats.org/officeDocument/2006/customXml" ds:itemID="{F391FBD2-C8F6-48DA-9073-F8F48FFD5488}"/>
</file>

<file path=customXml/itemProps3.xml><?xml version="1.0" encoding="utf-8"?>
<ds:datastoreItem xmlns:ds="http://schemas.openxmlformats.org/officeDocument/2006/customXml" ds:itemID="{E76DE18C-9BB7-4EA5-84B0-417F3890449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69bc34b3-1921-46c7-8c7a-d18363374b4b"/>
    <ds:schemaRef ds:uri="c1c1dc04-eeda-4b6e-b2df-40979f5da1d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5ACFAFCF-5B83-4971-AFA5-B7C98AEB89C3}">
  <ds:schemaRefs>
    <ds:schemaRef ds:uri="http://schemas.microsoft.com/office/2006/metadata/longProperties"/>
  </ds:schemaRefs>
</ds:datastoreItem>
</file>

<file path=customXml/itemProps5.xml><?xml version="1.0" encoding="utf-8"?>
<ds:datastoreItem xmlns:ds="http://schemas.openxmlformats.org/officeDocument/2006/customXml" ds:itemID="{7FF4BE9C-0F31-4725-9504-51CC261ACCAC}"/>
</file>

<file path=docProps/app.xml><?xml version="1.0" encoding="utf-8"?>
<Properties xmlns="http://schemas.openxmlformats.org/officeDocument/2006/extended-properties" xmlns:vt="http://schemas.openxmlformats.org/officeDocument/2006/docPropsVTypes">
  <Template>C:\Program Files\Microsoft Office\Templates\Presentation Designs\Blends.pot</Template>
  <TotalTime>25823</TotalTime>
  <Words>3547</Words>
  <Application>Microsoft Office PowerPoint</Application>
  <PresentationFormat>On-screen Show (4:3)</PresentationFormat>
  <Paragraphs>419</Paragraphs>
  <Slides>52</Slides>
  <Notes>22</Notes>
  <HiddenSlides>0</HiddenSlides>
  <MMClips>0</MMClips>
  <ScaleCrop>false</ScaleCrop>
  <HeadingPairs>
    <vt:vector size="8" baseType="variant">
      <vt:variant>
        <vt:lpstr>Fonts Used</vt:lpstr>
      </vt:variant>
      <vt:variant>
        <vt:i4>8</vt:i4>
      </vt:variant>
      <vt:variant>
        <vt:lpstr>Theme</vt:lpstr>
      </vt:variant>
      <vt:variant>
        <vt:i4>2</vt:i4>
      </vt:variant>
      <vt:variant>
        <vt:lpstr>Embedded OLE Servers</vt:lpstr>
      </vt:variant>
      <vt:variant>
        <vt:i4>2</vt:i4>
      </vt:variant>
      <vt:variant>
        <vt:lpstr>Slide Titles</vt:lpstr>
      </vt:variant>
      <vt:variant>
        <vt:i4>52</vt:i4>
      </vt:variant>
    </vt:vector>
  </HeadingPairs>
  <TitlesOfParts>
    <vt:vector size="64" baseType="lpstr">
      <vt:lpstr>Arial</vt:lpstr>
      <vt:lpstr>Arial Narrow</vt:lpstr>
      <vt:lpstr>Calisto MT</vt:lpstr>
      <vt:lpstr>Monotype Sorts</vt:lpstr>
      <vt:lpstr>Tahoma</vt:lpstr>
      <vt:lpstr>Times New Roman</vt:lpstr>
      <vt:lpstr>Wingdings</vt:lpstr>
      <vt:lpstr>Wingdings 3</vt:lpstr>
      <vt:lpstr>Blends</vt:lpstr>
      <vt:lpstr>1_Blends</vt:lpstr>
      <vt:lpstr>Worksheet</vt:lpstr>
      <vt:lpstr>Document</vt:lpstr>
      <vt:lpstr> Preventing Catheter-Associated Blood Stream Infections:  Getting To “Go”</vt:lpstr>
      <vt:lpstr>Overview: Project Operations, Challenges and Learnings </vt:lpstr>
      <vt:lpstr>Reducing Nosocomial Infection in the NICU CPQCC Toolkit 2003 and 2006 Revision</vt:lpstr>
      <vt:lpstr>The Message:</vt:lpstr>
      <vt:lpstr>The NI Challenge: How Much Is Preventable? Unchanging NI Rates, Highly Variable Rates and Clearly Distinguishable “Good” Performers </vt:lpstr>
      <vt:lpstr>Achievable Benchmark of Care: The lowest infection rates among at least 10% of the NICU cohort Kiefe: Int J Quality in Health Care 1998 </vt:lpstr>
      <vt:lpstr>EXPLANATIONS FOR  “SUPERIOR PERFORMANCE”</vt:lpstr>
      <vt:lpstr>The Message: …  Picture yourself next year…Touting your journey toward near Zero infection rates</vt:lpstr>
      <vt:lpstr>NIC/Q 2000 Program Effect In 6 NICUs: CONS Rates Before and After Inter-ventions Described (Class III) Kilbride Pediatrics 2003</vt:lpstr>
      <vt:lpstr>Sustained Reductions in Neonatal NI Rates Following A Comprehensive Intervention Program  (Class III) Schelonka. J Perinatology 2006</vt:lpstr>
      <vt:lpstr>Summary of NICU Infection Prevention Projects Reported:  2003-2007</vt:lpstr>
      <vt:lpstr>Diagnosis,Trending and Feedback of Catheter-Associated Bloodstream  Infections and Rates:   </vt:lpstr>
      <vt:lpstr>DATA: Pre-meeting exercise NI diagnostic process</vt:lpstr>
      <vt:lpstr>Engaging The People Who Count!</vt:lpstr>
      <vt:lpstr>Consensus Practices (CaCHA NICUs): Diagnosis</vt:lpstr>
      <vt:lpstr>Issues Related To Diagnosis And Trending:</vt:lpstr>
      <vt:lpstr>Self-reported Diagnostic “Best Practices” During CaCHA NICU Collaborative Project:  Present At Onset; Implemented During Project; Being Addressed As A Result Of Collaborative Meetings</vt:lpstr>
      <vt:lpstr>SPC Charting Illustrated: CLBSI in the NICU-Old School</vt:lpstr>
      <vt:lpstr>Annotated Run Charts: Data That Tell A Story</vt:lpstr>
      <vt:lpstr>STUDY: Interval (in days) Since Last CABSI-The NICU Equivalent to “Accident Free” Days at the Worksite!</vt:lpstr>
      <vt:lpstr>Celebrating Getting To Zero:  One Day At A Time</vt:lpstr>
      <vt:lpstr>Engaging All The People Who Count!</vt:lpstr>
      <vt:lpstr>Pronovost NEJM 2006</vt:lpstr>
      <vt:lpstr>Safety Climate Across Michigan ICUs</vt:lpstr>
      <vt:lpstr>Safety Attitude Questionaire Informs The Teamwork Score and the “Stop the Line” Maneuver</vt:lpstr>
      <vt:lpstr>Issues Related To Hand Hygiene</vt:lpstr>
      <vt:lpstr>DATA: Pre-Meeting Exercise hand hygiene observations</vt:lpstr>
      <vt:lpstr>Hand Hygiene flowchart</vt:lpstr>
      <vt:lpstr>DATA: Pre-meeting Exercise line set-up/blood draw</vt:lpstr>
      <vt:lpstr>DATA: Pre-meeting Exercise accessing lines</vt:lpstr>
      <vt:lpstr>Prevention flow chart</vt:lpstr>
      <vt:lpstr>Issues Related To Vascular Access Device Placement and Management: </vt:lpstr>
      <vt:lpstr>Issues Related To Vascular Access Device Placement and Management:2 </vt:lpstr>
      <vt:lpstr>Issues Related To Vascular Access Device Placement and Management:3 </vt:lpstr>
      <vt:lpstr>Issues Related To Administering A CABSI Reduction Project</vt:lpstr>
      <vt:lpstr>Checklists: The Sign Of High Reliability Organizations</vt:lpstr>
      <vt:lpstr>Checklists: An Important Step On The Way To Zero</vt:lpstr>
      <vt:lpstr>Surveillence:  Overt &amp; Covert</vt:lpstr>
      <vt:lpstr>Organization Learning and Individual Learning Rates Are Different! Bohmer &amp; Edmondson Health Forum 2001</vt:lpstr>
      <vt:lpstr>Learning from Mistakes:  Why Each “Accidental” Infection Needs An Investigation (RCA)</vt:lpstr>
      <vt:lpstr>Root Cause Analysis:  A Developing Process</vt:lpstr>
      <vt:lpstr>The NICU as a Social Learning System  Internal Relations:</vt:lpstr>
      <vt:lpstr>Success Characteristics of High Performing Clinical Microsystems </vt:lpstr>
      <vt:lpstr>Micro-System Assessment Scores</vt:lpstr>
      <vt:lpstr>Ten Success Characteristics of High Performing Microsystems Self-Reported Scores From The 13 NICU Leadership Teams</vt:lpstr>
      <vt:lpstr>Composite Microsystem Characteristics Scores</vt:lpstr>
      <vt:lpstr>Institute Of Healthcare Improvement: Assessment Scale For Collaboratives</vt:lpstr>
      <vt:lpstr>13 California Childrens Hospital NICUs Implement CPQCC Bundles:  All Birth Weight LC-CLBSI Rate i 29% (Class III)</vt:lpstr>
      <vt:lpstr>Year 01 Accomplishments:</vt:lpstr>
      <vt:lpstr>Year 02 Goals:  Sustain The Gains</vt:lpstr>
      <vt:lpstr>Year 02 Goals:  Broaden The Prevention Process To All HAIs In The NICU</vt:lpstr>
      <vt:lpstr>Conclusions:</vt:lpstr>
    </vt:vector>
  </TitlesOfParts>
  <Company>Kaiser Permanente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 do list:</dc:title>
  <dc:creator>KPNCR</dc:creator>
  <cp:lastModifiedBy>Jamie Bracht</cp:lastModifiedBy>
  <cp:revision>170</cp:revision>
  <cp:lastPrinted>2003-03-30T20:17:53Z</cp:lastPrinted>
  <dcterms:created xsi:type="dcterms:W3CDTF">2003-01-20T05:15:54Z</dcterms:created>
  <dcterms:modified xsi:type="dcterms:W3CDTF">2020-12-09T04:33:41Z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xd_Signature">
    <vt:lpwstr/>
  </property>
  <property fmtid="{D5CDD505-2E9C-101B-9397-08002B2CF9AE}" pid="3" name="TAGender">
    <vt:lpwstr/>
  </property>
  <property fmtid="{D5CDD505-2E9C-101B-9397-08002B2CF9AE}" pid="4" name="TemplateUrl">
    <vt:lpwstr/>
  </property>
  <property fmtid="{D5CDD505-2E9C-101B-9397-08002B2CF9AE}" pid="5" name="Order">
    <vt:lpwstr>10000.0000000000</vt:lpwstr>
  </property>
  <property fmtid="{D5CDD505-2E9C-101B-9397-08002B2CF9AE}" pid="6" name="xd_ProgID">
    <vt:lpwstr/>
  </property>
  <property fmtid="{D5CDD505-2E9C-101B-9397-08002B2CF9AE}" pid="7" name="PublishingStartDate">
    <vt:lpwstr/>
  </property>
  <property fmtid="{D5CDD505-2E9C-101B-9397-08002B2CF9AE}" pid="8" name="PublishingExpirationDate">
    <vt:lpwstr/>
  </property>
  <property fmtid="{D5CDD505-2E9C-101B-9397-08002B2CF9AE}" pid="9" name="TAGEthnicity">
    <vt:lpwstr/>
  </property>
  <property fmtid="{D5CDD505-2E9C-101B-9397-08002B2CF9AE}" pid="10" name="PublishingContactName">
    <vt:lpwstr/>
  </property>
  <property fmtid="{D5CDD505-2E9C-101B-9397-08002B2CF9AE}" pid="11" name="Abstract">
    <vt:lpwstr/>
  </property>
  <property fmtid="{D5CDD505-2E9C-101B-9397-08002B2CF9AE}" pid="12" name="TAGBusPart">
    <vt:lpwstr/>
  </property>
  <property fmtid="{D5CDD505-2E9C-101B-9397-08002B2CF9AE}" pid="13" name="Topics">
    <vt:lpwstr/>
  </property>
  <property fmtid="{D5CDD505-2E9C-101B-9397-08002B2CF9AE}" pid="14" name="Language">
    <vt:lpwstr>English</vt:lpwstr>
  </property>
  <property fmtid="{D5CDD505-2E9C-101B-9397-08002B2CF9AE}" pid="15" name="_SourceUrl">
    <vt:lpwstr/>
  </property>
  <property fmtid="{D5CDD505-2E9C-101B-9397-08002B2CF9AE}" pid="16" name="_SharedFileIndex">
    <vt:lpwstr/>
  </property>
  <property fmtid="{D5CDD505-2E9C-101B-9397-08002B2CF9AE}" pid="17" name="Organization">
    <vt:lpwstr>7</vt:lpwstr>
  </property>
  <property fmtid="{D5CDD505-2E9C-101B-9397-08002B2CF9AE}" pid="18" name="Reading Level">
    <vt:lpwstr/>
  </property>
  <property fmtid="{D5CDD505-2E9C-101B-9397-08002B2CF9AE}" pid="19" name="TAGAge">
    <vt:lpwstr/>
  </property>
  <property fmtid="{D5CDD505-2E9C-101B-9397-08002B2CF9AE}" pid="20" name="display_urn:schemas-microsoft-com:office:office#Editor">
    <vt:lpwstr>System Account</vt:lpwstr>
  </property>
  <property fmtid="{D5CDD505-2E9C-101B-9397-08002B2CF9AE}" pid="21" name="display_urn:schemas-microsoft-com:office:office#Author">
    <vt:lpwstr>John SS01. Trapper</vt:lpwstr>
  </property>
  <property fmtid="{D5CDD505-2E9C-101B-9397-08002B2CF9AE}" pid="22" name="_dlc_DocId">
    <vt:lpwstr>DHCSDOC-1611347156-156</vt:lpwstr>
  </property>
  <property fmtid="{D5CDD505-2E9C-101B-9397-08002B2CF9AE}" pid="23" name="_dlc_DocIdItemGuid">
    <vt:lpwstr>0a5a5567-94c6-49f8-8b58-13f838547124</vt:lpwstr>
  </property>
  <property fmtid="{D5CDD505-2E9C-101B-9397-08002B2CF9AE}" pid="24" name="_dlc_DocIdUrl">
    <vt:lpwstr>http://dhcs2016prod:88/provgovpart/initiatives/nqi/_layouts/15/DocIdRedir.aspx?ID=DHCSDOC-1611347156-156, DHCSDOC-1611347156-156</vt:lpwstr>
  </property>
  <property fmtid="{D5CDD505-2E9C-101B-9397-08002B2CF9AE}" pid="25" name="ContentTypeId">
    <vt:lpwstr>0x0101000DD778A44A894D44A57135C48A267F0A</vt:lpwstr>
  </property>
</Properties>
</file>