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5"/>
    <p:sldMasterId id="2147483684" r:id="rId6"/>
  </p:sldMasterIdLst>
  <p:notesMasterIdLst>
    <p:notesMasterId r:id="rId21"/>
  </p:notesMasterIdLst>
  <p:handoutMasterIdLst>
    <p:handoutMasterId r:id="rId22"/>
  </p:handoutMasterIdLst>
  <p:sldIdLst>
    <p:sldId id="256" r:id="rId7"/>
    <p:sldId id="371" r:id="rId8"/>
    <p:sldId id="376" r:id="rId9"/>
    <p:sldId id="398" r:id="rId10"/>
    <p:sldId id="373" r:id="rId11"/>
    <p:sldId id="394" r:id="rId12"/>
    <p:sldId id="386" r:id="rId13"/>
    <p:sldId id="399" r:id="rId14"/>
    <p:sldId id="375" r:id="rId15"/>
    <p:sldId id="374" r:id="rId16"/>
    <p:sldId id="400" r:id="rId17"/>
    <p:sldId id="372" r:id="rId18"/>
    <p:sldId id="390" r:id="rId19"/>
    <p:sldId id="3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websawin.com" initials="l" lastIdx="15" clrIdx="0"/>
  <p:cmAuthor id="1" name="Peter III" initials="PI" lastIdx="1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863" autoAdjust="0"/>
    <p:restoredTop sz="86416" autoAdjust="0"/>
  </p:normalViewPr>
  <p:slideViewPr>
    <p:cSldViewPr>
      <p:cViewPr varScale="1">
        <p:scale>
          <a:sx n="57" d="100"/>
          <a:sy n="57" d="100"/>
        </p:scale>
        <p:origin x="84" y="192"/>
      </p:cViewPr>
      <p:guideLst>
        <p:guide orient="horz" pos="576"/>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635"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4" Type="http://schemas.openxmlformats.org/officeDocument/2006/relationships/presProps" Target="presProps.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commentAuthors" Target="commentAuthors.xml"/><Relationship Id="rId28" Type="http://schemas.openxmlformats.org/officeDocument/2006/relationships/customXml" Target="../customXml/item5.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39871F-B626-478D-8405-DA66716A60A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CA8A684-72F9-4B1C-AEDC-16878C81ABA9}">
      <dgm:prSet phldrT="[Text]" custT="1"/>
      <dgm:spPr/>
      <dgm:t>
        <a:bodyPr/>
        <a:lstStyle/>
        <a:p>
          <a:r>
            <a:rPr lang="en-US" sz="2400" dirty="0"/>
            <a:t>Patient Centered</a:t>
          </a:r>
        </a:p>
      </dgm:t>
      <dgm:extLst>
        <a:ext uri="{E40237B7-FDA0-4F09-8148-C483321AD2D9}">
          <dgm14:cNvPr xmlns:dgm14="http://schemas.microsoft.com/office/drawing/2010/diagram" id="0" name="" descr="Patient Centered.&#10;&#10;" title="DSRIP Shared Traits."/>
        </a:ext>
      </dgm:extLst>
    </dgm:pt>
    <dgm:pt modelId="{51AF0F27-8C7D-403F-89A6-69BB83AB8435}" type="parTrans" cxnId="{69C63961-061A-404C-B000-9E60C2403E52}">
      <dgm:prSet/>
      <dgm:spPr/>
      <dgm:t>
        <a:bodyPr/>
        <a:lstStyle/>
        <a:p>
          <a:endParaRPr lang="en-US"/>
        </a:p>
      </dgm:t>
    </dgm:pt>
    <dgm:pt modelId="{AACC4A3A-21C8-4C07-8E51-013036A5A987}" type="sibTrans" cxnId="{69C63961-061A-404C-B000-9E60C2403E52}">
      <dgm:prSet/>
      <dgm:spPr/>
      <dgm:t>
        <a:bodyPr/>
        <a:lstStyle/>
        <a:p>
          <a:endParaRPr lang="en-US"/>
        </a:p>
      </dgm:t>
    </dgm:pt>
    <dgm:pt modelId="{FF601FAE-C067-4B0A-9499-5046356D80A6}">
      <dgm:prSet phldrT="[Text]" custT="1"/>
      <dgm:spPr/>
      <dgm:t>
        <a:bodyPr/>
        <a:lstStyle/>
        <a:p>
          <a:r>
            <a:rPr lang="en-US" sz="1800" dirty="0"/>
            <a:t>Better patient care &amp; experience through a more efficient, patient-centered and coordinated system.</a:t>
          </a:r>
        </a:p>
      </dgm:t>
      <dgm:extLst>
        <a:ext uri="{E40237B7-FDA0-4F09-8148-C483321AD2D9}">
          <dgm14:cNvPr xmlns:dgm14="http://schemas.microsoft.com/office/drawing/2010/diagram" id="0" name="" descr="Better patient care &amp; experience through a more efficient, patient-centered and coordinated system." title="Patient Centered."/>
        </a:ext>
      </dgm:extLst>
    </dgm:pt>
    <dgm:pt modelId="{E7A57312-3844-4084-9B59-9067EC272BF3}" type="parTrans" cxnId="{36055218-556C-46ED-A513-0CD5CBA861DA}">
      <dgm:prSet/>
      <dgm:spPr/>
      <dgm:t>
        <a:bodyPr/>
        <a:lstStyle/>
        <a:p>
          <a:endParaRPr lang="en-US"/>
        </a:p>
      </dgm:t>
    </dgm:pt>
    <dgm:pt modelId="{0DDC254E-05F1-4FB9-861F-0D25340C573B}" type="sibTrans" cxnId="{36055218-556C-46ED-A513-0CD5CBA861DA}">
      <dgm:prSet/>
      <dgm:spPr/>
      <dgm:t>
        <a:bodyPr/>
        <a:lstStyle/>
        <a:p>
          <a:endParaRPr lang="en-US"/>
        </a:p>
      </dgm:t>
    </dgm:pt>
    <dgm:pt modelId="{EBBF723F-DC63-407E-85C5-BABAAC75B83E}">
      <dgm:prSet phldrT="[Text]" custT="1"/>
      <dgm:spPr/>
      <dgm:t>
        <a:bodyPr/>
        <a:lstStyle/>
        <a:p>
          <a:r>
            <a:rPr lang="en-US" sz="2400" dirty="0"/>
            <a:t>Transparent</a:t>
          </a:r>
        </a:p>
      </dgm:t>
      <dgm:extLst>
        <a:ext uri="{E40237B7-FDA0-4F09-8148-C483321AD2D9}">
          <dgm14:cNvPr xmlns:dgm14="http://schemas.microsoft.com/office/drawing/2010/diagram" id="0" name="" descr="Transparent. &#10;&#10;" title="DSRIP Shared Traits."/>
        </a:ext>
      </dgm:extLst>
    </dgm:pt>
    <dgm:pt modelId="{70608989-B920-40B9-8360-1F71E621F10C}" type="parTrans" cxnId="{D0B840B6-1BFF-4E8A-8F0F-13CA21810192}">
      <dgm:prSet/>
      <dgm:spPr/>
      <dgm:t>
        <a:bodyPr/>
        <a:lstStyle/>
        <a:p>
          <a:endParaRPr lang="en-US"/>
        </a:p>
      </dgm:t>
    </dgm:pt>
    <dgm:pt modelId="{D296C266-0912-46D0-B250-FFAC7820466C}" type="sibTrans" cxnId="{D0B840B6-1BFF-4E8A-8F0F-13CA21810192}">
      <dgm:prSet/>
      <dgm:spPr/>
      <dgm:t>
        <a:bodyPr/>
        <a:lstStyle/>
        <a:p>
          <a:endParaRPr lang="en-US"/>
        </a:p>
      </dgm:t>
    </dgm:pt>
    <dgm:pt modelId="{FA13596A-D26C-4E39-B16E-9B8796988D93}">
      <dgm:prSet phldrT="[Text]" custT="1"/>
      <dgm:spPr/>
      <dgm:t>
        <a:bodyPr/>
        <a:lstStyle/>
        <a:p>
          <a:r>
            <a:rPr lang="en-US" sz="1800" dirty="0"/>
            <a:t>Decision-making process takes place in the public eye, ensuring processes are clear and aligned across providers.</a:t>
          </a:r>
        </a:p>
      </dgm:t>
      <dgm:extLst>
        <a:ext uri="{E40237B7-FDA0-4F09-8148-C483321AD2D9}">
          <dgm14:cNvPr xmlns:dgm14="http://schemas.microsoft.com/office/drawing/2010/diagram" id="0" name="" descr=" Decision-making process takes place in the public eye, ensuring processes are clear and aligned across providers." title="Transparent."/>
        </a:ext>
      </dgm:extLst>
    </dgm:pt>
    <dgm:pt modelId="{E01CAD55-2B2C-4AFF-9A5B-CEAF34DAE599}" type="parTrans" cxnId="{3EE4A9AE-4217-4725-A5F6-0BA2BB10A6B9}">
      <dgm:prSet/>
      <dgm:spPr/>
      <dgm:t>
        <a:bodyPr/>
        <a:lstStyle/>
        <a:p>
          <a:endParaRPr lang="en-US"/>
        </a:p>
      </dgm:t>
    </dgm:pt>
    <dgm:pt modelId="{BB595170-D1FE-4685-9915-6CEA62F0BC26}" type="sibTrans" cxnId="{3EE4A9AE-4217-4725-A5F6-0BA2BB10A6B9}">
      <dgm:prSet/>
      <dgm:spPr/>
      <dgm:t>
        <a:bodyPr/>
        <a:lstStyle/>
        <a:p>
          <a:endParaRPr lang="en-US"/>
        </a:p>
      </dgm:t>
    </dgm:pt>
    <dgm:pt modelId="{207E1A19-3180-4AD3-A7CA-84B4B67363BE}">
      <dgm:prSet phldrT="[Text]" custT="1"/>
      <dgm:spPr/>
      <dgm:t>
        <a:bodyPr/>
        <a:lstStyle/>
        <a:p>
          <a:r>
            <a:rPr lang="en-US" sz="2400" dirty="0"/>
            <a:t>Collaborative</a:t>
          </a:r>
        </a:p>
      </dgm:t>
      <dgm:extLst>
        <a:ext uri="{E40237B7-FDA0-4F09-8148-C483321AD2D9}">
          <dgm14:cNvPr xmlns:dgm14="http://schemas.microsoft.com/office/drawing/2010/diagram" id="0" name="" descr="Collaborative.&#10;&#10;" title="DSRIP Shared Traits."/>
        </a:ext>
      </dgm:extLst>
    </dgm:pt>
    <dgm:pt modelId="{A324A6F1-9F15-429D-96D1-F0D8F74D6C96}" type="parTrans" cxnId="{01DB15D0-988E-4CAA-8A2C-3B38B5AFB019}">
      <dgm:prSet/>
      <dgm:spPr/>
      <dgm:t>
        <a:bodyPr/>
        <a:lstStyle/>
        <a:p>
          <a:endParaRPr lang="en-US"/>
        </a:p>
      </dgm:t>
    </dgm:pt>
    <dgm:pt modelId="{961E56B4-C324-4600-88F1-7DE708F53F83}" type="sibTrans" cxnId="{01DB15D0-988E-4CAA-8A2C-3B38B5AFB019}">
      <dgm:prSet/>
      <dgm:spPr/>
      <dgm:t>
        <a:bodyPr/>
        <a:lstStyle/>
        <a:p>
          <a:endParaRPr lang="en-US"/>
        </a:p>
      </dgm:t>
    </dgm:pt>
    <dgm:pt modelId="{0E677016-ABB1-444C-9077-D0A64815CE07}">
      <dgm:prSet phldrT="[Text]" custT="1"/>
      <dgm:spPr/>
      <dgm:t>
        <a:bodyPr/>
        <a:lstStyle/>
        <a:p>
          <a:r>
            <a:rPr lang="en-US" sz="1800" dirty="0"/>
            <a:t>Collaborative process reflects the needs of the communities and inputs of stakeholders.</a:t>
          </a:r>
        </a:p>
      </dgm:t>
      <dgm:extLst>
        <a:ext uri="{E40237B7-FDA0-4F09-8148-C483321AD2D9}">
          <dgm14:cNvPr xmlns:dgm14="http://schemas.microsoft.com/office/drawing/2010/diagram" id="0" name="" descr="Collaborative process reflects the needs of the communities and inputs of stakeholders." title="Collaborative."/>
        </a:ext>
      </dgm:extLst>
    </dgm:pt>
    <dgm:pt modelId="{0E11F660-F1FB-4EF6-B10A-3903BDF7861C}" type="parTrans" cxnId="{7B9153D4-57C8-417F-AF53-0F4485B4D1F4}">
      <dgm:prSet/>
      <dgm:spPr/>
      <dgm:t>
        <a:bodyPr/>
        <a:lstStyle/>
        <a:p>
          <a:endParaRPr lang="en-US"/>
        </a:p>
      </dgm:t>
    </dgm:pt>
    <dgm:pt modelId="{014E6148-D0FF-4559-BAA4-4346CF244B21}" type="sibTrans" cxnId="{7B9153D4-57C8-417F-AF53-0F4485B4D1F4}">
      <dgm:prSet/>
      <dgm:spPr/>
      <dgm:t>
        <a:bodyPr/>
        <a:lstStyle/>
        <a:p>
          <a:endParaRPr lang="en-US"/>
        </a:p>
      </dgm:t>
    </dgm:pt>
    <dgm:pt modelId="{B29A40D0-664F-4C1F-B4F7-3957EC526686}">
      <dgm:prSet phldrT="[Text]" custT="1"/>
      <dgm:spPr/>
      <dgm:t>
        <a:bodyPr/>
        <a:lstStyle/>
        <a:p>
          <a:r>
            <a:rPr lang="en-US" sz="2400" dirty="0"/>
            <a:t>Value Driven</a:t>
          </a:r>
        </a:p>
      </dgm:t>
      <dgm:extLst>
        <a:ext uri="{E40237B7-FDA0-4F09-8148-C483321AD2D9}">
          <dgm14:cNvPr xmlns:dgm14="http://schemas.microsoft.com/office/drawing/2010/diagram" id="0" name="" descr="Value Driven.&#10;" title="DSRIP Shared Traits."/>
        </a:ext>
      </dgm:extLst>
    </dgm:pt>
    <dgm:pt modelId="{57AE5455-0F17-4D4D-A348-426DACA4336B}" type="parTrans" cxnId="{79ECC640-8389-4FAC-AE24-666EAFEABAF8}">
      <dgm:prSet/>
      <dgm:spPr/>
      <dgm:t>
        <a:bodyPr/>
        <a:lstStyle/>
        <a:p>
          <a:endParaRPr lang="en-US"/>
        </a:p>
      </dgm:t>
    </dgm:pt>
    <dgm:pt modelId="{15210DCF-AC21-4F8D-B684-A6F3EA4DBC6B}" type="sibTrans" cxnId="{79ECC640-8389-4FAC-AE24-666EAFEABAF8}">
      <dgm:prSet/>
      <dgm:spPr/>
      <dgm:t>
        <a:bodyPr/>
        <a:lstStyle/>
        <a:p>
          <a:endParaRPr lang="en-US"/>
        </a:p>
      </dgm:t>
    </dgm:pt>
    <dgm:pt modelId="{48F7FEB2-B59E-4B91-A8A0-C19085F67F61}">
      <dgm:prSet phldrT="[Text]" custT="1"/>
      <dgm:spPr/>
      <dgm:t>
        <a:bodyPr/>
        <a:lstStyle/>
        <a:p>
          <a:r>
            <a:rPr lang="en-US" sz="2400" dirty="0"/>
            <a:t>Accountable</a:t>
          </a:r>
        </a:p>
      </dgm:t>
      <dgm:extLst>
        <a:ext uri="{E40237B7-FDA0-4F09-8148-C483321AD2D9}">
          <dgm14:cNvPr xmlns:dgm14="http://schemas.microsoft.com/office/drawing/2010/diagram" id="0" name="" descr="Accountable.&#10;&#10;" title="DSRIP Shared Traits."/>
        </a:ext>
      </dgm:extLst>
    </dgm:pt>
    <dgm:pt modelId="{CC9AAE43-247C-46F2-B342-D106A887DA15}" type="parTrans" cxnId="{5371AC4A-4E76-4E2B-BC1F-CFEC9B87D109}">
      <dgm:prSet/>
      <dgm:spPr/>
      <dgm:t>
        <a:bodyPr/>
        <a:lstStyle/>
        <a:p>
          <a:endParaRPr lang="en-US"/>
        </a:p>
      </dgm:t>
    </dgm:pt>
    <dgm:pt modelId="{6321E50F-7347-4949-B8BE-A3E388BB09CB}" type="sibTrans" cxnId="{5371AC4A-4E76-4E2B-BC1F-CFEC9B87D109}">
      <dgm:prSet/>
      <dgm:spPr/>
      <dgm:t>
        <a:bodyPr/>
        <a:lstStyle/>
        <a:p>
          <a:endParaRPr lang="en-US"/>
        </a:p>
      </dgm:t>
    </dgm:pt>
    <dgm:pt modelId="{985B6B1F-0DAE-42E3-BB47-2AD7D2A79084}">
      <dgm:prSet phldrT="[Text]" custT="1"/>
      <dgm:spPr/>
      <dgm:t>
        <a:bodyPr/>
        <a:lstStyle/>
        <a:p>
          <a:r>
            <a:rPr lang="en-US" sz="1800" dirty="0"/>
            <a:t>Providers are held to common performance standards, deliverables and timelines.</a:t>
          </a:r>
        </a:p>
      </dgm:t>
      <dgm:extLst>
        <a:ext uri="{E40237B7-FDA0-4F09-8148-C483321AD2D9}">
          <dgm14:cNvPr xmlns:dgm14="http://schemas.microsoft.com/office/drawing/2010/diagram" id="0" name="" descr="Providers are held to common performance standards, deliverables and timelines." title="Accountable."/>
        </a:ext>
      </dgm:extLst>
    </dgm:pt>
    <dgm:pt modelId="{51CB4249-5209-42A9-84A9-38DBE20F135B}" type="parTrans" cxnId="{17D95E04-7008-4C8F-8720-0BFD1D7796D7}">
      <dgm:prSet/>
      <dgm:spPr/>
      <dgm:t>
        <a:bodyPr/>
        <a:lstStyle/>
        <a:p>
          <a:endParaRPr lang="en-US"/>
        </a:p>
      </dgm:t>
    </dgm:pt>
    <dgm:pt modelId="{8CFAE97F-3187-4891-B1C2-A24268219193}" type="sibTrans" cxnId="{17D95E04-7008-4C8F-8720-0BFD1D7796D7}">
      <dgm:prSet/>
      <dgm:spPr/>
      <dgm:t>
        <a:bodyPr/>
        <a:lstStyle/>
        <a:p>
          <a:endParaRPr lang="en-US"/>
        </a:p>
      </dgm:t>
    </dgm:pt>
    <dgm:pt modelId="{2937A6EA-4030-46FF-B36B-EFD12A7E76CE}">
      <dgm:prSet phldrT="[Text]" custT="1"/>
      <dgm:spPr/>
      <dgm:t>
        <a:bodyPr/>
        <a:lstStyle/>
        <a:p>
          <a:r>
            <a:rPr lang="en-US" sz="1800" dirty="0"/>
            <a:t>Focus on increasing value to patients, community, payers and other stakeholders.</a:t>
          </a:r>
        </a:p>
      </dgm:t>
      <dgm:extLst>
        <a:ext uri="{E40237B7-FDA0-4F09-8148-C483321AD2D9}">
          <dgm14:cNvPr xmlns:dgm14="http://schemas.microsoft.com/office/drawing/2010/diagram" id="0" name="" descr="Focus on increasing value to patients, community, payers and other stakeholders." title="Value Driven."/>
        </a:ext>
      </dgm:extLst>
    </dgm:pt>
    <dgm:pt modelId="{051C3E95-5F2B-4FEB-97A5-BFA30FEE44B4}" type="parTrans" cxnId="{A2D8CC19-BEBD-4C86-8A90-291ADE0E3735}">
      <dgm:prSet/>
      <dgm:spPr/>
      <dgm:t>
        <a:bodyPr/>
        <a:lstStyle/>
        <a:p>
          <a:endParaRPr lang="en-US"/>
        </a:p>
      </dgm:t>
    </dgm:pt>
    <dgm:pt modelId="{B3262A31-A3C6-4716-8ECD-8D5A22711DE1}" type="sibTrans" cxnId="{A2D8CC19-BEBD-4C86-8A90-291ADE0E3735}">
      <dgm:prSet/>
      <dgm:spPr/>
      <dgm:t>
        <a:bodyPr/>
        <a:lstStyle/>
        <a:p>
          <a:endParaRPr lang="en-US"/>
        </a:p>
      </dgm:t>
    </dgm:pt>
    <dgm:pt modelId="{067124A7-6248-45BF-991B-48AADC44A73C}" type="pres">
      <dgm:prSet presAssocID="{8739871F-B626-478D-8405-DA66716A60A2}" presName="Name0" presStyleCnt="0">
        <dgm:presLayoutVars>
          <dgm:dir/>
          <dgm:animLvl val="lvl"/>
          <dgm:resizeHandles val="exact"/>
        </dgm:presLayoutVars>
      </dgm:prSet>
      <dgm:spPr/>
    </dgm:pt>
    <dgm:pt modelId="{E8A01C08-6947-4662-A9FE-CA0BE6225E2F}" type="pres">
      <dgm:prSet presAssocID="{4CA8A684-72F9-4B1C-AEDC-16878C81ABA9}" presName="linNode" presStyleCnt="0"/>
      <dgm:spPr/>
    </dgm:pt>
    <dgm:pt modelId="{8A307AE0-EC26-4C71-8CA3-D44F7B1F3E6E}" type="pres">
      <dgm:prSet presAssocID="{4CA8A684-72F9-4B1C-AEDC-16878C81ABA9}" presName="parentText" presStyleLbl="node1" presStyleIdx="0" presStyleCnt="5" custLinFactNeighborX="335" custLinFactNeighborY="-10286">
        <dgm:presLayoutVars>
          <dgm:chMax val="1"/>
          <dgm:bulletEnabled val="1"/>
        </dgm:presLayoutVars>
      </dgm:prSet>
      <dgm:spPr/>
    </dgm:pt>
    <dgm:pt modelId="{E4F75821-2CF0-4ECE-9962-C32F5F6BF355}" type="pres">
      <dgm:prSet presAssocID="{4CA8A684-72F9-4B1C-AEDC-16878C81ABA9}" presName="descendantText" presStyleLbl="alignAccFollowNode1" presStyleIdx="0" presStyleCnt="5" custScaleY="125571">
        <dgm:presLayoutVars>
          <dgm:bulletEnabled val="1"/>
        </dgm:presLayoutVars>
      </dgm:prSet>
      <dgm:spPr/>
    </dgm:pt>
    <dgm:pt modelId="{165B3F28-5F68-499E-969D-0A7F779C4016}" type="pres">
      <dgm:prSet presAssocID="{AACC4A3A-21C8-4C07-8E51-013036A5A987}" presName="sp" presStyleCnt="0"/>
      <dgm:spPr/>
    </dgm:pt>
    <dgm:pt modelId="{56473DF7-33AB-4874-8ED1-B84F8CCD6B8C}" type="pres">
      <dgm:prSet presAssocID="{EBBF723F-DC63-407E-85C5-BABAAC75B83E}" presName="linNode" presStyleCnt="0"/>
      <dgm:spPr/>
    </dgm:pt>
    <dgm:pt modelId="{42560E9F-65B1-4B50-86FB-4B64FBF7F939}" type="pres">
      <dgm:prSet presAssocID="{EBBF723F-DC63-407E-85C5-BABAAC75B83E}" presName="parentText" presStyleLbl="node1" presStyleIdx="1" presStyleCnt="5">
        <dgm:presLayoutVars>
          <dgm:chMax val="1"/>
          <dgm:bulletEnabled val="1"/>
        </dgm:presLayoutVars>
      </dgm:prSet>
      <dgm:spPr/>
    </dgm:pt>
    <dgm:pt modelId="{7DB26F1B-0E23-4F8B-9C32-7704BA06A58E}" type="pres">
      <dgm:prSet presAssocID="{EBBF723F-DC63-407E-85C5-BABAAC75B83E}" presName="descendantText" presStyleLbl="alignAccFollowNode1" presStyleIdx="1" presStyleCnt="5" custScaleY="117358">
        <dgm:presLayoutVars>
          <dgm:bulletEnabled val="1"/>
        </dgm:presLayoutVars>
      </dgm:prSet>
      <dgm:spPr/>
    </dgm:pt>
    <dgm:pt modelId="{63B6EC0D-AE91-48EC-BDAD-9B0A44A98C98}" type="pres">
      <dgm:prSet presAssocID="{D296C266-0912-46D0-B250-FFAC7820466C}" presName="sp" presStyleCnt="0"/>
      <dgm:spPr/>
    </dgm:pt>
    <dgm:pt modelId="{2B4B2FE0-E53B-40CA-987A-FE89BA42F092}" type="pres">
      <dgm:prSet presAssocID="{207E1A19-3180-4AD3-A7CA-84B4B67363BE}" presName="linNode" presStyleCnt="0"/>
      <dgm:spPr/>
    </dgm:pt>
    <dgm:pt modelId="{C8B092F7-9284-486D-B0B3-49D3B27A9AA4}" type="pres">
      <dgm:prSet presAssocID="{207E1A19-3180-4AD3-A7CA-84B4B67363BE}" presName="parentText" presStyleLbl="node1" presStyleIdx="2" presStyleCnt="5">
        <dgm:presLayoutVars>
          <dgm:chMax val="1"/>
          <dgm:bulletEnabled val="1"/>
        </dgm:presLayoutVars>
      </dgm:prSet>
      <dgm:spPr/>
    </dgm:pt>
    <dgm:pt modelId="{F4108479-2553-4B88-9681-5B519E6EFA32}" type="pres">
      <dgm:prSet presAssocID="{207E1A19-3180-4AD3-A7CA-84B4B67363BE}" presName="descendantText" presStyleLbl="alignAccFollowNode1" presStyleIdx="2" presStyleCnt="5" custScaleY="121047">
        <dgm:presLayoutVars>
          <dgm:bulletEnabled val="1"/>
        </dgm:presLayoutVars>
      </dgm:prSet>
      <dgm:spPr/>
    </dgm:pt>
    <dgm:pt modelId="{5B41FE03-3FBF-4ED5-9A3A-DCAD7C3A90E2}" type="pres">
      <dgm:prSet presAssocID="{961E56B4-C324-4600-88F1-7DE708F53F83}" presName="sp" presStyleCnt="0"/>
      <dgm:spPr/>
    </dgm:pt>
    <dgm:pt modelId="{C0F3D1A7-AAF5-44DB-9533-FE564CBB8DD1}" type="pres">
      <dgm:prSet presAssocID="{48F7FEB2-B59E-4B91-A8A0-C19085F67F61}" presName="linNode" presStyleCnt="0"/>
      <dgm:spPr/>
    </dgm:pt>
    <dgm:pt modelId="{B824F460-A1A8-4D06-9F6F-DEA2A247C8B9}" type="pres">
      <dgm:prSet presAssocID="{48F7FEB2-B59E-4B91-A8A0-C19085F67F61}" presName="parentText" presStyleLbl="node1" presStyleIdx="3" presStyleCnt="5">
        <dgm:presLayoutVars>
          <dgm:chMax val="1"/>
          <dgm:bulletEnabled val="1"/>
        </dgm:presLayoutVars>
      </dgm:prSet>
      <dgm:spPr/>
    </dgm:pt>
    <dgm:pt modelId="{E7E032C7-3963-46F0-8EDD-E76457748D86}" type="pres">
      <dgm:prSet presAssocID="{48F7FEB2-B59E-4B91-A8A0-C19085F67F61}" presName="descendantText" presStyleLbl="alignAccFollowNode1" presStyleIdx="3" presStyleCnt="5" custScaleY="118499">
        <dgm:presLayoutVars>
          <dgm:bulletEnabled val="1"/>
        </dgm:presLayoutVars>
      </dgm:prSet>
      <dgm:spPr/>
    </dgm:pt>
    <dgm:pt modelId="{47CF46D5-A68C-41D7-A27E-C2C026712399}" type="pres">
      <dgm:prSet presAssocID="{6321E50F-7347-4949-B8BE-A3E388BB09CB}" presName="sp" presStyleCnt="0"/>
      <dgm:spPr/>
    </dgm:pt>
    <dgm:pt modelId="{4D172FE2-45E1-40F3-8DFB-7F52FCCFA8FE}" type="pres">
      <dgm:prSet presAssocID="{B29A40D0-664F-4C1F-B4F7-3957EC526686}" presName="linNode" presStyleCnt="0"/>
      <dgm:spPr/>
    </dgm:pt>
    <dgm:pt modelId="{0D603457-E9DC-416A-B7FB-7520684D9B3E}" type="pres">
      <dgm:prSet presAssocID="{B29A40D0-664F-4C1F-B4F7-3957EC526686}" presName="parentText" presStyleLbl="node1" presStyleIdx="4" presStyleCnt="5">
        <dgm:presLayoutVars>
          <dgm:chMax val="1"/>
          <dgm:bulletEnabled val="1"/>
        </dgm:presLayoutVars>
      </dgm:prSet>
      <dgm:spPr/>
    </dgm:pt>
    <dgm:pt modelId="{A1E946F0-6342-4530-93B6-2B689392B4A9}" type="pres">
      <dgm:prSet presAssocID="{B29A40D0-664F-4C1F-B4F7-3957EC526686}" presName="descendantText" presStyleLbl="alignAccFollowNode1" presStyleIdx="4" presStyleCnt="5" custScaleY="144263">
        <dgm:presLayoutVars>
          <dgm:bulletEnabled val="1"/>
        </dgm:presLayoutVars>
      </dgm:prSet>
      <dgm:spPr/>
    </dgm:pt>
  </dgm:ptLst>
  <dgm:cxnLst>
    <dgm:cxn modelId="{17D95E04-7008-4C8F-8720-0BFD1D7796D7}" srcId="{48F7FEB2-B59E-4B91-A8A0-C19085F67F61}" destId="{985B6B1F-0DAE-42E3-BB47-2AD7D2A79084}" srcOrd="0" destOrd="0" parTransId="{51CB4249-5209-42A9-84A9-38DBE20F135B}" sibTransId="{8CFAE97F-3187-4891-B1C2-A24268219193}"/>
    <dgm:cxn modelId="{82DF5013-F53A-47FC-86C3-FC79AB9CE7E9}" type="presOf" srcId="{EBBF723F-DC63-407E-85C5-BABAAC75B83E}" destId="{42560E9F-65B1-4B50-86FB-4B64FBF7F939}" srcOrd="0" destOrd="0" presId="urn:microsoft.com/office/officeart/2005/8/layout/vList5"/>
    <dgm:cxn modelId="{36055218-556C-46ED-A513-0CD5CBA861DA}" srcId="{4CA8A684-72F9-4B1C-AEDC-16878C81ABA9}" destId="{FF601FAE-C067-4B0A-9499-5046356D80A6}" srcOrd="0" destOrd="0" parTransId="{E7A57312-3844-4084-9B59-9067EC272BF3}" sibTransId="{0DDC254E-05F1-4FB9-861F-0D25340C573B}"/>
    <dgm:cxn modelId="{A2D8CC19-BEBD-4C86-8A90-291ADE0E3735}" srcId="{B29A40D0-664F-4C1F-B4F7-3957EC526686}" destId="{2937A6EA-4030-46FF-B36B-EFD12A7E76CE}" srcOrd="0" destOrd="0" parTransId="{051C3E95-5F2B-4FEB-97A5-BFA30FEE44B4}" sibTransId="{B3262A31-A3C6-4716-8ECD-8D5A22711DE1}"/>
    <dgm:cxn modelId="{D98ABF30-9DA8-44B6-9299-FDBAD19E31AB}" type="presOf" srcId="{48F7FEB2-B59E-4B91-A8A0-C19085F67F61}" destId="{B824F460-A1A8-4D06-9F6F-DEA2A247C8B9}" srcOrd="0" destOrd="0" presId="urn:microsoft.com/office/officeart/2005/8/layout/vList5"/>
    <dgm:cxn modelId="{D2F78A3E-AA04-4CA5-A8CC-9405F2D77F71}" type="presOf" srcId="{FA13596A-D26C-4E39-B16E-9B8796988D93}" destId="{7DB26F1B-0E23-4F8B-9C32-7704BA06A58E}" srcOrd="0" destOrd="0" presId="urn:microsoft.com/office/officeart/2005/8/layout/vList5"/>
    <dgm:cxn modelId="{79ECC640-8389-4FAC-AE24-666EAFEABAF8}" srcId="{8739871F-B626-478D-8405-DA66716A60A2}" destId="{B29A40D0-664F-4C1F-B4F7-3957EC526686}" srcOrd="4" destOrd="0" parTransId="{57AE5455-0F17-4D4D-A348-426DACA4336B}" sibTransId="{15210DCF-AC21-4F8D-B684-A6F3EA4DBC6B}"/>
    <dgm:cxn modelId="{69C63961-061A-404C-B000-9E60C2403E52}" srcId="{8739871F-B626-478D-8405-DA66716A60A2}" destId="{4CA8A684-72F9-4B1C-AEDC-16878C81ABA9}" srcOrd="0" destOrd="0" parTransId="{51AF0F27-8C7D-403F-89A6-69BB83AB8435}" sibTransId="{AACC4A3A-21C8-4C07-8E51-013036A5A987}"/>
    <dgm:cxn modelId="{CBAC5965-6967-46C1-B2B7-8A6C84B5B8EA}" type="presOf" srcId="{FF601FAE-C067-4B0A-9499-5046356D80A6}" destId="{E4F75821-2CF0-4ECE-9962-C32F5F6BF355}" srcOrd="0" destOrd="0" presId="urn:microsoft.com/office/officeart/2005/8/layout/vList5"/>
    <dgm:cxn modelId="{5371AC4A-4E76-4E2B-BC1F-CFEC9B87D109}" srcId="{8739871F-B626-478D-8405-DA66716A60A2}" destId="{48F7FEB2-B59E-4B91-A8A0-C19085F67F61}" srcOrd="3" destOrd="0" parTransId="{CC9AAE43-247C-46F2-B342-D106A887DA15}" sibTransId="{6321E50F-7347-4949-B8BE-A3E388BB09CB}"/>
    <dgm:cxn modelId="{6833D24E-E1F1-4DA2-A683-F6D30770DC2E}" type="presOf" srcId="{2937A6EA-4030-46FF-B36B-EFD12A7E76CE}" destId="{A1E946F0-6342-4530-93B6-2B689392B4A9}" srcOrd="0" destOrd="0" presId="urn:microsoft.com/office/officeart/2005/8/layout/vList5"/>
    <dgm:cxn modelId="{6C95AF52-AA1A-4F6F-9FE6-143562A29CC9}" type="presOf" srcId="{8739871F-B626-478D-8405-DA66716A60A2}" destId="{067124A7-6248-45BF-991B-48AADC44A73C}" srcOrd="0" destOrd="0" presId="urn:microsoft.com/office/officeart/2005/8/layout/vList5"/>
    <dgm:cxn modelId="{5712FF8D-BBA6-4DB2-841F-9C202556B6F3}" type="presOf" srcId="{207E1A19-3180-4AD3-A7CA-84B4B67363BE}" destId="{C8B092F7-9284-486D-B0B3-49D3B27A9AA4}" srcOrd="0" destOrd="0" presId="urn:microsoft.com/office/officeart/2005/8/layout/vList5"/>
    <dgm:cxn modelId="{12294B9F-4108-4C68-BBC7-CF48192EB810}" type="presOf" srcId="{0E677016-ABB1-444C-9077-D0A64815CE07}" destId="{F4108479-2553-4B88-9681-5B519E6EFA32}" srcOrd="0" destOrd="0" presId="urn:microsoft.com/office/officeart/2005/8/layout/vList5"/>
    <dgm:cxn modelId="{BA60A3AE-8B8C-4EA5-B459-9D0AD18E4BDC}" type="presOf" srcId="{4CA8A684-72F9-4B1C-AEDC-16878C81ABA9}" destId="{8A307AE0-EC26-4C71-8CA3-D44F7B1F3E6E}" srcOrd="0" destOrd="0" presId="urn:microsoft.com/office/officeart/2005/8/layout/vList5"/>
    <dgm:cxn modelId="{3EE4A9AE-4217-4725-A5F6-0BA2BB10A6B9}" srcId="{EBBF723F-DC63-407E-85C5-BABAAC75B83E}" destId="{FA13596A-D26C-4E39-B16E-9B8796988D93}" srcOrd="0" destOrd="0" parTransId="{E01CAD55-2B2C-4AFF-9A5B-CEAF34DAE599}" sibTransId="{BB595170-D1FE-4685-9915-6CEA62F0BC26}"/>
    <dgm:cxn modelId="{D0B840B6-1BFF-4E8A-8F0F-13CA21810192}" srcId="{8739871F-B626-478D-8405-DA66716A60A2}" destId="{EBBF723F-DC63-407E-85C5-BABAAC75B83E}" srcOrd="1" destOrd="0" parTransId="{70608989-B920-40B9-8360-1F71E621F10C}" sibTransId="{D296C266-0912-46D0-B250-FFAC7820466C}"/>
    <dgm:cxn modelId="{01DB15D0-988E-4CAA-8A2C-3B38B5AFB019}" srcId="{8739871F-B626-478D-8405-DA66716A60A2}" destId="{207E1A19-3180-4AD3-A7CA-84B4B67363BE}" srcOrd="2" destOrd="0" parTransId="{A324A6F1-9F15-429D-96D1-F0D8F74D6C96}" sibTransId="{961E56B4-C324-4600-88F1-7DE708F53F83}"/>
    <dgm:cxn modelId="{7B9153D4-57C8-417F-AF53-0F4485B4D1F4}" srcId="{207E1A19-3180-4AD3-A7CA-84B4B67363BE}" destId="{0E677016-ABB1-444C-9077-D0A64815CE07}" srcOrd="0" destOrd="0" parTransId="{0E11F660-F1FB-4EF6-B10A-3903BDF7861C}" sibTransId="{014E6148-D0FF-4559-BAA4-4346CF244B21}"/>
    <dgm:cxn modelId="{19A15AD4-EB8E-4DD8-A294-D35197B672E4}" type="presOf" srcId="{985B6B1F-0DAE-42E3-BB47-2AD7D2A79084}" destId="{E7E032C7-3963-46F0-8EDD-E76457748D86}" srcOrd="0" destOrd="0" presId="urn:microsoft.com/office/officeart/2005/8/layout/vList5"/>
    <dgm:cxn modelId="{279725FA-B4E5-4729-BDFA-4D30642C8830}" type="presOf" srcId="{B29A40D0-664F-4C1F-B4F7-3957EC526686}" destId="{0D603457-E9DC-416A-B7FB-7520684D9B3E}" srcOrd="0" destOrd="0" presId="urn:microsoft.com/office/officeart/2005/8/layout/vList5"/>
    <dgm:cxn modelId="{4AB0C0F3-65FD-46D6-82E3-B28DC919068E}" type="presParOf" srcId="{067124A7-6248-45BF-991B-48AADC44A73C}" destId="{E8A01C08-6947-4662-A9FE-CA0BE6225E2F}" srcOrd="0" destOrd="0" presId="urn:microsoft.com/office/officeart/2005/8/layout/vList5"/>
    <dgm:cxn modelId="{10D51116-ABDE-47EB-8E88-86DD48B3A905}" type="presParOf" srcId="{E8A01C08-6947-4662-A9FE-CA0BE6225E2F}" destId="{8A307AE0-EC26-4C71-8CA3-D44F7B1F3E6E}" srcOrd="0" destOrd="0" presId="urn:microsoft.com/office/officeart/2005/8/layout/vList5"/>
    <dgm:cxn modelId="{913EF1DE-D900-4E76-9698-B4DC78E30634}" type="presParOf" srcId="{E8A01C08-6947-4662-A9FE-CA0BE6225E2F}" destId="{E4F75821-2CF0-4ECE-9962-C32F5F6BF355}" srcOrd="1" destOrd="0" presId="urn:microsoft.com/office/officeart/2005/8/layout/vList5"/>
    <dgm:cxn modelId="{7517CA1A-372E-41CF-815B-57551C5AA1E5}" type="presParOf" srcId="{067124A7-6248-45BF-991B-48AADC44A73C}" destId="{165B3F28-5F68-499E-969D-0A7F779C4016}" srcOrd="1" destOrd="0" presId="urn:microsoft.com/office/officeart/2005/8/layout/vList5"/>
    <dgm:cxn modelId="{9EA86C6D-E850-472D-8017-9443DFDB8C0B}" type="presParOf" srcId="{067124A7-6248-45BF-991B-48AADC44A73C}" destId="{56473DF7-33AB-4874-8ED1-B84F8CCD6B8C}" srcOrd="2" destOrd="0" presId="urn:microsoft.com/office/officeart/2005/8/layout/vList5"/>
    <dgm:cxn modelId="{89A2E3E3-6C78-4A01-A403-AB363F0241D4}" type="presParOf" srcId="{56473DF7-33AB-4874-8ED1-B84F8CCD6B8C}" destId="{42560E9F-65B1-4B50-86FB-4B64FBF7F939}" srcOrd="0" destOrd="0" presId="urn:microsoft.com/office/officeart/2005/8/layout/vList5"/>
    <dgm:cxn modelId="{3A747311-A650-4EF1-9764-A4EE8EEECCDE}" type="presParOf" srcId="{56473DF7-33AB-4874-8ED1-B84F8CCD6B8C}" destId="{7DB26F1B-0E23-4F8B-9C32-7704BA06A58E}" srcOrd="1" destOrd="0" presId="urn:microsoft.com/office/officeart/2005/8/layout/vList5"/>
    <dgm:cxn modelId="{6F9241FD-2234-430B-88FF-9A1C7D05DC45}" type="presParOf" srcId="{067124A7-6248-45BF-991B-48AADC44A73C}" destId="{63B6EC0D-AE91-48EC-BDAD-9B0A44A98C98}" srcOrd="3" destOrd="0" presId="urn:microsoft.com/office/officeart/2005/8/layout/vList5"/>
    <dgm:cxn modelId="{23B1ACD0-7D94-4E02-8D1F-1C283784AB72}" type="presParOf" srcId="{067124A7-6248-45BF-991B-48AADC44A73C}" destId="{2B4B2FE0-E53B-40CA-987A-FE89BA42F092}" srcOrd="4" destOrd="0" presId="urn:microsoft.com/office/officeart/2005/8/layout/vList5"/>
    <dgm:cxn modelId="{453964E8-BB53-4A63-9680-D796CF7203DB}" type="presParOf" srcId="{2B4B2FE0-E53B-40CA-987A-FE89BA42F092}" destId="{C8B092F7-9284-486D-B0B3-49D3B27A9AA4}" srcOrd="0" destOrd="0" presId="urn:microsoft.com/office/officeart/2005/8/layout/vList5"/>
    <dgm:cxn modelId="{1B288791-F930-4D09-BC30-6708FE3B6924}" type="presParOf" srcId="{2B4B2FE0-E53B-40CA-987A-FE89BA42F092}" destId="{F4108479-2553-4B88-9681-5B519E6EFA32}" srcOrd="1" destOrd="0" presId="urn:microsoft.com/office/officeart/2005/8/layout/vList5"/>
    <dgm:cxn modelId="{DA7FDF22-9B1D-4044-BCA6-E75F5FF8C114}" type="presParOf" srcId="{067124A7-6248-45BF-991B-48AADC44A73C}" destId="{5B41FE03-3FBF-4ED5-9A3A-DCAD7C3A90E2}" srcOrd="5" destOrd="0" presId="urn:microsoft.com/office/officeart/2005/8/layout/vList5"/>
    <dgm:cxn modelId="{20C488FB-FC4C-4F4F-9C5E-494EB05B4583}" type="presParOf" srcId="{067124A7-6248-45BF-991B-48AADC44A73C}" destId="{C0F3D1A7-AAF5-44DB-9533-FE564CBB8DD1}" srcOrd="6" destOrd="0" presId="urn:microsoft.com/office/officeart/2005/8/layout/vList5"/>
    <dgm:cxn modelId="{F3B65DB6-38E1-4681-BBD0-15E1DE4CE3CA}" type="presParOf" srcId="{C0F3D1A7-AAF5-44DB-9533-FE564CBB8DD1}" destId="{B824F460-A1A8-4D06-9F6F-DEA2A247C8B9}" srcOrd="0" destOrd="0" presId="urn:microsoft.com/office/officeart/2005/8/layout/vList5"/>
    <dgm:cxn modelId="{F4B5944F-A563-4282-9E65-8847F2A5A94C}" type="presParOf" srcId="{C0F3D1A7-AAF5-44DB-9533-FE564CBB8DD1}" destId="{E7E032C7-3963-46F0-8EDD-E76457748D86}" srcOrd="1" destOrd="0" presId="urn:microsoft.com/office/officeart/2005/8/layout/vList5"/>
    <dgm:cxn modelId="{A59C84F7-FB44-4354-ACCA-9232A6998A1F}" type="presParOf" srcId="{067124A7-6248-45BF-991B-48AADC44A73C}" destId="{47CF46D5-A68C-41D7-A27E-C2C026712399}" srcOrd="7" destOrd="0" presId="urn:microsoft.com/office/officeart/2005/8/layout/vList5"/>
    <dgm:cxn modelId="{AC409D45-88B6-4C1D-9353-24688B1A65B1}" type="presParOf" srcId="{067124A7-6248-45BF-991B-48AADC44A73C}" destId="{4D172FE2-45E1-40F3-8DFB-7F52FCCFA8FE}" srcOrd="8" destOrd="0" presId="urn:microsoft.com/office/officeart/2005/8/layout/vList5"/>
    <dgm:cxn modelId="{3098F140-F10F-4048-8AF6-7A5906EE68D0}" type="presParOf" srcId="{4D172FE2-45E1-40F3-8DFB-7F52FCCFA8FE}" destId="{0D603457-E9DC-416A-B7FB-7520684D9B3E}" srcOrd="0" destOrd="0" presId="urn:microsoft.com/office/officeart/2005/8/layout/vList5"/>
    <dgm:cxn modelId="{34CD9DDA-2B87-4F19-ADAA-F135470D24F5}" type="presParOf" srcId="{4D172FE2-45E1-40F3-8DFB-7F52FCCFA8FE}" destId="{A1E946F0-6342-4530-93B6-2B689392B4A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F75821-2CF0-4ECE-9962-C32F5F6BF355}">
      <dsp:nvSpPr>
        <dsp:cNvPr id="0" name=""/>
        <dsp:cNvSpPr/>
      </dsp:nvSpPr>
      <dsp:spPr>
        <a:xfrm rot="5400000">
          <a:off x="4855740" y="-2079970"/>
          <a:ext cx="771012" cy="4932937"/>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Better patient care &amp; experience through a more efficient, patient-centered and coordinated system.</a:t>
          </a:r>
        </a:p>
      </dsp:txBody>
      <dsp:txXfrm rot="-5400000">
        <a:off x="2774778" y="38630"/>
        <a:ext cx="4895299" cy="695736"/>
      </dsp:txXfrm>
    </dsp:sp>
    <dsp:sp modelId="{8A307AE0-EC26-4C71-8CA3-D44F7B1F3E6E}">
      <dsp:nvSpPr>
        <dsp:cNvPr id="0" name=""/>
        <dsp:cNvSpPr/>
      </dsp:nvSpPr>
      <dsp:spPr>
        <a:xfrm>
          <a:off x="16525" y="0"/>
          <a:ext cx="2774777" cy="76750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Patient Centered</a:t>
          </a:r>
        </a:p>
      </dsp:txBody>
      <dsp:txXfrm>
        <a:off x="53992" y="37467"/>
        <a:ext cx="2699843" cy="692572"/>
      </dsp:txXfrm>
    </dsp:sp>
    <dsp:sp modelId="{7DB26F1B-0E23-4F8B-9C32-7704BA06A58E}">
      <dsp:nvSpPr>
        <dsp:cNvPr id="0" name=""/>
        <dsp:cNvSpPr/>
      </dsp:nvSpPr>
      <dsp:spPr>
        <a:xfrm rot="5400000">
          <a:off x="4886077" y="-1274746"/>
          <a:ext cx="720584" cy="493776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Decision-making process takes place in the public eye, ensuring processes are clear and aligned across providers.</a:t>
          </a:r>
        </a:p>
      </dsp:txBody>
      <dsp:txXfrm rot="-5400000">
        <a:off x="2777489" y="869018"/>
        <a:ext cx="4902584" cy="650232"/>
      </dsp:txXfrm>
    </dsp:sp>
    <dsp:sp modelId="{42560E9F-65B1-4B50-86FB-4B64FBF7F939}">
      <dsp:nvSpPr>
        <dsp:cNvPr id="0" name=""/>
        <dsp:cNvSpPr/>
      </dsp:nvSpPr>
      <dsp:spPr>
        <a:xfrm>
          <a:off x="0" y="810379"/>
          <a:ext cx="2777490" cy="76750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Transparent</a:t>
          </a:r>
        </a:p>
      </dsp:txBody>
      <dsp:txXfrm>
        <a:off x="37467" y="847846"/>
        <a:ext cx="2702556" cy="692572"/>
      </dsp:txXfrm>
    </dsp:sp>
    <dsp:sp modelId="{F4108479-2553-4B88-9681-5B519E6EFA32}">
      <dsp:nvSpPr>
        <dsp:cNvPr id="0" name=""/>
        <dsp:cNvSpPr/>
      </dsp:nvSpPr>
      <dsp:spPr>
        <a:xfrm rot="5400000">
          <a:off x="4874752" y="-468864"/>
          <a:ext cx="743235" cy="493776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Collaborative process reflects the needs of the communities and inputs of stakeholders.</a:t>
          </a:r>
        </a:p>
      </dsp:txBody>
      <dsp:txXfrm rot="-5400000">
        <a:off x="2777490" y="1664680"/>
        <a:ext cx="4901478" cy="670671"/>
      </dsp:txXfrm>
    </dsp:sp>
    <dsp:sp modelId="{C8B092F7-9284-486D-B0B3-49D3B27A9AA4}">
      <dsp:nvSpPr>
        <dsp:cNvPr id="0" name=""/>
        <dsp:cNvSpPr/>
      </dsp:nvSpPr>
      <dsp:spPr>
        <a:xfrm>
          <a:off x="0" y="1616261"/>
          <a:ext cx="2777490" cy="76750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Collaborative</a:t>
          </a:r>
        </a:p>
      </dsp:txBody>
      <dsp:txXfrm>
        <a:off x="37467" y="1653728"/>
        <a:ext cx="2702556" cy="692572"/>
      </dsp:txXfrm>
    </dsp:sp>
    <dsp:sp modelId="{E7E032C7-3963-46F0-8EDD-E76457748D86}">
      <dsp:nvSpPr>
        <dsp:cNvPr id="0" name=""/>
        <dsp:cNvSpPr/>
      </dsp:nvSpPr>
      <dsp:spPr>
        <a:xfrm rot="5400000">
          <a:off x="4882574" y="337017"/>
          <a:ext cx="727590" cy="493776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Providers are held to common performance standards, deliverables and timelines.</a:t>
          </a:r>
        </a:p>
      </dsp:txBody>
      <dsp:txXfrm rot="-5400000">
        <a:off x="2777489" y="2477620"/>
        <a:ext cx="4902242" cy="656554"/>
      </dsp:txXfrm>
    </dsp:sp>
    <dsp:sp modelId="{B824F460-A1A8-4D06-9F6F-DEA2A247C8B9}">
      <dsp:nvSpPr>
        <dsp:cNvPr id="0" name=""/>
        <dsp:cNvSpPr/>
      </dsp:nvSpPr>
      <dsp:spPr>
        <a:xfrm>
          <a:off x="0" y="2422143"/>
          <a:ext cx="2777490" cy="76750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Accountable</a:t>
          </a:r>
        </a:p>
      </dsp:txBody>
      <dsp:txXfrm>
        <a:off x="37467" y="2459610"/>
        <a:ext cx="2702556" cy="692572"/>
      </dsp:txXfrm>
    </dsp:sp>
    <dsp:sp modelId="{A1E946F0-6342-4530-93B6-2B689392B4A9}">
      <dsp:nvSpPr>
        <dsp:cNvPr id="0" name=""/>
        <dsp:cNvSpPr/>
      </dsp:nvSpPr>
      <dsp:spPr>
        <a:xfrm rot="5400000">
          <a:off x="4798355" y="1204447"/>
          <a:ext cx="885782" cy="4932937"/>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Focus on increasing value to patients, community, payers and other stakeholders.</a:t>
          </a:r>
        </a:p>
      </dsp:txBody>
      <dsp:txXfrm rot="-5400000">
        <a:off x="2774778" y="3271264"/>
        <a:ext cx="4889697" cy="799302"/>
      </dsp:txXfrm>
    </dsp:sp>
    <dsp:sp modelId="{0D603457-E9DC-416A-B7FB-7520684D9B3E}">
      <dsp:nvSpPr>
        <dsp:cNvPr id="0" name=""/>
        <dsp:cNvSpPr/>
      </dsp:nvSpPr>
      <dsp:spPr>
        <a:xfrm>
          <a:off x="0" y="3287163"/>
          <a:ext cx="2774777" cy="76750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Value Driven</a:t>
          </a:r>
        </a:p>
      </dsp:txBody>
      <dsp:txXfrm>
        <a:off x="37467" y="3324630"/>
        <a:ext cx="2699843" cy="69257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200F15-BF35-45D4-998B-DD8EF6DFD314}" type="datetimeFigureOut">
              <a:rPr lang="en-US" smtClean="0"/>
              <a:pPr/>
              <a:t>12/10/2020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79A0C6B-9ABA-43AE-B799-B967415B7D8F}" type="slidenum">
              <a:rPr lang="en-US" smtClean="0"/>
              <a:pPr/>
              <a:t>‹#›</a:t>
            </a:fld>
            <a:endParaRPr lang="en-US" dirty="0"/>
          </a:p>
        </p:txBody>
      </p:sp>
    </p:spTree>
    <p:extLst>
      <p:ext uri="{BB962C8B-B14F-4D97-AF65-F5344CB8AC3E}">
        <p14:creationId xmlns:p14="http://schemas.microsoft.com/office/powerpoint/2010/main" val="648225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BB48DF-3D26-4D40-BF63-BDECF58CB069}" type="datetimeFigureOut">
              <a:rPr lang="en-US" smtClean="0"/>
              <a:pPr/>
              <a:t>12/10/2020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9E00B3-46D7-43AB-9577-D00166E72B7D}" type="slidenum">
              <a:rPr lang="en-US" smtClean="0"/>
              <a:pPr/>
              <a:t>‹#›</a:t>
            </a:fld>
            <a:endParaRPr lang="en-US" dirty="0"/>
          </a:p>
        </p:txBody>
      </p:sp>
    </p:spTree>
    <p:extLst>
      <p:ext uri="{BB962C8B-B14F-4D97-AF65-F5344CB8AC3E}">
        <p14:creationId xmlns:p14="http://schemas.microsoft.com/office/powerpoint/2010/main" val="1734791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2</a:t>
            </a:fld>
            <a:endParaRPr lang="en-US" dirty="0"/>
          </a:p>
        </p:txBody>
      </p:sp>
    </p:spTree>
    <p:extLst>
      <p:ext uri="{BB962C8B-B14F-4D97-AF65-F5344CB8AC3E}">
        <p14:creationId xmlns:p14="http://schemas.microsoft.com/office/powerpoint/2010/main" val="2354226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3</a:t>
            </a:fld>
            <a:endParaRPr lang="en-US" dirty="0"/>
          </a:p>
        </p:txBody>
      </p:sp>
    </p:spTree>
    <p:extLst>
      <p:ext uri="{BB962C8B-B14F-4D97-AF65-F5344CB8AC3E}">
        <p14:creationId xmlns:p14="http://schemas.microsoft.com/office/powerpoint/2010/main" val="2153043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guys didn’t</a:t>
            </a:r>
            <a:r>
              <a:rPr lang="en-US" baseline="0" dirty="0"/>
              <a:t> technically ask for this, but I thought it would be helpful </a:t>
            </a:r>
            <a:r>
              <a:rPr lang="en-US" dirty="0"/>
              <a:t>for</a:t>
            </a:r>
            <a:r>
              <a:rPr lang="en-US" baseline="0" dirty="0"/>
              <a:t> providers to understand how the financing works to understand the flow of funds.  It’s tangentially related to project lifecycle and critical to planning so I put this here thinking you could use it at some point.  </a:t>
            </a:r>
            <a:endParaRPr lang="en-US" dirty="0"/>
          </a:p>
        </p:txBody>
      </p:sp>
      <p:sp>
        <p:nvSpPr>
          <p:cNvPr id="4" name="Slide Number Placeholder 3"/>
          <p:cNvSpPr>
            <a:spLocks noGrp="1"/>
          </p:cNvSpPr>
          <p:nvPr>
            <p:ph type="sldNum" sz="quarter" idx="10"/>
          </p:nvPr>
        </p:nvSpPr>
        <p:spPr/>
        <p:txBody>
          <a:bodyPr/>
          <a:lstStyle/>
          <a:p>
            <a:fld id="{BBBD2E9F-9B24-4052-BCEB-EDA62008600D}"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161618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7</a:t>
            </a:fld>
            <a:endParaRPr lang="en-US" dirty="0"/>
          </a:p>
        </p:txBody>
      </p:sp>
    </p:spTree>
    <p:extLst>
      <p:ext uri="{BB962C8B-B14F-4D97-AF65-F5344CB8AC3E}">
        <p14:creationId xmlns:p14="http://schemas.microsoft.com/office/powerpoint/2010/main" val="180982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12</a:t>
            </a:fld>
            <a:endParaRPr lang="en-US" dirty="0"/>
          </a:p>
        </p:txBody>
      </p:sp>
    </p:spTree>
    <p:extLst>
      <p:ext uri="{BB962C8B-B14F-4D97-AF65-F5344CB8AC3E}">
        <p14:creationId xmlns:p14="http://schemas.microsoft.com/office/powerpoint/2010/main" val="3330117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 of call to</a:t>
            </a:r>
            <a:r>
              <a:rPr lang="en-US" baseline="0" dirty="0"/>
              <a:t> talk about these issues and talk about what are the P&amp;P issues </a:t>
            </a:r>
          </a:p>
          <a:p>
            <a:endParaRPr lang="en-US" baseline="0" dirty="0"/>
          </a:p>
          <a:p>
            <a:r>
              <a:rPr lang="en-US" baseline="0" dirty="0"/>
              <a:t>Learning collaboratives</a:t>
            </a:r>
          </a:p>
          <a:p>
            <a:r>
              <a:rPr lang="en-US" baseline="0" dirty="0"/>
              <a:t>Waiver protocols</a:t>
            </a:r>
          </a:p>
          <a:p>
            <a:r>
              <a:rPr lang="en-US" baseline="0" dirty="0"/>
              <a:t>Funding mechanisms</a:t>
            </a:r>
          </a:p>
          <a:p>
            <a:r>
              <a:rPr lang="en-US" baseline="0" dirty="0"/>
              <a:t>Provider tools &amp; timelines</a:t>
            </a:r>
          </a:p>
          <a:p>
            <a:r>
              <a:rPr lang="en-US" baseline="0" dirty="0"/>
              <a:t>Best practices from other states – address in CMS/framework for how NY will improve upon what other states have done</a:t>
            </a:r>
          </a:p>
          <a:p>
            <a:pPr marL="171450" indent="-171450">
              <a:buFontTx/>
              <a:buChar char="-"/>
            </a:pPr>
            <a:r>
              <a:rPr lang="en-US" baseline="0" dirty="0"/>
              <a:t>Is there a CMS doc that outlines what they are looking for?</a:t>
            </a:r>
          </a:p>
          <a:p>
            <a:pPr marL="171450" indent="-171450">
              <a:buFontTx/>
              <a:buChar char="-"/>
            </a:pPr>
            <a:r>
              <a:rPr lang="en-US" baseline="0" dirty="0"/>
              <a:t>Drafting of Terms &amp; Conditions? (no template for that) – SPA amendments, less familiar with </a:t>
            </a:r>
          </a:p>
          <a:p>
            <a:pPr marL="171450" indent="-171450">
              <a:buFontTx/>
              <a:buChar char="-"/>
            </a:pPr>
            <a:r>
              <a:rPr lang="en-US" baseline="0" dirty="0"/>
              <a:t>Send CA &amp; TX DSRIP STCs/Waiver + TX learning collaborative docs</a:t>
            </a:r>
          </a:p>
          <a:p>
            <a:pPr marL="171450" indent="-171450">
              <a:buFontTx/>
              <a:buChar char="-"/>
            </a:pPr>
            <a:r>
              <a:rPr lang="en-US" baseline="0" dirty="0"/>
              <a:t>Should there be sections we start on early? When momentum begins, state staff pressure to keep ball in CMS court</a:t>
            </a:r>
          </a:p>
          <a:p>
            <a:pPr marL="171450" indent="-171450">
              <a:buFontTx/>
              <a:buChar char="-"/>
            </a:pPr>
            <a:r>
              <a:rPr lang="en-US" baseline="0" dirty="0"/>
              <a:t>Learning Collaboratives – little more in concept doc, waiver will say need learning collaboratives, additional attachment defining how they will work</a:t>
            </a:r>
          </a:p>
          <a:p>
            <a:pPr marL="171450" indent="-171450">
              <a:buFontTx/>
              <a:buChar char="-"/>
            </a:pPr>
            <a:r>
              <a:rPr lang="en-US" baseline="0" dirty="0"/>
              <a:t>New jersey? DSRIP? Greg/Jason reach out to NJ Commissioner to get a copy</a:t>
            </a:r>
          </a:p>
          <a:p>
            <a:pPr marL="171450" indent="-171450">
              <a:buFontTx/>
              <a:buChar char="-"/>
            </a:pPr>
            <a:endParaRPr lang="en-US" baseline="0"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13</a:t>
            </a:fld>
            <a:endParaRPr lang="en-US"/>
          </a:p>
        </p:txBody>
      </p:sp>
    </p:spTree>
    <p:extLst>
      <p:ext uri="{BB962C8B-B14F-4D97-AF65-F5344CB8AC3E}">
        <p14:creationId xmlns:p14="http://schemas.microsoft.com/office/powerpoint/2010/main" val="1175799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E00B3-46D7-43AB-9577-D00166E72B7D}" type="slidenum">
              <a:rPr lang="en-US" smtClean="0"/>
              <a:pPr/>
              <a:t>14</a:t>
            </a:fld>
            <a:endParaRPr lang="en-US" dirty="0"/>
          </a:p>
        </p:txBody>
      </p:sp>
    </p:spTree>
    <p:extLst>
      <p:ext uri="{BB962C8B-B14F-4D97-AF65-F5344CB8AC3E}">
        <p14:creationId xmlns:p14="http://schemas.microsoft.com/office/powerpoint/2010/main" val="1801081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11" name="Content Placeholder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8955" y="228600"/>
            <a:ext cx="5042645" cy="1143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3" name="Text Placeholder 2"/>
          <p:cNvSpPr>
            <a:spLocks noGrp="1"/>
          </p:cNvSpPr>
          <p:nvPr>
            <p:ph type="body" idx="2"/>
          </p:nvPr>
        </p:nvSpPr>
        <p:spPr>
          <a:xfrm>
            <a:off x="637674" y="1676400"/>
            <a:ext cx="1572126" cy="4267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676400"/>
            <a:ext cx="6180083" cy="4267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Slide Number Placeholder 22"/>
          <p:cNvSpPr>
            <a:spLocks noGrp="1"/>
          </p:cNvSpPr>
          <p:nvPr>
            <p:ph type="sldNum" sz="quarter" idx="4"/>
          </p:nvPr>
        </p:nvSpPr>
        <p:spPr>
          <a:xfrm>
            <a:off x="-5080" y="129540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a:prstGeom prst="rect">
            <a:avLst/>
          </a:prstGeom>
        </p:spPr>
        <p:txBody>
          <a:bodyPr rtlCol="0"/>
          <a:lstStyle/>
          <a:p>
            <a:fld id="{0C7023B6-9C69-45E9-8D58-0908EFFB0402}" type="datetime1">
              <a:rPr lang="en-US" smtClean="0"/>
              <a:pPr/>
              <a:t>12/10/2020</a:t>
            </a:fld>
            <a:endParaRPr lang="en-US" dirty="0"/>
          </a:p>
        </p:txBody>
      </p:sp>
      <p:sp>
        <p:nvSpPr>
          <p:cNvPr id="13" name="Slide Number Placeholder 12"/>
          <p:cNvSpPr>
            <a:spLocks noGrp="1"/>
          </p:cNvSpPr>
          <p:nvPr>
            <p:ph type="sldNum" sz="quarter" idx="11"/>
          </p:nvPr>
        </p:nvSpPr>
        <p:spPr>
          <a:xfrm>
            <a:off x="0" y="4667249"/>
            <a:ext cx="1447800" cy="663578"/>
          </a:xfrm>
          <a:prstGeom prst="rect">
            <a:avLst/>
          </a:prstGeom>
        </p:spPr>
        <p:txBody>
          <a:bodyPr rtlCol="0"/>
          <a:lstStyle>
            <a:lvl1pPr>
              <a:defRPr sz="2800"/>
            </a:lvl1pPr>
          </a:lstStyle>
          <a:p>
            <a:fld id="{73702568-E102-48B9-BE1A-D9751C8569E1}"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a:prstGeom prst="rect">
            <a:avLst/>
          </a:prstGeo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22"/>
          <p:cNvSpPr>
            <a:spLocks noGrp="1"/>
          </p:cNvSpPr>
          <p:nvPr>
            <p:ph type="sldNum" sz="quarter" idx="4"/>
          </p:nvPr>
        </p:nvSpPr>
        <p:spPr>
          <a:xfrm>
            <a:off x="-5080" y="129540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6011862" y="144462"/>
            <a:ext cx="533400" cy="244476"/>
          </a:xfrm>
          <a:prstGeom prst="rect">
            <a:avLst/>
          </a:prstGeom>
        </p:spPr>
        <p:txBody>
          <a:bodyPr/>
          <a:lstStyle/>
          <a:p>
            <a:fld id="{73702568-E102-48B9-BE1A-D9751C8569E1}" type="slidenum">
              <a:rPr lang="en-US" smtClean="0"/>
              <a:pPr/>
              <a:t>‹#›</a:t>
            </a:fld>
            <a:endParaRPr lang="en-US" dirty="0"/>
          </a:p>
        </p:txBody>
      </p:sp>
      <p:pic>
        <p:nvPicPr>
          <p:cNvPr id="11" name="Content Placeholder 3"/>
          <p:cNvPicPr>
            <a:picLocks noChangeAspect="1"/>
          </p:cNvPicPr>
          <p:nvPr userDrawn="1"/>
        </p:nvPicPr>
        <p:blipFill rotWithShape="1">
          <a:blip r:embed="rId2" cstate="print">
            <a:extLst>
              <a:ext uri="{28A0092B-C50C-407E-A947-70E740481C1C}">
                <a14:useLocalDpi xmlns:a14="http://schemas.microsoft.com/office/drawing/2010/main" val="0"/>
              </a:ext>
            </a:extLst>
          </a:blip>
          <a:srcRect l="-1110" r="67777"/>
          <a:stretch/>
        </p:blipFill>
        <p:spPr>
          <a:xfrm>
            <a:off x="45720" y="6172200"/>
            <a:ext cx="914400" cy="621792"/>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11" name="Content Placeholder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86200" y="228600"/>
            <a:ext cx="5042645" cy="114300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userDrawn="1"/>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a:prstGeom prst="rect">
            <a:avLst/>
          </a:prstGeom>
        </p:spPr>
        <p:txBody>
          <a:bodyPr>
            <a:noAutofit/>
          </a:bodyPr>
          <a:lstStyle>
            <a:lvl1pPr algn="ctr">
              <a:defRPr sz="2000">
                <a:solidFill>
                  <a:srgbClr val="FFFFFF"/>
                </a:solidFill>
              </a:defRPr>
            </a:lvl1pPr>
          </a:lstStyle>
          <a:p>
            <a:endParaRPr lang="en-US" dirty="0"/>
          </a:p>
        </p:txBody>
      </p:sp>
      <p:pic>
        <p:nvPicPr>
          <p:cNvPr id="12" name="Content Placeholder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8955" y="228600"/>
            <a:ext cx="5042645" cy="114300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8" name="Content Placeholder 7"/>
          <p:cNvSpPr>
            <a:spLocks noGrp="1"/>
          </p:cNvSpPr>
          <p:nvPr>
            <p:ph sz="quarter" idx="1"/>
          </p:nvPr>
        </p:nvSpPr>
        <p:spPr>
          <a:xfrm>
            <a:off x="612648" y="1600200"/>
            <a:ext cx="8153400" cy="4343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Slide Number Placeholder 22"/>
          <p:cNvSpPr>
            <a:spLocks noGrp="1"/>
          </p:cNvSpPr>
          <p:nvPr>
            <p:ph type="sldNum" sz="quarter" idx="4"/>
          </p:nvPr>
        </p:nvSpPr>
        <p:spPr>
          <a:xfrm>
            <a:off x="-5080" y="128016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userDrawn="1"/>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3" name="Slide Number Placeholder 12"/>
          <p:cNvSpPr>
            <a:spLocks noGrp="1"/>
          </p:cNvSpPr>
          <p:nvPr>
            <p:ph type="sldNum" sz="quarter" idx="11"/>
          </p:nvPr>
        </p:nvSpPr>
        <p:spPr>
          <a:xfrm>
            <a:off x="0" y="1752600"/>
            <a:ext cx="1295400" cy="701676"/>
          </a:xfrm>
          <a:prstGeom prst="rect">
            <a:avLst/>
          </a:prstGeom>
        </p:spPr>
        <p:txBody>
          <a:bodyPr>
            <a:noAutofit/>
          </a:bodyPr>
          <a:lstStyle>
            <a:lvl1pPr>
              <a:defRPr sz="2400">
                <a:solidFill>
                  <a:srgbClr val="FFFFFF"/>
                </a:solidFill>
              </a:defRPr>
            </a:lvl1pPr>
          </a:lstStyle>
          <a:p>
            <a:fld id="{73702568-E102-48B9-BE1A-D9751C8569E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354033"/>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0" y="1589567"/>
            <a:ext cx="3918099" cy="4354033"/>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Slide Number Placeholder 22"/>
          <p:cNvSpPr>
            <a:spLocks noGrp="1"/>
          </p:cNvSpPr>
          <p:nvPr>
            <p:ph type="sldNum" sz="quarter" idx="4"/>
          </p:nvPr>
        </p:nvSpPr>
        <p:spPr>
          <a:xfrm>
            <a:off x="-5080" y="129540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3622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3622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 Placeholder 15"/>
          <p:cNvSpPr>
            <a:spLocks noGrp="1"/>
          </p:cNvSpPr>
          <p:nvPr>
            <p:ph type="body" sz="quarter" idx="1"/>
          </p:nvPr>
        </p:nvSpPr>
        <p:spPr>
          <a:xfrm>
            <a:off x="609600" y="16764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6764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9" name="Slide Number Placeholder 22"/>
          <p:cNvSpPr>
            <a:spLocks noGrp="1"/>
          </p:cNvSpPr>
          <p:nvPr>
            <p:ph type="sldNum" sz="quarter" idx="10"/>
          </p:nvPr>
        </p:nvSpPr>
        <p:spPr>
          <a:xfrm>
            <a:off x="-5080" y="129540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Slide Number Placeholder 22"/>
          <p:cNvSpPr>
            <a:spLocks noGrp="1"/>
          </p:cNvSpPr>
          <p:nvPr>
            <p:ph type="sldNum" sz="quarter" idx="4"/>
          </p:nvPr>
        </p:nvSpPr>
        <p:spPr>
          <a:xfrm>
            <a:off x="-5080" y="128016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0" y="6248400"/>
            <a:ext cx="2667000" cy="365125"/>
          </a:xfrm>
          <a:prstGeom prst="rect">
            <a:avLst/>
          </a:prstGeom>
        </p:spPr>
        <p:txBody>
          <a:bodyPr/>
          <a:lstStyle/>
          <a:p>
            <a:fld id="{2668DAE1-42ED-4A9C-A2AB-92A381B88C88}" type="datetime1">
              <a:rPr lang="en-US" smtClean="0"/>
              <a:pPr/>
              <a:t>12/10/2020</a:t>
            </a:fld>
            <a:endParaRPr lang="en-US" dirty="0"/>
          </a:p>
        </p:txBody>
      </p:sp>
      <p:sp>
        <p:nvSpPr>
          <p:cNvPr id="3" name="Footer Placeholder 2"/>
          <p:cNvSpPr>
            <a:spLocks noGrp="1"/>
          </p:cNvSpPr>
          <p:nvPr>
            <p:ph type="ftr" sz="quarter" idx="11"/>
          </p:nvPr>
        </p:nvSpPr>
        <p:spPr>
          <a:xfrm>
            <a:off x="609600" y="6248206"/>
            <a:ext cx="5421083"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0" y="6248400"/>
            <a:ext cx="533400" cy="381000"/>
          </a:xfrm>
          <a:prstGeom prst="rect">
            <a:avLst/>
          </a:prstGeom>
        </p:spPr>
        <p:txBody>
          <a:bodyPr/>
          <a:lstStyle>
            <a:lvl1pPr>
              <a:defRPr>
                <a:solidFill>
                  <a:schemeClr val="tx2"/>
                </a:solidFill>
              </a:defRPr>
            </a:lvl1pPr>
          </a:lstStyle>
          <a:p>
            <a:fld id="{73702568-E102-48B9-BE1A-D9751C8569E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11" name="Content Placeholder 3"/>
          <p:cNvPicPr>
            <a:picLocks noChangeAspect="1"/>
          </p:cNvPicPr>
          <p:nvPr/>
        </p:nvPicPr>
        <p:blipFill rotWithShape="1">
          <a:blip r:embed="rId4" cstate="print">
            <a:extLst>
              <a:ext uri="{28A0092B-C50C-407E-A947-70E740481C1C}">
                <a14:useLocalDpi xmlns:a14="http://schemas.microsoft.com/office/drawing/2010/main" val="0"/>
              </a:ext>
            </a:extLst>
          </a:blip>
          <a:srcRect l="-1110" r="67777"/>
          <a:stretch/>
        </p:blipFill>
        <p:spPr>
          <a:xfrm>
            <a:off x="45720" y="6172200"/>
            <a:ext cx="914400" cy="621792"/>
          </a:xfrm>
          <a:prstGeom prst="rect">
            <a:avLst/>
          </a:prstGeom>
        </p:spPr>
      </p:pic>
      <p:sp>
        <p:nvSpPr>
          <p:cNvPr id="15" name="Slide Number Placeholder 6"/>
          <p:cNvSpPr>
            <a:spLocks noGrp="1"/>
          </p:cNvSpPr>
          <p:nvPr>
            <p:ph type="sldNum" sz="quarter" idx="4"/>
          </p:nvPr>
        </p:nvSpPr>
        <p:spPr>
          <a:xfrm>
            <a:off x="4343400" y="6478385"/>
            <a:ext cx="533400" cy="365760"/>
          </a:xfrm>
          <a:prstGeom prst="rect">
            <a:avLst/>
          </a:prstGeom>
        </p:spPr>
        <p:txBody>
          <a:bodyPr/>
          <a:lstStyle/>
          <a:p>
            <a:fld id="{73702568-E102-48B9-BE1A-D9751C8569E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5" r:id="rId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3434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9540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lide Number Placeholder 22"/>
          <p:cNvSpPr>
            <a:spLocks noGrp="1"/>
          </p:cNvSpPr>
          <p:nvPr>
            <p:ph type="sldNum" sz="quarter" idx="4"/>
          </p:nvPr>
        </p:nvSpPr>
        <p:spPr>
          <a:xfrm>
            <a:off x="-5080" y="1280160"/>
            <a:ext cx="533400" cy="244476"/>
          </a:xfrm>
          <a:prstGeom prst="rect">
            <a:avLst/>
          </a:prstGeom>
        </p:spPr>
        <p:txBody>
          <a:bodyPr vert="horz" anchor="ctr" anchorCtr="0">
            <a:normAutofit/>
          </a:bodyPr>
          <a:lstStyle>
            <a:lvl1pPr algn="ctr" eaLnBrk="1" latinLnBrk="0" hangingPunct="1">
              <a:defRPr kumimoji="0" sz="1400" b="1">
                <a:solidFill>
                  <a:schemeClr val="tx2"/>
                </a:solidFill>
              </a:defRPr>
            </a:lvl1pPr>
          </a:lstStyle>
          <a:p>
            <a:fld id="{73702568-E102-48B9-BE1A-D9751C8569E1}" type="slidenum">
              <a:rPr lang="en-US" smtClean="0"/>
              <a:pPr/>
              <a:t>‹#›</a:t>
            </a:fld>
            <a:endParaRPr lang="en-US" dirty="0"/>
          </a:p>
        </p:txBody>
      </p:sp>
      <p:pic>
        <p:nvPicPr>
          <p:cNvPr id="14" name="Content Placeholder 3"/>
          <p:cNvPicPr>
            <a:picLocks noChangeAspect="1"/>
          </p:cNvPicPr>
          <p:nvPr/>
        </p:nvPicPr>
        <p:blipFill rotWithShape="1">
          <a:blip r:embed="rId13" cstate="print">
            <a:extLst>
              <a:ext uri="{28A0092B-C50C-407E-A947-70E740481C1C}">
                <a14:useLocalDpi xmlns:a14="http://schemas.microsoft.com/office/drawing/2010/main" val="0"/>
              </a:ext>
            </a:extLst>
          </a:blip>
          <a:srcRect l="-1110" r="67777"/>
          <a:stretch/>
        </p:blipFill>
        <p:spPr>
          <a:xfrm>
            <a:off x="45720" y="6172200"/>
            <a:ext cx="914400" cy="621792"/>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harbageconsulting.com/" TargetMode="External"/><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image" Target="../media/image2.png"/><Relationship Id="rId5" Type="http://schemas.openxmlformats.org/officeDocument/2006/relationships/hyperlink" Target="mailto:lisa@harbageconsulting.com" TargetMode="External"/><Relationship Id="rId4" Type="http://schemas.openxmlformats.org/officeDocument/2006/relationships/hyperlink" Target="mailto:peter@harbageconsulting.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3657600"/>
            <a:ext cx="7010400" cy="1219200"/>
          </a:xfrm>
        </p:spPr>
        <p:txBody>
          <a:bodyPr>
            <a:noAutofit/>
          </a:bodyPr>
          <a:lstStyle/>
          <a:p>
            <a:r>
              <a:rPr lang="en-US" sz="2600" dirty="0"/>
              <a:t>National Delivery System Reform Incentive Payment Program (DSRIP) Trends &amp; Implications for California</a:t>
            </a:r>
          </a:p>
        </p:txBody>
      </p:sp>
      <p:sp>
        <p:nvSpPr>
          <p:cNvPr id="3" name="Subtitle 2"/>
          <p:cNvSpPr>
            <a:spLocks noGrp="1"/>
          </p:cNvSpPr>
          <p:nvPr>
            <p:ph type="subTitle" idx="1"/>
          </p:nvPr>
        </p:nvSpPr>
        <p:spPr>
          <a:xfrm>
            <a:off x="1219200" y="5181600"/>
            <a:ext cx="6858000" cy="685800"/>
          </a:xfrm>
        </p:spPr>
        <p:txBody>
          <a:bodyPr>
            <a:normAutofit/>
          </a:bodyPr>
          <a:lstStyle/>
          <a:p>
            <a:r>
              <a:rPr lang="en-US" dirty="0"/>
              <a:t>September 2014</a:t>
            </a:r>
          </a:p>
          <a:p>
            <a:endParaRPr lang="en-US" dirty="0"/>
          </a:p>
        </p:txBody>
      </p:sp>
    </p:spTree>
    <p:extLst>
      <p:ext uri="{BB962C8B-B14F-4D97-AF65-F5344CB8AC3E}">
        <p14:creationId xmlns:p14="http://schemas.microsoft.com/office/powerpoint/2010/main" val="1383202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rmAutofit fontScale="90000"/>
          </a:bodyPr>
          <a:lstStyle/>
          <a:p>
            <a:r>
              <a:rPr lang="en-US" dirty="0">
                <a:solidFill>
                  <a:schemeClr val="accent1"/>
                </a:solidFill>
              </a:rPr>
              <a:t>Comparison of DSRIP CA, TX &amp; NY</a:t>
            </a:r>
          </a:p>
        </p:txBody>
      </p:sp>
      <p:graphicFrame>
        <p:nvGraphicFramePr>
          <p:cNvPr id="8" name="Table 7" descr="California.&#10;Program Title: Delivery System Reform Incentive Program (DSRIP). &#10;Waiver Approved: November 2010. &#10;CMS Approval of DSRIP Framework: March 2011. &#10;CMS Approval of Individual Plans: March 2011. &#10;Duration: 5 Years.&#10;Funding Available: 3.3 billion dollars.&#10;Participating Entities: 21 Public Hospitals.&#10;DSRIP Category Titles. 1. Infrastructure development. 2. Innovation and Redesign. 3. Population focused improvement. 4. Urgent Improvement in Care. 5. LIHP HIV Transition. &#10;Project Menu Size: 298 Milestones.&#10;&#10;Texas.&#10;Program Title: Delivery System Reform Incentive Pool (DSRIP).&#10;Waiver Approved: December 2011.&#10;CMS Approval of DSRIP Framework: September 2012.&#10;CMS Approval of Individual Plans: June 2013.&#10;Duration: 5 Years.&#10;Funding Available: 5.7 billion dollars.&#10;Participating Entities: 20 Regional Healthcare Partnerships - 330 public &amp; private providers.&#10;DSRIP Category Titles. 1. Infrastructure development. 2. Program Innovation and Redesign. 3. Population focused improvement. 4. Urgent Improvement in Care.&#10;Project Menu Size: 1,322 projects, varying milestones.&#10;&#10;New York.&#10;Program Title: Delivery System Reform Incentive Payment (DSRIP) Program.&#10;Waiver Approved: February 2014.&#10;CMS Approval of DSRIP Framework: Protocols still in development.&#10;CMS Approval of Individual Plans: January through March 2014.&#10;Duration: 5 and a half years.&#10;Funding Available: 6.9 billion dollars.&#10;Participating Entities: 20 to 40 Performing Provider Systems which inccludes thousands of public &amp; private providers.&#10;DSRIP Category Titles. 1. Overall project progress. 2. System transformation. 3. Clinical improvements. 4. Population-Wide Strategy Implementation.&#10;Project Menu Size: 44 Projects with specific milestones.&#10;"/>
          <p:cNvGraphicFramePr>
            <a:graphicFrameLocks noGrp="1"/>
          </p:cNvGraphicFramePr>
          <p:nvPr>
            <p:extLst>
              <p:ext uri="{D42A27DB-BD31-4B8C-83A1-F6EECF244321}">
                <p14:modId xmlns:p14="http://schemas.microsoft.com/office/powerpoint/2010/main" val="4230847475"/>
              </p:ext>
            </p:extLst>
          </p:nvPr>
        </p:nvGraphicFramePr>
        <p:xfrm>
          <a:off x="0" y="1219200"/>
          <a:ext cx="9144000" cy="5638800"/>
        </p:xfrm>
        <a:graphic>
          <a:graphicData uri="http://schemas.openxmlformats.org/drawingml/2006/table">
            <a:tbl>
              <a:tblPr firstRow="1"/>
              <a:tblGrid>
                <a:gridCol w="1476007">
                  <a:extLst>
                    <a:ext uri="{9D8B030D-6E8A-4147-A177-3AD203B41FA5}">
                      <a16:colId xmlns:a16="http://schemas.microsoft.com/office/drawing/2014/main" val="20000"/>
                    </a:ext>
                  </a:extLst>
                </a:gridCol>
                <a:gridCol w="2372635">
                  <a:extLst>
                    <a:ext uri="{9D8B030D-6E8A-4147-A177-3AD203B41FA5}">
                      <a16:colId xmlns:a16="http://schemas.microsoft.com/office/drawing/2014/main" val="20001"/>
                    </a:ext>
                  </a:extLst>
                </a:gridCol>
                <a:gridCol w="2647679">
                  <a:extLst>
                    <a:ext uri="{9D8B030D-6E8A-4147-A177-3AD203B41FA5}">
                      <a16:colId xmlns:a16="http://schemas.microsoft.com/office/drawing/2014/main" val="20002"/>
                    </a:ext>
                  </a:extLst>
                </a:gridCol>
                <a:gridCol w="2647679">
                  <a:extLst>
                    <a:ext uri="{9D8B030D-6E8A-4147-A177-3AD203B41FA5}">
                      <a16:colId xmlns:a16="http://schemas.microsoft.com/office/drawing/2014/main" val="20003"/>
                    </a:ext>
                  </a:extLst>
                </a:gridCol>
              </a:tblGrid>
              <a:tr h="267640">
                <a:tc>
                  <a:txBody>
                    <a:bodyPr/>
                    <a:lstStyle/>
                    <a:p>
                      <a:pPr algn="l" fontAlgn="b"/>
                      <a:r>
                        <a:rPr lang="en-US" sz="1400" b="1" i="0" u="none" strike="noStrike" dirty="0">
                          <a:solidFill>
                            <a:srgbClr val="FFFFFF"/>
                          </a:solidFill>
                          <a:effectLst/>
                          <a:latin typeface="Calibri"/>
                        </a:rPr>
                        <a:t>  </a:t>
                      </a:r>
                    </a:p>
                  </a:txBody>
                  <a:tcPr marL="9827" marR="9827" marT="9827"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1"/>
                    </a:solidFill>
                  </a:tcPr>
                </a:tc>
                <a:tc>
                  <a:txBody>
                    <a:bodyPr/>
                    <a:lstStyle/>
                    <a:p>
                      <a:pPr algn="ctr" fontAlgn="b"/>
                      <a:r>
                        <a:rPr lang="en-US" sz="1400" b="1" i="0" u="none" strike="noStrike" dirty="0">
                          <a:solidFill>
                            <a:srgbClr val="FFFFFF"/>
                          </a:solidFill>
                          <a:effectLst/>
                          <a:latin typeface="Calibri"/>
                        </a:rPr>
                        <a:t>California</a:t>
                      </a:r>
                    </a:p>
                  </a:txBody>
                  <a:tcPr marL="9827" marR="9827" marT="9827"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1"/>
                    </a:solidFill>
                  </a:tcPr>
                </a:tc>
                <a:tc>
                  <a:txBody>
                    <a:bodyPr/>
                    <a:lstStyle/>
                    <a:p>
                      <a:pPr algn="ctr" fontAlgn="b"/>
                      <a:r>
                        <a:rPr lang="en-US" sz="1400" b="1" i="0" u="none" strike="noStrike" dirty="0">
                          <a:solidFill>
                            <a:srgbClr val="FFFFFF"/>
                          </a:solidFill>
                          <a:effectLst/>
                          <a:latin typeface="Calibri"/>
                        </a:rPr>
                        <a:t>Texas</a:t>
                      </a:r>
                    </a:p>
                  </a:txBody>
                  <a:tcPr marL="9827" marR="9827" marT="9827"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1"/>
                    </a:solidFill>
                  </a:tcPr>
                </a:tc>
                <a:tc>
                  <a:txBody>
                    <a:bodyPr/>
                    <a:lstStyle/>
                    <a:p>
                      <a:pPr algn="ctr" fontAlgn="b"/>
                      <a:r>
                        <a:rPr lang="en-US" sz="1400" b="1" i="0" u="none" strike="noStrike" dirty="0">
                          <a:solidFill>
                            <a:srgbClr val="FFFFFF"/>
                          </a:solidFill>
                          <a:effectLst/>
                          <a:latin typeface="Calibri"/>
                        </a:rPr>
                        <a:t>New York</a:t>
                      </a:r>
                    </a:p>
                  </a:txBody>
                  <a:tcPr marL="9827" marR="9827" marT="9827"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459441">
                <a:tc>
                  <a:txBody>
                    <a:bodyPr/>
                    <a:lstStyle/>
                    <a:p>
                      <a:pPr algn="l" fontAlgn="ctr"/>
                      <a:r>
                        <a:rPr lang="en-US" sz="1400" b="1" i="0" u="none" strike="noStrike" dirty="0">
                          <a:solidFill>
                            <a:srgbClr val="FFFFFF"/>
                          </a:solidFill>
                          <a:effectLst/>
                          <a:latin typeface="Calibri"/>
                        </a:rPr>
                        <a:t>Program Title</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Delivery System Reform Incentive Program (DSRIP)</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dirty="0">
                          <a:solidFill>
                            <a:srgbClr val="000000"/>
                          </a:solidFill>
                          <a:effectLst/>
                          <a:latin typeface="Calibri"/>
                        </a:rPr>
                        <a:t>Delivery System Reform Incentive Pool</a:t>
                      </a:r>
                      <a:r>
                        <a:rPr lang="en-US" sz="1400" b="0" i="0" u="none" strike="noStrike" baseline="0" dirty="0">
                          <a:solidFill>
                            <a:srgbClr val="000000"/>
                          </a:solidFill>
                          <a:effectLst/>
                          <a:latin typeface="Calibri"/>
                        </a:rPr>
                        <a:t> (DSRIP)</a:t>
                      </a:r>
                      <a:endParaRPr lang="en-US" sz="1400" b="0" i="0" u="none" strike="noStrike" dirty="0">
                        <a:solidFill>
                          <a:srgbClr val="000000"/>
                        </a:solidFill>
                        <a:effectLst/>
                        <a:latin typeface="Calibri"/>
                      </a:endParaRP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dirty="0">
                          <a:solidFill>
                            <a:srgbClr val="000000"/>
                          </a:solidFill>
                          <a:effectLst/>
                          <a:latin typeface="Calibri"/>
                        </a:rPr>
                        <a:t>Delivery System Reform Incentive Payment </a:t>
                      </a:r>
                      <a:r>
                        <a:rPr lang="en-US" sz="1400" b="0" i="0" u="none" strike="noStrike" baseline="0" dirty="0">
                          <a:solidFill>
                            <a:srgbClr val="000000"/>
                          </a:solidFill>
                          <a:effectLst/>
                          <a:latin typeface="Calibri"/>
                        </a:rPr>
                        <a:t>(DSRIP) Program</a:t>
                      </a:r>
                      <a:endParaRPr lang="en-US" sz="1400" b="0" i="0" u="none" strike="noStrike" dirty="0">
                        <a:solidFill>
                          <a:srgbClr val="000000"/>
                        </a:solidFill>
                        <a:effectLst/>
                        <a:latin typeface="Calibri"/>
                      </a:endParaRP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0001"/>
                  </a:ext>
                </a:extLst>
              </a:tr>
              <a:tr h="267640">
                <a:tc>
                  <a:txBody>
                    <a:bodyPr/>
                    <a:lstStyle/>
                    <a:p>
                      <a:pPr algn="l" fontAlgn="ctr"/>
                      <a:r>
                        <a:rPr lang="en-US" sz="1400" b="1" i="0" u="none" strike="noStrike" dirty="0">
                          <a:solidFill>
                            <a:srgbClr val="FFFFFF"/>
                          </a:solidFill>
                          <a:effectLst/>
                          <a:latin typeface="Calibri"/>
                        </a:rPr>
                        <a:t>Waiver Approved</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November 2010</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December 2011</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February 2014</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0002"/>
                  </a:ext>
                </a:extLst>
              </a:tr>
              <a:tr h="459441">
                <a:tc>
                  <a:txBody>
                    <a:bodyPr/>
                    <a:lstStyle/>
                    <a:p>
                      <a:pPr algn="l" fontAlgn="ctr"/>
                      <a:r>
                        <a:rPr lang="en-US" sz="1400" b="1" i="0" u="none" strike="noStrike" dirty="0">
                          <a:solidFill>
                            <a:srgbClr val="FFFFFF"/>
                          </a:solidFill>
                          <a:effectLst/>
                          <a:latin typeface="Calibri"/>
                        </a:rPr>
                        <a:t>CMS Approval of DSRIP Framework</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March</a:t>
                      </a:r>
                      <a:r>
                        <a:rPr lang="en-US" sz="1400" b="0" i="0" u="none" strike="noStrike" baseline="0" dirty="0">
                          <a:solidFill>
                            <a:srgbClr val="000000"/>
                          </a:solidFill>
                          <a:effectLst/>
                          <a:latin typeface="Calibri"/>
                        </a:rPr>
                        <a:t> 2011</a:t>
                      </a:r>
                      <a:endParaRPr lang="en-US" sz="1400" b="0" i="0" u="none" strike="noStrike" dirty="0">
                        <a:solidFill>
                          <a:srgbClr val="000000"/>
                        </a:solidFill>
                        <a:effectLst/>
                        <a:latin typeface="Calibri"/>
                      </a:endParaRP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dirty="0">
                          <a:solidFill>
                            <a:srgbClr val="000000"/>
                          </a:solidFill>
                          <a:effectLst/>
                          <a:latin typeface="Calibri"/>
                        </a:rPr>
                        <a:t>Sept 2012</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dirty="0">
                          <a:solidFill>
                            <a:srgbClr val="000000"/>
                          </a:solidFill>
                          <a:effectLst/>
                          <a:latin typeface="Calibri"/>
                        </a:rPr>
                        <a:t>Protocols still in</a:t>
                      </a:r>
                      <a:r>
                        <a:rPr lang="en-US" sz="1400" b="0" i="0" u="none" strike="noStrike" baseline="0" dirty="0">
                          <a:solidFill>
                            <a:srgbClr val="000000"/>
                          </a:solidFill>
                          <a:effectLst/>
                          <a:latin typeface="Calibri"/>
                        </a:rPr>
                        <a:t> development</a:t>
                      </a:r>
                      <a:endParaRPr lang="en-US" sz="1400" b="0" i="0" u="none" strike="noStrike" dirty="0">
                        <a:solidFill>
                          <a:srgbClr val="000000"/>
                        </a:solidFill>
                        <a:effectLst/>
                        <a:latin typeface="Calibri"/>
                      </a:endParaRP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0003"/>
                  </a:ext>
                </a:extLst>
              </a:tr>
              <a:tr h="459441">
                <a:tc>
                  <a:txBody>
                    <a:bodyPr/>
                    <a:lstStyle/>
                    <a:p>
                      <a:pPr algn="l" fontAlgn="ctr"/>
                      <a:r>
                        <a:rPr lang="en-US" sz="1400" b="1" i="0" u="none" strike="noStrike" dirty="0">
                          <a:solidFill>
                            <a:srgbClr val="FFFFFF"/>
                          </a:solidFill>
                          <a:effectLst/>
                          <a:latin typeface="Calibri"/>
                        </a:rPr>
                        <a:t>CMS Approval of Individual</a:t>
                      </a:r>
                      <a:r>
                        <a:rPr lang="en-US" sz="1400" b="1" i="0" u="none" strike="noStrike" baseline="0" dirty="0">
                          <a:solidFill>
                            <a:srgbClr val="FFFFFF"/>
                          </a:solidFill>
                          <a:effectLst/>
                          <a:latin typeface="Calibri"/>
                        </a:rPr>
                        <a:t> Plans</a:t>
                      </a:r>
                      <a:endParaRPr lang="en-US" sz="1400" b="1" i="0" u="none" strike="noStrike" dirty="0">
                        <a:solidFill>
                          <a:srgbClr val="FFFFFF"/>
                        </a:solidFill>
                        <a:effectLst/>
                        <a:latin typeface="Calibri"/>
                      </a:endParaRP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March 2011</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June 2013</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Jan-Mar 2014</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0004"/>
                  </a:ext>
                </a:extLst>
              </a:tr>
              <a:tr h="267640">
                <a:tc>
                  <a:txBody>
                    <a:bodyPr/>
                    <a:lstStyle/>
                    <a:p>
                      <a:pPr algn="l" fontAlgn="ctr"/>
                      <a:r>
                        <a:rPr lang="en-US" sz="1400" b="1" i="0" u="none" strike="noStrike" dirty="0">
                          <a:solidFill>
                            <a:srgbClr val="FFFFFF"/>
                          </a:solidFill>
                          <a:effectLst/>
                          <a:latin typeface="Calibri"/>
                        </a:rPr>
                        <a:t>Duration</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5 Years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5 Years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5.5 Years</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0005"/>
                  </a:ext>
                </a:extLst>
              </a:tr>
              <a:tr h="442268">
                <a:tc>
                  <a:txBody>
                    <a:bodyPr/>
                    <a:lstStyle/>
                    <a:p>
                      <a:pPr algn="l" fontAlgn="ctr"/>
                      <a:r>
                        <a:rPr lang="en-US" sz="1400" b="1" i="0" u="none" strike="noStrike" dirty="0">
                          <a:solidFill>
                            <a:srgbClr val="FFFFFF"/>
                          </a:solidFill>
                          <a:effectLst/>
                          <a:latin typeface="Calibri"/>
                        </a:rPr>
                        <a:t>Federal</a:t>
                      </a:r>
                      <a:r>
                        <a:rPr lang="en-US" sz="1400" b="1" i="0" u="none" strike="noStrike" baseline="0" dirty="0">
                          <a:solidFill>
                            <a:srgbClr val="FFFFFF"/>
                          </a:solidFill>
                          <a:effectLst/>
                          <a:latin typeface="Calibri"/>
                        </a:rPr>
                        <a:t> F</a:t>
                      </a:r>
                      <a:r>
                        <a:rPr lang="en-US" sz="1400" b="1" i="0" u="none" strike="noStrike" dirty="0">
                          <a:solidFill>
                            <a:srgbClr val="FFFFFF"/>
                          </a:solidFill>
                          <a:effectLst/>
                          <a:latin typeface="Calibri"/>
                        </a:rPr>
                        <a:t>unding Available</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$3.3B</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a:solidFill>
                            <a:srgbClr val="000000"/>
                          </a:solidFill>
                          <a:effectLst/>
                          <a:latin typeface="Calibri"/>
                        </a:rPr>
                        <a:t>$5.7B</a:t>
                      </a:r>
                      <a:endParaRPr lang="en-US" sz="1400" b="0" i="0" u="none" strike="noStrike" dirty="0">
                        <a:solidFill>
                          <a:srgbClr val="000000"/>
                        </a:solidFill>
                        <a:effectLst/>
                        <a:latin typeface="Calibri"/>
                      </a:endParaRP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fontAlgn="ctr"/>
                      <a:r>
                        <a:rPr lang="en-US" sz="1400" b="0" i="0" u="none" strike="noStrike" dirty="0">
                          <a:solidFill>
                            <a:srgbClr val="000000"/>
                          </a:solidFill>
                          <a:effectLst/>
                          <a:latin typeface="Calibri"/>
                        </a:rPr>
                        <a:t>$6.9B</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0006"/>
                  </a:ext>
                </a:extLst>
              </a:tr>
              <a:tr h="683990">
                <a:tc>
                  <a:txBody>
                    <a:bodyPr/>
                    <a:lstStyle/>
                    <a:p>
                      <a:pPr algn="l" fontAlgn="ctr"/>
                      <a:r>
                        <a:rPr lang="en-US" sz="1400" b="1" i="0" u="none" strike="noStrike" dirty="0">
                          <a:solidFill>
                            <a:srgbClr val="FFFFFF"/>
                          </a:solidFill>
                          <a:effectLst/>
                          <a:latin typeface="Calibri"/>
                        </a:rPr>
                        <a:t>Participating Entities</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algn="l" fontAlgn="ctr"/>
                      <a:r>
                        <a:rPr lang="en-US" sz="1400" b="0" i="0" u="none" strike="noStrike" dirty="0">
                          <a:solidFill>
                            <a:srgbClr val="000000"/>
                          </a:solidFill>
                          <a:effectLst/>
                          <a:latin typeface="Calibri"/>
                        </a:rPr>
                        <a:t>21 Public Hospitals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20 Regional Healthcare Partnerships (330</a:t>
                      </a:r>
                      <a:r>
                        <a:rPr lang="en-US" sz="1400" b="0" i="0" u="none" strike="noStrike" baseline="0" dirty="0">
                          <a:solidFill>
                            <a:srgbClr val="000000"/>
                          </a:solidFill>
                          <a:effectLst/>
                          <a:latin typeface="Calibri"/>
                        </a:rPr>
                        <a:t> </a:t>
                      </a:r>
                      <a:r>
                        <a:rPr lang="en-US" sz="1400" b="0" i="0" u="none" strike="noStrike" dirty="0">
                          <a:solidFill>
                            <a:srgbClr val="000000"/>
                          </a:solidFill>
                          <a:effectLst/>
                          <a:latin typeface="Calibri"/>
                        </a:rPr>
                        <a:t>public &amp; private providers)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fontAlgn="ctr"/>
                      <a:r>
                        <a:rPr lang="en-US" sz="1400" b="0" i="0" u="none" strike="noStrike" dirty="0">
                          <a:solidFill>
                            <a:srgbClr val="000000"/>
                          </a:solidFill>
                          <a:effectLst/>
                          <a:latin typeface="Calibri"/>
                        </a:rPr>
                        <a:t>20-40 Performing Provider Systems (thousands of public &amp; private providers)</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0007"/>
                  </a:ext>
                </a:extLst>
              </a:tr>
              <a:tr h="2096407">
                <a:tc>
                  <a:txBody>
                    <a:bodyPr/>
                    <a:lstStyle/>
                    <a:p>
                      <a:pPr algn="l" fontAlgn="ctr"/>
                      <a:r>
                        <a:rPr lang="en-US" sz="1400" b="1" i="0" u="none" strike="noStrike" dirty="0">
                          <a:solidFill>
                            <a:srgbClr val="FFFFFF"/>
                          </a:solidFill>
                          <a:effectLst/>
                          <a:latin typeface="Calibri"/>
                        </a:rPr>
                        <a:t>DSRIP Category Title</a:t>
                      </a: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F81BD"/>
                    </a:solidFill>
                  </a:tcPr>
                </a:tc>
                <a:tc>
                  <a:txBody>
                    <a:bodyPr/>
                    <a:lstStyle/>
                    <a:p>
                      <a:pPr marL="0" indent="0" algn="l" fontAlgn="ctr">
                        <a:buFont typeface="+mj-lt"/>
                        <a:buNone/>
                      </a:pPr>
                      <a:endParaRPr lang="en-US" sz="1400" b="0" i="0" u="none" strike="noStrike" dirty="0">
                        <a:solidFill>
                          <a:srgbClr val="000000"/>
                        </a:solidFill>
                        <a:effectLst/>
                        <a:latin typeface="Calibri"/>
                      </a:endParaRPr>
                    </a:p>
                    <a:p>
                      <a:pPr marL="342900" indent="-342900" algn="l" fontAlgn="ctr">
                        <a:buFont typeface="+mj-lt"/>
                        <a:buAutoNum type="arabicPeriod"/>
                      </a:pPr>
                      <a:r>
                        <a:rPr lang="en-US" sz="1400" b="0" i="0" u="none" strike="noStrike" dirty="0">
                          <a:solidFill>
                            <a:srgbClr val="000000"/>
                          </a:solidFill>
                          <a:effectLst/>
                          <a:latin typeface="Calibri"/>
                        </a:rPr>
                        <a:t>Infrastructure Development</a:t>
                      </a:r>
                    </a:p>
                    <a:p>
                      <a:pPr marL="342900" indent="-342900" algn="l" fontAlgn="ctr">
                        <a:buFont typeface="+mj-lt"/>
                        <a:buAutoNum type="arabicPeriod"/>
                      </a:pPr>
                      <a:r>
                        <a:rPr lang="en-US" sz="1400" b="0" i="0" u="none" strike="noStrike" dirty="0">
                          <a:solidFill>
                            <a:srgbClr val="000000"/>
                          </a:solidFill>
                          <a:effectLst/>
                          <a:latin typeface="Calibri"/>
                        </a:rPr>
                        <a:t>Innovation and Redesign</a:t>
                      </a:r>
                    </a:p>
                    <a:p>
                      <a:pPr marL="342900" indent="-342900" algn="l" fontAlgn="ctr">
                        <a:buFont typeface="+mj-lt"/>
                        <a:buAutoNum type="arabicPeriod" startAt="3"/>
                      </a:pPr>
                      <a:r>
                        <a:rPr lang="en-US" sz="1400" b="0" i="0" u="none" strike="noStrike" dirty="0">
                          <a:solidFill>
                            <a:srgbClr val="000000"/>
                          </a:solidFill>
                          <a:effectLst/>
                          <a:latin typeface="Calibri"/>
                        </a:rPr>
                        <a:t>Population-Focused Improvement</a:t>
                      </a:r>
                    </a:p>
                    <a:p>
                      <a:pPr marL="342900" indent="-342900" algn="l" fontAlgn="ctr">
                        <a:buFont typeface="+mj-lt"/>
                        <a:buAutoNum type="arabicPeriod" startAt="3"/>
                      </a:pPr>
                      <a:r>
                        <a:rPr lang="en-US" sz="1400" b="0" i="0" u="none" strike="noStrike" dirty="0">
                          <a:solidFill>
                            <a:srgbClr val="000000"/>
                          </a:solidFill>
                          <a:effectLst/>
                          <a:latin typeface="Calibri"/>
                        </a:rPr>
                        <a:t>Urgent Improvement in Care</a:t>
                      </a:r>
                    </a:p>
                    <a:p>
                      <a:pPr marL="342900" indent="-342900" algn="l" fontAlgn="ctr">
                        <a:buFont typeface="+mj-lt"/>
                        <a:buAutoNum type="arabicPeriod" startAt="3"/>
                      </a:pPr>
                      <a:r>
                        <a:rPr lang="en-US" sz="1400" b="0" i="0" u="none" strike="noStrike" dirty="0">
                          <a:solidFill>
                            <a:srgbClr val="000000"/>
                          </a:solidFill>
                          <a:effectLst/>
                          <a:latin typeface="Calibri"/>
                        </a:rPr>
                        <a:t>LIHP HIV Transition</a:t>
                      </a:r>
                    </a:p>
                  </a:txBody>
                  <a:tcPr marL="9827" marR="9827" marT="982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marL="342900" indent="-342900" algn="l" fontAlgn="ctr">
                        <a:buFont typeface="+mj-lt"/>
                        <a:buAutoNum type="arabicPeriod"/>
                      </a:pPr>
                      <a:endParaRPr lang="en-US" sz="1400" b="0" i="0" u="none" strike="noStrike" dirty="0">
                        <a:solidFill>
                          <a:srgbClr val="000000"/>
                        </a:solidFill>
                        <a:effectLst/>
                        <a:latin typeface="Calibri"/>
                      </a:endParaRPr>
                    </a:p>
                    <a:p>
                      <a:pPr marL="342900" indent="-342900" algn="l" fontAlgn="ctr">
                        <a:buFont typeface="+mj-lt"/>
                        <a:buAutoNum type="arabicPeriod"/>
                      </a:pPr>
                      <a:r>
                        <a:rPr lang="en-US" sz="1400" b="0" i="0" u="none" strike="noStrike" dirty="0">
                          <a:solidFill>
                            <a:srgbClr val="000000"/>
                          </a:solidFill>
                          <a:effectLst/>
                          <a:latin typeface="Calibri"/>
                        </a:rPr>
                        <a:t>Infrastructure Development</a:t>
                      </a:r>
                    </a:p>
                    <a:p>
                      <a:pPr marL="342900" indent="-342900" algn="l" fontAlgn="ctr">
                        <a:buFont typeface="+mj-lt"/>
                        <a:buAutoNum type="arabicPeriod"/>
                      </a:pPr>
                      <a:r>
                        <a:rPr lang="en-US" sz="1400" b="0" i="0" u="none" strike="noStrike" dirty="0">
                          <a:solidFill>
                            <a:srgbClr val="000000"/>
                          </a:solidFill>
                          <a:effectLst/>
                          <a:latin typeface="Calibri"/>
                        </a:rPr>
                        <a:t>Program Innovation and Redesign</a:t>
                      </a:r>
                    </a:p>
                    <a:p>
                      <a:pPr marL="342900" indent="-342900" algn="l" fontAlgn="ctr">
                        <a:buFont typeface="+mj-lt"/>
                        <a:buAutoNum type="arabicPeriod"/>
                      </a:pPr>
                      <a:r>
                        <a:rPr lang="en-US" sz="1400" b="0" i="0" u="none" strike="noStrike" dirty="0">
                          <a:solidFill>
                            <a:srgbClr val="000000"/>
                          </a:solidFill>
                          <a:effectLst/>
                          <a:latin typeface="Calibri"/>
                        </a:rPr>
                        <a:t>Population-Focused Improvement</a:t>
                      </a:r>
                    </a:p>
                    <a:p>
                      <a:pPr marL="342900" indent="-342900" algn="l" fontAlgn="ctr">
                        <a:buFont typeface="+mj-lt"/>
                        <a:buAutoNum type="arabicPeriod"/>
                      </a:pPr>
                      <a:r>
                        <a:rPr lang="en-US" sz="1400" b="0" i="0" u="none" strike="noStrike" dirty="0">
                          <a:solidFill>
                            <a:srgbClr val="000000"/>
                          </a:solidFill>
                          <a:effectLst/>
                          <a:latin typeface="Calibri"/>
                        </a:rPr>
                        <a:t>Urgent Improvement in Care</a:t>
                      </a:r>
                    </a:p>
                  </a:txBody>
                  <a:tcPr marL="9827" marR="9827" marT="9827"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marL="342900" indent="-342900" algn="l" fontAlgn="ctr">
                        <a:buFont typeface="+mj-lt"/>
                        <a:buAutoNum type="arabicPeriod"/>
                      </a:pPr>
                      <a:endParaRPr lang="en-US" sz="1400" b="0" i="0" u="none" strike="noStrike" dirty="0">
                        <a:solidFill>
                          <a:srgbClr val="000000"/>
                        </a:solidFill>
                        <a:effectLst/>
                        <a:latin typeface="Calibri"/>
                      </a:endParaRPr>
                    </a:p>
                    <a:p>
                      <a:pPr marL="342900" indent="-342900" algn="l" fontAlgn="ctr">
                        <a:buFont typeface="+mj-lt"/>
                        <a:buAutoNum type="arabicPeriod"/>
                      </a:pPr>
                      <a:r>
                        <a:rPr lang="en-US" sz="1400" b="0" i="0" u="none" strike="noStrike" dirty="0">
                          <a:solidFill>
                            <a:srgbClr val="000000"/>
                          </a:solidFill>
                          <a:effectLst/>
                          <a:latin typeface="Calibri"/>
                        </a:rPr>
                        <a:t>Overall Project Progress </a:t>
                      </a:r>
                    </a:p>
                    <a:p>
                      <a:pPr marL="342900" indent="-342900" algn="l" fontAlgn="ctr">
                        <a:buFont typeface="+mj-lt"/>
                        <a:buAutoNum type="arabicPeriod"/>
                      </a:pPr>
                      <a:r>
                        <a:rPr lang="en-US" sz="1400" b="0" i="0" u="none" strike="noStrike" dirty="0">
                          <a:solidFill>
                            <a:srgbClr val="000000"/>
                          </a:solidFill>
                          <a:effectLst/>
                          <a:latin typeface="Calibri"/>
                        </a:rPr>
                        <a:t>System Transformation </a:t>
                      </a:r>
                    </a:p>
                    <a:p>
                      <a:pPr marL="342900" indent="-342900" algn="l" fontAlgn="ctr">
                        <a:buFont typeface="+mj-lt"/>
                        <a:buAutoNum type="arabicPeriod"/>
                      </a:pPr>
                      <a:r>
                        <a:rPr lang="en-US" sz="1400" b="0" i="0" u="none" strike="noStrike" dirty="0">
                          <a:solidFill>
                            <a:srgbClr val="000000"/>
                          </a:solidFill>
                          <a:effectLst/>
                          <a:latin typeface="Calibri"/>
                        </a:rPr>
                        <a:t>Clinical Improvements</a:t>
                      </a:r>
                    </a:p>
                    <a:p>
                      <a:pPr marL="342900" indent="-342900" algn="l" fontAlgn="ctr">
                        <a:buFont typeface="+mj-lt"/>
                        <a:buAutoNum type="arabicPeriod"/>
                      </a:pPr>
                      <a:r>
                        <a:rPr lang="en-US" sz="1400" b="0" i="0" u="none" strike="noStrike" dirty="0">
                          <a:solidFill>
                            <a:srgbClr val="000000"/>
                          </a:solidFill>
                          <a:effectLst/>
                          <a:latin typeface="Calibri"/>
                        </a:rPr>
                        <a:t>Population-Wide</a:t>
                      </a:r>
                      <a:r>
                        <a:rPr lang="en-US" sz="1400" b="0" i="0" u="none" strike="noStrike" baseline="0" dirty="0">
                          <a:solidFill>
                            <a:srgbClr val="000000"/>
                          </a:solidFill>
                          <a:effectLst/>
                          <a:latin typeface="Calibri"/>
                        </a:rPr>
                        <a:t> Strategy Implementation</a:t>
                      </a:r>
                      <a:endParaRPr lang="en-US" sz="1400" b="0" i="0" u="none" strike="noStrike" dirty="0">
                        <a:solidFill>
                          <a:srgbClr val="000000"/>
                        </a:solidFill>
                        <a:effectLst/>
                        <a:latin typeface="Calibri"/>
                      </a:endParaRPr>
                    </a:p>
                  </a:txBody>
                  <a:tcPr marL="9827" marR="9827" marT="9827"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0008"/>
                  </a:ext>
                </a:extLst>
              </a:tr>
              <a:tr h="234892">
                <a:tc>
                  <a:txBody>
                    <a:bodyPr/>
                    <a:lstStyle/>
                    <a:p>
                      <a:pPr algn="l" fontAlgn="ctr"/>
                      <a:r>
                        <a:rPr lang="en-US" sz="1400" b="1" i="0" u="none" strike="noStrike" dirty="0">
                          <a:solidFill>
                            <a:srgbClr val="FFFFFF"/>
                          </a:solidFill>
                          <a:effectLst/>
                          <a:latin typeface="Calibri"/>
                        </a:rPr>
                        <a:t>Project</a:t>
                      </a:r>
                      <a:r>
                        <a:rPr lang="en-US" sz="1400" b="1" i="0" u="none" strike="noStrike" baseline="0" dirty="0">
                          <a:solidFill>
                            <a:srgbClr val="FFFFFF"/>
                          </a:solidFill>
                          <a:effectLst/>
                          <a:latin typeface="Calibri"/>
                        </a:rPr>
                        <a:t> Menu Size</a:t>
                      </a:r>
                      <a:endParaRPr lang="en-US" sz="1400" b="1" i="0" u="none" strike="noStrike" dirty="0">
                        <a:solidFill>
                          <a:srgbClr val="FFFFFF"/>
                        </a:solidFill>
                        <a:effectLst/>
                        <a:latin typeface="Calibri"/>
                      </a:endParaRPr>
                    </a:p>
                  </a:txBody>
                  <a:tcPr marL="9827" marR="9827" marT="982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fontAlgn="ctr"/>
                      <a:r>
                        <a:rPr lang="en-US" sz="1400" b="0" i="0" u="none" strike="noStrike" dirty="0">
                          <a:solidFill>
                            <a:srgbClr val="000000"/>
                          </a:solidFill>
                          <a:effectLst/>
                          <a:latin typeface="Calibri"/>
                        </a:rPr>
                        <a:t>298 Milestones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CE6F1"/>
                    </a:solidFill>
                  </a:tcPr>
                </a:tc>
                <a:tc>
                  <a:txBody>
                    <a:bodyPr/>
                    <a:lstStyle/>
                    <a:p>
                      <a:pPr algn="l" fontAlgn="ctr"/>
                      <a:r>
                        <a:rPr lang="en-US" sz="1400" b="0" i="0" u="none" strike="noStrike" dirty="0">
                          <a:solidFill>
                            <a:srgbClr val="000000"/>
                          </a:solidFill>
                          <a:effectLst/>
                          <a:latin typeface="Calibri"/>
                        </a:rPr>
                        <a:t>1,322 Projects, varying milestones</a:t>
                      </a:r>
                    </a:p>
                  </a:txBody>
                  <a:tcPr marL="9827" marR="9827" marT="9827"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CE6F1"/>
                    </a:solidFill>
                  </a:tcPr>
                </a:tc>
                <a:tc>
                  <a:txBody>
                    <a:bodyPr/>
                    <a:lstStyle/>
                    <a:p>
                      <a:pPr algn="l" fontAlgn="ctr"/>
                      <a:r>
                        <a:rPr lang="en-US" sz="1400" b="0" i="0" u="none" strike="noStrike" dirty="0">
                          <a:solidFill>
                            <a:srgbClr val="000000"/>
                          </a:solidFill>
                          <a:effectLst/>
                          <a:latin typeface="Calibri"/>
                        </a:rPr>
                        <a:t>44 Projects</a:t>
                      </a:r>
                      <a:r>
                        <a:rPr lang="en-US" sz="1400" b="0" i="0" u="none" strike="noStrike" baseline="0" dirty="0">
                          <a:solidFill>
                            <a:srgbClr val="000000"/>
                          </a:solidFill>
                          <a:effectLst/>
                          <a:latin typeface="Calibri"/>
                        </a:rPr>
                        <a:t> with specific </a:t>
                      </a:r>
                      <a:r>
                        <a:rPr lang="en-US" sz="1400" b="0" i="0" u="none" strike="noStrike" dirty="0">
                          <a:solidFill>
                            <a:srgbClr val="000000"/>
                          </a:solidFill>
                          <a:effectLst/>
                          <a:latin typeface="Calibri"/>
                        </a:rPr>
                        <a:t>milestones</a:t>
                      </a:r>
                    </a:p>
                  </a:txBody>
                  <a:tcPr marL="9827" marR="9827" marT="982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361561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Autofit/>
          </a:bodyPr>
          <a:lstStyle/>
          <a:p>
            <a:r>
              <a:rPr lang="en-US" dirty="0">
                <a:solidFill>
                  <a:schemeClr val="accent1"/>
                </a:solidFill>
              </a:rPr>
              <a:t>DSRIP: Changing Role?</a:t>
            </a:r>
          </a:p>
        </p:txBody>
      </p:sp>
      <p:sp>
        <p:nvSpPr>
          <p:cNvPr id="7"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11</a:t>
            </a:fld>
            <a:endParaRPr lang="en-US" dirty="0"/>
          </a:p>
        </p:txBody>
      </p:sp>
      <p:sp>
        <p:nvSpPr>
          <p:cNvPr id="6" name="Content Placeholder 5"/>
          <p:cNvSpPr>
            <a:spLocks noGrp="1"/>
          </p:cNvSpPr>
          <p:nvPr>
            <p:ph sz="quarter" idx="1"/>
          </p:nvPr>
        </p:nvSpPr>
        <p:spPr>
          <a:xfrm>
            <a:off x="612648" y="1600200"/>
            <a:ext cx="8378952" cy="5029200"/>
          </a:xfrm>
        </p:spPr>
        <p:txBody>
          <a:bodyPr>
            <a:normAutofit/>
          </a:bodyPr>
          <a:lstStyle/>
          <a:p>
            <a:endParaRPr lang="en-US" sz="2400" dirty="0"/>
          </a:p>
          <a:p>
            <a:pPr marL="0" indent="0">
              <a:buNone/>
            </a:pPr>
            <a:r>
              <a:rPr lang="en-US" sz="2400" dirty="0"/>
              <a:t>“Originally, DSRIP initiatives were more narrowly focused on funding for safety net hospitals and often grew out of negotiations between states and HHS over the appropriate way to finance hospital care. </a:t>
            </a:r>
          </a:p>
          <a:p>
            <a:pPr marL="0" indent="0">
              <a:buNone/>
            </a:pPr>
            <a:r>
              <a:rPr lang="en-US" sz="2400" dirty="0"/>
              <a:t>Now, however, they increasingly are being used to promote a far more sweeping set of payment and delivery system reforms.”</a:t>
            </a:r>
          </a:p>
          <a:p>
            <a:pPr marL="0" indent="0">
              <a:buNone/>
            </a:pPr>
            <a:r>
              <a:rPr lang="en-US" sz="2400" b="1" i="1" dirty="0"/>
              <a:t>Kaiser Family Foundation, October 2014 </a:t>
            </a:r>
            <a:endParaRPr lang="en-US" sz="2100" b="1" i="1" dirty="0"/>
          </a:p>
        </p:txBody>
      </p:sp>
    </p:spTree>
    <p:extLst>
      <p:ext uri="{BB962C8B-B14F-4D97-AF65-F5344CB8AC3E}">
        <p14:creationId xmlns:p14="http://schemas.microsoft.com/office/powerpoint/2010/main" val="2951579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lstStyle/>
          <a:p>
            <a:r>
              <a:rPr lang="en-US" dirty="0">
                <a:solidFill>
                  <a:schemeClr val="accent1"/>
                </a:solidFill>
              </a:rPr>
              <a:t>How Does NY DSRIP Work?</a:t>
            </a:r>
          </a:p>
        </p:txBody>
      </p:sp>
      <p:sp>
        <p:nvSpPr>
          <p:cNvPr id="5"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12</a:t>
            </a:fld>
            <a:endParaRPr lang="en-US" dirty="0"/>
          </a:p>
        </p:txBody>
      </p:sp>
      <p:sp>
        <p:nvSpPr>
          <p:cNvPr id="4" name="Content Placeholder 3"/>
          <p:cNvSpPr>
            <a:spLocks noGrp="1"/>
          </p:cNvSpPr>
          <p:nvPr>
            <p:ph sz="quarter" idx="1"/>
          </p:nvPr>
        </p:nvSpPr>
        <p:spPr>
          <a:xfrm>
            <a:off x="612648" y="1600200"/>
            <a:ext cx="8378952" cy="5029200"/>
          </a:xfrm>
        </p:spPr>
        <p:txBody>
          <a:bodyPr>
            <a:noAutofit/>
          </a:bodyPr>
          <a:lstStyle/>
          <a:p>
            <a:pPr marL="0" indent="0">
              <a:buNone/>
            </a:pPr>
            <a:r>
              <a:rPr lang="en-US" sz="2400" b="1" dirty="0">
                <a:solidFill>
                  <a:schemeClr val="accent1"/>
                </a:solidFill>
              </a:rPr>
              <a:t>“Performing Provider Systems” go through a number of steps to implement DSRIP:</a:t>
            </a:r>
          </a:p>
          <a:p>
            <a:r>
              <a:rPr lang="en-US" sz="2400" dirty="0"/>
              <a:t>NYS established targeted programs with a menu of projects. </a:t>
            </a:r>
          </a:p>
          <a:p>
            <a:r>
              <a:rPr lang="en-US" sz="2400" dirty="0"/>
              <a:t>One provider in each region (PPS) is designated as the lead; regions can overlap.</a:t>
            </a:r>
          </a:p>
          <a:p>
            <a:r>
              <a:rPr lang="en-US" sz="2400" dirty="0"/>
              <a:t>Participating providers select projects off the menu. </a:t>
            </a:r>
          </a:p>
          <a:p>
            <a:r>
              <a:rPr lang="en-US" sz="2400" dirty="0"/>
              <a:t>DSRIP plans have progressively difficult milestones.  </a:t>
            </a:r>
            <a:endParaRPr lang="en-US" sz="2000" dirty="0"/>
          </a:p>
          <a:p>
            <a:r>
              <a:rPr lang="en-US" sz="2400" dirty="0"/>
              <a:t>Providers work to achieve the milestones, taking on the risk of missing the milestone.</a:t>
            </a:r>
          </a:p>
          <a:p>
            <a:r>
              <a:rPr lang="en-US" sz="2400" dirty="0"/>
              <a:t>There must be a source of permissible funds to match federal dollars.  </a:t>
            </a:r>
          </a:p>
        </p:txBody>
      </p:sp>
    </p:spTree>
    <p:extLst>
      <p:ext uri="{BB962C8B-B14F-4D97-AF65-F5344CB8AC3E}">
        <p14:creationId xmlns:p14="http://schemas.microsoft.com/office/powerpoint/2010/main" val="1059316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rPr>
              <a:t>Broad Trends in DSRIP Programs</a:t>
            </a:r>
          </a:p>
        </p:txBody>
      </p:sp>
      <p:sp>
        <p:nvSpPr>
          <p:cNvPr id="4" name="Slide Number Placeholder 3"/>
          <p:cNvSpPr>
            <a:spLocks noGrp="1"/>
          </p:cNvSpPr>
          <p:nvPr>
            <p:ph type="sldNum" sz="quarter" idx="4"/>
          </p:nvPr>
        </p:nvSpPr>
        <p:spPr/>
        <p:txBody>
          <a:bodyPr>
            <a:normAutofit fontScale="85000" lnSpcReduction="20000"/>
          </a:bodyPr>
          <a:lstStyle/>
          <a:p>
            <a:fld id="{73702568-E102-48B9-BE1A-D9751C8569E1}" type="slidenum">
              <a:rPr lang="en-US" smtClean="0"/>
              <a:pPr/>
              <a:t>13</a:t>
            </a:fld>
            <a:endParaRPr lang="en-US" dirty="0"/>
          </a:p>
        </p:txBody>
      </p:sp>
      <p:sp>
        <p:nvSpPr>
          <p:cNvPr id="3" name="Content Placeholder 2"/>
          <p:cNvSpPr>
            <a:spLocks noGrp="1"/>
          </p:cNvSpPr>
          <p:nvPr>
            <p:ph sz="quarter" idx="1"/>
          </p:nvPr>
        </p:nvSpPr>
        <p:spPr/>
        <p:txBody>
          <a:bodyPr/>
          <a:lstStyle/>
          <a:p>
            <a:pPr marL="0" indent="0">
              <a:buNone/>
            </a:pPr>
            <a:r>
              <a:rPr lang="en-US" sz="2400" dirty="0"/>
              <a:t>CMS generally has moved towards:</a:t>
            </a:r>
          </a:p>
          <a:p>
            <a:r>
              <a:rPr lang="en-US" sz="2400" dirty="0"/>
              <a:t>Narrower menu of projects with pre-approved metrics and milestones.</a:t>
            </a:r>
          </a:p>
          <a:p>
            <a:r>
              <a:rPr lang="en-US" sz="2400" dirty="0"/>
              <a:t>Collaboration with, and inclusion of, a broad range of providers, including social service providers.</a:t>
            </a:r>
          </a:p>
          <a:p>
            <a:r>
              <a:rPr lang="en-US" sz="2400" dirty="0"/>
              <a:t>Stretch goals. </a:t>
            </a:r>
          </a:p>
          <a:p>
            <a:pPr lvl="1"/>
            <a:r>
              <a:rPr lang="en-US" sz="2100" dirty="0"/>
              <a:t>DSRIP accountability bar is being set higher in each state.</a:t>
            </a:r>
          </a:p>
          <a:p>
            <a:pPr lvl="1"/>
            <a:r>
              <a:rPr lang="en-US" sz="2100" dirty="0"/>
              <a:t>DSRIP goal is statewide payment reform.</a:t>
            </a:r>
          </a:p>
          <a:p>
            <a:r>
              <a:rPr lang="en-US" sz="2400" dirty="0"/>
              <a:t>More upfront planning—with CMS planning funds.</a:t>
            </a:r>
          </a:p>
          <a:p>
            <a:r>
              <a:rPr lang="en-US" sz="2400" dirty="0"/>
              <a:t>Standardized and streamlined data reporting. </a:t>
            </a:r>
          </a:p>
          <a:p>
            <a:endParaRPr lang="en-US" sz="3200" dirty="0"/>
          </a:p>
          <a:p>
            <a:endParaRPr lang="en-US" dirty="0"/>
          </a:p>
        </p:txBody>
      </p:sp>
    </p:spTree>
    <p:extLst>
      <p:ext uri="{BB962C8B-B14F-4D97-AF65-F5344CB8AC3E}">
        <p14:creationId xmlns:p14="http://schemas.microsoft.com/office/powerpoint/2010/main" val="3750757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895600"/>
            <a:ext cx="8229600" cy="3124200"/>
          </a:xfrm>
        </p:spPr>
        <p:txBody>
          <a:bodyPr>
            <a:normAutofit fontScale="90000"/>
          </a:bodyPr>
          <a:lstStyle/>
          <a:p>
            <a:pPr algn="ctr"/>
            <a:r>
              <a:rPr lang="en-US" dirty="0"/>
              <a:t>For more information, visit: </a:t>
            </a:r>
            <a:r>
              <a:rPr lang="en-US" dirty="0">
                <a:hlinkClick r:id="rId3"/>
              </a:rPr>
              <a:t>www.harbageconsulting.com</a:t>
            </a:r>
            <a:r>
              <a:rPr lang="en-US" dirty="0"/>
              <a:t> </a:t>
            </a:r>
            <a:br>
              <a:rPr lang="en-US" dirty="0"/>
            </a:br>
            <a:r>
              <a:rPr lang="en-US" dirty="0"/>
              <a:t>or contact us at: </a:t>
            </a:r>
            <a:br>
              <a:rPr lang="en-US" dirty="0"/>
            </a:br>
            <a:r>
              <a:rPr lang="en-US" dirty="0">
                <a:hlinkClick r:id="rId4"/>
              </a:rPr>
              <a:t>peter@harbageconsulting.com</a:t>
            </a:r>
            <a:r>
              <a:rPr lang="en-US" dirty="0"/>
              <a:t>  </a:t>
            </a:r>
            <a:br>
              <a:rPr lang="en-US" dirty="0"/>
            </a:br>
            <a:r>
              <a:rPr lang="en-US" dirty="0">
                <a:hlinkClick r:id="rId5"/>
              </a:rPr>
              <a:t>lisa@harbageconsulting.com</a:t>
            </a:r>
            <a:endParaRPr lang="en-US" dirty="0"/>
          </a:p>
        </p:txBody>
      </p:sp>
      <p:pic>
        <p:nvPicPr>
          <p:cNvPr id="4" name="Content Placeholder 3" title="Harbage Consulting"/>
          <p:cNvPicPr>
            <a:picLocks noGrp="1" noChangeAspect="1"/>
          </p:cNvPicPr>
          <p:nvPr>
            <p:ph sz="quarter" idx="4294967295"/>
          </p:nvPr>
        </p:nvPicPr>
        <p:blipFill>
          <a:blip r:embed="rId6" cstate="print">
            <a:extLst>
              <a:ext uri="{28A0092B-C50C-407E-A947-70E740481C1C}">
                <a14:useLocalDpi xmlns:a14="http://schemas.microsoft.com/office/drawing/2010/main" val="0"/>
              </a:ext>
            </a:extLst>
          </a:blip>
          <a:stretch>
            <a:fillRect/>
          </a:stretch>
        </p:blipFill>
        <p:spPr>
          <a:xfrm>
            <a:off x="1752600" y="1066800"/>
            <a:ext cx="5715000" cy="1295400"/>
          </a:xfrm>
        </p:spPr>
      </p:pic>
      <p:sp>
        <p:nvSpPr>
          <p:cNvPr id="3" name="Slide Number Placeholder 2"/>
          <p:cNvSpPr>
            <a:spLocks noGrp="1"/>
          </p:cNvSpPr>
          <p:nvPr>
            <p:ph type="sldNum" sz="quarter" idx="12"/>
          </p:nvPr>
        </p:nvSpPr>
        <p:spPr>
          <a:xfrm>
            <a:off x="4419600" y="6248400"/>
            <a:ext cx="533400" cy="381000"/>
          </a:xfrm>
        </p:spPr>
        <p:txBody>
          <a:bodyPr>
            <a:normAutofit/>
          </a:bodyPr>
          <a:lstStyle/>
          <a:p>
            <a:fld id="{73702568-E102-48B9-BE1A-D9751C8569E1}" type="slidenum">
              <a:rPr lang="en-US" smtClean="0"/>
              <a:pPr/>
              <a:t>14</a:t>
            </a:fld>
            <a:endParaRPr lang="en-US" dirty="0"/>
          </a:p>
        </p:txBody>
      </p:sp>
    </p:spTree>
    <p:extLst>
      <p:ext uri="{BB962C8B-B14F-4D97-AF65-F5344CB8AC3E}">
        <p14:creationId xmlns:p14="http://schemas.microsoft.com/office/powerpoint/2010/main" val="3876607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2000" cy="990600"/>
          </a:xfrm>
        </p:spPr>
        <p:txBody>
          <a:bodyPr>
            <a:normAutofit/>
          </a:bodyPr>
          <a:lstStyle/>
          <a:p>
            <a:r>
              <a:rPr lang="en-US" dirty="0">
                <a:solidFill>
                  <a:schemeClr val="accent1"/>
                </a:solidFill>
              </a:rPr>
              <a:t>What is DSRIP?</a:t>
            </a:r>
          </a:p>
        </p:txBody>
      </p:sp>
      <p:sp>
        <p:nvSpPr>
          <p:cNvPr id="5"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2</a:t>
            </a:fld>
            <a:endParaRPr lang="en-US" dirty="0"/>
          </a:p>
        </p:txBody>
      </p:sp>
      <p:sp>
        <p:nvSpPr>
          <p:cNvPr id="10" name="Content Placeholder 2"/>
          <p:cNvSpPr>
            <a:spLocks noGrp="1"/>
          </p:cNvSpPr>
          <p:nvPr>
            <p:ph sz="quarter" idx="1"/>
          </p:nvPr>
        </p:nvSpPr>
        <p:spPr>
          <a:xfrm>
            <a:off x="762000" y="1676400"/>
            <a:ext cx="8001000" cy="4876800"/>
          </a:xfrm>
        </p:spPr>
        <p:txBody>
          <a:bodyPr>
            <a:normAutofit/>
          </a:bodyPr>
          <a:lstStyle/>
          <a:p>
            <a:pPr marL="0" indent="0">
              <a:buNone/>
            </a:pPr>
            <a:r>
              <a:rPr lang="en-US" sz="2100" dirty="0"/>
              <a:t>A new-</a:t>
            </a:r>
            <a:r>
              <a:rPr lang="en-US" sz="2100" dirty="0" err="1"/>
              <a:t>ish</a:t>
            </a:r>
            <a:r>
              <a:rPr lang="en-US" sz="2100" dirty="0"/>
              <a:t> Medicaid effort operated under a Section 1115 Medicaid waiver program that provides provider financial incentives to:</a:t>
            </a:r>
          </a:p>
          <a:p>
            <a:r>
              <a:rPr lang="en-US" sz="2100" dirty="0"/>
              <a:t>Support delivery systems changes to meet the triple aim;</a:t>
            </a:r>
          </a:p>
          <a:p>
            <a:r>
              <a:rPr lang="en-US" sz="2100" dirty="0"/>
              <a:t>Address gaps in care delivery;</a:t>
            </a:r>
          </a:p>
          <a:p>
            <a:r>
              <a:rPr lang="en-US" sz="2100" dirty="0"/>
              <a:t>Improve hospital operations; and,</a:t>
            </a:r>
          </a:p>
          <a:p>
            <a:r>
              <a:rPr lang="en-US" sz="2100" dirty="0"/>
              <a:t>Increase care capacity. </a:t>
            </a:r>
          </a:p>
          <a:p>
            <a:endParaRPr lang="en-US" sz="1600" dirty="0"/>
          </a:p>
          <a:p>
            <a:pPr marL="0" indent="0">
              <a:buNone/>
            </a:pPr>
            <a:r>
              <a:rPr lang="en-US" sz="2100" dirty="0"/>
              <a:t>States use federal dollars with a match.  </a:t>
            </a:r>
          </a:p>
          <a:p>
            <a:pPr marL="0" indent="0">
              <a:buNone/>
            </a:pPr>
            <a:r>
              <a:rPr lang="en-US" sz="2100" dirty="0"/>
              <a:t>Budget Neutrality rules apply.</a:t>
            </a:r>
          </a:p>
        </p:txBody>
      </p:sp>
      <p:pic>
        <p:nvPicPr>
          <p:cNvPr id="9" name="Picture 5" title="Route to Succes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3377020"/>
            <a:ext cx="2881855" cy="3252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23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chemeClr val="accent1"/>
                </a:solidFill>
              </a:rPr>
              <a:t>There is no definition, but DSRIPs seem to share certain traits.</a:t>
            </a:r>
          </a:p>
        </p:txBody>
      </p:sp>
      <p:sp>
        <p:nvSpPr>
          <p:cNvPr id="6"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3</a:t>
            </a:fld>
            <a:endParaRPr lang="en-US" dirty="0"/>
          </a:p>
        </p:txBody>
      </p:sp>
      <p:graphicFrame>
        <p:nvGraphicFramePr>
          <p:cNvPr id="8" name="Content Placeholder 3" title="DSRIP Shared Traits"/>
          <p:cNvGraphicFramePr>
            <a:graphicFrameLocks noGrp="1"/>
          </p:cNvGraphicFramePr>
          <p:nvPr>
            <p:ph idx="1"/>
            <p:extLst>
              <p:ext uri="{D42A27DB-BD31-4B8C-83A1-F6EECF244321}">
                <p14:modId xmlns:p14="http://schemas.microsoft.com/office/powerpoint/2010/main" val="2254561799"/>
              </p:ext>
            </p:extLst>
          </p:nvPr>
        </p:nvGraphicFramePr>
        <p:xfrm>
          <a:off x="990600" y="1752600"/>
          <a:ext cx="7715250"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ounded Rectangle 8"/>
          <p:cNvSpPr/>
          <p:nvPr/>
        </p:nvSpPr>
        <p:spPr>
          <a:xfrm>
            <a:off x="1007104" y="5978757"/>
            <a:ext cx="7679696" cy="345843"/>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98348" indent="-342900" algn="ctr"/>
            <a:r>
              <a:rPr lang="en-US" sz="2400" b="1" i="1" dirty="0">
                <a:solidFill>
                  <a:schemeClr val="accent1"/>
                </a:solidFill>
              </a:rPr>
              <a:t>Better Health. Better Outcomes. Reduced Costs.</a:t>
            </a:r>
          </a:p>
        </p:txBody>
      </p:sp>
    </p:spTree>
    <p:extLst>
      <p:ext uri="{BB962C8B-B14F-4D97-AF65-F5344CB8AC3E}">
        <p14:creationId xmlns:p14="http://schemas.microsoft.com/office/powerpoint/2010/main" val="1994287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DSRIP Means New Effort</a:t>
            </a:r>
          </a:p>
        </p:txBody>
      </p:sp>
      <p:sp>
        <p:nvSpPr>
          <p:cNvPr id="4" name="Slide Number Placeholder 3"/>
          <p:cNvSpPr>
            <a:spLocks noGrp="1"/>
          </p:cNvSpPr>
          <p:nvPr>
            <p:ph type="sldNum" sz="quarter" idx="4"/>
          </p:nvPr>
        </p:nvSpPr>
        <p:spPr/>
        <p:txBody>
          <a:bodyPr>
            <a:normAutofit fontScale="85000" lnSpcReduction="20000"/>
          </a:bodyPr>
          <a:lstStyle/>
          <a:p>
            <a:fld id="{73702568-E102-48B9-BE1A-D9751C8569E1}" type="slidenum">
              <a:rPr lang="en-US" smtClean="0"/>
              <a:pPr/>
              <a:t>4</a:t>
            </a:fld>
            <a:endParaRPr lang="en-US" dirty="0"/>
          </a:p>
        </p:txBody>
      </p:sp>
      <p:sp>
        <p:nvSpPr>
          <p:cNvPr id="3" name="Content Placeholder 2"/>
          <p:cNvSpPr>
            <a:spLocks noGrp="1"/>
          </p:cNvSpPr>
          <p:nvPr>
            <p:ph sz="quarter" idx="1"/>
          </p:nvPr>
        </p:nvSpPr>
        <p:spPr/>
        <p:txBody>
          <a:bodyPr>
            <a:normAutofit/>
          </a:bodyPr>
          <a:lstStyle/>
          <a:p>
            <a:pPr marL="0" indent="0">
              <a:buNone/>
            </a:pPr>
            <a:endParaRPr lang="en-US" dirty="0"/>
          </a:p>
          <a:p>
            <a:pPr marL="0" indent="0">
              <a:buNone/>
            </a:pPr>
            <a:r>
              <a:rPr lang="en-US" sz="3200" b="1" dirty="0">
                <a:solidFill>
                  <a:schemeClr val="accent1"/>
                </a:solidFill>
              </a:rPr>
              <a:t>DSRIP is new work for better outcomes.</a:t>
            </a:r>
          </a:p>
          <a:p>
            <a:r>
              <a:rPr lang="en-US" dirty="0"/>
              <a:t>Medicaid has a long history of providing supplemental payments for volume of care. </a:t>
            </a:r>
          </a:p>
          <a:p>
            <a:r>
              <a:rPr lang="en-US" dirty="0"/>
              <a:t>The entire point of DSRIP is to move past notions of a federal subsidy (like DSH).</a:t>
            </a:r>
          </a:p>
        </p:txBody>
      </p:sp>
    </p:spTree>
    <p:extLst>
      <p:ext uri="{BB962C8B-B14F-4D97-AF65-F5344CB8AC3E}">
        <p14:creationId xmlns:p14="http://schemas.microsoft.com/office/powerpoint/2010/main" val="3740916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Autofit/>
          </a:bodyPr>
          <a:lstStyle/>
          <a:p>
            <a:r>
              <a:rPr lang="en-US" dirty="0">
                <a:solidFill>
                  <a:schemeClr val="accent1"/>
                </a:solidFill>
              </a:rPr>
              <a:t>Progressive Milestones</a:t>
            </a:r>
          </a:p>
        </p:txBody>
      </p:sp>
      <p:sp>
        <p:nvSpPr>
          <p:cNvPr id="7"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5</a:t>
            </a:fld>
            <a:endParaRPr lang="en-US" dirty="0"/>
          </a:p>
        </p:txBody>
      </p:sp>
      <p:sp>
        <p:nvSpPr>
          <p:cNvPr id="6" name="Content Placeholder 5"/>
          <p:cNvSpPr>
            <a:spLocks noGrp="1"/>
          </p:cNvSpPr>
          <p:nvPr>
            <p:ph sz="quarter" idx="1"/>
          </p:nvPr>
        </p:nvSpPr>
        <p:spPr>
          <a:xfrm>
            <a:off x="626992" y="1676400"/>
            <a:ext cx="8153400" cy="4572000"/>
          </a:xfrm>
        </p:spPr>
        <p:txBody>
          <a:bodyPr>
            <a:normAutofit/>
          </a:bodyPr>
          <a:lstStyle/>
          <a:p>
            <a:pPr marL="0" indent="0">
              <a:buNone/>
            </a:pPr>
            <a:r>
              <a:rPr lang="en-US" sz="2100" dirty="0"/>
              <a:t>DSRIP is fundamentally an incentive payment model.  FFS and managed care payments still happen.  DSRIP plans have:</a:t>
            </a:r>
          </a:p>
          <a:p>
            <a:r>
              <a:rPr lang="en-US" sz="2100" dirty="0"/>
              <a:t>Incentive payments for meeting relative progress measurements, growing more difficult overtime.</a:t>
            </a:r>
          </a:p>
          <a:p>
            <a:r>
              <a:rPr lang="en-US" sz="2100" dirty="0"/>
              <a:t>Some states allow partial recognition for partial                       achievement; others do not.  </a:t>
            </a:r>
          </a:p>
          <a:p>
            <a:r>
              <a:rPr lang="en-US" sz="2100" dirty="0"/>
              <a:t>Payments in early years are generally for process measures; outcome measures in later years.</a:t>
            </a:r>
          </a:p>
          <a:p>
            <a:r>
              <a:rPr lang="en-US" sz="2100" dirty="0"/>
              <a:t>Beyond improved health outcomes, goals include:</a:t>
            </a:r>
          </a:p>
          <a:p>
            <a:pPr lvl="1"/>
            <a:r>
              <a:rPr lang="en-US" sz="1800" dirty="0"/>
              <a:t>Better IT integration</a:t>
            </a:r>
          </a:p>
          <a:p>
            <a:pPr lvl="1"/>
            <a:r>
              <a:rPr lang="en-US" sz="1800" dirty="0"/>
              <a:t>Provider integration</a:t>
            </a:r>
          </a:p>
          <a:p>
            <a:pPr lvl="1"/>
            <a:r>
              <a:rPr lang="en-US" sz="1800" dirty="0"/>
              <a:t>State Department integration</a:t>
            </a:r>
          </a:p>
          <a:p>
            <a:endParaRPr lang="en-US" sz="2100" i="1" dirty="0"/>
          </a:p>
        </p:txBody>
      </p:sp>
      <p:pic>
        <p:nvPicPr>
          <p:cNvPr id="8194" name="Picture 2" title="Improvem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3886200"/>
            <a:ext cx="3834219" cy="2875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94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chemeClr val="accent1"/>
                </a:solidFill>
              </a:rPr>
              <a:t>DSRIP Finance Framework (NY)</a:t>
            </a:r>
          </a:p>
        </p:txBody>
      </p:sp>
      <p:sp>
        <p:nvSpPr>
          <p:cNvPr id="13"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6</a:t>
            </a:fld>
            <a:endParaRPr lang="en-US" dirty="0"/>
          </a:p>
        </p:txBody>
      </p:sp>
      <p:grpSp>
        <p:nvGrpSpPr>
          <p:cNvPr id="15" name="Group 14" descr="As time goes on, the amount of funding dedicated to Process Metrics decreases and the amount of funding dedicated to Outcome Metrics &amp; Avoidable Hospitalizations increases proportionately. Funding for Population Health Measures stays the same over time. "/>
          <p:cNvGrpSpPr/>
          <p:nvPr/>
        </p:nvGrpSpPr>
        <p:grpSpPr>
          <a:xfrm>
            <a:off x="914400" y="2286000"/>
            <a:ext cx="6781800" cy="3411378"/>
            <a:chOff x="533400" y="2590800"/>
            <a:chExt cx="6781800" cy="3411378"/>
          </a:xfrm>
        </p:grpSpPr>
        <p:sp>
          <p:nvSpPr>
            <p:cNvPr id="5" name="Right Triangle 4"/>
            <p:cNvSpPr/>
            <p:nvPr/>
          </p:nvSpPr>
          <p:spPr>
            <a:xfrm>
              <a:off x="1524000" y="2590800"/>
              <a:ext cx="5791200" cy="17526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prstClr val="white"/>
                  </a:solidFill>
                  <a:latin typeface="Arial" pitchFamily="34" charset="0"/>
                  <a:cs typeface="Arial" pitchFamily="34" charset="0"/>
                </a:rPr>
                <a:t>Process Metrics</a:t>
              </a:r>
            </a:p>
          </p:txBody>
        </p:sp>
        <p:sp>
          <p:nvSpPr>
            <p:cNvPr id="6" name="Right Triangle 5"/>
            <p:cNvSpPr/>
            <p:nvPr/>
          </p:nvSpPr>
          <p:spPr>
            <a:xfrm rot="10800000">
              <a:off x="1524000" y="2590800"/>
              <a:ext cx="5791200" cy="1752600"/>
            </a:xfrm>
            <a:prstGeom prst="r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TextBox 6"/>
            <p:cNvSpPr txBox="1"/>
            <p:nvPr/>
          </p:nvSpPr>
          <p:spPr>
            <a:xfrm>
              <a:off x="4953000" y="2667000"/>
              <a:ext cx="2362200" cy="1015663"/>
            </a:xfrm>
            <a:prstGeom prst="rect">
              <a:avLst/>
            </a:prstGeom>
            <a:noFill/>
          </p:spPr>
          <p:txBody>
            <a:bodyPr wrap="square" rtlCol="0">
              <a:spAutoFit/>
            </a:bodyPr>
            <a:lstStyle/>
            <a:p>
              <a:pPr algn="ctr"/>
              <a:r>
                <a:rPr lang="en-US" sz="2000" b="1" dirty="0">
                  <a:solidFill>
                    <a:schemeClr val="accent1"/>
                  </a:solidFill>
                  <a:latin typeface="Arial" pitchFamily="34" charset="0"/>
                  <a:cs typeface="Arial" pitchFamily="34" charset="0"/>
                </a:rPr>
                <a:t>Outcome Metrics &amp; Avoidable Hospitalization</a:t>
              </a:r>
            </a:p>
          </p:txBody>
        </p:sp>
        <p:sp>
          <p:nvSpPr>
            <p:cNvPr id="8" name="TextBox 7"/>
            <p:cNvSpPr txBox="1"/>
            <p:nvPr/>
          </p:nvSpPr>
          <p:spPr>
            <a:xfrm>
              <a:off x="533400" y="3537466"/>
              <a:ext cx="685800" cy="830997"/>
            </a:xfrm>
            <a:prstGeom prst="rect">
              <a:avLst/>
            </a:prstGeom>
            <a:noFill/>
          </p:spPr>
          <p:txBody>
            <a:bodyPr wrap="square" rtlCol="0">
              <a:spAutoFit/>
            </a:bodyPr>
            <a:lstStyle/>
            <a:p>
              <a:pPr algn="ctr"/>
              <a:r>
                <a:rPr lang="en-US" sz="4800" dirty="0">
                  <a:solidFill>
                    <a:srgbClr val="9F2936"/>
                  </a:solidFill>
                  <a:latin typeface="Arial" pitchFamily="34" charset="0"/>
                  <a:cs typeface="Arial" pitchFamily="34" charset="0"/>
                </a:rPr>
                <a:t>$</a:t>
              </a:r>
            </a:p>
          </p:txBody>
        </p:sp>
        <p:sp>
          <p:nvSpPr>
            <p:cNvPr id="9" name="TextBox 8"/>
            <p:cNvSpPr txBox="1"/>
            <p:nvPr/>
          </p:nvSpPr>
          <p:spPr>
            <a:xfrm>
              <a:off x="2362200" y="5417403"/>
              <a:ext cx="4038600" cy="584775"/>
            </a:xfrm>
            <a:prstGeom prst="rect">
              <a:avLst/>
            </a:prstGeom>
            <a:noFill/>
          </p:spPr>
          <p:txBody>
            <a:bodyPr wrap="square" rtlCol="0">
              <a:spAutoFit/>
            </a:bodyPr>
            <a:lstStyle/>
            <a:p>
              <a:pPr algn="ctr"/>
              <a:r>
                <a:rPr lang="en-US" sz="3200" b="1" dirty="0">
                  <a:solidFill>
                    <a:srgbClr val="9F2936"/>
                  </a:solidFill>
                  <a:latin typeface="Arial" pitchFamily="34" charset="0"/>
                  <a:cs typeface="Arial" pitchFamily="34" charset="0"/>
                </a:rPr>
                <a:t>Time</a:t>
              </a:r>
            </a:p>
          </p:txBody>
        </p:sp>
        <p:cxnSp>
          <p:nvCxnSpPr>
            <p:cNvPr id="11" name="Straight Arrow Connector 10"/>
            <p:cNvCxnSpPr/>
            <p:nvPr/>
          </p:nvCxnSpPr>
          <p:spPr>
            <a:xfrm flipV="1">
              <a:off x="1219200" y="2590800"/>
              <a:ext cx="0" cy="2514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600200" y="5417403"/>
              <a:ext cx="57150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1521371" y="4343402"/>
              <a:ext cx="5791200" cy="761998"/>
            </a:xfrm>
            <a:prstGeom prst="rect">
              <a:avLst/>
            </a:prstGeom>
            <a:solidFill>
              <a:schemeClr val="accent4"/>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accent1"/>
                  </a:solidFill>
                  <a:latin typeface="Arial" panose="020B0604020202020204" pitchFamily="34" charset="0"/>
                  <a:cs typeface="Arial" panose="020B0604020202020204" pitchFamily="34" charset="0"/>
                </a:rPr>
                <a:t>Population Health Measures</a:t>
              </a:r>
            </a:p>
          </p:txBody>
        </p:sp>
      </p:grpSp>
    </p:spTree>
    <p:extLst>
      <p:ext uri="{BB962C8B-B14F-4D97-AF65-F5344CB8AC3E}">
        <p14:creationId xmlns:p14="http://schemas.microsoft.com/office/powerpoint/2010/main" val="364476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32648" cy="990600"/>
          </a:xfrm>
        </p:spPr>
        <p:txBody>
          <a:bodyPr>
            <a:noAutofit/>
          </a:bodyPr>
          <a:lstStyle/>
          <a:p>
            <a:r>
              <a:rPr lang="en-US" dirty="0">
                <a:solidFill>
                  <a:schemeClr val="accent1"/>
                </a:solidFill>
              </a:rPr>
              <a:t>DSRIP States (Implemented)*</a:t>
            </a:r>
          </a:p>
        </p:txBody>
      </p:sp>
      <p:sp>
        <p:nvSpPr>
          <p:cNvPr id="7" name="TextBox 6" descr="Arizona’s program was never implemented. Florida and Oregon operate DSRIP-like programs, but don’t seem to be considered full DSRIP by CMS.&#10;"/>
          <p:cNvSpPr txBox="1"/>
          <p:nvPr/>
        </p:nvSpPr>
        <p:spPr>
          <a:xfrm>
            <a:off x="1295400" y="6019800"/>
            <a:ext cx="7315200" cy="861774"/>
          </a:xfrm>
          <a:prstGeom prst="rect">
            <a:avLst/>
          </a:prstGeom>
          <a:noFill/>
        </p:spPr>
        <p:txBody>
          <a:bodyPr wrap="square" rtlCol="0">
            <a:spAutoFit/>
          </a:bodyPr>
          <a:lstStyle/>
          <a:p>
            <a:r>
              <a:rPr lang="en-US" sz="1000" dirty="0"/>
              <a:t>     *  Arizona’s program was never implemented. Florida and Oregon operate DSRIP-like programs, but don’t seem to be considered full DSRIP by CMS.</a:t>
            </a:r>
          </a:p>
          <a:p>
            <a:r>
              <a:rPr lang="en-US" sz="1000" dirty="0"/>
              <a:t>  **  New Jersey hospitals encouraged (not required) to work with downstream providers and share payments.</a:t>
            </a:r>
          </a:p>
          <a:p>
            <a:r>
              <a:rPr lang="en-US" sz="1000" dirty="0"/>
              <a:t>***  New York has a linked statewide 25% reduction in avoidable hospitalization goal that reduces all provider payments if the entire state does not reach that goal.</a:t>
            </a:r>
          </a:p>
        </p:txBody>
      </p:sp>
      <p:sp>
        <p:nvSpPr>
          <p:cNvPr id="5" name="Slide Number Placeholder 4"/>
          <p:cNvSpPr>
            <a:spLocks noGrp="1"/>
          </p:cNvSpPr>
          <p:nvPr>
            <p:ph type="sldNum" sz="quarter" idx="4294967295"/>
          </p:nvPr>
        </p:nvSpPr>
        <p:spPr>
          <a:xfrm>
            <a:off x="8382000" y="6400800"/>
            <a:ext cx="533400" cy="244476"/>
          </a:xfrm>
          <a:prstGeom prst="rect">
            <a:avLst/>
          </a:prstGeom>
        </p:spPr>
        <p:txBody>
          <a:bodyPr>
            <a:noAutofit/>
          </a:bodyPr>
          <a:lstStyle/>
          <a:p>
            <a:pPr algn="r"/>
            <a:fld id="{4A6A4831-6D91-4B5A-86E0-E237037646F4}" type="slidenum">
              <a:rPr lang="en-US" sz="1600" b="1" smtClean="0">
                <a:solidFill>
                  <a:schemeClr val="accent2"/>
                </a:solidFill>
              </a:rPr>
              <a:pPr algn="r"/>
              <a:t>7</a:t>
            </a:fld>
            <a:endParaRPr lang="en-US" sz="1600" b="1" dirty="0">
              <a:solidFill>
                <a:schemeClr val="accent2"/>
              </a:solidFill>
            </a:endParaRPr>
          </a:p>
        </p:txBody>
      </p:sp>
      <p:sp>
        <p:nvSpPr>
          <p:cNvPr id="10" name="Content Placeholder 9">
            <a:extLst>
              <a:ext uri="{FF2B5EF4-FFF2-40B4-BE49-F238E27FC236}">
                <a16:creationId xmlns:a16="http://schemas.microsoft.com/office/drawing/2014/main" id="{9B1014C4-AC55-404B-9B1E-5C6F80C04CE4}"/>
              </a:ext>
            </a:extLst>
          </p:cNvPr>
          <p:cNvSpPr>
            <a:spLocks noGrp="1"/>
          </p:cNvSpPr>
          <p:nvPr>
            <p:ph sz="quarter" idx="1"/>
          </p:nvPr>
        </p:nvSpPr>
        <p:spPr/>
        <p:txBody>
          <a:bodyPr/>
          <a:lstStyle/>
          <a:p>
            <a:endParaRPr lang="en-US"/>
          </a:p>
        </p:txBody>
      </p:sp>
      <p:pic>
        <p:nvPicPr>
          <p:cNvPr id="12" name="Picture 11" descr="Table showing DSRIP States (Implemented)">
            <a:extLst>
              <a:ext uri="{FF2B5EF4-FFF2-40B4-BE49-F238E27FC236}">
                <a16:creationId xmlns:a16="http://schemas.microsoft.com/office/drawing/2014/main" id="{4340483D-9AD5-41A5-A685-09AE34D937FA}"/>
              </a:ext>
            </a:extLst>
          </p:cNvPr>
          <p:cNvPicPr>
            <a:picLocks noChangeAspect="1"/>
          </p:cNvPicPr>
          <p:nvPr/>
        </p:nvPicPr>
        <p:blipFill>
          <a:blip r:embed="rId3"/>
          <a:stretch>
            <a:fillRect/>
          </a:stretch>
        </p:blipFill>
        <p:spPr>
          <a:xfrm>
            <a:off x="0" y="948547"/>
            <a:ext cx="9144000" cy="4960905"/>
          </a:xfrm>
          <a:prstGeom prst="rect">
            <a:avLst/>
          </a:prstGeom>
        </p:spPr>
      </p:pic>
    </p:spTree>
    <p:extLst>
      <p:ext uri="{BB962C8B-B14F-4D97-AF65-F5344CB8AC3E}">
        <p14:creationId xmlns:p14="http://schemas.microsoft.com/office/powerpoint/2010/main" val="955494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Autofit/>
          </a:bodyPr>
          <a:lstStyle/>
          <a:p>
            <a:r>
              <a:rPr lang="en-US" dirty="0">
                <a:solidFill>
                  <a:schemeClr val="accent1"/>
                </a:solidFill>
              </a:rPr>
              <a:t>DSRIP: Smaller Programs</a:t>
            </a:r>
          </a:p>
        </p:txBody>
      </p:sp>
      <p:sp>
        <p:nvSpPr>
          <p:cNvPr id="7"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8</a:t>
            </a:fld>
            <a:endParaRPr lang="en-US" dirty="0"/>
          </a:p>
        </p:txBody>
      </p:sp>
      <p:sp>
        <p:nvSpPr>
          <p:cNvPr id="6" name="Content Placeholder 5"/>
          <p:cNvSpPr>
            <a:spLocks noGrp="1"/>
          </p:cNvSpPr>
          <p:nvPr>
            <p:ph sz="quarter" idx="1"/>
          </p:nvPr>
        </p:nvSpPr>
        <p:spPr>
          <a:xfrm>
            <a:off x="612648" y="1600200"/>
            <a:ext cx="8378952" cy="5029200"/>
          </a:xfrm>
        </p:spPr>
        <p:txBody>
          <a:bodyPr>
            <a:normAutofit/>
          </a:bodyPr>
          <a:lstStyle/>
          <a:p>
            <a:pPr marL="0" indent="0">
              <a:buNone/>
            </a:pPr>
            <a:r>
              <a:rPr lang="en-US" sz="2100" dirty="0"/>
              <a:t>Smaller programs include:</a:t>
            </a:r>
          </a:p>
          <a:p>
            <a:r>
              <a:rPr lang="en-US" sz="2100" b="1" dirty="0">
                <a:solidFill>
                  <a:schemeClr val="accent1"/>
                </a:solidFill>
              </a:rPr>
              <a:t>Kansas</a:t>
            </a:r>
            <a:r>
              <a:rPr lang="en-US" sz="2100" dirty="0">
                <a:solidFill>
                  <a:schemeClr val="accent1"/>
                </a:solidFill>
              </a:rPr>
              <a:t> </a:t>
            </a:r>
            <a:r>
              <a:rPr lang="en-US" sz="2100" dirty="0"/>
              <a:t>– limited program involving 2 safety net hospitals, limited standardization of metrics and milestones</a:t>
            </a:r>
          </a:p>
          <a:p>
            <a:r>
              <a:rPr lang="en-US" sz="2100" b="1" dirty="0">
                <a:solidFill>
                  <a:schemeClr val="accent1"/>
                </a:solidFill>
              </a:rPr>
              <a:t>Massachusetts</a:t>
            </a:r>
            <a:r>
              <a:rPr lang="en-US" sz="2100" dirty="0">
                <a:solidFill>
                  <a:schemeClr val="accent1"/>
                </a:solidFill>
              </a:rPr>
              <a:t> </a:t>
            </a:r>
            <a:r>
              <a:rPr lang="en-US" sz="2100" dirty="0"/>
              <a:t>– limited program involving 7 public and private safety net hospitals; limited standardization of metrics or projects; a significant focus on payment reform or alternative payment strategies</a:t>
            </a:r>
          </a:p>
          <a:p>
            <a:r>
              <a:rPr lang="en-US" sz="2100" b="1" dirty="0">
                <a:solidFill>
                  <a:schemeClr val="accent1"/>
                </a:solidFill>
              </a:rPr>
              <a:t>New Mexico </a:t>
            </a:r>
            <a:r>
              <a:rPr lang="en-US" sz="2100" b="1" dirty="0"/>
              <a:t>– </a:t>
            </a:r>
            <a:r>
              <a:rPr lang="en-US" sz="2100" dirty="0"/>
              <a:t>limited to sole community providers and state teaching hospitals; protocols still in development but each provider has own set of projects </a:t>
            </a:r>
            <a:endParaRPr lang="en-US" sz="2100" b="1" dirty="0"/>
          </a:p>
        </p:txBody>
      </p:sp>
    </p:spTree>
    <p:extLst>
      <p:ext uri="{BB962C8B-B14F-4D97-AF65-F5344CB8AC3E}">
        <p14:creationId xmlns:p14="http://schemas.microsoft.com/office/powerpoint/2010/main" val="2742573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Autofit/>
          </a:bodyPr>
          <a:lstStyle/>
          <a:p>
            <a:r>
              <a:rPr lang="en-US" dirty="0">
                <a:solidFill>
                  <a:schemeClr val="accent1"/>
                </a:solidFill>
              </a:rPr>
              <a:t>DSRIP: Larger Programs</a:t>
            </a:r>
          </a:p>
        </p:txBody>
      </p:sp>
      <p:sp>
        <p:nvSpPr>
          <p:cNvPr id="7" name="Slide Number Placeholder 3"/>
          <p:cNvSpPr>
            <a:spLocks noGrp="1"/>
          </p:cNvSpPr>
          <p:nvPr>
            <p:ph type="sldNum" sz="quarter" idx="4"/>
          </p:nvPr>
        </p:nvSpPr>
        <p:spPr>
          <a:xfrm>
            <a:off x="-5080" y="1280160"/>
            <a:ext cx="533400" cy="244476"/>
          </a:xfrm>
        </p:spPr>
        <p:txBody>
          <a:bodyPr>
            <a:normAutofit fontScale="85000" lnSpcReduction="20000"/>
          </a:bodyPr>
          <a:lstStyle/>
          <a:p>
            <a:fld id="{73702568-E102-48B9-BE1A-D9751C8569E1}" type="slidenum">
              <a:rPr lang="en-US" smtClean="0"/>
              <a:pPr/>
              <a:t>9</a:t>
            </a:fld>
            <a:endParaRPr lang="en-US" dirty="0"/>
          </a:p>
        </p:txBody>
      </p:sp>
      <p:sp>
        <p:nvSpPr>
          <p:cNvPr id="6" name="Content Placeholder 5"/>
          <p:cNvSpPr>
            <a:spLocks noGrp="1"/>
          </p:cNvSpPr>
          <p:nvPr>
            <p:ph sz="quarter" idx="1"/>
          </p:nvPr>
        </p:nvSpPr>
        <p:spPr>
          <a:xfrm>
            <a:off x="612648" y="1600200"/>
            <a:ext cx="8378952" cy="5029200"/>
          </a:xfrm>
        </p:spPr>
        <p:txBody>
          <a:bodyPr>
            <a:normAutofit/>
          </a:bodyPr>
          <a:lstStyle/>
          <a:p>
            <a:pPr marL="0" indent="0">
              <a:buNone/>
            </a:pPr>
            <a:r>
              <a:rPr lang="en-US" sz="2100" dirty="0"/>
              <a:t>There are currently seven states total implementing a DSRIP program:</a:t>
            </a:r>
          </a:p>
          <a:p>
            <a:r>
              <a:rPr lang="en-US" sz="2100" b="1" dirty="0">
                <a:solidFill>
                  <a:schemeClr val="accent1"/>
                </a:solidFill>
              </a:rPr>
              <a:t>California</a:t>
            </a:r>
            <a:r>
              <a:rPr lang="en-US" sz="2100" b="1" dirty="0"/>
              <a:t> </a:t>
            </a:r>
            <a:r>
              <a:rPr lang="en-US" sz="2100" dirty="0"/>
              <a:t>– 21 public hospitals generally in large, urban counties; limited standardization of metrics or projects</a:t>
            </a:r>
          </a:p>
          <a:p>
            <a:r>
              <a:rPr lang="en-US" sz="2100" b="1" dirty="0">
                <a:solidFill>
                  <a:schemeClr val="accent1"/>
                </a:solidFill>
              </a:rPr>
              <a:t>New Jersey </a:t>
            </a:r>
            <a:r>
              <a:rPr lang="en-US" sz="2100" dirty="0"/>
              <a:t>– 63 hospitals, however hospitals “strongly” encouraged to work in partnership with other providers; highly tailored menu set of projects &amp; metrics; providers asked to choose a public health goal that all projects had to be linked to </a:t>
            </a:r>
          </a:p>
          <a:p>
            <a:r>
              <a:rPr lang="en-US" sz="2100" b="1" dirty="0">
                <a:solidFill>
                  <a:schemeClr val="accent1"/>
                </a:solidFill>
              </a:rPr>
              <a:t>New York </a:t>
            </a:r>
            <a:r>
              <a:rPr lang="en-US" sz="2100" dirty="0"/>
              <a:t>– broad program involving a large number of collaborations (40+) including social service providers, very tailored menu set, </a:t>
            </a:r>
            <a:r>
              <a:rPr lang="en-US" sz="2100" u="sng" dirty="0"/>
              <a:t>statewide goal</a:t>
            </a:r>
            <a:r>
              <a:rPr lang="en-US" sz="2100" dirty="0"/>
              <a:t> of reducing avoidable hospitalization by 25%</a:t>
            </a:r>
          </a:p>
          <a:p>
            <a:r>
              <a:rPr lang="en-US" sz="2100" b="1" dirty="0">
                <a:solidFill>
                  <a:schemeClr val="accent1"/>
                </a:solidFill>
              </a:rPr>
              <a:t>Texas</a:t>
            </a:r>
            <a:r>
              <a:rPr lang="en-US" sz="2100" dirty="0">
                <a:solidFill>
                  <a:schemeClr val="accent1"/>
                </a:solidFill>
              </a:rPr>
              <a:t> </a:t>
            </a:r>
            <a:r>
              <a:rPr lang="en-US" sz="2100" dirty="0"/>
              <a:t>– broad program involving 20+ regional groups, menu of projects still broad but attempt to standardize metrics and milestones</a:t>
            </a:r>
          </a:p>
          <a:p>
            <a:endParaRPr lang="en-US" sz="2100" dirty="0"/>
          </a:p>
        </p:txBody>
      </p:sp>
    </p:spTree>
    <p:extLst>
      <p:ext uri="{BB962C8B-B14F-4D97-AF65-F5344CB8AC3E}">
        <p14:creationId xmlns:p14="http://schemas.microsoft.com/office/powerpoint/2010/main" val="1122456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HC Template 8.16.13">
  <a:themeElements>
    <a:clrScheme name="Custom 7">
      <a:dk1>
        <a:sysClr val="windowText" lastClr="000000"/>
      </a:dk1>
      <a:lt1>
        <a:sysClr val="window" lastClr="FFFFFF"/>
      </a:lt1>
      <a:dk2>
        <a:srgbClr val="464653"/>
      </a:dk2>
      <a:lt2>
        <a:srgbClr val="DDE9EC"/>
      </a:lt2>
      <a:accent1>
        <a:srgbClr val="00188E"/>
      </a:accent1>
      <a:accent2>
        <a:srgbClr val="B1B1BD"/>
      </a:accent2>
      <a:accent3>
        <a:srgbClr val="D2DA7A"/>
      </a:accent3>
      <a:accent4>
        <a:srgbClr val="FADA7A"/>
      </a:accent4>
      <a:accent5>
        <a:srgbClr val="B88472"/>
      </a:accent5>
      <a:accent6>
        <a:srgbClr val="8E736A"/>
      </a:accent6>
      <a:hlink>
        <a:srgbClr val="B292CA"/>
      </a:hlink>
      <a:folHlink>
        <a:srgbClr val="6B56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Median">
  <a:themeElements>
    <a:clrScheme name="Custom 7">
      <a:dk1>
        <a:sysClr val="windowText" lastClr="000000"/>
      </a:dk1>
      <a:lt1>
        <a:sysClr val="window" lastClr="FFFFFF"/>
      </a:lt1>
      <a:dk2>
        <a:srgbClr val="464653"/>
      </a:dk2>
      <a:lt2>
        <a:srgbClr val="DDE9EC"/>
      </a:lt2>
      <a:accent1>
        <a:srgbClr val="00188E"/>
      </a:accent1>
      <a:accent2>
        <a:srgbClr val="B1B1BD"/>
      </a:accent2>
      <a:accent3>
        <a:srgbClr val="D2DA7A"/>
      </a:accent3>
      <a:accent4>
        <a:srgbClr val="FADA7A"/>
      </a:accent4>
      <a:accent5>
        <a:srgbClr val="B88472"/>
      </a:accent5>
      <a:accent6>
        <a:srgbClr val="8E736A"/>
      </a:accent6>
      <a:hlink>
        <a:srgbClr val="B292CA"/>
      </a:hlink>
      <a:folHlink>
        <a:srgbClr val="6B56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22" ma:contentTypeDescription="This is the Custom Document Type for use by DHCS" ma:contentTypeScope="" ma:versionID="54754345e7a46eefdcce069b4d1cec81">
  <xsd:schema xmlns:xsd="http://www.w3.org/2001/XMLSchema" xmlns:xs="http://www.w3.org/2001/XMLSchema" xmlns:p="http://schemas.microsoft.com/office/2006/metadata/properties" xmlns:ns1="http://schemas.microsoft.com/sharepoint/v3" xmlns:ns2="69bc34b3-1921-46c7-8c7a-d18363374b4b" xmlns:ns3="c1c1dc04-eeda-4b6e-b2df-40979f5da1d3" targetNamespace="http://schemas.microsoft.com/office/2006/metadata/properties" ma:root="true" ma:fieldsID="d6b18e05db21fd7ec08f5784cff6b160" ns1:_="" ns2:_="" ns3: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Organization"/>
                <xsd:element ref="ns2:Publication_x0020_Type" minOccurs="0"/>
                <xsd:element ref="ns2:Abstract" minOccurs="0"/>
                <xsd:element ref="ns3:Reading_x0020_Level"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3:SharedWithUsers"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Language" ma:index="8"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Organization" ma:index="2" ma:displayName="Organization" ma:list="2ddb1181-b291-4e5e-950b-c2e820c0d208" ma:internalName="Organization" ma:showField="Title" ma:web="69bc34b3-1921-46c7-8c7a-d18363374b4b">
      <xsd:simpleType>
        <xsd:restriction base="dms:Lookup"/>
      </xsd:simpleType>
    </xsd:element>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internalName="Abstract">
      <xsd:simpleType>
        <xsd:restriction base="dms:Note">
          <xsd:maxLength value="255"/>
        </xsd:restriction>
      </xsd:simpleType>
    </xsd:element>
    <xsd:element name="TAGAge" ma:index="9" nillable="true" ma:displayName="TAGAge" ma:list="379e5c79-d9c3-4952-a067-e05980d12f7d" ma:internalName="TAGAge" ma:showField="Title" ma:web="69bc34b3-1921-46c7-8c7a-d18363374b4b">
      <xsd:simpleType>
        <xsd:restriction base="dms:Lookup"/>
      </xsd:simpleType>
    </xsd:element>
    <xsd:element name="TAGBusPart" ma:index="10" nillable="true" ma:displayName="TAGBusPart" ma:list="e6599d1e-16c4-4dcc-aa83-4b926728b2ff" ma:internalName="TAGBusPart" ma:showField="Title" ma:web="69bc34b3-1921-46c7-8c7a-d18363374b4b">
      <xsd:simpleType>
        <xsd:restriction base="dms:Lookup"/>
      </xsd:simpleType>
    </xsd:element>
    <xsd:element name="TAGender" ma:index="11" nillable="true" ma:displayName="TAGender" ma:list="1fedfd00-9c5a-428a-8fed-99736ec43d80" ma:internalName="TAGender" ma:showField="Title" ma:web="69bc34b3-1921-46c7-8c7a-d18363374b4b">
      <xsd:simpleType>
        <xsd:restriction base="dms:Lookup"/>
      </xsd:simpleType>
    </xsd:element>
    <xsd:element name="TAGEthnicity" ma:index="12" nillable="true" ma:displayName="TAGEthnicity" ma:list="90ba1348-e3b2-4d32-9e12-e8a4f76c577a" ma:internalName="TAGEthnicity" ma:showField="Title" ma:web="69bc34b3-1921-46c7-8c7a-d18363374b4b">
      <xsd:simpleType>
        <xsd:restriction base="dms:Lookup"/>
      </xsd:simpleType>
    </xsd:element>
    <xsd:element name="Topics" ma:index="13" nillable="true" ma:displayName="Topics" ma:list="d882c70e-9a2a-4ac7-bf8a-63d5b11e81e5" ma:internalName="Topics" ma:showField="Title" ma:web="69bc34b3-1921-46c7-8c7a-d18363374b4b">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Reading_x0020_Level" ma:index="5" nillable="true" ma:displayName="Reading Level" ma:format="Dropdown"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Harbage presentation #1 for first DSRIP expert stakeholder workgroup.</Abstract>
    <PublishingContactName xmlns="http://schemas.microsoft.com/sharepoint/v3">Jonathan Palisoc</PublishingContactName>
    <TAGAge xmlns="69bc34b3-1921-46c7-8c7a-d18363374b4b" xsi:nil="true"/>
    <_dlc_DocId xmlns="69bc34b3-1921-46c7-8c7a-d18363374b4b">DHCSDOC-2129867196-1719</_dlc_DocId>
    <_dlc_DocIdUrl xmlns="69bc34b3-1921-46c7-8c7a-d18363374b4b">
      <Url>http://dhcs2016prod:88/provgovpart/_layouts/15/DocIdRedir.aspx?ID=DHCSDOC-2129867196-1719</Url>
      <Description>DHCSDOC-2129867196-1719</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5221392-8EC3-40CC-A283-B7EB750F98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bc34b3-1921-46c7-8c7a-d18363374b4b"/>
    <ds:schemaRef ds:uri="c1c1dc04-eeda-4b6e-b2df-40979f5da1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C8D124-539B-4067-A76D-9D0A5C8D03AF}"/>
</file>

<file path=customXml/itemProps3.xml><?xml version="1.0" encoding="utf-8"?>
<ds:datastoreItem xmlns:ds="http://schemas.openxmlformats.org/officeDocument/2006/customXml" ds:itemID="{8AA2FF28-69BF-4A4A-9716-9304A1D445FF}">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4.xml><?xml version="1.0" encoding="utf-8"?>
<ds:datastoreItem xmlns:ds="http://schemas.openxmlformats.org/officeDocument/2006/customXml" ds:itemID="{DEC33E36-AE9B-40B5-9CBE-55A534C98AED}">
  <ds:schemaRefs>
    <ds:schemaRef ds:uri="http://schemas.microsoft.com/sharepoint/v3/contenttype/forms"/>
  </ds:schemaRefs>
</ds:datastoreItem>
</file>

<file path=customXml/itemProps5.xml><?xml version="1.0" encoding="utf-8"?>
<ds:datastoreItem xmlns:ds="http://schemas.openxmlformats.org/officeDocument/2006/customXml" ds:itemID="{D2518AEB-FBA1-45E5-8086-70748392F5D0}"/>
</file>

<file path=docProps/app.xml><?xml version="1.0" encoding="utf-8"?>
<Properties xmlns="http://schemas.openxmlformats.org/officeDocument/2006/extended-properties" xmlns:vt="http://schemas.openxmlformats.org/officeDocument/2006/docPropsVTypes">
  <Template>HC Template 8.16.13</Template>
  <TotalTime>16175</TotalTime>
  <Words>1278</Words>
  <Application>Microsoft Office PowerPoint</Application>
  <PresentationFormat>On-screen Show (4:3)</PresentationFormat>
  <Paragraphs>168</Paragraphs>
  <Slides>14</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Arial</vt:lpstr>
      <vt:lpstr>Calibri</vt:lpstr>
      <vt:lpstr>Franklin Gothic Book</vt:lpstr>
      <vt:lpstr>Franklin Gothic Medium</vt:lpstr>
      <vt:lpstr>Wingdings</vt:lpstr>
      <vt:lpstr>Wingdings 2</vt:lpstr>
      <vt:lpstr>Wingdings 3</vt:lpstr>
      <vt:lpstr>HC Template 8.16.13</vt:lpstr>
      <vt:lpstr>Median</vt:lpstr>
      <vt:lpstr>National Delivery System Reform Incentive Payment Program (DSRIP) Trends &amp; Implications for California</vt:lpstr>
      <vt:lpstr>What is DSRIP?</vt:lpstr>
      <vt:lpstr>There is no definition, but DSRIPs seem to share certain traits.</vt:lpstr>
      <vt:lpstr>DSRIP Means New Effort</vt:lpstr>
      <vt:lpstr>Progressive Milestones</vt:lpstr>
      <vt:lpstr>DSRIP Finance Framework (NY)</vt:lpstr>
      <vt:lpstr>DSRIP States (Implemented)*</vt:lpstr>
      <vt:lpstr>DSRIP: Smaller Programs</vt:lpstr>
      <vt:lpstr>DSRIP: Larger Programs</vt:lpstr>
      <vt:lpstr>Comparison of DSRIP CA, TX &amp; NY</vt:lpstr>
      <vt:lpstr>DSRIP: Changing Role?</vt:lpstr>
      <vt:lpstr>How Does NY DSRIP Work?</vt:lpstr>
      <vt:lpstr>Broad Trends in DSRIP Programs</vt:lpstr>
      <vt:lpstr>For more information, visit: www.harbageconsulting.com  or contact us at:  peter@harbageconsulting.com   lisa@harbageconsulting.com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Harbage Presentation DSRIP Meeting #1</dc:title>
  <dc:creator>Ashley</dc:creator>
  <cp:keywords>1115, renewal, waiver, stakeholder, workgroup, DSRIP</cp:keywords>
  <cp:lastModifiedBy>Jamie Bracht</cp:lastModifiedBy>
  <cp:revision>294</cp:revision>
  <dcterms:created xsi:type="dcterms:W3CDTF">2014-04-15T22:51:30Z</dcterms:created>
  <dcterms:modified xsi:type="dcterms:W3CDTF">2020-12-11T01:23:01Z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Order">
    <vt:r8>691300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_dlc_DocIdItemGuid">
    <vt:lpwstr>6788df8e-c9d6-4176-b2a7-c899008bdb7b</vt:lpwstr>
  </property>
  <property fmtid="{D5CDD505-2E9C-101B-9397-08002B2CF9AE}" pid="10" name="Remediated">
    <vt:bool>false</vt:bool>
  </property>
  <property fmtid="{D5CDD505-2E9C-101B-9397-08002B2CF9AE}" pid="11" name="Organization">
    <vt:lpwstr>76</vt:lpwstr>
  </property>
  <property fmtid="{D5CDD505-2E9C-101B-9397-08002B2CF9AE}" pid="12" name="Division">
    <vt:lpwstr>62;#Directors Office|e4872da7-61d4-4c7f-a711-33e1928ea746</vt:lpwstr>
  </property>
</Properties>
</file>