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diagrams/data5.xml" ContentType="application/vnd.openxmlformats-officedocument.drawingml.diagramData+xml"/>
  <Override PartName="/ppt/diagrams/data11.xml" ContentType="application/vnd.openxmlformats-officedocument.drawingml.diagramData+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diagrams/data10.xml" ContentType="application/vnd.openxmlformats-officedocument.drawingml.diagramData+xml"/>
  <Override PartName="/ppt/diagrams/data9.xml" ContentType="application/vnd.openxmlformats-officedocument.drawingml.diagramData+xml"/>
  <Override PartName="/ppt/diagrams/data2.xml" ContentType="application/vnd.openxmlformats-officedocument.drawingml.diagramData+xml"/>
  <Override PartName="/ppt/diagrams/data8.xml" ContentType="application/vnd.openxmlformats-officedocument.drawingml.diagramData+xml"/>
  <Override PartName="/ppt/diagrams/data3.xml" ContentType="application/vnd.openxmlformats-officedocument.drawingml.diagramData+xml"/>
  <Override PartName="/ppt/presentation.xml" ContentType="application/vnd.openxmlformats-officedocument.presentationml.presentation.main+xml"/>
  <Override PartName="/ppt/diagrams/data6.xml" ContentType="application/vnd.openxmlformats-officedocument.drawingml.diagramData+xml"/>
  <Override PartName="/ppt/diagrams/data4.xml" ContentType="application/vnd.openxmlformats-officedocument.drawingml.diagramData+xml"/>
  <Override PartName="/ppt/diagrams/data12.xml" ContentType="application/vnd.openxmlformats-officedocument.drawingml.diagramData+xml"/>
  <Override PartName="/ppt/diagrams/data7.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quickStyle11.xml" ContentType="application/vnd.openxmlformats-officedocument.drawingml.diagramStyle+xml"/>
  <Override PartName="/ppt/diagrams/drawing7.xml" ContentType="application/vnd.ms-office.drawingml.diagramDrawing+xml"/>
  <Override PartName="/ppt/diagrams/drawing5.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colors5.xml" ContentType="application/vnd.openxmlformats-officedocument.drawingml.diagramCol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diagrams/layout6.xml" ContentType="application/vnd.openxmlformats-officedocument.drawingml.diagramLayout+xml"/>
  <Override PartName="/ppt/commentAuthors.xml" ContentType="application/vnd.openxmlformats-officedocument.presentationml.commentAuthors+xml"/>
  <Override PartName="/ppt/diagrams/layout9.xml" ContentType="application/vnd.openxmlformats-officedocument.drawingml.diagramLayout+xml"/>
  <Override PartName="/ppt/diagrams/colors9.xml" ContentType="application/vnd.openxmlformats-officedocument.drawingml.diagramColors+xml"/>
  <Override PartName="/ppt/theme/theme1.xml" ContentType="application/vnd.openxmlformats-officedocument.theme+xml"/>
  <Override PartName="/ppt/diagrams/drawing9.xml" ContentType="application/vnd.ms-office.drawingml.diagramDrawing+xml"/>
  <Override PartName="/ppt/diagrams/layout5.xml" ContentType="application/vnd.openxmlformats-officedocument.drawingml.diagramLayout+xml"/>
  <Override PartName="/ppt/diagrams/layout11.xml" ContentType="application/vnd.openxmlformats-officedocument.drawingml.diagramLayout+xml"/>
  <Override PartName="/ppt/diagrams/quickStyle5.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colors6.xml" ContentType="application/vnd.openxmlformats-officedocument.drawingml.diagramColors+xml"/>
  <Override PartName="/ppt/diagrams/drawing4.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rawing6.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theme/theme2.xml" ContentType="application/vnd.openxmlformats-officedocument.theme+xml"/>
  <Override PartName="/ppt/diagrams/colors4.xml" ContentType="application/vnd.openxmlformats-officedocument.drawingml.diagramColors+xml"/>
  <Override PartName="/ppt/diagrams/quickStyle4.xml" ContentType="application/vnd.openxmlformats-officedocument.drawingml.diagramStyle+xml"/>
  <Override PartName="/ppt/diagrams/colors10.xml" ContentType="application/vnd.openxmlformats-officedocument.drawingml.diagramColors+xml"/>
  <Override PartName="/ppt/diagrams/layout4.xml" ContentType="application/vnd.openxmlformats-officedocument.drawingml.diagramLayout+xml"/>
  <Override PartName="/ppt/diagrams/drawing10.xml" ContentType="application/vnd.ms-office.drawingml.diagramDrawing+xml"/>
  <Override PartName="/ppt/diagrams/quickStyle9.xml" ContentType="application/vnd.openxmlformats-officedocument.drawingml.diagramStyle+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diagrams/layout7.xml" ContentType="application/vnd.openxmlformats-officedocument.drawingml.diagramLayout+xml"/>
  <Override PartName="/ppt/diagrams/quickStyle6.xml" ContentType="application/vnd.openxmlformats-officedocument.drawingml.diagramStyle+xml"/>
  <Override PartName="/ppt/diagrams/quickStyle7.xml" ContentType="application/vnd.openxmlformats-officedocument.drawingml.diagramStyle+xml"/>
  <Override PartName="/ppt/diagrams/colors7.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514" r:id="rId5"/>
  </p:sldMasterIdLst>
  <p:notesMasterIdLst>
    <p:notesMasterId r:id="rId21"/>
  </p:notesMasterIdLst>
  <p:handoutMasterIdLst>
    <p:handoutMasterId r:id="rId22"/>
  </p:handoutMasterIdLst>
  <p:sldIdLst>
    <p:sldId id="346" r:id="rId6"/>
    <p:sldId id="348" r:id="rId7"/>
    <p:sldId id="377" r:id="rId8"/>
    <p:sldId id="370" r:id="rId9"/>
    <p:sldId id="374" r:id="rId10"/>
    <p:sldId id="375" r:id="rId11"/>
    <p:sldId id="368" r:id="rId12"/>
    <p:sldId id="380" r:id="rId13"/>
    <p:sldId id="379" r:id="rId14"/>
    <p:sldId id="381" r:id="rId15"/>
    <p:sldId id="382" r:id="rId16"/>
    <p:sldId id="383" r:id="rId17"/>
    <p:sldId id="384" r:id="rId18"/>
    <p:sldId id="378" r:id="rId19"/>
    <p:sldId id="373" r:id="rId20"/>
  </p:sldIdLst>
  <p:sldSz cx="9144000" cy="6858000" type="screen4x3"/>
  <p:notesSz cx="7010400" cy="9296400"/>
  <p:custDataLst>
    <p:tags r:id="rId2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tion 1115 Medicaid Waiver Renewal" id="{69C436AD-AE60-4AAE-9C98-23D787D11460}">
          <p14:sldIdLst>
            <p14:sldId id="346"/>
            <p14:sldId id="348"/>
            <p14:sldId id="377"/>
            <p14:sldId id="370"/>
            <p14:sldId id="374"/>
            <p14:sldId id="375"/>
            <p14:sldId id="368"/>
            <p14:sldId id="380"/>
            <p14:sldId id="379"/>
            <p14:sldId id="381"/>
            <p14:sldId id="382"/>
            <p14:sldId id="383"/>
            <p14:sldId id="384"/>
            <p14:sldId id="378"/>
            <p14:sldId id="3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5">
          <p15:clr>
            <a:srgbClr val="A4A3A4"/>
          </p15:clr>
        </p15:guide>
        <p15:guide id="2" pos="2199">
          <p15:clr>
            <a:srgbClr val="A4A3A4"/>
          </p15:clr>
        </p15:guide>
        <p15:guide id="3" orient="horz" pos="2929">
          <p15:clr>
            <a:srgbClr val="A4A3A4"/>
          </p15:clr>
        </p15:guide>
        <p15:guide id="4"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5789"/>
    <a:srgbClr val="944E80"/>
    <a:srgbClr val="806081"/>
    <a:srgbClr val="33CC33"/>
    <a:srgbClr val="A185FB"/>
    <a:srgbClr val="CCFFCC"/>
    <a:srgbClr val="CCCC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77" autoAdjust="0"/>
    <p:restoredTop sz="90965" autoAdjust="0"/>
  </p:normalViewPr>
  <p:slideViewPr>
    <p:cSldViewPr>
      <p:cViewPr varScale="1">
        <p:scale>
          <a:sx n="66" d="100"/>
          <a:sy n="66" d="100"/>
        </p:scale>
        <p:origin x="40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234"/>
    </p:cViewPr>
  </p:sorterViewPr>
  <p:notesViewPr>
    <p:cSldViewPr>
      <p:cViewPr varScale="1">
        <p:scale>
          <a:sx n="81" d="100"/>
          <a:sy n="81" d="100"/>
        </p:scale>
        <p:origin x="-2082" y="-96"/>
      </p:cViewPr>
      <p:guideLst>
        <p:guide orient="horz" pos="2925"/>
        <p:guide pos="2199"/>
        <p:guide orient="horz" pos="292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ustomXml" Target="../customXml/item5.xml"/><Relationship Id="rId24" Type="http://schemas.openxmlformats.org/officeDocument/2006/relationships/commentAuthors" Target="commentAuthors.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heme" Target="theme/theme1.xml"/></Relationships>
</file>

<file path=ppt/diagrams/_rels/data7.xml.rels><?xml version="1.0" encoding="UTF-8" standalone="yes"?>
<Relationships xmlns="http://schemas.openxmlformats.org/package/2006/relationships"><Relationship Id="rId1" Type="http://schemas.openxmlformats.org/officeDocument/2006/relationships/hyperlink" Target="http://www.dhcs.ca.gov/provgovpart/Pages/MMCDAAIncentive.aspx" TargetMode="External"/></Relationships>
</file>

<file path=ppt/diagrams/_rels/drawing7.xml.rels><?xml version="1.0" encoding="UTF-8" standalone="yes"?>
<Relationships xmlns="http://schemas.openxmlformats.org/package/2006/relationships"><Relationship Id="rId1" Type="http://schemas.openxmlformats.org/officeDocument/2006/relationships/hyperlink" Target="http://www.dhcs.ca.gov/provgovpart/Pages/MMCDAAIncentive.aspx" TargetMode="Externa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D1137D-ED6A-4941-A183-C767E5368F61}"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434D1710-DDAF-4284-A2DE-A6CD39064B0B}">
      <dgm:prSet custT="1"/>
      <dgm:spPr/>
      <dgm:t>
        <a:bodyPr/>
        <a:lstStyle/>
        <a:p>
          <a:pPr rtl="0"/>
          <a:r>
            <a:rPr lang="en-US" sz="2400" dirty="0">
              <a:sym typeface="Wingdings"/>
            </a:rPr>
            <a:t> </a:t>
          </a:r>
          <a:r>
            <a:rPr lang="en-US" sz="2400" dirty="0"/>
            <a:t>Allow states flexibility to design demonstration projects that  </a:t>
          </a:r>
          <a:br>
            <a:rPr lang="en-US" sz="2400" dirty="0"/>
          </a:br>
          <a:r>
            <a:rPr lang="en-US" sz="2400" dirty="0"/>
            <a:t>   promote the objectives of the Medicaid program</a:t>
          </a:r>
        </a:p>
      </dgm:t>
    </dgm:pt>
    <dgm:pt modelId="{75E3DBAF-149B-4F8A-AE4D-BFD3FA899B6A}" type="parTrans" cxnId="{FFA44EEA-3A29-4882-862F-304879190459}">
      <dgm:prSet/>
      <dgm:spPr/>
      <dgm:t>
        <a:bodyPr/>
        <a:lstStyle/>
        <a:p>
          <a:endParaRPr lang="en-US"/>
        </a:p>
      </dgm:t>
    </dgm:pt>
    <dgm:pt modelId="{5ACAD4CA-982C-4846-BCA1-4382E92E4AFC}" type="sibTrans" cxnId="{FFA44EEA-3A29-4882-862F-304879190459}">
      <dgm:prSet/>
      <dgm:spPr/>
      <dgm:t>
        <a:bodyPr/>
        <a:lstStyle/>
        <a:p>
          <a:endParaRPr lang="en-US"/>
        </a:p>
      </dgm:t>
    </dgm:pt>
    <dgm:pt modelId="{6FA7FC5D-1349-47AB-AC8A-370F61749F21}">
      <dgm:prSet custT="1"/>
      <dgm:spPr/>
      <dgm:t>
        <a:bodyPr/>
        <a:lstStyle/>
        <a:p>
          <a:pPr rtl="0"/>
          <a:r>
            <a:rPr lang="en-US" sz="2400" dirty="0">
              <a:sym typeface="Wingdings"/>
            </a:rPr>
            <a:t> </a:t>
          </a:r>
          <a:r>
            <a:rPr lang="en-US" sz="2400" dirty="0"/>
            <a:t>Typically approved for 5 years; States may submit request for </a:t>
          </a:r>
          <a:br>
            <a:rPr lang="en-US" sz="2400" dirty="0"/>
          </a:br>
          <a:r>
            <a:rPr lang="en-US" sz="2400" dirty="0"/>
            <a:t>   waiver renewal for 3 -5 years</a:t>
          </a:r>
        </a:p>
      </dgm:t>
    </dgm:pt>
    <dgm:pt modelId="{08044D14-87D3-44F3-86A4-BF3C6286F323}" type="parTrans" cxnId="{E19940D4-98E1-4070-B4A8-F8BE1DC5216E}">
      <dgm:prSet/>
      <dgm:spPr/>
      <dgm:t>
        <a:bodyPr/>
        <a:lstStyle/>
        <a:p>
          <a:endParaRPr lang="en-US"/>
        </a:p>
      </dgm:t>
    </dgm:pt>
    <dgm:pt modelId="{31CD3C94-985B-4EDA-A0AB-4DB6784D00C6}" type="sibTrans" cxnId="{E19940D4-98E1-4070-B4A8-F8BE1DC5216E}">
      <dgm:prSet/>
      <dgm:spPr/>
      <dgm:t>
        <a:bodyPr/>
        <a:lstStyle/>
        <a:p>
          <a:endParaRPr lang="en-US"/>
        </a:p>
      </dgm:t>
    </dgm:pt>
    <dgm:pt modelId="{689D0AB7-6D22-4FA0-9C43-EFAC84BA35EC}">
      <dgm:prSet custT="1"/>
      <dgm:spPr/>
      <dgm:t>
        <a:bodyPr/>
        <a:lstStyle/>
        <a:p>
          <a:pPr rtl="0"/>
          <a:r>
            <a:rPr lang="en-US" sz="2400" dirty="0">
              <a:sym typeface="Wingdings"/>
            </a:rPr>
            <a:t> </a:t>
          </a:r>
          <a:r>
            <a:rPr lang="en-US" sz="2400" dirty="0"/>
            <a:t>Must be budget neutral </a:t>
          </a:r>
        </a:p>
      </dgm:t>
    </dgm:pt>
    <dgm:pt modelId="{59546004-D522-4112-952C-325B1A74FBCB}" type="parTrans" cxnId="{44B418DA-681A-499E-BF16-BD217A5C539D}">
      <dgm:prSet/>
      <dgm:spPr/>
      <dgm:t>
        <a:bodyPr/>
        <a:lstStyle/>
        <a:p>
          <a:endParaRPr lang="en-US"/>
        </a:p>
      </dgm:t>
    </dgm:pt>
    <dgm:pt modelId="{3BAEEA90-60C6-460A-95B5-58F77CC65503}" type="sibTrans" cxnId="{44B418DA-681A-499E-BF16-BD217A5C539D}">
      <dgm:prSet/>
      <dgm:spPr/>
      <dgm:t>
        <a:bodyPr/>
        <a:lstStyle/>
        <a:p>
          <a:endParaRPr lang="en-US"/>
        </a:p>
      </dgm:t>
    </dgm:pt>
    <dgm:pt modelId="{6F59AFE4-C258-46F4-8082-AA33440C4845}" type="pres">
      <dgm:prSet presAssocID="{F4D1137D-ED6A-4941-A183-C767E5368F61}" presName="linear" presStyleCnt="0">
        <dgm:presLayoutVars>
          <dgm:animLvl val="lvl"/>
          <dgm:resizeHandles val="exact"/>
        </dgm:presLayoutVars>
      </dgm:prSet>
      <dgm:spPr/>
    </dgm:pt>
    <dgm:pt modelId="{1E208D1C-15B4-4DAA-B392-7C3AF17DD9FA}" type="pres">
      <dgm:prSet presAssocID="{434D1710-DDAF-4284-A2DE-A6CD39064B0B}" presName="parentText" presStyleLbl="node1" presStyleIdx="0" presStyleCnt="3" custScaleY="72794">
        <dgm:presLayoutVars>
          <dgm:chMax val="0"/>
          <dgm:bulletEnabled val="1"/>
        </dgm:presLayoutVars>
      </dgm:prSet>
      <dgm:spPr/>
    </dgm:pt>
    <dgm:pt modelId="{42E714C8-1E15-4A28-ABA1-B527D30F565D}" type="pres">
      <dgm:prSet presAssocID="{5ACAD4CA-982C-4846-BCA1-4382E92E4AFC}" presName="spacer" presStyleCnt="0"/>
      <dgm:spPr/>
    </dgm:pt>
    <dgm:pt modelId="{B4C33E13-BB4F-4674-99AA-4769BF517A6D}" type="pres">
      <dgm:prSet presAssocID="{6FA7FC5D-1349-47AB-AC8A-370F61749F21}" presName="parentText" presStyleLbl="node1" presStyleIdx="1" presStyleCnt="3" custScaleY="74557">
        <dgm:presLayoutVars>
          <dgm:chMax val="0"/>
          <dgm:bulletEnabled val="1"/>
        </dgm:presLayoutVars>
      </dgm:prSet>
      <dgm:spPr/>
    </dgm:pt>
    <dgm:pt modelId="{C9DC6014-731A-4A38-BBEB-85F267A89208}" type="pres">
      <dgm:prSet presAssocID="{31CD3C94-985B-4EDA-A0AB-4DB6784D00C6}" presName="spacer" presStyleCnt="0"/>
      <dgm:spPr/>
    </dgm:pt>
    <dgm:pt modelId="{83573736-CB40-4C3F-8936-C9AD890045B5}" type="pres">
      <dgm:prSet presAssocID="{689D0AB7-6D22-4FA0-9C43-EFAC84BA35EC}" presName="parentText" presStyleLbl="node1" presStyleIdx="2" presStyleCnt="3" custScaleY="63637">
        <dgm:presLayoutVars>
          <dgm:chMax val="0"/>
          <dgm:bulletEnabled val="1"/>
        </dgm:presLayoutVars>
      </dgm:prSet>
      <dgm:spPr/>
    </dgm:pt>
  </dgm:ptLst>
  <dgm:cxnLst>
    <dgm:cxn modelId="{2B3A1B08-E336-40E1-A810-0B1077942BF3}" type="presOf" srcId="{F4D1137D-ED6A-4941-A183-C767E5368F61}" destId="{6F59AFE4-C258-46F4-8082-AA33440C4845}" srcOrd="0" destOrd="0" presId="urn:microsoft.com/office/officeart/2005/8/layout/vList2"/>
    <dgm:cxn modelId="{0969510F-F602-439C-B42C-A8A2A846DBFC}" type="presOf" srcId="{434D1710-DDAF-4284-A2DE-A6CD39064B0B}" destId="{1E208D1C-15B4-4DAA-B392-7C3AF17DD9FA}" srcOrd="0" destOrd="0" presId="urn:microsoft.com/office/officeart/2005/8/layout/vList2"/>
    <dgm:cxn modelId="{E814991C-7C55-4FE2-9BFE-919C57AA2966}" type="presOf" srcId="{6FA7FC5D-1349-47AB-AC8A-370F61749F21}" destId="{B4C33E13-BB4F-4674-99AA-4769BF517A6D}" srcOrd="0" destOrd="0" presId="urn:microsoft.com/office/officeart/2005/8/layout/vList2"/>
    <dgm:cxn modelId="{8D1FCDD1-D0D1-43ED-9477-AC92FE35A9FB}" type="presOf" srcId="{689D0AB7-6D22-4FA0-9C43-EFAC84BA35EC}" destId="{83573736-CB40-4C3F-8936-C9AD890045B5}" srcOrd="0" destOrd="0" presId="urn:microsoft.com/office/officeart/2005/8/layout/vList2"/>
    <dgm:cxn modelId="{E19940D4-98E1-4070-B4A8-F8BE1DC5216E}" srcId="{F4D1137D-ED6A-4941-A183-C767E5368F61}" destId="{6FA7FC5D-1349-47AB-AC8A-370F61749F21}" srcOrd="1" destOrd="0" parTransId="{08044D14-87D3-44F3-86A4-BF3C6286F323}" sibTransId="{31CD3C94-985B-4EDA-A0AB-4DB6784D00C6}"/>
    <dgm:cxn modelId="{44B418DA-681A-499E-BF16-BD217A5C539D}" srcId="{F4D1137D-ED6A-4941-A183-C767E5368F61}" destId="{689D0AB7-6D22-4FA0-9C43-EFAC84BA35EC}" srcOrd="2" destOrd="0" parTransId="{59546004-D522-4112-952C-325B1A74FBCB}" sibTransId="{3BAEEA90-60C6-460A-95B5-58F77CC65503}"/>
    <dgm:cxn modelId="{FFA44EEA-3A29-4882-862F-304879190459}" srcId="{F4D1137D-ED6A-4941-A183-C767E5368F61}" destId="{434D1710-DDAF-4284-A2DE-A6CD39064B0B}" srcOrd="0" destOrd="0" parTransId="{75E3DBAF-149B-4F8A-AE4D-BFD3FA899B6A}" sibTransId="{5ACAD4CA-982C-4846-BCA1-4382E92E4AFC}"/>
    <dgm:cxn modelId="{73CD9D12-634C-4F8A-80AC-93FA3F45A4B1}" type="presParOf" srcId="{6F59AFE4-C258-46F4-8082-AA33440C4845}" destId="{1E208D1C-15B4-4DAA-B392-7C3AF17DD9FA}" srcOrd="0" destOrd="0" presId="urn:microsoft.com/office/officeart/2005/8/layout/vList2"/>
    <dgm:cxn modelId="{4C69B2A6-5BD9-4B5E-9A3D-ED474D09BCF1}" type="presParOf" srcId="{6F59AFE4-C258-46F4-8082-AA33440C4845}" destId="{42E714C8-1E15-4A28-ABA1-B527D30F565D}" srcOrd="1" destOrd="0" presId="urn:microsoft.com/office/officeart/2005/8/layout/vList2"/>
    <dgm:cxn modelId="{C17B23E0-4487-4976-A578-F2ABB12B68FE}" type="presParOf" srcId="{6F59AFE4-C258-46F4-8082-AA33440C4845}" destId="{B4C33E13-BB4F-4674-99AA-4769BF517A6D}" srcOrd="2" destOrd="0" presId="urn:microsoft.com/office/officeart/2005/8/layout/vList2"/>
    <dgm:cxn modelId="{45C5E780-F1E7-43B8-AFDC-C47206C55469}" type="presParOf" srcId="{6F59AFE4-C258-46F4-8082-AA33440C4845}" destId="{C9DC6014-731A-4A38-BBEB-85F267A89208}" srcOrd="3" destOrd="0" presId="urn:microsoft.com/office/officeart/2005/8/layout/vList2"/>
    <dgm:cxn modelId="{2E870C29-B522-4835-9D02-3E22058B3A5A}" type="presParOf" srcId="{6F59AFE4-C258-46F4-8082-AA33440C4845}" destId="{83573736-CB40-4C3F-8936-C9AD890045B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DD2247F-BCD6-4A6B-AC41-4D3E6E42B56F}" type="doc">
      <dgm:prSet loTypeId="urn:microsoft.com/office/officeart/2005/8/layout/list1" loCatId="list" qsTypeId="urn:microsoft.com/office/officeart/2005/8/quickstyle/simple1" qsCatId="simple" csTypeId="urn:microsoft.com/office/officeart/2005/8/colors/colorful4" csCatId="colorful"/>
      <dgm:spPr/>
      <dgm:t>
        <a:bodyPr/>
        <a:lstStyle/>
        <a:p>
          <a:endParaRPr lang="en-US"/>
        </a:p>
      </dgm:t>
    </dgm:pt>
    <dgm:pt modelId="{8E6D330B-87C8-499E-BD5A-1069AA3A0BF6}">
      <dgm:prSet custT="1"/>
      <dgm:spPr/>
      <dgm:t>
        <a:bodyPr/>
        <a:lstStyle/>
        <a:p>
          <a:pPr rtl="0"/>
          <a:r>
            <a:rPr lang="en-US" sz="2400" dirty="0"/>
            <a:t>Cal MediConnect</a:t>
          </a:r>
        </a:p>
      </dgm:t>
    </dgm:pt>
    <dgm:pt modelId="{1A8B232E-0729-4159-9A9B-737EEA931029}" type="parTrans" cxnId="{EA8D7BA7-C374-4970-AAC0-E35711FE8753}">
      <dgm:prSet/>
      <dgm:spPr/>
      <dgm:t>
        <a:bodyPr/>
        <a:lstStyle/>
        <a:p>
          <a:endParaRPr lang="en-US"/>
        </a:p>
      </dgm:t>
    </dgm:pt>
    <dgm:pt modelId="{FD55646E-99E6-4E55-97BB-FA8590A6640B}" type="sibTrans" cxnId="{EA8D7BA7-C374-4970-AAC0-E35711FE8753}">
      <dgm:prSet/>
      <dgm:spPr/>
      <dgm:t>
        <a:bodyPr/>
        <a:lstStyle/>
        <a:p>
          <a:endParaRPr lang="en-US"/>
        </a:p>
      </dgm:t>
    </dgm:pt>
    <dgm:pt modelId="{31F2E316-C752-4FCC-8835-E46F9583F8D7}">
      <dgm:prSet/>
      <dgm:spPr/>
      <dgm:t>
        <a:bodyPr/>
        <a:lstStyle/>
        <a:p>
          <a:pPr rtl="0"/>
          <a:r>
            <a:rPr lang="en-US"/>
            <a:t>Years 2 &amp; 3 Quality Withhold Measures:</a:t>
          </a:r>
        </a:p>
      </dgm:t>
    </dgm:pt>
    <dgm:pt modelId="{89177DE3-999C-4AC8-A1C5-38AD6B581B41}" type="parTrans" cxnId="{1BC52888-473A-4D6F-A501-629F9EF77E55}">
      <dgm:prSet/>
      <dgm:spPr/>
      <dgm:t>
        <a:bodyPr/>
        <a:lstStyle/>
        <a:p>
          <a:endParaRPr lang="en-US"/>
        </a:p>
      </dgm:t>
    </dgm:pt>
    <dgm:pt modelId="{AA7C2159-0758-4737-9A5C-6DD5819AB4C2}" type="sibTrans" cxnId="{1BC52888-473A-4D6F-A501-629F9EF77E55}">
      <dgm:prSet/>
      <dgm:spPr/>
      <dgm:t>
        <a:bodyPr/>
        <a:lstStyle/>
        <a:p>
          <a:endParaRPr lang="en-US"/>
        </a:p>
      </dgm:t>
    </dgm:pt>
    <dgm:pt modelId="{03573DC7-F2C8-46EA-B5DE-2FED24CA69B1}">
      <dgm:prSet/>
      <dgm:spPr/>
      <dgm:t>
        <a:bodyPr/>
        <a:lstStyle/>
        <a:p>
          <a:pPr rtl="0"/>
          <a:r>
            <a:rPr lang="en-US"/>
            <a:t>Hospital readmissions within 30 days </a:t>
          </a:r>
        </a:p>
      </dgm:t>
    </dgm:pt>
    <dgm:pt modelId="{E43137AB-1F55-4897-894E-EBBB3D95C9C1}" type="parTrans" cxnId="{3CB0A595-2BF4-4C70-A573-7BD581E878B8}">
      <dgm:prSet/>
      <dgm:spPr/>
      <dgm:t>
        <a:bodyPr/>
        <a:lstStyle/>
        <a:p>
          <a:endParaRPr lang="en-US"/>
        </a:p>
      </dgm:t>
    </dgm:pt>
    <dgm:pt modelId="{B4F99120-EAC4-474D-BFDA-D50BEDD3EF87}" type="sibTrans" cxnId="{3CB0A595-2BF4-4C70-A573-7BD581E878B8}">
      <dgm:prSet/>
      <dgm:spPr/>
      <dgm:t>
        <a:bodyPr/>
        <a:lstStyle/>
        <a:p>
          <a:endParaRPr lang="en-US"/>
        </a:p>
      </dgm:t>
    </dgm:pt>
    <dgm:pt modelId="{346E32F5-2E8F-4425-B61F-6A8A0A95CED9}">
      <dgm:prSet/>
      <dgm:spPr/>
      <dgm:t>
        <a:bodyPr/>
        <a:lstStyle/>
        <a:p>
          <a:pPr rtl="0"/>
          <a:r>
            <a:rPr lang="en-US" dirty="0"/>
            <a:t>Annual flu vaccination </a:t>
          </a:r>
        </a:p>
      </dgm:t>
    </dgm:pt>
    <dgm:pt modelId="{B6F62072-5F13-40F8-87C9-791C68918E4A}" type="parTrans" cxnId="{7DD56181-BE40-4195-A53F-7537E90A6D30}">
      <dgm:prSet/>
      <dgm:spPr/>
      <dgm:t>
        <a:bodyPr/>
        <a:lstStyle/>
        <a:p>
          <a:endParaRPr lang="en-US"/>
        </a:p>
      </dgm:t>
    </dgm:pt>
    <dgm:pt modelId="{5B4A9080-7F3B-46C6-8AF4-3D657B422B45}" type="sibTrans" cxnId="{7DD56181-BE40-4195-A53F-7537E90A6D30}">
      <dgm:prSet/>
      <dgm:spPr/>
      <dgm:t>
        <a:bodyPr/>
        <a:lstStyle/>
        <a:p>
          <a:endParaRPr lang="en-US"/>
        </a:p>
      </dgm:t>
    </dgm:pt>
    <dgm:pt modelId="{7092A824-76F2-4B93-BE0C-628C42E098C5}">
      <dgm:prSet/>
      <dgm:spPr/>
      <dgm:t>
        <a:bodyPr/>
        <a:lstStyle/>
        <a:p>
          <a:pPr rtl="0"/>
          <a:r>
            <a:rPr lang="en-US"/>
            <a:t>Follow-up after a mental health-related hospitalization </a:t>
          </a:r>
        </a:p>
      </dgm:t>
    </dgm:pt>
    <dgm:pt modelId="{B894458C-D8DB-4846-A594-558402EB6605}" type="parTrans" cxnId="{A2AE7E64-A166-4F72-8F73-AE0D8F0551ED}">
      <dgm:prSet/>
      <dgm:spPr/>
      <dgm:t>
        <a:bodyPr/>
        <a:lstStyle/>
        <a:p>
          <a:endParaRPr lang="en-US"/>
        </a:p>
      </dgm:t>
    </dgm:pt>
    <dgm:pt modelId="{E0319AF6-97F9-4B71-98C2-48F3ECB1B77D}" type="sibTrans" cxnId="{A2AE7E64-A166-4F72-8F73-AE0D8F0551ED}">
      <dgm:prSet/>
      <dgm:spPr/>
      <dgm:t>
        <a:bodyPr/>
        <a:lstStyle/>
        <a:p>
          <a:endParaRPr lang="en-US"/>
        </a:p>
      </dgm:t>
    </dgm:pt>
    <dgm:pt modelId="{9E35B8BA-9F37-47A6-A95F-B80DF8A36F60}">
      <dgm:prSet/>
      <dgm:spPr/>
      <dgm:t>
        <a:bodyPr/>
        <a:lstStyle/>
        <a:p>
          <a:pPr rtl="0"/>
          <a:r>
            <a:rPr lang="en-US" dirty="0"/>
            <a:t>Screening for clinical depression &amp; follow-up </a:t>
          </a:r>
        </a:p>
      </dgm:t>
    </dgm:pt>
    <dgm:pt modelId="{CD38C7F3-13A0-4019-849D-DBDD07FB1A61}" type="parTrans" cxnId="{3ECAAC0A-A634-43FD-9C90-3689AA47EE30}">
      <dgm:prSet/>
      <dgm:spPr/>
      <dgm:t>
        <a:bodyPr/>
        <a:lstStyle/>
        <a:p>
          <a:endParaRPr lang="en-US"/>
        </a:p>
      </dgm:t>
    </dgm:pt>
    <dgm:pt modelId="{EEEE5607-953B-4A3B-B85E-C2EEADA670F2}" type="sibTrans" cxnId="{3ECAAC0A-A634-43FD-9C90-3689AA47EE30}">
      <dgm:prSet/>
      <dgm:spPr/>
      <dgm:t>
        <a:bodyPr/>
        <a:lstStyle/>
        <a:p>
          <a:endParaRPr lang="en-US"/>
        </a:p>
      </dgm:t>
    </dgm:pt>
    <dgm:pt modelId="{6CFF1AC4-3D96-45B0-969F-278072051798}">
      <dgm:prSet/>
      <dgm:spPr/>
      <dgm:t>
        <a:bodyPr/>
        <a:lstStyle/>
        <a:p>
          <a:pPr rtl="0"/>
          <a:r>
            <a:rPr lang="en-US"/>
            <a:t>Reducing the risk of falling </a:t>
          </a:r>
        </a:p>
      </dgm:t>
    </dgm:pt>
    <dgm:pt modelId="{7E5FB8CA-6F64-46B6-9007-06B9551EAEEF}" type="parTrans" cxnId="{D29A1DD3-D66E-4CD6-82AB-96AD1C72B2A1}">
      <dgm:prSet/>
      <dgm:spPr/>
      <dgm:t>
        <a:bodyPr/>
        <a:lstStyle/>
        <a:p>
          <a:endParaRPr lang="en-US"/>
        </a:p>
      </dgm:t>
    </dgm:pt>
    <dgm:pt modelId="{B624FBDC-37DC-458A-95F0-53C08CC6C5A6}" type="sibTrans" cxnId="{D29A1DD3-D66E-4CD6-82AB-96AD1C72B2A1}">
      <dgm:prSet/>
      <dgm:spPr/>
      <dgm:t>
        <a:bodyPr/>
        <a:lstStyle/>
        <a:p>
          <a:endParaRPr lang="en-US"/>
        </a:p>
      </dgm:t>
    </dgm:pt>
    <dgm:pt modelId="{99AF7FA6-64C2-4573-9E3A-D42EB33C1F3A}">
      <dgm:prSet/>
      <dgm:spPr/>
      <dgm:t>
        <a:bodyPr/>
        <a:lstStyle/>
        <a:p>
          <a:pPr rtl="0"/>
          <a:r>
            <a:rPr lang="en-US"/>
            <a:t>Controlling blood pressure </a:t>
          </a:r>
        </a:p>
      </dgm:t>
    </dgm:pt>
    <dgm:pt modelId="{D7C8A314-D18E-48FF-ACAA-A2EEF33CFB89}" type="parTrans" cxnId="{2CBA011B-DCAA-4987-8F7E-5136A3241ECF}">
      <dgm:prSet/>
      <dgm:spPr/>
      <dgm:t>
        <a:bodyPr/>
        <a:lstStyle/>
        <a:p>
          <a:endParaRPr lang="en-US"/>
        </a:p>
      </dgm:t>
    </dgm:pt>
    <dgm:pt modelId="{5FE756E7-3AB9-44BB-A438-D42046D5C861}" type="sibTrans" cxnId="{2CBA011B-DCAA-4987-8F7E-5136A3241ECF}">
      <dgm:prSet/>
      <dgm:spPr/>
      <dgm:t>
        <a:bodyPr/>
        <a:lstStyle/>
        <a:p>
          <a:endParaRPr lang="en-US"/>
        </a:p>
      </dgm:t>
    </dgm:pt>
    <dgm:pt modelId="{BB05BF95-8343-458D-8860-F773C287388F}">
      <dgm:prSet/>
      <dgm:spPr/>
      <dgm:t>
        <a:bodyPr/>
        <a:lstStyle/>
        <a:p>
          <a:pPr rtl="0"/>
          <a:r>
            <a:rPr lang="en-US"/>
            <a:t>Diabetes medication adherence </a:t>
          </a:r>
        </a:p>
      </dgm:t>
    </dgm:pt>
    <dgm:pt modelId="{6F647A45-AF7E-42F9-81BB-EB78983A0881}" type="parTrans" cxnId="{696AC1CF-9053-4E83-867B-6323836807E2}">
      <dgm:prSet/>
      <dgm:spPr/>
      <dgm:t>
        <a:bodyPr/>
        <a:lstStyle/>
        <a:p>
          <a:endParaRPr lang="en-US"/>
        </a:p>
      </dgm:t>
    </dgm:pt>
    <dgm:pt modelId="{D16E7D60-91C7-4FC3-8FD4-52F74E27A2D0}" type="sibTrans" cxnId="{696AC1CF-9053-4E83-867B-6323836807E2}">
      <dgm:prSet/>
      <dgm:spPr/>
      <dgm:t>
        <a:bodyPr/>
        <a:lstStyle/>
        <a:p>
          <a:endParaRPr lang="en-US"/>
        </a:p>
      </dgm:t>
    </dgm:pt>
    <dgm:pt modelId="{3C3A5A54-5A5F-4DC9-8557-C4729BAE14EB}">
      <dgm:prSet/>
      <dgm:spPr/>
      <dgm:t>
        <a:bodyPr/>
        <a:lstStyle/>
        <a:p>
          <a:pPr rtl="0"/>
          <a:r>
            <a:rPr lang="en-US"/>
            <a:t>Reduction in emergency department use for seriously mentally ill and substance use disorder enrollees </a:t>
          </a:r>
        </a:p>
      </dgm:t>
    </dgm:pt>
    <dgm:pt modelId="{78313424-DDF6-4E52-AA72-24AC6048B937}" type="parTrans" cxnId="{39168BA7-562E-42F7-8A3D-7C4AF3C3D2C2}">
      <dgm:prSet/>
      <dgm:spPr/>
      <dgm:t>
        <a:bodyPr/>
        <a:lstStyle/>
        <a:p>
          <a:endParaRPr lang="en-US"/>
        </a:p>
      </dgm:t>
    </dgm:pt>
    <dgm:pt modelId="{D6000931-D94E-43B6-BA42-6658F637D926}" type="sibTrans" cxnId="{39168BA7-562E-42F7-8A3D-7C4AF3C3D2C2}">
      <dgm:prSet/>
      <dgm:spPr/>
      <dgm:t>
        <a:bodyPr/>
        <a:lstStyle/>
        <a:p>
          <a:endParaRPr lang="en-US"/>
        </a:p>
      </dgm:t>
    </dgm:pt>
    <dgm:pt modelId="{398340CF-7F8D-499B-ADF2-924F8DA24B29}">
      <dgm:prSet/>
      <dgm:spPr/>
      <dgm:t>
        <a:bodyPr/>
        <a:lstStyle/>
        <a:p>
          <a:pPr rtl="0"/>
          <a:r>
            <a:rPr lang="en-US"/>
            <a:t>Discussing care goals with enrollees </a:t>
          </a:r>
        </a:p>
      </dgm:t>
    </dgm:pt>
    <dgm:pt modelId="{425F6583-3715-4483-B8AD-C7BDD3246C1B}" type="parTrans" cxnId="{4C494DB0-135C-4F17-BDE9-3BCC83C2D8B3}">
      <dgm:prSet/>
      <dgm:spPr/>
      <dgm:t>
        <a:bodyPr/>
        <a:lstStyle/>
        <a:p>
          <a:endParaRPr lang="en-US"/>
        </a:p>
      </dgm:t>
    </dgm:pt>
    <dgm:pt modelId="{7F1A91BA-E390-4B88-9891-7D98E075639F}" type="sibTrans" cxnId="{4C494DB0-135C-4F17-BDE9-3BCC83C2D8B3}">
      <dgm:prSet/>
      <dgm:spPr/>
      <dgm:t>
        <a:bodyPr/>
        <a:lstStyle/>
        <a:p>
          <a:endParaRPr lang="en-US"/>
        </a:p>
      </dgm:t>
    </dgm:pt>
    <dgm:pt modelId="{78F62045-B6A3-44DE-A248-67882A7D1D5D}">
      <dgm:prSet/>
      <dgm:spPr/>
      <dgm:t>
        <a:bodyPr/>
        <a:lstStyle/>
        <a:p>
          <a:pPr rtl="0"/>
          <a:r>
            <a:rPr lang="en-US"/>
            <a:t>IHSS case manager contacts </a:t>
          </a:r>
        </a:p>
      </dgm:t>
    </dgm:pt>
    <dgm:pt modelId="{F85F09BD-8BBE-423F-9CF6-E329AB1C882E}" type="parTrans" cxnId="{6B91A9AD-FC1F-4E8A-903B-0489F61F0991}">
      <dgm:prSet/>
      <dgm:spPr/>
      <dgm:t>
        <a:bodyPr/>
        <a:lstStyle/>
        <a:p>
          <a:endParaRPr lang="en-US"/>
        </a:p>
      </dgm:t>
    </dgm:pt>
    <dgm:pt modelId="{F9A87AC7-BF1B-445C-8715-1C9B1C8C7BB7}" type="sibTrans" cxnId="{6B91A9AD-FC1F-4E8A-903B-0489F61F0991}">
      <dgm:prSet/>
      <dgm:spPr/>
      <dgm:t>
        <a:bodyPr/>
        <a:lstStyle/>
        <a:p>
          <a:endParaRPr lang="en-US"/>
        </a:p>
      </dgm:t>
    </dgm:pt>
    <dgm:pt modelId="{470055BB-1813-4662-A987-5E0FE5844E60}" type="pres">
      <dgm:prSet presAssocID="{CDD2247F-BCD6-4A6B-AC41-4D3E6E42B56F}" presName="linear" presStyleCnt="0">
        <dgm:presLayoutVars>
          <dgm:dir/>
          <dgm:animLvl val="lvl"/>
          <dgm:resizeHandles val="exact"/>
        </dgm:presLayoutVars>
      </dgm:prSet>
      <dgm:spPr/>
    </dgm:pt>
    <dgm:pt modelId="{84F0897B-AF58-47CA-B80C-803EBA7C6517}" type="pres">
      <dgm:prSet presAssocID="{8E6D330B-87C8-499E-BD5A-1069AA3A0BF6}" presName="parentLin" presStyleCnt="0"/>
      <dgm:spPr/>
    </dgm:pt>
    <dgm:pt modelId="{183D3F89-A6CF-40E9-B350-D369E09133CC}" type="pres">
      <dgm:prSet presAssocID="{8E6D330B-87C8-499E-BD5A-1069AA3A0BF6}" presName="parentLeftMargin" presStyleLbl="node1" presStyleIdx="0" presStyleCnt="1"/>
      <dgm:spPr/>
    </dgm:pt>
    <dgm:pt modelId="{721FFD09-9BF5-4EF7-AB42-037C5FAAAECB}" type="pres">
      <dgm:prSet presAssocID="{8E6D330B-87C8-499E-BD5A-1069AA3A0BF6}" presName="parentText" presStyleLbl="node1" presStyleIdx="0" presStyleCnt="1">
        <dgm:presLayoutVars>
          <dgm:chMax val="0"/>
          <dgm:bulletEnabled val="1"/>
        </dgm:presLayoutVars>
      </dgm:prSet>
      <dgm:spPr/>
    </dgm:pt>
    <dgm:pt modelId="{86CAFBDF-2BDF-4AB9-9C1F-A2ECD986E259}" type="pres">
      <dgm:prSet presAssocID="{8E6D330B-87C8-499E-BD5A-1069AA3A0BF6}" presName="negativeSpace" presStyleCnt="0"/>
      <dgm:spPr/>
    </dgm:pt>
    <dgm:pt modelId="{09D28A32-6B6D-41BB-8C5E-7814B9715B70}" type="pres">
      <dgm:prSet presAssocID="{8E6D330B-87C8-499E-BD5A-1069AA3A0BF6}" presName="childText" presStyleLbl="conFgAcc1" presStyleIdx="0" presStyleCnt="1">
        <dgm:presLayoutVars>
          <dgm:bulletEnabled val="1"/>
        </dgm:presLayoutVars>
      </dgm:prSet>
      <dgm:spPr/>
    </dgm:pt>
  </dgm:ptLst>
  <dgm:cxnLst>
    <dgm:cxn modelId="{8D372209-CA18-4FC6-B6D4-59B3B9C94B4F}" type="presOf" srcId="{CDD2247F-BCD6-4A6B-AC41-4D3E6E42B56F}" destId="{470055BB-1813-4662-A987-5E0FE5844E60}" srcOrd="0" destOrd="0" presId="urn:microsoft.com/office/officeart/2005/8/layout/list1"/>
    <dgm:cxn modelId="{3ECAAC0A-A634-43FD-9C90-3689AA47EE30}" srcId="{31F2E316-C752-4FCC-8835-E46F9583F8D7}" destId="{9E35B8BA-9F37-47A6-A95F-B80DF8A36F60}" srcOrd="3" destOrd="0" parTransId="{CD38C7F3-13A0-4019-849D-DBDD07FB1A61}" sibTransId="{EEEE5607-953B-4A3B-B85E-C2EEADA670F2}"/>
    <dgm:cxn modelId="{BCC6A911-3958-457A-BA7A-6B9C22C90C89}" type="presOf" srcId="{398340CF-7F8D-499B-ADF2-924F8DA24B29}" destId="{09D28A32-6B6D-41BB-8C5E-7814B9715B70}" srcOrd="0" destOrd="9" presId="urn:microsoft.com/office/officeart/2005/8/layout/list1"/>
    <dgm:cxn modelId="{FF26D019-5D56-43DD-AE9A-1268E83B847F}" type="presOf" srcId="{31F2E316-C752-4FCC-8835-E46F9583F8D7}" destId="{09D28A32-6B6D-41BB-8C5E-7814B9715B70}" srcOrd="0" destOrd="0" presId="urn:microsoft.com/office/officeart/2005/8/layout/list1"/>
    <dgm:cxn modelId="{2CBA011B-DCAA-4987-8F7E-5136A3241ECF}" srcId="{31F2E316-C752-4FCC-8835-E46F9583F8D7}" destId="{99AF7FA6-64C2-4573-9E3A-D42EB33C1F3A}" srcOrd="5" destOrd="0" parTransId="{D7C8A314-D18E-48FF-ACAA-A2EEF33CFB89}" sibTransId="{5FE756E7-3AB9-44BB-A438-D42046D5C861}"/>
    <dgm:cxn modelId="{7FFBE325-EF7C-4DB7-804D-75EA17F767BA}" type="presOf" srcId="{78F62045-B6A3-44DE-A248-67882A7D1D5D}" destId="{09D28A32-6B6D-41BB-8C5E-7814B9715B70}" srcOrd="0" destOrd="10" presId="urn:microsoft.com/office/officeart/2005/8/layout/list1"/>
    <dgm:cxn modelId="{96ADF12D-7235-4842-8B2E-0A4EC3EC03A8}" type="presOf" srcId="{8E6D330B-87C8-499E-BD5A-1069AA3A0BF6}" destId="{183D3F89-A6CF-40E9-B350-D369E09133CC}" srcOrd="0" destOrd="0" presId="urn:microsoft.com/office/officeart/2005/8/layout/list1"/>
    <dgm:cxn modelId="{33E11633-2657-4BB8-95EB-E7DB95CFD21D}" type="presOf" srcId="{03573DC7-F2C8-46EA-B5DE-2FED24CA69B1}" destId="{09D28A32-6B6D-41BB-8C5E-7814B9715B70}" srcOrd="0" destOrd="1" presId="urn:microsoft.com/office/officeart/2005/8/layout/list1"/>
    <dgm:cxn modelId="{A2AE7E64-A166-4F72-8F73-AE0D8F0551ED}" srcId="{31F2E316-C752-4FCC-8835-E46F9583F8D7}" destId="{7092A824-76F2-4B93-BE0C-628C42E098C5}" srcOrd="2" destOrd="0" parTransId="{B894458C-D8DB-4846-A594-558402EB6605}" sibTransId="{E0319AF6-97F9-4B71-98C2-48F3ECB1B77D}"/>
    <dgm:cxn modelId="{7B4DAF50-F45A-4AA0-ADD1-2CA7635E8195}" type="presOf" srcId="{99AF7FA6-64C2-4573-9E3A-D42EB33C1F3A}" destId="{09D28A32-6B6D-41BB-8C5E-7814B9715B70}" srcOrd="0" destOrd="6" presId="urn:microsoft.com/office/officeart/2005/8/layout/list1"/>
    <dgm:cxn modelId="{1F4F1F53-6AFB-42A6-A951-D2FB593B9BEB}" type="presOf" srcId="{6CFF1AC4-3D96-45B0-969F-278072051798}" destId="{09D28A32-6B6D-41BB-8C5E-7814B9715B70}" srcOrd="0" destOrd="5" presId="urn:microsoft.com/office/officeart/2005/8/layout/list1"/>
    <dgm:cxn modelId="{86A3C053-531B-49A7-A976-1AE4C9BCAAA0}" type="presOf" srcId="{9E35B8BA-9F37-47A6-A95F-B80DF8A36F60}" destId="{09D28A32-6B6D-41BB-8C5E-7814B9715B70}" srcOrd="0" destOrd="4" presId="urn:microsoft.com/office/officeart/2005/8/layout/list1"/>
    <dgm:cxn modelId="{11CCD559-01E2-48A5-BDEC-CA42B1E02FB5}" type="presOf" srcId="{346E32F5-2E8F-4425-B61F-6A8A0A95CED9}" destId="{09D28A32-6B6D-41BB-8C5E-7814B9715B70}" srcOrd="0" destOrd="2" presId="urn:microsoft.com/office/officeart/2005/8/layout/list1"/>
    <dgm:cxn modelId="{51553C7E-F109-4BEB-A963-867247D50CB6}" type="presOf" srcId="{BB05BF95-8343-458D-8860-F773C287388F}" destId="{09D28A32-6B6D-41BB-8C5E-7814B9715B70}" srcOrd="0" destOrd="7" presId="urn:microsoft.com/office/officeart/2005/8/layout/list1"/>
    <dgm:cxn modelId="{7DD56181-BE40-4195-A53F-7537E90A6D30}" srcId="{31F2E316-C752-4FCC-8835-E46F9583F8D7}" destId="{346E32F5-2E8F-4425-B61F-6A8A0A95CED9}" srcOrd="1" destOrd="0" parTransId="{B6F62072-5F13-40F8-87C9-791C68918E4A}" sibTransId="{5B4A9080-7F3B-46C6-8AF4-3D657B422B45}"/>
    <dgm:cxn modelId="{1BC52888-473A-4D6F-A501-629F9EF77E55}" srcId="{8E6D330B-87C8-499E-BD5A-1069AA3A0BF6}" destId="{31F2E316-C752-4FCC-8835-E46F9583F8D7}" srcOrd="0" destOrd="0" parTransId="{89177DE3-999C-4AC8-A1C5-38AD6B581B41}" sibTransId="{AA7C2159-0758-4737-9A5C-6DD5819AB4C2}"/>
    <dgm:cxn modelId="{3CB0A595-2BF4-4C70-A573-7BD581E878B8}" srcId="{31F2E316-C752-4FCC-8835-E46F9583F8D7}" destId="{03573DC7-F2C8-46EA-B5DE-2FED24CA69B1}" srcOrd="0" destOrd="0" parTransId="{E43137AB-1F55-4897-894E-EBBB3D95C9C1}" sibTransId="{B4F99120-EAC4-474D-BFDA-D50BEDD3EF87}"/>
    <dgm:cxn modelId="{EA8D7BA7-C374-4970-AAC0-E35711FE8753}" srcId="{CDD2247F-BCD6-4A6B-AC41-4D3E6E42B56F}" destId="{8E6D330B-87C8-499E-BD5A-1069AA3A0BF6}" srcOrd="0" destOrd="0" parTransId="{1A8B232E-0729-4159-9A9B-737EEA931029}" sibTransId="{FD55646E-99E6-4E55-97BB-FA8590A6640B}"/>
    <dgm:cxn modelId="{39168BA7-562E-42F7-8A3D-7C4AF3C3D2C2}" srcId="{31F2E316-C752-4FCC-8835-E46F9583F8D7}" destId="{3C3A5A54-5A5F-4DC9-8557-C4729BAE14EB}" srcOrd="7" destOrd="0" parTransId="{78313424-DDF6-4E52-AA72-24AC6048B937}" sibTransId="{D6000931-D94E-43B6-BA42-6658F637D926}"/>
    <dgm:cxn modelId="{6B91A9AD-FC1F-4E8A-903B-0489F61F0991}" srcId="{31F2E316-C752-4FCC-8835-E46F9583F8D7}" destId="{78F62045-B6A3-44DE-A248-67882A7D1D5D}" srcOrd="9" destOrd="0" parTransId="{F85F09BD-8BBE-423F-9CF6-E329AB1C882E}" sibTransId="{F9A87AC7-BF1B-445C-8715-1C9B1C8C7BB7}"/>
    <dgm:cxn modelId="{4C494DB0-135C-4F17-BDE9-3BCC83C2D8B3}" srcId="{31F2E316-C752-4FCC-8835-E46F9583F8D7}" destId="{398340CF-7F8D-499B-ADF2-924F8DA24B29}" srcOrd="8" destOrd="0" parTransId="{425F6583-3715-4483-B8AD-C7BDD3246C1B}" sibTransId="{7F1A91BA-E390-4B88-9891-7D98E075639F}"/>
    <dgm:cxn modelId="{696AC1CF-9053-4E83-867B-6323836807E2}" srcId="{31F2E316-C752-4FCC-8835-E46F9583F8D7}" destId="{BB05BF95-8343-458D-8860-F773C287388F}" srcOrd="6" destOrd="0" parTransId="{6F647A45-AF7E-42F9-81BB-EB78983A0881}" sibTransId="{D16E7D60-91C7-4FC3-8FD4-52F74E27A2D0}"/>
    <dgm:cxn modelId="{D29A1DD3-D66E-4CD6-82AB-96AD1C72B2A1}" srcId="{31F2E316-C752-4FCC-8835-E46F9583F8D7}" destId="{6CFF1AC4-3D96-45B0-969F-278072051798}" srcOrd="4" destOrd="0" parTransId="{7E5FB8CA-6F64-46B6-9007-06B9551EAEEF}" sibTransId="{B624FBDC-37DC-458A-95F0-53C08CC6C5A6}"/>
    <dgm:cxn modelId="{3DEC77D6-0B95-4E21-A644-F84F90BED8EF}" type="presOf" srcId="{3C3A5A54-5A5F-4DC9-8557-C4729BAE14EB}" destId="{09D28A32-6B6D-41BB-8C5E-7814B9715B70}" srcOrd="0" destOrd="8" presId="urn:microsoft.com/office/officeart/2005/8/layout/list1"/>
    <dgm:cxn modelId="{5EEE1EF6-0731-45D7-B494-1B513711AA9A}" type="presOf" srcId="{7092A824-76F2-4B93-BE0C-628C42E098C5}" destId="{09D28A32-6B6D-41BB-8C5E-7814B9715B70}" srcOrd="0" destOrd="3" presId="urn:microsoft.com/office/officeart/2005/8/layout/list1"/>
    <dgm:cxn modelId="{23AA0EFB-B77C-4983-B5BB-A78CD3760035}" type="presOf" srcId="{8E6D330B-87C8-499E-BD5A-1069AA3A0BF6}" destId="{721FFD09-9BF5-4EF7-AB42-037C5FAAAECB}" srcOrd="1" destOrd="0" presId="urn:microsoft.com/office/officeart/2005/8/layout/list1"/>
    <dgm:cxn modelId="{7783A027-1C29-4F8B-8CBA-64D7D4FF5850}" type="presParOf" srcId="{470055BB-1813-4662-A987-5E0FE5844E60}" destId="{84F0897B-AF58-47CA-B80C-803EBA7C6517}" srcOrd="0" destOrd="0" presId="urn:microsoft.com/office/officeart/2005/8/layout/list1"/>
    <dgm:cxn modelId="{8CF9A53C-CC8D-4186-A757-4A7B9D4F1C1B}" type="presParOf" srcId="{84F0897B-AF58-47CA-B80C-803EBA7C6517}" destId="{183D3F89-A6CF-40E9-B350-D369E09133CC}" srcOrd="0" destOrd="0" presId="urn:microsoft.com/office/officeart/2005/8/layout/list1"/>
    <dgm:cxn modelId="{63C975D2-88C5-4338-BD7D-38517AAA9AFA}" type="presParOf" srcId="{84F0897B-AF58-47CA-B80C-803EBA7C6517}" destId="{721FFD09-9BF5-4EF7-AB42-037C5FAAAECB}" srcOrd="1" destOrd="0" presId="urn:microsoft.com/office/officeart/2005/8/layout/list1"/>
    <dgm:cxn modelId="{BC25A48A-5CC7-4717-B4F5-ECFE37973F57}" type="presParOf" srcId="{470055BB-1813-4662-A987-5E0FE5844E60}" destId="{86CAFBDF-2BDF-4AB9-9C1F-A2ECD986E259}" srcOrd="1" destOrd="0" presId="urn:microsoft.com/office/officeart/2005/8/layout/list1"/>
    <dgm:cxn modelId="{1760D521-4978-4EDB-9D20-BA20BBF4B679}" type="presParOf" srcId="{470055BB-1813-4662-A987-5E0FE5844E60}" destId="{09D28A32-6B6D-41BB-8C5E-7814B9715B7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06727E6-82D4-48A1-9DAF-5734CFE1D654}"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5D129BAB-3A6E-4C6F-AC72-03254EA033DC}">
      <dgm:prSet custT="1"/>
      <dgm:spPr/>
      <dgm:t>
        <a:bodyPr/>
        <a:lstStyle/>
        <a:p>
          <a:pPr rtl="0"/>
          <a:r>
            <a:rPr lang="en-US" sz="2400" dirty="0"/>
            <a:t>County Average Rate Setting</a:t>
          </a:r>
        </a:p>
      </dgm:t>
    </dgm:pt>
    <dgm:pt modelId="{A0A613E4-1096-4FE7-896D-D248F4D628C1}" type="parTrans" cxnId="{449A78A0-E0D9-43FD-818E-5EA773A305DD}">
      <dgm:prSet/>
      <dgm:spPr/>
      <dgm:t>
        <a:bodyPr/>
        <a:lstStyle/>
        <a:p>
          <a:endParaRPr lang="en-US"/>
        </a:p>
      </dgm:t>
    </dgm:pt>
    <dgm:pt modelId="{4B7A3EE6-0DF5-4724-8DBF-D2DD464E5BD8}" type="sibTrans" cxnId="{449A78A0-E0D9-43FD-818E-5EA773A305DD}">
      <dgm:prSet/>
      <dgm:spPr/>
      <dgm:t>
        <a:bodyPr/>
        <a:lstStyle/>
        <a:p>
          <a:endParaRPr lang="en-US"/>
        </a:p>
      </dgm:t>
    </dgm:pt>
    <dgm:pt modelId="{81277C50-D262-4F3C-8A85-5A7516A3DD9C}">
      <dgm:prSet/>
      <dgm:spPr/>
      <dgm:t>
        <a:bodyPr/>
        <a:lstStyle/>
        <a:p>
          <a:pPr rtl="0"/>
          <a:r>
            <a:rPr lang="en-US" dirty="0"/>
            <a:t>Implemented to incentivize cost effectiveness in 2-plan and GMC counties</a:t>
          </a:r>
        </a:p>
      </dgm:t>
    </dgm:pt>
    <dgm:pt modelId="{D58F8C69-DF0E-43BB-A330-4A8C1536840A}" type="parTrans" cxnId="{BF45CD94-688E-4DB0-8ECC-2709A9578106}">
      <dgm:prSet/>
      <dgm:spPr/>
      <dgm:t>
        <a:bodyPr/>
        <a:lstStyle/>
        <a:p>
          <a:endParaRPr lang="en-US"/>
        </a:p>
      </dgm:t>
    </dgm:pt>
    <dgm:pt modelId="{E225FC33-3B89-454D-9375-0DAC13B071C6}" type="sibTrans" cxnId="{BF45CD94-688E-4DB0-8ECC-2709A9578106}">
      <dgm:prSet/>
      <dgm:spPr/>
      <dgm:t>
        <a:bodyPr/>
        <a:lstStyle/>
        <a:p>
          <a:endParaRPr lang="en-US"/>
        </a:p>
      </dgm:t>
    </dgm:pt>
    <dgm:pt modelId="{5CAD4734-4351-4578-A628-A25EC2812B05}">
      <dgm:prSet/>
      <dgm:spPr/>
      <dgm:t>
        <a:bodyPr/>
        <a:lstStyle/>
        <a:p>
          <a:pPr rtl="0"/>
          <a:r>
            <a:rPr lang="en-US" dirty="0"/>
            <a:t>Prior to implementation in 2011, each plan’s capitation rate was based 100% on the plan’s own cost experience.</a:t>
          </a:r>
        </a:p>
      </dgm:t>
    </dgm:pt>
    <dgm:pt modelId="{4B7F20B0-0BD1-4DE2-A18F-DFDDD11F2186}" type="parTrans" cxnId="{FAC6E3E6-0401-4A79-AA41-C4C7389AFF56}">
      <dgm:prSet/>
      <dgm:spPr/>
      <dgm:t>
        <a:bodyPr/>
        <a:lstStyle/>
        <a:p>
          <a:endParaRPr lang="en-US"/>
        </a:p>
      </dgm:t>
    </dgm:pt>
    <dgm:pt modelId="{5E438599-5FBD-418C-BE10-32F189BE1B53}" type="sibTrans" cxnId="{FAC6E3E6-0401-4A79-AA41-C4C7389AFF56}">
      <dgm:prSet/>
      <dgm:spPr/>
      <dgm:t>
        <a:bodyPr/>
        <a:lstStyle/>
        <a:p>
          <a:endParaRPr lang="en-US"/>
        </a:p>
      </dgm:t>
    </dgm:pt>
    <dgm:pt modelId="{0E094EC3-D3D9-4DAA-8808-1AC97B4720F8}">
      <dgm:prSet/>
      <dgm:spPr/>
      <dgm:t>
        <a:bodyPr/>
        <a:lstStyle/>
        <a:p>
          <a:pPr rtl="0"/>
          <a:r>
            <a:rPr lang="en-US" dirty="0"/>
            <a:t>In 2011, 20% of the final rate was based on a risk-adjusted county average, with the remainder based on plan-specific costs.  The percentage has increased over time and is currently 50%.</a:t>
          </a:r>
        </a:p>
      </dgm:t>
    </dgm:pt>
    <dgm:pt modelId="{9BB52148-DB65-4161-A4F8-A8C1367A4847}" type="parTrans" cxnId="{9CE7F53B-67BC-43AE-A9FB-6F6B912A5EB4}">
      <dgm:prSet/>
      <dgm:spPr/>
      <dgm:t>
        <a:bodyPr/>
        <a:lstStyle/>
        <a:p>
          <a:endParaRPr lang="en-US"/>
        </a:p>
      </dgm:t>
    </dgm:pt>
    <dgm:pt modelId="{9FF9BF2D-043C-4581-A8DF-97EFA2B0097D}" type="sibTrans" cxnId="{9CE7F53B-67BC-43AE-A9FB-6F6B912A5EB4}">
      <dgm:prSet/>
      <dgm:spPr/>
      <dgm:t>
        <a:bodyPr/>
        <a:lstStyle/>
        <a:p>
          <a:endParaRPr lang="en-US"/>
        </a:p>
      </dgm:t>
    </dgm:pt>
    <dgm:pt modelId="{7E54CB46-33B6-43B8-B272-5670F314A54E}">
      <dgm:prSet/>
      <dgm:spPr/>
      <dgm:t>
        <a:bodyPr/>
        <a:lstStyle/>
        <a:p>
          <a:pPr rtl="0"/>
          <a:r>
            <a:rPr lang="en-US" dirty="0"/>
            <a:t>Data revealed significant differences within a county in terms of plan costs and therefore plan rates.</a:t>
          </a:r>
        </a:p>
      </dgm:t>
    </dgm:pt>
    <dgm:pt modelId="{0A714536-2558-4F29-B13F-CE8B38C74637}" type="parTrans" cxnId="{D5F368C3-E6E7-43B2-B78A-C8235F40374E}">
      <dgm:prSet/>
      <dgm:spPr/>
      <dgm:t>
        <a:bodyPr/>
        <a:lstStyle/>
        <a:p>
          <a:endParaRPr lang="en-US"/>
        </a:p>
      </dgm:t>
    </dgm:pt>
    <dgm:pt modelId="{8436DC2C-E17D-4870-AB16-24952D6DD0B3}" type="sibTrans" cxnId="{D5F368C3-E6E7-43B2-B78A-C8235F40374E}">
      <dgm:prSet/>
      <dgm:spPr/>
      <dgm:t>
        <a:bodyPr/>
        <a:lstStyle/>
        <a:p>
          <a:endParaRPr lang="en-US"/>
        </a:p>
      </dgm:t>
    </dgm:pt>
    <dgm:pt modelId="{A5A4D0D3-9F4C-48B3-B0A5-BEDEEF4D7ECF}">
      <dgm:prSet/>
      <dgm:spPr/>
      <dgm:t>
        <a:bodyPr/>
        <a:lstStyle/>
        <a:p>
          <a:pPr rtl="0"/>
          <a:r>
            <a:rPr lang="en-US" dirty="0"/>
            <a:t>DHCS implemented incorporating into the final plan rate a component that was based on a risk-adjusted county average rate</a:t>
          </a:r>
        </a:p>
      </dgm:t>
    </dgm:pt>
    <dgm:pt modelId="{B1BF83A1-9DA1-454E-83EC-1A562B2FD4F9}" type="parTrans" cxnId="{3C6E0E1B-0C54-4B04-8BBD-C58F5D01694A}">
      <dgm:prSet/>
      <dgm:spPr/>
      <dgm:t>
        <a:bodyPr/>
        <a:lstStyle/>
        <a:p>
          <a:endParaRPr lang="en-US"/>
        </a:p>
      </dgm:t>
    </dgm:pt>
    <dgm:pt modelId="{9EC945B0-BB20-4B27-8DD1-947014D67E55}" type="sibTrans" cxnId="{3C6E0E1B-0C54-4B04-8BBD-C58F5D01694A}">
      <dgm:prSet/>
      <dgm:spPr/>
      <dgm:t>
        <a:bodyPr/>
        <a:lstStyle/>
        <a:p>
          <a:endParaRPr lang="en-US"/>
        </a:p>
      </dgm:t>
    </dgm:pt>
    <dgm:pt modelId="{7B30F028-F7ED-44E0-8646-03D4DD5BE8EA}">
      <dgm:prSet/>
      <dgm:spPr/>
      <dgm:t>
        <a:bodyPr/>
        <a:lstStyle/>
        <a:p>
          <a:pPr rtl="0"/>
          <a:r>
            <a:rPr lang="en-US" dirty="0"/>
            <a:t>By including the risk-adjusted county average in a plan’s rate, plans that are lower cost (accounting for differences in population risk) are rewarded and plans with higher cost are penalized, therefore incentivizing plans to be as cost-effective as possible</a:t>
          </a:r>
        </a:p>
      </dgm:t>
    </dgm:pt>
    <dgm:pt modelId="{A96DF6F4-20B4-4723-BA4D-28DD0CBD78AE}" type="parTrans" cxnId="{9B2FCE46-3570-4C73-B72F-AC2C674008D9}">
      <dgm:prSet/>
      <dgm:spPr/>
      <dgm:t>
        <a:bodyPr/>
        <a:lstStyle/>
        <a:p>
          <a:endParaRPr lang="en-US"/>
        </a:p>
      </dgm:t>
    </dgm:pt>
    <dgm:pt modelId="{D5D538BC-FDD7-4039-BB57-6B36A5363F00}" type="sibTrans" cxnId="{9B2FCE46-3570-4C73-B72F-AC2C674008D9}">
      <dgm:prSet/>
      <dgm:spPr/>
      <dgm:t>
        <a:bodyPr/>
        <a:lstStyle/>
        <a:p>
          <a:endParaRPr lang="en-US"/>
        </a:p>
      </dgm:t>
    </dgm:pt>
    <dgm:pt modelId="{D585A389-4939-44AB-B817-EBF0C0CE41D2}" type="pres">
      <dgm:prSet presAssocID="{106727E6-82D4-48A1-9DAF-5734CFE1D654}" presName="linear" presStyleCnt="0">
        <dgm:presLayoutVars>
          <dgm:dir/>
          <dgm:animLvl val="lvl"/>
          <dgm:resizeHandles val="exact"/>
        </dgm:presLayoutVars>
      </dgm:prSet>
      <dgm:spPr/>
    </dgm:pt>
    <dgm:pt modelId="{DEF6346D-54B9-493E-83AD-7CE4A177AC8E}" type="pres">
      <dgm:prSet presAssocID="{5D129BAB-3A6E-4C6F-AC72-03254EA033DC}" presName="parentLin" presStyleCnt="0"/>
      <dgm:spPr/>
    </dgm:pt>
    <dgm:pt modelId="{92ECE969-16BB-4A4B-B726-A98265F71523}" type="pres">
      <dgm:prSet presAssocID="{5D129BAB-3A6E-4C6F-AC72-03254EA033DC}" presName="parentLeftMargin" presStyleLbl="node1" presStyleIdx="0" presStyleCnt="1"/>
      <dgm:spPr/>
    </dgm:pt>
    <dgm:pt modelId="{420C961C-2F42-4756-9D1E-4C80263A1B47}" type="pres">
      <dgm:prSet presAssocID="{5D129BAB-3A6E-4C6F-AC72-03254EA033DC}" presName="parentText" presStyleLbl="node1" presStyleIdx="0" presStyleCnt="1">
        <dgm:presLayoutVars>
          <dgm:chMax val="0"/>
          <dgm:bulletEnabled val="1"/>
        </dgm:presLayoutVars>
      </dgm:prSet>
      <dgm:spPr/>
    </dgm:pt>
    <dgm:pt modelId="{4305FB84-500C-4EB8-B9A2-760049629EB5}" type="pres">
      <dgm:prSet presAssocID="{5D129BAB-3A6E-4C6F-AC72-03254EA033DC}" presName="negativeSpace" presStyleCnt="0"/>
      <dgm:spPr/>
    </dgm:pt>
    <dgm:pt modelId="{2DC4D348-75FB-4D85-A526-977C2976BDE7}" type="pres">
      <dgm:prSet presAssocID="{5D129BAB-3A6E-4C6F-AC72-03254EA033DC}" presName="childText" presStyleLbl="conFgAcc1" presStyleIdx="0" presStyleCnt="1">
        <dgm:presLayoutVars>
          <dgm:bulletEnabled val="1"/>
        </dgm:presLayoutVars>
      </dgm:prSet>
      <dgm:spPr/>
    </dgm:pt>
  </dgm:ptLst>
  <dgm:cxnLst>
    <dgm:cxn modelId="{3C6E0E1B-0C54-4B04-8BBD-C58F5D01694A}" srcId="{81277C50-D262-4F3C-8A85-5A7516A3DD9C}" destId="{A5A4D0D3-9F4C-48B3-B0A5-BEDEEF4D7ECF}" srcOrd="2" destOrd="0" parTransId="{B1BF83A1-9DA1-454E-83EC-1A562B2FD4F9}" sibTransId="{9EC945B0-BB20-4B27-8DD1-947014D67E55}"/>
    <dgm:cxn modelId="{5C57C724-F355-437B-912D-2679E9460777}" type="presOf" srcId="{7E54CB46-33B6-43B8-B272-5670F314A54E}" destId="{2DC4D348-75FB-4D85-A526-977C2976BDE7}" srcOrd="0" destOrd="2" presId="urn:microsoft.com/office/officeart/2005/8/layout/list1"/>
    <dgm:cxn modelId="{A2C8B337-9087-4448-AA93-5628CDC53F66}" type="presOf" srcId="{5D129BAB-3A6E-4C6F-AC72-03254EA033DC}" destId="{92ECE969-16BB-4A4B-B726-A98265F71523}" srcOrd="0" destOrd="0" presId="urn:microsoft.com/office/officeart/2005/8/layout/list1"/>
    <dgm:cxn modelId="{9CE7F53B-67BC-43AE-A9FB-6F6B912A5EB4}" srcId="{81277C50-D262-4F3C-8A85-5A7516A3DD9C}" destId="{0E094EC3-D3D9-4DAA-8808-1AC97B4720F8}" srcOrd="3" destOrd="0" parTransId="{9BB52148-DB65-4161-A4F8-A8C1367A4847}" sibTransId="{9FF9BF2D-043C-4581-A8DF-97EFA2B0097D}"/>
    <dgm:cxn modelId="{A95A7842-96C7-4DC0-A46B-84D82FDFF8D2}" type="presOf" srcId="{5CAD4734-4351-4578-A628-A25EC2812B05}" destId="{2DC4D348-75FB-4D85-A526-977C2976BDE7}" srcOrd="0" destOrd="1" presId="urn:microsoft.com/office/officeart/2005/8/layout/list1"/>
    <dgm:cxn modelId="{9B2FCE46-3570-4C73-B72F-AC2C674008D9}" srcId="{81277C50-D262-4F3C-8A85-5A7516A3DD9C}" destId="{7B30F028-F7ED-44E0-8646-03D4DD5BE8EA}" srcOrd="4" destOrd="0" parTransId="{A96DF6F4-20B4-4723-BA4D-28DD0CBD78AE}" sibTransId="{D5D538BC-FDD7-4039-BB57-6B36A5363F00}"/>
    <dgm:cxn modelId="{9AF8B557-3220-434E-81E0-68CEC8FE40DD}" type="presOf" srcId="{A5A4D0D3-9F4C-48B3-B0A5-BEDEEF4D7ECF}" destId="{2DC4D348-75FB-4D85-A526-977C2976BDE7}" srcOrd="0" destOrd="3" presId="urn:microsoft.com/office/officeart/2005/8/layout/list1"/>
    <dgm:cxn modelId="{BF45CD94-688E-4DB0-8ECC-2709A9578106}" srcId="{5D129BAB-3A6E-4C6F-AC72-03254EA033DC}" destId="{81277C50-D262-4F3C-8A85-5A7516A3DD9C}" srcOrd="0" destOrd="0" parTransId="{D58F8C69-DF0E-43BB-A330-4A8C1536840A}" sibTransId="{E225FC33-3B89-454D-9375-0DAC13B071C6}"/>
    <dgm:cxn modelId="{449A78A0-E0D9-43FD-818E-5EA773A305DD}" srcId="{106727E6-82D4-48A1-9DAF-5734CFE1D654}" destId="{5D129BAB-3A6E-4C6F-AC72-03254EA033DC}" srcOrd="0" destOrd="0" parTransId="{A0A613E4-1096-4FE7-896D-D248F4D628C1}" sibTransId="{4B7A3EE6-0DF5-4724-8DBF-D2DD464E5BD8}"/>
    <dgm:cxn modelId="{BC1CC7B3-C062-481C-AFBC-71C0A19E2907}" type="presOf" srcId="{7B30F028-F7ED-44E0-8646-03D4DD5BE8EA}" destId="{2DC4D348-75FB-4D85-A526-977C2976BDE7}" srcOrd="0" destOrd="5" presId="urn:microsoft.com/office/officeart/2005/8/layout/list1"/>
    <dgm:cxn modelId="{D5F368C3-E6E7-43B2-B78A-C8235F40374E}" srcId="{81277C50-D262-4F3C-8A85-5A7516A3DD9C}" destId="{7E54CB46-33B6-43B8-B272-5670F314A54E}" srcOrd="1" destOrd="0" parTransId="{0A714536-2558-4F29-B13F-CE8B38C74637}" sibTransId="{8436DC2C-E17D-4870-AB16-24952D6DD0B3}"/>
    <dgm:cxn modelId="{B35587C7-0F4C-43D5-8A53-31D264A200D1}" type="presOf" srcId="{81277C50-D262-4F3C-8A85-5A7516A3DD9C}" destId="{2DC4D348-75FB-4D85-A526-977C2976BDE7}" srcOrd="0" destOrd="0" presId="urn:microsoft.com/office/officeart/2005/8/layout/list1"/>
    <dgm:cxn modelId="{AEF846DD-D40B-42E4-BED2-5A6B21FE9D75}" type="presOf" srcId="{106727E6-82D4-48A1-9DAF-5734CFE1D654}" destId="{D585A389-4939-44AB-B817-EBF0C0CE41D2}" srcOrd="0" destOrd="0" presId="urn:microsoft.com/office/officeart/2005/8/layout/list1"/>
    <dgm:cxn modelId="{FAC6E3E6-0401-4A79-AA41-C4C7389AFF56}" srcId="{81277C50-D262-4F3C-8A85-5A7516A3DD9C}" destId="{5CAD4734-4351-4578-A628-A25EC2812B05}" srcOrd="0" destOrd="0" parTransId="{4B7F20B0-0BD1-4DE2-A18F-DFDDD11F2186}" sibTransId="{5E438599-5FBD-418C-BE10-32F189BE1B53}"/>
    <dgm:cxn modelId="{C00253F2-5592-47A2-B10E-5D26A0D6AC4E}" type="presOf" srcId="{0E094EC3-D3D9-4DAA-8808-1AC97B4720F8}" destId="{2DC4D348-75FB-4D85-A526-977C2976BDE7}" srcOrd="0" destOrd="4" presId="urn:microsoft.com/office/officeart/2005/8/layout/list1"/>
    <dgm:cxn modelId="{2D7EEBFB-6B96-411C-B123-404DBB6B200D}" type="presOf" srcId="{5D129BAB-3A6E-4C6F-AC72-03254EA033DC}" destId="{420C961C-2F42-4756-9D1E-4C80263A1B47}" srcOrd="1" destOrd="0" presId="urn:microsoft.com/office/officeart/2005/8/layout/list1"/>
    <dgm:cxn modelId="{3D5FD10F-99E1-43EE-806A-0C8414FC6299}" type="presParOf" srcId="{D585A389-4939-44AB-B817-EBF0C0CE41D2}" destId="{DEF6346D-54B9-493E-83AD-7CE4A177AC8E}" srcOrd="0" destOrd="0" presId="urn:microsoft.com/office/officeart/2005/8/layout/list1"/>
    <dgm:cxn modelId="{2BF82F25-342A-4A3B-8F0D-1C72BDEC0842}" type="presParOf" srcId="{DEF6346D-54B9-493E-83AD-7CE4A177AC8E}" destId="{92ECE969-16BB-4A4B-B726-A98265F71523}" srcOrd="0" destOrd="0" presId="urn:microsoft.com/office/officeart/2005/8/layout/list1"/>
    <dgm:cxn modelId="{5749BE23-397A-49F7-8C28-186E0C0968EB}" type="presParOf" srcId="{DEF6346D-54B9-493E-83AD-7CE4A177AC8E}" destId="{420C961C-2F42-4756-9D1E-4C80263A1B47}" srcOrd="1" destOrd="0" presId="urn:microsoft.com/office/officeart/2005/8/layout/list1"/>
    <dgm:cxn modelId="{0F8B23A3-4871-4E2C-86E7-5AF595552C17}" type="presParOf" srcId="{D585A389-4939-44AB-B817-EBF0C0CE41D2}" destId="{4305FB84-500C-4EB8-B9A2-760049629EB5}" srcOrd="1" destOrd="0" presId="urn:microsoft.com/office/officeart/2005/8/layout/list1"/>
    <dgm:cxn modelId="{C8FF47A8-183B-4DDE-9D89-744D4D2F3706}" type="presParOf" srcId="{D585A389-4939-44AB-B817-EBF0C0CE41D2}" destId="{2DC4D348-75FB-4D85-A526-977C2976BDE7}"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5E2F86-35C7-4923-AA7B-3D02CBC9FBA5}" type="doc">
      <dgm:prSet loTypeId="urn:microsoft.com/office/officeart/2009/3/layout/HorizontalOrganizationChart" loCatId="hierarchy" qsTypeId="urn:microsoft.com/office/officeart/2005/8/quickstyle/simple1" qsCatId="simple" csTypeId="urn:microsoft.com/office/officeart/2005/8/colors/colorful3" csCatId="colorful" phldr="1"/>
      <dgm:spPr/>
      <dgm:t>
        <a:bodyPr/>
        <a:lstStyle/>
        <a:p>
          <a:endParaRPr lang="en-US"/>
        </a:p>
      </dgm:t>
    </dgm:pt>
    <dgm:pt modelId="{A1F49CFD-8570-4512-98C9-CEC4051AC277}">
      <dgm:prSet custT="1"/>
      <dgm:spPr/>
      <dgm:t>
        <a:bodyPr/>
        <a:lstStyle/>
        <a:p>
          <a:pPr rtl="0"/>
          <a:r>
            <a:rPr lang="en-US" sz="2000" dirty="0"/>
            <a:t>Under the new Waiver, several different incentive constructs are possible </a:t>
          </a:r>
        </a:p>
      </dgm:t>
    </dgm:pt>
    <dgm:pt modelId="{77C47514-2AD7-488A-9CB3-DB09AB64C1E4}" type="parTrans" cxnId="{5FBEF98E-A63A-4FFD-BAC3-64E856FBF3AD}">
      <dgm:prSet/>
      <dgm:spPr/>
      <dgm:t>
        <a:bodyPr/>
        <a:lstStyle/>
        <a:p>
          <a:endParaRPr lang="en-US"/>
        </a:p>
      </dgm:t>
    </dgm:pt>
    <dgm:pt modelId="{2EA920F4-5354-4F12-B5D8-A4D88A79A013}" type="sibTrans" cxnId="{5FBEF98E-A63A-4FFD-BAC3-64E856FBF3AD}">
      <dgm:prSet/>
      <dgm:spPr/>
      <dgm:t>
        <a:bodyPr/>
        <a:lstStyle/>
        <a:p>
          <a:endParaRPr lang="en-US"/>
        </a:p>
      </dgm:t>
    </dgm:pt>
    <dgm:pt modelId="{1F533A5D-1523-48C5-8DBE-210391A13F1A}">
      <dgm:prSet/>
      <dgm:spPr/>
      <dgm:t>
        <a:bodyPr/>
        <a:lstStyle/>
        <a:p>
          <a:pPr rtl="0"/>
          <a:r>
            <a:rPr lang="en-US" dirty="0"/>
            <a:t>DHCS to Medi-Cal managed care health plans (MCPs)</a:t>
          </a:r>
        </a:p>
      </dgm:t>
    </dgm:pt>
    <dgm:pt modelId="{8C7A4546-7EB3-448F-940F-C2E4569148ED}" type="parTrans" cxnId="{FA5706E4-2744-4663-A1FC-22459D079466}">
      <dgm:prSet/>
      <dgm:spPr/>
      <dgm:t>
        <a:bodyPr/>
        <a:lstStyle/>
        <a:p>
          <a:endParaRPr lang="en-US"/>
        </a:p>
      </dgm:t>
    </dgm:pt>
    <dgm:pt modelId="{9D23966F-04F1-4BB4-BB8B-3B97FC70984A}" type="sibTrans" cxnId="{FA5706E4-2744-4663-A1FC-22459D079466}">
      <dgm:prSet/>
      <dgm:spPr/>
      <dgm:t>
        <a:bodyPr/>
        <a:lstStyle/>
        <a:p>
          <a:endParaRPr lang="en-US"/>
        </a:p>
      </dgm:t>
    </dgm:pt>
    <dgm:pt modelId="{046BCED2-DF9A-4C09-B903-127D43FA309D}">
      <dgm:prSet/>
      <dgm:spPr/>
      <dgm:t>
        <a:bodyPr/>
        <a:lstStyle/>
        <a:p>
          <a:pPr rtl="0"/>
          <a:r>
            <a:rPr lang="en-US"/>
            <a:t>MCPs to plan providers</a:t>
          </a:r>
        </a:p>
      </dgm:t>
    </dgm:pt>
    <dgm:pt modelId="{AEB80A0A-8BEB-4E00-9176-E9F446526354}" type="parTrans" cxnId="{BAACEB17-D30C-41FC-A5AE-2B309A0CC587}">
      <dgm:prSet/>
      <dgm:spPr/>
      <dgm:t>
        <a:bodyPr/>
        <a:lstStyle/>
        <a:p>
          <a:endParaRPr lang="en-US"/>
        </a:p>
      </dgm:t>
    </dgm:pt>
    <dgm:pt modelId="{BCDFEE22-4C6D-4ADF-8D34-4D74565A0237}" type="sibTrans" cxnId="{BAACEB17-D30C-41FC-A5AE-2B309A0CC587}">
      <dgm:prSet/>
      <dgm:spPr/>
      <dgm:t>
        <a:bodyPr/>
        <a:lstStyle/>
        <a:p>
          <a:endParaRPr lang="en-US"/>
        </a:p>
      </dgm:t>
    </dgm:pt>
    <dgm:pt modelId="{C98900CF-F1FB-4A5C-A80B-B834F32040C7}">
      <dgm:prSet/>
      <dgm:spPr/>
      <dgm:t>
        <a:bodyPr/>
        <a:lstStyle/>
        <a:p>
          <a:pPr rtl="0"/>
          <a:r>
            <a:rPr lang="en-US"/>
            <a:t>MCPs to county behavioral health</a:t>
          </a:r>
        </a:p>
      </dgm:t>
    </dgm:pt>
    <dgm:pt modelId="{8EAA0843-4AFA-4066-8F65-AD62C8B6CD54}" type="parTrans" cxnId="{5A662510-2388-4B07-87C8-11F05B992A2C}">
      <dgm:prSet/>
      <dgm:spPr/>
      <dgm:t>
        <a:bodyPr/>
        <a:lstStyle/>
        <a:p>
          <a:endParaRPr lang="en-US"/>
        </a:p>
      </dgm:t>
    </dgm:pt>
    <dgm:pt modelId="{2A8DC5F8-C222-4060-ADA2-2E0DDBF67426}" type="sibTrans" cxnId="{5A662510-2388-4B07-87C8-11F05B992A2C}">
      <dgm:prSet/>
      <dgm:spPr/>
      <dgm:t>
        <a:bodyPr/>
        <a:lstStyle/>
        <a:p>
          <a:endParaRPr lang="en-US"/>
        </a:p>
      </dgm:t>
    </dgm:pt>
    <dgm:pt modelId="{A35DA5F4-8A54-48C3-90F3-CF9C6E01C40E}">
      <dgm:prSet/>
      <dgm:spPr/>
      <dgm:t>
        <a:bodyPr/>
        <a:lstStyle/>
        <a:p>
          <a:pPr rtl="0"/>
          <a:r>
            <a:rPr lang="en-US" dirty="0"/>
            <a:t>Pay for performance </a:t>
          </a:r>
        </a:p>
      </dgm:t>
    </dgm:pt>
    <dgm:pt modelId="{FBC2512C-0930-4D58-AC7A-BA029FC852CE}" type="parTrans" cxnId="{BDAEBF31-F4D1-4A1D-A308-93730E391F33}">
      <dgm:prSet/>
      <dgm:spPr/>
      <dgm:t>
        <a:bodyPr/>
        <a:lstStyle/>
        <a:p>
          <a:endParaRPr lang="en-US"/>
        </a:p>
      </dgm:t>
    </dgm:pt>
    <dgm:pt modelId="{78CB5551-A8E1-4FA8-A96D-82A6421C25E2}" type="sibTrans" cxnId="{BDAEBF31-F4D1-4A1D-A308-93730E391F33}">
      <dgm:prSet/>
      <dgm:spPr/>
      <dgm:t>
        <a:bodyPr/>
        <a:lstStyle/>
        <a:p>
          <a:endParaRPr lang="en-US"/>
        </a:p>
      </dgm:t>
    </dgm:pt>
    <dgm:pt modelId="{73EEFBD3-5D1E-41DC-8726-2DC8C3D161F9}">
      <dgm:prSet/>
      <dgm:spPr/>
      <dgm:t>
        <a:bodyPr/>
        <a:lstStyle/>
        <a:p>
          <a:pPr rtl="0"/>
          <a:r>
            <a:rPr lang="en-US" dirty="0"/>
            <a:t>Shared savings/Accountable care arrangements</a:t>
          </a:r>
        </a:p>
      </dgm:t>
    </dgm:pt>
    <dgm:pt modelId="{770D348B-1745-4254-B87E-7E723A55B334}" type="parTrans" cxnId="{144AE4A5-8172-4994-816B-D96E9FA2105E}">
      <dgm:prSet/>
      <dgm:spPr/>
      <dgm:t>
        <a:bodyPr/>
        <a:lstStyle/>
        <a:p>
          <a:endParaRPr lang="en-US"/>
        </a:p>
      </dgm:t>
    </dgm:pt>
    <dgm:pt modelId="{B63CD6D6-A545-4CB6-B37D-A953A8CF6C50}" type="sibTrans" cxnId="{144AE4A5-8172-4994-816B-D96E9FA2105E}">
      <dgm:prSet/>
      <dgm:spPr/>
      <dgm:t>
        <a:bodyPr/>
        <a:lstStyle/>
        <a:p>
          <a:endParaRPr lang="en-US"/>
        </a:p>
      </dgm:t>
    </dgm:pt>
    <dgm:pt modelId="{8566085D-7181-40EB-AE9C-20F786B294B4}" type="pres">
      <dgm:prSet presAssocID="{7C5E2F86-35C7-4923-AA7B-3D02CBC9FBA5}" presName="hierChild1" presStyleCnt="0">
        <dgm:presLayoutVars>
          <dgm:orgChart val="1"/>
          <dgm:chPref val="1"/>
          <dgm:dir/>
          <dgm:animOne val="branch"/>
          <dgm:animLvl val="lvl"/>
          <dgm:resizeHandles/>
        </dgm:presLayoutVars>
      </dgm:prSet>
      <dgm:spPr/>
    </dgm:pt>
    <dgm:pt modelId="{E411428E-2559-4E2E-A928-F890D151311C}" type="pres">
      <dgm:prSet presAssocID="{A1F49CFD-8570-4512-98C9-CEC4051AC277}" presName="hierRoot1" presStyleCnt="0">
        <dgm:presLayoutVars>
          <dgm:hierBranch val="init"/>
        </dgm:presLayoutVars>
      </dgm:prSet>
      <dgm:spPr/>
    </dgm:pt>
    <dgm:pt modelId="{6062CD6A-F367-42C3-BF70-36FD9274A3E6}" type="pres">
      <dgm:prSet presAssocID="{A1F49CFD-8570-4512-98C9-CEC4051AC277}" presName="rootComposite1" presStyleCnt="0"/>
      <dgm:spPr/>
    </dgm:pt>
    <dgm:pt modelId="{63D48D21-CEF9-4303-89E2-39408AC3BA51}" type="pres">
      <dgm:prSet presAssocID="{A1F49CFD-8570-4512-98C9-CEC4051AC277}" presName="rootText1" presStyleLbl="node0" presStyleIdx="0" presStyleCnt="1" custScaleX="161305" custScaleY="295085">
        <dgm:presLayoutVars>
          <dgm:chPref val="3"/>
        </dgm:presLayoutVars>
      </dgm:prSet>
      <dgm:spPr/>
    </dgm:pt>
    <dgm:pt modelId="{B579D396-180E-484C-86E0-4FA019CFB2C9}" type="pres">
      <dgm:prSet presAssocID="{A1F49CFD-8570-4512-98C9-CEC4051AC277}" presName="rootConnector1" presStyleLbl="node1" presStyleIdx="0" presStyleCnt="0"/>
      <dgm:spPr/>
    </dgm:pt>
    <dgm:pt modelId="{49311E21-475E-4517-A824-57B99404AD49}" type="pres">
      <dgm:prSet presAssocID="{A1F49CFD-8570-4512-98C9-CEC4051AC277}" presName="hierChild2" presStyleCnt="0"/>
      <dgm:spPr/>
    </dgm:pt>
    <dgm:pt modelId="{0D13C445-864D-49FD-8A97-6DA9F61ECF5A}" type="pres">
      <dgm:prSet presAssocID="{8C7A4546-7EB3-448F-940F-C2E4569148ED}" presName="Name64" presStyleLbl="parChTrans1D2" presStyleIdx="0" presStyleCnt="5"/>
      <dgm:spPr/>
    </dgm:pt>
    <dgm:pt modelId="{B0E8FA47-8D75-4C2A-BD8A-9690147FB036}" type="pres">
      <dgm:prSet presAssocID="{1F533A5D-1523-48C5-8DBE-210391A13F1A}" presName="hierRoot2" presStyleCnt="0">
        <dgm:presLayoutVars>
          <dgm:hierBranch val="init"/>
        </dgm:presLayoutVars>
      </dgm:prSet>
      <dgm:spPr/>
    </dgm:pt>
    <dgm:pt modelId="{6A0DD19A-FD83-4D8C-9325-1C5B3C7592D2}" type="pres">
      <dgm:prSet presAssocID="{1F533A5D-1523-48C5-8DBE-210391A13F1A}" presName="rootComposite" presStyleCnt="0"/>
      <dgm:spPr/>
    </dgm:pt>
    <dgm:pt modelId="{3D18EB35-8E4A-47F1-AB04-9FC31629AF4E}" type="pres">
      <dgm:prSet presAssocID="{1F533A5D-1523-48C5-8DBE-210391A13F1A}" presName="rootText" presStyleLbl="node2" presStyleIdx="0" presStyleCnt="5">
        <dgm:presLayoutVars>
          <dgm:chPref val="3"/>
        </dgm:presLayoutVars>
      </dgm:prSet>
      <dgm:spPr/>
    </dgm:pt>
    <dgm:pt modelId="{0FE38104-1357-460E-BF55-F6AC2C6B47DD}" type="pres">
      <dgm:prSet presAssocID="{1F533A5D-1523-48C5-8DBE-210391A13F1A}" presName="rootConnector" presStyleLbl="node2" presStyleIdx="0" presStyleCnt="5"/>
      <dgm:spPr/>
    </dgm:pt>
    <dgm:pt modelId="{797A8B08-A77A-477C-8397-AD68E349BA19}" type="pres">
      <dgm:prSet presAssocID="{1F533A5D-1523-48C5-8DBE-210391A13F1A}" presName="hierChild4" presStyleCnt="0"/>
      <dgm:spPr/>
    </dgm:pt>
    <dgm:pt modelId="{B66CA3FC-1204-4E64-A292-7D8ECF86E0B4}" type="pres">
      <dgm:prSet presAssocID="{1F533A5D-1523-48C5-8DBE-210391A13F1A}" presName="hierChild5" presStyleCnt="0"/>
      <dgm:spPr/>
    </dgm:pt>
    <dgm:pt modelId="{DA76715B-89CA-41F3-A6EF-53E43B4910A0}" type="pres">
      <dgm:prSet presAssocID="{AEB80A0A-8BEB-4E00-9176-E9F446526354}" presName="Name64" presStyleLbl="parChTrans1D2" presStyleIdx="1" presStyleCnt="5"/>
      <dgm:spPr/>
    </dgm:pt>
    <dgm:pt modelId="{98959609-3666-40FB-99A9-3BB6F2CE2241}" type="pres">
      <dgm:prSet presAssocID="{046BCED2-DF9A-4C09-B903-127D43FA309D}" presName="hierRoot2" presStyleCnt="0">
        <dgm:presLayoutVars>
          <dgm:hierBranch val="init"/>
        </dgm:presLayoutVars>
      </dgm:prSet>
      <dgm:spPr/>
    </dgm:pt>
    <dgm:pt modelId="{F25B15F1-8D93-4427-AFE7-91708CC4A4B9}" type="pres">
      <dgm:prSet presAssocID="{046BCED2-DF9A-4C09-B903-127D43FA309D}" presName="rootComposite" presStyleCnt="0"/>
      <dgm:spPr/>
    </dgm:pt>
    <dgm:pt modelId="{38D0859A-6C03-44B3-B1DD-03C779993BAF}" type="pres">
      <dgm:prSet presAssocID="{046BCED2-DF9A-4C09-B903-127D43FA309D}" presName="rootText" presStyleLbl="node2" presStyleIdx="1" presStyleCnt="5">
        <dgm:presLayoutVars>
          <dgm:chPref val="3"/>
        </dgm:presLayoutVars>
      </dgm:prSet>
      <dgm:spPr/>
    </dgm:pt>
    <dgm:pt modelId="{A60DBC2D-9F85-4E20-B055-30A75BAE51A4}" type="pres">
      <dgm:prSet presAssocID="{046BCED2-DF9A-4C09-B903-127D43FA309D}" presName="rootConnector" presStyleLbl="node2" presStyleIdx="1" presStyleCnt="5"/>
      <dgm:spPr/>
    </dgm:pt>
    <dgm:pt modelId="{73580B67-E791-410B-9FF1-95BEF6C7B825}" type="pres">
      <dgm:prSet presAssocID="{046BCED2-DF9A-4C09-B903-127D43FA309D}" presName="hierChild4" presStyleCnt="0"/>
      <dgm:spPr/>
    </dgm:pt>
    <dgm:pt modelId="{CCCF6201-3BEF-4EB7-8B88-BE9B0814F3F4}" type="pres">
      <dgm:prSet presAssocID="{046BCED2-DF9A-4C09-B903-127D43FA309D}" presName="hierChild5" presStyleCnt="0"/>
      <dgm:spPr/>
    </dgm:pt>
    <dgm:pt modelId="{318694F8-68F5-49A5-AA5E-E94E1B481779}" type="pres">
      <dgm:prSet presAssocID="{8EAA0843-4AFA-4066-8F65-AD62C8B6CD54}" presName="Name64" presStyleLbl="parChTrans1D2" presStyleIdx="2" presStyleCnt="5"/>
      <dgm:spPr/>
    </dgm:pt>
    <dgm:pt modelId="{561AB616-3A10-4D30-81D5-816521BF8C89}" type="pres">
      <dgm:prSet presAssocID="{C98900CF-F1FB-4A5C-A80B-B834F32040C7}" presName="hierRoot2" presStyleCnt="0">
        <dgm:presLayoutVars>
          <dgm:hierBranch val="init"/>
        </dgm:presLayoutVars>
      </dgm:prSet>
      <dgm:spPr/>
    </dgm:pt>
    <dgm:pt modelId="{58798DD3-529E-4D4B-B6C9-AFB4C88171E8}" type="pres">
      <dgm:prSet presAssocID="{C98900CF-F1FB-4A5C-A80B-B834F32040C7}" presName="rootComposite" presStyleCnt="0"/>
      <dgm:spPr/>
    </dgm:pt>
    <dgm:pt modelId="{108E78CF-A180-424D-89A2-D4B5712455BD}" type="pres">
      <dgm:prSet presAssocID="{C98900CF-F1FB-4A5C-A80B-B834F32040C7}" presName="rootText" presStyleLbl="node2" presStyleIdx="2" presStyleCnt="5">
        <dgm:presLayoutVars>
          <dgm:chPref val="3"/>
        </dgm:presLayoutVars>
      </dgm:prSet>
      <dgm:spPr/>
    </dgm:pt>
    <dgm:pt modelId="{610FAD33-9A9C-42A5-825B-1F6D05FA2076}" type="pres">
      <dgm:prSet presAssocID="{C98900CF-F1FB-4A5C-A80B-B834F32040C7}" presName="rootConnector" presStyleLbl="node2" presStyleIdx="2" presStyleCnt="5"/>
      <dgm:spPr/>
    </dgm:pt>
    <dgm:pt modelId="{95C3F558-F2D8-40AB-8102-0AF31C2673CE}" type="pres">
      <dgm:prSet presAssocID="{C98900CF-F1FB-4A5C-A80B-B834F32040C7}" presName="hierChild4" presStyleCnt="0"/>
      <dgm:spPr/>
    </dgm:pt>
    <dgm:pt modelId="{4C331B6A-FBE5-41BA-A66F-8CA14CA9A220}" type="pres">
      <dgm:prSet presAssocID="{C98900CF-F1FB-4A5C-A80B-B834F32040C7}" presName="hierChild5" presStyleCnt="0"/>
      <dgm:spPr/>
    </dgm:pt>
    <dgm:pt modelId="{4A550D0B-D0FC-4C37-A608-1ACFC7E23558}" type="pres">
      <dgm:prSet presAssocID="{FBC2512C-0930-4D58-AC7A-BA029FC852CE}" presName="Name64" presStyleLbl="parChTrans1D2" presStyleIdx="3" presStyleCnt="5"/>
      <dgm:spPr/>
    </dgm:pt>
    <dgm:pt modelId="{BD86835F-21F1-43C6-96E5-9A75E01C62BC}" type="pres">
      <dgm:prSet presAssocID="{A35DA5F4-8A54-48C3-90F3-CF9C6E01C40E}" presName="hierRoot2" presStyleCnt="0">
        <dgm:presLayoutVars>
          <dgm:hierBranch val="init"/>
        </dgm:presLayoutVars>
      </dgm:prSet>
      <dgm:spPr/>
    </dgm:pt>
    <dgm:pt modelId="{C5C859D3-F679-484E-80E5-149627B96625}" type="pres">
      <dgm:prSet presAssocID="{A35DA5F4-8A54-48C3-90F3-CF9C6E01C40E}" presName="rootComposite" presStyleCnt="0"/>
      <dgm:spPr/>
    </dgm:pt>
    <dgm:pt modelId="{57B05D85-957E-4172-A962-20AFA40609F0}" type="pres">
      <dgm:prSet presAssocID="{A35DA5F4-8A54-48C3-90F3-CF9C6E01C40E}" presName="rootText" presStyleLbl="node2" presStyleIdx="3" presStyleCnt="5">
        <dgm:presLayoutVars>
          <dgm:chPref val="3"/>
        </dgm:presLayoutVars>
      </dgm:prSet>
      <dgm:spPr/>
    </dgm:pt>
    <dgm:pt modelId="{2303B4B0-4716-4798-943F-F7081239A80D}" type="pres">
      <dgm:prSet presAssocID="{A35DA5F4-8A54-48C3-90F3-CF9C6E01C40E}" presName="rootConnector" presStyleLbl="node2" presStyleIdx="3" presStyleCnt="5"/>
      <dgm:spPr/>
    </dgm:pt>
    <dgm:pt modelId="{DE15B1AF-12C8-4649-AF3B-7EB1D8A1212E}" type="pres">
      <dgm:prSet presAssocID="{A35DA5F4-8A54-48C3-90F3-CF9C6E01C40E}" presName="hierChild4" presStyleCnt="0"/>
      <dgm:spPr/>
    </dgm:pt>
    <dgm:pt modelId="{28835940-5A0A-4C53-A999-16D557680A1A}" type="pres">
      <dgm:prSet presAssocID="{A35DA5F4-8A54-48C3-90F3-CF9C6E01C40E}" presName="hierChild5" presStyleCnt="0"/>
      <dgm:spPr/>
    </dgm:pt>
    <dgm:pt modelId="{95DD6BAF-79C5-4B61-9719-BF4A12A5C5BD}" type="pres">
      <dgm:prSet presAssocID="{770D348B-1745-4254-B87E-7E723A55B334}" presName="Name64" presStyleLbl="parChTrans1D2" presStyleIdx="4" presStyleCnt="5"/>
      <dgm:spPr/>
    </dgm:pt>
    <dgm:pt modelId="{4639D1F0-BB79-47A0-8FDA-E29B863F8E0F}" type="pres">
      <dgm:prSet presAssocID="{73EEFBD3-5D1E-41DC-8726-2DC8C3D161F9}" presName="hierRoot2" presStyleCnt="0">
        <dgm:presLayoutVars>
          <dgm:hierBranch val="init"/>
        </dgm:presLayoutVars>
      </dgm:prSet>
      <dgm:spPr/>
    </dgm:pt>
    <dgm:pt modelId="{0AB156C2-DA74-4923-9293-019A5100FA6D}" type="pres">
      <dgm:prSet presAssocID="{73EEFBD3-5D1E-41DC-8726-2DC8C3D161F9}" presName="rootComposite" presStyleCnt="0"/>
      <dgm:spPr/>
    </dgm:pt>
    <dgm:pt modelId="{C3F97309-28E3-4F4B-83E4-E205754CDEEB}" type="pres">
      <dgm:prSet presAssocID="{73EEFBD3-5D1E-41DC-8726-2DC8C3D161F9}" presName="rootText" presStyleLbl="node2" presStyleIdx="4" presStyleCnt="5">
        <dgm:presLayoutVars>
          <dgm:chPref val="3"/>
        </dgm:presLayoutVars>
      </dgm:prSet>
      <dgm:spPr/>
    </dgm:pt>
    <dgm:pt modelId="{DAFCE37A-FC48-4027-A66F-A6355BFB43DE}" type="pres">
      <dgm:prSet presAssocID="{73EEFBD3-5D1E-41DC-8726-2DC8C3D161F9}" presName="rootConnector" presStyleLbl="node2" presStyleIdx="4" presStyleCnt="5"/>
      <dgm:spPr/>
    </dgm:pt>
    <dgm:pt modelId="{C4CF0550-ED30-4DED-B9E3-73C4634A23B6}" type="pres">
      <dgm:prSet presAssocID="{73EEFBD3-5D1E-41DC-8726-2DC8C3D161F9}" presName="hierChild4" presStyleCnt="0"/>
      <dgm:spPr/>
    </dgm:pt>
    <dgm:pt modelId="{AD7A418B-5555-4BE7-BFDF-D6574A7189B6}" type="pres">
      <dgm:prSet presAssocID="{73EEFBD3-5D1E-41DC-8726-2DC8C3D161F9}" presName="hierChild5" presStyleCnt="0"/>
      <dgm:spPr/>
    </dgm:pt>
    <dgm:pt modelId="{DD2D9B41-2679-457A-8582-04D548904CE4}" type="pres">
      <dgm:prSet presAssocID="{A1F49CFD-8570-4512-98C9-CEC4051AC277}" presName="hierChild3" presStyleCnt="0"/>
      <dgm:spPr/>
    </dgm:pt>
  </dgm:ptLst>
  <dgm:cxnLst>
    <dgm:cxn modelId="{2E8FED05-4ED3-4BD5-9921-7655057C818C}" type="presOf" srcId="{C98900CF-F1FB-4A5C-A80B-B834F32040C7}" destId="{108E78CF-A180-424D-89A2-D4B5712455BD}" srcOrd="0" destOrd="0" presId="urn:microsoft.com/office/officeart/2009/3/layout/HorizontalOrganizationChart"/>
    <dgm:cxn modelId="{A7E41010-8F34-4E85-8D66-077A2080DACB}" type="presOf" srcId="{A35DA5F4-8A54-48C3-90F3-CF9C6E01C40E}" destId="{2303B4B0-4716-4798-943F-F7081239A80D}" srcOrd="1" destOrd="0" presId="urn:microsoft.com/office/officeart/2009/3/layout/HorizontalOrganizationChart"/>
    <dgm:cxn modelId="{5A662510-2388-4B07-87C8-11F05B992A2C}" srcId="{A1F49CFD-8570-4512-98C9-CEC4051AC277}" destId="{C98900CF-F1FB-4A5C-A80B-B834F32040C7}" srcOrd="2" destOrd="0" parTransId="{8EAA0843-4AFA-4066-8F65-AD62C8B6CD54}" sibTransId="{2A8DC5F8-C222-4060-ADA2-2E0DDBF67426}"/>
    <dgm:cxn modelId="{56875811-4FE6-4DD9-A36A-2BDF34DF55CD}" type="presOf" srcId="{A1F49CFD-8570-4512-98C9-CEC4051AC277}" destId="{63D48D21-CEF9-4303-89E2-39408AC3BA51}" srcOrd="0" destOrd="0" presId="urn:microsoft.com/office/officeart/2009/3/layout/HorizontalOrganizationChart"/>
    <dgm:cxn modelId="{BAACEB17-D30C-41FC-A5AE-2B309A0CC587}" srcId="{A1F49CFD-8570-4512-98C9-CEC4051AC277}" destId="{046BCED2-DF9A-4C09-B903-127D43FA309D}" srcOrd="1" destOrd="0" parTransId="{AEB80A0A-8BEB-4E00-9176-E9F446526354}" sibTransId="{BCDFEE22-4C6D-4ADF-8D34-4D74565A0237}"/>
    <dgm:cxn modelId="{78DDF417-09F7-4951-B82B-0EF2E4CB2E19}" type="presOf" srcId="{770D348B-1745-4254-B87E-7E723A55B334}" destId="{95DD6BAF-79C5-4B61-9719-BF4A12A5C5BD}" srcOrd="0" destOrd="0" presId="urn:microsoft.com/office/officeart/2009/3/layout/HorizontalOrganizationChart"/>
    <dgm:cxn modelId="{6EF7C31E-CFF0-4C11-B38E-B6FD394F9534}" type="presOf" srcId="{73EEFBD3-5D1E-41DC-8726-2DC8C3D161F9}" destId="{C3F97309-28E3-4F4B-83E4-E205754CDEEB}" srcOrd="0" destOrd="0" presId="urn:microsoft.com/office/officeart/2009/3/layout/HorizontalOrganizationChart"/>
    <dgm:cxn modelId="{029AE224-D5A9-4B8E-93AE-525386979360}" type="presOf" srcId="{7C5E2F86-35C7-4923-AA7B-3D02CBC9FBA5}" destId="{8566085D-7181-40EB-AE9C-20F786B294B4}" srcOrd="0" destOrd="0" presId="urn:microsoft.com/office/officeart/2009/3/layout/HorizontalOrganizationChart"/>
    <dgm:cxn modelId="{7B8FA92C-2824-4D13-986E-147585A5F93E}" type="presOf" srcId="{73EEFBD3-5D1E-41DC-8726-2DC8C3D161F9}" destId="{DAFCE37A-FC48-4027-A66F-A6355BFB43DE}" srcOrd="1" destOrd="0" presId="urn:microsoft.com/office/officeart/2009/3/layout/HorizontalOrganizationChart"/>
    <dgm:cxn modelId="{BDAEBF31-F4D1-4A1D-A308-93730E391F33}" srcId="{A1F49CFD-8570-4512-98C9-CEC4051AC277}" destId="{A35DA5F4-8A54-48C3-90F3-CF9C6E01C40E}" srcOrd="3" destOrd="0" parTransId="{FBC2512C-0930-4D58-AC7A-BA029FC852CE}" sibTransId="{78CB5551-A8E1-4FA8-A96D-82A6421C25E2}"/>
    <dgm:cxn modelId="{07604561-1E83-4C03-87EC-AE53AD10CCBC}" type="presOf" srcId="{C98900CF-F1FB-4A5C-A80B-B834F32040C7}" destId="{610FAD33-9A9C-42A5-825B-1F6D05FA2076}" srcOrd="1" destOrd="0" presId="urn:microsoft.com/office/officeart/2009/3/layout/HorizontalOrganizationChart"/>
    <dgm:cxn modelId="{5DEF3265-799C-4DE2-9801-711157ED6F22}" type="presOf" srcId="{A35DA5F4-8A54-48C3-90F3-CF9C6E01C40E}" destId="{57B05D85-957E-4172-A962-20AFA40609F0}" srcOrd="0" destOrd="0" presId="urn:microsoft.com/office/officeart/2009/3/layout/HorizontalOrganizationChart"/>
    <dgm:cxn modelId="{F4365F45-0947-4583-B6B3-DEB23CDEAE44}" type="presOf" srcId="{A1F49CFD-8570-4512-98C9-CEC4051AC277}" destId="{B579D396-180E-484C-86E0-4FA019CFB2C9}" srcOrd="1" destOrd="0" presId="urn:microsoft.com/office/officeart/2009/3/layout/HorizontalOrganizationChart"/>
    <dgm:cxn modelId="{29403567-4117-458F-B11A-7E6689DD6411}" type="presOf" srcId="{1F533A5D-1523-48C5-8DBE-210391A13F1A}" destId="{0FE38104-1357-460E-BF55-F6AC2C6B47DD}" srcOrd="1" destOrd="0" presId="urn:microsoft.com/office/officeart/2009/3/layout/HorizontalOrganizationChart"/>
    <dgm:cxn modelId="{5A3C0154-E23E-4A42-BE1E-8EA8C3EF7346}" type="presOf" srcId="{1F533A5D-1523-48C5-8DBE-210391A13F1A}" destId="{3D18EB35-8E4A-47F1-AB04-9FC31629AF4E}" srcOrd="0" destOrd="0" presId="urn:microsoft.com/office/officeart/2009/3/layout/HorizontalOrganizationChart"/>
    <dgm:cxn modelId="{14083D7A-0DF0-4E7A-8903-1B84AE59C5CC}" type="presOf" srcId="{AEB80A0A-8BEB-4E00-9176-E9F446526354}" destId="{DA76715B-89CA-41F3-A6EF-53E43B4910A0}" srcOrd="0" destOrd="0" presId="urn:microsoft.com/office/officeart/2009/3/layout/HorizontalOrganizationChart"/>
    <dgm:cxn modelId="{87775D83-7D0C-4323-B0E1-FE9DBF6F6119}" type="presOf" srcId="{046BCED2-DF9A-4C09-B903-127D43FA309D}" destId="{A60DBC2D-9F85-4E20-B055-30A75BAE51A4}" srcOrd="1" destOrd="0" presId="urn:microsoft.com/office/officeart/2009/3/layout/HorizontalOrganizationChart"/>
    <dgm:cxn modelId="{5FBEF98E-A63A-4FFD-BAC3-64E856FBF3AD}" srcId="{7C5E2F86-35C7-4923-AA7B-3D02CBC9FBA5}" destId="{A1F49CFD-8570-4512-98C9-CEC4051AC277}" srcOrd="0" destOrd="0" parTransId="{77C47514-2AD7-488A-9CB3-DB09AB64C1E4}" sibTransId="{2EA920F4-5354-4F12-B5D8-A4D88A79A013}"/>
    <dgm:cxn modelId="{144AE4A5-8172-4994-816B-D96E9FA2105E}" srcId="{A1F49CFD-8570-4512-98C9-CEC4051AC277}" destId="{73EEFBD3-5D1E-41DC-8726-2DC8C3D161F9}" srcOrd="4" destOrd="0" parTransId="{770D348B-1745-4254-B87E-7E723A55B334}" sibTransId="{B63CD6D6-A545-4CB6-B37D-A953A8CF6C50}"/>
    <dgm:cxn modelId="{A78C01AC-98A2-4049-BADB-753ED70AC31C}" type="presOf" srcId="{FBC2512C-0930-4D58-AC7A-BA029FC852CE}" destId="{4A550D0B-D0FC-4C37-A608-1ACFC7E23558}" srcOrd="0" destOrd="0" presId="urn:microsoft.com/office/officeart/2009/3/layout/HorizontalOrganizationChart"/>
    <dgm:cxn modelId="{17DB5CD1-2A82-4CC7-8DEA-7B59A08F7C51}" type="presOf" srcId="{8EAA0843-4AFA-4066-8F65-AD62C8B6CD54}" destId="{318694F8-68F5-49A5-AA5E-E94E1B481779}" srcOrd="0" destOrd="0" presId="urn:microsoft.com/office/officeart/2009/3/layout/HorizontalOrganizationChart"/>
    <dgm:cxn modelId="{FF5F63D2-3E46-4A69-9D4C-AC510E82F3F0}" type="presOf" srcId="{046BCED2-DF9A-4C09-B903-127D43FA309D}" destId="{38D0859A-6C03-44B3-B1DD-03C779993BAF}" srcOrd="0" destOrd="0" presId="urn:microsoft.com/office/officeart/2009/3/layout/HorizontalOrganizationChart"/>
    <dgm:cxn modelId="{FA5706E4-2744-4663-A1FC-22459D079466}" srcId="{A1F49CFD-8570-4512-98C9-CEC4051AC277}" destId="{1F533A5D-1523-48C5-8DBE-210391A13F1A}" srcOrd="0" destOrd="0" parTransId="{8C7A4546-7EB3-448F-940F-C2E4569148ED}" sibTransId="{9D23966F-04F1-4BB4-BB8B-3B97FC70984A}"/>
    <dgm:cxn modelId="{7D034DEA-39D0-4A8D-AB27-3121FE5C6D08}" type="presOf" srcId="{8C7A4546-7EB3-448F-940F-C2E4569148ED}" destId="{0D13C445-864D-49FD-8A97-6DA9F61ECF5A}" srcOrd="0" destOrd="0" presId="urn:microsoft.com/office/officeart/2009/3/layout/HorizontalOrganizationChart"/>
    <dgm:cxn modelId="{DDBABE99-2D3B-4860-B155-6269C7932DA7}" type="presParOf" srcId="{8566085D-7181-40EB-AE9C-20F786B294B4}" destId="{E411428E-2559-4E2E-A928-F890D151311C}" srcOrd="0" destOrd="0" presId="urn:microsoft.com/office/officeart/2009/3/layout/HorizontalOrganizationChart"/>
    <dgm:cxn modelId="{15A778B3-74DF-4E33-AAAC-1AF2E5C8E1F6}" type="presParOf" srcId="{E411428E-2559-4E2E-A928-F890D151311C}" destId="{6062CD6A-F367-42C3-BF70-36FD9274A3E6}" srcOrd="0" destOrd="0" presId="urn:microsoft.com/office/officeart/2009/3/layout/HorizontalOrganizationChart"/>
    <dgm:cxn modelId="{E0DAEB4A-7671-462E-93C0-ACB15D377B25}" type="presParOf" srcId="{6062CD6A-F367-42C3-BF70-36FD9274A3E6}" destId="{63D48D21-CEF9-4303-89E2-39408AC3BA51}" srcOrd="0" destOrd="0" presId="urn:microsoft.com/office/officeart/2009/3/layout/HorizontalOrganizationChart"/>
    <dgm:cxn modelId="{089ABC59-B74F-40F2-91EC-AEE721480704}" type="presParOf" srcId="{6062CD6A-F367-42C3-BF70-36FD9274A3E6}" destId="{B579D396-180E-484C-86E0-4FA019CFB2C9}" srcOrd="1" destOrd="0" presId="urn:microsoft.com/office/officeart/2009/3/layout/HorizontalOrganizationChart"/>
    <dgm:cxn modelId="{4BA1EC6D-E7DF-4ABE-AAAC-AE325BFBD3F6}" type="presParOf" srcId="{E411428E-2559-4E2E-A928-F890D151311C}" destId="{49311E21-475E-4517-A824-57B99404AD49}" srcOrd="1" destOrd="0" presId="urn:microsoft.com/office/officeart/2009/3/layout/HorizontalOrganizationChart"/>
    <dgm:cxn modelId="{AF942604-B567-4D30-AF01-89B9834226C3}" type="presParOf" srcId="{49311E21-475E-4517-A824-57B99404AD49}" destId="{0D13C445-864D-49FD-8A97-6DA9F61ECF5A}" srcOrd="0" destOrd="0" presId="urn:microsoft.com/office/officeart/2009/3/layout/HorizontalOrganizationChart"/>
    <dgm:cxn modelId="{6272FF8F-94D8-4C5E-BCEE-C41DAFC7EABF}" type="presParOf" srcId="{49311E21-475E-4517-A824-57B99404AD49}" destId="{B0E8FA47-8D75-4C2A-BD8A-9690147FB036}" srcOrd="1" destOrd="0" presId="urn:microsoft.com/office/officeart/2009/3/layout/HorizontalOrganizationChart"/>
    <dgm:cxn modelId="{F2F819D9-3FAE-4F68-B375-3E235270421E}" type="presParOf" srcId="{B0E8FA47-8D75-4C2A-BD8A-9690147FB036}" destId="{6A0DD19A-FD83-4D8C-9325-1C5B3C7592D2}" srcOrd="0" destOrd="0" presId="urn:microsoft.com/office/officeart/2009/3/layout/HorizontalOrganizationChart"/>
    <dgm:cxn modelId="{A1C7E289-5DEB-4C1B-B8FF-2C25ADB95749}" type="presParOf" srcId="{6A0DD19A-FD83-4D8C-9325-1C5B3C7592D2}" destId="{3D18EB35-8E4A-47F1-AB04-9FC31629AF4E}" srcOrd="0" destOrd="0" presId="urn:microsoft.com/office/officeart/2009/3/layout/HorizontalOrganizationChart"/>
    <dgm:cxn modelId="{DACD4754-6A31-4CA2-9F55-7018475A2929}" type="presParOf" srcId="{6A0DD19A-FD83-4D8C-9325-1C5B3C7592D2}" destId="{0FE38104-1357-460E-BF55-F6AC2C6B47DD}" srcOrd="1" destOrd="0" presId="urn:microsoft.com/office/officeart/2009/3/layout/HorizontalOrganizationChart"/>
    <dgm:cxn modelId="{EF29DC1A-31E6-4D3D-9867-88ADFC9E50A3}" type="presParOf" srcId="{B0E8FA47-8D75-4C2A-BD8A-9690147FB036}" destId="{797A8B08-A77A-477C-8397-AD68E349BA19}" srcOrd="1" destOrd="0" presId="urn:microsoft.com/office/officeart/2009/3/layout/HorizontalOrganizationChart"/>
    <dgm:cxn modelId="{933FC757-3154-498D-876F-16AF369417BB}" type="presParOf" srcId="{B0E8FA47-8D75-4C2A-BD8A-9690147FB036}" destId="{B66CA3FC-1204-4E64-A292-7D8ECF86E0B4}" srcOrd="2" destOrd="0" presId="urn:microsoft.com/office/officeart/2009/3/layout/HorizontalOrganizationChart"/>
    <dgm:cxn modelId="{39D1B725-6E93-4997-AAED-2DC201841034}" type="presParOf" srcId="{49311E21-475E-4517-A824-57B99404AD49}" destId="{DA76715B-89CA-41F3-A6EF-53E43B4910A0}" srcOrd="2" destOrd="0" presId="urn:microsoft.com/office/officeart/2009/3/layout/HorizontalOrganizationChart"/>
    <dgm:cxn modelId="{43F9545E-6577-4525-95DF-F8B2EB41BB55}" type="presParOf" srcId="{49311E21-475E-4517-A824-57B99404AD49}" destId="{98959609-3666-40FB-99A9-3BB6F2CE2241}" srcOrd="3" destOrd="0" presId="urn:microsoft.com/office/officeart/2009/3/layout/HorizontalOrganizationChart"/>
    <dgm:cxn modelId="{53C8DB55-F65D-4ADB-89B0-CE16FA8F99B2}" type="presParOf" srcId="{98959609-3666-40FB-99A9-3BB6F2CE2241}" destId="{F25B15F1-8D93-4427-AFE7-91708CC4A4B9}" srcOrd="0" destOrd="0" presId="urn:microsoft.com/office/officeart/2009/3/layout/HorizontalOrganizationChart"/>
    <dgm:cxn modelId="{5C09D255-AA59-4906-982B-41DFCA25004B}" type="presParOf" srcId="{F25B15F1-8D93-4427-AFE7-91708CC4A4B9}" destId="{38D0859A-6C03-44B3-B1DD-03C779993BAF}" srcOrd="0" destOrd="0" presId="urn:microsoft.com/office/officeart/2009/3/layout/HorizontalOrganizationChart"/>
    <dgm:cxn modelId="{312B7BB5-F574-4244-BCF4-51E92EB7052A}" type="presParOf" srcId="{F25B15F1-8D93-4427-AFE7-91708CC4A4B9}" destId="{A60DBC2D-9F85-4E20-B055-30A75BAE51A4}" srcOrd="1" destOrd="0" presId="urn:microsoft.com/office/officeart/2009/3/layout/HorizontalOrganizationChart"/>
    <dgm:cxn modelId="{92234D3F-CE4A-4240-968F-AACCE02DDE86}" type="presParOf" srcId="{98959609-3666-40FB-99A9-3BB6F2CE2241}" destId="{73580B67-E791-410B-9FF1-95BEF6C7B825}" srcOrd="1" destOrd="0" presId="urn:microsoft.com/office/officeart/2009/3/layout/HorizontalOrganizationChart"/>
    <dgm:cxn modelId="{AACA98E0-EFD1-4A24-9B39-117BF363BB84}" type="presParOf" srcId="{98959609-3666-40FB-99A9-3BB6F2CE2241}" destId="{CCCF6201-3BEF-4EB7-8B88-BE9B0814F3F4}" srcOrd="2" destOrd="0" presId="urn:microsoft.com/office/officeart/2009/3/layout/HorizontalOrganizationChart"/>
    <dgm:cxn modelId="{FF86E69E-379B-464B-AC10-79D13D0BF217}" type="presParOf" srcId="{49311E21-475E-4517-A824-57B99404AD49}" destId="{318694F8-68F5-49A5-AA5E-E94E1B481779}" srcOrd="4" destOrd="0" presId="urn:microsoft.com/office/officeart/2009/3/layout/HorizontalOrganizationChart"/>
    <dgm:cxn modelId="{CF053286-C561-40AB-B2B9-E1941060BD3C}" type="presParOf" srcId="{49311E21-475E-4517-A824-57B99404AD49}" destId="{561AB616-3A10-4D30-81D5-816521BF8C89}" srcOrd="5" destOrd="0" presId="urn:microsoft.com/office/officeart/2009/3/layout/HorizontalOrganizationChart"/>
    <dgm:cxn modelId="{8BDA2519-8926-4CDE-9653-A325CB46E58F}" type="presParOf" srcId="{561AB616-3A10-4D30-81D5-816521BF8C89}" destId="{58798DD3-529E-4D4B-B6C9-AFB4C88171E8}" srcOrd="0" destOrd="0" presId="urn:microsoft.com/office/officeart/2009/3/layout/HorizontalOrganizationChart"/>
    <dgm:cxn modelId="{4C5D1124-1928-4CD6-8A52-DC7CE504AAB4}" type="presParOf" srcId="{58798DD3-529E-4D4B-B6C9-AFB4C88171E8}" destId="{108E78CF-A180-424D-89A2-D4B5712455BD}" srcOrd="0" destOrd="0" presId="urn:microsoft.com/office/officeart/2009/3/layout/HorizontalOrganizationChart"/>
    <dgm:cxn modelId="{C3D6D88E-6367-45B0-8726-3F6889994A4E}" type="presParOf" srcId="{58798DD3-529E-4D4B-B6C9-AFB4C88171E8}" destId="{610FAD33-9A9C-42A5-825B-1F6D05FA2076}" srcOrd="1" destOrd="0" presId="urn:microsoft.com/office/officeart/2009/3/layout/HorizontalOrganizationChart"/>
    <dgm:cxn modelId="{B46C43FD-C935-498B-93F7-4C3EB30207BA}" type="presParOf" srcId="{561AB616-3A10-4D30-81D5-816521BF8C89}" destId="{95C3F558-F2D8-40AB-8102-0AF31C2673CE}" srcOrd="1" destOrd="0" presId="urn:microsoft.com/office/officeart/2009/3/layout/HorizontalOrganizationChart"/>
    <dgm:cxn modelId="{6A924CB1-BBF3-4ACB-AB4F-D28C48905097}" type="presParOf" srcId="{561AB616-3A10-4D30-81D5-816521BF8C89}" destId="{4C331B6A-FBE5-41BA-A66F-8CA14CA9A220}" srcOrd="2" destOrd="0" presId="urn:microsoft.com/office/officeart/2009/3/layout/HorizontalOrganizationChart"/>
    <dgm:cxn modelId="{A1BDCD8D-DD08-4BDB-B092-647026D6B4E8}" type="presParOf" srcId="{49311E21-475E-4517-A824-57B99404AD49}" destId="{4A550D0B-D0FC-4C37-A608-1ACFC7E23558}" srcOrd="6" destOrd="0" presId="urn:microsoft.com/office/officeart/2009/3/layout/HorizontalOrganizationChart"/>
    <dgm:cxn modelId="{B2013245-9ADC-45E2-9A11-8A0F180A4961}" type="presParOf" srcId="{49311E21-475E-4517-A824-57B99404AD49}" destId="{BD86835F-21F1-43C6-96E5-9A75E01C62BC}" srcOrd="7" destOrd="0" presId="urn:microsoft.com/office/officeart/2009/3/layout/HorizontalOrganizationChart"/>
    <dgm:cxn modelId="{545DD841-AD3D-4F4F-B9BF-79DFC75115F3}" type="presParOf" srcId="{BD86835F-21F1-43C6-96E5-9A75E01C62BC}" destId="{C5C859D3-F679-484E-80E5-149627B96625}" srcOrd="0" destOrd="0" presId="urn:microsoft.com/office/officeart/2009/3/layout/HorizontalOrganizationChart"/>
    <dgm:cxn modelId="{22430396-203C-45E2-8147-199079E7AD10}" type="presParOf" srcId="{C5C859D3-F679-484E-80E5-149627B96625}" destId="{57B05D85-957E-4172-A962-20AFA40609F0}" srcOrd="0" destOrd="0" presId="urn:microsoft.com/office/officeart/2009/3/layout/HorizontalOrganizationChart"/>
    <dgm:cxn modelId="{AC7B5321-B500-4E7E-A3A2-2870098201BD}" type="presParOf" srcId="{C5C859D3-F679-484E-80E5-149627B96625}" destId="{2303B4B0-4716-4798-943F-F7081239A80D}" srcOrd="1" destOrd="0" presId="urn:microsoft.com/office/officeart/2009/3/layout/HorizontalOrganizationChart"/>
    <dgm:cxn modelId="{F3BE7477-8106-4BC1-BADA-DB5315D9F201}" type="presParOf" srcId="{BD86835F-21F1-43C6-96E5-9A75E01C62BC}" destId="{DE15B1AF-12C8-4649-AF3B-7EB1D8A1212E}" srcOrd="1" destOrd="0" presId="urn:microsoft.com/office/officeart/2009/3/layout/HorizontalOrganizationChart"/>
    <dgm:cxn modelId="{0B7BFD44-7847-4EC3-A2D8-C0825AEBA138}" type="presParOf" srcId="{BD86835F-21F1-43C6-96E5-9A75E01C62BC}" destId="{28835940-5A0A-4C53-A999-16D557680A1A}" srcOrd="2" destOrd="0" presId="urn:microsoft.com/office/officeart/2009/3/layout/HorizontalOrganizationChart"/>
    <dgm:cxn modelId="{E3EE7DF8-EE83-4445-8EAD-EFE6CB9D69CB}" type="presParOf" srcId="{49311E21-475E-4517-A824-57B99404AD49}" destId="{95DD6BAF-79C5-4B61-9719-BF4A12A5C5BD}" srcOrd="8" destOrd="0" presId="urn:microsoft.com/office/officeart/2009/3/layout/HorizontalOrganizationChart"/>
    <dgm:cxn modelId="{4A795E9C-6BA8-4D1C-BFDD-E667E192009B}" type="presParOf" srcId="{49311E21-475E-4517-A824-57B99404AD49}" destId="{4639D1F0-BB79-47A0-8FDA-E29B863F8E0F}" srcOrd="9" destOrd="0" presId="urn:microsoft.com/office/officeart/2009/3/layout/HorizontalOrganizationChart"/>
    <dgm:cxn modelId="{6973DD17-7058-4D36-9C73-DDC9A6BE1062}" type="presParOf" srcId="{4639D1F0-BB79-47A0-8FDA-E29B863F8E0F}" destId="{0AB156C2-DA74-4923-9293-019A5100FA6D}" srcOrd="0" destOrd="0" presId="urn:microsoft.com/office/officeart/2009/3/layout/HorizontalOrganizationChart"/>
    <dgm:cxn modelId="{571A0546-D142-40D6-AC2E-18170E1B4A88}" type="presParOf" srcId="{0AB156C2-DA74-4923-9293-019A5100FA6D}" destId="{C3F97309-28E3-4F4B-83E4-E205754CDEEB}" srcOrd="0" destOrd="0" presId="urn:microsoft.com/office/officeart/2009/3/layout/HorizontalOrganizationChart"/>
    <dgm:cxn modelId="{BE6CCF0C-31A5-46AA-BE4B-34314B586E02}" type="presParOf" srcId="{0AB156C2-DA74-4923-9293-019A5100FA6D}" destId="{DAFCE37A-FC48-4027-A66F-A6355BFB43DE}" srcOrd="1" destOrd="0" presId="urn:microsoft.com/office/officeart/2009/3/layout/HorizontalOrganizationChart"/>
    <dgm:cxn modelId="{78A7AE0F-3BDC-4707-B73D-53AB16362D75}" type="presParOf" srcId="{4639D1F0-BB79-47A0-8FDA-E29B863F8E0F}" destId="{C4CF0550-ED30-4DED-B9E3-73C4634A23B6}" srcOrd="1" destOrd="0" presId="urn:microsoft.com/office/officeart/2009/3/layout/HorizontalOrganizationChart"/>
    <dgm:cxn modelId="{D527DEDA-CF48-48EF-BF1B-F2CADDA751E0}" type="presParOf" srcId="{4639D1F0-BB79-47A0-8FDA-E29B863F8E0F}" destId="{AD7A418B-5555-4BE7-BFDF-D6574A7189B6}" srcOrd="2" destOrd="0" presId="urn:microsoft.com/office/officeart/2009/3/layout/HorizontalOrganizationChart"/>
    <dgm:cxn modelId="{C83260D6-507A-48A6-A7C4-73E0D1533915}" type="presParOf" srcId="{E411428E-2559-4E2E-A928-F890D151311C}" destId="{DD2D9B41-2679-457A-8582-04D548904CE4}"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443CC6-16B3-43C7-A873-E084429F3805}"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US"/>
        </a:p>
      </dgm:t>
    </dgm:pt>
    <dgm:pt modelId="{8F0093E7-F8AB-464C-B54D-25BD0D8DB824}">
      <dgm:prSet/>
      <dgm:spPr/>
      <dgm:t>
        <a:bodyPr/>
        <a:lstStyle/>
        <a:p>
          <a:pPr algn="ctr" rtl="0"/>
          <a:r>
            <a:rPr lang="en-US" b="1" dirty="0"/>
            <a:t>2015 Waiver Renewal </a:t>
          </a:r>
          <a:br>
            <a:rPr lang="en-US" b="1" dirty="0"/>
          </a:br>
          <a:r>
            <a:rPr lang="en-US" b="1" dirty="0"/>
            <a:t>Initial Concepts</a:t>
          </a:r>
          <a:endParaRPr lang="en-US" dirty="0"/>
        </a:p>
      </dgm:t>
    </dgm:pt>
    <dgm:pt modelId="{881FF077-8205-4405-A6B9-7B899AC8FFE0}" type="parTrans" cxnId="{35FC7212-9346-4485-8E3D-ED14C5B5C67F}">
      <dgm:prSet/>
      <dgm:spPr/>
      <dgm:t>
        <a:bodyPr/>
        <a:lstStyle/>
        <a:p>
          <a:endParaRPr lang="en-US"/>
        </a:p>
      </dgm:t>
    </dgm:pt>
    <dgm:pt modelId="{797E67D2-6BC1-4B04-B592-D90C9C757C50}" type="sibTrans" cxnId="{35FC7212-9346-4485-8E3D-ED14C5B5C67F}">
      <dgm:prSet/>
      <dgm:spPr/>
      <dgm:t>
        <a:bodyPr/>
        <a:lstStyle/>
        <a:p>
          <a:endParaRPr lang="en-US"/>
        </a:p>
      </dgm:t>
    </dgm:pt>
    <dgm:pt modelId="{AE8166D3-3ABD-4586-B35F-10487FCEEC82}" type="pres">
      <dgm:prSet presAssocID="{9F443CC6-16B3-43C7-A873-E084429F3805}" presName="linear" presStyleCnt="0">
        <dgm:presLayoutVars>
          <dgm:animLvl val="lvl"/>
          <dgm:resizeHandles val="exact"/>
        </dgm:presLayoutVars>
      </dgm:prSet>
      <dgm:spPr/>
    </dgm:pt>
    <dgm:pt modelId="{BABDF521-DA8A-41F6-A931-8DBA354F5861}" type="pres">
      <dgm:prSet presAssocID="{8F0093E7-F8AB-464C-B54D-25BD0D8DB824}" presName="parentText" presStyleLbl="node1" presStyleIdx="0" presStyleCnt="1">
        <dgm:presLayoutVars>
          <dgm:chMax val="0"/>
          <dgm:bulletEnabled val="1"/>
        </dgm:presLayoutVars>
      </dgm:prSet>
      <dgm:spPr/>
    </dgm:pt>
  </dgm:ptLst>
  <dgm:cxnLst>
    <dgm:cxn modelId="{35FC7212-9346-4485-8E3D-ED14C5B5C67F}" srcId="{9F443CC6-16B3-43C7-A873-E084429F3805}" destId="{8F0093E7-F8AB-464C-B54D-25BD0D8DB824}" srcOrd="0" destOrd="0" parTransId="{881FF077-8205-4405-A6B9-7B899AC8FFE0}" sibTransId="{797E67D2-6BC1-4B04-B592-D90C9C757C50}"/>
    <dgm:cxn modelId="{E9E7C848-F586-4FCC-BEED-AAADE22639AD}" type="presOf" srcId="{9F443CC6-16B3-43C7-A873-E084429F3805}" destId="{AE8166D3-3ABD-4586-B35F-10487FCEEC82}" srcOrd="0" destOrd="0" presId="urn:microsoft.com/office/officeart/2005/8/layout/vList2"/>
    <dgm:cxn modelId="{4C8CA8D1-968F-4075-930B-F823423452F7}" type="presOf" srcId="{8F0093E7-F8AB-464C-B54D-25BD0D8DB824}" destId="{BABDF521-DA8A-41F6-A931-8DBA354F5861}" srcOrd="0" destOrd="0" presId="urn:microsoft.com/office/officeart/2005/8/layout/vList2"/>
    <dgm:cxn modelId="{B568B2F9-0D8D-4050-BDD3-EC2DA62935A9}" type="presParOf" srcId="{AE8166D3-3ABD-4586-B35F-10487FCEEC82}" destId="{BABDF521-DA8A-41F6-A931-8DBA354F586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DC60CC-BF9E-4AA2-94BA-A21D101A452D}"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F6BF2F22-B47E-4282-AAD9-FBDF16F4EF78}">
      <dgm:prSet custT="1"/>
      <dgm:spPr/>
      <dgm:t>
        <a:bodyPr/>
        <a:lstStyle/>
        <a:p>
          <a:pPr rtl="0"/>
          <a:r>
            <a:rPr lang="en-US" sz="2400" b="0" dirty="0"/>
            <a:t>Shared Goals with CMS</a:t>
          </a:r>
        </a:p>
      </dgm:t>
    </dgm:pt>
    <dgm:pt modelId="{DE92155E-045E-4DB9-AFC2-D8A2734443F0}" type="parTrans" cxnId="{81883A8C-8B2F-45C6-A22B-56227A625590}">
      <dgm:prSet/>
      <dgm:spPr/>
      <dgm:t>
        <a:bodyPr/>
        <a:lstStyle/>
        <a:p>
          <a:endParaRPr lang="en-US"/>
        </a:p>
      </dgm:t>
    </dgm:pt>
    <dgm:pt modelId="{3B574AD7-A8A5-46B3-8C5D-BB0AC4096254}" type="sibTrans" cxnId="{81883A8C-8B2F-45C6-A22B-56227A625590}">
      <dgm:prSet/>
      <dgm:spPr/>
      <dgm:t>
        <a:bodyPr/>
        <a:lstStyle/>
        <a:p>
          <a:endParaRPr lang="en-US"/>
        </a:p>
      </dgm:t>
    </dgm:pt>
    <dgm:pt modelId="{7AD3AD3B-4204-47C1-8BDD-6E5617067E06}">
      <dgm:prSet custT="1"/>
      <dgm:spPr/>
      <dgm:t>
        <a:bodyPr/>
        <a:lstStyle/>
        <a:p>
          <a:pPr rtl="0"/>
          <a:r>
            <a:rPr lang="en-US" sz="2000" dirty="0"/>
            <a:t>To further delivery of high quality and cost efficient care for our beneficiaries</a:t>
          </a:r>
        </a:p>
      </dgm:t>
    </dgm:pt>
    <dgm:pt modelId="{B321E35B-8981-4D7B-B782-A42901CBA6FB}" type="parTrans" cxnId="{6EE7E476-A779-45C5-B81D-A69BB8FC9E82}">
      <dgm:prSet/>
      <dgm:spPr/>
      <dgm:t>
        <a:bodyPr/>
        <a:lstStyle/>
        <a:p>
          <a:endParaRPr lang="en-US"/>
        </a:p>
      </dgm:t>
    </dgm:pt>
    <dgm:pt modelId="{C0841E81-C7BD-4FC8-92CA-94D9E442BB67}" type="sibTrans" cxnId="{6EE7E476-A779-45C5-B81D-A69BB8FC9E82}">
      <dgm:prSet/>
      <dgm:spPr/>
      <dgm:t>
        <a:bodyPr/>
        <a:lstStyle/>
        <a:p>
          <a:endParaRPr lang="en-US"/>
        </a:p>
      </dgm:t>
    </dgm:pt>
    <dgm:pt modelId="{E1D5B823-639F-49D8-9002-88F2C86EC74F}">
      <dgm:prSet custT="1"/>
      <dgm:spPr/>
      <dgm:t>
        <a:bodyPr/>
        <a:lstStyle/>
        <a:p>
          <a:pPr rtl="0"/>
          <a:r>
            <a:rPr lang="en-US" sz="2000" dirty="0"/>
            <a:t>To ensure long-term viability of the delivery system post-ACA expansion</a:t>
          </a:r>
        </a:p>
      </dgm:t>
    </dgm:pt>
    <dgm:pt modelId="{8A818A2C-2E88-41F7-B80A-244821539B37}" type="parTrans" cxnId="{4E696CC6-E537-411E-BE6E-0086E5DA6870}">
      <dgm:prSet/>
      <dgm:spPr/>
      <dgm:t>
        <a:bodyPr/>
        <a:lstStyle/>
        <a:p>
          <a:endParaRPr lang="en-US"/>
        </a:p>
      </dgm:t>
    </dgm:pt>
    <dgm:pt modelId="{E77C8EE2-BDC4-41FA-860F-299165CF235A}" type="sibTrans" cxnId="{4E696CC6-E537-411E-BE6E-0086E5DA6870}">
      <dgm:prSet/>
      <dgm:spPr/>
      <dgm:t>
        <a:bodyPr/>
        <a:lstStyle/>
        <a:p>
          <a:endParaRPr lang="en-US"/>
        </a:p>
      </dgm:t>
    </dgm:pt>
    <dgm:pt modelId="{D2EEE48E-B1D9-41AC-9B93-470D8BD88EFA}">
      <dgm:prSet custT="1"/>
      <dgm:spPr/>
      <dgm:t>
        <a:bodyPr/>
        <a:lstStyle/>
        <a:p>
          <a:pPr rtl="0"/>
          <a:r>
            <a:rPr lang="en-US" sz="2000" dirty="0"/>
            <a:t>To continue California’s momentum and successes in innovation achieved under the “Bridge to Reform” Waiver</a:t>
          </a:r>
        </a:p>
      </dgm:t>
    </dgm:pt>
    <dgm:pt modelId="{DD70948C-0A89-439E-8B1E-FCC62FA294FD}" type="parTrans" cxnId="{332DE2A4-E7DD-4D28-9D57-F64984BC27C6}">
      <dgm:prSet/>
      <dgm:spPr/>
      <dgm:t>
        <a:bodyPr/>
        <a:lstStyle/>
        <a:p>
          <a:endParaRPr lang="en-US"/>
        </a:p>
      </dgm:t>
    </dgm:pt>
    <dgm:pt modelId="{BC1FB3B3-EA5F-40FF-B3E0-B464BC7A304F}" type="sibTrans" cxnId="{332DE2A4-E7DD-4D28-9D57-F64984BC27C6}">
      <dgm:prSet/>
      <dgm:spPr/>
      <dgm:t>
        <a:bodyPr/>
        <a:lstStyle/>
        <a:p>
          <a:endParaRPr lang="en-US"/>
        </a:p>
      </dgm:t>
    </dgm:pt>
    <dgm:pt modelId="{BDFB22E3-113D-420B-B053-50D5CEF2AB45}" type="pres">
      <dgm:prSet presAssocID="{97DC60CC-BF9E-4AA2-94BA-A21D101A452D}" presName="linear" presStyleCnt="0">
        <dgm:presLayoutVars>
          <dgm:dir/>
          <dgm:animLvl val="lvl"/>
          <dgm:resizeHandles val="exact"/>
        </dgm:presLayoutVars>
      </dgm:prSet>
      <dgm:spPr/>
    </dgm:pt>
    <dgm:pt modelId="{E5F764F8-01A1-4D5D-B575-C1045B8890FE}" type="pres">
      <dgm:prSet presAssocID="{F6BF2F22-B47E-4282-AAD9-FBDF16F4EF78}" presName="parentLin" presStyleCnt="0"/>
      <dgm:spPr/>
    </dgm:pt>
    <dgm:pt modelId="{3B0934DD-1727-4799-8531-309B33FC1083}" type="pres">
      <dgm:prSet presAssocID="{F6BF2F22-B47E-4282-AAD9-FBDF16F4EF78}" presName="parentLeftMargin" presStyleLbl="node1" presStyleIdx="0" presStyleCnt="1"/>
      <dgm:spPr/>
    </dgm:pt>
    <dgm:pt modelId="{1DBCDEBE-6FE2-4695-853B-214935F1123C}" type="pres">
      <dgm:prSet presAssocID="{F6BF2F22-B47E-4282-AAD9-FBDF16F4EF78}" presName="parentText" presStyleLbl="node1" presStyleIdx="0" presStyleCnt="1" custScaleY="25555" custLinFactNeighborX="-25926" custLinFactNeighborY="-35115">
        <dgm:presLayoutVars>
          <dgm:chMax val="0"/>
          <dgm:bulletEnabled val="1"/>
        </dgm:presLayoutVars>
      </dgm:prSet>
      <dgm:spPr/>
    </dgm:pt>
    <dgm:pt modelId="{676CE6FF-E282-43C3-810D-88CE8B20E9A1}" type="pres">
      <dgm:prSet presAssocID="{F6BF2F22-B47E-4282-AAD9-FBDF16F4EF78}" presName="negativeSpace" presStyleCnt="0"/>
      <dgm:spPr/>
    </dgm:pt>
    <dgm:pt modelId="{07987544-9B22-42CE-A46A-FBB89A553C83}" type="pres">
      <dgm:prSet presAssocID="{F6BF2F22-B47E-4282-AAD9-FBDF16F4EF78}" presName="childText" presStyleLbl="conFgAcc1" presStyleIdx="0" presStyleCnt="1" custScaleY="74740">
        <dgm:presLayoutVars>
          <dgm:bulletEnabled val="1"/>
        </dgm:presLayoutVars>
      </dgm:prSet>
      <dgm:spPr/>
    </dgm:pt>
  </dgm:ptLst>
  <dgm:cxnLst>
    <dgm:cxn modelId="{E9A91326-8886-44A3-8230-87DAD5B2A1CA}" type="presOf" srcId="{E1D5B823-639F-49D8-9002-88F2C86EC74F}" destId="{07987544-9B22-42CE-A46A-FBB89A553C83}" srcOrd="0" destOrd="1" presId="urn:microsoft.com/office/officeart/2005/8/layout/list1"/>
    <dgm:cxn modelId="{8F79986A-A28C-4A9E-A11E-95C98F7303DB}" type="presOf" srcId="{F6BF2F22-B47E-4282-AAD9-FBDF16F4EF78}" destId="{1DBCDEBE-6FE2-4695-853B-214935F1123C}" srcOrd="1" destOrd="0" presId="urn:microsoft.com/office/officeart/2005/8/layout/list1"/>
    <dgm:cxn modelId="{6EE7E476-A779-45C5-B81D-A69BB8FC9E82}" srcId="{F6BF2F22-B47E-4282-AAD9-FBDF16F4EF78}" destId="{7AD3AD3B-4204-47C1-8BDD-6E5617067E06}" srcOrd="0" destOrd="0" parTransId="{B321E35B-8981-4D7B-B782-A42901CBA6FB}" sibTransId="{C0841E81-C7BD-4FC8-92CA-94D9E442BB67}"/>
    <dgm:cxn modelId="{8378F078-AFEE-48C0-99B3-2C94C4BDD644}" type="presOf" srcId="{7AD3AD3B-4204-47C1-8BDD-6E5617067E06}" destId="{07987544-9B22-42CE-A46A-FBB89A553C83}" srcOrd="0" destOrd="0" presId="urn:microsoft.com/office/officeart/2005/8/layout/list1"/>
    <dgm:cxn modelId="{81883A8C-8B2F-45C6-A22B-56227A625590}" srcId="{97DC60CC-BF9E-4AA2-94BA-A21D101A452D}" destId="{F6BF2F22-B47E-4282-AAD9-FBDF16F4EF78}" srcOrd="0" destOrd="0" parTransId="{DE92155E-045E-4DB9-AFC2-D8A2734443F0}" sibTransId="{3B574AD7-A8A5-46B3-8C5D-BB0AC4096254}"/>
    <dgm:cxn modelId="{97EE5699-4DC3-4E46-8ACA-AF806A4CF175}" type="presOf" srcId="{F6BF2F22-B47E-4282-AAD9-FBDF16F4EF78}" destId="{3B0934DD-1727-4799-8531-309B33FC1083}" srcOrd="0" destOrd="0" presId="urn:microsoft.com/office/officeart/2005/8/layout/list1"/>
    <dgm:cxn modelId="{332DE2A4-E7DD-4D28-9D57-F64984BC27C6}" srcId="{F6BF2F22-B47E-4282-AAD9-FBDF16F4EF78}" destId="{D2EEE48E-B1D9-41AC-9B93-470D8BD88EFA}" srcOrd="2" destOrd="0" parTransId="{DD70948C-0A89-439E-8B1E-FCC62FA294FD}" sibTransId="{BC1FB3B3-EA5F-40FF-B3E0-B464BC7A304F}"/>
    <dgm:cxn modelId="{4E696CC6-E537-411E-BE6E-0086E5DA6870}" srcId="{F6BF2F22-B47E-4282-AAD9-FBDF16F4EF78}" destId="{E1D5B823-639F-49D8-9002-88F2C86EC74F}" srcOrd="1" destOrd="0" parTransId="{8A818A2C-2E88-41F7-B80A-244821539B37}" sibTransId="{E77C8EE2-BDC4-41FA-860F-299165CF235A}"/>
    <dgm:cxn modelId="{8876F0CF-43C8-4C86-841C-3A4EFA2FA31B}" type="presOf" srcId="{D2EEE48E-B1D9-41AC-9B93-470D8BD88EFA}" destId="{07987544-9B22-42CE-A46A-FBB89A553C83}" srcOrd="0" destOrd="2" presId="urn:microsoft.com/office/officeart/2005/8/layout/list1"/>
    <dgm:cxn modelId="{4826C4E1-D687-44A5-AC16-65E8D69ABF0B}" type="presOf" srcId="{97DC60CC-BF9E-4AA2-94BA-A21D101A452D}" destId="{BDFB22E3-113D-420B-B053-50D5CEF2AB45}" srcOrd="0" destOrd="0" presId="urn:microsoft.com/office/officeart/2005/8/layout/list1"/>
    <dgm:cxn modelId="{5133D561-9F42-40D3-A109-BF5E8491E19D}" type="presParOf" srcId="{BDFB22E3-113D-420B-B053-50D5CEF2AB45}" destId="{E5F764F8-01A1-4D5D-B575-C1045B8890FE}" srcOrd="0" destOrd="0" presId="urn:microsoft.com/office/officeart/2005/8/layout/list1"/>
    <dgm:cxn modelId="{9200CC46-26D5-4FE5-B211-F4FB3BEAD3B7}" type="presParOf" srcId="{E5F764F8-01A1-4D5D-B575-C1045B8890FE}" destId="{3B0934DD-1727-4799-8531-309B33FC1083}" srcOrd="0" destOrd="0" presId="urn:microsoft.com/office/officeart/2005/8/layout/list1"/>
    <dgm:cxn modelId="{0690F540-1E9C-4E4B-8E47-CD4D08EE5E6F}" type="presParOf" srcId="{E5F764F8-01A1-4D5D-B575-C1045B8890FE}" destId="{1DBCDEBE-6FE2-4695-853B-214935F1123C}" srcOrd="1" destOrd="0" presId="urn:microsoft.com/office/officeart/2005/8/layout/list1"/>
    <dgm:cxn modelId="{A3825796-0B5D-4735-98CB-46B07B207F4F}" type="presParOf" srcId="{BDFB22E3-113D-420B-B053-50D5CEF2AB45}" destId="{676CE6FF-E282-43C3-810D-88CE8B20E9A1}" srcOrd="1" destOrd="0" presId="urn:microsoft.com/office/officeart/2005/8/layout/list1"/>
    <dgm:cxn modelId="{AF646465-69B4-4961-B17C-E4D7D4E69CC2}" type="presParOf" srcId="{BDFB22E3-113D-420B-B053-50D5CEF2AB45}" destId="{07987544-9B22-42CE-A46A-FBB89A553C8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130B3E-8FC9-4E76-9084-F3D1C7E1F346}"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US"/>
        </a:p>
      </dgm:t>
    </dgm:pt>
    <dgm:pt modelId="{A703D3FA-CF80-48ED-AFA4-627D99E62EC3}">
      <dgm:prSet phldrT="[Text]" custT="1"/>
      <dgm:spPr/>
      <dgm:t>
        <a:bodyPr/>
        <a:lstStyle/>
        <a:p>
          <a:r>
            <a:rPr lang="en-US" sz="1700" dirty="0"/>
            <a:t>Strengthen primary care delivery and access</a:t>
          </a:r>
        </a:p>
      </dgm:t>
    </dgm:pt>
    <dgm:pt modelId="{182F44C0-7332-4FC2-B74C-FBC31C17D4C5}" type="parTrans" cxnId="{40CD9D27-F322-4953-A275-715D6E81CA12}">
      <dgm:prSet/>
      <dgm:spPr/>
      <dgm:t>
        <a:bodyPr/>
        <a:lstStyle/>
        <a:p>
          <a:endParaRPr lang="en-US"/>
        </a:p>
      </dgm:t>
    </dgm:pt>
    <dgm:pt modelId="{8C522A44-03AD-4947-BCF3-5CB084043820}" type="sibTrans" cxnId="{40CD9D27-F322-4953-A275-715D6E81CA12}">
      <dgm:prSet/>
      <dgm:spPr/>
      <dgm:t>
        <a:bodyPr/>
        <a:lstStyle/>
        <a:p>
          <a:endParaRPr lang="en-US"/>
        </a:p>
      </dgm:t>
    </dgm:pt>
    <dgm:pt modelId="{D4C30304-C3AE-48A9-AE26-BAD61DDCC46D}">
      <dgm:prSet phldrT="[Text]" custT="1"/>
      <dgm:spPr/>
      <dgm:t>
        <a:bodyPr/>
        <a:lstStyle/>
        <a:p>
          <a:r>
            <a:rPr lang="en-US" sz="1700" dirty="0"/>
            <a:t>Avoid unnecessary institutionalization and services by building the foundation for an integrated health care delivery system that incentivizes quality and efficiency </a:t>
          </a:r>
        </a:p>
      </dgm:t>
    </dgm:pt>
    <dgm:pt modelId="{57C39BE6-ED52-4300-B6B1-D7AB12E73112}" type="parTrans" cxnId="{C291629E-A3D9-43CF-ADF9-D0EFAF62EC99}">
      <dgm:prSet/>
      <dgm:spPr/>
      <dgm:t>
        <a:bodyPr/>
        <a:lstStyle/>
        <a:p>
          <a:endParaRPr lang="en-US"/>
        </a:p>
      </dgm:t>
    </dgm:pt>
    <dgm:pt modelId="{DF15F8F4-DF1F-442B-B486-D8F9F4CF4494}" type="sibTrans" cxnId="{C291629E-A3D9-43CF-ADF9-D0EFAF62EC99}">
      <dgm:prSet/>
      <dgm:spPr/>
      <dgm:t>
        <a:bodyPr/>
        <a:lstStyle/>
        <a:p>
          <a:endParaRPr lang="en-US"/>
        </a:p>
      </dgm:t>
    </dgm:pt>
    <dgm:pt modelId="{913A19BE-BD12-491A-9EEA-09BB21E1B3A9}">
      <dgm:prSet phldrT="[Text]" custT="1"/>
      <dgm:spPr/>
      <dgm:t>
        <a:bodyPr/>
        <a:lstStyle/>
        <a:p>
          <a:r>
            <a:rPr lang="en-US" sz="1700" dirty="0"/>
            <a:t>Address social determinants of health</a:t>
          </a:r>
        </a:p>
      </dgm:t>
    </dgm:pt>
    <dgm:pt modelId="{F5DBF8BD-571C-4A60-B46B-2F70B8489EDE}" type="parTrans" cxnId="{BFB06FF9-E905-461B-857B-024C0C021489}">
      <dgm:prSet/>
      <dgm:spPr/>
      <dgm:t>
        <a:bodyPr/>
        <a:lstStyle/>
        <a:p>
          <a:endParaRPr lang="en-US"/>
        </a:p>
      </dgm:t>
    </dgm:pt>
    <dgm:pt modelId="{6051836B-F5A9-43D1-9081-8D1CAC01A538}" type="sibTrans" cxnId="{BFB06FF9-E905-461B-857B-024C0C021489}">
      <dgm:prSet/>
      <dgm:spPr/>
      <dgm:t>
        <a:bodyPr/>
        <a:lstStyle/>
        <a:p>
          <a:endParaRPr lang="en-US"/>
        </a:p>
      </dgm:t>
    </dgm:pt>
    <dgm:pt modelId="{C1359517-C4DD-4508-A7A3-C749EC4D8ABB}">
      <dgm:prSet phldrT="[Text]" custT="1"/>
      <dgm:spPr/>
      <dgm:t>
        <a:bodyPr/>
        <a:lstStyle/>
        <a:p>
          <a:r>
            <a:rPr lang="en-US" sz="1700" dirty="0"/>
            <a:t>Use California’s sophisticated Medicaid program as an incubator to test innovative approaches to whole-person care</a:t>
          </a:r>
        </a:p>
      </dgm:t>
    </dgm:pt>
    <dgm:pt modelId="{7F6F9F65-095A-4281-800A-BA418B8D6A78}" type="parTrans" cxnId="{1E04861B-D716-47F9-BDAB-70B3DC405151}">
      <dgm:prSet/>
      <dgm:spPr/>
      <dgm:t>
        <a:bodyPr/>
        <a:lstStyle/>
        <a:p>
          <a:endParaRPr lang="en-US"/>
        </a:p>
      </dgm:t>
    </dgm:pt>
    <dgm:pt modelId="{F8561904-107C-4328-B05D-F7EEB4B31746}" type="sibTrans" cxnId="{1E04861B-D716-47F9-BDAB-70B3DC405151}">
      <dgm:prSet/>
      <dgm:spPr/>
      <dgm:t>
        <a:bodyPr/>
        <a:lstStyle/>
        <a:p>
          <a:endParaRPr lang="en-US"/>
        </a:p>
      </dgm:t>
    </dgm:pt>
    <dgm:pt modelId="{2A038CFE-4055-4AD5-B40A-E07B9281EC05}" type="pres">
      <dgm:prSet presAssocID="{AB130B3E-8FC9-4E76-9084-F3D1C7E1F346}" presName="Name0" presStyleCnt="0">
        <dgm:presLayoutVars>
          <dgm:chMax val="7"/>
          <dgm:chPref val="7"/>
          <dgm:dir/>
        </dgm:presLayoutVars>
      </dgm:prSet>
      <dgm:spPr/>
    </dgm:pt>
    <dgm:pt modelId="{803E0154-BEEE-487A-8396-CD702B33F72F}" type="pres">
      <dgm:prSet presAssocID="{AB130B3E-8FC9-4E76-9084-F3D1C7E1F346}" presName="Name1" presStyleCnt="0"/>
      <dgm:spPr/>
    </dgm:pt>
    <dgm:pt modelId="{F47C07E0-29DF-4DD1-BE49-EAE91C04D0A5}" type="pres">
      <dgm:prSet presAssocID="{AB130B3E-8FC9-4E76-9084-F3D1C7E1F346}" presName="cycle" presStyleCnt="0"/>
      <dgm:spPr/>
    </dgm:pt>
    <dgm:pt modelId="{A3DCDD59-EBF2-45C3-B65D-A919AC711177}" type="pres">
      <dgm:prSet presAssocID="{AB130B3E-8FC9-4E76-9084-F3D1C7E1F346}" presName="srcNode" presStyleLbl="node1" presStyleIdx="0" presStyleCnt="4"/>
      <dgm:spPr/>
    </dgm:pt>
    <dgm:pt modelId="{F63EA962-1D53-4B1D-BE0A-EC8656E5215E}" type="pres">
      <dgm:prSet presAssocID="{AB130B3E-8FC9-4E76-9084-F3D1C7E1F346}" presName="conn" presStyleLbl="parChTrans1D2" presStyleIdx="0" presStyleCnt="1"/>
      <dgm:spPr/>
    </dgm:pt>
    <dgm:pt modelId="{BB5C14F9-65BC-4503-B6AD-FDC1BEE01D96}" type="pres">
      <dgm:prSet presAssocID="{AB130B3E-8FC9-4E76-9084-F3D1C7E1F346}" presName="extraNode" presStyleLbl="node1" presStyleIdx="0" presStyleCnt="4"/>
      <dgm:spPr/>
    </dgm:pt>
    <dgm:pt modelId="{996155A4-0688-44C4-ACE8-1E5F739AE46E}" type="pres">
      <dgm:prSet presAssocID="{AB130B3E-8FC9-4E76-9084-F3D1C7E1F346}" presName="dstNode" presStyleLbl="node1" presStyleIdx="0" presStyleCnt="4"/>
      <dgm:spPr/>
    </dgm:pt>
    <dgm:pt modelId="{7C38362D-111A-4C3F-A9A5-6F7F2F44C4DB}" type="pres">
      <dgm:prSet presAssocID="{A703D3FA-CF80-48ED-AFA4-627D99E62EC3}" presName="text_1" presStyleLbl="node1" presStyleIdx="0" presStyleCnt="4">
        <dgm:presLayoutVars>
          <dgm:bulletEnabled val="1"/>
        </dgm:presLayoutVars>
      </dgm:prSet>
      <dgm:spPr/>
    </dgm:pt>
    <dgm:pt modelId="{56E052B1-2E25-4CC0-98CA-A2391B9C12EA}" type="pres">
      <dgm:prSet presAssocID="{A703D3FA-CF80-48ED-AFA4-627D99E62EC3}" presName="accent_1" presStyleCnt="0"/>
      <dgm:spPr/>
    </dgm:pt>
    <dgm:pt modelId="{8325CF4F-5DAC-4F65-9038-516836ABD603}" type="pres">
      <dgm:prSet presAssocID="{A703D3FA-CF80-48ED-AFA4-627D99E62EC3}" presName="accentRepeatNode" presStyleLbl="solidFgAcc1" presStyleIdx="0" presStyleCnt="4"/>
      <dgm:spPr/>
    </dgm:pt>
    <dgm:pt modelId="{A189CD0D-E5EC-48ED-8690-34C5D8010BEE}" type="pres">
      <dgm:prSet presAssocID="{D4C30304-C3AE-48A9-AE26-BAD61DDCC46D}" presName="text_2" presStyleLbl="node1" presStyleIdx="1" presStyleCnt="4">
        <dgm:presLayoutVars>
          <dgm:bulletEnabled val="1"/>
        </dgm:presLayoutVars>
      </dgm:prSet>
      <dgm:spPr/>
    </dgm:pt>
    <dgm:pt modelId="{0558CF72-769E-40E6-9D9E-7EB9DAC35548}" type="pres">
      <dgm:prSet presAssocID="{D4C30304-C3AE-48A9-AE26-BAD61DDCC46D}" presName="accent_2" presStyleCnt="0"/>
      <dgm:spPr/>
    </dgm:pt>
    <dgm:pt modelId="{8507B2B2-57D3-4E95-A997-4B73A3DA7BCC}" type="pres">
      <dgm:prSet presAssocID="{D4C30304-C3AE-48A9-AE26-BAD61DDCC46D}" presName="accentRepeatNode" presStyleLbl="solidFgAcc1" presStyleIdx="1" presStyleCnt="4"/>
      <dgm:spPr/>
    </dgm:pt>
    <dgm:pt modelId="{4CD2A1D1-C398-4864-A6A3-0A41635808B5}" type="pres">
      <dgm:prSet presAssocID="{913A19BE-BD12-491A-9EEA-09BB21E1B3A9}" presName="text_3" presStyleLbl="node1" presStyleIdx="2" presStyleCnt="4">
        <dgm:presLayoutVars>
          <dgm:bulletEnabled val="1"/>
        </dgm:presLayoutVars>
      </dgm:prSet>
      <dgm:spPr/>
    </dgm:pt>
    <dgm:pt modelId="{BB9E34FE-5D26-4786-9639-BDC6045DBC44}" type="pres">
      <dgm:prSet presAssocID="{913A19BE-BD12-491A-9EEA-09BB21E1B3A9}" presName="accent_3" presStyleCnt="0"/>
      <dgm:spPr/>
    </dgm:pt>
    <dgm:pt modelId="{F29CE4F2-6122-4C17-822F-7343B1825888}" type="pres">
      <dgm:prSet presAssocID="{913A19BE-BD12-491A-9EEA-09BB21E1B3A9}" presName="accentRepeatNode" presStyleLbl="solidFgAcc1" presStyleIdx="2" presStyleCnt="4"/>
      <dgm:spPr/>
    </dgm:pt>
    <dgm:pt modelId="{79F21E3A-30D6-4422-85CB-8B3A859B886B}" type="pres">
      <dgm:prSet presAssocID="{C1359517-C4DD-4508-A7A3-C749EC4D8ABB}" presName="text_4" presStyleLbl="node1" presStyleIdx="3" presStyleCnt="4">
        <dgm:presLayoutVars>
          <dgm:bulletEnabled val="1"/>
        </dgm:presLayoutVars>
      </dgm:prSet>
      <dgm:spPr/>
    </dgm:pt>
    <dgm:pt modelId="{0E7641E8-5C1F-4745-B031-4F0A13DB8290}" type="pres">
      <dgm:prSet presAssocID="{C1359517-C4DD-4508-A7A3-C749EC4D8ABB}" presName="accent_4" presStyleCnt="0"/>
      <dgm:spPr/>
    </dgm:pt>
    <dgm:pt modelId="{56E5B142-0C2B-456B-8B46-0351C09C44D0}" type="pres">
      <dgm:prSet presAssocID="{C1359517-C4DD-4508-A7A3-C749EC4D8ABB}" presName="accentRepeatNode" presStyleLbl="solidFgAcc1" presStyleIdx="3" presStyleCnt="4"/>
      <dgm:spPr/>
    </dgm:pt>
  </dgm:ptLst>
  <dgm:cxnLst>
    <dgm:cxn modelId="{1E04861B-D716-47F9-BDAB-70B3DC405151}" srcId="{AB130B3E-8FC9-4E76-9084-F3D1C7E1F346}" destId="{C1359517-C4DD-4508-A7A3-C749EC4D8ABB}" srcOrd="3" destOrd="0" parTransId="{7F6F9F65-095A-4281-800A-BA418B8D6A78}" sibTransId="{F8561904-107C-4328-B05D-F7EEB4B31746}"/>
    <dgm:cxn modelId="{54A0F620-F759-47C3-B355-60B9123ED9B3}" type="presOf" srcId="{C1359517-C4DD-4508-A7A3-C749EC4D8ABB}" destId="{79F21E3A-30D6-4422-85CB-8B3A859B886B}" srcOrd="0" destOrd="0" presId="urn:microsoft.com/office/officeart/2008/layout/VerticalCurvedList"/>
    <dgm:cxn modelId="{40CD9D27-F322-4953-A275-715D6E81CA12}" srcId="{AB130B3E-8FC9-4E76-9084-F3D1C7E1F346}" destId="{A703D3FA-CF80-48ED-AFA4-627D99E62EC3}" srcOrd="0" destOrd="0" parTransId="{182F44C0-7332-4FC2-B74C-FBC31C17D4C5}" sibTransId="{8C522A44-03AD-4947-BCF3-5CB084043820}"/>
    <dgm:cxn modelId="{D1F15936-FE08-4C34-9861-6E1A331A48C7}" type="presOf" srcId="{AB130B3E-8FC9-4E76-9084-F3D1C7E1F346}" destId="{2A038CFE-4055-4AD5-B40A-E07B9281EC05}" srcOrd="0" destOrd="0" presId="urn:microsoft.com/office/officeart/2008/layout/VerticalCurvedList"/>
    <dgm:cxn modelId="{4D95F262-8941-4BB5-975D-CCD2BE03F338}" type="presOf" srcId="{D4C30304-C3AE-48A9-AE26-BAD61DDCC46D}" destId="{A189CD0D-E5EC-48ED-8690-34C5D8010BEE}" srcOrd="0" destOrd="0" presId="urn:microsoft.com/office/officeart/2008/layout/VerticalCurvedList"/>
    <dgm:cxn modelId="{FCAC8D95-7D64-4F1C-9F62-81BD5732EB61}" type="presOf" srcId="{913A19BE-BD12-491A-9EEA-09BB21E1B3A9}" destId="{4CD2A1D1-C398-4864-A6A3-0A41635808B5}" srcOrd="0" destOrd="0" presId="urn:microsoft.com/office/officeart/2008/layout/VerticalCurvedList"/>
    <dgm:cxn modelId="{C291629E-A3D9-43CF-ADF9-D0EFAF62EC99}" srcId="{AB130B3E-8FC9-4E76-9084-F3D1C7E1F346}" destId="{D4C30304-C3AE-48A9-AE26-BAD61DDCC46D}" srcOrd="1" destOrd="0" parTransId="{57C39BE6-ED52-4300-B6B1-D7AB12E73112}" sibTransId="{DF15F8F4-DF1F-442B-B486-D8F9F4CF4494}"/>
    <dgm:cxn modelId="{F61890CE-A4E6-49D4-8389-B5DB6354013E}" type="presOf" srcId="{A703D3FA-CF80-48ED-AFA4-627D99E62EC3}" destId="{7C38362D-111A-4C3F-A9A5-6F7F2F44C4DB}" srcOrd="0" destOrd="0" presId="urn:microsoft.com/office/officeart/2008/layout/VerticalCurvedList"/>
    <dgm:cxn modelId="{5A0AB1D2-916A-4377-BFF9-2384393F5444}" type="presOf" srcId="{8C522A44-03AD-4947-BCF3-5CB084043820}" destId="{F63EA962-1D53-4B1D-BE0A-EC8656E5215E}" srcOrd="0" destOrd="0" presId="urn:microsoft.com/office/officeart/2008/layout/VerticalCurvedList"/>
    <dgm:cxn modelId="{BFB06FF9-E905-461B-857B-024C0C021489}" srcId="{AB130B3E-8FC9-4E76-9084-F3D1C7E1F346}" destId="{913A19BE-BD12-491A-9EEA-09BB21E1B3A9}" srcOrd="2" destOrd="0" parTransId="{F5DBF8BD-571C-4A60-B46B-2F70B8489EDE}" sibTransId="{6051836B-F5A9-43D1-9081-8D1CAC01A538}"/>
    <dgm:cxn modelId="{30ECF0E6-916E-444E-A9F3-591AD28351FE}" type="presParOf" srcId="{2A038CFE-4055-4AD5-B40A-E07B9281EC05}" destId="{803E0154-BEEE-487A-8396-CD702B33F72F}" srcOrd="0" destOrd="0" presId="urn:microsoft.com/office/officeart/2008/layout/VerticalCurvedList"/>
    <dgm:cxn modelId="{072574B8-926E-49DB-AB7E-C98067A1154D}" type="presParOf" srcId="{803E0154-BEEE-487A-8396-CD702B33F72F}" destId="{F47C07E0-29DF-4DD1-BE49-EAE91C04D0A5}" srcOrd="0" destOrd="0" presId="urn:microsoft.com/office/officeart/2008/layout/VerticalCurvedList"/>
    <dgm:cxn modelId="{47D67CF0-6FF0-4504-9960-DD6412CA70D6}" type="presParOf" srcId="{F47C07E0-29DF-4DD1-BE49-EAE91C04D0A5}" destId="{A3DCDD59-EBF2-45C3-B65D-A919AC711177}" srcOrd="0" destOrd="0" presId="urn:microsoft.com/office/officeart/2008/layout/VerticalCurvedList"/>
    <dgm:cxn modelId="{7082FF4D-0739-436C-BDC1-DC950F2F99FE}" type="presParOf" srcId="{F47C07E0-29DF-4DD1-BE49-EAE91C04D0A5}" destId="{F63EA962-1D53-4B1D-BE0A-EC8656E5215E}" srcOrd="1" destOrd="0" presId="urn:microsoft.com/office/officeart/2008/layout/VerticalCurvedList"/>
    <dgm:cxn modelId="{C069187E-0A60-48E9-8554-0E004F677C81}" type="presParOf" srcId="{F47C07E0-29DF-4DD1-BE49-EAE91C04D0A5}" destId="{BB5C14F9-65BC-4503-B6AD-FDC1BEE01D96}" srcOrd="2" destOrd="0" presId="urn:microsoft.com/office/officeart/2008/layout/VerticalCurvedList"/>
    <dgm:cxn modelId="{A0F4691D-A333-46BF-83A7-E284349D512C}" type="presParOf" srcId="{F47C07E0-29DF-4DD1-BE49-EAE91C04D0A5}" destId="{996155A4-0688-44C4-ACE8-1E5F739AE46E}" srcOrd="3" destOrd="0" presId="urn:microsoft.com/office/officeart/2008/layout/VerticalCurvedList"/>
    <dgm:cxn modelId="{546CFFFA-CBA7-457C-BA9B-3A098DA21B80}" type="presParOf" srcId="{803E0154-BEEE-487A-8396-CD702B33F72F}" destId="{7C38362D-111A-4C3F-A9A5-6F7F2F44C4DB}" srcOrd="1" destOrd="0" presId="urn:microsoft.com/office/officeart/2008/layout/VerticalCurvedList"/>
    <dgm:cxn modelId="{16AAC793-63B7-4D3D-B776-A8CDBFDF761D}" type="presParOf" srcId="{803E0154-BEEE-487A-8396-CD702B33F72F}" destId="{56E052B1-2E25-4CC0-98CA-A2391B9C12EA}" srcOrd="2" destOrd="0" presId="urn:microsoft.com/office/officeart/2008/layout/VerticalCurvedList"/>
    <dgm:cxn modelId="{43C8B163-D5AD-4281-87B0-F13B684FCAC3}" type="presParOf" srcId="{56E052B1-2E25-4CC0-98CA-A2391B9C12EA}" destId="{8325CF4F-5DAC-4F65-9038-516836ABD603}" srcOrd="0" destOrd="0" presId="urn:microsoft.com/office/officeart/2008/layout/VerticalCurvedList"/>
    <dgm:cxn modelId="{B334A24F-4E66-45B5-A09C-C174D2B74E19}" type="presParOf" srcId="{803E0154-BEEE-487A-8396-CD702B33F72F}" destId="{A189CD0D-E5EC-48ED-8690-34C5D8010BEE}" srcOrd="3" destOrd="0" presId="urn:microsoft.com/office/officeart/2008/layout/VerticalCurvedList"/>
    <dgm:cxn modelId="{BDA8A6F7-B9B3-420B-827A-567B2E6F71ED}" type="presParOf" srcId="{803E0154-BEEE-487A-8396-CD702B33F72F}" destId="{0558CF72-769E-40E6-9D9E-7EB9DAC35548}" srcOrd="4" destOrd="0" presId="urn:microsoft.com/office/officeart/2008/layout/VerticalCurvedList"/>
    <dgm:cxn modelId="{2E4F16EA-F04A-4D83-8FEE-50DD26AB1E90}" type="presParOf" srcId="{0558CF72-769E-40E6-9D9E-7EB9DAC35548}" destId="{8507B2B2-57D3-4E95-A997-4B73A3DA7BCC}" srcOrd="0" destOrd="0" presId="urn:microsoft.com/office/officeart/2008/layout/VerticalCurvedList"/>
    <dgm:cxn modelId="{8485DABD-7B12-47CE-9D2E-3F3982C319D1}" type="presParOf" srcId="{803E0154-BEEE-487A-8396-CD702B33F72F}" destId="{4CD2A1D1-C398-4864-A6A3-0A41635808B5}" srcOrd="5" destOrd="0" presId="urn:microsoft.com/office/officeart/2008/layout/VerticalCurvedList"/>
    <dgm:cxn modelId="{1DB58AFC-099E-4915-BF01-4EBBD0A26E69}" type="presParOf" srcId="{803E0154-BEEE-487A-8396-CD702B33F72F}" destId="{BB9E34FE-5D26-4786-9639-BDC6045DBC44}" srcOrd="6" destOrd="0" presId="urn:microsoft.com/office/officeart/2008/layout/VerticalCurvedList"/>
    <dgm:cxn modelId="{6C7A88B6-C12D-44B5-B34D-4D0F68730C56}" type="presParOf" srcId="{BB9E34FE-5D26-4786-9639-BDC6045DBC44}" destId="{F29CE4F2-6122-4C17-822F-7343B1825888}" srcOrd="0" destOrd="0" presId="urn:microsoft.com/office/officeart/2008/layout/VerticalCurvedList"/>
    <dgm:cxn modelId="{E7751B5D-0F9C-4EEF-9DFD-25B2827A8194}" type="presParOf" srcId="{803E0154-BEEE-487A-8396-CD702B33F72F}" destId="{79F21E3A-30D6-4422-85CB-8B3A859B886B}" srcOrd="7" destOrd="0" presId="urn:microsoft.com/office/officeart/2008/layout/VerticalCurvedList"/>
    <dgm:cxn modelId="{0E3436AB-DFB7-4F82-AFEB-C9474C21E92A}" type="presParOf" srcId="{803E0154-BEEE-487A-8396-CD702B33F72F}" destId="{0E7641E8-5C1F-4745-B031-4F0A13DB8290}" srcOrd="8" destOrd="0" presId="urn:microsoft.com/office/officeart/2008/layout/VerticalCurvedList"/>
    <dgm:cxn modelId="{52CB300A-BB74-4E99-96A9-7A4D6CD43779}" type="presParOf" srcId="{0E7641E8-5C1F-4745-B031-4F0A13DB8290}" destId="{56E5B142-0C2B-456B-8B46-0351C09C44D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C88166-A107-4FED-BFEC-A5F2AF44C145}" type="doc">
      <dgm:prSet loTypeId="urn:microsoft.com/office/officeart/2005/8/layout/radial3" loCatId="relationship" qsTypeId="urn:microsoft.com/office/officeart/2005/8/quickstyle/simple1" qsCatId="simple" csTypeId="urn:microsoft.com/office/officeart/2005/8/colors/colorful5" csCatId="colorful"/>
      <dgm:spPr/>
      <dgm:t>
        <a:bodyPr/>
        <a:lstStyle/>
        <a:p>
          <a:endParaRPr lang="en-US"/>
        </a:p>
      </dgm:t>
    </dgm:pt>
    <dgm:pt modelId="{6627FFF9-CEF3-41AC-89B5-87DAF2E279C9}">
      <dgm:prSet/>
      <dgm:spPr/>
      <dgm:t>
        <a:bodyPr/>
        <a:lstStyle/>
        <a:p>
          <a:pPr rtl="0"/>
          <a:r>
            <a:rPr lang="en-US" dirty="0"/>
            <a:t>Initial Waiver Concepts</a:t>
          </a:r>
        </a:p>
      </dgm:t>
    </dgm:pt>
    <dgm:pt modelId="{8DAEB574-D20B-4263-ADE1-9C102853EAF6}" type="parTrans" cxnId="{2CC248C9-B664-4288-9AF0-BD5082FBB1D9}">
      <dgm:prSet/>
      <dgm:spPr/>
      <dgm:t>
        <a:bodyPr/>
        <a:lstStyle/>
        <a:p>
          <a:endParaRPr lang="en-US"/>
        </a:p>
      </dgm:t>
    </dgm:pt>
    <dgm:pt modelId="{3A9132D6-5DE8-4667-9147-3D993A69D61B}" type="sibTrans" cxnId="{2CC248C9-B664-4288-9AF0-BD5082FBB1D9}">
      <dgm:prSet/>
      <dgm:spPr/>
      <dgm:t>
        <a:bodyPr/>
        <a:lstStyle/>
        <a:p>
          <a:endParaRPr lang="en-US"/>
        </a:p>
      </dgm:t>
    </dgm:pt>
    <dgm:pt modelId="{483C33CE-865B-4EC3-BF40-C0B1B166E7BF}">
      <dgm:prSet/>
      <dgm:spPr/>
      <dgm:t>
        <a:bodyPr/>
        <a:lstStyle/>
        <a:p>
          <a:pPr rtl="0"/>
          <a:r>
            <a:rPr lang="en-US" dirty="0"/>
            <a:t>Federal/ State Shared Savings</a:t>
          </a:r>
        </a:p>
      </dgm:t>
    </dgm:pt>
    <dgm:pt modelId="{931DBBE5-AA08-4176-805C-9415AC960709}" type="parTrans" cxnId="{B782195F-E804-4559-8DD1-85D2D9924C13}">
      <dgm:prSet/>
      <dgm:spPr/>
      <dgm:t>
        <a:bodyPr/>
        <a:lstStyle/>
        <a:p>
          <a:endParaRPr lang="en-US"/>
        </a:p>
      </dgm:t>
    </dgm:pt>
    <dgm:pt modelId="{48EE7953-9030-4341-8759-988CA6C47284}" type="sibTrans" cxnId="{B782195F-E804-4559-8DD1-85D2D9924C13}">
      <dgm:prSet/>
      <dgm:spPr/>
      <dgm:t>
        <a:bodyPr/>
        <a:lstStyle/>
        <a:p>
          <a:endParaRPr lang="en-US"/>
        </a:p>
      </dgm:t>
    </dgm:pt>
    <dgm:pt modelId="{12D8126D-96A6-478D-9949-4BD81C729AFF}">
      <dgm:prSet/>
      <dgm:spPr/>
      <dgm:t>
        <a:bodyPr/>
        <a:lstStyle/>
        <a:p>
          <a:pPr rtl="0"/>
          <a:r>
            <a:rPr lang="en-US" dirty="0"/>
            <a:t>Payment/ Delivery Reform Incentive Payments</a:t>
          </a:r>
        </a:p>
      </dgm:t>
    </dgm:pt>
    <dgm:pt modelId="{CCBE0A11-94AA-41B7-AC57-AA1EAF00FDA1}" type="parTrans" cxnId="{FBC128F3-3BE6-4472-A9EC-E2055C00D036}">
      <dgm:prSet/>
      <dgm:spPr/>
      <dgm:t>
        <a:bodyPr/>
        <a:lstStyle/>
        <a:p>
          <a:endParaRPr lang="en-US"/>
        </a:p>
      </dgm:t>
    </dgm:pt>
    <dgm:pt modelId="{CBAE69FC-FDC3-4213-82DB-0E98B86C0A0D}" type="sibTrans" cxnId="{FBC128F3-3BE6-4472-A9EC-E2055C00D036}">
      <dgm:prSet/>
      <dgm:spPr/>
      <dgm:t>
        <a:bodyPr/>
        <a:lstStyle/>
        <a:p>
          <a:endParaRPr lang="en-US"/>
        </a:p>
      </dgm:t>
    </dgm:pt>
    <dgm:pt modelId="{A03DE894-67E0-419C-A840-52A32F2CFA21}">
      <dgm:prSet/>
      <dgm:spPr/>
      <dgm:t>
        <a:bodyPr/>
        <a:lstStyle/>
        <a:p>
          <a:pPr rtl="0"/>
          <a:r>
            <a:rPr lang="en-US" dirty="0"/>
            <a:t>Safety Net Payment Reforms</a:t>
          </a:r>
        </a:p>
      </dgm:t>
    </dgm:pt>
    <dgm:pt modelId="{B521CB34-F1ED-40D7-A338-0596B7092E45}" type="parTrans" cxnId="{F55EC6DD-1561-45DE-8EDF-1D6FB61E99E0}">
      <dgm:prSet/>
      <dgm:spPr/>
      <dgm:t>
        <a:bodyPr/>
        <a:lstStyle/>
        <a:p>
          <a:endParaRPr lang="en-US"/>
        </a:p>
      </dgm:t>
    </dgm:pt>
    <dgm:pt modelId="{7B22CDD7-37D8-49D5-A9E9-EDF6470AE723}" type="sibTrans" cxnId="{F55EC6DD-1561-45DE-8EDF-1D6FB61E99E0}">
      <dgm:prSet/>
      <dgm:spPr/>
      <dgm:t>
        <a:bodyPr/>
        <a:lstStyle/>
        <a:p>
          <a:endParaRPr lang="en-US"/>
        </a:p>
      </dgm:t>
    </dgm:pt>
    <dgm:pt modelId="{6F569A59-630F-4037-9651-2A5B9CBB89D3}">
      <dgm:prSet/>
      <dgm:spPr/>
      <dgm:t>
        <a:bodyPr/>
        <a:lstStyle/>
        <a:p>
          <a:pPr rtl="0"/>
          <a:r>
            <a:rPr lang="en-US" dirty="0"/>
            <a:t>FQHC Payment/ Delivery Reform</a:t>
          </a:r>
        </a:p>
      </dgm:t>
    </dgm:pt>
    <dgm:pt modelId="{B326CB2C-3794-44DC-9759-364C13202F0F}" type="parTrans" cxnId="{0B6E3F63-10DA-4811-9119-84E27FB83501}">
      <dgm:prSet/>
      <dgm:spPr/>
      <dgm:t>
        <a:bodyPr/>
        <a:lstStyle/>
        <a:p>
          <a:endParaRPr lang="en-US"/>
        </a:p>
      </dgm:t>
    </dgm:pt>
    <dgm:pt modelId="{E1B7BE14-F1E9-43E0-8DC6-AA5B348663A8}" type="sibTrans" cxnId="{0B6E3F63-10DA-4811-9119-84E27FB83501}">
      <dgm:prSet/>
      <dgm:spPr/>
      <dgm:t>
        <a:bodyPr/>
        <a:lstStyle/>
        <a:p>
          <a:endParaRPr lang="en-US"/>
        </a:p>
      </dgm:t>
    </dgm:pt>
    <dgm:pt modelId="{E69E0A64-EEF4-4725-9827-61CEBB4713B7}">
      <dgm:prSet/>
      <dgm:spPr/>
      <dgm:t>
        <a:bodyPr/>
        <a:lstStyle/>
        <a:p>
          <a:pPr rtl="0"/>
          <a:r>
            <a:rPr lang="en-US" dirty="0"/>
            <a:t>Successor DSRIP</a:t>
          </a:r>
        </a:p>
      </dgm:t>
    </dgm:pt>
    <dgm:pt modelId="{272B5B23-721E-41F4-B731-1ECD3A32DF98}" type="parTrans" cxnId="{20691B41-FFA2-458C-B030-8D8E7AC56773}">
      <dgm:prSet/>
      <dgm:spPr/>
      <dgm:t>
        <a:bodyPr/>
        <a:lstStyle/>
        <a:p>
          <a:endParaRPr lang="en-US"/>
        </a:p>
      </dgm:t>
    </dgm:pt>
    <dgm:pt modelId="{82F4605D-C897-4E4E-B29D-6379296CFC8E}" type="sibTrans" cxnId="{20691B41-FFA2-458C-B030-8D8E7AC56773}">
      <dgm:prSet/>
      <dgm:spPr/>
      <dgm:t>
        <a:bodyPr/>
        <a:lstStyle/>
        <a:p>
          <a:endParaRPr lang="en-US"/>
        </a:p>
      </dgm:t>
    </dgm:pt>
    <dgm:pt modelId="{EFEFFBE3-8AA2-4374-8BB4-9A241A9C6CBB}">
      <dgm:prSet/>
      <dgm:spPr/>
      <dgm:t>
        <a:bodyPr/>
        <a:lstStyle/>
        <a:p>
          <a:pPr rtl="0"/>
          <a:r>
            <a:rPr lang="en-US" dirty="0"/>
            <a:t>CCS Program Redesign</a:t>
          </a:r>
        </a:p>
      </dgm:t>
    </dgm:pt>
    <dgm:pt modelId="{7CA1F154-5BF3-4DB2-A912-1B63F39A8B3D}" type="parTrans" cxnId="{BE9ACAEF-7133-4919-AC4D-A419C61EA4BB}">
      <dgm:prSet/>
      <dgm:spPr/>
      <dgm:t>
        <a:bodyPr/>
        <a:lstStyle/>
        <a:p>
          <a:endParaRPr lang="en-US"/>
        </a:p>
      </dgm:t>
    </dgm:pt>
    <dgm:pt modelId="{46D69D3D-1A91-4FBA-9947-77E6A952DA0F}" type="sibTrans" cxnId="{BE9ACAEF-7133-4919-AC4D-A419C61EA4BB}">
      <dgm:prSet/>
      <dgm:spPr/>
      <dgm:t>
        <a:bodyPr/>
        <a:lstStyle/>
        <a:p>
          <a:endParaRPr lang="en-US"/>
        </a:p>
      </dgm:t>
    </dgm:pt>
    <dgm:pt modelId="{874EDC0D-E440-4001-B197-18C2BA5542CC}">
      <dgm:prSet/>
      <dgm:spPr/>
      <dgm:t>
        <a:bodyPr/>
        <a:lstStyle/>
        <a:p>
          <a:pPr rtl="0"/>
          <a:r>
            <a:rPr lang="en-US" dirty="0"/>
            <a:t>Shelter for Vulnerable Populations</a:t>
          </a:r>
        </a:p>
      </dgm:t>
    </dgm:pt>
    <dgm:pt modelId="{4CBF4E49-E03B-44BA-AF2F-2883E4A833BA}" type="parTrans" cxnId="{5EA19D1A-9DC1-4828-8E4E-47AD60FC622F}">
      <dgm:prSet/>
      <dgm:spPr/>
      <dgm:t>
        <a:bodyPr/>
        <a:lstStyle/>
        <a:p>
          <a:endParaRPr lang="en-US"/>
        </a:p>
      </dgm:t>
    </dgm:pt>
    <dgm:pt modelId="{FE84E6FA-6CF6-4506-8843-FE62AEA576BF}" type="sibTrans" cxnId="{5EA19D1A-9DC1-4828-8E4E-47AD60FC622F}">
      <dgm:prSet/>
      <dgm:spPr/>
      <dgm:t>
        <a:bodyPr/>
        <a:lstStyle/>
        <a:p>
          <a:endParaRPr lang="en-US"/>
        </a:p>
      </dgm:t>
    </dgm:pt>
    <dgm:pt modelId="{551CFB00-BEA9-477D-9876-EE9B50F51C0E}">
      <dgm:prSet/>
      <dgm:spPr/>
      <dgm:t>
        <a:bodyPr/>
        <a:lstStyle/>
        <a:p>
          <a:pPr rtl="0"/>
          <a:r>
            <a:rPr lang="en-US" dirty="0"/>
            <a:t>Workforce Development</a:t>
          </a:r>
        </a:p>
      </dgm:t>
    </dgm:pt>
    <dgm:pt modelId="{316A3BF0-605C-4200-A3BC-25D5F2AC76A3}" type="parTrans" cxnId="{520AEED8-047C-4000-8391-477B323AC464}">
      <dgm:prSet/>
      <dgm:spPr/>
      <dgm:t>
        <a:bodyPr/>
        <a:lstStyle/>
        <a:p>
          <a:endParaRPr lang="en-US"/>
        </a:p>
      </dgm:t>
    </dgm:pt>
    <dgm:pt modelId="{3DD4DDEA-747F-4AF7-B0D5-7269BEDC7CB4}" type="sibTrans" cxnId="{520AEED8-047C-4000-8391-477B323AC464}">
      <dgm:prSet/>
      <dgm:spPr/>
      <dgm:t>
        <a:bodyPr/>
        <a:lstStyle/>
        <a:p>
          <a:endParaRPr lang="en-US"/>
        </a:p>
      </dgm:t>
    </dgm:pt>
    <dgm:pt modelId="{B4A91C23-3BAB-4611-A6A0-512B945CA487}" type="pres">
      <dgm:prSet presAssocID="{8DC88166-A107-4FED-BFEC-A5F2AF44C145}" presName="composite" presStyleCnt="0">
        <dgm:presLayoutVars>
          <dgm:chMax val="1"/>
          <dgm:dir/>
          <dgm:resizeHandles val="exact"/>
        </dgm:presLayoutVars>
      </dgm:prSet>
      <dgm:spPr/>
    </dgm:pt>
    <dgm:pt modelId="{0B6344A8-8A64-49F4-9C6C-E369C9B3CCA5}" type="pres">
      <dgm:prSet presAssocID="{8DC88166-A107-4FED-BFEC-A5F2AF44C145}" presName="radial" presStyleCnt="0">
        <dgm:presLayoutVars>
          <dgm:animLvl val="ctr"/>
        </dgm:presLayoutVars>
      </dgm:prSet>
      <dgm:spPr/>
    </dgm:pt>
    <dgm:pt modelId="{3D03B7E0-6499-4C2A-8693-463B3EEAA5BE}" type="pres">
      <dgm:prSet presAssocID="{6627FFF9-CEF3-41AC-89B5-87DAF2E279C9}" presName="centerShape" presStyleLbl="vennNode1" presStyleIdx="0" presStyleCnt="9"/>
      <dgm:spPr/>
    </dgm:pt>
    <dgm:pt modelId="{55B08FD8-BF63-49FA-8C28-DF976D8EE9F3}" type="pres">
      <dgm:prSet presAssocID="{483C33CE-865B-4EC3-BF40-C0B1B166E7BF}" presName="node" presStyleLbl="vennNode1" presStyleIdx="1" presStyleCnt="9">
        <dgm:presLayoutVars>
          <dgm:bulletEnabled val="1"/>
        </dgm:presLayoutVars>
      </dgm:prSet>
      <dgm:spPr/>
    </dgm:pt>
    <dgm:pt modelId="{EF45FE92-D9DF-44A7-84F4-29B408FB4EE5}" type="pres">
      <dgm:prSet presAssocID="{12D8126D-96A6-478D-9949-4BD81C729AFF}" presName="node" presStyleLbl="vennNode1" presStyleIdx="2" presStyleCnt="9">
        <dgm:presLayoutVars>
          <dgm:bulletEnabled val="1"/>
        </dgm:presLayoutVars>
      </dgm:prSet>
      <dgm:spPr/>
    </dgm:pt>
    <dgm:pt modelId="{BC0D73CF-CB3C-4DE8-8778-737188D9C089}" type="pres">
      <dgm:prSet presAssocID="{A03DE894-67E0-419C-A840-52A32F2CFA21}" presName="node" presStyleLbl="vennNode1" presStyleIdx="3" presStyleCnt="9">
        <dgm:presLayoutVars>
          <dgm:bulletEnabled val="1"/>
        </dgm:presLayoutVars>
      </dgm:prSet>
      <dgm:spPr/>
    </dgm:pt>
    <dgm:pt modelId="{480C95D1-44CF-4166-B77C-BCCB1B5BA9B2}" type="pres">
      <dgm:prSet presAssocID="{6F569A59-630F-4037-9651-2A5B9CBB89D3}" presName="node" presStyleLbl="vennNode1" presStyleIdx="4" presStyleCnt="9">
        <dgm:presLayoutVars>
          <dgm:bulletEnabled val="1"/>
        </dgm:presLayoutVars>
      </dgm:prSet>
      <dgm:spPr/>
    </dgm:pt>
    <dgm:pt modelId="{E795717D-DF23-4DC5-93AD-F6CE917AC65C}" type="pres">
      <dgm:prSet presAssocID="{E69E0A64-EEF4-4725-9827-61CEBB4713B7}" presName="node" presStyleLbl="vennNode1" presStyleIdx="5" presStyleCnt="9">
        <dgm:presLayoutVars>
          <dgm:bulletEnabled val="1"/>
        </dgm:presLayoutVars>
      </dgm:prSet>
      <dgm:spPr/>
    </dgm:pt>
    <dgm:pt modelId="{F1495922-FF57-41BB-9749-1DEE728A197D}" type="pres">
      <dgm:prSet presAssocID="{EFEFFBE3-8AA2-4374-8BB4-9A241A9C6CBB}" presName="node" presStyleLbl="vennNode1" presStyleIdx="6" presStyleCnt="9">
        <dgm:presLayoutVars>
          <dgm:bulletEnabled val="1"/>
        </dgm:presLayoutVars>
      </dgm:prSet>
      <dgm:spPr/>
    </dgm:pt>
    <dgm:pt modelId="{1DE8BF96-D125-482E-9A24-07D8E910C141}" type="pres">
      <dgm:prSet presAssocID="{874EDC0D-E440-4001-B197-18C2BA5542CC}" presName="node" presStyleLbl="vennNode1" presStyleIdx="7" presStyleCnt="9">
        <dgm:presLayoutVars>
          <dgm:bulletEnabled val="1"/>
        </dgm:presLayoutVars>
      </dgm:prSet>
      <dgm:spPr/>
    </dgm:pt>
    <dgm:pt modelId="{1931ACA8-2049-4A26-B231-5F89E5E67EF3}" type="pres">
      <dgm:prSet presAssocID="{551CFB00-BEA9-477D-9876-EE9B50F51C0E}" presName="node" presStyleLbl="vennNode1" presStyleIdx="8" presStyleCnt="9">
        <dgm:presLayoutVars>
          <dgm:bulletEnabled val="1"/>
        </dgm:presLayoutVars>
      </dgm:prSet>
      <dgm:spPr/>
    </dgm:pt>
  </dgm:ptLst>
  <dgm:cxnLst>
    <dgm:cxn modelId="{7EC47912-8550-48BC-AFBF-4F00F9B84FEB}" type="presOf" srcId="{EFEFFBE3-8AA2-4374-8BB4-9A241A9C6CBB}" destId="{F1495922-FF57-41BB-9749-1DEE728A197D}" srcOrd="0" destOrd="0" presId="urn:microsoft.com/office/officeart/2005/8/layout/radial3"/>
    <dgm:cxn modelId="{5EA19D1A-9DC1-4828-8E4E-47AD60FC622F}" srcId="{6627FFF9-CEF3-41AC-89B5-87DAF2E279C9}" destId="{874EDC0D-E440-4001-B197-18C2BA5542CC}" srcOrd="6" destOrd="0" parTransId="{4CBF4E49-E03B-44BA-AF2F-2883E4A833BA}" sibTransId="{FE84E6FA-6CF6-4506-8843-FE62AEA576BF}"/>
    <dgm:cxn modelId="{B782195F-E804-4559-8DD1-85D2D9924C13}" srcId="{6627FFF9-CEF3-41AC-89B5-87DAF2E279C9}" destId="{483C33CE-865B-4EC3-BF40-C0B1B166E7BF}" srcOrd="0" destOrd="0" parTransId="{931DBBE5-AA08-4176-805C-9415AC960709}" sibTransId="{48EE7953-9030-4341-8759-988CA6C47284}"/>
    <dgm:cxn modelId="{FA046660-05CC-40FB-9500-411EB4ACB12F}" type="presOf" srcId="{8DC88166-A107-4FED-BFEC-A5F2AF44C145}" destId="{B4A91C23-3BAB-4611-A6A0-512B945CA487}" srcOrd="0" destOrd="0" presId="urn:microsoft.com/office/officeart/2005/8/layout/radial3"/>
    <dgm:cxn modelId="{20691B41-FFA2-458C-B030-8D8E7AC56773}" srcId="{6627FFF9-CEF3-41AC-89B5-87DAF2E279C9}" destId="{E69E0A64-EEF4-4725-9827-61CEBB4713B7}" srcOrd="4" destOrd="0" parTransId="{272B5B23-721E-41F4-B731-1ECD3A32DF98}" sibTransId="{82F4605D-C897-4E4E-B29D-6379296CFC8E}"/>
    <dgm:cxn modelId="{0B6E3F63-10DA-4811-9119-84E27FB83501}" srcId="{6627FFF9-CEF3-41AC-89B5-87DAF2E279C9}" destId="{6F569A59-630F-4037-9651-2A5B9CBB89D3}" srcOrd="3" destOrd="0" parTransId="{B326CB2C-3794-44DC-9759-364C13202F0F}" sibTransId="{E1B7BE14-F1E9-43E0-8DC6-AA5B348663A8}"/>
    <dgm:cxn modelId="{927A9B49-B5DC-4655-A580-22C0602930C0}" type="presOf" srcId="{A03DE894-67E0-419C-A840-52A32F2CFA21}" destId="{BC0D73CF-CB3C-4DE8-8778-737188D9C089}" srcOrd="0" destOrd="0" presId="urn:microsoft.com/office/officeart/2005/8/layout/radial3"/>
    <dgm:cxn modelId="{C7AA1C78-1FF0-4A5D-84AD-591A0B91CE38}" type="presOf" srcId="{483C33CE-865B-4EC3-BF40-C0B1B166E7BF}" destId="{55B08FD8-BF63-49FA-8C28-DF976D8EE9F3}" srcOrd="0" destOrd="0" presId="urn:microsoft.com/office/officeart/2005/8/layout/radial3"/>
    <dgm:cxn modelId="{766B6A8D-53FB-4165-AE01-DDD6AEA198F8}" type="presOf" srcId="{6627FFF9-CEF3-41AC-89B5-87DAF2E279C9}" destId="{3D03B7E0-6499-4C2A-8693-463B3EEAA5BE}" srcOrd="0" destOrd="0" presId="urn:microsoft.com/office/officeart/2005/8/layout/radial3"/>
    <dgm:cxn modelId="{04E8D1C7-F7B5-4618-ADF0-A61DE73C5883}" type="presOf" srcId="{6F569A59-630F-4037-9651-2A5B9CBB89D3}" destId="{480C95D1-44CF-4166-B77C-BCCB1B5BA9B2}" srcOrd="0" destOrd="0" presId="urn:microsoft.com/office/officeart/2005/8/layout/radial3"/>
    <dgm:cxn modelId="{2CC248C9-B664-4288-9AF0-BD5082FBB1D9}" srcId="{8DC88166-A107-4FED-BFEC-A5F2AF44C145}" destId="{6627FFF9-CEF3-41AC-89B5-87DAF2E279C9}" srcOrd="0" destOrd="0" parTransId="{8DAEB574-D20B-4263-ADE1-9C102853EAF6}" sibTransId="{3A9132D6-5DE8-4667-9147-3D993A69D61B}"/>
    <dgm:cxn modelId="{AFD20CD0-AB06-428D-82D0-BBEE7F6B1DAB}" type="presOf" srcId="{874EDC0D-E440-4001-B197-18C2BA5542CC}" destId="{1DE8BF96-D125-482E-9A24-07D8E910C141}" srcOrd="0" destOrd="0" presId="urn:microsoft.com/office/officeart/2005/8/layout/radial3"/>
    <dgm:cxn modelId="{C65039D7-A99B-4F9E-8F3D-D3E67A79EFFB}" type="presOf" srcId="{12D8126D-96A6-478D-9949-4BD81C729AFF}" destId="{EF45FE92-D9DF-44A7-84F4-29B408FB4EE5}" srcOrd="0" destOrd="0" presId="urn:microsoft.com/office/officeart/2005/8/layout/radial3"/>
    <dgm:cxn modelId="{520AEED8-047C-4000-8391-477B323AC464}" srcId="{6627FFF9-CEF3-41AC-89B5-87DAF2E279C9}" destId="{551CFB00-BEA9-477D-9876-EE9B50F51C0E}" srcOrd="7" destOrd="0" parTransId="{316A3BF0-605C-4200-A3BC-25D5F2AC76A3}" sibTransId="{3DD4DDEA-747F-4AF7-B0D5-7269BEDC7CB4}"/>
    <dgm:cxn modelId="{F55EC6DD-1561-45DE-8EDF-1D6FB61E99E0}" srcId="{6627FFF9-CEF3-41AC-89B5-87DAF2E279C9}" destId="{A03DE894-67E0-419C-A840-52A32F2CFA21}" srcOrd="2" destOrd="0" parTransId="{B521CB34-F1ED-40D7-A338-0596B7092E45}" sibTransId="{7B22CDD7-37D8-49D5-A9E9-EDF6470AE723}"/>
    <dgm:cxn modelId="{5E9554E3-5DC0-4256-88AB-4EF65C9F120B}" type="presOf" srcId="{551CFB00-BEA9-477D-9876-EE9B50F51C0E}" destId="{1931ACA8-2049-4A26-B231-5F89E5E67EF3}" srcOrd="0" destOrd="0" presId="urn:microsoft.com/office/officeart/2005/8/layout/radial3"/>
    <dgm:cxn modelId="{7C8FEBE4-0416-4E6D-AD2A-B6570DDE3375}" type="presOf" srcId="{E69E0A64-EEF4-4725-9827-61CEBB4713B7}" destId="{E795717D-DF23-4DC5-93AD-F6CE917AC65C}" srcOrd="0" destOrd="0" presId="urn:microsoft.com/office/officeart/2005/8/layout/radial3"/>
    <dgm:cxn modelId="{BE9ACAEF-7133-4919-AC4D-A419C61EA4BB}" srcId="{6627FFF9-CEF3-41AC-89B5-87DAF2E279C9}" destId="{EFEFFBE3-8AA2-4374-8BB4-9A241A9C6CBB}" srcOrd="5" destOrd="0" parTransId="{7CA1F154-5BF3-4DB2-A912-1B63F39A8B3D}" sibTransId="{46D69D3D-1A91-4FBA-9947-77E6A952DA0F}"/>
    <dgm:cxn modelId="{FBC128F3-3BE6-4472-A9EC-E2055C00D036}" srcId="{6627FFF9-CEF3-41AC-89B5-87DAF2E279C9}" destId="{12D8126D-96A6-478D-9949-4BD81C729AFF}" srcOrd="1" destOrd="0" parTransId="{CCBE0A11-94AA-41B7-AC57-AA1EAF00FDA1}" sibTransId="{CBAE69FC-FDC3-4213-82DB-0E98B86C0A0D}"/>
    <dgm:cxn modelId="{9AB4D337-2BD6-470A-A013-D4492A56B502}" type="presParOf" srcId="{B4A91C23-3BAB-4611-A6A0-512B945CA487}" destId="{0B6344A8-8A64-49F4-9C6C-E369C9B3CCA5}" srcOrd="0" destOrd="0" presId="urn:microsoft.com/office/officeart/2005/8/layout/radial3"/>
    <dgm:cxn modelId="{5E145935-706C-4284-B160-5253D680CBA7}" type="presParOf" srcId="{0B6344A8-8A64-49F4-9C6C-E369C9B3CCA5}" destId="{3D03B7E0-6499-4C2A-8693-463B3EEAA5BE}" srcOrd="0" destOrd="0" presId="urn:microsoft.com/office/officeart/2005/8/layout/radial3"/>
    <dgm:cxn modelId="{C0DE17F2-158C-425A-B5C7-39BA55C14628}" type="presParOf" srcId="{0B6344A8-8A64-49F4-9C6C-E369C9B3CCA5}" destId="{55B08FD8-BF63-49FA-8C28-DF976D8EE9F3}" srcOrd="1" destOrd="0" presId="urn:microsoft.com/office/officeart/2005/8/layout/radial3"/>
    <dgm:cxn modelId="{B009D3A0-DD62-458F-8310-F68DB3F4A407}" type="presParOf" srcId="{0B6344A8-8A64-49F4-9C6C-E369C9B3CCA5}" destId="{EF45FE92-D9DF-44A7-84F4-29B408FB4EE5}" srcOrd="2" destOrd="0" presId="urn:microsoft.com/office/officeart/2005/8/layout/radial3"/>
    <dgm:cxn modelId="{0531B356-5A81-42C5-ABEA-F118A0043947}" type="presParOf" srcId="{0B6344A8-8A64-49F4-9C6C-E369C9B3CCA5}" destId="{BC0D73CF-CB3C-4DE8-8778-737188D9C089}" srcOrd="3" destOrd="0" presId="urn:microsoft.com/office/officeart/2005/8/layout/radial3"/>
    <dgm:cxn modelId="{35822F58-574A-494E-ACED-68DCABC995B2}" type="presParOf" srcId="{0B6344A8-8A64-49F4-9C6C-E369C9B3CCA5}" destId="{480C95D1-44CF-4166-B77C-BCCB1B5BA9B2}" srcOrd="4" destOrd="0" presId="urn:microsoft.com/office/officeart/2005/8/layout/radial3"/>
    <dgm:cxn modelId="{9F766F13-4B0B-4BA7-A893-7365729E7BF8}" type="presParOf" srcId="{0B6344A8-8A64-49F4-9C6C-E369C9B3CCA5}" destId="{E795717D-DF23-4DC5-93AD-F6CE917AC65C}" srcOrd="5" destOrd="0" presId="urn:microsoft.com/office/officeart/2005/8/layout/radial3"/>
    <dgm:cxn modelId="{006EA240-7175-4596-8DDA-D3D58166BDCF}" type="presParOf" srcId="{0B6344A8-8A64-49F4-9C6C-E369C9B3CCA5}" destId="{F1495922-FF57-41BB-9749-1DEE728A197D}" srcOrd="6" destOrd="0" presId="urn:microsoft.com/office/officeart/2005/8/layout/radial3"/>
    <dgm:cxn modelId="{21C740FF-F984-462F-A421-D2EBF61E08D8}" type="presParOf" srcId="{0B6344A8-8A64-49F4-9C6C-E369C9B3CCA5}" destId="{1DE8BF96-D125-482E-9A24-07D8E910C141}" srcOrd="7" destOrd="0" presId="urn:microsoft.com/office/officeart/2005/8/layout/radial3"/>
    <dgm:cxn modelId="{9E88F182-ECC8-4F8B-8072-052986EBDD78}" type="presParOf" srcId="{0B6344A8-8A64-49F4-9C6C-E369C9B3CCA5}" destId="{1931ACA8-2049-4A26-B231-5F89E5E67EF3}" srcOrd="8"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443CC6-16B3-43C7-A873-E084429F3805}"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8F0093E7-F8AB-464C-B54D-25BD0D8DB824}">
      <dgm:prSet custT="1"/>
      <dgm:spPr/>
      <dgm:t>
        <a:bodyPr/>
        <a:lstStyle/>
        <a:p>
          <a:pPr algn="ctr" rtl="0"/>
          <a:r>
            <a:rPr lang="en-US" sz="2600" b="1" dirty="0"/>
            <a:t>Plan/Provider Incentives</a:t>
          </a:r>
          <a:endParaRPr lang="en-US" sz="2600" dirty="0"/>
        </a:p>
      </dgm:t>
    </dgm:pt>
    <dgm:pt modelId="{881FF077-8205-4405-A6B9-7B899AC8FFE0}" type="parTrans" cxnId="{35FC7212-9346-4485-8E3D-ED14C5B5C67F}">
      <dgm:prSet/>
      <dgm:spPr/>
      <dgm:t>
        <a:bodyPr/>
        <a:lstStyle/>
        <a:p>
          <a:endParaRPr lang="en-US"/>
        </a:p>
      </dgm:t>
    </dgm:pt>
    <dgm:pt modelId="{797E67D2-6BC1-4B04-B592-D90C9C757C50}" type="sibTrans" cxnId="{35FC7212-9346-4485-8E3D-ED14C5B5C67F}">
      <dgm:prSet/>
      <dgm:spPr/>
      <dgm:t>
        <a:bodyPr/>
        <a:lstStyle/>
        <a:p>
          <a:endParaRPr lang="en-US"/>
        </a:p>
      </dgm:t>
    </dgm:pt>
    <dgm:pt modelId="{AE8166D3-3ABD-4586-B35F-10487FCEEC82}" type="pres">
      <dgm:prSet presAssocID="{9F443CC6-16B3-43C7-A873-E084429F3805}" presName="linear" presStyleCnt="0">
        <dgm:presLayoutVars>
          <dgm:animLvl val="lvl"/>
          <dgm:resizeHandles val="exact"/>
        </dgm:presLayoutVars>
      </dgm:prSet>
      <dgm:spPr/>
    </dgm:pt>
    <dgm:pt modelId="{BABDF521-DA8A-41F6-A931-8DBA354F5861}" type="pres">
      <dgm:prSet presAssocID="{8F0093E7-F8AB-464C-B54D-25BD0D8DB824}" presName="parentText" presStyleLbl="node1" presStyleIdx="0" presStyleCnt="1" custScaleY="62494" custLinFactNeighborX="34259" custLinFactNeighborY="-17713">
        <dgm:presLayoutVars>
          <dgm:chMax val="0"/>
          <dgm:bulletEnabled val="1"/>
        </dgm:presLayoutVars>
      </dgm:prSet>
      <dgm:spPr/>
    </dgm:pt>
  </dgm:ptLst>
  <dgm:cxnLst>
    <dgm:cxn modelId="{35FC7212-9346-4485-8E3D-ED14C5B5C67F}" srcId="{9F443CC6-16B3-43C7-A873-E084429F3805}" destId="{8F0093E7-F8AB-464C-B54D-25BD0D8DB824}" srcOrd="0" destOrd="0" parTransId="{881FF077-8205-4405-A6B9-7B899AC8FFE0}" sibTransId="{797E67D2-6BC1-4B04-B592-D90C9C757C50}"/>
    <dgm:cxn modelId="{3C22481C-9E84-4D5A-AB17-279F0CFD86A3}" type="presOf" srcId="{9F443CC6-16B3-43C7-A873-E084429F3805}" destId="{AE8166D3-3ABD-4586-B35F-10487FCEEC82}" srcOrd="0" destOrd="0" presId="urn:microsoft.com/office/officeart/2005/8/layout/vList2"/>
    <dgm:cxn modelId="{0090EE22-8EB0-424A-B09D-203479AEBD5F}" type="presOf" srcId="{8F0093E7-F8AB-464C-B54D-25BD0D8DB824}" destId="{BABDF521-DA8A-41F6-A931-8DBA354F5861}" srcOrd="0" destOrd="0" presId="urn:microsoft.com/office/officeart/2005/8/layout/vList2"/>
    <dgm:cxn modelId="{0CF34BF5-F38B-4100-83CD-636816D12565}" type="presParOf" srcId="{AE8166D3-3ABD-4586-B35F-10487FCEEC82}" destId="{BABDF521-DA8A-41F6-A931-8DBA354F586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EC5BAF5-AFF5-409A-846F-E08C05A3272B}"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6B45D66E-50B7-4400-BD7D-3A60B00632B1}">
      <dgm:prSet custT="1"/>
      <dgm:spPr/>
      <dgm:t>
        <a:bodyPr/>
        <a:lstStyle/>
        <a:p>
          <a:pPr rtl="0"/>
          <a:r>
            <a:rPr lang="en-US" sz="2400" dirty="0"/>
            <a:t>Auto-Assignment Incentive Program (default algorithm)</a:t>
          </a:r>
        </a:p>
      </dgm:t>
    </dgm:pt>
    <dgm:pt modelId="{72608C34-FD84-414B-B9AF-FA0784D51877}" type="parTrans" cxnId="{C684A85A-1280-4244-9221-DD4CCBF1C648}">
      <dgm:prSet/>
      <dgm:spPr/>
      <dgm:t>
        <a:bodyPr/>
        <a:lstStyle/>
        <a:p>
          <a:endParaRPr lang="en-US"/>
        </a:p>
      </dgm:t>
    </dgm:pt>
    <dgm:pt modelId="{00560155-EA00-4FA0-896C-6091813B219B}" type="sibTrans" cxnId="{C684A85A-1280-4244-9221-DD4CCBF1C648}">
      <dgm:prSet/>
      <dgm:spPr/>
      <dgm:t>
        <a:bodyPr/>
        <a:lstStyle/>
        <a:p>
          <a:endParaRPr lang="en-US"/>
        </a:p>
      </dgm:t>
    </dgm:pt>
    <dgm:pt modelId="{8BF2C76B-4359-41FE-B9EE-41CF80B913A3}">
      <dgm:prSet/>
      <dgm:spPr/>
      <dgm:t>
        <a:bodyPr/>
        <a:lstStyle/>
        <a:p>
          <a:pPr rtl="0"/>
          <a:r>
            <a:rPr lang="en-US" dirty="0"/>
            <a:t>Assigns beneficiaries who do not choose a Medi-Cal managed care health plan (MCP) to an MCP</a:t>
          </a:r>
        </a:p>
      </dgm:t>
    </dgm:pt>
    <dgm:pt modelId="{A6116FD8-DD2E-40C8-861D-18F18A4775E1}" type="parTrans" cxnId="{CEED771D-3FCF-417B-B571-83A4C51826CD}">
      <dgm:prSet/>
      <dgm:spPr/>
      <dgm:t>
        <a:bodyPr/>
        <a:lstStyle/>
        <a:p>
          <a:endParaRPr lang="en-US"/>
        </a:p>
      </dgm:t>
    </dgm:pt>
    <dgm:pt modelId="{D52D0196-82DB-4B34-8DC9-0C19C9AB353E}" type="sibTrans" cxnId="{CEED771D-3FCF-417B-B571-83A4C51826CD}">
      <dgm:prSet/>
      <dgm:spPr/>
      <dgm:t>
        <a:bodyPr/>
        <a:lstStyle/>
        <a:p>
          <a:endParaRPr lang="en-US"/>
        </a:p>
      </dgm:t>
    </dgm:pt>
    <dgm:pt modelId="{0204BCF7-11FB-4220-A31A-4D4E1C90CEF4}">
      <dgm:prSet/>
      <dgm:spPr/>
      <dgm:t>
        <a:bodyPr/>
        <a:lstStyle/>
        <a:p>
          <a:pPr rtl="0"/>
          <a:r>
            <a:rPr lang="en-US"/>
            <a:t>An assignment percentage is calculated for all MCPs (non-COHS) based on a combination of safety net and HEDIS measures</a:t>
          </a:r>
        </a:p>
      </dgm:t>
    </dgm:pt>
    <dgm:pt modelId="{9993C83A-2D4F-46BB-AEC3-7B7530CFFD7A}" type="parTrans" cxnId="{DB39630C-01D5-4581-84DC-70B31AE0D68A}">
      <dgm:prSet/>
      <dgm:spPr/>
      <dgm:t>
        <a:bodyPr/>
        <a:lstStyle/>
        <a:p>
          <a:endParaRPr lang="en-US"/>
        </a:p>
      </dgm:t>
    </dgm:pt>
    <dgm:pt modelId="{9A8B7FB2-BE13-41F4-8094-51C1DB0AA9BA}" type="sibTrans" cxnId="{DB39630C-01D5-4581-84DC-70B31AE0D68A}">
      <dgm:prSet/>
      <dgm:spPr/>
      <dgm:t>
        <a:bodyPr/>
        <a:lstStyle/>
        <a:p>
          <a:endParaRPr lang="en-US"/>
        </a:p>
      </dgm:t>
    </dgm:pt>
    <dgm:pt modelId="{9309654B-2FE7-4AC2-90E2-F49E8B9FB1CC}">
      <dgm:prSet/>
      <dgm:spPr/>
      <dgm:t>
        <a:bodyPr/>
        <a:lstStyle/>
        <a:p>
          <a:pPr rtl="0"/>
          <a:r>
            <a:rPr lang="en-US" u="sng" dirty="0">
              <a:hlinkClick xmlns:r="http://schemas.openxmlformats.org/officeDocument/2006/relationships" r:id="rId1"/>
            </a:rPr>
            <a:t>http://www.dhcs.ca.gov/provgovpart/Pages/MMCDAAIncentive.aspx</a:t>
          </a:r>
          <a:endParaRPr lang="en-US" dirty="0"/>
        </a:p>
      </dgm:t>
    </dgm:pt>
    <dgm:pt modelId="{091725CC-16D7-45C2-8086-5D77BAC940DD}" type="parTrans" cxnId="{A0410155-7DBC-4396-8D2E-2D2F402B1594}">
      <dgm:prSet/>
      <dgm:spPr/>
      <dgm:t>
        <a:bodyPr/>
        <a:lstStyle/>
        <a:p>
          <a:endParaRPr lang="en-US"/>
        </a:p>
      </dgm:t>
    </dgm:pt>
    <dgm:pt modelId="{60A137BE-0D10-4D24-B8AD-6AF803150F19}" type="sibTrans" cxnId="{A0410155-7DBC-4396-8D2E-2D2F402B1594}">
      <dgm:prSet/>
      <dgm:spPr/>
      <dgm:t>
        <a:bodyPr/>
        <a:lstStyle/>
        <a:p>
          <a:endParaRPr lang="en-US"/>
        </a:p>
      </dgm:t>
    </dgm:pt>
    <dgm:pt modelId="{A90502D6-26AC-441A-8758-AA9DC3161963}">
      <dgm:prSet custT="1"/>
      <dgm:spPr/>
      <dgm:t>
        <a:bodyPr/>
        <a:lstStyle/>
        <a:p>
          <a:pPr rtl="0"/>
          <a:r>
            <a:rPr lang="en-US" sz="2400" dirty="0"/>
            <a:t>Medi-Cal Managed Care Health Plans (MCPs)</a:t>
          </a:r>
        </a:p>
      </dgm:t>
    </dgm:pt>
    <dgm:pt modelId="{B7A32E33-3A9D-4327-8AAE-E8DAB2B5ECD4}" type="parTrans" cxnId="{EFDE7DB2-3590-4FC6-88B8-D7D3E74EEC12}">
      <dgm:prSet/>
      <dgm:spPr/>
      <dgm:t>
        <a:bodyPr/>
        <a:lstStyle/>
        <a:p>
          <a:endParaRPr lang="en-US"/>
        </a:p>
      </dgm:t>
    </dgm:pt>
    <dgm:pt modelId="{63A3EDCB-E9B4-4F35-97B8-7F0CE010CABE}" type="sibTrans" cxnId="{EFDE7DB2-3590-4FC6-88B8-D7D3E74EEC12}">
      <dgm:prSet/>
      <dgm:spPr/>
      <dgm:t>
        <a:bodyPr/>
        <a:lstStyle/>
        <a:p>
          <a:endParaRPr lang="en-US"/>
        </a:p>
      </dgm:t>
    </dgm:pt>
    <dgm:pt modelId="{7085E512-77B6-490B-8B7D-A578A15AFAB5}">
      <dgm:prSet/>
      <dgm:spPr/>
      <dgm:t>
        <a:bodyPr/>
        <a:lstStyle/>
        <a:p>
          <a:pPr rtl="0"/>
          <a:r>
            <a:rPr lang="en-US" dirty="0"/>
            <a:t>A majority of MCPs have implemented pay for performance incentive programs</a:t>
          </a:r>
        </a:p>
      </dgm:t>
    </dgm:pt>
    <dgm:pt modelId="{AA5997E7-0461-4B19-8DCB-6A8560F81C27}" type="parTrans" cxnId="{81596A65-A54B-4A1D-9D2A-B1904FF6E130}">
      <dgm:prSet/>
      <dgm:spPr/>
      <dgm:t>
        <a:bodyPr/>
        <a:lstStyle/>
        <a:p>
          <a:endParaRPr lang="en-US"/>
        </a:p>
      </dgm:t>
    </dgm:pt>
    <dgm:pt modelId="{8B35D879-81C6-40F3-B984-00994CCD4E9B}" type="sibTrans" cxnId="{81596A65-A54B-4A1D-9D2A-B1904FF6E130}">
      <dgm:prSet/>
      <dgm:spPr/>
      <dgm:t>
        <a:bodyPr/>
        <a:lstStyle/>
        <a:p>
          <a:endParaRPr lang="en-US"/>
        </a:p>
      </dgm:t>
    </dgm:pt>
    <dgm:pt modelId="{617CAD53-77CC-4D2F-87A4-EF55B9CFDEB6}">
      <dgm:prSet/>
      <dgm:spPr/>
      <dgm:t>
        <a:bodyPr/>
        <a:lstStyle/>
        <a:p>
          <a:pPr rtl="0"/>
          <a:r>
            <a:rPr lang="en-US"/>
            <a:t>Type, structure and funding vary by MCP</a:t>
          </a:r>
        </a:p>
      </dgm:t>
    </dgm:pt>
    <dgm:pt modelId="{28B907F7-C9AD-4108-B814-AD3D1B7F9A2A}" type="parTrans" cxnId="{2AC77542-E59B-455D-A084-070506C06E38}">
      <dgm:prSet/>
      <dgm:spPr/>
      <dgm:t>
        <a:bodyPr/>
        <a:lstStyle/>
        <a:p>
          <a:endParaRPr lang="en-US"/>
        </a:p>
      </dgm:t>
    </dgm:pt>
    <dgm:pt modelId="{60CCCE1F-0842-4F18-B078-35EFD4D91A17}" type="sibTrans" cxnId="{2AC77542-E59B-455D-A084-070506C06E38}">
      <dgm:prSet/>
      <dgm:spPr/>
      <dgm:t>
        <a:bodyPr/>
        <a:lstStyle/>
        <a:p>
          <a:endParaRPr lang="en-US"/>
        </a:p>
      </dgm:t>
    </dgm:pt>
    <dgm:pt modelId="{A38B1EA8-B841-44B5-85B7-DA1692FA6585}" type="pres">
      <dgm:prSet presAssocID="{2EC5BAF5-AFF5-409A-846F-E08C05A3272B}" presName="linear" presStyleCnt="0">
        <dgm:presLayoutVars>
          <dgm:dir/>
          <dgm:animLvl val="lvl"/>
          <dgm:resizeHandles val="exact"/>
        </dgm:presLayoutVars>
      </dgm:prSet>
      <dgm:spPr/>
    </dgm:pt>
    <dgm:pt modelId="{EB51FD73-2228-4200-9AA8-D8B41D1E418C}" type="pres">
      <dgm:prSet presAssocID="{6B45D66E-50B7-4400-BD7D-3A60B00632B1}" presName="parentLin" presStyleCnt="0"/>
      <dgm:spPr/>
    </dgm:pt>
    <dgm:pt modelId="{0E4F5064-73AA-4930-9FBF-B85449485F3A}" type="pres">
      <dgm:prSet presAssocID="{6B45D66E-50B7-4400-BD7D-3A60B00632B1}" presName="parentLeftMargin" presStyleLbl="node1" presStyleIdx="0" presStyleCnt="2"/>
      <dgm:spPr/>
    </dgm:pt>
    <dgm:pt modelId="{F42D3117-AC6D-4F43-B132-51E11C690F9A}" type="pres">
      <dgm:prSet presAssocID="{6B45D66E-50B7-4400-BD7D-3A60B00632B1}" presName="parentText" presStyleLbl="node1" presStyleIdx="0" presStyleCnt="2" custScaleX="110582" custScaleY="136743">
        <dgm:presLayoutVars>
          <dgm:chMax val="0"/>
          <dgm:bulletEnabled val="1"/>
        </dgm:presLayoutVars>
      </dgm:prSet>
      <dgm:spPr/>
    </dgm:pt>
    <dgm:pt modelId="{B60E01B4-97D2-4E9F-858C-5DC823593902}" type="pres">
      <dgm:prSet presAssocID="{6B45D66E-50B7-4400-BD7D-3A60B00632B1}" presName="negativeSpace" presStyleCnt="0"/>
      <dgm:spPr/>
    </dgm:pt>
    <dgm:pt modelId="{D28DBF6F-7BBF-441B-A619-2B92F8570B08}" type="pres">
      <dgm:prSet presAssocID="{6B45D66E-50B7-4400-BD7D-3A60B00632B1}" presName="childText" presStyleLbl="conFgAcc1" presStyleIdx="0" presStyleCnt="2">
        <dgm:presLayoutVars>
          <dgm:bulletEnabled val="1"/>
        </dgm:presLayoutVars>
      </dgm:prSet>
      <dgm:spPr/>
    </dgm:pt>
    <dgm:pt modelId="{4BFC15D6-3D0D-4040-9B69-C3D8F9B6534F}" type="pres">
      <dgm:prSet presAssocID="{00560155-EA00-4FA0-896C-6091813B219B}" presName="spaceBetweenRectangles" presStyleCnt="0"/>
      <dgm:spPr/>
    </dgm:pt>
    <dgm:pt modelId="{7BA34DA1-8861-4B52-8C47-E2DD35B06C1D}" type="pres">
      <dgm:prSet presAssocID="{A90502D6-26AC-441A-8758-AA9DC3161963}" presName="parentLin" presStyleCnt="0"/>
      <dgm:spPr/>
    </dgm:pt>
    <dgm:pt modelId="{398D592B-F5D4-4E25-A9BA-E994F81253AD}" type="pres">
      <dgm:prSet presAssocID="{A90502D6-26AC-441A-8758-AA9DC3161963}" presName="parentLeftMargin" presStyleLbl="node1" presStyleIdx="0" presStyleCnt="2"/>
      <dgm:spPr/>
    </dgm:pt>
    <dgm:pt modelId="{134235EB-D945-47EA-9B03-33C8254E76B1}" type="pres">
      <dgm:prSet presAssocID="{A90502D6-26AC-441A-8758-AA9DC3161963}" presName="parentText" presStyleLbl="node1" presStyleIdx="1" presStyleCnt="2" custScaleX="110582">
        <dgm:presLayoutVars>
          <dgm:chMax val="0"/>
          <dgm:bulletEnabled val="1"/>
        </dgm:presLayoutVars>
      </dgm:prSet>
      <dgm:spPr/>
    </dgm:pt>
    <dgm:pt modelId="{DD6F7904-07AD-4D84-A63E-88805EFA8381}" type="pres">
      <dgm:prSet presAssocID="{A90502D6-26AC-441A-8758-AA9DC3161963}" presName="negativeSpace" presStyleCnt="0"/>
      <dgm:spPr/>
    </dgm:pt>
    <dgm:pt modelId="{42BA1EA0-EC32-4841-8A0B-FDF4AF30379E}" type="pres">
      <dgm:prSet presAssocID="{A90502D6-26AC-441A-8758-AA9DC3161963}" presName="childText" presStyleLbl="conFgAcc1" presStyleIdx="1" presStyleCnt="2">
        <dgm:presLayoutVars>
          <dgm:bulletEnabled val="1"/>
        </dgm:presLayoutVars>
      </dgm:prSet>
      <dgm:spPr/>
    </dgm:pt>
  </dgm:ptLst>
  <dgm:cxnLst>
    <dgm:cxn modelId="{DB39630C-01D5-4581-84DC-70B31AE0D68A}" srcId="{6B45D66E-50B7-4400-BD7D-3A60B00632B1}" destId="{0204BCF7-11FB-4220-A31A-4D4E1C90CEF4}" srcOrd="1" destOrd="0" parTransId="{9993C83A-2D4F-46BB-AEC3-7B7530CFFD7A}" sibTransId="{9A8B7FB2-BE13-41F4-8094-51C1DB0AA9BA}"/>
    <dgm:cxn modelId="{CEED771D-3FCF-417B-B571-83A4C51826CD}" srcId="{6B45D66E-50B7-4400-BD7D-3A60B00632B1}" destId="{8BF2C76B-4359-41FE-B9EE-41CF80B913A3}" srcOrd="0" destOrd="0" parTransId="{A6116FD8-DD2E-40C8-861D-18F18A4775E1}" sibTransId="{D52D0196-82DB-4B34-8DC9-0C19C9AB353E}"/>
    <dgm:cxn modelId="{67501A2F-422B-4614-9DAD-D67D02F7A7DA}" type="presOf" srcId="{9309654B-2FE7-4AC2-90E2-F49E8B9FB1CC}" destId="{D28DBF6F-7BBF-441B-A619-2B92F8570B08}" srcOrd="0" destOrd="2" presId="urn:microsoft.com/office/officeart/2005/8/layout/list1"/>
    <dgm:cxn modelId="{5BD3345E-7F47-47F5-900E-E47A6A56D914}" type="presOf" srcId="{A90502D6-26AC-441A-8758-AA9DC3161963}" destId="{134235EB-D945-47EA-9B03-33C8254E76B1}" srcOrd="1" destOrd="0" presId="urn:microsoft.com/office/officeart/2005/8/layout/list1"/>
    <dgm:cxn modelId="{B7077260-874B-4301-A43C-E7B51F143938}" type="presOf" srcId="{6B45D66E-50B7-4400-BD7D-3A60B00632B1}" destId="{0E4F5064-73AA-4930-9FBF-B85449485F3A}" srcOrd="0" destOrd="0" presId="urn:microsoft.com/office/officeart/2005/8/layout/list1"/>
    <dgm:cxn modelId="{2AC77542-E59B-455D-A084-070506C06E38}" srcId="{A90502D6-26AC-441A-8758-AA9DC3161963}" destId="{617CAD53-77CC-4D2F-87A4-EF55B9CFDEB6}" srcOrd="1" destOrd="0" parTransId="{28B907F7-C9AD-4108-B814-AD3D1B7F9A2A}" sibTransId="{60CCCE1F-0842-4F18-B078-35EFD4D91A17}"/>
    <dgm:cxn modelId="{81596A65-A54B-4A1D-9D2A-B1904FF6E130}" srcId="{A90502D6-26AC-441A-8758-AA9DC3161963}" destId="{7085E512-77B6-490B-8B7D-A578A15AFAB5}" srcOrd="0" destOrd="0" parTransId="{AA5997E7-0461-4B19-8DCB-6A8560F81C27}" sibTransId="{8B35D879-81C6-40F3-B984-00994CCD4E9B}"/>
    <dgm:cxn modelId="{EA48464E-15D9-4A24-B9F2-955E6F4D607C}" type="presOf" srcId="{A90502D6-26AC-441A-8758-AA9DC3161963}" destId="{398D592B-F5D4-4E25-A9BA-E994F81253AD}" srcOrd="0" destOrd="0" presId="urn:microsoft.com/office/officeart/2005/8/layout/list1"/>
    <dgm:cxn modelId="{A0410155-7DBC-4396-8D2E-2D2F402B1594}" srcId="{6B45D66E-50B7-4400-BD7D-3A60B00632B1}" destId="{9309654B-2FE7-4AC2-90E2-F49E8B9FB1CC}" srcOrd="2" destOrd="0" parTransId="{091725CC-16D7-45C2-8086-5D77BAC940DD}" sibTransId="{60A137BE-0D10-4D24-B8AD-6AF803150F19}"/>
    <dgm:cxn modelId="{30D38959-E43C-4AB7-86D6-B34BE9B12624}" type="presOf" srcId="{617CAD53-77CC-4D2F-87A4-EF55B9CFDEB6}" destId="{42BA1EA0-EC32-4841-8A0B-FDF4AF30379E}" srcOrd="0" destOrd="1" presId="urn:microsoft.com/office/officeart/2005/8/layout/list1"/>
    <dgm:cxn modelId="{C684A85A-1280-4244-9221-DD4CCBF1C648}" srcId="{2EC5BAF5-AFF5-409A-846F-E08C05A3272B}" destId="{6B45D66E-50B7-4400-BD7D-3A60B00632B1}" srcOrd="0" destOrd="0" parTransId="{72608C34-FD84-414B-B9AF-FA0784D51877}" sibTransId="{00560155-EA00-4FA0-896C-6091813B219B}"/>
    <dgm:cxn modelId="{99370081-DD48-4D00-9053-E6D47BA6CA6C}" type="presOf" srcId="{0204BCF7-11FB-4220-A31A-4D4E1C90CEF4}" destId="{D28DBF6F-7BBF-441B-A619-2B92F8570B08}" srcOrd="0" destOrd="1" presId="urn:microsoft.com/office/officeart/2005/8/layout/list1"/>
    <dgm:cxn modelId="{9A82A194-E1F7-4915-970C-9C52D4FB6BF4}" type="presOf" srcId="{7085E512-77B6-490B-8B7D-A578A15AFAB5}" destId="{42BA1EA0-EC32-4841-8A0B-FDF4AF30379E}" srcOrd="0" destOrd="0" presId="urn:microsoft.com/office/officeart/2005/8/layout/list1"/>
    <dgm:cxn modelId="{549178A0-82DD-412D-9B09-74F7F3C530F6}" type="presOf" srcId="{6B45D66E-50B7-4400-BD7D-3A60B00632B1}" destId="{F42D3117-AC6D-4F43-B132-51E11C690F9A}" srcOrd="1" destOrd="0" presId="urn:microsoft.com/office/officeart/2005/8/layout/list1"/>
    <dgm:cxn modelId="{EFDE7DB2-3590-4FC6-88B8-D7D3E74EEC12}" srcId="{2EC5BAF5-AFF5-409A-846F-E08C05A3272B}" destId="{A90502D6-26AC-441A-8758-AA9DC3161963}" srcOrd="1" destOrd="0" parTransId="{B7A32E33-3A9D-4327-8AAE-E8DAB2B5ECD4}" sibTransId="{63A3EDCB-E9B4-4F35-97B8-7F0CE010CABE}"/>
    <dgm:cxn modelId="{7CB942C8-F236-44CB-BED0-C9F6B897AEAE}" type="presOf" srcId="{2EC5BAF5-AFF5-409A-846F-E08C05A3272B}" destId="{A38B1EA8-B841-44B5-85B7-DA1692FA6585}" srcOrd="0" destOrd="0" presId="urn:microsoft.com/office/officeart/2005/8/layout/list1"/>
    <dgm:cxn modelId="{9D1A4CCD-103F-4F35-983A-02C88ED529E1}" type="presOf" srcId="{8BF2C76B-4359-41FE-B9EE-41CF80B913A3}" destId="{D28DBF6F-7BBF-441B-A619-2B92F8570B08}" srcOrd="0" destOrd="0" presId="urn:microsoft.com/office/officeart/2005/8/layout/list1"/>
    <dgm:cxn modelId="{D71E5ECC-DD16-4724-9347-B351B46D38EA}" type="presParOf" srcId="{A38B1EA8-B841-44B5-85B7-DA1692FA6585}" destId="{EB51FD73-2228-4200-9AA8-D8B41D1E418C}" srcOrd="0" destOrd="0" presId="urn:microsoft.com/office/officeart/2005/8/layout/list1"/>
    <dgm:cxn modelId="{E9C808A4-8D92-41BA-A488-2A59D5E9DC27}" type="presParOf" srcId="{EB51FD73-2228-4200-9AA8-D8B41D1E418C}" destId="{0E4F5064-73AA-4930-9FBF-B85449485F3A}" srcOrd="0" destOrd="0" presId="urn:microsoft.com/office/officeart/2005/8/layout/list1"/>
    <dgm:cxn modelId="{EE70F053-979D-413C-A040-A29FE0DB087B}" type="presParOf" srcId="{EB51FD73-2228-4200-9AA8-D8B41D1E418C}" destId="{F42D3117-AC6D-4F43-B132-51E11C690F9A}" srcOrd="1" destOrd="0" presId="urn:microsoft.com/office/officeart/2005/8/layout/list1"/>
    <dgm:cxn modelId="{E7B47A5A-5809-43BC-B1F4-3D4F55957753}" type="presParOf" srcId="{A38B1EA8-B841-44B5-85B7-DA1692FA6585}" destId="{B60E01B4-97D2-4E9F-858C-5DC823593902}" srcOrd="1" destOrd="0" presId="urn:microsoft.com/office/officeart/2005/8/layout/list1"/>
    <dgm:cxn modelId="{97C30EC9-EB8E-4BAB-A7C1-5CDE8BAE72CA}" type="presParOf" srcId="{A38B1EA8-B841-44B5-85B7-DA1692FA6585}" destId="{D28DBF6F-7BBF-441B-A619-2B92F8570B08}" srcOrd="2" destOrd="0" presId="urn:microsoft.com/office/officeart/2005/8/layout/list1"/>
    <dgm:cxn modelId="{69DBD34C-CBF7-4A29-A9D7-BA834F63BF18}" type="presParOf" srcId="{A38B1EA8-B841-44B5-85B7-DA1692FA6585}" destId="{4BFC15D6-3D0D-4040-9B69-C3D8F9B6534F}" srcOrd="3" destOrd="0" presId="urn:microsoft.com/office/officeart/2005/8/layout/list1"/>
    <dgm:cxn modelId="{5B2C121A-1DCA-4491-98FC-3D72BF579FD6}" type="presParOf" srcId="{A38B1EA8-B841-44B5-85B7-DA1692FA6585}" destId="{7BA34DA1-8861-4B52-8C47-E2DD35B06C1D}" srcOrd="4" destOrd="0" presId="urn:microsoft.com/office/officeart/2005/8/layout/list1"/>
    <dgm:cxn modelId="{BEFB3A52-3A36-4552-B0AC-3BC1FD39AA1C}" type="presParOf" srcId="{7BA34DA1-8861-4B52-8C47-E2DD35B06C1D}" destId="{398D592B-F5D4-4E25-A9BA-E994F81253AD}" srcOrd="0" destOrd="0" presId="urn:microsoft.com/office/officeart/2005/8/layout/list1"/>
    <dgm:cxn modelId="{B956B8F9-12A2-4926-83C6-57AEA351BC92}" type="presParOf" srcId="{7BA34DA1-8861-4B52-8C47-E2DD35B06C1D}" destId="{134235EB-D945-47EA-9B03-33C8254E76B1}" srcOrd="1" destOrd="0" presId="urn:microsoft.com/office/officeart/2005/8/layout/list1"/>
    <dgm:cxn modelId="{CB376EA3-240C-44CC-A870-B0D3973ECCDF}" type="presParOf" srcId="{A38B1EA8-B841-44B5-85B7-DA1692FA6585}" destId="{DD6F7904-07AD-4D84-A63E-88805EFA8381}" srcOrd="5" destOrd="0" presId="urn:microsoft.com/office/officeart/2005/8/layout/list1"/>
    <dgm:cxn modelId="{C862561D-7EEB-4C5C-B77A-51B564506D0D}" type="presParOf" srcId="{A38B1EA8-B841-44B5-85B7-DA1692FA6585}" destId="{42BA1EA0-EC32-4841-8A0B-FDF4AF30379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FB597D2-63AE-49FC-9BF5-7EC247A996CC}"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1C78D255-F727-45C1-9502-13F81B9A5B2E}">
      <dgm:prSet custT="1"/>
      <dgm:spPr/>
      <dgm:t>
        <a:bodyPr/>
        <a:lstStyle/>
        <a:p>
          <a:pPr rtl="0"/>
          <a:r>
            <a:rPr lang="en-US" sz="2400" dirty="0"/>
            <a:t>Cal MediConnect (California’s duals demonstration)</a:t>
          </a:r>
        </a:p>
      </dgm:t>
    </dgm:pt>
    <dgm:pt modelId="{AFA86488-7744-4A09-9B03-4284A671D3F5}" type="parTrans" cxnId="{687420D8-99A6-409F-8087-C1C50129959B}">
      <dgm:prSet/>
      <dgm:spPr/>
      <dgm:t>
        <a:bodyPr/>
        <a:lstStyle/>
        <a:p>
          <a:endParaRPr lang="en-US"/>
        </a:p>
      </dgm:t>
    </dgm:pt>
    <dgm:pt modelId="{90A08E5B-B4CD-4F2C-B64B-E9F8BFA0E166}" type="sibTrans" cxnId="{687420D8-99A6-409F-8087-C1C50129959B}">
      <dgm:prSet/>
      <dgm:spPr/>
      <dgm:t>
        <a:bodyPr/>
        <a:lstStyle/>
        <a:p>
          <a:endParaRPr lang="en-US"/>
        </a:p>
      </dgm:t>
    </dgm:pt>
    <dgm:pt modelId="{AA0A8EBC-5E8A-40B3-9C08-9247AF33BBA6}">
      <dgm:prSet/>
      <dgm:spPr/>
      <dgm:t>
        <a:bodyPr/>
        <a:lstStyle/>
        <a:p>
          <a:pPr rtl="0"/>
          <a:r>
            <a:rPr lang="en-US"/>
            <a:t>To incentivize high quality care and quality improvement, a portion of the capitated rate paid to Cal MediConnect plans will be withheld each year of the demonstration</a:t>
          </a:r>
        </a:p>
      </dgm:t>
    </dgm:pt>
    <dgm:pt modelId="{5CE48A53-2C9B-41BC-8FD5-33C2CB02B0FB}" type="parTrans" cxnId="{6184F020-4BD3-4684-A3D4-623868F71278}">
      <dgm:prSet/>
      <dgm:spPr/>
      <dgm:t>
        <a:bodyPr/>
        <a:lstStyle/>
        <a:p>
          <a:endParaRPr lang="en-US"/>
        </a:p>
      </dgm:t>
    </dgm:pt>
    <dgm:pt modelId="{453AA486-0293-43C4-9713-DB880D7C42C4}" type="sibTrans" cxnId="{6184F020-4BD3-4684-A3D4-623868F71278}">
      <dgm:prSet/>
      <dgm:spPr/>
      <dgm:t>
        <a:bodyPr/>
        <a:lstStyle/>
        <a:p>
          <a:endParaRPr lang="en-US"/>
        </a:p>
      </dgm:t>
    </dgm:pt>
    <dgm:pt modelId="{30E65BCC-602D-48D2-B4D1-9FC42212D3ED}">
      <dgm:prSet/>
      <dgm:spPr/>
      <dgm:t>
        <a:bodyPr/>
        <a:lstStyle/>
        <a:p>
          <a:pPr rtl="0"/>
          <a:r>
            <a:rPr lang="en-US"/>
            <a:t>1% - Year 1</a:t>
          </a:r>
        </a:p>
      </dgm:t>
    </dgm:pt>
    <dgm:pt modelId="{47461E1E-1F70-471F-82A5-0711FCD0772B}" type="parTrans" cxnId="{0403236B-8AAB-4267-B986-D588F439E52C}">
      <dgm:prSet/>
      <dgm:spPr/>
      <dgm:t>
        <a:bodyPr/>
        <a:lstStyle/>
        <a:p>
          <a:endParaRPr lang="en-US"/>
        </a:p>
      </dgm:t>
    </dgm:pt>
    <dgm:pt modelId="{55363579-C87A-40FC-942F-4978A629AD16}" type="sibTrans" cxnId="{0403236B-8AAB-4267-B986-D588F439E52C}">
      <dgm:prSet/>
      <dgm:spPr/>
      <dgm:t>
        <a:bodyPr/>
        <a:lstStyle/>
        <a:p>
          <a:endParaRPr lang="en-US"/>
        </a:p>
      </dgm:t>
    </dgm:pt>
    <dgm:pt modelId="{1846AF42-360F-47DF-A0A8-645B85002BD5}">
      <dgm:prSet/>
      <dgm:spPr/>
      <dgm:t>
        <a:bodyPr/>
        <a:lstStyle/>
        <a:p>
          <a:pPr rtl="0"/>
          <a:r>
            <a:rPr lang="en-US"/>
            <a:t>2% - Year 2</a:t>
          </a:r>
        </a:p>
      </dgm:t>
    </dgm:pt>
    <dgm:pt modelId="{7D23882F-E75A-46A2-9864-9948DC5D0DD3}" type="parTrans" cxnId="{865AD0C1-812A-448F-9635-2E8FC562CAED}">
      <dgm:prSet/>
      <dgm:spPr/>
      <dgm:t>
        <a:bodyPr/>
        <a:lstStyle/>
        <a:p>
          <a:endParaRPr lang="en-US"/>
        </a:p>
      </dgm:t>
    </dgm:pt>
    <dgm:pt modelId="{435234EC-86D1-4E23-98A4-3F1DDB2DC512}" type="sibTrans" cxnId="{865AD0C1-812A-448F-9635-2E8FC562CAED}">
      <dgm:prSet/>
      <dgm:spPr/>
      <dgm:t>
        <a:bodyPr/>
        <a:lstStyle/>
        <a:p>
          <a:endParaRPr lang="en-US"/>
        </a:p>
      </dgm:t>
    </dgm:pt>
    <dgm:pt modelId="{3673B7FF-FFFF-4CE8-974F-8AA6B00649AC}">
      <dgm:prSet/>
      <dgm:spPr/>
      <dgm:t>
        <a:bodyPr/>
        <a:lstStyle/>
        <a:p>
          <a:pPr rtl="0"/>
          <a:r>
            <a:rPr lang="en-US"/>
            <a:t>3% - Year 3</a:t>
          </a:r>
        </a:p>
      </dgm:t>
    </dgm:pt>
    <dgm:pt modelId="{84260E61-39BF-41DA-A51D-F0F0E5CB3FD5}" type="parTrans" cxnId="{D60F911C-1DB0-4702-BC03-DA571FD1BD89}">
      <dgm:prSet/>
      <dgm:spPr/>
      <dgm:t>
        <a:bodyPr/>
        <a:lstStyle/>
        <a:p>
          <a:endParaRPr lang="en-US"/>
        </a:p>
      </dgm:t>
    </dgm:pt>
    <dgm:pt modelId="{E0C2D1AC-63CE-4D74-BF7C-D3C266CC97ED}" type="sibTrans" cxnId="{D60F911C-1DB0-4702-BC03-DA571FD1BD89}">
      <dgm:prSet/>
      <dgm:spPr/>
      <dgm:t>
        <a:bodyPr/>
        <a:lstStyle/>
        <a:p>
          <a:endParaRPr lang="en-US"/>
        </a:p>
      </dgm:t>
    </dgm:pt>
    <dgm:pt modelId="{F44265D6-086F-4504-93E7-0FFDDA285034}">
      <dgm:prSet/>
      <dgm:spPr/>
      <dgm:t>
        <a:bodyPr/>
        <a:lstStyle/>
        <a:p>
          <a:pPr rtl="0"/>
          <a:r>
            <a:rPr lang="en-US"/>
            <a:t>The withheld amounts will be repaid retrospectively subject to participating plan performance consistent with established quality benchmarks</a:t>
          </a:r>
        </a:p>
      </dgm:t>
    </dgm:pt>
    <dgm:pt modelId="{922C056E-4BDB-47BD-AE6F-DE704086B3D8}" type="parTrans" cxnId="{8022954C-EC4B-445F-AEB4-7B9A9F07281E}">
      <dgm:prSet/>
      <dgm:spPr/>
      <dgm:t>
        <a:bodyPr/>
        <a:lstStyle/>
        <a:p>
          <a:endParaRPr lang="en-US"/>
        </a:p>
      </dgm:t>
    </dgm:pt>
    <dgm:pt modelId="{23A5A03B-7E61-4D8E-BCEF-0D186A9EDDF2}" type="sibTrans" cxnId="{8022954C-EC4B-445F-AEB4-7B9A9F07281E}">
      <dgm:prSet/>
      <dgm:spPr/>
      <dgm:t>
        <a:bodyPr/>
        <a:lstStyle/>
        <a:p>
          <a:endParaRPr lang="en-US"/>
        </a:p>
      </dgm:t>
    </dgm:pt>
    <dgm:pt modelId="{5A039C0D-2828-4191-8C09-953ED5DCA34C}">
      <dgm:prSet/>
      <dgm:spPr/>
      <dgm:t>
        <a:bodyPr/>
        <a:lstStyle/>
        <a:p>
          <a:pPr rtl="0"/>
          <a:r>
            <a:rPr lang="en-US"/>
            <a:t>These benchmarks are based on a combination of certain core national quality withhold measures, as well as State-specified quality measures </a:t>
          </a:r>
        </a:p>
      </dgm:t>
    </dgm:pt>
    <dgm:pt modelId="{C2825A7B-B413-42C4-BB1F-FAD48DFA347E}" type="parTrans" cxnId="{22B475A5-CB66-4432-95CF-B10FD312F394}">
      <dgm:prSet/>
      <dgm:spPr/>
      <dgm:t>
        <a:bodyPr/>
        <a:lstStyle/>
        <a:p>
          <a:endParaRPr lang="en-US"/>
        </a:p>
      </dgm:t>
    </dgm:pt>
    <dgm:pt modelId="{B50EB868-82C5-4D61-8C5D-25B55D1DB99B}" type="sibTrans" cxnId="{22B475A5-CB66-4432-95CF-B10FD312F394}">
      <dgm:prSet/>
      <dgm:spPr/>
      <dgm:t>
        <a:bodyPr/>
        <a:lstStyle/>
        <a:p>
          <a:endParaRPr lang="en-US"/>
        </a:p>
      </dgm:t>
    </dgm:pt>
    <dgm:pt modelId="{CF94D7C1-EAA6-4D0A-A216-649B697E23CB}" type="pres">
      <dgm:prSet presAssocID="{AFB597D2-63AE-49FC-9BF5-7EC247A996CC}" presName="linear" presStyleCnt="0">
        <dgm:presLayoutVars>
          <dgm:dir/>
          <dgm:animLvl val="lvl"/>
          <dgm:resizeHandles val="exact"/>
        </dgm:presLayoutVars>
      </dgm:prSet>
      <dgm:spPr/>
    </dgm:pt>
    <dgm:pt modelId="{2FE3A8D3-D52C-495E-B614-2CEE5F3907AD}" type="pres">
      <dgm:prSet presAssocID="{1C78D255-F727-45C1-9502-13F81B9A5B2E}" presName="parentLin" presStyleCnt="0"/>
      <dgm:spPr/>
    </dgm:pt>
    <dgm:pt modelId="{7079891B-57EF-4C5B-9701-628A3450E006}" type="pres">
      <dgm:prSet presAssocID="{1C78D255-F727-45C1-9502-13F81B9A5B2E}" presName="parentLeftMargin" presStyleLbl="node1" presStyleIdx="0" presStyleCnt="1"/>
      <dgm:spPr/>
    </dgm:pt>
    <dgm:pt modelId="{679708AB-3F94-4799-B16B-B9DC85DD0A5E}" type="pres">
      <dgm:prSet presAssocID="{1C78D255-F727-45C1-9502-13F81B9A5B2E}" presName="parentText" presStyleLbl="node1" presStyleIdx="0" presStyleCnt="1" custScaleX="129100">
        <dgm:presLayoutVars>
          <dgm:chMax val="0"/>
          <dgm:bulletEnabled val="1"/>
        </dgm:presLayoutVars>
      </dgm:prSet>
      <dgm:spPr/>
    </dgm:pt>
    <dgm:pt modelId="{92355C2B-EA02-4C1B-9749-CAF66153B28A}" type="pres">
      <dgm:prSet presAssocID="{1C78D255-F727-45C1-9502-13F81B9A5B2E}" presName="negativeSpace" presStyleCnt="0"/>
      <dgm:spPr/>
    </dgm:pt>
    <dgm:pt modelId="{F3E50836-B1B5-4562-8B24-5AD1BDBB1DA0}" type="pres">
      <dgm:prSet presAssocID="{1C78D255-F727-45C1-9502-13F81B9A5B2E}" presName="childText" presStyleLbl="conFgAcc1" presStyleIdx="0" presStyleCnt="1">
        <dgm:presLayoutVars>
          <dgm:bulletEnabled val="1"/>
        </dgm:presLayoutVars>
      </dgm:prSet>
      <dgm:spPr/>
    </dgm:pt>
  </dgm:ptLst>
  <dgm:cxnLst>
    <dgm:cxn modelId="{B9170F13-2D8D-403C-A0DC-66EB4D1DF082}" type="presOf" srcId="{AFB597D2-63AE-49FC-9BF5-7EC247A996CC}" destId="{CF94D7C1-EAA6-4D0A-A216-649B697E23CB}" srcOrd="0" destOrd="0" presId="urn:microsoft.com/office/officeart/2005/8/layout/list1"/>
    <dgm:cxn modelId="{39900715-C3EC-47FD-A3D0-AACD90F7A4CE}" type="presOf" srcId="{30E65BCC-602D-48D2-B4D1-9FC42212D3ED}" destId="{F3E50836-B1B5-4562-8B24-5AD1BDBB1DA0}" srcOrd="0" destOrd="1" presId="urn:microsoft.com/office/officeart/2005/8/layout/list1"/>
    <dgm:cxn modelId="{D60F911C-1DB0-4702-BC03-DA571FD1BD89}" srcId="{AA0A8EBC-5E8A-40B3-9C08-9247AF33BBA6}" destId="{3673B7FF-FFFF-4CE8-974F-8AA6B00649AC}" srcOrd="2" destOrd="0" parTransId="{84260E61-39BF-41DA-A51D-F0F0E5CB3FD5}" sibTransId="{E0C2D1AC-63CE-4D74-BF7C-D3C266CC97ED}"/>
    <dgm:cxn modelId="{6184F020-4BD3-4684-A3D4-623868F71278}" srcId="{1C78D255-F727-45C1-9502-13F81B9A5B2E}" destId="{AA0A8EBC-5E8A-40B3-9C08-9247AF33BBA6}" srcOrd="0" destOrd="0" parTransId="{5CE48A53-2C9B-41BC-8FD5-33C2CB02B0FB}" sibTransId="{453AA486-0293-43C4-9713-DB880D7C42C4}"/>
    <dgm:cxn modelId="{7613C468-16EC-4FD9-8E50-8A7FEC0A046E}" type="presOf" srcId="{5A039C0D-2828-4191-8C09-953ED5DCA34C}" destId="{F3E50836-B1B5-4562-8B24-5AD1BDBB1DA0}" srcOrd="0" destOrd="5" presId="urn:microsoft.com/office/officeart/2005/8/layout/list1"/>
    <dgm:cxn modelId="{0403236B-8AAB-4267-B986-D588F439E52C}" srcId="{AA0A8EBC-5E8A-40B3-9C08-9247AF33BBA6}" destId="{30E65BCC-602D-48D2-B4D1-9FC42212D3ED}" srcOrd="0" destOrd="0" parTransId="{47461E1E-1F70-471F-82A5-0711FCD0772B}" sibTransId="{55363579-C87A-40FC-942F-4978A629AD16}"/>
    <dgm:cxn modelId="{8022954C-EC4B-445F-AEB4-7B9A9F07281E}" srcId="{1C78D255-F727-45C1-9502-13F81B9A5B2E}" destId="{F44265D6-086F-4504-93E7-0FFDDA285034}" srcOrd="1" destOrd="0" parTransId="{922C056E-4BDB-47BD-AE6F-DE704086B3D8}" sibTransId="{23A5A03B-7E61-4D8E-BCEF-0D186A9EDDF2}"/>
    <dgm:cxn modelId="{2C50E34E-FD92-463E-8FE8-07D2A77BC8BC}" type="presOf" srcId="{1C78D255-F727-45C1-9502-13F81B9A5B2E}" destId="{7079891B-57EF-4C5B-9701-628A3450E006}" srcOrd="0" destOrd="0" presId="urn:microsoft.com/office/officeart/2005/8/layout/list1"/>
    <dgm:cxn modelId="{22B475A5-CB66-4432-95CF-B10FD312F394}" srcId="{1C78D255-F727-45C1-9502-13F81B9A5B2E}" destId="{5A039C0D-2828-4191-8C09-953ED5DCA34C}" srcOrd="2" destOrd="0" parTransId="{C2825A7B-B413-42C4-BB1F-FAD48DFA347E}" sibTransId="{B50EB868-82C5-4D61-8C5D-25B55D1DB99B}"/>
    <dgm:cxn modelId="{01FEA8B0-7C00-472F-A6AD-34BB0C6AAC64}" type="presOf" srcId="{1846AF42-360F-47DF-A0A8-645B85002BD5}" destId="{F3E50836-B1B5-4562-8B24-5AD1BDBB1DA0}" srcOrd="0" destOrd="2" presId="urn:microsoft.com/office/officeart/2005/8/layout/list1"/>
    <dgm:cxn modelId="{58D803B6-68CD-4E4C-B826-ABB6065240CA}" type="presOf" srcId="{3673B7FF-FFFF-4CE8-974F-8AA6B00649AC}" destId="{F3E50836-B1B5-4562-8B24-5AD1BDBB1DA0}" srcOrd="0" destOrd="3" presId="urn:microsoft.com/office/officeart/2005/8/layout/list1"/>
    <dgm:cxn modelId="{865AD0C1-812A-448F-9635-2E8FC562CAED}" srcId="{AA0A8EBC-5E8A-40B3-9C08-9247AF33BBA6}" destId="{1846AF42-360F-47DF-A0A8-645B85002BD5}" srcOrd="1" destOrd="0" parTransId="{7D23882F-E75A-46A2-9864-9948DC5D0DD3}" sibTransId="{435234EC-86D1-4E23-98A4-3F1DDB2DC512}"/>
    <dgm:cxn modelId="{D3A9DCC2-7CCF-4C38-8A1F-645F7539EA63}" type="presOf" srcId="{F44265D6-086F-4504-93E7-0FFDDA285034}" destId="{F3E50836-B1B5-4562-8B24-5AD1BDBB1DA0}" srcOrd="0" destOrd="4" presId="urn:microsoft.com/office/officeart/2005/8/layout/list1"/>
    <dgm:cxn modelId="{E944F1C8-C080-4105-9FC5-C13752B76ADE}" type="presOf" srcId="{AA0A8EBC-5E8A-40B3-9C08-9247AF33BBA6}" destId="{F3E50836-B1B5-4562-8B24-5AD1BDBB1DA0}" srcOrd="0" destOrd="0" presId="urn:microsoft.com/office/officeart/2005/8/layout/list1"/>
    <dgm:cxn modelId="{687420D8-99A6-409F-8087-C1C50129959B}" srcId="{AFB597D2-63AE-49FC-9BF5-7EC247A996CC}" destId="{1C78D255-F727-45C1-9502-13F81B9A5B2E}" srcOrd="0" destOrd="0" parTransId="{AFA86488-7744-4A09-9B03-4284A671D3F5}" sibTransId="{90A08E5B-B4CD-4F2C-B64B-E9F8BFA0E166}"/>
    <dgm:cxn modelId="{5A7878FE-58FE-4CF1-84FA-E4FC7E907618}" type="presOf" srcId="{1C78D255-F727-45C1-9502-13F81B9A5B2E}" destId="{679708AB-3F94-4799-B16B-B9DC85DD0A5E}" srcOrd="1" destOrd="0" presId="urn:microsoft.com/office/officeart/2005/8/layout/list1"/>
    <dgm:cxn modelId="{92F2235A-2DC1-4001-A1FF-8D499036D674}" type="presParOf" srcId="{CF94D7C1-EAA6-4D0A-A216-649B697E23CB}" destId="{2FE3A8D3-D52C-495E-B614-2CEE5F3907AD}" srcOrd="0" destOrd="0" presId="urn:microsoft.com/office/officeart/2005/8/layout/list1"/>
    <dgm:cxn modelId="{D0EE5FB5-F293-43D0-845F-07C5E6DDCB29}" type="presParOf" srcId="{2FE3A8D3-D52C-495E-B614-2CEE5F3907AD}" destId="{7079891B-57EF-4C5B-9701-628A3450E006}" srcOrd="0" destOrd="0" presId="urn:microsoft.com/office/officeart/2005/8/layout/list1"/>
    <dgm:cxn modelId="{280E9D53-8C92-4EE2-B0E9-4C3C2AD1F4BA}" type="presParOf" srcId="{2FE3A8D3-D52C-495E-B614-2CEE5F3907AD}" destId="{679708AB-3F94-4799-B16B-B9DC85DD0A5E}" srcOrd="1" destOrd="0" presId="urn:microsoft.com/office/officeart/2005/8/layout/list1"/>
    <dgm:cxn modelId="{19D943CC-38E4-413D-9FDC-839EB87DFF1F}" type="presParOf" srcId="{CF94D7C1-EAA6-4D0A-A216-649B697E23CB}" destId="{92355C2B-EA02-4C1B-9749-CAF66153B28A}" srcOrd="1" destOrd="0" presId="urn:microsoft.com/office/officeart/2005/8/layout/list1"/>
    <dgm:cxn modelId="{C224B186-5B94-4110-95C7-C1F813301CFB}" type="presParOf" srcId="{CF94D7C1-EAA6-4D0A-A216-649B697E23CB}" destId="{F3E50836-B1B5-4562-8B24-5AD1BDBB1DA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FE5A99-3DC6-44CF-983C-8E85CE726AA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EEB211D3-315F-435B-A8AE-EDAC50EEFD5B}">
      <dgm:prSet custT="1"/>
      <dgm:spPr/>
      <dgm:t>
        <a:bodyPr/>
        <a:lstStyle/>
        <a:p>
          <a:pPr rtl="0"/>
          <a:r>
            <a:rPr lang="en-US" sz="2400" dirty="0"/>
            <a:t>Cal MediConnect</a:t>
          </a:r>
        </a:p>
      </dgm:t>
    </dgm:pt>
    <dgm:pt modelId="{73BC8318-7442-4F1A-B4BA-19D56A10C5F5}" type="parTrans" cxnId="{7ECA3DB5-8E5C-4558-BD5D-C869B8EE0795}">
      <dgm:prSet/>
      <dgm:spPr/>
      <dgm:t>
        <a:bodyPr/>
        <a:lstStyle/>
        <a:p>
          <a:endParaRPr lang="en-US"/>
        </a:p>
      </dgm:t>
    </dgm:pt>
    <dgm:pt modelId="{6E408AA7-D7EE-49A1-9EB3-77BAAAE4A74C}" type="sibTrans" cxnId="{7ECA3DB5-8E5C-4558-BD5D-C869B8EE0795}">
      <dgm:prSet/>
      <dgm:spPr/>
      <dgm:t>
        <a:bodyPr/>
        <a:lstStyle/>
        <a:p>
          <a:endParaRPr lang="en-US"/>
        </a:p>
      </dgm:t>
    </dgm:pt>
    <dgm:pt modelId="{D8A4398A-AC56-47C3-8555-05DC2BCE6399}">
      <dgm:prSet/>
      <dgm:spPr/>
      <dgm:t>
        <a:bodyPr/>
        <a:lstStyle/>
        <a:p>
          <a:pPr rtl="0"/>
          <a:r>
            <a:rPr lang="en-US" dirty="0"/>
            <a:t>Year 1 Quality Withhold Measures:</a:t>
          </a:r>
        </a:p>
      </dgm:t>
    </dgm:pt>
    <dgm:pt modelId="{C11E1319-9C18-4A94-BAB1-99C151C04FC5}" type="parTrans" cxnId="{C1BB95AD-C0B9-492A-AFBA-5D59BB535FF1}">
      <dgm:prSet/>
      <dgm:spPr/>
      <dgm:t>
        <a:bodyPr/>
        <a:lstStyle/>
        <a:p>
          <a:endParaRPr lang="en-US"/>
        </a:p>
      </dgm:t>
    </dgm:pt>
    <dgm:pt modelId="{39C2E50B-3F22-4910-BC5C-E5C93A9DB84E}" type="sibTrans" cxnId="{C1BB95AD-C0B9-492A-AFBA-5D59BB535FF1}">
      <dgm:prSet/>
      <dgm:spPr/>
      <dgm:t>
        <a:bodyPr/>
        <a:lstStyle/>
        <a:p>
          <a:endParaRPr lang="en-US"/>
        </a:p>
      </dgm:t>
    </dgm:pt>
    <dgm:pt modelId="{41EC737C-65EA-496F-89BB-23570249546A}">
      <dgm:prSet/>
      <dgm:spPr/>
      <dgm:t>
        <a:bodyPr/>
        <a:lstStyle/>
        <a:p>
          <a:pPr rtl="0"/>
          <a:r>
            <a:rPr lang="en-US" dirty="0"/>
            <a:t>Submission of encounter data as required</a:t>
          </a:r>
        </a:p>
      </dgm:t>
    </dgm:pt>
    <dgm:pt modelId="{F46FF995-A0EF-4C7D-8391-23637381B322}" type="parTrans" cxnId="{50BD6993-BFD8-46E6-9950-04BEAD56D474}">
      <dgm:prSet/>
      <dgm:spPr/>
      <dgm:t>
        <a:bodyPr/>
        <a:lstStyle/>
        <a:p>
          <a:endParaRPr lang="en-US"/>
        </a:p>
      </dgm:t>
    </dgm:pt>
    <dgm:pt modelId="{6F7B7F8B-DEEE-4D5B-9315-3D2D84E0E805}" type="sibTrans" cxnId="{50BD6993-BFD8-46E6-9950-04BEAD56D474}">
      <dgm:prSet/>
      <dgm:spPr/>
      <dgm:t>
        <a:bodyPr/>
        <a:lstStyle/>
        <a:p>
          <a:endParaRPr lang="en-US"/>
        </a:p>
      </dgm:t>
    </dgm:pt>
    <dgm:pt modelId="{B24CC4C6-C8AD-48B9-AF42-0F00EB6A0D84}">
      <dgm:prSet/>
      <dgm:spPr/>
      <dgm:t>
        <a:bodyPr/>
        <a:lstStyle/>
        <a:p>
          <a:pPr rtl="0"/>
          <a:r>
            <a:rPr lang="en-US"/>
            <a:t>Completed HRAs within 90 days</a:t>
          </a:r>
        </a:p>
      </dgm:t>
    </dgm:pt>
    <dgm:pt modelId="{FCA8246B-4703-40AF-A739-54F5E3638D2E}" type="parTrans" cxnId="{AB2F0438-1330-4850-ADD4-2D9FCFAFE1AF}">
      <dgm:prSet/>
      <dgm:spPr/>
      <dgm:t>
        <a:bodyPr/>
        <a:lstStyle/>
        <a:p>
          <a:endParaRPr lang="en-US"/>
        </a:p>
      </dgm:t>
    </dgm:pt>
    <dgm:pt modelId="{9F53940E-B181-45B3-85BD-40CCD05BD337}" type="sibTrans" cxnId="{AB2F0438-1330-4850-ADD4-2D9FCFAFE1AF}">
      <dgm:prSet/>
      <dgm:spPr/>
      <dgm:t>
        <a:bodyPr/>
        <a:lstStyle/>
        <a:p>
          <a:endParaRPr lang="en-US"/>
        </a:p>
      </dgm:t>
    </dgm:pt>
    <dgm:pt modelId="{CAC25A3E-8A47-40D3-A116-DAD2B398F1CC}">
      <dgm:prSet/>
      <dgm:spPr/>
      <dgm:t>
        <a:bodyPr/>
        <a:lstStyle/>
        <a:p>
          <a:pPr rtl="0"/>
          <a:r>
            <a:rPr lang="en-US"/>
            <a:t>Beneficiary input on program management and enrollee care</a:t>
          </a:r>
        </a:p>
      </dgm:t>
    </dgm:pt>
    <dgm:pt modelId="{D2FAD4F6-619C-46E9-BA2D-B46B68A0137C}" type="parTrans" cxnId="{7A35F2C1-3B9B-45DA-81DE-20595A484E7C}">
      <dgm:prSet/>
      <dgm:spPr/>
      <dgm:t>
        <a:bodyPr/>
        <a:lstStyle/>
        <a:p>
          <a:endParaRPr lang="en-US"/>
        </a:p>
      </dgm:t>
    </dgm:pt>
    <dgm:pt modelId="{85ED8F90-2532-4F4B-99D3-35B02A9D52E0}" type="sibTrans" cxnId="{7A35F2C1-3B9B-45DA-81DE-20595A484E7C}">
      <dgm:prSet/>
      <dgm:spPr/>
      <dgm:t>
        <a:bodyPr/>
        <a:lstStyle/>
        <a:p>
          <a:endParaRPr lang="en-US"/>
        </a:p>
      </dgm:t>
    </dgm:pt>
    <dgm:pt modelId="{B7FD98E4-E50C-4E63-9D2C-3E858F5A1F8F}">
      <dgm:prSet/>
      <dgm:spPr/>
      <dgm:t>
        <a:bodyPr/>
        <a:lstStyle/>
        <a:p>
          <a:pPr rtl="0"/>
          <a:r>
            <a:rPr lang="en-US"/>
            <a:t>Access to appointments &amp; needed care</a:t>
          </a:r>
        </a:p>
      </dgm:t>
    </dgm:pt>
    <dgm:pt modelId="{5DD5459A-81A3-4AF4-A94A-B6704F44765F}" type="parTrans" cxnId="{597DDD25-6487-4306-89C3-F7547B309BB6}">
      <dgm:prSet/>
      <dgm:spPr/>
      <dgm:t>
        <a:bodyPr/>
        <a:lstStyle/>
        <a:p>
          <a:endParaRPr lang="en-US"/>
        </a:p>
      </dgm:t>
    </dgm:pt>
    <dgm:pt modelId="{DDBA2074-152A-4537-ACBE-8AB8CCFC614F}" type="sibTrans" cxnId="{597DDD25-6487-4306-89C3-F7547B309BB6}">
      <dgm:prSet/>
      <dgm:spPr/>
      <dgm:t>
        <a:bodyPr/>
        <a:lstStyle/>
        <a:p>
          <a:endParaRPr lang="en-US"/>
        </a:p>
      </dgm:t>
    </dgm:pt>
    <dgm:pt modelId="{DD2C8907-57FB-4F59-9EF6-8102B297545A}">
      <dgm:prSet/>
      <dgm:spPr/>
      <dgm:t>
        <a:bodyPr/>
        <a:lstStyle/>
        <a:p>
          <a:pPr rtl="0"/>
          <a:r>
            <a:rPr lang="en-US" dirty="0"/>
            <a:t>Behavioral Health Shared Accountability Process Measures</a:t>
          </a:r>
        </a:p>
      </dgm:t>
    </dgm:pt>
    <dgm:pt modelId="{1419BECE-0544-47EC-B9CD-F8AD8E303BCC}" type="parTrans" cxnId="{C35B9A85-7560-4B11-9DCD-80CCCD2FF7E0}">
      <dgm:prSet/>
      <dgm:spPr/>
      <dgm:t>
        <a:bodyPr/>
        <a:lstStyle/>
        <a:p>
          <a:endParaRPr lang="en-US"/>
        </a:p>
      </dgm:t>
    </dgm:pt>
    <dgm:pt modelId="{BFF02DE9-B1E2-4729-AE9A-9A1C97077FD6}" type="sibTrans" cxnId="{C35B9A85-7560-4B11-9DCD-80CCCD2FF7E0}">
      <dgm:prSet/>
      <dgm:spPr/>
      <dgm:t>
        <a:bodyPr/>
        <a:lstStyle/>
        <a:p>
          <a:endParaRPr lang="en-US"/>
        </a:p>
      </dgm:t>
    </dgm:pt>
    <dgm:pt modelId="{351F70A7-80C5-4D8A-B786-2C4DE22E8899}">
      <dgm:prSet/>
      <dgm:spPr/>
      <dgm:t>
        <a:bodyPr/>
        <a:lstStyle/>
        <a:p>
          <a:pPr rtl="0"/>
          <a:r>
            <a:rPr lang="en-US"/>
            <a:t>Percent of enrollees with documented discussions of care goals </a:t>
          </a:r>
        </a:p>
      </dgm:t>
    </dgm:pt>
    <dgm:pt modelId="{52613DC2-7484-45B1-98C0-22289DA1EA1D}" type="parTrans" cxnId="{40C334A7-5C79-425A-A156-1586C3802B9B}">
      <dgm:prSet/>
      <dgm:spPr/>
      <dgm:t>
        <a:bodyPr/>
        <a:lstStyle/>
        <a:p>
          <a:endParaRPr lang="en-US"/>
        </a:p>
      </dgm:t>
    </dgm:pt>
    <dgm:pt modelId="{C3C6FE8C-9452-42C9-9D8A-B723D82FC8DD}" type="sibTrans" cxnId="{40C334A7-5C79-425A-A156-1586C3802B9B}">
      <dgm:prSet/>
      <dgm:spPr/>
      <dgm:t>
        <a:bodyPr/>
        <a:lstStyle/>
        <a:p>
          <a:endParaRPr lang="en-US"/>
        </a:p>
      </dgm:t>
    </dgm:pt>
    <dgm:pt modelId="{64DCD990-BA0E-4A6F-B048-C7437864A864}">
      <dgm:prSet/>
      <dgm:spPr/>
      <dgm:t>
        <a:bodyPr/>
        <a:lstStyle/>
        <a:p>
          <a:pPr rtl="0"/>
          <a:r>
            <a:rPr lang="en-US"/>
            <a:t>Ensuring physical access to buildings, services and equipment </a:t>
          </a:r>
        </a:p>
      </dgm:t>
    </dgm:pt>
    <dgm:pt modelId="{F2CF4251-20D3-4173-8B71-6AB87DA4E7D9}" type="parTrans" cxnId="{5F4B2F35-AE91-408D-8724-CD1C14AABE6E}">
      <dgm:prSet/>
      <dgm:spPr/>
      <dgm:t>
        <a:bodyPr/>
        <a:lstStyle/>
        <a:p>
          <a:endParaRPr lang="en-US"/>
        </a:p>
      </dgm:t>
    </dgm:pt>
    <dgm:pt modelId="{FE50F906-BE1B-4488-996D-4D81078E629B}" type="sibTrans" cxnId="{5F4B2F35-AE91-408D-8724-CD1C14AABE6E}">
      <dgm:prSet/>
      <dgm:spPr/>
      <dgm:t>
        <a:bodyPr/>
        <a:lstStyle/>
        <a:p>
          <a:endParaRPr lang="en-US"/>
        </a:p>
      </dgm:t>
    </dgm:pt>
    <dgm:pt modelId="{5E928B48-FB42-4A60-B862-89AAA0A78247}">
      <dgm:prSet/>
      <dgm:spPr/>
      <dgm:t>
        <a:bodyPr/>
        <a:lstStyle/>
        <a:p>
          <a:pPr rtl="0"/>
          <a:r>
            <a:rPr lang="en-US"/>
            <a:t>Percent of members who have an IHSS case manager and have at least one case manager contact during the measurement year </a:t>
          </a:r>
        </a:p>
      </dgm:t>
    </dgm:pt>
    <dgm:pt modelId="{56D8C61C-31CF-419F-ADAC-F953D046E06E}" type="parTrans" cxnId="{081C7AC4-F58F-4948-97F8-87706A924ED2}">
      <dgm:prSet/>
      <dgm:spPr/>
      <dgm:t>
        <a:bodyPr/>
        <a:lstStyle/>
        <a:p>
          <a:endParaRPr lang="en-US"/>
        </a:p>
      </dgm:t>
    </dgm:pt>
    <dgm:pt modelId="{F86EF857-0ED7-427C-AE7F-841AEA1A44A6}" type="sibTrans" cxnId="{081C7AC4-F58F-4948-97F8-87706A924ED2}">
      <dgm:prSet/>
      <dgm:spPr/>
      <dgm:t>
        <a:bodyPr/>
        <a:lstStyle/>
        <a:p>
          <a:endParaRPr lang="en-US"/>
        </a:p>
      </dgm:t>
    </dgm:pt>
    <dgm:pt modelId="{3EB3EEE8-146D-457B-BF0F-880328FF57B5}" type="pres">
      <dgm:prSet presAssocID="{7AFE5A99-3DC6-44CF-983C-8E85CE726AA9}" presName="linear" presStyleCnt="0">
        <dgm:presLayoutVars>
          <dgm:dir/>
          <dgm:animLvl val="lvl"/>
          <dgm:resizeHandles val="exact"/>
        </dgm:presLayoutVars>
      </dgm:prSet>
      <dgm:spPr/>
    </dgm:pt>
    <dgm:pt modelId="{7F0921EB-BCE6-4DDC-B123-E19952AD58D7}" type="pres">
      <dgm:prSet presAssocID="{EEB211D3-315F-435B-A8AE-EDAC50EEFD5B}" presName="parentLin" presStyleCnt="0"/>
      <dgm:spPr/>
    </dgm:pt>
    <dgm:pt modelId="{AC3901BA-3B7D-45DD-BC13-C9837D863A9A}" type="pres">
      <dgm:prSet presAssocID="{EEB211D3-315F-435B-A8AE-EDAC50EEFD5B}" presName="parentLeftMargin" presStyleLbl="node1" presStyleIdx="0" presStyleCnt="1"/>
      <dgm:spPr/>
    </dgm:pt>
    <dgm:pt modelId="{18C8D9E3-7B8C-4F41-B005-B60369E8C3A0}" type="pres">
      <dgm:prSet presAssocID="{EEB211D3-315F-435B-A8AE-EDAC50EEFD5B}" presName="parentText" presStyleLbl="node1" presStyleIdx="0" presStyleCnt="1">
        <dgm:presLayoutVars>
          <dgm:chMax val="0"/>
          <dgm:bulletEnabled val="1"/>
        </dgm:presLayoutVars>
      </dgm:prSet>
      <dgm:spPr/>
    </dgm:pt>
    <dgm:pt modelId="{F73DEFCF-7CD9-4C0F-B51B-13667852C853}" type="pres">
      <dgm:prSet presAssocID="{EEB211D3-315F-435B-A8AE-EDAC50EEFD5B}" presName="negativeSpace" presStyleCnt="0"/>
      <dgm:spPr/>
    </dgm:pt>
    <dgm:pt modelId="{03027D46-7421-4738-85A7-C8FE12727518}" type="pres">
      <dgm:prSet presAssocID="{EEB211D3-315F-435B-A8AE-EDAC50EEFD5B}" presName="childText" presStyleLbl="conFgAcc1" presStyleIdx="0" presStyleCnt="1">
        <dgm:presLayoutVars>
          <dgm:bulletEnabled val="1"/>
        </dgm:presLayoutVars>
      </dgm:prSet>
      <dgm:spPr/>
    </dgm:pt>
  </dgm:ptLst>
  <dgm:cxnLst>
    <dgm:cxn modelId="{713F8714-2195-441F-88DC-FDA608F2EA6F}" type="presOf" srcId="{7AFE5A99-3DC6-44CF-983C-8E85CE726AA9}" destId="{3EB3EEE8-146D-457B-BF0F-880328FF57B5}" srcOrd="0" destOrd="0" presId="urn:microsoft.com/office/officeart/2005/8/layout/list1"/>
    <dgm:cxn modelId="{597DDD25-6487-4306-89C3-F7547B309BB6}" srcId="{D8A4398A-AC56-47C3-8555-05DC2BCE6399}" destId="{B7FD98E4-E50C-4E63-9D2C-3E858F5A1F8F}" srcOrd="3" destOrd="0" parTransId="{5DD5459A-81A3-4AF4-A94A-B6704F44765F}" sibTransId="{DDBA2074-152A-4537-ACBE-8AB8CCFC614F}"/>
    <dgm:cxn modelId="{5F4B2F35-AE91-408D-8724-CD1C14AABE6E}" srcId="{D8A4398A-AC56-47C3-8555-05DC2BCE6399}" destId="{64DCD990-BA0E-4A6F-B048-C7437864A864}" srcOrd="6" destOrd="0" parTransId="{F2CF4251-20D3-4173-8B71-6AB87DA4E7D9}" sibTransId="{FE50F906-BE1B-4488-996D-4D81078E629B}"/>
    <dgm:cxn modelId="{AB2F0438-1330-4850-ADD4-2D9FCFAFE1AF}" srcId="{D8A4398A-AC56-47C3-8555-05DC2BCE6399}" destId="{B24CC4C6-C8AD-48B9-AF42-0F00EB6A0D84}" srcOrd="1" destOrd="0" parTransId="{FCA8246B-4703-40AF-A739-54F5E3638D2E}" sibTransId="{9F53940E-B181-45B3-85BD-40CCD05BD337}"/>
    <dgm:cxn modelId="{70EA6C3A-7F86-4FDF-AA99-370CF9F0EEFF}" type="presOf" srcId="{DD2C8907-57FB-4F59-9EF6-8102B297545A}" destId="{03027D46-7421-4738-85A7-C8FE12727518}" srcOrd="0" destOrd="5" presId="urn:microsoft.com/office/officeart/2005/8/layout/list1"/>
    <dgm:cxn modelId="{EB35BD53-3A27-450E-98D0-40E4F8FC8526}" type="presOf" srcId="{EEB211D3-315F-435B-A8AE-EDAC50EEFD5B}" destId="{AC3901BA-3B7D-45DD-BC13-C9837D863A9A}" srcOrd="0" destOrd="0" presId="urn:microsoft.com/office/officeart/2005/8/layout/list1"/>
    <dgm:cxn modelId="{859F5D58-944C-4257-87AA-1C265CF68C57}" type="presOf" srcId="{CAC25A3E-8A47-40D3-A116-DAD2B398F1CC}" destId="{03027D46-7421-4738-85A7-C8FE12727518}" srcOrd="0" destOrd="3" presId="urn:microsoft.com/office/officeart/2005/8/layout/list1"/>
    <dgm:cxn modelId="{C35B9A85-7560-4B11-9DCD-80CCCD2FF7E0}" srcId="{D8A4398A-AC56-47C3-8555-05DC2BCE6399}" destId="{DD2C8907-57FB-4F59-9EF6-8102B297545A}" srcOrd="4" destOrd="0" parTransId="{1419BECE-0544-47EC-B9CD-F8AD8E303BCC}" sibTransId="{BFF02DE9-B1E2-4729-AE9A-9A1C97077FD6}"/>
    <dgm:cxn modelId="{50BD6993-BFD8-46E6-9950-04BEAD56D474}" srcId="{D8A4398A-AC56-47C3-8555-05DC2BCE6399}" destId="{41EC737C-65EA-496F-89BB-23570249546A}" srcOrd="0" destOrd="0" parTransId="{F46FF995-A0EF-4C7D-8391-23637381B322}" sibTransId="{6F7B7F8B-DEEE-4D5B-9315-3D2D84E0E805}"/>
    <dgm:cxn modelId="{3962AA9C-5B08-42BA-A029-D3D37998BE66}" type="presOf" srcId="{41EC737C-65EA-496F-89BB-23570249546A}" destId="{03027D46-7421-4738-85A7-C8FE12727518}" srcOrd="0" destOrd="1" presId="urn:microsoft.com/office/officeart/2005/8/layout/list1"/>
    <dgm:cxn modelId="{40C334A7-5C79-425A-A156-1586C3802B9B}" srcId="{D8A4398A-AC56-47C3-8555-05DC2BCE6399}" destId="{351F70A7-80C5-4D8A-B786-2C4DE22E8899}" srcOrd="5" destOrd="0" parTransId="{52613DC2-7484-45B1-98C0-22289DA1EA1D}" sibTransId="{C3C6FE8C-9452-42C9-9D8A-B723D82FC8DD}"/>
    <dgm:cxn modelId="{C1BB95AD-C0B9-492A-AFBA-5D59BB535FF1}" srcId="{EEB211D3-315F-435B-A8AE-EDAC50EEFD5B}" destId="{D8A4398A-AC56-47C3-8555-05DC2BCE6399}" srcOrd="0" destOrd="0" parTransId="{C11E1319-9C18-4A94-BAB1-99C151C04FC5}" sibTransId="{39C2E50B-3F22-4910-BC5C-E5C93A9DB84E}"/>
    <dgm:cxn modelId="{7ECA3DB5-8E5C-4558-BD5D-C869B8EE0795}" srcId="{7AFE5A99-3DC6-44CF-983C-8E85CE726AA9}" destId="{EEB211D3-315F-435B-A8AE-EDAC50EEFD5B}" srcOrd="0" destOrd="0" parTransId="{73BC8318-7442-4F1A-B4BA-19D56A10C5F5}" sibTransId="{6E408AA7-D7EE-49A1-9EB3-77BAAAE4A74C}"/>
    <dgm:cxn modelId="{5D349EBB-8592-43A0-8121-6E4C6B648426}" type="presOf" srcId="{351F70A7-80C5-4D8A-B786-2C4DE22E8899}" destId="{03027D46-7421-4738-85A7-C8FE12727518}" srcOrd="0" destOrd="6" presId="urn:microsoft.com/office/officeart/2005/8/layout/list1"/>
    <dgm:cxn modelId="{3D2522C0-51C8-4DC3-9EED-D4057261EF8C}" type="presOf" srcId="{B24CC4C6-C8AD-48B9-AF42-0F00EB6A0D84}" destId="{03027D46-7421-4738-85A7-C8FE12727518}" srcOrd="0" destOrd="2" presId="urn:microsoft.com/office/officeart/2005/8/layout/list1"/>
    <dgm:cxn modelId="{7A35F2C1-3B9B-45DA-81DE-20595A484E7C}" srcId="{D8A4398A-AC56-47C3-8555-05DC2BCE6399}" destId="{CAC25A3E-8A47-40D3-A116-DAD2B398F1CC}" srcOrd="2" destOrd="0" parTransId="{D2FAD4F6-619C-46E9-BA2D-B46B68A0137C}" sibTransId="{85ED8F90-2532-4F4B-99D3-35B02A9D52E0}"/>
    <dgm:cxn modelId="{A8A2F3C1-312B-4335-96DE-5CF02E6376C4}" type="presOf" srcId="{5E928B48-FB42-4A60-B862-89AAA0A78247}" destId="{03027D46-7421-4738-85A7-C8FE12727518}" srcOrd="0" destOrd="8" presId="urn:microsoft.com/office/officeart/2005/8/layout/list1"/>
    <dgm:cxn modelId="{081C7AC4-F58F-4948-97F8-87706A924ED2}" srcId="{D8A4398A-AC56-47C3-8555-05DC2BCE6399}" destId="{5E928B48-FB42-4A60-B862-89AAA0A78247}" srcOrd="7" destOrd="0" parTransId="{56D8C61C-31CF-419F-ADAC-F953D046E06E}" sibTransId="{F86EF857-0ED7-427C-AE7F-841AEA1A44A6}"/>
    <dgm:cxn modelId="{37D1E9D1-623C-4FBC-AFD4-837922212150}" type="presOf" srcId="{64DCD990-BA0E-4A6F-B048-C7437864A864}" destId="{03027D46-7421-4738-85A7-C8FE12727518}" srcOrd="0" destOrd="7" presId="urn:microsoft.com/office/officeart/2005/8/layout/list1"/>
    <dgm:cxn modelId="{1B2E30EF-64D7-4552-9C24-74437CD490BA}" type="presOf" srcId="{EEB211D3-315F-435B-A8AE-EDAC50EEFD5B}" destId="{18C8D9E3-7B8C-4F41-B005-B60369E8C3A0}" srcOrd="1" destOrd="0" presId="urn:microsoft.com/office/officeart/2005/8/layout/list1"/>
    <dgm:cxn modelId="{159E75FA-CD6F-42BB-8902-8BA7B1FEB336}" type="presOf" srcId="{D8A4398A-AC56-47C3-8555-05DC2BCE6399}" destId="{03027D46-7421-4738-85A7-C8FE12727518}" srcOrd="0" destOrd="0" presId="urn:microsoft.com/office/officeart/2005/8/layout/list1"/>
    <dgm:cxn modelId="{368ABCFD-7874-412A-B282-0A08DDDA3ADD}" type="presOf" srcId="{B7FD98E4-E50C-4E63-9D2C-3E858F5A1F8F}" destId="{03027D46-7421-4738-85A7-C8FE12727518}" srcOrd="0" destOrd="4" presId="urn:microsoft.com/office/officeart/2005/8/layout/list1"/>
    <dgm:cxn modelId="{B143E00D-4450-455C-9AE3-2BB4D0538DDA}" type="presParOf" srcId="{3EB3EEE8-146D-457B-BF0F-880328FF57B5}" destId="{7F0921EB-BCE6-4DDC-B123-E19952AD58D7}" srcOrd="0" destOrd="0" presId="urn:microsoft.com/office/officeart/2005/8/layout/list1"/>
    <dgm:cxn modelId="{BEEC2AD7-D2AA-4878-A142-F649C4919270}" type="presParOf" srcId="{7F0921EB-BCE6-4DDC-B123-E19952AD58D7}" destId="{AC3901BA-3B7D-45DD-BC13-C9837D863A9A}" srcOrd="0" destOrd="0" presId="urn:microsoft.com/office/officeart/2005/8/layout/list1"/>
    <dgm:cxn modelId="{7FF8D03E-A645-4ECC-8314-0545201CF889}" type="presParOf" srcId="{7F0921EB-BCE6-4DDC-B123-E19952AD58D7}" destId="{18C8D9E3-7B8C-4F41-B005-B60369E8C3A0}" srcOrd="1" destOrd="0" presId="urn:microsoft.com/office/officeart/2005/8/layout/list1"/>
    <dgm:cxn modelId="{BC3D27DF-4403-41BB-AE60-12F0C614D958}" type="presParOf" srcId="{3EB3EEE8-146D-457B-BF0F-880328FF57B5}" destId="{F73DEFCF-7CD9-4C0F-B51B-13667852C853}" srcOrd="1" destOrd="0" presId="urn:microsoft.com/office/officeart/2005/8/layout/list1"/>
    <dgm:cxn modelId="{D12C5D43-DD0C-47D6-81C5-2F53FA5EA882}" type="presParOf" srcId="{3EB3EEE8-146D-457B-BF0F-880328FF57B5}" destId="{03027D46-7421-4738-85A7-C8FE12727518}"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208D1C-15B4-4DAA-B392-7C3AF17DD9FA}">
      <dsp:nvSpPr>
        <dsp:cNvPr id="0" name=""/>
        <dsp:cNvSpPr/>
      </dsp:nvSpPr>
      <dsp:spPr>
        <a:xfrm>
          <a:off x="0" y="380577"/>
          <a:ext cx="8229600" cy="87213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sym typeface="Wingdings"/>
            </a:rPr>
            <a:t> </a:t>
          </a:r>
          <a:r>
            <a:rPr lang="en-US" sz="2400" kern="1200" dirty="0"/>
            <a:t>Allow states flexibility to design demonstration projects that  </a:t>
          </a:r>
          <a:br>
            <a:rPr lang="en-US" sz="2400" kern="1200" dirty="0"/>
          </a:br>
          <a:r>
            <a:rPr lang="en-US" sz="2400" kern="1200" dirty="0"/>
            <a:t>   promote the objectives of the Medicaid program</a:t>
          </a:r>
        </a:p>
      </dsp:txBody>
      <dsp:txXfrm>
        <a:off x="42574" y="423151"/>
        <a:ext cx="8144452" cy="786982"/>
      </dsp:txXfrm>
    </dsp:sp>
    <dsp:sp modelId="{B4C33E13-BB4F-4674-99AA-4769BF517A6D}">
      <dsp:nvSpPr>
        <dsp:cNvPr id="0" name=""/>
        <dsp:cNvSpPr/>
      </dsp:nvSpPr>
      <dsp:spPr>
        <a:xfrm>
          <a:off x="0" y="1437027"/>
          <a:ext cx="8229600" cy="893252"/>
        </a:xfrm>
        <a:prstGeom prst="roundRect">
          <a:avLst/>
        </a:prstGeom>
        <a:solidFill>
          <a:schemeClr val="accent3">
            <a:hueOff val="171446"/>
            <a:satOff val="10105"/>
            <a:lumOff val="-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sym typeface="Wingdings"/>
            </a:rPr>
            <a:t> </a:t>
          </a:r>
          <a:r>
            <a:rPr lang="en-US" sz="2400" kern="1200" dirty="0"/>
            <a:t>Typically approved for 5 years; States may submit request for </a:t>
          </a:r>
          <a:br>
            <a:rPr lang="en-US" sz="2400" kern="1200" dirty="0"/>
          </a:br>
          <a:r>
            <a:rPr lang="en-US" sz="2400" kern="1200" dirty="0"/>
            <a:t>   waiver renewal for 3 -5 years</a:t>
          </a:r>
        </a:p>
      </dsp:txBody>
      <dsp:txXfrm>
        <a:off x="43605" y="1480632"/>
        <a:ext cx="8142390" cy="806042"/>
      </dsp:txXfrm>
    </dsp:sp>
    <dsp:sp modelId="{83573736-CB40-4C3F-8936-C9AD890045B5}">
      <dsp:nvSpPr>
        <dsp:cNvPr id="0" name=""/>
        <dsp:cNvSpPr/>
      </dsp:nvSpPr>
      <dsp:spPr>
        <a:xfrm>
          <a:off x="0" y="2514600"/>
          <a:ext cx="8229600" cy="762422"/>
        </a:xfrm>
        <a:prstGeom prst="roundRect">
          <a:avLst/>
        </a:prstGeom>
        <a:solidFill>
          <a:schemeClr val="accent3">
            <a:hueOff val="342892"/>
            <a:satOff val="20210"/>
            <a:lumOff val="-980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sym typeface="Wingdings"/>
            </a:rPr>
            <a:t> </a:t>
          </a:r>
          <a:r>
            <a:rPr lang="en-US" sz="2400" kern="1200" dirty="0"/>
            <a:t>Must be budget neutral </a:t>
          </a:r>
        </a:p>
      </dsp:txBody>
      <dsp:txXfrm>
        <a:off x="37218" y="2551818"/>
        <a:ext cx="8155164" cy="68798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D28A32-6B6D-41BB-8C5E-7814B9715B70}">
      <dsp:nvSpPr>
        <dsp:cNvPr id="0" name=""/>
        <dsp:cNvSpPr/>
      </dsp:nvSpPr>
      <dsp:spPr>
        <a:xfrm>
          <a:off x="0" y="308451"/>
          <a:ext cx="8229600" cy="41895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95732" rIns="63870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a:t>Years 2 &amp; 3 Quality Withhold Measures:</a:t>
          </a:r>
        </a:p>
        <a:p>
          <a:pPr marL="342900" lvl="2" indent="-171450" algn="l" defTabSz="844550" rtl="0">
            <a:lnSpc>
              <a:spcPct val="90000"/>
            </a:lnSpc>
            <a:spcBef>
              <a:spcPct val="0"/>
            </a:spcBef>
            <a:spcAft>
              <a:spcPct val="15000"/>
            </a:spcAft>
            <a:buChar char="•"/>
          </a:pPr>
          <a:r>
            <a:rPr lang="en-US" sz="1900" kern="1200"/>
            <a:t>Hospital readmissions within 30 days </a:t>
          </a:r>
        </a:p>
        <a:p>
          <a:pPr marL="342900" lvl="2" indent="-171450" algn="l" defTabSz="844550" rtl="0">
            <a:lnSpc>
              <a:spcPct val="90000"/>
            </a:lnSpc>
            <a:spcBef>
              <a:spcPct val="0"/>
            </a:spcBef>
            <a:spcAft>
              <a:spcPct val="15000"/>
            </a:spcAft>
            <a:buChar char="•"/>
          </a:pPr>
          <a:r>
            <a:rPr lang="en-US" sz="1900" kern="1200" dirty="0"/>
            <a:t>Annual flu vaccination </a:t>
          </a:r>
        </a:p>
        <a:p>
          <a:pPr marL="342900" lvl="2" indent="-171450" algn="l" defTabSz="844550" rtl="0">
            <a:lnSpc>
              <a:spcPct val="90000"/>
            </a:lnSpc>
            <a:spcBef>
              <a:spcPct val="0"/>
            </a:spcBef>
            <a:spcAft>
              <a:spcPct val="15000"/>
            </a:spcAft>
            <a:buChar char="•"/>
          </a:pPr>
          <a:r>
            <a:rPr lang="en-US" sz="1900" kern="1200"/>
            <a:t>Follow-up after a mental health-related hospitalization </a:t>
          </a:r>
        </a:p>
        <a:p>
          <a:pPr marL="342900" lvl="2" indent="-171450" algn="l" defTabSz="844550" rtl="0">
            <a:lnSpc>
              <a:spcPct val="90000"/>
            </a:lnSpc>
            <a:spcBef>
              <a:spcPct val="0"/>
            </a:spcBef>
            <a:spcAft>
              <a:spcPct val="15000"/>
            </a:spcAft>
            <a:buChar char="•"/>
          </a:pPr>
          <a:r>
            <a:rPr lang="en-US" sz="1900" kern="1200" dirty="0"/>
            <a:t>Screening for clinical depression &amp; follow-up </a:t>
          </a:r>
        </a:p>
        <a:p>
          <a:pPr marL="342900" lvl="2" indent="-171450" algn="l" defTabSz="844550" rtl="0">
            <a:lnSpc>
              <a:spcPct val="90000"/>
            </a:lnSpc>
            <a:spcBef>
              <a:spcPct val="0"/>
            </a:spcBef>
            <a:spcAft>
              <a:spcPct val="15000"/>
            </a:spcAft>
            <a:buChar char="•"/>
          </a:pPr>
          <a:r>
            <a:rPr lang="en-US" sz="1900" kern="1200"/>
            <a:t>Reducing the risk of falling </a:t>
          </a:r>
        </a:p>
        <a:p>
          <a:pPr marL="342900" lvl="2" indent="-171450" algn="l" defTabSz="844550" rtl="0">
            <a:lnSpc>
              <a:spcPct val="90000"/>
            </a:lnSpc>
            <a:spcBef>
              <a:spcPct val="0"/>
            </a:spcBef>
            <a:spcAft>
              <a:spcPct val="15000"/>
            </a:spcAft>
            <a:buChar char="•"/>
          </a:pPr>
          <a:r>
            <a:rPr lang="en-US" sz="1900" kern="1200"/>
            <a:t>Controlling blood pressure </a:t>
          </a:r>
        </a:p>
        <a:p>
          <a:pPr marL="342900" lvl="2" indent="-171450" algn="l" defTabSz="844550" rtl="0">
            <a:lnSpc>
              <a:spcPct val="90000"/>
            </a:lnSpc>
            <a:spcBef>
              <a:spcPct val="0"/>
            </a:spcBef>
            <a:spcAft>
              <a:spcPct val="15000"/>
            </a:spcAft>
            <a:buChar char="•"/>
          </a:pPr>
          <a:r>
            <a:rPr lang="en-US" sz="1900" kern="1200"/>
            <a:t>Diabetes medication adherence </a:t>
          </a:r>
        </a:p>
        <a:p>
          <a:pPr marL="342900" lvl="2" indent="-171450" algn="l" defTabSz="844550" rtl="0">
            <a:lnSpc>
              <a:spcPct val="90000"/>
            </a:lnSpc>
            <a:spcBef>
              <a:spcPct val="0"/>
            </a:spcBef>
            <a:spcAft>
              <a:spcPct val="15000"/>
            </a:spcAft>
            <a:buChar char="•"/>
          </a:pPr>
          <a:r>
            <a:rPr lang="en-US" sz="1900" kern="1200"/>
            <a:t>Reduction in emergency department use for seriously mentally ill and substance use disorder enrollees </a:t>
          </a:r>
        </a:p>
        <a:p>
          <a:pPr marL="342900" lvl="2" indent="-171450" algn="l" defTabSz="844550" rtl="0">
            <a:lnSpc>
              <a:spcPct val="90000"/>
            </a:lnSpc>
            <a:spcBef>
              <a:spcPct val="0"/>
            </a:spcBef>
            <a:spcAft>
              <a:spcPct val="15000"/>
            </a:spcAft>
            <a:buChar char="•"/>
          </a:pPr>
          <a:r>
            <a:rPr lang="en-US" sz="1900" kern="1200"/>
            <a:t>Discussing care goals with enrollees </a:t>
          </a:r>
        </a:p>
        <a:p>
          <a:pPr marL="342900" lvl="2" indent="-171450" algn="l" defTabSz="844550" rtl="0">
            <a:lnSpc>
              <a:spcPct val="90000"/>
            </a:lnSpc>
            <a:spcBef>
              <a:spcPct val="0"/>
            </a:spcBef>
            <a:spcAft>
              <a:spcPct val="15000"/>
            </a:spcAft>
            <a:buChar char="•"/>
          </a:pPr>
          <a:r>
            <a:rPr lang="en-US" sz="1900" kern="1200"/>
            <a:t>IHSS case manager contacts </a:t>
          </a:r>
        </a:p>
      </dsp:txBody>
      <dsp:txXfrm>
        <a:off x="0" y="308451"/>
        <a:ext cx="8229600" cy="4189500"/>
      </dsp:txXfrm>
    </dsp:sp>
    <dsp:sp modelId="{721FFD09-9BF5-4EF7-AB42-037C5FAAAECB}">
      <dsp:nvSpPr>
        <dsp:cNvPr id="0" name=""/>
        <dsp:cNvSpPr/>
      </dsp:nvSpPr>
      <dsp:spPr>
        <a:xfrm>
          <a:off x="411480" y="28011"/>
          <a:ext cx="5760720" cy="5608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kern="1200" dirty="0"/>
            <a:t>Cal MediConnect</a:t>
          </a:r>
        </a:p>
      </dsp:txBody>
      <dsp:txXfrm>
        <a:off x="438860" y="55391"/>
        <a:ext cx="5705960" cy="50612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C4D348-75FB-4D85-A526-977C2976BDE7}">
      <dsp:nvSpPr>
        <dsp:cNvPr id="0" name=""/>
        <dsp:cNvSpPr/>
      </dsp:nvSpPr>
      <dsp:spPr>
        <a:xfrm>
          <a:off x="0" y="355521"/>
          <a:ext cx="8763000" cy="43092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0106" tIns="374904" rIns="680106"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a:t>Implemented to incentivize cost effectiveness in 2-plan and GMC counties</a:t>
          </a:r>
        </a:p>
        <a:p>
          <a:pPr marL="342900" lvl="2" indent="-171450" algn="l" defTabSz="800100" rtl="0">
            <a:lnSpc>
              <a:spcPct val="90000"/>
            </a:lnSpc>
            <a:spcBef>
              <a:spcPct val="0"/>
            </a:spcBef>
            <a:spcAft>
              <a:spcPct val="15000"/>
            </a:spcAft>
            <a:buChar char="•"/>
          </a:pPr>
          <a:r>
            <a:rPr lang="en-US" sz="1800" kern="1200" dirty="0"/>
            <a:t>Prior to implementation in 2011, each plan’s capitation rate was based 100% on the plan’s own cost experience.</a:t>
          </a:r>
        </a:p>
        <a:p>
          <a:pPr marL="342900" lvl="2" indent="-171450" algn="l" defTabSz="800100" rtl="0">
            <a:lnSpc>
              <a:spcPct val="90000"/>
            </a:lnSpc>
            <a:spcBef>
              <a:spcPct val="0"/>
            </a:spcBef>
            <a:spcAft>
              <a:spcPct val="15000"/>
            </a:spcAft>
            <a:buChar char="•"/>
          </a:pPr>
          <a:r>
            <a:rPr lang="en-US" sz="1800" kern="1200" dirty="0"/>
            <a:t>Data revealed significant differences within a county in terms of plan costs and therefore plan rates.</a:t>
          </a:r>
        </a:p>
        <a:p>
          <a:pPr marL="342900" lvl="2" indent="-171450" algn="l" defTabSz="800100" rtl="0">
            <a:lnSpc>
              <a:spcPct val="90000"/>
            </a:lnSpc>
            <a:spcBef>
              <a:spcPct val="0"/>
            </a:spcBef>
            <a:spcAft>
              <a:spcPct val="15000"/>
            </a:spcAft>
            <a:buChar char="•"/>
          </a:pPr>
          <a:r>
            <a:rPr lang="en-US" sz="1800" kern="1200" dirty="0"/>
            <a:t>DHCS implemented incorporating into the final plan rate a component that was based on a risk-adjusted county average rate</a:t>
          </a:r>
        </a:p>
        <a:p>
          <a:pPr marL="342900" lvl="2" indent="-171450" algn="l" defTabSz="800100" rtl="0">
            <a:lnSpc>
              <a:spcPct val="90000"/>
            </a:lnSpc>
            <a:spcBef>
              <a:spcPct val="0"/>
            </a:spcBef>
            <a:spcAft>
              <a:spcPct val="15000"/>
            </a:spcAft>
            <a:buChar char="•"/>
          </a:pPr>
          <a:r>
            <a:rPr lang="en-US" sz="1800" kern="1200" dirty="0"/>
            <a:t>In 2011, 20% of the final rate was based on a risk-adjusted county average, with the remainder based on plan-specific costs.  The percentage has increased over time and is currently 50%.</a:t>
          </a:r>
        </a:p>
        <a:p>
          <a:pPr marL="342900" lvl="2" indent="-171450" algn="l" defTabSz="800100" rtl="0">
            <a:lnSpc>
              <a:spcPct val="90000"/>
            </a:lnSpc>
            <a:spcBef>
              <a:spcPct val="0"/>
            </a:spcBef>
            <a:spcAft>
              <a:spcPct val="15000"/>
            </a:spcAft>
            <a:buChar char="•"/>
          </a:pPr>
          <a:r>
            <a:rPr lang="en-US" sz="1800" kern="1200" dirty="0"/>
            <a:t>By including the risk-adjusted county average in a plan’s rate, plans that are lower cost (accounting for differences in population risk) are rewarded and plans with higher cost are penalized, therefore incentivizing plans to be as cost-effective as possible</a:t>
          </a:r>
        </a:p>
      </dsp:txBody>
      <dsp:txXfrm>
        <a:off x="0" y="355521"/>
        <a:ext cx="8763000" cy="4309200"/>
      </dsp:txXfrm>
    </dsp:sp>
    <dsp:sp modelId="{420C961C-2F42-4756-9D1E-4C80263A1B47}">
      <dsp:nvSpPr>
        <dsp:cNvPr id="0" name=""/>
        <dsp:cNvSpPr/>
      </dsp:nvSpPr>
      <dsp:spPr>
        <a:xfrm>
          <a:off x="438150" y="89841"/>
          <a:ext cx="6134100" cy="53136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854" tIns="0" rIns="231854" bIns="0" numCol="1" spcCol="1270" anchor="ctr" anchorCtr="0">
          <a:noAutofit/>
        </a:bodyPr>
        <a:lstStyle/>
        <a:p>
          <a:pPr marL="0" lvl="0" indent="0" algn="l" defTabSz="1066800" rtl="0">
            <a:lnSpc>
              <a:spcPct val="90000"/>
            </a:lnSpc>
            <a:spcBef>
              <a:spcPct val="0"/>
            </a:spcBef>
            <a:spcAft>
              <a:spcPct val="35000"/>
            </a:spcAft>
            <a:buNone/>
          </a:pPr>
          <a:r>
            <a:rPr lang="en-US" sz="2400" kern="1200" dirty="0"/>
            <a:t>County Average Rate Setting</a:t>
          </a:r>
        </a:p>
      </dsp:txBody>
      <dsp:txXfrm>
        <a:off x="464089" y="115780"/>
        <a:ext cx="6082222" cy="4794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DD6BAF-79C5-4B61-9719-BF4A12A5C5BD}">
      <dsp:nvSpPr>
        <dsp:cNvPr id="0" name=""/>
        <dsp:cNvSpPr/>
      </dsp:nvSpPr>
      <dsp:spPr>
        <a:xfrm>
          <a:off x="4573315" y="2247900"/>
          <a:ext cx="444028" cy="1909323"/>
        </a:xfrm>
        <a:custGeom>
          <a:avLst/>
          <a:gdLst/>
          <a:ahLst/>
          <a:cxnLst/>
          <a:rect l="0" t="0" r="0" b="0"/>
          <a:pathLst>
            <a:path>
              <a:moveTo>
                <a:pt x="0" y="0"/>
              </a:moveTo>
              <a:lnTo>
                <a:pt x="222014" y="0"/>
              </a:lnTo>
              <a:lnTo>
                <a:pt x="222014" y="1909323"/>
              </a:lnTo>
              <a:lnTo>
                <a:pt x="444028" y="190932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550D0B-D0FC-4C37-A608-1ACFC7E23558}">
      <dsp:nvSpPr>
        <dsp:cNvPr id="0" name=""/>
        <dsp:cNvSpPr/>
      </dsp:nvSpPr>
      <dsp:spPr>
        <a:xfrm>
          <a:off x="4573315" y="2247900"/>
          <a:ext cx="444028" cy="954661"/>
        </a:xfrm>
        <a:custGeom>
          <a:avLst/>
          <a:gdLst/>
          <a:ahLst/>
          <a:cxnLst/>
          <a:rect l="0" t="0" r="0" b="0"/>
          <a:pathLst>
            <a:path>
              <a:moveTo>
                <a:pt x="0" y="0"/>
              </a:moveTo>
              <a:lnTo>
                <a:pt x="222014" y="0"/>
              </a:lnTo>
              <a:lnTo>
                <a:pt x="222014" y="954661"/>
              </a:lnTo>
              <a:lnTo>
                <a:pt x="444028" y="95466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694F8-68F5-49A5-AA5E-E94E1B481779}">
      <dsp:nvSpPr>
        <dsp:cNvPr id="0" name=""/>
        <dsp:cNvSpPr/>
      </dsp:nvSpPr>
      <dsp:spPr>
        <a:xfrm>
          <a:off x="4573315" y="2202179"/>
          <a:ext cx="444028" cy="91440"/>
        </a:xfrm>
        <a:custGeom>
          <a:avLst/>
          <a:gdLst/>
          <a:ahLst/>
          <a:cxnLst/>
          <a:rect l="0" t="0" r="0" b="0"/>
          <a:pathLst>
            <a:path>
              <a:moveTo>
                <a:pt x="0" y="45720"/>
              </a:moveTo>
              <a:lnTo>
                <a:pt x="444028" y="4572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76715B-89CA-41F3-A6EF-53E43B4910A0}">
      <dsp:nvSpPr>
        <dsp:cNvPr id="0" name=""/>
        <dsp:cNvSpPr/>
      </dsp:nvSpPr>
      <dsp:spPr>
        <a:xfrm>
          <a:off x="4573315" y="1293238"/>
          <a:ext cx="444028" cy="954661"/>
        </a:xfrm>
        <a:custGeom>
          <a:avLst/>
          <a:gdLst/>
          <a:ahLst/>
          <a:cxnLst/>
          <a:rect l="0" t="0" r="0" b="0"/>
          <a:pathLst>
            <a:path>
              <a:moveTo>
                <a:pt x="0" y="954661"/>
              </a:moveTo>
              <a:lnTo>
                <a:pt x="222014" y="954661"/>
              </a:lnTo>
              <a:lnTo>
                <a:pt x="222014" y="0"/>
              </a:lnTo>
              <a:lnTo>
                <a:pt x="444028"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13C445-864D-49FD-8A97-6DA9F61ECF5A}">
      <dsp:nvSpPr>
        <dsp:cNvPr id="0" name=""/>
        <dsp:cNvSpPr/>
      </dsp:nvSpPr>
      <dsp:spPr>
        <a:xfrm>
          <a:off x="4573315" y="338576"/>
          <a:ext cx="444028" cy="1909323"/>
        </a:xfrm>
        <a:custGeom>
          <a:avLst/>
          <a:gdLst/>
          <a:ahLst/>
          <a:cxnLst/>
          <a:rect l="0" t="0" r="0" b="0"/>
          <a:pathLst>
            <a:path>
              <a:moveTo>
                <a:pt x="0" y="1909323"/>
              </a:moveTo>
              <a:lnTo>
                <a:pt x="222014" y="1909323"/>
              </a:lnTo>
              <a:lnTo>
                <a:pt x="222014" y="0"/>
              </a:lnTo>
              <a:lnTo>
                <a:pt x="444028"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D48D21-CEF9-4303-89E2-39408AC3BA51}">
      <dsp:nvSpPr>
        <dsp:cNvPr id="0" name=""/>
        <dsp:cNvSpPr/>
      </dsp:nvSpPr>
      <dsp:spPr>
        <a:xfrm>
          <a:off x="992112" y="1248825"/>
          <a:ext cx="3581202" cy="199814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r>
            <a:rPr lang="en-US" sz="2000" kern="1200" dirty="0"/>
            <a:t>Under the new Waiver, several different incentive constructs are possible </a:t>
          </a:r>
        </a:p>
      </dsp:txBody>
      <dsp:txXfrm>
        <a:off x="992112" y="1248825"/>
        <a:ext cx="3581202" cy="1998149"/>
      </dsp:txXfrm>
    </dsp:sp>
    <dsp:sp modelId="{3D18EB35-8E4A-47F1-AB04-9FC31629AF4E}">
      <dsp:nvSpPr>
        <dsp:cNvPr id="0" name=""/>
        <dsp:cNvSpPr/>
      </dsp:nvSpPr>
      <dsp:spPr>
        <a:xfrm>
          <a:off x="5017343" y="4"/>
          <a:ext cx="2220143" cy="67714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dirty="0"/>
            <a:t>DHCS to Medi-Cal managed care health plans (MCPs)</a:t>
          </a:r>
        </a:p>
      </dsp:txBody>
      <dsp:txXfrm>
        <a:off x="5017343" y="4"/>
        <a:ext cx="2220143" cy="677143"/>
      </dsp:txXfrm>
    </dsp:sp>
    <dsp:sp modelId="{38D0859A-6C03-44B3-B1DD-03C779993BAF}">
      <dsp:nvSpPr>
        <dsp:cNvPr id="0" name=""/>
        <dsp:cNvSpPr/>
      </dsp:nvSpPr>
      <dsp:spPr>
        <a:xfrm>
          <a:off x="5017343" y="954666"/>
          <a:ext cx="2220143" cy="67714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a:t>MCPs to plan providers</a:t>
          </a:r>
        </a:p>
      </dsp:txBody>
      <dsp:txXfrm>
        <a:off x="5017343" y="954666"/>
        <a:ext cx="2220143" cy="677143"/>
      </dsp:txXfrm>
    </dsp:sp>
    <dsp:sp modelId="{108E78CF-A180-424D-89A2-D4B5712455BD}">
      <dsp:nvSpPr>
        <dsp:cNvPr id="0" name=""/>
        <dsp:cNvSpPr/>
      </dsp:nvSpPr>
      <dsp:spPr>
        <a:xfrm>
          <a:off x="5017343" y="1909328"/>
          <a:ext cx="2220143" cy="67714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a:t>MCPs to county behavioral health</a:t>
          </a:r>
        </a:p>
      </dsp:txBody>
      <dsp:txXfrm>
        <a:off x="5017343" y="1909328"/>
        <a:ext cx="2220143" cy="677143"/>
      </dsp:txXfrm>
    </dsp:sp>
    <dsp:sp modelId="{57B05D85-957E-4172-A962-20AFA40609F0}">
      <dsp:nvSpPr>
        <dsp:cNvPr id="0" name=""/>
        <dsp:cNvSpPr/>
      </dsp:nvSpPr>
      <dsp:spPr>
        <a:xfrm>
          <a:off x="5017343" y="2863989"/>
          <a:ext cx="2220143" cy="67714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dirty="0"/>
            <a:t>Pay for performance </a:t>
          </a:r>
        </a:p>
      </dsp:txBody>
      <dsp:txXfrm>
        <a:off x="5017343" y="2863989"/>
        <a:ext cx="2220143" cy="677143"/>
      </dsp:txXfrm>
    </dsp:sp>
    <dsp:sp modelId="{C3F97309-28E3-4F4B-83E4-E205754CDEEB}">
      <dsp:nvSpPr>
        <dsp:cNvPr id="0" name=""/>
        <dsp:cNvSpPr/>
      </dsp:nvSpPr>
      <dsp:spPr>
        <a:xfrm>
          <a:off x="5017343" y="3818651"/>
          <a:ext cx="2220143" cy="67714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dirty="0"/>
            <a:t>Shared savings/Accountable care arrangements</a:t>
          </a:r>
        </a:p>
      </dsp:txBody>
      <dsp:txXfrm>
        <a:off x="5017343" y="3818651"/>
        <a:ext cx="2220143" cy="6771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BDF521-DA8A-41F6-A931-8DBA354F5861}">
      <dsp:nvSpPr>
        <dsp:cNvPr id="0" name=""/>
        <dsp:cNvSpPr/>
      </dsp:nvSpPr>
      <dsp:spPr>
        <a:xfrm>
          <a:off x="0" y="16259"/>
          <a:ext cx="8458200" cy="10342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b="1" kern="1200" dirty="0"/>
            <a:t>2015 Waiver Renewal </a:t>
          </a:r>
          <a:br>
            <a:rPr lang="en-US" sz="2600" b="1" kern="1200" dirty="0"/>
          </a:br>
          <a:r>
            <a:rPr lang="en-US" sz="2600" b="1" kern="1200" dirty="0"/>
            <a:t>Initial Concepts</a:t>
          </a:r>
          <a:endParaRPr lang="en-US" sz="2600" kern="1200" dirty="0"/>
        </a:p>
      </dsp:txBody>
      <dsp:txXfrm>
        <a:off x="50489" y="66748"/>
        <a:ext cx="8357222" cy="9333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987544-9B22-42CE-A46A-FBB89A553C83}">
      <dsp:nvSpPr>
        <dsp:cNvPr id="0" name=""/>
        <dsp:cNvSpPr/>
      </dsp:nvSpPr>
      <dsp:spPr>
        <a:xfrm>
          <a:off x="0" y="1019905"/>
          <a:ext cx="8229600" cy="2486151"/>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562356" rIns="638708" bIns="142240" numCol="1" spcCol="1270" anchor="t" anchorCtr="0">
          <a:noAutofit/>
        </a:bodyPr>
        <a:lstStyle/>
        <a:p>
          <a:pPr marL="228600" lvl="1" indent="-228600" algn="l" defTabSz="889000" rtl="0">
            <a:lnSpc>
              <a:spcPct val="90000"/>
            </a:lnSpc>
            <a:spcBef>
              <a:spcPct val="0"/>
            </a:spcBef>
            <a:spcAft>
              <a:spcPct val="15000"/>
            </a:spcAft>
            <a:buChar char="•"/>
          </a:pPr>
          <a:r>
            <a:rPr lang="en-US" sz="2000" kern="1200" dirty="0"/>
            <a:t>To further delivery of high quality and cost efficient care for our beneficiaries</a:t>
          </a:r>
        </a:p>
        <a:p>
          <a:pPr marL="228600" lvl="1" indent="-228600" algn="l" defTabSz="889000" rtl="0">
            <a:lnSpc>
              <a:spcPct val="90000"/>
            </a:lnSpc>
            <a:spcBef>
              <a:spcPct val="0"/>
            </a:spcBef>
            <a:spcAft>
              <a:spcPct val="15000"/>
            </a:spcAft>
            <a:buChar char="•"/>
          </a:pPr>
          <a:r>
            <a:rPr lang="en-US" sz="2000" kern="1200" dirty="0"/>
            <a:t>To ensure long-term viability of the delivery system post-ACA expansion</a:t>
          </a:r>
        </a:p>
        <a:p>
          <a:pPr marL="228600" lvl="1" indent="-228600" algn="l" defTabSz="889000" rtl="0">
            <a:lnSpc>
              <a:spcPct val="90000"/>
            </a:lnSpc>
            <a:spcBef>
              <a:spcPct val="0"/>
            </a:spcBef>
            <a:spcAft>
              <a:spcPct val="15000"/>
            </a:spcAft>
            <a:buChar char="•"/>
          </a:pPr>
          <a:r>
            <a:rPr lang="en-US" sz="2000" kern="1200" dirty="0"/>
            <a:t>To continue California’s momentum and successes in innovation achieved under the “Bridge to Reform” Waiver</a:t>
          </a:r>
        </a:p>
      </dsp:txBody>
      <dsp:txXfrm>
        <a:off x="0" y="1019905"/>
        <a:ext cx="8229600" cy="2486151"/>
      </dsp:txXfrm>
    </dsp:sp>
    <dsp:sp modelId="{1DBCDEBE-6FE2-4695-853B-214935F1123C}">
      <dsp:nvSpPr>
        <dsp:cNvPr id="0" name=""/>
        <dsp:cNvSpPr/>
      </dsp:nvSpPr>
      <dsp:spPr>
        <a:xfrm>
          <a:off x="304799" y="818319"/>
          <a:ext cx="5760720" cy="48280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b="0" kern="1200" dirty="0"/>
            <a:t>Shared Goals with CMS</a:t>
          </a:r>
        </a:p>
      </dsp:txBody>
      <dsp:txXfrm>
        <a:off x="328368" y="841888"/>
        <a:ext cx="5713582" cy="4356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EA962-1D53-4B1D-BE0A-EC8656E5215E}">
      <dsp:nvSpPr>
        <dsp:cNvPr id="0" name=""/>
        <dsp:cNvSpPr/>
      </dsp:nvSpPr>
      <dsp:spPr>
        <a:xfrm>
          <a:off x="-5461837" y="-836291"/>
          <a:ext cx="6503345" cy="6503345"/>
        </a:xfrm>
        <a:prstGeom prst="blockArc">
          <a:avLst>
            <a:gd name="adj1" fmla="val 18900000"/>
            <a:gd name="adj2" fmla="val 2700000"/>
            <a:gd name="adj3" fmla="val 332"/>
          </a:avLst>
        </a:pr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8362D-111A-4C3F-A9A5-6F7F2F44C4DB}">
      <dsp:nvSpPr>
        <dsp:cNvPr id="0" name=""/>
        <dsp:cNvSpPr/>
      </dsp:nvSpPr>
      <dsp:spPr>
        <a:xfrm>
          <a:off x="545243" y="37138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Strengthen primary care delivery and access</a:t>
          </a:r>
        </a:p>
      </dsp:txBody>
      <dsp:txXfrm>
        <a:off x="545243" y="371389"/>
        <a:ext cx="7921859" cy="743164"/>
      </dsp:txXfrm>
    </dsp:sp>
    <dsp:sp modelId="{8325CF4F-5DAC-4F65-9038-516836ABD603}">
      <dsp:nvSpPr>
        <dsp:cNvPr id="0" name=""/>
        <dsp:cNvSpPr/>
      </dsp:nvSpPr>
      <dsp:spPr>
        <a:xfrm>
          <a:off x="80766" y="27849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89CD0D-E5EC-48ED-8690-34C5D8010BEE}">
      <dsp:nvSpPr>
        <dsp:cNvPr id="0" name=""/>
        <dsp:cNvSpPr/>
      </dsp:nvSpPr>
      <dsp:spPr>
        <a:xfrm>
          <a:off x="971317" y="148632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Avoid unnecessary institutionalization and services by building the foundation for an integrated health care delivery system that incentivizes quality and efficiency </a:t>
          </a:r>
        </a:p>
      </dsp:txBody>
      <dsp:txXfrm>
        <a:off x="971317" y="1486329"/>
        <a:ext cx="7495785" cy="743164"/>
      </dsp:txXfrm>
    </dsp:sp>
    <dsp:sp modelId="{8507B2B2-57D3-4E95-A997-4B73A3DA7BCC}">
      <dsp:nvSpPr>
        <dsp:cNvPr id="0" name=""/>
        <dsp:cNvSpPr/>
      </dsp:nvSpPr>
      <dsp:spPr>
        <a:xfrm>
          <a:off x="506839" y="139343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D2A1D1-C398-4864-A6A3-0A41635808B5}">
      <dsp:nvSpPr>
        <dsp:cNvPr id="0" name=""/>
        <dsp:cNvSpPr/>
      </dsp:nvSpPr>
      <dsp:spPr>
        <a:xfrm>
          <a:off x="971317" y="260126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Address social determinants of health</a:t>
          </a:r>
        </a:p>
      </dsp:txBody>
      <dsp:txXfrm>
        <a:off x="971317" y="2601269"/>
        <a:ext cx="7495785" cy="743164"/>
      </dsp:txXfrm>
    </dsp:sp>
    <dsp:sp modelId="{F29CE4F2-6122-4C17-822F-7343B1825888}">
      <dsp:nvSpPr>
        <dsp:cNvPr id="0" name=""/>
        <dsp:cNvSpPr/>
      </dsp:nvSpPr>
      <dsp:spPr>
        <a:xfrm>
          <a:off x="506839" y="250837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F21E3A-30D6-4422-85CB-8B3A859B886B}">
      <dsp:nvSpPr>
        <dsp:cNvPr id="0" name=""/>
        <dsp:cNvSpPr/>
      </dsp:nvSpPr>
      <dsp:spPr>
        <a:xfrm>
          <a:off x="545243" y="371620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Use California’s sophisticated Medicaid program as an incubator to test innovative approaches to whole-person care</a:t>
          </a:r>
        </a:p>
      </dsp:txBody>
      <dsp:txXfrm>
        <a:off x="545243" y="3716209"/>
        <a:ext cx="7921859" cy="743164"/>
      </dsp:txXfrm>
    </dsp:sp>
    <dsp:sp modelId="{56E5B142-0C2B-456B-8B46-0351C09C44D0}">
      <dsp:nvSpPr>
        <dsp:cNvPr id="0" name=""/>
        <dsp:cNvSpPr/>
      </dsp:nvSpPr>
      <dsp:spPr>
        <a:xfrm>
          <a:off x="80766" y="362331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03B7E0-6499-4C2A-8693-463B3EEAA5BE}">
      <dsp:nvSpPr>
        <dsp:cNvPr id="0" name=""/>
        <dsp:cNvSpPr/>
      </dsp:nvSpPr>
      <dsp:spPr>
        <a:xfrm>
          <a:off x="2948582" y="1119782"/>
          <a:ext cx="2789634" cy="2789634"/>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49530" tIns="49530" rIns="49530" bIns="49530" numCol="1" spcCol="1270" anchor="ctr" anchorCtr="0">
          <a:noAutofit/>
        </a:bodyPr>
        <a:lstStyle/>
        <a:p>
          <a:pPr marL="0" lvl="0" indent="0" algn="ctr" defTabSz="1733550" rtl="0">
            <a:lnSpc>
              <a:spcPct val="90000"/>
            </a:lnSpc>
            <a:spcBef>
              <a:spcPct val="0"/>
            </a:spcBef>
            <a:spcAft>
              <a:spcPct val="35000"/>
            </a:spcAft>
            <a:buNone/>
          </a:pPr>
          <a:r>
            <a:rPr lang="en-US" sz="3900" kern="1200" dirty="0"/>
            <a:t>Initial Waiver Concepts</a:t>
          </a:r>
        </a:p>
      </dsp:txBody>
      <dsp:txXfrm>
        <a:off x="3357114" y="1528314"/>
        <a:ext cx="1972570" cy="1972570"/>
      </dsp:txXfrm>
    </dsp:sp>
    <dsp:sp modelId="{55B08FD8-BF63-49FA-8C28-DF976D8EE9F3}">
      <dsp:nvSpPr>
        <dsp:cNvPr id="0" name=""/>
        <dsp:cNvSpPr/>
      </dsp:nvSpPr>
      <dsp:spPr>
        <a:xfrm>
          <a:off x="3645991" y="497"/>
          <a:ext cx="1394817" cy="1394817"/>
        </a:xfrm>
        <a:prstGeom prst="ellipse">
          <a:avLst/>
        </a:prstGeom>
        <a:solidFill>
          <a:schemeClr val="accent5">
            <a:alpha val="50000"/>
            <a:hueOff val="751338"/>
            <a:satOff val="-3297"/>
            <a:lumOff val="9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Federal/ State Shared Savings</a:t>
          </a:r>
        </a:p>
      </dsp:txBody>
      <dsp:txXfrm>
        <a:off x="3850257" y="204763"/>
        <a:ext cx="986285" cy="986285"/>
      </dsp:txXfrm>
    </dsp:sp>
    <dsp:sp modelId="{EF45FE92-D9DF-44A7-84F4-29B408FB4EE5}">
      <dsp:nvSpPr>
        <dsp:cNvPr id="0" name=""/>
        <dsp:cNvSpPr/>
      </dsp:nvSpPr>
      <dsp:spPr>
        <a:xfrm>
          <a:off x="4930587" y="532595"/>
          <a:ext cx="1394817" cy="1394817"/>
        </a:xfrm>
        <a:prstGeom prst="ellipse">
          <a:avLst/>
        </a:prstGeom>
        <a:solidFill>
          <a:schemeClr val="accent5">
            <a:alpha val="50000"/>
            <a:hueOff val="1502676"/>
            <a:satOff val="-6595"/>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Payment/ Delivery Reform Incentive Payments</a:t>
          </a:r>
        </a:p>
      </dsp:txBody>
      <dsp:txXfrm>
        <a:off x="5134853" y="736861"/>
        <a:ext cx="986285" cy="986285"/>
      </dsp:txXfrm>
    </dsp:sp>
    <dsp:sp modelId="{BC0D73CF-CB3C-4DE8-8778-737188D9C089}">
      <dsp:nvSpPr>
        <dsp:cNvPr id="0" name=""/>
        <dsp:cNvSpPr/>
      </dsp:nvSpPr>
      <dsp:spPr>
        <a:xfrm>
          <a:off x="5462684" y="1817191"/>
          <a:ext cx="1394817" cy="1394817"/>
        </a:xfrm>
        <a:prstGeom prst="ellipse">
          <a:avLst/>
        </a:prstGeom>
        <a:solidFill>
          <a:schemeClr val="accent5">
            <a:alpha val="50000"/>
            <a:hueOff val="2254013"/>
            <a:satOff val="-9892"/>
            <a:lumOff val="294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Safety Net Payment Reforms</a:t>
          </a:r>
        </a:p>
      </dsp:txBody>
      <dsp:txXfrm>
        <a:off x="5666950" y="2021457"/>
        <a:ext cx="986285" cy="986285"/>
      </dsp:txXfrm>
    </dsp:sp>
    <dsp:sp modelId="{480C95D1-44CF-4166-B77C-BCCB1B5BA9B2}">
      <dsp:nvSpPr>
        <dsp:cNvPr id="0" name=""/>
        <dsp:cNvSpPr/>
      </dsp:nvSpPr>
      <dsp:spPr>
        <a:xfrm>
          <a:off x="4930587" y="3101787"/>
          <a:ext cx="1394817" cy="1394817"/>
        </a:xfrm>
        <a:prstGeom prst="ellipse">
          <a:avLst/>
        </a:prstGeom>
        <a:solidFill>
          <a:schemeClr val="accent5">
            <a:alpha val="50000"/>
            <a:hueOff val="3005351"/>
            <a:satOff val="-13190"/>
            <a:lumOff val="39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FQHC Payment/ Delivery Reform</a:t>
          </a:r>
        </a:p>
      </dsp:txBody>
      <dsp:txXfrm>
        <a:off x="5134853" y="3306053"/>
        <a:ext cx="986285" cy="986285"/>
      </dsp:txXfrm>
    </dsp:sp>
    <dsp:sp modelId="{E795717D-DF23-4DC5-93AD-F6CE917AC65C}">
      <dsp:nvSpPr>
        <dsp:cNvPr id="0" name=""/>
        <dsp:cNvSpPr/>
      </dsp:nvSpPr>
      <dsp:spPr>
        <a:xfrm>
          <a:off x="3645991" y="3633884"/>
          <a:ext cx="1394817" cy="1394817"/>
        </a:xfrm>
        <a:prstGeom prst="ellipse">
          <a:avLst/>
        </a:prstGeom>
        <a:solidFill>
          <a:schemeClr val="accent5">
            <a:alpha val="50000"/>
            <a:hueOff val="3756689"/>
            <a:satOff val="-16488"/>
            <a:lumOff val="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Successor DSRIP</a:t>
          </a:r>
        </a:p>
      </dsp:txBody>
      <dsp:txXfrm>
        <a:off x="3850257" y="3838150"/>
        <a:ext cx="986285" cy="986285"/>
      </dsp:txXfrm>
    </dsp:sp>
    <dsp:sp modelId="{F1495922-FF57-41BB-9749-1DEE728A197D}">
      <dsp:nvSpPr>
        <dsp:cNvPr id="0" name=""/>
        <dsp:cNvSpPr/>
      </dsp:nvSpPr>
      <dsp:spPr>
        <a:xfrm>
          <a:off x="2361395" y="3101787"/>
          <a:ext cx="1394817" cy="1394817"/>
        </a:xfrm>
        <a:prstGeom prst="ellipse">
          <a:avLst/>
        </a:prstGeom>
        <a:solidFill>
          <a:schemeClr val="accent5">
            <a:alpha val="50000"/>
            <a:hueOff val="4508027"/>
            <a:satOff val="-19785"/>
            <a:lumOff val="58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CCS Program Redesign</a:t>
          </a:r>
        </a:p>
      </dsp:txBody>
      <dsp:txXfrm>
        <a:off x="2565661" y="3306053"/>
        <a:ext cx="986285" cy="986285"/>
      </dsp:txXfrm>
    </dsp:sp>
    <dsp:sp modelId="{1DE8BF96-D125-482E-9A24-07D8E910C141}">
      <dsp:nvSpPr>
        <dsp:cNvPr id="0" name=""/>
        <dsp:cNvSpPr/>
      </dsp:nvSpPr>
      <dsp:spPr>
        <a:xfrm>
          <a:off x="1829297" y="1817191"/>
          <a:ext cx="1394817" cy="1394817"/>
        </a:xfrm>
        <a:prstGeom prst="ellipse">
          <a:avLst/>
        </a:prstGeom>
        <a:solidFill>
          <a:schemeClr val="accent5">
            <a:alpha val="50000"/>
            <a:hueOff val="5259365"/>
            <a:satOff val="-23082"/>
            <a:lumOff val="6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Shelter for Vulnerable Populations</a:t>
          </a:r>
        </a:p>
      </dsp:txBody>
      <dsp:txXfrm>
        <a:off x="2033563" y="2021457"/>
        <a:ext cx="986285" cy="986285"/>
      </dsp:txXfrm>
    </dsp:sp>
    <dsp:sp modelId="{1931ACA8-2049-4A26-B231-5F89E5E67EF3}">
      <dsp:nvSpPr>
        <dsp:cNvPr id="0" name=""/>
        <dsp:cNvSpPr/>
      </dsp:nvSpPr>
      <dsp:spPr>
        <a:xfrm>
          <a:off x="2361395" y="532595"/>
          <a:ext cx="1394817" cy="1394817"/>
        </a:xfrm>
        <a:prstGeom prst="ellipse">
          <a:avLst/>
        </a:prstGeom>
        <a:solidFill>
          <a:schemeClr val="accent5">
            <a:alpha val="50000"/>
            <a:hueOff val="6010703"/>
            <a:satOff val="-26380"/>
            <a:lumOff val="78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en-US" sz="1300" kern="1200" dirty="0"/>
            <a:t>Workforce Development</a:t>
          </a:r>
        </a:p>
      </dsp:txBody>
      <dsp:txXfrm>
        <a:off x="2565661" y="736861"/>
        <a:ext cx="986285" cy="9862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BDF521-DA8A-41F6-A931-8DBA354F5861}">
      <dsp:nvSpPr>
        <dsp:cNvPr id="0" name=""/>
        <dsp:cNvSpPr/>
      </dsp:nvSpPr>
      <dsp:spPr>
        <a:xfrm>
          <a:off x="0" y="1667236"/>
          <a:ext cx="8229600" cy="76042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b="1" kern="1200" dirty="0"/>
            <a:t>Plan/Provider Incentives</a:t>
          </a:r>
          <a:endParaRPr lang="en-US" sz="2600" kern="1200" dirty="0"/>
        </a:p>
      </dsp:txBody>
      <dsp:txXfrm>
        <a:off x="37121" y="1704357"/>
        <a:ext cx="8155358" cy="6861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8DBF6F-7BBF-441B-A619-2B92F8570B08}">
      <dsp:nvSpPr>
        <dsp:cNvPr id="0" name=""/>
        <dsp:cNvSpPr/>
      </dsp:nvSpPr>
      <dsp:spPr>
        <a:xfrm>
          <a:off x="0" y="638923"/>
          <a:ext cx="8229600" cy="197505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95732" rIns="63870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Assigns beneficiaries who do not choose a Medi-Cal managed care health plan (MCP) to an MCP</a:t>
          </a:r>
        </a:p>
        <a:p>
          <a:pPr marL="171450" lvl="1" indent="-171450" algn="l" defTabSz="844550" rtl="0">
            <a:lnSpc>
              <a:spcPct val="90000"/>
            </a:lnSpc>
            <a:spcBef>
              <a:spcPct val="0"/>
            </a:spcBef>
            <a:spcAft>
              <a:spcPct val="15000"/>
            </a:spcAft>
            <a:buChar char="•"/>
          </a:pPr>
          <a:r>
            <a:rPr lang="en-US" sz="1900" kern="1200"/>
            <a:t>An assignment percentage is calculated for all MCPs (non-COHS) based on a combination of safety net and HEDIS measures</a:t>
          </a:r>
        </a:p>
        <a:p>
          <a:pPr marL="171450" lvl="1" indent="-171450" algn="l" defTabSz="844550" rtl="0">
            <a:lnSpc>
              <a:spcPct val="90000"/>
            </a:lnSpc>
            <a:spcBef>
              <a:spcPct val="0"/>
            </a:spcBef>
            <a:spcAft>
              <a:spcPct val="15000"/>
            </a:spcAft>
            <a:buChar char="•"/>
          </a:pPr>
          <a:r>
            <a:rPr lang="en-US" sz="1900" u="sng" kern="1200" dirty="0">
              <a:hlinkClick xmlns:r="http://schemas.openxmlformats.org/officeDocument/2006/relationships" r:id="rId1"/>
            </a:rPr>
            <a:t>http://www.dhcs.ca.gov/provgovpart/Pages/MMCDAAIncentive.aspx</a:t>
          </a:r>
          <a:endParaRPr lang="en-US" sz="1900" kern="1200" dirty="0"/>
        </a:p>
      </dsp:txBody>
      <dsp:txXfrm>
        <a:off x="0" y="638923"/>
        <a:ext cx="8229600" cy="1975050"/>
      </dsp:txXfrm>
    </dsp:sp>
    <dsp:sp modelId="{F42D3117-AC6D-4F43-B132-51E11C690F9A}">
      <dsp:nvSpPr>
        <dsp:cNvPr id="0" name=""/>
        <dsp:cNvSpPr/>
      </dsp:nvSpPr>
      <dsp:spPr>
        <a:xfrm>
          <a:off x="411480" y="152399"/>
          <a:ext cx="6370319" cy="76696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kern="1200" dirty="0"/>
            <a:t>Auto-Assignment Incentive Program (default algorithm)</a:t>
          </a:r>
        </a:p>
      </dsp:txBody>
      <dsp:txXfrm>
        <a:off x="448920" y="189839"/>
        <a:ext cx="6295439" cy="692084"/>
      </dsp:txXfrm>
    </dsp:sp>
    <dsp:sp modelId="{42BA1EA0-EC32-4841-8A0B-FDF4AF30379E}">
      <dsp:nvSpPr>
        <dsp:cNvPr id="0" name=""/>
        <dsp:cNvSpPr/>
      </dsp:nvSpPr>
      <dsp:spPr>
        <a:xfrm>
          <a:off x="0" y="2997013"/>
          <a:ext cx="8229600" cy="1376550"/>
        </a:xfrm>
        <a:prstGeom prst="rect">
          <a:avLst/>
        </a:prstGeom>
        <a:solidFill>
          <a:schemeClr val="lt1">
            <a:alpha val="90000"/>
            <a:hueOff val="0"/>
            <a:satOff val="0"/>
            <a:lumOff val="0"/>
            <a:alphaOff val="0"/>
          </a:schemeClr>
        </a:solidFill>
        <a:ln w="25400" cap="flat" cmpd="sng" algn="ctr">
          <a:solidFill>
            <a:schemeClr val="accent2">
              <a:hueOff val="428568"/>
              <a:satOff val="-48092"/>
              <a:lumOff val="823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95732" rIns="63870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A majority of MCPs have implemented pay for performance incentive programs</a:t>
          </a:r>
        </a:p>
        <a:p>
          <a:pPr marL="171450" lvl="1" indent="-171450" algn="l" defTabSz="844550" rtl="0">
            <a:lnSpc>
              <a:spcPct val="90000"/>
            </a:lnSpc>
            <a:spcBef>
              <a:spcPct val="0"/>
            </a:spcBef>
            <a:spcAft>
              <a:spcPct val="15000"/>
            </a:spcAft>
            <a:buChar char="•"/>
          </a:pPr>
          <a:r>
            <a:rPr lang="en-US" sz="1900" kern="1200"/>
            <a:t>Type, structure and funding vary by MCP</a:t>
          </a:r>
        </a:p>
      </dsp:txBody>
      <dsp:txXfrm>
        <a:off x="0" y="2997013"/>
        <a:ext cx="8229600" cy="1376550"/>
      </dsp:txXfrm>
    </dsp:sp>
    <dsp:sp modelId="{134235EB-D945-47EA-9B03-33C8254E76B1}">
      <dsp:nvSpPr>
        <dsp:cNvPr id="0" name=""/>
        <dsp:cNvSpPr/>
      </dsp:nvSpPr>
      <dsp:spPr>
        <a:xfrm>
          <a:off x="411480" y="2716573"/>
          <a:ext cx="6370319" cy="560880"/>
        </a:xfrm>
        <a:prstGeom prst="roundRect">
          <a:avLst/>
        </a:prstGeom>
        <a:solidFill>
          <a:schemeClr val="accent2">
            <a:hueOff val="428568"/>
            <a:satOff val="-48092"/>
            <a:lumOff val="823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kern="1200" dirty="0"/>
            <a:t>Medi-Cal Managed Care Health Plans (MCPs)</a:t>
          </a:r>
        </a:p>
      </dsp:txBody>
      <dsp:txXfrm>
        <a:off x="438860" y="2743953"/>
        <a:ext cx="6315559" cy="5061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50836-B1B5-4562-8B24-5AD1BDBB1DA0}">
      <dsp:nvSpPr>
        <dsp:cNvPr id="0" name=""/>
        <dsp:cNvSpPr/>
      </dsp:nvSpPr>
      <dsp:spPr>
        <a:xfrm>
          <a:off x="0" y="331581"/>
          <a:ext cx="8229600" cy="4158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416560" rIns="638708" bIns="142240" numCol="1" spcCol="1270" anchor="t" anchorCtr="0">
          <a:noAutofit/>
        </a:bodyPr>
        <a:lstStyle/>
        <a:p>
          <a:pPr marL="228600" lvl="1" indent="-228600" algn="l" defTabSz="889000" rtl="0">
            <a:lnSpc>
              <a:spcPct val="90000"/>
            </a:lnSpc>
            <a:spcBef>
              <a:spcPct val="0"/>
            </a:spcBef>
            <a:spcAft>
              <a:spcPct val="15000"/>
            </a:spcAft>
            <a:buChar char="•"/>
          </a:pPr>
          <a:r>
            <a:rPr lang="en-US" sz="2000" kern="1200"/>
            <a:t>To incentivize high quality care and quality improvement, a portion of the capitated rate paid to Cal MediConnect plans will be withheld each year of the demonstration</a:t>
          </a:r>
        </a:p>
        <a:p>
          <a:pPr marL="457200" lvl="2" indent="-228600" algn="l" defTabSz="889000" rtl="0">
            <a:lnSpc>
              <a:spcPct val="90000"/>
            </a:lnSpc>
            <a:spcBef>
              <a:spcPct val="0"/>
            </a:spcBef>
            <a:spcAft>
              <a:spcPct val="15000"/>
            </a:spcAft>
            <a:buChar char="•"/>
          </a:pPr>
          <a:r>
            <a:rPr lang="en-US" sz="2000" kern="1200"/>
            <a:t>1% - Year 1</a:t>
          </a:r>
        </a:p>
        <a:p>
          <a:pPr marL="457200" lvl="2" indent="-228600" algn="l" defTabSz="889000" rtl="0">
            <a:lnSpc>
              <a:spcPct val="90000"/>
            </a:lnSpc>
            <a:spcBef>
              <a:spcPct val="0"/>
            </a:spcBef>
            <a:spcAft>
              <a:spcPct val="15000"/>
            </a:spcAft>
            <a:buChar char="•"/>
          </a:pPr>
          <a:r>
            <a:rPr lang="en-US" sz="2000" kern="1200"/>
            <a:t>2% - Year 2</a:t>
          </a:r>
        </a:p>
        <a:p>
          <a:pPr marL="457200" lvl="2" indent="-228600" algn="l" defTabSz="889000" rtl="0">
            <a:lnSpc>
              <a:spcPct val="90000"/>
            </a:lnSpc>
            <a:spcBef>
              <a:spcPct val="0"/>
            </a:spcBef>
            <a:spcAft>
              <a:spcPct val="15000"/>
            </a:spcAft>
            <a:buChar char="•"/>
          </a:pPr>
          <a:r>
            <a:rPr lang="en-US" sz="2000" kern="1200"/>
            <a:t>3% - Year 3</a:t>
          </a:r>
        </a:p>
        <a:p>
          <a:pPr marL="228600" lvl="1" indent="-228600" algn="l" defTabSz="889000" rtl="0">
            <a:lnSpc>
              <a:spcPct val="90000"/>
            </a:lnSpc>
            <a:spcBef>
              <a:spcPct val="0"/>
            </a:spcBef>
            <a:spcAft>
              <a:spcPct val="15000"/>
            </a:spcAft>
            <a:buChar char="•"/>
          </a:pPr>
          <a:r>
            <a:rPr lang="en-US" sz="2000" kern="1200"/>
            <a:t>The withheld amounts will be repaid retrospectively subject to participating plan performance consistent with established quality benchmarks</a:t>
          </a:r>
        </a:p>
        <a:p>
          <a:pPr marL="228600" lvl="1" indent="-228600" algn="l" defTabSz="889000" rtl="0">
            <a:lnSpc>
              <a:spcPct val="90000"/>
            </a:lnSpc>
            <a:spcBef>
              <a:spcPct val="0"/>
            </a:spcBef>
            <a:spcAft>
              <a:spcPct val="15000"/>
            </a:spcAft>
            <a:buChar char="•"/>
          </a:pPr>
          <a:r>
            <a:rPr lang="en-US" sz="2000" kern="1200"/>
            <a:t>These benchmarks are based on a combination of certain core national quality withhold measures, as well as State-specified quality measures </a:t>
          </a:r>
        </a:p>
      </dsp:txBody>
      <dsp:txXfrm>
        <a:off x="0" y="331581"/>
        <a:ext cx="8229600" cy="4158000"/>
      </dsp:txXfrm>
    </dsp:sp>
    <dsp:sp modelId="{679708AB-3F94-4799-B16B-B9DC85DD0A5E}">
      <dsp:nvSpPr>
        <dsp:cNvPr id="0" name=""/>
        <dsp:cNvSpPr/>
      </dsp:nvSpPr>
      <dsp:spPr>
        <a:xfrm>
          <a:off x="411480" y="36381"/>
          <a:ext cx="7437089" cy="5904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kern="1200" dirty="0"/>
            <a:t>Cal MediConnect (California’s duals demonstration)</a:t>
          </a:r>
        </a:p>
      </dsp:txBody>
      <dsp:txXfrm>
        <a:off x="440301" y="65202"/>
        <a:ext cx="7379447" cy="5327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027D46-7421-4738-85A7-C8FE12727518}">
      <dsp:nvSpPr>
        <dsp:cNvPr id="0" name=""/>
        <dsp:cNvSpPr/>
      </dsp:nvSpPr>
      <dsp:spPr>
        <a:xfrm>
          <a:off x="0" y="607701"/>
          <a:ext cx="8229600" cy="3591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95732" rIns="63870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Year 1 Quality Withhold Measures:</a:t>
          </a:r>
        </a:p>
        <a:p>
          <a:pPr marL="342900" lvl="2" indent="-171450" algn="l" defTabSz="844550" rtl="0">
            <a:lnSpc>
              <a:spcPct val="90000"/>
            </a:lnSpc>
            <a:spcBef>
              <a:spcPct val="0"/>
            </a:spcBef>
            <a:spcAft>
              <a:spcPct val="15000"/>
            </a:spcAft>
            <a:buChar char="•"/>
          </a:pPr>
          <a:r>
            <a:rPr lang="en-US" sz="1900" kern="1200" dirty="0"/>
            <a:t>Submission of encounter data as required</a:t>
          </a:r>
        </a:p>
        <a:p>
          <a:pPr marL="342900" lvl="2" indent="-171450" algn="l" defTabSz="844550" rtl="0">
            <a:lnSpc>
              <a:spcPct val="90000"/>
            </a:lnSpc>
            <a:spcBef>
              <a:spcPct val="0"/>
            </a:spcBef>
            <a:spcAft>
              <a:spcPct val="15000"/>
            </a:spcAft>
            <a:buChar char="•"/>
          </a:pPr>
          <a:r>
            <a:rPr lang="en-US" sz="1900" kern="1200"/>
            <a:t>Completed HRAs within 90 days</a:t>
          </a:r>
        </a:p>
        <a:p>
          <a:pPr marL="342900" lvl="2" indent="-171450" algn="l" defTabSz="844550" rtl="0">
            <a:lnSpc>
              <a:spcPct val="90000"/>
            </a:lnSpc>
            <a:spcBef>
              <a:spcPct val="0"/>
            </a:spcBef>
            <a:spcAft>
              <a:spcPct val="15000"/>
            </a:spcAft>
            <a:buChar char="•"/>
          </a:pPr>
          <a:r>
            <a:rPr lang="en-US" sz="1900" kern="1200"/>
            <a:t>Beneficiary input on program management and enrollee care</a:t>
          </a:r>
        </a:p>
        <a:p>
          <a:pPr marL="342900" lvl="2" indent="-171450" algn="l" defTabSz="844550" rtl="0">
            <a:lnSpc>
              <a:spcPct val="90000"/>
            </a:lnSpc>
            <a:spcBef>
              <a:spcPct val="0"/>
            </a:spcBef>
            <a:spcAft>
              <a:spcPct val="15000"/>
            </a:spcAft>
            <a:buChar char="•"/>
          </a:pPr>
          <a:r>
            <a:rPr lang="en-US" sz="1900" kern="1200"/>
            <a:t>Access to appointments &amp; needed care</a:t>
          </a:r>
        </a:p>
        <a:p>
          <a:pPr marL="342900" lvl="2" indent="-171450" algn="l" defTabSz="844550" rtl="0">
            <a:lnSpc>
              <a:spcPct val="90000"/>
            </a:lnSpc>
            <a:spcBef>
              <a:spcPct val="0"/>
            </a:spcBef>
            <a:spcAft>
              <a:spcPct val="15000"/>
            </a:spcAft>
            <a:buChar char="•"/>
          </a:pPr>
          <a:r>
            <a:rPr lang="en-US" sz="1900" kern="1200" dirty="0"/>
            <a:t>Behavioral Health Shared Accountability Process Measures</a:t>
          </a:r>
        </a:p>
        <a:p>
          <a:pPr marL="342900" lvl="2" indent="-171450" algn="l" defTabSz="844550" rtl="0">
            <a:lnSpc>
              <a:spcPct val="90000"/>
            </a:lnSpc>
            <a:spcBef>
              <a:spcPct val="0"/>
            </a:spcBef>
            <a:spcAft>
              <a:spcPct val="15000"/>
            </a:spcAft>
            <a:buChar char="•"/>
          </a:pPr>
          <a:r>
            <a:rPr lang="en-US" sz="1900" kern="1200"/>
            <a:t>Percent of enrollees with documented discussions of care goals </a:t>
          </a:r>
        </a:p>
        <a:p>
          <a:pPr marL="342900" lvl="2" indent="-171450" algn="l" defTabSz="844550" rtl="0">
            <a:lnSpc>
              <a:spcPct val="90000"/>
            </a:lnSpc>
            <a:spcBef>
              <a:spcPct val="0"/>
            </a:spcBef>
            <a:spcAft>
              <a:spcPct val="15000"/>
            </a:spcAft>
            <a:buChar char="•"/>
          </a:pPr>
          <a:r>
            <a:rPr lang="en-US" sz="1900" kern="1200"/>
            <a:t>Ensuring physical access to buildings, services and equipment </a:t>
          </a:r>
        </a:p>
        <a:p>
          <a:pPr marL="342900" lvl="2" indent="-171450" algn="l" defTabSz="844550" rtl="0">
            <a:lnSpc>
              <a:spcPct val="90000"/>
            </a:lnSpc>
            <a:spcBef>
              <a:spcPct val="0"/>
            </a:spcBef>
            <a:spcAft>
              <a:spcPct val="15000"/>
            </a:spcAft>
            <a:buChar char="•"/>
          </a:pPr>
          <a:r>
            <a:rPr lang="en-US" sz="1900" kern="1200"/>
            <a:t>Percent of members who have an IHSS case manager and have at least one case manager contact during the measurement year </a:t>
          </a:r>
        </a:p>
      </dsp:txBody>
      <dsp:txXfrm>
        <a:off x="0" y="607701"/>
        <a:ext cx="8229600" cy="3591000"/>
      </dsp:txXfrm>
    </dsp:sp>
    <dsp:sp modelId="{18C8D9E3-7B8C-4F41-B005-B60369E8C3A0}">
      <dsp:nvSpPr>
        <dsp:cNvPr id="0" name=""/>
        <dsp:cNvSpPr/>
      </dsp:nvSpPr>
      <dsp:spPr>
        <a:xfrm>
          <a:off x="411480" y="327261"/>
          <a:ext cx="5760720" cy="5608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066800" rtl="0">
            <a:lnSpc>
              <a:spcPct val="90000"/>
            </a:lnSpc>
            <a:spcBef>
              <a:spcPct val="0"/>
            </a:spcBef>
            <a:spcAft>
              <a:spcPct val="35000"/>
            </a:spcAft>
            <a:buNone/>
          </a:pPr>
          <a:r>
            <a:rPr lang="en-US" sz="2400" kern="1200" dirty="0"/>
            <a:t>Cal MediConnect</a:t>
          </a:r>
        </a:p>
      </dsp:txBody>
      <dsp:txXfrm>
        <a:off x="438860" y="354641"/>
        <a:ext cx="5705960"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2945" tIns="46472" rIns="92945" bIns="46472" rtlCol="0"/>
          <a:lstStyle>
            <a:lvl1pPr algn="l">
              <a:defRPr sz="1100">
                <a:latin typeface="Arial" charset="0"/>
              </a:defRPr>
            </a:lvl1pPr>
          </a:lstStyle>
          <a:p>
            <a:pPr>
              <a:defRPr/>
            </a:pPr>
            <a:endParaRPr lang="en-US" dirty="0"/>
          </a:p>
        </p:txBody>
      </p:sp>
      <p:sp>
        <p:nvSpPr>
          <p:cNvPr id="3" name="Date Placeholder 2"/>
          <p:cNvSpPr>
            <a:spLocks noGrp="1"/>
          </p:cNvSpPr>
          <p:nvPr>
            <p:ph type="dt" sz="quarter" idx="1"/>
          </p:nvPr>
        </p:nvSpPr>
        <p:spPr>
          <a:xfrm>
            <a:off x="3970339" y="1"/>
            <a:ext cx="3038475" cy="465138"/>
          </a:xfrm>
          <a:prstGeom prst="rect">
            <a:avLst/>
          </a:prstGeom>
        </p:spPr>
        <p:txBody>
          <a:bodyPr vert="horz" lIns="92945" tIns="46472" rIns="92945" bIns="46472" rtlCol="0"/>
          <a:lstStyle>
            <a:lvl1pPr algn="r">
              <a:defRPr sz="1100">
                <a:latin typeface="Arial" charset="0"/>
              </a:defRPr>
            </a:lvl1pPr>
          </a:lstStyle>
          <a:p>
            <a:pPr>
              <a:defRPr/>
            </a:pPr>
            <a:fld id="{C02EC334-52E8-4A16-BF48-EC2F82E782F4}" type="datetimeFigureOut">
              <a:rPr lang="en-US"/>
              <a:pPr>
                <a:defRPr/>
              </a:pPr>
              <a:t>12/4/2020</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2945" tIns="46472" rIns="92945" bIns="46472" rtlCol="0" anchor="b"/>
          <a:lstStyle>
            <a:lvl1pPr algn="l">
              <a:defRPr sz="1100">
                <a:latin typeface="Arial" charset="0"/>
              </a:defRPr>
            </a:lvl1pPr>
          </a:lstStyle>
          <a:p>
            <a:pPr>
              <a:defRPr/>
            </a:pPr>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2945" tIns="46472" rIns="92945" bIns="46472" rtlCol="0" anchor="b"/>
          <a:lstStyle>
            <a:lvl1pPr algn="r">
              <a:defRPr sz="1100">
                <a:latin typeface="Arial" charset="0"/>
              </a:defRPr>
            </a:lvl1pPr>
          </a:lstStyle>
          <a:p>
            <a:pPr>
              <a:defRPr/>
            </a:pPr>
            <a:fld id="{BE31AAFF-C51A-4294-B66A-A3626583EC7D}" type="slidenum">
              <a:rPr lang="en-US"/>
              <a:pPr>
                <a:defRPr/>
              </a:pPr>
              <a:t>‹#›</a:t>
            </a:fld>
            <a:endParaRPr lang="en-US" dirty="0"/>
          </a:p>
        </p:txBody>
      </p:sp>
    </p:spTree>
    <p:extLst>
      <p:ext uri="{BB962C8B-B14F-4D97-AF65-F5344CB8AC3E}">
        <p14:creationId xmlns:p14="http://schemas.microsoft.com/office/powerpoint/2010/main" val="4143342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2945" tIns="46472" rIns="92945" bIns="46472" rtlCol="0"/>
          <a:lstStyle>
            <a:lvl1pPr algn="l">
              <a:defRPr sz="1100">
                <a:latin typeface="Arial" charset="0"/>
              </a:defRPr>
            </a:lvl1pPr>
          </a:lstStyle>
          <a:p>
            <a:pPr>
              <a:defRPr/>
            </a:pPr>
            <a:endParaRPr lang="en-US" dirty="0"/>
          </a:p>
        </p:txBody>
      </p:sp>
      <p:sp>
        <p:nvSpPr>
          <p:cNvPr id="3" name="Date Placeholder 2"/>
          <p:cNvSpPr>
            <a:spLocks noGrp="1"/>
          </p:cNvSpPr>
          <p:nvPr>
            <p:ph type="dt" idx="1"/>
          </p:nvPr>
        </p:nvSpPr>
        <p:spPr>
          <a:xfrm>
            <a:off x="3970339" y="1"/>
            <a:ext cx="3038475" cy="465138"/>
          </a:xfrm>
          <a:prstGeom prst="rect">
            <a:avLst/>
          </a:prstGeom>
        </p:spPr>
        <p:txBody>
          <a:bodyPr vert="horz" lIns="92945" tIns="46472" rIns="92945" bIns="46472" rtlCol="0"/>
          <a:lstStyle>
            <a:lvl1pPr algn="r">
              <a:defRPr sz="1100">
                <a:latin typeface="Arial" charset="0"/>
              </a:defRPr>
            </a:lvl1pPr>
          </a:lstStyle>
          <a:p>
            <a:pPr>
              <a:defRPr/>
            </a:pPr>
            <a:fld id="{3E0863DE-CE4D-4E1B-96D4-F6409EC5427F}" type="datetimeFigureOut">
              <a:rPr lang="en-US"/>
              <a:pPr>
                <a:defRPr/>
              </a:pPr>
              <a:t>12/4/2020</a:t>
            </a:fld>
            <a:endParaRPr lang="en-US" dirty="0"/>
          </a:p>
        </p:txBody>
      </p:sp>
      <p:sp>
        <p:nvSpPr>
          <p:cNvPr id="4" name="Slide Image Placeholder 3"/>
          <p:cNvSpPr>
            <a:spLocks noGrp="1" noRot="1" noChangeAspect="1"/>
          </p:cNvSpPr>
          <p:nvPr>
            <p:ph type="sldImg" idx="2"/>
          </p:nvPr>
        </p:nvSpPr>
        <p:spPr>
          <a:xfrm>
            <a:off x="1633538" y="696913"/>
            <a:ext cx="3743325" cy="2808287"/>
          </a:xfrm>
          <a:prstGeom prst="rect">
            <a:avLst/>
          </a:prstGeom>
          <a:noFill/>
          <a:ln w="12700">
            <a:solidFill>
              <a:prstClr val="black"/>
            </a:solidFill>
          </a:ln>
        </p:spPr>
        <p:txBody>
          <a:bodyPr vert="horz" lIns="92945" tIns="46472" rIns="92945" bIns="46472" rtlCol="0" anchor="ctr"/>
          <a:lstStyle/>
          <a:p>
            <a:pPr lvl="0"/>
            <a:endParaRPr lang="en-US" noProof="0" dirty="0"/>
          </a:p>
        </p:txBody>
      </p:sp>
      <p:sp>
        <p:nvSpPr>
          <p:cNvPr id="5" name="Notes Placeholder 4"/>
          <p:cNvSpPr>
            <a:spLocks noGrp="1"/>
          </p:cNvSpPr>
          <p:nvPr>
            <p:ph type="body" sz="quarter" idx="3"/>
          </p:nvPr>
        </p:nvSpPr>
        <p:spPr>
          <a:xfrm>
            <a:off x="701676" y="3657600"/>
            <a:ext cx="5607049" cy="4941888"/>
          </a:xfrm>
          <a:prstGeom prst="rect">
            <a:avLst/>
          </a:prstGeom>
        </p:spPr>
        <p:txBody>
          <a:bodyPr vert="horz" lIns="92945" tIns="46472" rIns="92945" bIns="4647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675"/>
            <a:ext cx="3038475" cy="465138"/>
          </a:xfrm>
          <a:prstGeom prst="rect">
            <a:avLst/>
          </a:prstGeom>
        </p:spPr>
        <p:txBody>
          <a:bodyPr vert="horz" lIns="92945" tIns="46472" rIns="92945" bIns="46472" rtlCol="0" anchor="b"/>
          <a:lstStyle>
            <a:lvl1pPr algn="l">
              <a:defRPr sz="1100">
                <a:latin typeface="Arial" charset="0"/>
              </a:defRPr>
            </a:lvl1pPr>
          </a:lstStyle>
          <a:p>
            <a:pPr>
              <a:defRPr/>
            </a:pPr>
            <a:endParaRPr lang="en-US" dirty="0"/>
          </a:p>
        </p:txBody>
      </p:sp>
      <p:sp>
        <p:nvSpPr>
          <p:cNvPr id="7" name="Slide Number Placeholder 6"/>
          <p:cNvSpPr>
            <a:spLocks noGrp="1"/>
          </p:cNvSpPr>
          <p:nvPr>
            <p:ph type="sldNum" sz="quarter" idx="5"/>
          </p:nvPr>
        </p:nvSpPr>
        <p:spPr>
          <a:xfrm>
            <a:off x="3970339" y="8829675"/>
            <a:ext cx="3038475" cy="465138"/>
          </a:xfrm>
          <a:prstGeom prst="rect">
            <a:avLst/>
          </a:prstGeom>
        </p:spPr>
        <p:txBody>
          <a:bodyPr vert="horz" lIns="92945" tIns="46472" rIns="92945" bIns="46472" rtlCol="0" anchor="b"/>
          <a:lstStyle>
            <a:lvl1pPr algn="r">
              <a:defRPr sz="1100">
                <a:latin typeface="Arial" charset="0"/>
              </a:defRPr>
            </a:lvl1pPr>
          </a:lstStyle>
          <a:p>
            <a:pPr>
              <a:defRPr/>
            </a:pPr>
            <a:fld id="{AE95DB40-7F5B-43E4-A926-C26F34DFD230}" type="slidenum">
              <a:rPr lang="en-US"/>
              <a:pPr>
                <a:defRPr/>
              </a:pPr>
              <a:t>‹#›</a:t>
            </a:fld>
            <a:endParaRPr lang="en-US" dirty="0"/>
          </a:p>
        </p:txBody>
      </p:sp>
    </p:spTree>
    <p:extLst>
      <p:ext uri="{BB962C8B-B14F-4D97-AF65-F5344CB8AC3E}">
        <p14:creationId xmlns:p14="http://schemas.microsoft.com/office/powerpoint/2010/main" val="40263687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z="1000" dirty="0">
              <a:latin typeface="Arial" charset="0"/>
              <a:cs typeface="Arial" charset="0"/>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1099" indent="-285038">
              <a:defRPr>
                <a:solidFill>
                  <a:schemeClr val="tx1"/>
                </a:solidFill>
                <a:latin typeface="Arial" charset="0"/>
              </a:defRPr>
            </a:lvl2pPr>
            <a:lvl3pPr marL="1140152" indent="-228030">
              <a:defRPr>
                <a:solidFill>
                  <a:schemeClr val="tx1"/>
                </a:solidFill>
                <a:latin typeface="Arial" charset="0"/>
              </a:defRPr>
            </a:lvl3pPr>
            <a:lvl4pPr marL="1596212" indent="-228030">
              <a:defRPr>
                <a:solidFill>
                  <a:schemeClr val="tx1"/>
                </a:solidFill>
                <a:latin typeface="Arial" charset="0"/>
              </a:defRPr>
            </a:lvl4pPr>
            <a:lvl5pPr marL="2052273" indent="-228030">
              <a:defRPr>
                <a:solidFill>
                  <a:schemeClr val="tx1"/>
                </a:solidFill>
                <a:latin typeface="Arial" charset="0"/>
              </a:defRPr>
            </a:lvl5pPr>
            <a:lvl6pPr marL="2508334" indent="-228030" eaLnBrk="0" fontAlgn="base" hangingPunct="0">
              <a:spcBef>
                <a:spcPct val="0"/>
              </a:spcBef>
              <a:spcAft>
                <a:spcPct val="0"/>
              </a:spcAft>
              <a:defRPr>
                <a:solidFill>
                  <a:schemeClr val="tx1"/>
                </a:solidFill>
                <a:latin typeface="Arial" charset="0"/>
              </a:defRPr>
            </a:lvl6pPr>
            <a:lvl7pPr marL="2964394" indent="-228030" eaLnBrk="0" fontAlgn="base" hangingPunct="0">
              <a:spcBef>
                <a:spcPct val="0"/>
              </a:spcBef>
              <a:spcAft>
                <a:spcPct val="0"/>
              </a:spcAft>
              <a:defRPr>
                <a:solidFill>
                  <a:schemeClr val="tx1"/>
                </a:solidFill>
                <a:latin typeface="Arial" charset="0"/>
              </a:defRPr>
            </a:lvl7pPr>
            <a:lvl8pPr marL="3420455" indent="-228030" eaLnBrk="0" fontAlgn="base" hangingPunct="0">
              <a:spcBef>
                <a:spcPct val="0"/>
              </a:spcBef>
              <a:spcAft>
                <a:spcPct val="0"/>
              </a:spcAft>
              <a:defRPr>
                <a:solidFill>
                  <a:schemeClr val="tx1"/>
                </a:solidFill>
                <a:latin typeface="Arial" charset="0"/>
              </a:defRPr>
            </a:lvl8pPr>
            <a:lvl9pPr marL="3876515" indent="-228030" eaLnBrk="0" fontAlgn="base" hangingPunct="0">
              <a:spcBef>
                <a:spcPct val="0"/>
              </a:spcBef>
              <a:spcAft>
                <a:spcPct val="0"/>
              </a:spcAft>
              <a:defRPr>
                <a:solidFill>
                  <a:schemeClr val="tx1"/>
                </a:solidFill>
                <a:latin typeface="Arial" charset="0"/>
              </a:defRPr>
            </a:lvl9pPr>
          </a:lstStyle>
          <a:p>
            <a:fld id="{4AFE67D9-0735-4066-8AA9-B5B11799B2C7}" type="slidenum">
              <a:rPr lang="en-US" smtClean="0"/>
              <a:pPr/>
              <a:t>1</a:t>
            </a:fld>
            <a:endParaRPr lang="en-US" dirty="0"/>
          </a:p>
        </p:txBody>
      </p:sp>
    </p:spTree>
    <p:extLst>
      <p:ext uri="{BB962C8B-B14F-4D97-AF65-F5344CB8AC3E}">
        <p14:creationId xmlns:p14="http://schemas.microsoft.com/office/powerpoint/2010/main" val="4073306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2</a:t>
            </a:fld>
            <a:endParaRPr lang="en-US" dirty="0"/>
          </a:p>
        </p:txBody>
      </p:sp>
    </p:spTree>
    <p:extLst>
      <p:ext uri="{BB962C8B-B14F-4D97-AF65-F5344CB8AC3E}">
        <p14:creationId xmlns:p14="http://schemas.microsoft.com/office/powerpoint/2010/main" val="3016109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3</a:t>
            </a:fld>
            <a:endParaRPr lang="en-US" dirty="0"/>
          </a:p>
        </p:txBody>
      </p:sp>
    </p:spTree>
    <p:extLst>
      <p:ext uri="{BB962C8B-B14F-4D97-AF65-F5344CB8AC3E}">
        <p14:creationId xmlns:p14="http://schemas.microsoft.com/office/powerpoint/2010/main" val="1203993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4</a:t>
            </a:fld>
            <a:endParaRPr lang="en-US" dirty="0"/>
          </a:p>
        </p:txBody>
      </p:sp>
    </p:spTree>
    <p:extLst>
      <p:ext uri="{BB962C8B-B14F-4D97-AF65-F5344CB8AC3E}">
        <p14:creationId xmlns:p14="http://schemas.microsoft.com/office/powerpoint/2010/main" val="3311468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5</a:t>
            </a:fld>
            <a:endParaRPr lang="en-US" dirty="0"/>
          </a:p>
        </p:txBody>
      </p:sp>
    </p:spTree>
    <p:extLst>
      <p:ext uri="{BB962C8B-B14F-4D97-AF65-F5344CB8AC3E}">
        <p14:creationId xmlns:p14="http://schemas.microsoft.com/office/powerpoint/2010/main" val="3097554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6</a:t>
            </a:fld>
            <a:endParaRPr lang="en-US" dirty="0"/>
          </a:p>
        </p:txBody>
      </p:sp>
    </p:spTree>
    <p:extLst>
      <p:ext uri="{BB962C8B-B14F-4D97-AF65-F5344CB8AC3E}">
        <p14:creationId xmlns:p14="http://schemas.microsoft.com/office/powerpoint/2010/main" val="20310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7</a:t>
            </a:fld>
            <a:endParaRPr lang="en-US" dirty="0"/>
          </a:p>
        </p:txBody>
      </p:sp>
    </p:spTree>
    <p:extLst>
      <p:ext uri="{BB962C8B-B14F-4D97-AF65-F5344CB8AC3E}">
        <p14:creationId xmlns:p14="http://schemas.microsoft.com/office/powerpoint/2010/main" val="197196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14</a:t>
            </a:fld>
            <a:endParaRPr lang="en-US" dirty="0"/>
          </a:p>
        </p:txBody>
      </p:sp>
    </p:spTree>
    <p:extLst>
      <p:ext uri="{BB962C8B-B14F-4D97-AF65-F5344CB8AC3E}">
        <p14:creationId xmlns:p14="http://schemas.microsoft.com/office/powerpoint/2010/main" val="2844856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a:t>
            </a:r>
            <a:r>
              <a:rPr lang="en-US" baseline="0" dirty="0"/>
              <a:t> invite input into this inbox!</a:t>
            </a:r>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15</a:t>
            </a:fld>
            <a:endParaRPr lang="en-US" dirty="0"/>
          </a:p>
        </p:txBody>
      </p:sp>
    </p:spTree>
    <p:extLst>
      <p:ext uri="{BB962C8B-B14F-4D97-AF65-F5344CB8AC3E}">
        <p14:creationId xmlns:p14="http://schemas.microsoft.com/office/powerpoint/2010/main" val="2740398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A4A5C7-838A-49B3-8472-6D52FA1066D1}"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C5C73DC-0507-4138-9647-9D479E916DE2}"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A7F78E-FD66-4CCF-8580-F544805D71A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9E94128-A514-417B-A16A-83B9062380EA}"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4B74B46-001A-414A-9872-125E25B9C48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72D57C5-3181-4FEE-B4EA-CACA96936D63}"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624DBB2A-596A-471F-8673-D9AA46F9AA62}"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CC070D9-43EE-438F-9348-EFE1FC55E766}"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E573C821-6BF7-40DF-9773-3C5024DC2169}"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E583A1B-6345-42C5-9529-FC5A055ABF2B}"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3610507-85EB-4738-AEED-C403B8BBA5AA}"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119E701-5686-4A8C-9AD0-5340147A1F7A}" type="slidenum">
              <a:rPr lang="en-US" smtClean="0"/>
              <a:pPr>
                <a:defRPr/>
              </a:pPr>
              <a:t>‹#›</a:t>
            </a:fld>
            <a:endParaRPr lang="en-US" dirty="0"/>
          </a:p>
        </p:txBody>
      </p:sp>
      <p:pic>
        <p:nvPicPr>
          <p:cNvPr id="7" name="Picture 17" descr="dhcs_logo_color_v1"/>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848600" y="304800"/>
            <a:ext cx="8334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15" r:id="rId1"/>
    <p:sldLayoutId id="2147484516" r:id="rId2"/>
    <p:sldLayoutId id="2147484517" r:id="rId3"/>
    <p:sldLayoutId id="2147484518" r:id="rId4"/>
    <p:sldLayoutId id="2147484519" r:id="rId5"/>
    <p:sldLayoutId id="2147484520" r:id="rId6"/>
    <p:sldLayoutId id="2147484521" r:id="rId7"/>
    <p:sldLayoutId id="2147484522" r:id="rId8"/>
    <p:sldLayoutId id="2147484523" r:id="rId9"/>
    <p:sldLayoutId id="2147484524" r:id="rId10"/>
    <p:sldLayoutId id="214748452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5.xml.rels><?xml version="1.0" encoding="UTF-8" standalone="yes"?>
<Relationships xmlns="http://schemas.openxmlformats.org/package/2006/relationships"><Relationship Id="rId3" Type="http://schemas.openxmlformats.org/officeDocument/2006/relationships/hyperlink" Target="mailto:WaiverRenewal@dhcs.ca.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ctrTitle"/>
          </p:nvPr>
        </p:nvSpPr>
        <p:spPr>
          <a:xfrm>
            <a:off x="304800" y="2130425"/>
            <a:ext cx="8534400" cy="1470025"/>
          </a:xfrm>
        </p:spPr>
        <p:txBody>
          <a:bodyPr>
            <a:normAutofit fontScale="90000"/>
          </a:bodyPr>
          <a:lstStyle/>
          <a:p>
            <a:r>
              <a:rPr lang="en-US" sz="4000" b="1" dirty="0"/>
              <a:t>Section 1115 Medicaid Waiver Renewal</a:t>
            </a:r>
            <a:br>
              <a:rPr lang="en-US" sz="4000" dirty="0"/>
            </a:br>
            <a:r>
              <a:rPr lang="en-US" sz="3700" dirty="0"/>
              <a:t>Plan/Provider Incentive Programs </a:t>
            </a:r>
            <a:br>
              <a:rPr lang="en-US" sz="3700" dirty="0"/>
            </a:br>
            <a:r>
              <a:rPr lang="en-US" sz="3700" dirty="0"/>
              <a:t>Expert Stakeholder Workgroup</a:t>
            </a:r>
            <a:br>
              <a:rPr lang="en-US" sz="3700" dirty="0"/>
            </a:br>
            <a:br>
              <a:rPr lang="en-US" sz="3700" dirty="0"/>
            </a:br>
            <a:r>
              <a:rPr lang="en-US" sz="3700" i="1" dirty="0"/>
              <a:t>Framing Our Discussion</a:t>
            </a:r>
          </a:p>
        </p:txBody>
      </p:sp>
      <p:sp>
        <p:nvSpPr>
          <p:cNvPr id="7171" name="Rectangle 3"/>
          <p:cNvSpPr>
            <a:spLocks noGrp="1" noChangeArrowheads="1"/>
          </p:cNvSpPr>
          <p:nvPr>
            <p:ph type="subTitle" idx="1"/>
          </p:nvPr>
        </p:nvSpPr>
        <p:spPr>
          <a:xfrm>
            <a:off x="1371600" y="4419600"/>
            <a:ext cx="6400800" cy="1752600"/>
          </a:xfrm>
        </p:spPr>
        <p:txBody>
          <a:bodyPr>
            <a:noAutofit/>
          </a:bodyPr>
          <a:lstStyle/>
          <a:p>
            <a:pPr eaLnBrk="1" hangingPunct="1">
              <a:spcBef>
                <a:spcPts val="0"/>
              </a:spcBef>
            </a:pPr>
            <a:r>
              <a:rPr lang="en-US" sz="2400" b="1" dirty="0">
                <a:solidFill>
                  <a:schemeClr val="tx1">
                    <a:lumMod val="95000"/>
                    <a:lumOff val="5000"/>
                  </a:schemeClr>
                </a:solidFill>
              </a:rPr>
              <a:t>Wendy Soe and Sarah Brooks</a:t>
            </a:r>
          </a:p>
          <a:p>
            <a:pPr eaLnBrk="1" hangingPunct="1">
              <a:spcBef>
                <a:spcPts val="0"/>
              </a:spcBef>
            </a:pPr>
            <a:r>
              <a:rPr lang="en-US" sz="2400" dirty="0">
                <a:solidFill>
                  <a:schemeClr val="tx1">
                    <a:lumMod val="95000"/>
                    <a:lumOff val="5000"/>
                  </a:schemeClr>
                </a:solidFill>
              </a:rPr>
              <a:t>Department of Health Care Services</a:t>
            </a:r>
          </a:p>
          <a:p>
            <a:pPr eaLnBrk="1" hangingPunct="1">
              <a:spcBef>
                <a:spcPts val="0"/>
              </a:spcBef>
            </a:pPr>
            <a:r>
              <a:rPr lang="en-US" sz="1800" dirty="0">
                <a:solidFill>
                  <a:schemeClr val="tx1">
                    <a:lumMod val="95000"/>
                    <a:lumOff val="5000"/>
                  </a:schemeClr>
                </a:solidFill>
              </a:rPr>
              <a:t>November 12, 2014</a:t>
            </a:r>
          </a:p>
        </p:txBody>
      </p:sp>
      <p:pic>
        <p:nvPicPr>
          <p:cNvPr id="2050" name="Picture 2" descr="http://dhcsintranet/PublishingImages/Medi-Cal%20Logos/Download-100X100.gif" title="Medi-C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037996"/>
            <a:ext cx="1047750" cy="10477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dhcsintranet/PublishingImages/stsealcs.png" title="California Se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5105399"/>
            <a:ext cx="1036556" cy="1021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0554185"/>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Current Incentive Structures </a:t>
            </a:r>
            <a:r>
              <a:rPr lang="en-US" dirty="0">
                <a:solidFill>
                  <a:schemeClr val="bg1"/>
                </a:solidFill>
              </a:rPr>
              <a:t>3</a:t>
            </a:r>
          </a:p>
        </p:txBody>
      </p:sp>
      <p:graphicFrame>
        <p:nvGraphicFramePr>
          <p:cNvPr id="5" name="Content Placeholder 4" title="Cal MediConnect"/>
          <p:cNvGraphicFramePr>
            <a:graphicFrameLocks noGrp="1"/>
          </p:cNvGraphicFramePr>
          <p:nvPr>
            <p:ph idx="1"/>
            <p:extLst>
              <p:ext uri="{D42A27DB-BD31-4B8C-83A1-F6EECF244321}">
                <p14:modId xmlns:p14="http://schemas.microsoft.com/office/powerpoint/2010/main" val="3559130847"/>
              </p:ext>
            </p:extLst>
          </p:nvPr>
        </p:nvGraphicFramePr>
        <p:xfrm>
          <a:off x="457200" y="1371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7" name="Straight Connector 6"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10</a:t>
            </a:fld>
            <a:endParaRPr lang="en-US" dirty="0"/>
          </a:p>
        </p:txBody>
      </p:sp>
    </p:spTree>
    <p:extLst>
      <p:ext uri="{BB962C8B-B14F-4D97-AF65-F5344CB8AC3E}">
        <p14:creationId xmlns:p14="http://schemas.microsoft.com/office/powerpoint/2010/main" val="178398843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Current Incentive Structures </a:t>
            </a:r>
            <a:r>
              <a:rPr lang="en-US" dirty="0">
                <a:solidFill>
                  <a:schemeClr val="bg1"/>
                </a:solidFill>
              </a:rPr>
              <a:t>2</a:t>
            </a:r>
          </a:p>
        </p:txBody>
      </p:sp>
      <p:graphicFrame>
        <p:nvGraphicFramePr>
          <p:cNvPr id="5" name="Content Placeholder 4" title="Cal MediConnect"/>
          <p:cNvGraphicFramePr>
            <a:graphicFrameLocks noGrp="1"/>
          </p:cNvGraphicFramePr>
          <p:nvPr>
            <p:ph idx="1"/>
            <p:extLst>
              <p:ext uri="{D42A27DB-BD31-4B8C-83A1-F6EECF244321}">
                <p14:modId xmlns:p14="http://schemas.microsoft.com/office/powerpoint/2010/main" val="3290081103"/>
              </p:ext>
            </p:extLst>
          </p:nvPr>
        </p:nvGraphicFramePr>
        <p:xfrm>
          <a:off x="457200" y="1219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7" name="Straight Connector 6"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11</a:t>
            </a:fld>
            <a:endParaRPr lang="en-US" dirty="0"/>
          </a:p>
        </p:txBody>
      </p:sp>
    </p:spTree>
    <p:extLst>
      <p:ext uri="{BB962C8B-B14F-4D97-AF65-F5344CB8AC3E}">
        <p14:creationId xmlns:p14="http://schemas.microsoft.com/office/powerpoint/2010/main" val="337926036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Cal MediConnect"/>
          <p:cNvSpPr>
            <a:spLocks noGrp="1"/>
          </p:cNvSpPr>
          <p:nvPr>
            <p:ph type="title"/>
          </p:nvPr>
        </p:nvSpPr>
        <p:spPr/>
        <p:txBody>
          <a:bodyPr/>
          <a:lstStyle/>
          <a:p>
            <a:pPr algn="l"/>
            <a:r>
              <a:rPr lang="en-US" dirty="0"/>
              <a:t>Current Incentive Structures </a:t>
            </a:r>
            <a:r>
              <a:rPr lang="en-US" dirty="0">
                <a:solidFill>
                  <a:schemeClr val="bg1"/>
                </a:solidFill>
              </a:rPr>
              <a:t>4</a:t>
            </a:r>
          </a:p>
        </p:txBody>
      </p:sp>
      <p:graphicFrame>
        <p:nvGraphicFramePr>
          <p:cNvPr id="5" name="Content Placeholder 4" title="Cal MediConnect"/>
          <p:cNvGraphicFramePr>
            <a:graphicFrameLocks noGrp="1"/>
          </p:cNvGraphicFramePr>
          <p:nvPr>
            <p:ph idx="1"/>
            <p:extLst>
              <p:ext uri="{D42A27DB-BD31-4B8C-83A1-F6EECF244321}">
                <p14:modId xmlns:p14="http://schemas.microsoft.com/office/powerpoint/2010/main" val="3118000468"/>
              </p:ext>
            </p:extLst>
          </p:nvPr>
        </p:nvGraphicFramePr>
        <p:xfrm>
          <a:off x="457200" y="1371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7" name="Straight Connector 6"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12</a:t>
            </a:fld>
            <a:endParaRPr lang="en-US" dirty="0"/>
          </a:p>
        </p:txBody>
      </p:sp>
    </p:spTree>
    <p:extLst>
      <p:ext uri="{BB962C8B-B14F-4D97-AF65-F5344CB8AC3E}">
        <p14:creationId xmlns:p14="http://schemas.microsoft.com/office/powerpoint/2010/main" val="380650700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l"/>
            <a:r>
              <a:rPr lang="en-US" dirty="0"/>
              <a:t>Current Incentive Structures </a:t>
            </a:r>
            <a:r>
              <a:rPr lang="en-US" dirty="0">
                <a:solidFill>
                  <a:schemeClr val="bg1"/>
                </a:solidFill>
              </a:rPr>
              <a:t>5</a:t>
            </a:r>
          </a:p>
        </p:txBody>
      </p:sp>
      <p:graphicFrame>
        <p:nvGraphicFramePr>
          <p:cNvPr id="5" name="Content Placeholder 4" title="County Average Rate Setting"/>
          <p:cNvGraphicFramePr>
            <a:graphicFrameLocks noGrp="1"/>
          </p:cNvGraphicFramePr>
          <p:nvPr>
            <p:ph idx="1"/>
            <p:extLst>
              <p:ext uri="{D42A27DB-BD31-4B8C-83A1-F6EECF244321}">
                <p14:modId xmlns:p14="http://schemas.microsoft.com/office/powerpoint/2010/main" val="3862440001"/>
              </p:ext>
            </p:extLst>
          </p:nvPr>
        </p:nvGraphicFramePr>
        <p:xfrm>
          <a:off x="190500" y="1143000"/>
          <a:ext cx="8763000" cy="4754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7" name="Straight Connector 6"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13</a:t>
            </a:fld>
            <a:endParaRPr lang="en-US" dirty="0"/>
          </a:p>
        </p:txBody>
      </p:sp>
    </p:spTree>
    <p:extLst>
      <p:ext uri="{BB962C8B-B14F-4D97-AF65-F5344CB8AC3E}">
        <p14:creationId xmlns:p14="http://schemas.microsoft.com/office/powerpoint/2010/main" val="12483713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143000"/>
          </a:xfrm>
        </p:spPr>
        <p:txBody>
          <a:bodyPr>
            <a:normAutofit/>
          </a:bodyPr>
          <a:lstStyle/>
          <a:p>
            <a:pPr algn="l"/>
            <a:r>
              <a:rPr lang="en-US" dirty="0"/>
              <a:t>Potential Incentive Constructs</a:t>
            </a:r>
          </a:p>
        </p:txBody>
      </p:sp>
      <p:graphicFrame>
        <p:nvGraphicFramePr>
          <p:cNvPr id="6" name="Content Placeholder 5" title="Potential Incentive Constructs"/>
          <p:cNvGraphicFramePr>
            <a:graphicFrameLocks noGrp="1"/>
          </p:cNvGraphicFramePr>
          <p:nvPr>
            <p:ph idx="1"/>
            <p:extLst>
              <p:ext uri="{D42A27DB-BD31-4B8C-83A1-F6EECF244321}">
                <p14:modId xmlns:p14="http://schemas.microsoft.com/office/powerpoint/2010/main" val="1366267984"/>
              </p:ext>
            </p:extLst>
          </p:nvPr>
        </p:nvGraphicFramePr>
        <p:xfrm>
          <a:off x="304800" y="1371600"/>
          <a:ext cx="8229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8" name="Straight Connector 7"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14</a:t>
            </a:fld>
            <a:endParaRPr lang="en-US" dirty="0"/>
          </a:p>
        </p:txBody>
      </p:sp>
    </p:spTree>
    <p:extLst>
      <p:ext uri="{BB962C8B-B14F-4D97-AF65-F5344CB8AC3E}">
        <p14:creationId xmlns:p14="http://schemas.microsoft.com/office/powerpoint/2010/main" val="66053401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143000"/>
          </a:xfrm>
        </p:spPr>
        <p:txBody>
          <a:bodyPr>
            <a:normAutofit fontScale="90000"/>
          </a:bodyPr>
          <a:lstStyle/>
          <a:p>
            <a:r>
              <a:rPr lang="en-US" dirty="0"/>
              <a:t>Questions / Comments:</a:t>
            </a:r>
            <a:br>
              <a:rPr lang="en-US" dirty="0"/>
            </a:br>
            <a:br>
              <a:rPr lang="en-US" dirty="0"/>
            </a:br>
            <a:r>
              <a:rPr lang="en-US" dirty="0">
                <a:hlinkClick r:id="rId3"/>
              </a:rPr>
              <a:t>WaiverRenewal@dhcs.ca.gov</a:t>
            </a:r>
            <a:r>
              <a:rPr lang="en-US" dirty="0"/>
              <a:t>    </a:t>
            </a:r>
          </a:p>
        </p:txBody>
      </p:sp>
      <p:sp>
        <p:nvSpPr>
          <p:cNvPr id="9"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10" name="Straight Connector 9"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15</a:t>
            </a:fld>
            <a:endParaRPr lang="en-US" dirty="0"/>
          </a:p>
        </p:txBody>
      </p:sp>
    </p:spTree>
    <p:extLst>
      <p:ext uri="{BB962C8B-B14F-4D97-AF65-F5344CB8AC3E}">
        <p14:creationId xmlns:p14="http://schemas.microsoft.com/office/powerpoint/2010/main" val="158288943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algn="l"/>
            <a:r>
              <a:rPr lang="en-US" sz="3600" dirty="0"/>
              <a:t>Section 1115 Medicaid Waivers</a:t>
            </a:r>
          </a:p>
        </p:txBody>
      </p:sp>
      <p:graphicFrame>
        <p:nvGraphicFramePr>
          <p:cNvPr id="26" name="Content Placeholder 25" title="Section 1115 Medicaid Waivers"/>
          <p:cNvGraphicFramePr>
            <a:graphicFrameLocks noGrp="1"/>
          </p:cNvGraphicFramePr>
          <p:nvPr>
            <p:ph idx="1"/>
            <p:extLst>
              <p:ext uri="{D42A27DB-BD31-4B8C-83A1-F6EECF244321}">
                <p14:modId xmlns:p14="http://schemas.microsoft.com/office/powerpoint/2010/main" val="2349367598"/>
              </p:ext>
            </p:extLst>
          </p:nvPr>
        </p:nvGraphicFramePr>
        <p:xfrm>
          <a:off x="457200" y="1524000"/>
          <a:ext cx="8229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8" name="Straight Connector 17" descr="DHCS Goals"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12" name="Slide Number Placeholder 4" descr="DHCS Goals" title="DHCS Goals"/>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2</a:t>
            </a:fld>
            <a:endParaRPr lang="en-US" dirty="0">
              <a:latin typeface="+mj-lt"/>
            </a:endParaRPr>
          </a:p>
        </p:txBody>
      </p:sp>
    </p:spTree>
    <p:extLst>
      <p:ext uri="{BB962C8B-B14F-4D97-AF65-F5344CB8AC3E}">
        <p14:creationId xmlns:p14="http://schemas.microsoft.com/office/powerpoint/2010/main" val="28230879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6"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7239000" cy="1143000"/>
          </a:xfrm>
          <a:prstGeom prst="rect">
            <a:avLst/>
          </a:prstGeom>
        </p:spPr>
        <p:txBody>
          <a:bodyPr/>
          <a:lstStyle/>
          <a:p>
            <a:pPr lvl="0" rtl="0"/>
            <a:r>
              <a:rPr lang="en-US" sz="3300" dirty="0">
                <a:latin typeface="+mj-lt"/>
              </a:rPr>
              <a:t>California’s Bridge to Reform Waiver </a:t>
            </a:r>
            <a:br>
              <a:rPr lang="en-US" sz="3300" dirty="0">
                <a:latin typeface="+mj-lt"/>
              </a:rPr>
            </a:br>
            <a:r>
              <a:rPr lang="en-US" sz="3300" dirty="0">
                <a:latin typeface="+mj-lt"/>
              </a:rPr>
              <a:t>(2010-2015)</a:t>
            </a:r>
          </a:p>
        </p:txBody>
      </p:sp>
      <p:sp>
        <p:nvSpPr>
          <p:cNvPr id="5" name="Title 4"/>
          <p:cNvSpPr>
            <a:spLocks noGrp="1"/>
          </p:cNvSpPr>
          <p:nvPr>
            <p:ph type="title"/>
          </p:nvPr>
        </p:nvSpPr>
        <p:spPr/>
        <p:txBody>
          <a:bodyPr/>
          <a:lstStyle/>
          <a:p>
            <a:r>
              <a:rPr lang="en-US" dirty="0">
                <a:solidFill>
                  <a:schemeClr val="bg1"/>
                </a:solidFill>
              </a:rPr>
              <a:t>CA BTR Waiver</a:t>
            </a:r>
          </a:p>
        </p:txBody>
      </p:sp>
      <p:grpSp>
        <p:nvGrpSpPr>
          <p:cNvPr id="6" name="Group 5" title="Current Waiver sunsets on October 31, 2015"/>
          <p:cNvGrpSpPr/>
          <p:nvPr/>
        </p:nvGrpSpPr>
        <p:grpSpPr>
          <a:xfrm>
            <a:off x="484046" y="1981200"/>
            <a:ext cx="8108375" cy="549949"/>
            <a:chOff x="0" y="264713"/>
            <a:chExt cx="8229600" cy="549949"/>
          </a:xfrm>
        </p:grpSpPr>
        <p:sp>
          <p:nvSpPr>
            <p:cNvPr id="7" name="Rounded Rectangle 6"/>
            <p:cNvSpPr/>
            <p:nvPr/>
          </p:nvSpPr>
          <p:spPr>
            <a:xfrm>
              <a:off x="0" y="264713"/>
              <a:ext cx="8229600" cy="549949"/>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8" name="Rounded Rectangle 4" title="Current Waiver sunsets on October 31, 2015"/>
            <p:cNvSpPr/>
            <p:nvPr/>
          </p:nvSpPr>
          <p:spPr>
            <a:xfrm>
              <a:off x="26846" y="291559"/>
              <a:ext cx="8175908" cy="4962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a:sym typeface="Wingdings"/>
                </a:rPr>
                <a:t> </a:t>
              </a:r>
              <a:r>
                <a:rPr lang="en-US" sz="2400" kern="1200" dirty="0"/>
                <a:t>Current Waiver sunsets on October 31, 2015</a:t>
              </a:r>
            </a:p>
          </p:txBody>
        </p:sp>
      </p:grpSp>
      <p:grpSp>
        <p:nvGrpSpPr>
          <p:cNvPr id="9" name="Group 8" title=" Waiver renewal request must be submitted to the Centers for "/>
          <p:cNvGrpSpPr/>
          <p:nvPr/>
        </p:nvGrpSpPr>
        <p:grpSpPr>
          <a:xfrm>
            <a:off x="423433" y="2748036"/>
            <a:ext cx="8229600" cy="1310193"/>
            <a:chOff x="47268" y="83164"/>
            <a:chExt cx="8229600" cy="1950750"/>
          </a:xfrm>
        </p:grpSpPr>
        <p:sp>
          <p:nvSpPr>
            <p:cNvPr id="12" name="Rounded Rectangle 11"/>
            <p:cNvSpPr/>
            <p:nvPr/>
          </p:nvSpPr>
          <p:spPr>
            <a:xfrm>
              <a:off x="47268" y="98713"/>
              <a:ext cx="8229600" cy="1767689"/>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4" name="Rounded Rectangle 4" title=" Waiver renewal request must be submitted to the Centers for "/>
            <p:cNvSpPr/>
            <p:nvPr/>
          </p:nvSpPr>
          <p:spPr>
            <a:xfrm>
              <a:off x="81035" y="83164"/>
              <a:ext cx="8067530" cy="1950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a:sym typeface="Wingdings"/>
                </a:rPr>
                <a:t> </a:t>
              </a:r>
              <a:r>
                <a:rPr lang="en-US" sz="2400" kern="1200" dirty="0"/>
                <a:t>Waiver renewal request must be submitted to the Centers for </a:t>
              </a:r>
              <a:br>
                <a:rPr lang="en-US" sz="2400" kern="1200" dirty="0"/>
              </a:br>
              <a:r>
                <a:rPr lang="en-US" sz="2400" kern="1200" dirty="0"/>
                <a:t>   Medicare and Medicaid Services (CMS) at least 6 months </a:t>
              </a:r>
              <a:br>
                <a:rPr lang="en-US" sz="2400" kern="1200" dirty="0"/>
              </a:br>
              <a:r>
                <a:rPr lang="en-US" sz="2400" kern="1200" dirty="0"/>
                <a:t>   before the end of the current waiver</a:t>
              </a:r>
            </a:p>
          </p:txBody>
        </p:sp>
      </p:grpSp>
      <p:cxnSp>
        <p:nvCxnSpPr>
          <p:cNvPr id="11" name="Straight Connector 10"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10"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sp>
        <p:nvSpPr>
          <p:cNvPr id="4" name="Slide Number Placeholder 3"/>
          <p:cNvSpPr>
            <a:spLocks noGrp="1"/>
          </p:cNvSpPr>
          <p:nvPr>
            <p:ph type="sldNum" sz="quarter" idx="12"/>
          </p:nvPr>
        </p:nvSpPr>
        <p:spPr/>
        <p:txBody>
          <a:bodyPr/>
          <a:lstStyle/>
          <a:p>
            <a:fld id="{49E94128-A514-417B-A16A-83B9062380EA}" type="slidenum">
              <a:rPr lang="en-US" smtClean="0"/>
              <a:pPr/>
              <a:t>3</a:t>
            </a:fld>
            <a:endParaRPr lang="en-US" dirty="0"/>
          </a:p>
        </p:txBody>
      </p:sp>
    </p:spTree>
    <p:extLst>
      <p:ext uri="{BB962C8B-B14F-4D97-AF65-F5344CB8AC3E}">
        <p14:creationId xmlns:p14="http://schemas.microsoft.com/office/powerpoint/2010/main" val="338223961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p:cNvSpPr>
            <a:spLocks noGrp="1"/>
          </p:cNvSpPr>
          <p:nvPr>
            <p:ph type="title"/>
          </p:nvPr>
        </p:nvSpPr>
        <p:spPr>
          <a:xfrm>
            <a:off x="457200" y="1066800"/>
            <a:ext cx="8229600" cy="1143000"/>
          </a:xfrm>
        </p:spPr>
        <p:txBody>
          <a:bodyPr>
            <a:normAutofit fontScale="90000"/>
          </a:bodyPr>
          <a:lstStyle/>
          <a:p>
            <a:r>
              <a:rPr lang="en-US" dirty="0">
                <a:solidFill>
                  <a:schemeClr val="bg1"/>
                </a:solidFill>
              </a:rPr>
              <a:t>2015 Waiver Renewal </a:t>
            </a:r>
            <a:br>
              <a:rPr lang="en-US" dirty="0">
                <a:solidFill>
                  <a:schemeClr val="bg1"/>
                </a:solidFill>
              </a:rPr>
            </a:br>
            <a:r>
              <a:rPr lang="en-US" dirty="0">
                <a:solidFill>
                  <a:schemeClr val="bg1"/>
                </a:solidFill>
              </a:rPr>
              <a:t>Initial Concepts</a:t>
            </a:r>
            <a:br>
              <a:rPr lang="en-US" dirty="0"/>
            </a:br>
            <a:endParaRPr lang="en-US" dirty="0"/>
          </a:p>
        </p:txBody>
      </p:sp>
      <p:graphicFrame>
        <p:nvGraphicFramePr>
          <p:cNvPr id="13" name="Diagram 12" title="2015 Waiver Renewal "/>
          <p:cNvGraphicFramePr/>
          <p:nvPr>
            <p:extLst>
              <p:ext uri="{D42A27DB-BD31-4B8C-83A1-F6EECF244321}">
                <p14:modId xmlns:p14="http://schemas.microsoft.com/office/powerpoint/2010/main" val="4277065494"/>
              </p:ext>
            </p:extLst>
          </p:nvPr>
        </p:nvGraphicFramePr>
        <p:xfrm>
          <a:off x="304800" y="2667000"/>
          <a:ext cx="8458200" cy="106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11" name="Straight Connector 10"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5CC070D9-43EE-438F-9348-EFE1FC55E766}" type="slidenum">
              <a:rPr lang="en-US" smtClean="0"/>
              <a:pPr/>
              <a:t>4</a:t>
            </a:fld>
            <a:endParaRPr lang="en-US" dirty="0"/>
          </a:p>
        </p:txBody>
      </p:sp>
    </p:spTree>
    <p:extLst>
      <p:ext uri="{BB962C8B-B14F-4D97-AF65-F5344CB8AC3E}">
        <p14:creationId xmlns:p14="http://schemas.microsoft.com/office/powerpoint/2010/main" val="33759573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30" y="228600"/>
            <a:ext cx="8229600" cy="1143000"/>
          </a:xfrm>
        </p:spPr>
        <p:txBody>
          <a:bodyPr>
            <a:noAutofit/>
          </a:bodyPr>
          <a:lstStyle/>
          <a:p>
            <a:pPr algn="l"/>
            <a:r>
              <a:rPr lang="en-US" sz="2800" dirty="0"/>
              <a:t>Purpose of Section 1115 Medicaid Waiver Renewal</a:t>
            </a:r>
          </a:p>
        </p:txBody>
      </p:sp>
      <p:graphicFrame>
        <p:nvGraphicFramePr>
          <p:cNvPr id="14" name="Content Placeholder 13" descr="To further delivery of high quality and cost efficient care for our beneficiaries&#10;To ensure long-term viability of the delivery system post-ACA expansion&#10;To continue California’s momentum and successes in innovation achieved under the “Bridge to Reform” Waiver&#10;" title="Shared Goals with CMS"/>
          <p:cNvGraphicFramePr>
            <a:graphicFrameLocks noGrp="1"/>
          </p:cNvGraphicFramePr>
          <p:nvPr>
            <p:ph idx="1"/>
            <p:extLst>
              <p:ext uri="{D42A27DB-BD31-4B8C-83A1-F6EECF244321}">
                <p14:modId xmlns:p14="http://schemas.microsoft.com/office/powerpoint/2010/main" val="1999545581"/>
              </p:ext>
            </p:extLst>
          </p:nvPr>
        </p:nvGraphicFramePr>
        <p:xfrm>
          <a:off x="457200" y="838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11" name="Straight Connector 10"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7010400" y="6248400"/>
            <a:ext cx="2133600" cy="365125"/>
          </a:xfrm>
        </p:spPr>
        <p:txBody>
          <a:bodyPr/>
          <a:lstStyle/>
          <a:p>
            <a:pPr>
              <a:defRPr/>
            </a:pPr>
            <a:fld id="{49E94128-A514-417B-A16A-83B9062380EA}" type="slidenum">
              <a:rPr lang="en-US" smtClean="0">
                <a:latin typeface="+mn-lt"/>
              </a:rPr>
              <a:pPr>
                <a:defRPr/>
              </a:pPr>
              <a:t>5</a:t>
            </a:fld>
            <a:endParaRPr lang="en-US" dirty="0">
              <a:latin typeface="+mn-lt"/>
            </a:endParaRPr>
          </a:p>
        </p:txBody>
      </p:sp>
    </p:spTree>
    <p:extLst>
      <p:ext uri="{BB962C8B-B14F-4D97-AF65-F5344CB8AC3E}">
        <p14:creationId xmlns:p14="http://schemas.microsoft.com/office/powerpoint/2010/main" val="15182590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a:t>Objectives</a:t>
            </a:r>
          </a:p>
        </p:txBody>
      </p:sp>
      <p:graphicFrame>
        <p:nvGraphicFramePr>
          <p:cNvPr id="5" name="Content Placeholder 4" title="Objectives"/>
          <p:cNvGraphicFramePr>
            <a:graphicFrameLocks noGrp="1"/>
          </p:cNvGraphicFramePr>
          <p:nvPr>
            <p:ph idx="1"/>
            <p:extLst>
              <p:ext uri="{D42A27DB-BD31-4B8C-83A1-F6EECF244321}">
                <p14:modId xmlns:p14="http://schemas.microsoft.com/office/powerpoint/2010/main" val="3902829832"/>
              </p:ext>
            </p:extLst>
          </p:nvPr>
        </p:nvGraphicFramePr>
        <p:xfrm>
          <a:off x="201592" y="1112837"/>
          <a:ext cx="85344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11" name="Straight Connector 10"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6977743" y="6172200"/>
            <a:ext cx="2133600" cy="365125"/>
          </a:xfrm>
        </p:spPr>
        <p:txBody>
          <a:bodyPr/>
          <a:lstStyle/>
          <a:p>
            <a:pPr>
              <a:defRPr/>
            </a:pPr>
            <a:fld id="{49E94128-A514-417B-A16A-83B9062380EA}" type="slidenum">
              <a:rPr lang="en-US" smtClean="0">
                <a:latin typeface="+mn-lt"/>
              </a:rPr>
              <a:pPr>
                <a:defRPr/>
              </a:pPr>
              <a:t>6</a:t>
            </a:fld>
            <a:endParaRPr lang="en-US" dirty="0">
              <a:latin typeface="+mn-lt"/>
            </a:endParaRPr>
          </a:p>
        </p:txBody>
      </p:sp>
    </p:spTree>
    <p:extLst>
      <p:ext uri="{BB962C8B-B14F-4D97-AF65-F5344CB8AC3E}">
        <p14:creationId xmlns:p14="http://schemas.microsoft.com/office/powerpoint/2010/main" val="409329394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p:cNvSpPr>
            <a:spLocks noGrp="1"/>
          </p:cNvSpPr>
          <p:nvPr>
            <p:ph type="title"/>
          </p:nvPr>
        </p:nvSpPr>
        <p:spPr/>
        <p:txBody>
          <a:bodyPr>
            <a:normAutofit/>
          </a:bodyPr>
          <a:lstStyle/>
          <a:p>
            <a:pPr algn="l"/>
            <a:r>
              <a:rPr lang="en-US" sz="3200" dirty="0">
                <a:solidFill>
                  <a:schemeClr val="bg1"/>
                </a:solidFill>
              </a:rPr>
              <a:t>Waiver Concepts</a:t>
            </a:r>
          </a:p>
        </p:txBody>
      </p:sp>
      <p:graphicFrame>
        <p:nvGraphicFramePr>
          <p:cNvPr id="12" name="Diagram 11" title="Initial Waiver Concepts"/>
          <p:cNvGraphicFramePr/>
          <p:nvPr>
            <p:extLst>
              <p:ext uri="{D42A27DB-BD31-4B8C-83A1-F6EECF244321}">
                <p14:modId xmlns:p14="http://schemas.microsoft.com/office/powerpoint/2010/main" val="3014701860"/>
              </p:ext>
            </p:extLst>
          </p:nvPr>
        </p:nvGraphicFramePr>
        <p:xfrm>
          <a:off x="228600" y="609600"/>
          <a:ext cx="868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11" name="Straight Connector 10"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49E94128-A514-417B-A16A-83B9062380EA}" type="slidenum">
              <a:rPr lang="en-US" smtClean="0"/>
              <a:pPr/>
              <a:t>7</a:t>
            </a:fld>
            <a:endParaRPr lang="en-US" dirty="0"/>
          </a:p>
        </p:txBody>
      </p:sp>
    </p:spTree>
    <p:extLst>
      <p:ext uri="{BB962C8B-B14F-4D97-AF65-F5344CB8AC3E}">
        <p14:creationId xmlns:p14="http://schemas.microsoft.com/office/powerpoint/2010/main" val="41693579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ppt_w</p:attrName>
                                        </p:attrNameLst>
                                      </p:cBhvr>
                                      <p:tavLst>
                                        <p:tav tm="0" fmla="#ppt_w*sin(2.5*pi*$)">
                                          <p:val>
                                            <p:fltVal val="0"/>
                                          </p:val>
                                        </p:tav>
                                        <p:tav tm="100000">
                                          <p:val>
                                            <p:fltVal val="1"/>
                                          </p:val>
                                        </p:tav>
                                      </p:tavLst>
                                    </p:anim>
                                    <p:anim calcmode="lin" valueType="num">
                                      <p:cBhvr>
                                        <p:cTn id="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hidden="1"/>
          <p:cNvSpPr>
            <a:spLocks noGrp="1"/>
          </p:cNvSpPr>
          <p:nvPr>
            <p:ph type="title"/>
          </p:nvPr>
        </p:nvSpPr>
        <p:spPr/>
        <p:txBody>
          <a:bodyPr/>
          <a:lstStyle/>
          <a:p>
            <a:r>
              <a:rPr lang="en-US" dirty="0">
                <a:solidFill>
                  <a:schemeClr val="bg1"/>
                </a:solidFill>
              </a:rPr>
              <a:t>Plan / Provider Incentives</a:t>
            </a:r>
          </a:p>
        </p:txBody>
      </p:sp>
      <p:graphicFrame>
        <p:nvGraphicFramePr>
          <p:cNvPr id="5" name="Content Placeholder 4" title="Plan Provider Incentives"/>
          <p:cNvGraphicFramePr>
            <a:graphicFrameLocks noGrp="1"/>
          </p:cNvGraphicFramePr>
          <p:nvPr>
            <p:ph idx="1"/>
            <p:extLst>
              <p:ext uri="{D42A27DB-BD31-4B8C-83A1-F6EECF244321}">
                <p14:modId xmlns:p14="http://schemas.microsoft.com/office/powerpoint/2010/main" val="254237516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7" name="Straight Connector 6"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49E94128-A514-417B-A16A-83B9062380EA}" type="slidenum">
              <a:rPr lang="en-US" smtClean="0"/>
              <a:pPr/>
              <a:t>8</a:t>
            </a:fld>
            <a:endParaRPr lang="en-US" dirty="0"/>
          </a:p>
        </p:txBody>
      </p:sp>
    </p:spTree>
    <p:extLst>
      <p:ext uri="{BB962C8B-B14F-4D97-AF65-F5344CB8AC3E}">
        <p14:creationId xmlns:p14="http://schemas.microsoft.com/office/powerpoint/2010/main" val="41308874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pPr algn="l"/>
            <a:r>
              <a:rPr lang="en-US" dirty="0"/>
              <a:t>Current Incentive Structures</a:t>
            </a:r>
          </a:p>
        </p:txBody>
      </p:sp>
      <p:graphicFrame>
        <p:nvGraphicFramePr>
          <p:cNvPr id="6" name="Content Placeholder 5" title="Auto Assignment Incentive Plans and MCMC Health Plans"/>
          <p:cNvGraphicFramePr>
            <a:graphicFrameLocks noGrp="1"/>
          </p:cNvGraphicFramePr>
          <p:nvPr>
            <p:ph idx="1"/>
            <p:extLst>
              <p:ext uri="{D42A27DB-BD31-4B8C-83A1-F6EECF244321}">
                <p14:modId xmlns:p14="http://schemas.microsoft.com/office/powerpoint/2010/main" val="3608338851"/>
              </p:ext>
            </p:extLst>
          </p:nvPr>
        </p:nvGraphicFramePr>
        <p:xfrm>
          <a:off x="457200" y="1295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4"/>
          <p:cNvSpPr txBox="1">
            <a:spLocks/>
          </p:cNvSpPr>
          <p:nvPr/>
        </p:nvSpPr>
        <p:spPr>
          <a:xfrm>
            <a:off x="762000" y="5943600"/>
            <a:ext cx="8001000" cy="304800"/>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en-US" b="1" i="1" dirty="0">
                <a:solidFill>
                  <a:schemeClr val="accent6">
                    <a:lumMod val="50000"/>
                  </a:schemeClr>
                </a:solidFill>
                <a:latin typeface="+mn-lt"/>
              </a:rPr>
              <a:t>Integrity	                   	      Service                               	             Accountability                     	       Innovation                          </a:t>
            </a:r>
            <a:endParaRPr lang="en-US" b="1" dirty="0">
              <a:solidFill>
                <a:schemeClr val="accent6">
                  <a:lumMod val="50000"/>
                </a:schemeClr>
              </a:solidFill>
              <a:latin typeface="+mn-lt"/>
            </a:endParaRPr>
          </a:p>
        </p:txBody>
      </p:sp>
      <p:cxnSp>
        <p:nvCxnSpPr>
          <p:cNvPr id="8" name="Straight Connector 7" title="Integrity, Service, Accountability, Innovation"/>
          <p:cNvCxnSpPr/>
          <p:nvPr/>
        </p:nvCxnSpPr>
        <p:spPr>
          <a:xfrm>
            <a:off x="762000" y="5943600"/>
            <a:ext cx="7620000" cy="0"/>
          </a:xfrm>
          <a:prstGeom prst="line">
            <a:avLst/>
          </a:prstGeom>
          <a:ln w="28575">
            <a:solidFill>
              <a:srgbClr val="845789"/>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9</a:t>
            </a:fld>
            <a:endParaRPr lang="en-US" dirty="0"/>
          </a:p>
        </p:txBody>
      </p:sp>
    </p:spTree>
    <p:extLst>
      <p:ext uri="{BB962C8B-B14F-4D97-AF65-F5344CB8AC3E}">
        <p14:creationId xmlns:p14="http://schemas.microsoft.com/office/powerpoint/2010/main" val="1783516136"/>
      </p:ext>
    </p:extLst>
  </p:cSld>
  <p:clrMapOvr>
    <a:masterClrMapping/>
  </p:clrMapOvr>
  <p:transition spd="slow">
    <p:wipe/>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d4ce751e46aee27b221ff7191f0e82e219583ec"/>
</p:tagLst>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22" ma:contentTypeDescription="This is the Custom Document Type for use by DHCS" ma:contentTypeScope="" ma:versionID="54754345e7a46eefdcce069b4d1cec81">
  <xsd:schema xmlns:xsd="http://www.w3.org/2001/XMLSchema" xmlns:xs="http://www.w3.org/2001/XMLSchema" xmlns:p="http://schemas.microsoft.com/office/2006/metadata/properties" xmlns:ns1="http://schemas.microsoft.com/sharepoint/v3" xmlns:ns2="69bc34b3-1921-46c7-8c7a-d18363374b4b" xmlns:ns3="c1c1dc04-eeda-4b6e-b2df-40979f5da1d3" targetNamespace="http://schemas.microsoft.com/office/2006/metadata/properties" ma:root="true" ma:fieldsID="d6b18e05db21fd7ec08f5784cff6b160" ns1:_="" ns2:_="" ns3: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Organization"/>
                <xsd:element ref="ns2:Publication_x0020_Type" minOccurs="0"/>
                <xsd:element ref="ns2:Abstract" minOccurs="0"/>
                <xsd:element ref="ns3:Reading_x0020_Level"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3:SharedWithUsers"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Language" ma:index="8"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Organization" ma:index="2" ma:displayName="Organization" ma:list="2ddb1181-b291-4e5e-950b-c2e820c0d208" ma:internalName="Organization" ma:showField="Title" ma:web="69bc34b3-1921-46c7-8c7a-d18363374b4b">
      <xsd:simpleType>
        <xsd:restriction base="dms:Lookup"/>
      </xsd:simpleType>
    </xsd:element>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internalName="Abstract">
      <xsd:simpleType>
        <xsd:restriction base="dms:Note">
          <xsd:maxLength value="255"/>
        </xsd:restriction>
      </xsd:simpleType>
    </xsd:element>
    <xsd:element name="TAGAge" ma:index="9" nillable="true" ma:displayName="TAGAge" ma:list="379e5c79-d9c3-4952-a067-e05980d12f7d" ma:internalName="TAGAge" ma:showField="Title" ma:web="69bc34b3-1921-46c7-8c7a-d18363374b4b">
      <xsd:simpleType>
        <xsd:restriction base="dms:Lookup"/>
      </xsd:simpleType>
    </xsd:element>
    <xsd:element name="TAGBusPart" ma:index="10" nillable="true" ma:displayName="TAGBusPart" ma:list="e6599d1e-16c4-4dcc-aa83-4b926728b2ff" ma:internalName="TAGBusPart" ma:showField="Title" ma:web="69bc34b3-1921-46c7-8c7a-d18363374b4b">
      <xsd:simpleType>
        <xsd:restriction base="dms:Lookup"/>
      </xsd:simpleType>
    </xsd:element>
    <xsd:element name="TAGender" ma:index="11" nillable="true" ma:displayName="TAGender" ma:list="1fedfd00-9c5a-428a-8fed-99736ec43d80" ma:internalName="TAGender" ma:showField="Title" ma:web="69bc34b3-1921-46c7-8c7a-d18363374b4b">
      <xsd:simpleType>
        <xsd:restriction base="dms:Lookup"/>
      </xsd:simpleType>
    </xsd:element>
    <xsd:element name="TAGEthnicity" ma:index="12" nillable="true" ma:displayName="TAGEthnicity" ma:list="90ba1348-e3b2-4d32-9e12-e8a4f76c577a" ma:internalName="TAGEthnicity" ma:showField="Title" ma:web="69bc34b3-1921-46c7-8c7a-d18363374b4b">
      <xsd:simpleType>
        <xsd:restriction base="dms:Lookup"/>
      </xsd:simpleType>
    </xsd:element>
    <xsd:element name="Topics" ma:index="13" nillable="true" ma:displayName="Topics" ma:list="d882c70e-9a2a-4ac7-bf8a-63d5b11e81e5" ma:internalName="Topics" ma:showField="Title" ma:web="69bc34b3-1921-46c7-8c7a-d18363374b4b">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Reading_x0020_Level" ma:index="5" nillable="true" ma:displayName="Reading Level" ma:format="Dropdown"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DHCS presentation of Sarah Brooks and Wendy Soe for MCO provider incentive wkgrp meeting.</Abstract>
    <PublishingContactName xmlns="http://schemas.microsoft.com/sharepoint/v3">Jonathan Palisoc</PublishingContactName>
    <TAGAge xmlns="69bc34b3-1921-46c7-8c7a-d18363374b4b" xsi:nil="true"/>
    <_dlc_DocId xmlns="69bc34b3-1921-46c7-8c7a-d18363374b4b">DHCSDOC-2129867196-1860</_dlc_DocId>
    <_dlc_DocIdUrl xmlns="69bc34b3-1921-46c7-8c7a-d18363374b4b">
      <Url>http://dhcs2016prod:88/provgovpart/_layouts/15/DocIdRedir.aspx?ID=DHCSDOC-2129867196-1860</Url>
      <Description>DHCSDOC-2129867196-1860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B5FB595-A311-4813-83D4-32720E0980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bc34b3-1921-46c7-8c7a-d18363374b4b"/>
    <ds:schemaRef ds:uri="c1c1dc04-eeda-4b6e-b2df-40979f5da1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233F80-6347-4A68-96E8-EC636669222A}"/>
</file>

<file path=customXml/itemProps3.xml><?xml version="1.0" encoding="utf-8"?>
<ds:datastoreItem xmlns:ds="http://schemas.openxmlformats.org/officeDocument/2006/customXml" ds:itemID="{81DE889E-0075-4CC2-99F1-3054E6FC342B}">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4.xml><?xml version="1.0" encoding="utf-8"?>
<ds:datastoreItem xmlns:ds="http://schemas.openxmlformats.org/officeDocument/2006/customXml" ds:itemID="{5B431292-6B0E-4DC0-8A49-91A1D80F98AB}">
  <ds:schemaRefs>
    <ds:schemaRef ds:uri="http://schemas.microsoft.com/sharepoint/v3/contenttype/forms"/>
  </ds:schemaRefs>
</ds:datastoreItem>
</file>

<file path=customXml/itemProps5.xml><?xml version="1.0" encoding="utf-8"?>
<ds:datastoreItem xmlns:ds="http://schemas.openxmlformats.org/officeDocument/2006/customXml" ds:itemID="{A148C74F-5253-4FF9-88CD-AED7C8A5C51F}"/>
</file>

<file path=docProps/app.xml><?xml version="1.0" encoding="utf-8"?>
<Properties xmlns="http://schemas.openxmlformats.org/officeDocument/2006/extended-properties" xmlns:vt="http://schemas.openxmlformats.org/officeDocument/2006/docPropsVTypes">
  <Template/>
  <TotalTime>0</TotalTime>
  <Words>1035</Words>
  <Application>Microsoft Office PowerPoint</Application>
  <PresentationFormat>On-screen Show (4:3)</PresentationFormat>
  <Paragraphs>130</Paragraphs>
  <Slides>15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Cambria</vt:lpstr>
      <vt:lpstr>Wingdings</vt:lpstr>
      <vt:lpstr>Office Theme</vt:lpstr>
      <vt:lpstr>Section 1115 Medicaid Waiver Renewal Plan/Provider Incentive Programs  Expert Stakeholder Workgroup  Framing Our Discussion</vt:lpstr>
      <vt:lpstr>Section 1115 Medicaid Waivers</vt:lpstr>
      <vt:lpstr>CA BTR Waiver</vt:lpstr>
      <vt:lpstr>2015 Waiver Renewal  Initial Concepts </vt:lpstr>
      <vt:lpstr>Purpose of Section 1115 Medicaid Waiver Renewal</vt:lpstr>
      <vt:lpstr>Objectives</vt:lpstr>
      <vt:lpstr>Waiver Concepts</vt:lpstr>
      <vt:lpstr>Plan / Provider Incentives</vt:lpstr>
      <vt:lpstr>Current Incentive Structures</vt:lpstr>
      <vt:lpstr>Current Incentive Structures 3</vt:lpstr>
      <vt:lpstr>Current Incentive Structures 2</vt:lpstr>
      <vt:lpstr>Current Incentive Structures 4</vt:lpstr>
      <vt:lpstr>Current Incentive Structures 5</vt:lpstr>
      <vt:lpstr>Potential Incentive Constructs</vt:lpstr>
      <vt:lpstr>Questions / Comments:  WaiverRenewal@dhcs.ca.gov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MCO Stakeholder Meeting DHCS Presentation</dc:title>
  <dc:creator/>
  <cp:keywords>1115, waiver, renewal, workgroup, MCO, provider, incentive, </cp:keywords>
  <cp:lastModifiedBy/>
  <cp:revision>1</cp:revision>
  <dcterms:created xsi:type="dcterms:W3CDTF">2013-02-13T19:39:50Z</dcterms:created>
  <dcterms:modified xsi:type="dcterms:W3CDTF">2020-12-05T04:30:25Z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TemplateUrl">
    <vt:lpwstr/>
  </property>
  <property fmtid="{D5CDD505-2E9C-101B-9397-08002B2CF9AE}" pid="8" name="_dlc_DocIdItemGuid">
    <vt:lpwstr>ebdd3ae2-77a3-4342-b236-ad1c83a3acfc</vt:lpwstr>
  </property>
  <property fmtid="{D5CDD505-2E9C-101B-9397-08002B2CF9AE}" pid="9" name="Remediated">
    <vt:bool>false</vt:bool>
  </property>
  <property fmtid="{D5CDD505-2E9C-101B-9397-08002B2CF9AE}" pid="10" name="Organization">
    <vt:lpwstr>76</vt:lpwstr>
  </property>
  <property fmtid="{D5CDD505-2E9C-101B-9397-08002B2CF9AE}" pid="11" name="Division">
    <vt:lpwstr>62;#Directors Office|e4872da7-61d4-4c7f-a711-33e1928ea746</vt:lpwstr>
  </property>
</Properties>
</file>