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Override PartName="/docProps/core.xml" ContentType="application/vnd.openxmlformats-package.core-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5"/>
  </p:sldMasterIdLst>
  <p:notesMasterIdLst>
    <p:notesMasterId r:id="rId23"/>
  </p:notesMasterIdLst>
  <p:handoutMasterIdLst>
    <p:handoutMasterId r:id="rId24"/>
  </p:handoutMasterIdLst>
  <p:sldIdLst>
    <p:sldId id="256" r:id="rId6"/>
    <p:sldId id="257" r:id="rId7"/>
    <p:sldId id="265" r:id="rId8"/>
    <p:sldId id="264" r:id="rId9"/>
    <p:sldId id="267" r:id="rId10"/>
    <p:sldId id="266" r:id="rId11"/>
    <p:sldId id="275" r:id="rId12"/>
    <p:sldId id="279" r:id="rId13"/>
    <p:sldId id="276" r:id="rId14"/>
    <p:sldId id="268" r:id="rId15"/>
    <p:sldId id="271" r:id="rId16"/>
    <p:sldId id="270" r:id="rId17"/>
    <p:sldId id="272" r:id="rId18"/>
    <p:sldId id="273" r:id="rId19"/>
    <p:sldId id="280" r:id="rId20"/>
    <p:sldId id="278" r:id="rId21"/>
    <p:sldId id="277" r:id="rId22"/>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36" autoAdjust="0"/>
  </p:normalViewPr>
  <p:slideViewPr>
    <p:cSldViewPr>
      <p:cViewPr varScale="1">
        <p:scale>
          <a:sx n="68" d="100"/>
          <a:sy n="68" d="100"/>
        </p:scale>
        <p:origin x="16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ustomXml" Target="../customXml/item5.xml"/><Relationship Id="rId24" Type="http://schemas.openxmlformats.org/officeDocument/2006/relationships/handoutMaster" Target="handoutMasters/handout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2329" cy="463696"/>
          </a:xfrm>
          <a:prstGeom prst="rect">
            <a:avLst/>
          </a:prstGeom>
        </p:spPr>
        <p:txBody>
          <a:bodyPr vert="horz" lIns="90763" tIns="45382" rIns="90763" bIns="45382" rtlCol="0"/>
          <a:lstStyle>
            <a:lvl1pPr algn="l">
              <a:defRPr sz="1200"/>
            </a:lvl1pPr>
          </a:lstStyle>
          <a:p>
            <a:endParaRPr lang="en-US" dirty="0"/>
          </a:p>
        </p:txBody>
      </p:sp>
      <p:sp>
        <p:nvSpPr>
          <p:cNvPr id="3" name="Date Placeholder 2"/>
          <p:cNvSpPr>
            <a:spLocks noGrp="1"/>
          </p:cNvSpPr>
          <p:nvPr>
            <p:ph type="dt" sz="quarter" idx="1"/>
          </p:nvPr>
        </p:nvSpPr>
        <p:spPr>
          <a:xfrm>
            <a:off x="3936173" y="1"/>
            <a:ext cx="3012329" cy="463696"/>
          </a:xfrm>
          <a:prstGeom prst="rect">
            <a:avLst/>
          </a:prstGeom>
        </p:spPr>
        <p:txBody>
          <a:bodyPr vert="horz" lIns="90763" tIns="45382" rIns="90763" bIns="45382" rtlCol="0"/>
          <a:lstStyle>
            <a:lvl1pPr algn="r">
              <a:defRPr sz="1200"/>
            </a:lvl1pPr>
          </a:lstStyle>
          <a:p>
            <a:fld id="{982B2D3B-BC22-45F4-B575-25BCDC962F36}" type="datetimeFigureOut">
              <a:rPr lang="en-US" smtClean="0"/>
              <a:t>12/4/2020</a:t>
            </a:fld>
            <a:endParaRPr lang="en-US" dirty="0"/>
          </a:p>
        </p:txBody>
      </p:sp>
      <p:sp>
        <p:nvSpPr>
          <p:cNvPr id="4" name="Footer Placeholder 3"/>
          <p:cNvSpPr>
            <a:spLocks noGrp="1"/>
          </p:cNvSpPr>
          <p:nvPr>
            <p:ph type="ftr" sz="quarter" idx="2"/>
          </p:nvPr>
        </p:nvSpPr>
        <p:spPr>
          <a:xfrm>
            <a:off x="0" y="8772379"/>
            <a:ext cx="3012329" cy="463696"/>
          </a:xfrm>
          <a:prstGeom prst="rect">
            <a:avLst/>
          </a:prstGeom>
        </p:spPr>
        <p:txBody>
          <a:bodyPr vert="horz" lIns="90763" tIns="45382" rIns="90763" bIns="453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173" y="8772379"/>
            <a:ext cx="3012329" cy="463696"/>
          </a:xfrm>
          <a:prstGeom prst="rect">
            <a:avLst/>
          </a:prstGeom>
        </p:spPr>
        <p:txBody>
          <a:bodyPr vert="horz" lIns="90763" tIns="45382" rIns="90763" bIns="45382" rtlCol="0" anchor="b"/>
          <a:lstStyle>
            <a:lvl1pPr algn="r">
              <a:defRPr sz="1200"/>
            </a:lvl1pPr>
          </a:lstStyle>
          <a:p>
            <a:fld id="{0C388774-4BFF-4003-B833-C1CE93927263}" type="slidenum">
              <a:rPr lang="en-US" smtClean="0"/>
              <a:t>‹#›</a:t>
            </a:fld>
            <a:endParaRPr lang="en-US" dirty="0"/>
          </a:p>
        </p:txBody>
      </p:sp>
    </p:spTree>
    <p:extLst>
      <p:ext uri="{BB962C8B-B14F-4D97-AF65-F5344CB8AC3E}">
        <p14:creationId xmlns:p14="http://schemas.microsoft.com/office/powerpoint/2010/main" val="34016752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dirty="0"/>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fld id="{8F2DDFA2-0CE2-4992-A6EB-3682E0E41146}" type="datetimeFigureOut">
              <a:rPr lang="en-US" smtClean="0"/>
              <a:t>12/4/2020</a:t>
            </a:fld>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7" tIns="46244" rIns="92487" bIns="46244"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a:defRPr sz="1200"/>
            </a:lvl1pPr>
          </a:lstStyle>
          <a:p>
            <a:fld id="{BD030885-46AA-459F-9305-2B786BA1D8C4}" type="slidenum">
              <a:rPr lang="en-US" smtClean="0"/>
              <a:t>‹#›</a:t>
            </a:fld>
            <a:endParaRPr lang="en-US" dirty="0"/>
          </a:p>
        </p:txBody>
      </p:sp>
    </p:spTree>
    <p:extLst>
      <p:ext uri="{BB962C8B-B14F-4D97-AF65-F5344CB8AC3E}">
        <p14:creationId xmlns:p14="http://schemas.microsoft.com/office/powerpoint/2010/main" val="3029024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030885-46AA-459F-9305-2B786BA1D8C4}" type="slidenum">
              <a:rPr lang="en-US" smtClean="0"/>
              <a:t>3</a:t>
            </a:fld>
            <a:endParaRPr lang="en-US" dirty="0"/>
          </a:p>
        </p:txBody>
      </p:sp>
    </p:spTree>
    <p:extLst>
      <p:ext uri="{BB962C8B-B14F-4D97-AF65-F5344CB8AC3E}">
        <p14:creationId xmlns:p14="http://schemas.microsoft.com/office/powerpoint/2010/main" val="694128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030885-46AA-459F-9305-2B786BA1D8C4}" type="slidenum">
              <a:rPr lang="en-US" smtClean="0"/>
              <a:t>8</a:t>
            </a:fld>
            <a:endParaRPr lang="en-US" dirty="0"/>
          </a:p>
        </p:txBody>
      </p:sp>
    </p:spTree>
    <p:extLst>
      <p:ext uri="{BB962C8B-B14F-4D97-AF65-F5344CB8AC3E}">
        <p14:creationId xmlns:p14="http://schemas.microsoft.com/office/powerpoint/2010/main" val="576598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0292D4E-EE35-4182-AFB9-22B0A4B98113}" type="datetime1">
              <a:rPr lang="en-US" smtClean="0"/>
              <a:t>12/4/2020</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85C89CD-99BD-4416-9438-6799A818A1AC}"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5CAE12-C522-400E-BDEA-D5588AA6382F}" type="datetime1">
              <a:rPr lang="en-US" smtClean="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5C89CD-99BD-4416-9438-6799A818A1A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165EDC6-5023-4651-BE89-E69190DE82A0}" type="datetime1">
              <a:rPr lang="en-US" smtClean="0"/>
              <a:t>12/4/2020</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B85C89CD-99BD-4416-9438-6799A818A1A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02F4E8BA-EE92-4ED2-919E-3F2DE4BD6DBF}" type="datetime1">
              <a:rPr lang="en-US" smtClean="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85C89CD-99BD-4416-9438-6799A818A1AC}" type="slidenum">
              <a:rPr lang="en-US" smtClean="0"/>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44EC7B2B-E6C9-4354-9E90-5841EE39E2CB}" type="datetime1">
              <a:rPr lang="en-US" smtClean="0"/>
              <a:t>12/4/2020</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85C89CD-99BD-4416-9438-6799A818A1AC}" type="slidenum">
              <a:rPr lang="en-US" smtClean="0"/>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EA5B4D2-E030-4264-883D-6DBE0FD63319}" type="datetime1">
              <a:rPr lang="en-US" smtClean="0"/>
              <a:t>12/4/2020</a:t>
            </a:fld>
            <a:endParaRPr lang="en-US" dirty="0"/>
          </a:p>
        </p:txBody>
      </p:sp>
      <p:sp>
        <p:nvSpPr>
          <p:cNvPr id="10" name="Slide Number Placeholder 9"/>
          <p:cNvSpPr>
            <a:spLocks noGrp="1"/>
          </p:cNvSpPr>
          <p:nvPr>
            <p:ph type="sldNum" sz="quarter" idx="16"/>
          </p:nvPr>
        </p:nvSpPr>
        <p:spPr/>
        <p:txBody>
          <a:bodyPr rtlCol="0"/>
          <a:lstStyle/>
          <a:p>
            <a:fld id="{B85C89CD-99BD-4416-9438-6799A818A1AC}" type="slidenum">
              <a:rPr lang="en-US" smtClean="0"/>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4241E2BA-7076-4F8D-B094-90478C9689F7}" type="datetime1">
              <a:rPr lang="en-US" smtClean="0"/>
              <a:t>12/4/2020</a:t>
            </a:fld>
            <a:endParaRPr lang="en-US" dirty="0"/>
          </a:p>
        </p:txBody>
      </p:sp>
      <p:sp>
        <p:nvSpPr>
          <p:cNvPr id="12" name="Slide Number Placeholder 11"/>
          <p:cNvSpPr>
            <a:spLocks noGrp="1"/>
          </p:cNvSpPr>
          <p:nvPr>
            <p:ph type="sldNum" sz="quarter" idx="16"/>
          </p:nvPr>
        </p:nvSpPr>
        <p:spPr/>
        <p:txBody>
          <a:bodyPr rtlCol="0"/>
          <a:lstStyle/>
          <a:p>
            <a:fld id="{B85C89CD-99BD-4416-9438-6799A818A1AC}" type="slidenum">
              <a:rPr lang="en-US" smtClean="0"/>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13F8805-EF4F-410C-BF84-9D76CBA33234}" type="datetime1">
              <a:rPr lang="en-US" smtClean="0"/>
              <a:t>12/4/2020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85C89CD-99BD-4416-9438-6799A818A1A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6C7F27-D070-472F-9158-A56839BDF402}" type="datetime1">
              <a:rPr lang="en-US" smtClean="0"/>
              <a:t>12/4/2020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85C89CD-99BD-4416-9438-6799A818A1A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43818E3-B048-41DC-A73E-A094A5CC5512}" type="datetime1">
              <a:rPr lang="en-US" smtClean="0"/>
              <a:t>12/4/2020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85C89CD-99BD-4416-9438-6799A818A1AC}" type="slidenum">
              <a:rPr lang="en-US" smtClean="0"/>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4DED4435-D10A-42B0-9843-BB943FA3B295}" type="datetime1">
              <a:rPr lang="en-US" smtClean="0"/>
              <a:t>12/4/2020</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85C89CD-99BD-4416-9438-6799A818A1AC}" type="slidenum">
              <a:rPr lang="en-US" smtClean="0"/>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768B8D1-F932-4D99-BB08-4DF4072F2444}" type="datetime1">
              <a:rPr lang="en-US" smtClean="0"/>
              <a:t>12/4/2020</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85C89CD-99BD-4416-9438-6799A818A1AC}"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Sergio.Aguilar@OSHPD.CA.Gov"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47" y="582706"/>
            <a:ext cx="9144000" cy="2057400"/>
          </a:xfrm>
        </p:spPr>
        <p:txBody>
          <a:bodyPr>
            <a:normAutofit fontScale="90000"/>
          </a:bodyPr>
          <a:lstStyle/>
          <a:p>
            <a:pPr algn="ctr"/>
            <a:r>
              <a:rPr lang="en-US" sz="3500" cap="none" dirty="0">
                <a:latin typeface="Verdana" panose="020B0604030504040204" pitchFamily="34" charset="0"/>
                <a:ea typeface="Verdana" panose="020B0604030504040204" pitchFamily="34" charset="0"/>
                <a:cs typeface="Verdana" panose="020B0604030504040204" pitchFamily="34" charset="0"/>
              </a:rPr>
              <a:t>Current Workforce Development Efforts and Issues for Consideration for</a:t>
            </a:r>
            <a:br>
              <a:rPr lang="en-US" sz="3500" cap="none" dirty="0">
                <a:latin typeface="Verdana" panose="020B0604030504040204" pitchFamily="34" charset="0"/>
                <a:ea typeface="Verdana" panose="020B0604030504040204" pitchFamily="34" charset="0"/>
                <a:cs typeface="Verdana" panose="020B0604030504040204" pitchFamily="34" charset="0"/>
              </a:rPr>
            </a:br>
            <a:r>
              <a:rPr lang="en-US" sz="3500" cap="none" dirty="0">
                <a:latin typeface="Verdana" panose="020B0604030504040204" pitchFamily="34" charset="0"/>
                <a:ea typeface="Verdana" panose="020B0604030504040204" pitchFamily="34" charset="0"/>
                <a:cs typeface="Verdana" panose="020B0604030504040204" pitchFamily="34" charset="0"/>
              </a:rPr>
              <a:t> California's Section 1115 Waiver Renewal</a:t>
            </a:r>
            <a:r>
              <a:rPr lang="en-US" dirty="0">
                <a:latin typeface="Tw Cen MT (Body)"/>
              </a:rPr>
              <a:t>	</a:t>
            </a:r>
          </a:p>
        </p:txBody>
      </p:sp>
      <p:sp>
        <p:nvSpPr>
          <p:cNvPr id="3" name="Subtitle 2"/>
          <p:cNvSpPr>
            <a:spLocks noGrp="1"/>
          </p:cNvSpPr>
          <p:nvPr>
            <p:ph type="subTitle" idx="1"/>
          </p:nvPr>
        </p:nvSpPr>
        <p:spPr>
          <a:xfrm>
            <a:off x="152400" y="3303494"/>
            <a:ext cx="8839200" cy="2286000"/>
          </a:xfrm>
        </p:spPr>
        <p:txBody>
          <a:bodyPr>
            <a:normAutofit fontScale="92500" lnSpcReduction="20000"/>
          </a:bodyPr>
          <a:lstStyle/>
          <a:p>
            <a:pPr algn="ctr"/>
            <a:r>
              <a:rPr lang="en-US"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November 20, 2014</a:t>
            </a:r>
          </a:p>
          <a:p>
            <a:pPr algn="ctr"/>
            <a:endParaRPr lang="en-US"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endParaRPr>
          </a:p>
          <a:p>
            <a:pPr algn="ctr"/>
            <a:r>
              <a:rPr lang="en-US"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Sergio Aguilar, Senior Policy Analyst</a:t>
            </a:r>
          </a:p>
          <a:p>
            <a:pPr algn="ctr"/>
            <a:r>
              <a:rPr lang="en-US"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Office of Statewide Health Planning and Development (OSHPD)</a:t>
            </a:r>
          </a:p>
          <a:p>
            <a:pPr algn="ctr"/>
            <a:r>
              <a:rPr lang="en-US"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Healthcare Workforce Development Division (HWDD)</a:t>
            </a:r>
          </a:p>
        </p:txBody>
      </p:sp>
      <p:pic>
        <p:nvPicPr>
          <p:cNvPr id="4" name="Picture 2" descr="OSHPD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5715000"/>
            <a:ext cx="2286000" cy="87110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B85C89CD-99BD-4416-9438-6799A818A1AC}" type="slidenum">
              <a:rPr lang="en-US" smtClean="0"/>
              <a:t>1</a:t>
            </a:fld>
            <a:endParaRPr lang="en-US" dirty="0"/>
          </a:p>
        </p:txBody>
      </p:sp>
    </p:spTree>
    <p:extLst>
      <p:ext uri="{BB962C8B-B14F-4D97-AF65-F5344CB8AC3E}">
        <p14:creationId xmlns:p14="http://schemas.microsoft.com/office/powerpoint/2010/main" val="2366089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Issues for Consideration </a:t>
            </a: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10</a:t>
            </a:fld>
            <a:endParaRPr lang="en-US" dirty="0"/>
          </a:p>
        </p:txBody>
      </p:sp>
      <p:sp>
        <p:nvSpPr>
          <p:cNvPr id="4" name="Content Placeholder 3"/>
          <p:cNvSpPr>
            <a:spLocks noGrp="1"/>
          </p:cNvSpPr>
          <p:nvPr>
            <p:ph sz="quarter" idx="1"/>
          </p:nvPr>
        </p:nvSpPr>
        <p:spPr>
          <a:xfrm>
            <a:off x="152400" y="1600200"/>
            <a:ext cx="8613648" cy="4876800"/>
          </a:xfrm>
        </p:spPr>
        <p:txBody>
          <a:bodyPr>
            <a:normAutofit fontScale="85000" lnSpcReduction="10000"/>
          </a:bodyPr>
          <a:lstStyle/>
          <a:p>
            <a:pPr marL="0" indent="0" algn="ctr">
              <a:buNone/>
            </a:pPr>
            <a:r>
              <a:rPr lang="en-US" dirty="0">
                <a:latin typeface="Verdana" panose="020B0604030504040204" pitchFamily="34" charset="0"/>
                <a:ea typeface="Verdana" panose="020B0604030504040204" pitchFamily="34" charset="0"/>
                <a:cs typeface="Verdana" panose="020B0604030504040204" pitchFamily="34" charset="0"/>
              </a:rPr>
              <a:t>Educational Capacity Funding with Financial Incentives to Encourage Practice in Underserved Areas </a:t>
            </a:r>
          </a:p>
          <a:p>
            <a:pPr marL="0" indent="0" algn="ctr">
              <a:buNone/>
            </a:pPr>
            <a:endParaRPr lang="en-US" dirty="0">
              <a:latin typeface="Verdana" panose="020B0604030504040204" pitchFamily="34" charset="0"/>
              <a:ea typeface="Verdana" panose="020B0604030504040204" pitchFamily="34" charset="0"/>
              <a:cs typeface="Verdana" panose="020B0604030504040204" pitchFamily="34" charset="0"/>
            </a:endParaRPr>
          </a:p>
          <a:p>
            <a:r>
              <a:rPr lang="en-US" dirty="0">
                <a:latin typeface="Verdana" panose="020B0604030504040204" pitchFamily="34" charset="0"/>
                <a:ea typeface="Verdana" panose="020B0604030504040204" pitchFamily="34" charset="0"/>
                <a:cs typeface="Verdana" panose="020B0604030504040204" pitchFamily="34" charset="0"/>
              </a:rPr>
              <a:t>Funding educational institutions and residencies to increase educational slots for advanced practice professions. Funded educational institutions and residencies can provide financial incentives to students in return for their commitment to provide direct patient care in an underserved area serving Medi-Cal and uninsured patients upon completion of their educational program/residency. </a:t>
            </a:r>
          </a:p>
          <a:p>
            <a:endParaRPr lang="en-US" dirty="0"/>
          </a:p>
        </p:txBody>
      </p:sp>
    </p:spTree>
    <p:extLst>
      <p:ext uri="{BB962C8B-B14F-4D97-AF65-F5344CB8AC3E}">
        <p14:creationId xmlns:p14="http://schemas.microsoft.com/office/powerpoint/2010/main" val="1492416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153400" cy="990600"/>
          </a:xfrm>
        </p:spPr>
        <p:txBody>
          <a:bodyPr>
            <a:normAutofit/>
          </a:bodyPr>
          <a:lstStyle/>
          <a:p>
            <a:pPr algn="ctr"/>
            <a:r>
              <a:rPr lang="en-US" dirty="0">
                <a:latin typeface="Verdana" panose="020B0604030504040204" pitchFamily="34" charset="0"/>
                <a:ea typeface="Verdana" panose="020B0604030504040204" pitchFamily="34" charset="0"/>
                <a:cs typeface="Verdana" panose="020B0604030504040204" pitchFamily="34" charset="0"/>
              </a:rPr>
              <a:t>Issues for Consideration </a:t>
            </a:r>
            <a:r>
              <a:rPr lang="en-US" dirty="0">
                <a:solidFill>
                  <a:schemeClr val="bg1"/>
                </a:solidFill>
                <a:latin typeface="Verdana" panose="020B0604030504040204" pitchFamily="34" charset="0"/>
                <a:ea typeface="Verdana" panose="020B0604030504040204" pitchFamily="34" charset="0"/>
                <a:cs typeface="Verdana" panose="020B0604030504040204" pitchFamily="34" charset="0"/>
              </a:rPr>
              <a:t>2</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11</a:t>
            </a:fld>
            <a:endParaRPr lang="en-US" dirty="0"/>
          </a:p>
        </p:txBody>
      </p:sp>
      <p:sp>
        <p:nvSpPr>
          <p:cNvPr id="4" name="Content Placeholder 3"/>
          <p:cNvSpPr>
            <a:spLocks noGrp="1"/>
          </p:cNvSpPr>
          <p:nvPr>
            <p:ph sz="quarter" idx="1"/>
          </p:nvPr>
        </p:nvSpPr>
        <p:spPr>
          <a:xfrm>
            <a:off x="612648" y="1600200"/>
            <a:ext cx="8153400" cy="4724400"/>
          </a:xfrm>
        </p:spPr>
        <p:txBody>
          <a:bodyPr>
            <a:normAutofit/>
          </a:bodyPr>
          <a:lstStyle/>
          <a:p>
            <a:pPr marL="0" indent="0" algn="ctr">
              <a:buNone/>
            </a:pPr>
            <a:r>
              <a:rPr lang="en-US" sz="2500" dirty="0">
                <a:latin typeface="Verdana" panose="020B0604030504040204" pitchFamily="34" charset="0"/>
                <a:ea typeface="Verdana" panose="020B0604030504040204" pitchFamily="34" charset="0"/>
                <a:cs typeface="Verdana" panose="020B0604030504040204" pitchFamily="34" charset="0"/>
              </a:rPr>
              <a:t>Health Professions Recruitment and Retention Financial Incentive</a:t>
            </a:r>
          </a:p>
          <a:p>
            <a:endParaRPr lang="en-US" sz="2500" dirty="0">
              <a:latin typeface="Verdana" panose="020B0604030504040204" pitchFamily="34" charset="0"/>
              <a:ea typeface="Verdana" panose="020B0604030504040204" pitchFamily="34" charset="0"/>
              <a:cs typeface="Verdana" panose="020B0604030504040204" pitchFamily="34" charset="0"/>
            </a:endParaRPr>
          </a:p>
          <a:p>
            <a:r>
              <a:rPr lang="en-US" sz="2500" dirty="0">
                <a:latin typeface="Verdana" panose="020B0604030504040204" pitchFamily="34" charset="0"/>
                <a:ea typeface="Verdana" panose="020B0604030504040204" pitchFamily="34" charset="0"/>
                <a:cs typeface="Verdana" panose="020B0604030504040204" pitchFamily="34" charset="0"/>
              </a:rPr>
              <a:t>Providing students, healthcare providers and/or sites with recruitment and retention financial incentives for health professions in high need in return for their commitment to provide direct patient care in underserved areas to Medi-Cal and uninsured populations for a specified period of time. </a:t>
            </a:r>
          </a:p>
        </p:txBody>
      </p:sp>
    </p:spTree>
    <p:extLst>
      <p:ext uri="{BB962C8B-B14F-4D97-AF65-F5344CB8AC3E}">
        <p14:creationId xmlns:p14="http://schemas.microsoft.com/office/powerpoint/2010/main" val="431904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Issues for Consideration </a:t>
            </a:r>
            <a:r>
              <a:rPr lang="en-US" dirty="0">
                <a:solidFill>
                  <a:schemeClr val="bg1"/>
                </a:solidFill>
                <a:latin typeface="Verdana" panose="020B0604030504040204" pitchFamily="34" charset="0"/>
                <a:ea typeface="Verdana" panose="020B0604030504040204" pitchFamily="34" charset="0"/>
                <a:cs typeface="Verdana" panose="020B0604030504040204" pitchFamily="34" charset="0"/>
              </a:rPr>
              <a:t>3</a:t>
            </a:r>
            <a:r>
              <a:rPr lang="en-US" dirty="0">
                <a:latin typeface="Verdana" panose="020B0604030504040204" pitchFamily="34" charset="0"/>
                <a:ea typeface="Verdana" panose="020B0604030504040204" pitchFamily="34" charset="0"/>
                <a:cs typeface="Verdana" panose="020B0604030504040204" pitchFamily="34" charset="0"/>
              </a:rPr>
              <a:t> </a:t>
            </a: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12</a:t>
            </a:fld>
            <a:endParaRPr lang="en-US" dirty="0"/>
          </a:p>
        </p:txBody>
      </p:sp>
      <p:sp>
        <p:nvSpPr>
          <p:cNvPr id="4" name="Content Placeholder 3"/>
          <p:cNvSpPr>
            <a:spLocks noGrp="1"/>
          </p:cNvSpPr>
          <p:nvPr>
            <p:ph sz="quarter" idx="1"/>
          </p:nvPr>
        </p:nvSpPr>
        <p:spPr>
          <a:xfrm>
            <a:off x="228600" y="1600200"/>
            <a:ext cx="8537448" cy="4724400"/>
          </a:xfrm>
        </p:spPr>
        <p:txBody>
          <a:bodyPr>
            <a:normAutofit/>
          </a:bodyPr>
          <a:lstStyle/>
          <a:p>
            <a:pPr marL="0" indent="0" algn="ctr">
              <a:buNone/>
            </a:pPr>
            <a:r>
              <a:rPr lang="en-US" sz="2700" dirty="0">
                <a:latin typeface="Verdana" panose="020B0604030504040204" pitchFamily="34" charset="0"/>
                <a:ea typeface="Verdana" panose="020B0604030504040204" pitchFamily="34" charset="0"/>
                <a:cs typeface="Verdana" panose="020B0604030504040204" pitchFamily="34" charset="0"/>
              </a:rPr>
              <a:t>Funding Eligible Healthcare Sites to Develop, Advance, and Retain Healthcare Workforce</a:t>
            </a:r>
          </a:p>
          <a:p>
            <a:pPr marL="0" indent="0">
              <a:buNone/>
            </a:pPr>
            <a:endParaRPr lang="en-US" sz="2700" dirty="0">
              <a:latin typeface="Verdana" panose="020B0604030504040204" pitchFamily="34" charset="0"/>
              <a:ea typeface="Verdana" panose="020B0604030504040204" pitchFamily="34" charset="0"/>
              <a:cs typeface="Verdana" panose="020B0604030504040204" pitchFamily="34" charset="0"/>
            </a:endParaRPr>
          </a:p>
          <a:p>
            <a:r>
              <a:rPr lang="en-US" sz="2700" dirty="0">
                <a:latin typeface="Verdana" panose="020B0604030504040204" pitchFamily="34" charset="0"/>
                <a:ea typeface="Verdana" panose="020B0604030504040204" pitchFamily="34" charset="0"/>
                <a:cs typeface="Verdana" panose="020B0604030504040204" pitchFamily="34" charset="0"/>
              </a:rPr>
              <a:t>Funding eligible healthcare sites in underserved areas to offer existing healthcare workforce with continuing education opportunities, career planning, development, and advancement opportunities. This grow-your-own strategy can help advance and retain workforce in underserved areas.</a:t>
            </a:r>
          </a:p>
          <a:p>
            <a:endParaRPr lang="en-US" dirty="0"/>
          </a:p>
        </p:txBody>
      </p:sp>
    </p:spTree>
    <p:extLst>
      <p:ext uri="{BB962C8B-B14F-4D97-AF65-F5344CB8AC3E}">
        <p14:creationId xmlns:p14="http://schemas.microsoft.com/office/powerpoint/2010/main" val="356191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Issues for Consideration </a:t>
            </a:r>
            <a:r>
              <a:rPr lang="en-US" dirty="0">
                <a:solidFill>
                  <a:schemeClr val="bg1"/>
                </a:solidFill>
                <a:latin typeface="Verdana" panose="020B0604030504040204" pitchFamily="34" charset="0"/>
                <a:ea typeface="Verdana" panose="020B0604030504040204" pitchFamily="34" charset="0"/>
                <a:cs typeface="Verdana" panose="020B0604030504040204" pitchFamily="34" charset="0"/>
              </a:rPr>
              <a:t>4</a:t>
            </a:r>
            <a:r>
              <a:rPr lang="en-US" dirty="0">
                <a:latin typeface="Verdana" panose="020B0604030504040204" pitchFamily="34" charset="0"/>
                <a:ea typeface="Verdana" panose="020B0604030504040204" pitchFamily="34" charset="0"/>
                <a:cs typeface="Verdana" panose="020B0604030504040204" pitchFamily="34" charset="0"/>
              </a:rPr>
              <a:t> </a:t>
            </a: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13</a:t>
            </a:fld>
            <a:endParaRPr lang="en-US" dirty="0"/>
          </a:p>
        </p:txBody>
      </p:sp>
      <p:sp>
        <p:nvSpPr>
          <p:cNvPr id="4" name="Content Placeholder 3"/>
          <p:cNvSpPr>
            <a:spLocks noGrp="1"/>
          </p:cNvSpPr>
          <p:nvPr>
            <p:ph sz="quarter" idx="1"/>
          </p:nvPr>
        </p:nvSpPr>
        <p:spPr>
          <a:xfrm>
            <a:off x="612648" y="1600200"/>
            <a:ext cx="8153400" cy="4648200"/>
          </a:xfrm>
        </p:spPr>
        <p:txBody>
          <a:bodyPr>
            <a:normAutofit fontScale="92500" lnSpcReduction="10000"/>
          </a:bodyPr>
          <a:lstStyle/>
          <a:p>
            <a:pPr marL="0" indent="0" algn="ctr">
              <a:buNone/>
            </a:pPr>
            <a:r>
              <a:rPr lang="en-US" dirty="0">
                <a:latin typeface="Verdana" panose="020B0604030504040204" pitchFamily="34" charset="0"/>
                <a:ea typeface="Verdana" panose="020B0604030504040204" pitchFamily="34" charset="0"/>
                <a:cs typeface="Verdana" panose="020B0604030504040204" pitchFamily="34" charset="0"/>
              </a:rPr>
              <a:t>Funding to Support Practice of Retired Healthcare Providers</a:t>
            </a:r>
          </a:p>
          <a:p>
            <a:pPr marL="0" indent="0" algn="ctr">
              <a:buNone/>
            </a:pPr>
            <a:endParaRPr lang="en-US" dirty="0">
              <a:latin typeface="Verdana" panose="020B0604030504040204" pitchFamily="34" charset="0"/>
              <a:ea typeface="Verdana" panose="020B0604030504040204" pitchFamily="34" charset="0"/>
              <a:cs typeface="Verdana" panose="020B0604030504040204" pitchFamily="34" charset="0"/>
            </a:endParaRPr>
          </a:p>
          <a:p>
            <a:r>
              <a:rPr lang="en-US" dirty="0">
                <a:latin typeface="Verdana" panose="020B0604030504040204" pitchFamily="34" charset="0"/>
                <a:ea typeface="Verdana" panose="020B0604030504040204" pitchFamily="34" charset="0"/>
                <a:cs typeface="Verdana" panose="020B0604030504040204" pitchFamily="34" charset="0"/>
              </a:rPr>
              <a:t>Funding eligible healthcare sites in underserved areas to provide support to retired healthcare providers so that, when available, they can volunteer to provide direct patient care to Medi-Cal and underserved patients. This may help address the cost benefit of volunteering for retired health providers. </a:t>
            </a:r>
          </a:p>
        </p:txBody>
      </p:sp>
    </p:spTree>
    <p:extLst>
      <p:ext uri="{BB962C8B-B14F-4D97-AF65-F5344CB8AC3E}">
        <p14:creationId xmlns:p14="http://schemas.microsoft.com/office/powerpoint/2010/main" val="3102101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Verdana" panose="020B0604030504040204" pitchFamily="34" charset="0"/>
                <a:ea typeface="Verdana" panose="020B0604030504040204" pitchFamily="34" charset="0"/>
                <a:cs typeface="Verdana" panose="020B0604030504040204" pitchFamily="34" charset="0"/>
              </a:rPr>
              <a:t>Issues for Consideration</a:t>
            </a: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14</a:t>
            </a:fld>
            <a:endParaRPr lang="en-US" dirty="0"/>
          </a:p>
        </p:txBody>
      </p:sp>
      <p:sp>
        <p:nvSpPr>
          <p:cNvPr id="4" name="Content Placeholder 3"/>
          <p:cNvSpPr>
            <a:spLocks noGrp="1"/>
          </p:cNvSpPr>
          <p:nvPr>
            <p:ph sz="quarter" idx="1"/>
          </p:nvPr>
        </p:nvSpPr>
        <p:spPr>
          <a:xfrm>
            <a:off x="304800" y="1600200"/>
            <a:ext cx="8461248" cy="4495800"/>
          </a:xfrm>
        </p:spPr>
        <p:txBody>
          <a:bodyPr/>
          <a:lstStyle/>
          <a:p>
            <a:pPr marL="0" indent="0" algn="ctr">
              <a:buNone/>
            </a:pPr>
            <a:r>
              <a:rPr lang="en-US" dirty="0">
                <a:latin typeface="Verdana" panose="020B0604030504040204" pitchFamily="34" charset="0"/>
                <a:ea typeface="Verdana" panose="020B0604030504040204" pitchFamily="34" charset="0"/>
                <a:cs typeface="Verdana" panose="020B0604030504040204" pitchFamily="34" charset="0"/>
              </a:rPr>
              <a:t>Funding to Support Healthcare Workforce Training/Retraining</a:t>
            </a:r>
          </a:p>
          <a:p>
            <a:endParaRPr lang="en-US" dirty="0">
              <a:latin typeface="Verdana" panose="020B0604030504040204" pitchFamily="34" charset="0"/>
              <a:ea typeface="Verdana" panose="020B0604030504040204" pitchFamily="34" charset="0"/>
              <a:cs typeface="Verdana" panose="020B0604030504040204" pitchFamily="34" charset="0"/>
            </a:endParaRPr>
          </a:p>
          <a:p>
            <a:r>
              <a:rPr lang="en-US" dirty="0">
                <a:latin typeface="Verdana" panose="020B0604030504040204" pitchFamily="34" charset="0"/>
                <a:ea typeface="Verdana" panose="020B0604030504040204" pitchFamily="34" charset="0"/>
                <a:cs typeface="Verdana" panose="020B0604030504040204" pitchFamily="34" charset="0"/>
              </a:rPr>
              <a:t>Funding the training of existing healthcare workforce in eligible sites on elements that can include but not be limited to: integration, collaboration, interdisciplinary and team-based care, and cultural and linguistic competence. </a:t>
            </a:r>
          </a:p>
        </p:txBody>
      </p:sp>
    </p:spTree>
    <p:extLst>
      <p:ext uri="{BB962C8B-B14F-4D97-AF65-F5344CB8AC3E}">
        <p14:creationId xmlns:p14="http://schemas.microsoft.com/office/powerpoint/2010/main" val="3733487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Cross Cutting Components for Considerations</a:t>
            </a: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15</a:t>
            </a:fld>
            <a:endParaRPr lang="en-US" dirty="0"/>
          </a:p>
        </p:txBody>
      </p:sp>
      <p:sp>
        <p:nvSpPr>
          <p:cNvPr id="4" name="Content Placeholder 3"/>
          <p:cNvSpPr>
            <a:spLocks noGrp="1"/>
          </p:cNvSpPr>
          <p:nvPr>
            <p:ph sz="quarter" idx="1"/>
          </p:nvPr>
        </p:nvSpPr>
        <p:spPr>
          <a:xfrm>
            <a:off x="612648" y="1600200"/>
            <a:ext cx="8153400" cy="4724400"/>
          </a:xfrm>
        </p:spPr>
        <p:txBody>
          <a:bodyPr>
            <a:normAutofit fontScale="85000" lnSpcReduction="10000"/>
          </a:bodyPr>
          <a:lstStyle/>
          <a:p>
            <a:endParaRPr lang="en-US" dirty="0"/>
          </a:p>
          <a:p>
            <a:r>
              <a:rPr lang="en-US" dirty="0">
                <a:latin typeface="Verdana" panose="020B0604030504040204" pitchFamily="34" charset="0"/>
                <a:ea typeface="Verdana" panose="020B0604030504040204" pitchFamily="34" charset="0"/>
                <a:cs typeface="Verdana" panose="020B0604030504040204" pitchFamily="34" charset="0"/>
              </a:rPr>
              <a:t>Increasing racial/ethnic, cultural, and linguistic diversity of healthcare providers</a:t>
            </a:r>
          </a:p>
          <a:p>
            <a:r>
              <a:rPr lang="en-US" dirty="0">
                <a:latin typeface="Verdana" panose="020B0604030504040204" pitchFamily="34" charset="0"/>
                <a:ea typeface="Verdana" panose="020B0604030504040204" pitchFamily="34" charset="0"/>
                <a:cs typeface="Verdana" panose="020B0604030504040204" pitchFamily="34" charset="0"/>
              </a:rPr>
              <a:t>Addressing distribution of healthcare providers</a:t>
            </a:r>
          </a:p>
          <a:p>
            <a:r>
              <a:rPr lang="en-US" dirty="0">
                <a:latin typeface="Verdana" panose="020B0604030504040204" pitchFamily="34" charset="0"/>
                <a:ea typeface="Verdana" panose="020B0604030504040204" pitchFamily="34" charset="0"/>
                <a:cs typeface="Verdana" panose="020B0604030504040204" pitchFamily="34" charset="0"/>
              </a:rPr>
              <a:t>Encouraging educational institutions to train students in curricula that align with competencies needed to provide adequate care to California's diverse and dynamic population</a:t>
            </a:r>
          </a:p>
          <a:p>
            <a:r>
              <a:rPr lang="en-US" dirty="0">
                <a:latin typeface="Verdana" panose="020B0604030504040204" pitchFamily="34" charset="0"/>
                <a:ea typeface="Verdana" panose="020B0604030504040204" pitchFamily="34" charset="0"/>
                <a:cs typeface="Verdana" panose="020B0604030504040204" pitchFamily="34" charset="0"/>
              </a:rPr>
              <a:t>Encouraging sites to implement collaborative, coordinated and integrated care delivery models</a:t>
            </a:r>
          </a:p>
        </p:txBody>
      </p:sp>
    </p:spTree>
    <p:extLst>
      <p:ext uri="{BB962C8B-B14F-4D97-AF65-F5344CB8AC3E}">
        <p14:creationId xmlns:p14="http://schemas.microsoft.com/office/powerpoint/2010/main" val="1267863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613648" cy="990600"/>
          </a:xfrm>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Examples of Other States Health Workforce Development Efforts</a:t>
            </a: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16</a:t>
            </a:fld>
            <a:endParaRPr lang="en-US" dirty="0"/>
          </a:p>
        </p:txBody>
      </p:sp>
      <p:sp>
        <p:nvSpPr>
          <p:cNvPr id="4" name="Content Placeholder 3"/>
          <p:cNvSpPr>
            <a:spLocks noGrp="1"/>
          </p:cNvSpPr>
          <p:nvPr>
            <p:ph sz="quarter" idx="1"/>
          </p:nvPr>
        </p:nvSpPr>
        <p:spPr>
          <a:xfrm>
            <a:off x="612648" y="1600200"/>
            <a:ext cx="8153400" cy="5105400"/>
          </a:xfrm>
        </p:spPr>
        <p:txBody>
          <a:bodyPr>
            <a:normAutofit fontScale="85000" lnSpcReduction="20000"/>
          </a:bodyPr>
          <a:lstStyle/>
          <a:p>
            <a:r>
              <a:rPr lang="en-US" dirty="0">
                <a:latin typeface="Verdana" panose="020B0604030504040204" pitchFamily="34" charset="0"/>
                <a:ea typeface="Verdana" panose="020B0604030504040204" pitchFamily="34" charset="0"/>
                <a:cs typeface="Verdana" panose="020B0604030504040204" pitchFamily="34" charset="0"/>
              </a:rPr>
              <a:t>Health Workforce Career Awareness Grants</a:t>
            </a:r>
          </a:p>
          <a:p>
            <a:r>
              <a:rPr lang="en-US" dirty="0">
                <a:latin typeface="Verdana" panose="020B0604030504040204" pitchFamily="34" charset="0"/>
                <a:ea typeface="Verdana" panose="020B0604030504040204" pitchFamily="34" charset="0"/>
                <a:cs typeface="Verdana" panose="020B0604030504040204" pitchFamily="34" charset="0"/>
              </a:rPr>
              <a:t>Educational Capacity and Graduate Medical Education Expansion Grants</a:t>
            </a:r>
          </a:p>
          <a:p>
            <a:r>
              <a:rPr lang="en-US" dirty="0">
                <a:latin typeface="Verdana" panose="020B0604030504040204" pitchFamily="34" charset="0"/>
                <a:ea typeface="Verdana" panose="020B0604030504040204" pitchFamily="34" charset="0"/>
                <a:cs typeface="Verdana" panose="020B0604030504040204" pitchFamily="34" charset="0"/>
              </a:rPr>
              <a:t>Health Workforce Training and Retraining Grants</a:t>
            </a:r>
          </a:p>
          <a:p>
            <a:r>
              <a:rPr lang="en-US" dirty="0">
                <a:latin typeface="Verdana" panose="020B0604030504040204" pitchFamily="34" charset="0"/>
                <a:ea typeface="Verdana" panose="020B0604030504040204" pitchFamily="34" charset="0"/>
                <a:cs typeface="Verdana" panose="020B0604030504040204" pitchFamily="34" charset="0"/>
              </a:rPr>
              <a:t>Healthcare Workforce Re-entry Programs</a:t>
            </a:r>
          </a:p>
          <a:p>
            <a:r>
              <a:rPr lang="en-US" dirty="0">
                <a:latin typeface="Verdana" panose="020B0604030504040204" pitchFamily="34" charset="0"/>
                <a:ea typeface="Verdana" panose="020B0604030504040204" pitchFamily="34" charset="0"/>
                <a:cs typeface="Verdana" panose="020B0604030504040204" pitchFamily="34" charset="0"/>
              </a:rPr>
              <a:t>Retention Financial Incentives (loan repayment, grants to clinics/hospitals)</a:t>
            </a:r>
          </a:p>
          <a:p>
            <a:r>
              <a:rPr lang="en-US" dirty="0">
                <a:latin typeface="Verdana" panose="020B0604030504040204" pitchFamily="34" charset="0"/>
                <a:ea typeface="Verdana" panose="020B0604030504040204" pitchFamily="34" charset="0"/>
                <a:cs typeface="Verdana" panose="020B0604030504040204" pitchFamily="34" charset="0"/>
              </a:rPr>
              <a:t>Recruitment Financial Incentives (scholarships, educational stipends, signing bonus)</a:t>
            </a:r>
          </a:p>
          <a:p>
            <a:r>
              <a:rPr lang="en-US" dirty="0">
                <a:latin typeface="Verdana" panose="020B0604030504040204" pitchFamily="34" charset="0"/>
                <a:ea typeface="Verdana" panose="020B0604030504040204" pitchFamily="34" charset="0"/>
                <a:cs typeface="Verdana" panose="020B0604030504040204" pitchFamily="34" charset="0"/>
              </a:rPr>
              <a:t>Supporting Expanded Roles for Health Providers such as Nurse Practitioner, Peer Support Specialist, and Community Health Workers</a:t>
            </a:r>
          </a:p>
        </p:txBody>
      </p:sp>
    </p:spTree>
    <p:extLst>
      <p:ext uri="{BB962C8B-B14F-4D97-AF65-F5344CB8AC3E}">
        <p14:creationId xmlns:p14="http://schemas.microsoft.com/office/powerpoint/2010/main" val="4159676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1828800"/>
            <a:ext cx="8153400" cy="4648200"/>
          </a:xfrm>
        </p:spPr>
        <p:txBody>
          <a:bodyPr>
            <a:normAutofit fontScale="90000"/>
          </a:bodyPr>
          <a:lstStyle/>
          <a:p>
            <a:pPr marL="0" indent="0" algn="ctr"/>
            <a:r>
              <a:rPr lang="en-US" sz="9600" i="1" dirty="0">
                <a:latin typeface="Verdana" panose="020B0604030504040204" pitchFamily="34" charset="0"/>
                <a:ea typeface="Verdana" panose="020B0604030504040204" pitchFamily="34" charset="0"/>
                <a:cs typeface="Verdana" panose="020B0604030504040204" pitchFamily="34" charset="0"/>
              </a:rPr>
              <a:t>    Questions?</a:t>
            </a:r>
            <a:br>
              <a:rPr lang="en-US" sz="9600" dirty="0">
                <a:latin typeface="Verdana" panose="020B0604030504040204" pitchFamily="34" charset="0"/>
                <a:ea typeface="Verdana" panose="020B0604030504040204" pitchFamily="34" charset="0"/>
                <a:cs typeface="Verdana" panose="020B0604030504040204" pitchFamily="34" charset="0"/>
              </a:rPr>
            </a:br>
            <a:r>
              <a:rPr lang="en-US" sz="9600" dirty="0">
                <a:latin typeface="Verdana" panose="020B0604030504040204" pitchFamily="34" charset="0"/>
                <a:ea typeface="Verdana" panose="020B0604030504040204" pitchFamily="34" charset="0"/>
                <a:cs typeface="Verdana" panose="020B0604030504040204" pitchFamily="34" charset="0"/>
              </a:rPr>
              <a:t>	</a:t>
            </a:r>
            <a:r>
              <a:rPr lang="en-US" sz="2200" dirty="0">
                <a:latin typeface="Verdana" panose="020B0604030504040204" pitchFamily="34" charset="0"/>
                <a:ea typeface="Verdana" panose="020B0604030504040204" pitchFamily="34" charset="0"/>
                <a:cs typeface="Verdana" panose="020B0604030504040204" pitchFamily="34" charset="0"/>
              </a:rPr>
              <a:t>Contact:	</a:t>
            </a:r>
            <a:br>
              <a:rPr lang="en-US" sz="2200" dirty="0">
                <a:latin typeface="Verdana" panose="020B0604030504040204" pitchFamily="34" charset="0"/>
                <a:ea typeface="Verdana" panose="020B0604030504040204" pitchFamily="34" charset="0"/>
                <a:cs typeface="Verdana" panose="020B0604030504040204" pitchFamily="34" charset="0"/>
              </a:rPr>
            </a:br>
            <a:r>
              <a:rPr lang="en-US" sz="2200" dirty="0">
                <a:latin typeface="Verdana" panose="020B0604030504040204" pitchFamily="34" charset="0"/>
                <a:ea typeface="Verdana" panose="020B0604030504040204" pitchFamily="34" charset="0"/>
                <a:cs typeface="Verdana" panose="020B0604030504040204" pitchFamily="34" charset="0"/>
              </a:rPr>
              <a:t>Sergio Aguilar</a:t>
            </a:r>
            <a:br>
              <a:rPr lang="en-US" sz="2200" dirty="0">
                <a:latin typeface="Verdana" panose="020B0604030504040204" pitchFamily="34" charset="0"/>
                <a:ea typeface="Verdana" panose="020B0604030504040204" pitchFamily="34" charset="0"/>
                <a:cs typeface="Verdana" panose="020B0604030504040204" pitchFamily="34" charset="0"/>
              </a:rPr>
            </a:br>
            <a:r>
              <a:rPr lang="en-US" sz="2200" dirty="0">
                <a:latin typeface="Verdana" panose="020B0604030504040204" pitchFamily="34" charset="0"/>
                <a:ea typeface="Verdana" panose="020B0604030504040204" pitchFamily="34" charset="0"/>
                <a:cs typeface="Verdana" panose="020B0604030504040204" pitchFamily="34" charset="0"/>
              </a:rPr>
              <a:t>Senior Policy Analyst</a:t>
            </a:r>
            <a:br>
              <a:rPr lang="en-US" sz="2200" dirty="0">
                <a:latin typeface="Verdana" panose="020B0604030504040204" pitchFamily="34" charset="0"/>
                <a:ea typeface="Verdana" panose="020B0604030504040204" pitchFamily="34" charset="0"/>
                <a:cs typeface="Verdana" panose="020B0604030504040204" pitchFamily="34" charset="0"/>
              </a:rPr>
            </a:br>
            <a:r>
              <a:rPr lang="en-US" sz="2200" dirty="0">
                <a:latin typeface="Verdana" panose="020B0604030504040204" pitchFamily="34" charset="0"/>
                <a:ea typeface="Verdana" panose="020B0604030504040204" pitchFamily="34" charset="0"/>
                <a:cs typeface="Verdana" panose="020B0604030504040204" pitchFamily="34" charset="0"/>
              </a:rPr>
              <a:t>OSHPD HWDD</a:t>
            </a:r>
            <a:br>
              <a:rPr lang="en-US" sz="2200" dirty="0">
                <a:latin typeface="Verdana" panose="020B0604030504040204" pitchFamily="34" charset="0"/>
                <a:ea typeface="Verdana" panose="020B0604030504040204" pitchFamily="34" charset="0"/>
                <a:cs typeface="Verdana" panose="020B0604030504040204" pitchFamily="34" charset="0"/>
              </a:rPr>
            </a:br>
            <a:r>
              <a:rPr lang="en-US" sz="2200" dirty="0">
                <a:latin typeface="Verdana" panose="020B0604030504040204" pitchFamily="34" charset="0"/>
                <a:ea typeface="Verdana" panose="020B0604030504040204" pitchFamily="34" charset="0"/>
                <a:cs typeface="Verdana" panose="020B0604030504040204" pitchFamily="34" charset="0"/>
              </a:rPr>
              <a:t>916-326-3699</a:t>
            </a:r>
            <a:br>
              <a:rPr lang="en-US" sz="2200" dirty="0">
                <a:latin typeface="Verdana" panose="020B0604030504040204" pitchFamily="34" charset="0"/>
                <a:ea typeface="Verdana" panose="020B0604030504040204" pitchFamily="34" charset="0"/>
                <a:cs typeface="Verdana" panose="020B0604030504040204" pitchFamily="34" charset="0"/>
              </a:rPr>
            </a:br>
            <a:r>
              <a:rPr lang="en-US" sz="2200" dirty="0">
                <a:latin typeface="Verdana" panose="020B0604030504040204" pitchFamily="34" charset="0"/>
                <a:ea typeface="Verdana" panose="020B0604030504040204" pitchFamily="34" charset="0"/>
                <a:cs typeface="Verdana" panose="020B0604030504040204" pitchFamily="34" charset="0"/>
              </a:rPr>
              <a:t>Email: </a:t>
            </a:r>
            <a:r>
              <a:rPr lang="en-US" sz="2200" dirty="0">
                <a:latin typeface="Verdana" panose="020B0604030504040204" pitchFamily="34" charset="0"/>
                <a:ea typeface="Verdana" panose="020B0604030504040204" pitchFamily="34" charset="0"/>
                <a:cs typeface="Verdana" panose="020B0604030504040204" pitchFamily="34" charset="0"/>
                <a:hlinkClick r:id="rId2"/>
              </a:rPr>
              <a:t>Sergio.Aguilar@OSHPD.CA.Gov</a:t>
            </a:r>
            <a:r>
              <a:rPr lang="en-US" dirty="0"/>
              <a:t>	</a:t>
            </a:r>
            <a:br>
              <a:rPr lang="en-US" dirty="0"/>
            </a:b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17</a:t>
            </a:fld>
            <a:endParaRPr lang="en-US" dirty="0"/>
          </a:p>
        </p:txBody>
      </p:sp>
    </p:spTree>
    <p:extLst>
      <p:ext uri="{BB962C8B-B14F-4D97-AF65-F5344CB8AC3E}">
        <p14:creationId xmlns:p14="http://schemas.microsoft.com/office/powerpoint/2010/main" val="1805347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26422"/>
            <a:ext cx="8153400" cy="990600"/>
          </a:xfrm>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OSHPDs Role in Workforce Development</a:t>
            </a:r>
          </a:p>
        </p:txBody>
      </p:sp>
      <p:sp>
        <p:nvSpPr>
          <p:cNvPr id="6" name="Slide Number Placeholder 5"/>
          <p:cNvSpPr>
            <a:spLocks noGrp="1"/>
          </p:cNvSpPr>
          <p:nvPr>
            <p:ph type="sldNum" sz="quarter" idx="12"/>
          </p:nvPr>
        </p:nvSpPr>
        <p:spPr/>
        <p:txBody>
          <a:bodyPr>
            <a:normAutofit fontScale="85000" lnSpcReduction="20000"/>
          </a:bodyPr>
          <a:lstStyle/>
          <a:p>
            <a:fld id="{B85C89CD-99BD-4416-9438-6799A818A1AC}" type="slidenum">
              <a:rPr lang="en-US" smtClean="0"/>
              <a:t>2</a:t>
            </a:fld>
            <a:endParaRPr lang="en-US" dirty="0"/>
          </a:p>
        </p:txBody>
      </p:sp>
      <p:sp>
        <p:nvSpPr>
          <p:cNvPr id="3" name="Content Placeholder 2"/>
          <p:cNvSpPr>
            <a:spLocks noGrp="1"/>
          </p:cNvSpPr>
          <p:nvPr>
            <p:ph sz="quarter" idx="1"/>
          </p:nvPr>
        </p:nvSpPr>
        <p:spPr/>
        <p:txBody>
          <a:bodyPr>
            <a:normAutofit fontScale="70000" lnSpcReduction="20000"/>
          </a:bodyPr>
          <a:lstStyle/>
          <a:p>
            <a:endParaRPr lang="en-US" sz="3400" dirty="0">
              <a:latin typeface="Tw Cen MT (Body)"/>
            </a:endParaRPr>
          </a:p>
          <a:p>
            <a:r>
              <a:rPr lang="en-US" sz="3400" dirty="0">
                <a:latin typeface="Verdana" panose="020B0604030504040204" pitchFamily="34" charset="0"/>
                <a:ea typeface="Verdana" panose="020B0604030504040204" pitchFamily="34" charset="0"/>
                <a:cs typeface="Verdana" panose="020B0604030504040204" pitchFamily="34" charset="0"/>
              </a:rPr>
              <a:t>Has administered health workforce development programs and provided grant funding to address health workforce diversity, supply and distribution issues since the late 1970s</a:t>
            </a:r>
          </a:p>
          <a:p>
            <a:endParaRPr lang="en-US" sz="3400" dirty="0">
              <a:latin typeface="Verdana" panose="020B0604030504040204" pitchFamily="34" charset="0"/>
              <a:ea typeface="Verdana" panose="020B0604030504040204" pitchFamily="34" charset="0"/>
              <a:cs typeface="Verdana" panose="020B0604030504040204" pitchFamily="34" charset="0"/>
            </a:endParaRPr>
          </a:p>
          <a:p>
            <a:r>
              <a:rPr lang="en-US" sz="3400" dirty="0">
                <a:latin typeface="Verdana" panose="020B0604030504040204" pitchFamily="34" charset="0"/>
                <a:ea typeface="Verdana" panose="020B0604030504040204" pitchFamily="34" charset="0"/>
                <a:cs typeface="Verdana" panose="020B0604030504040204" pitchFamily="34" charset="0"/>
              </a:rPr>
              <a:t>Administers programs which endeavor to implement the vision of “Access to Safe, Quality Healthcare Environments that Meet California’s Diverse and Dynamic Needs”</a:t>
            </a:r>
          </a:p>
          <a:p>
            <a:endParaRPr lang="en-US" sz="3400" dirty="0">
              <a:latin typeface="Verdana" panose="020B0604030504040204" pitchFamily="34" charset="0"/>
              <a:ea typeface="Verdana" panose="020B0604030504040204" pitchFamily="34" charset="0"/>
              <a:cs typeface="Verdana" panose="020B0604030504040204" pitchFamily="34" charset="0"/>
            </a:endParaRPr>
          </a:p>
          <a:p>
            <a:r>
              <a:rPr lang="en-US" sz="3400" dirty="0">
                <a:latin typeface="Verdana" panose="020B0604030504040204" pitchFamily="34" charset="0"/>
                <a:ea typeface="Verdana" panose="020B0604030504040204" pitchFamily="34" charset="0"/>
                <a:cs typeface="Verdana" panose="020B0604030504040204" pitchFamily="34" charset="0"/>
              </a:rPr>
              <a:t>Promotes a diverse and competent health workforce</a:t>
            </a:r>
          </a:p>
          <a:p>
            <a:endParaRPr lang="en-US" dirty="0">
              <a:latin typeface="Verdana" panose="020B0604030504040204" pitchFamily="34" charset="0"/>
              <a:ea typeface="Verdana" panose="020B0604030504040204" pitchFamily="34" charset="0"/>
              <a:cs typeface="Verdana" panose="020B0604030504040204" pitchFamily="34" charset="0"/>
            </a:endParaRPr>
          </a:p>
        </p:txBody>
      </p:sp>
      <p:pic>
        <p:nvPicPr>
          <p:cNvPr id="5" name="Picture 2" descr="OSHPD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5660447"/>
            <a:ext cx="2286000" cy="871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9472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26422"/>
            <a:ext cx="8153400" cy="990600"/>
          </a:xfrm>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California's Healthcare Workforce Challenges</a:t>
            </a:r>
          </a:p>
        </p:txBody>
      </p:sp>
      <p:sp>
        <p:nvSpPr>
          <p:cNvPr id="3" name="Content Placeholder 2"/>
          <p:cNvSpPr>
            <a:spLocks noGrp="1"/>
          </p:cNvSpPr>
          <p:nvPr>
            <p:ph sz="quarter" idx="1"/>
          </p:nvPr>
        </p:nvSpPr>
        <p:spPr>
          <a:xfrm>
            <a:off x="266700" y="1516698"/>
            <a:ext cx="8499348" cy="5341302"/>
          </a:xfrm>
        </p:spPr>
        <p:txBody>
          <a:bodyPr>
            <a:noAutofit/>
          </a:bodyPr>
          <a:lstStyle/>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Increased demand for health care services</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Shortage of health professionals</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Maldistribution of health professionals</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Lack of racial/ethnic and linguistic diversity</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An aging workforce</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Lack of clear career pathways</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Constraints on capacity/slots of educational programs</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Regulatory and scope of practice issues</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Salary differentials by specialty/Reimbursement</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A lack of formal integration and coordination of primary care, mental health, substance use treatment. </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Delivery models</a:t>
            </a:r>
          </a:p>
          <a:p>
            <a:pPr marL="365760" indent="-283464">
              <a:buClrTx/>
              <a:buFont typeface="Wingdings 2"/>
              <a:buChar char=""/>
              <a:defRPr/>
            </a:pPr>
            <a:r>
              <a:rPr lang="en-US" sz="2200" dirty="0">
                <a:latin typeface="Verdana" panose="020B0604030504040204" pitchFamily="34" charset="0"/>
                <a:ea typeface="Verdana" panose="020B0604030504040204" pitchFamily="34" charset="0"/>
                <a:cs typeface="Verdana" panose="020B0604030504040204" pitchFamily="34" charset="0"/>
              </a:rPr>
              <a:t>Burnout/Retention</a:t>
            </a:r>
          </a:p>
          <a:p>
            <a:pPr marL="365760" indent="-283464">
              <a:buClrTx/>
              <a:buFont typeface="Wingdings 2"/>
              <a:buChar char=""/>
              <a:defRPr/>
            </a:pPr>
            <a:endParaRPr lang="en-US" sz="2200" dirty="0">
              <a:latin typeface="Georgia" pitchFamily="18" charset="0"/>
              <a:cs typeface="Times New Roman" pitchFamily="18" charset="0"/>
            </a:endParaRPr>
          </a:p>
        </p:txBody>
      </p:sp>
      <p:sp>
        <p:nvSpPr>
          <p:cNvPr id="6" name="Slide Number Placeholder 5"/>
          <p:cNvSpPr>
            <a:spLocks noGrp="1"/>
          </p:cNvSpPr>
          <p:nvPr>
            <p:ph type="sldNum" sz="quarter" idx="12"/>
          </p:nvPr>
        </p:nvSpPr>
        <p:spPr/>
        <p:txBody>
          <a:bodyPr>
            <a:normAutofit fontScale="85000" lnSpcReduction="20000"/>
          </a:bodyPr>
          <a:lstStyle/>
          <a:p>
            <a:fld id="{B85C89CD-99BD-4416-9438-6799A818A1AC}" type="slidenum">
              <a:rPr lang="en-US" smtClean="0"/>
              <a:t>3</a:t>
            </a:fld>
            <a:endParaRPr lang="en-US" dirty="0"/>
          </a:p>
        </p:txBody>
      </p:sp>
      <p:pic>
        <p:nvPicPr>
          <p:cNvPr id="5" name="Picture 2" descr="OSHPD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7530" y="5959186"/>
            <a:ext cx="2286000" cy="871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789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Health </a:t>
            </a:r>
            <a:r>
              <a:rPr lang="en-US" sz="4000" dirty="0">
                <a:latin typeface="Verdana" panose="020B0604030504040204" pitchFamily="34" charset="0"/>
                <a:ea typeface="Verdana" panose="020B0604030504040204" pitchFamily="34" charset="0"/>
                <a:cs typeface="Verdana" panose="020B0604030504040204" pitchFamily="34" charset="0"/>
              </a:rPr>
              <a:t>Profession</a:t>
            </a:r>
            <a:r>
              <a:rPr lang="en-US" dirty="0">
                <a:latin typeface="Verdana" panose="020B0604030504040204" pitchFamily="34" charset="0"/>
                <a:ea typeface="Verdana" panose="020B0604030504040204" pitchFamily="34" charset="0"/>
                <a:cs typeface="Verdana" panose="020B0604030504040204" pitchFamily="34" charset="0"/>
              </a:rPr>
              <a:t> Shortage Area, Primary Care</a:t>
            </a:r>
          </a:p>
        </p:txBody>
      </p:sp>
      <p:pic>
        <p:nvPicPr>
          <p:cNvPr id="4" name="Picture 2" descr="OSHPD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2790" y="5791200"/>
            <a:ext cx="2086032" cy="79490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6"/>
          </p:nvPr>
        </p:nvSpPr>
        <p:spPr/>
        <p:txBody>
          <a:bodyPr>
            <a:normAutofit fontScale="85000" lnSpcReduction="20000"/>
          </a:bodyPr>
          <a:lstStyle/>
          <a:p>
            <a:fld id="{B85C89CD-99BD-4416-9438-6799A818A1AC}" type="slidenum">
              <a:rPr lang="en-US" smtClean="0"/>
              <a:t>4</a:t>
            </a:fld>
            <a:endParaRPr lang="en-US" dirty="0"/>
          </a:p>
        </p:txBody>
      </p:sp>
      <p:sp>
        <p:nvSpPr>
          <p:cNvPr id="3" name="Content Placeholder 2"/>
          <p:cNvSpPr>
            <a:spLocks noGrp="1"/>
          </p:cNvSpPr>
          <p:nvPr>
            <p:ph sz="quarter" idx="1"/>
          </p:nvPr>
        </p:nvSpPr>
        <p:spPr/>
        <p:txBody>
          <a:bodyPr>
            <a:normAutofit/>
          </a:bodyPr>
          <a:lstStyle/>
          <a:p>
            <a:r>
              <a:rPr lang="en-US" sz="2400" dirty="0">
                <a:latin typeface="Verdana" panose="020B0604030504040204" pitchFamily="34" charset="0"/>
                <a:ea typeface="Verdana" panose="020B0604030504040204" pitchFamily="34" charset="0"/>
                <a:cs typeface="Verdana" panose="020B0604030504040204" pitchFamily="34" charset="0"/>
              </a:rPr>
              <a:t>As of August 2014 there are:</a:t>
            </a:r>
          </a:p>
          <a:p>
            <a:pPr lvl="1"/>
            <a:r>
              <a:rPr lang="en-US" sz="2400" dirty="0">
                <a:latin typeface="Verdana" panose="020B0604030504040204" pitchFamily="34" charset="0"/>
                <a:ea typeface="Verdana" panose="020B0604030504040204" pitchFamily="34" charset="0"/>
                <a:cs typeface="Verdana" panose="020B0604030504040204" pitchFamily="34" charset="0"/>
              </a:rPr>
              <a:t>214 Primary Care HPSAs designated in California</a:t>
            </a:r>
          </a:p>
          <a:p>
            <a:pPr lvl="1"/>
            <a:r>
              <a:rPr lang="en-US" sz="2400" dirty="0">
                <a:latin typeface="Verdana" panose="020B0604030504040204" pitchFamily="34" charset="0"/>
                <a:ea typeface="Verdana" panose="020B0604030504040204" pitchFamily="34" charset="0"/>
                <a:cs typeface="Verdana" panose="020B0604030504040204" pitchFamily="34" charset="0"/>
              </a:rPr>
              <a:t>Approximately 5.7 million residents impacted in a Primary Care HPSA</a:t>
            </a:r>
          </a:p>
        </p:txBody>
      </p:sp>
      <p:pic>
        <p:nvPicPr>
          <p:cNvPr id="7" name="Content Placeholder 6" descr="The federal Health Professional Shortage Area (HPSA) designation is given to areas that demonstrate a shortage of healthcare providers, on the basis of availability of primary care physicians.&#10;This designation is based on the MSSA boundary, its population to primary care physician ratio, and&#10;available access to healthcare.&#10;&#10;The data displayed in this map were created by the California Office of Statewide Health Planning and&#10;Development's (OSHPD) Healthcare Workforce Development Division (HWDD). To obtain more&#10;information about the federal designations shown on the&#10;map, see http://www.oshpd.ca.gov/HWDD/HPSA.html&#10;"/>
          <p:cNvPicPr>
            <a:picLocks noGrp="1" noChangeAspect="1"/>
          </p:cNvPicPr>
          <p:nvPr>
            <p:ph sz="quarter" idx="2"/>
          </p:nvPr>
        </p:nvPicPr>
        <p:blipFill>
          <a:blip r:embed="rId3">
            <a:extLst>
              <a:ext uri="{28A0092B-C50C-407E-A947-70E740481C1C}">
                <a14:useLocalDpi xmlns:a14="http://schemas.microsoft.com/office/drawing/2010/main" val="0"/>
              </a:ext>
            </a:extLst>
          </a:blip>
          <a:stretch>
            <a:fillRect/>
          </a:stretch>
        </p:blipFill>
        <p:spPr>
          <a:xfrm>
            <a:off x="4919093" y="1589088"/>
            <a:ext cx="3738113" cy="4572000"/>
          </a:xfrm>
        </p:spPr>
      </p:pic>
    </p:spTree>
    <p:extLst>
      <p:ext uri="{BB962C8B-B14F-4D97-AF65-F5344CB8AC3E}">
        <p14:creationId xmlns:p14="http://schemas.microsoft.com/office/powerpoint/2010/main" val="3552689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Health Profession Shortage Area, Mental Health </a:t>
            </a:r>
          </a:p>
        </p:txBody>
      </p:sp>
      <p:sp>
        <p:nvSpPr>
          <p:cNvPr id="3" name="Slide Number Placeholder 2"/>
          <p:cNvSpPr>
            <a:spLocks noGrp="1"/>
          </p:cNvSpPr>
          <p:nvPr>
            <p:ph type="sldNum" sz="quarter" idx="16"/>
          </p:nvPr>
        </p:nvSpPr>
        <p:spPr/>
        <p:txBody>
          <a:bodyPr>
            <a:normAutofit fontScale="85000" lnSpcReduction="20000"/>
          </a:bodyPr>
          <a:lstStyle/>
          <a:p>
            <a:fld id="{B85C89CD-99BD-4416-9438-6799A818A1AC}" type="slidenum">
              <a:rPr lang="en-US" smtClean="0"/>
              <a:t>5</a:t>
            </a:fld>
            <a:endParaRPr lang="en-US" dirty="0"/>
          </a:p>
        </p:txBody>
      </p:sp>
      <p:sp>
        <p:nvSpPr>
          <p:cNvPr id="4" name="Content Placeholder 3"/>
          <p:cNvSpPr>
            <a:spLocks noGrp="1"/>
          </p:cNvSpPr>
          <p:nvPr>
            <p:ph sz="quarter" idx="1"/>
          </p:nvPr>
        </p:nvSpPr>
        <p:spPr/>
        <p:txBody>
          <a:bodyPr/>
          <a:lstStyle/>
          <a:p>
            <a:r>
              <a:rPr lang="en-US" sz="2400" dirty="0">
                <a:latin typeface="Verdana" panose="020B0604030504040204" pitchFamily="34" charset="0"/>
                <a:ea typeface="Verdana" panose="020B0604030504040204" pitchFamily="34" charset="0"/>
                <a:cs typeface="Verdana" panose="020B0604030504040204" pitchFamily="34" charset="0"/>
              </a:rPr>
              <a:t>As of August 2014 there are: </a:t>
            </a:r>
          </a:p>
          <a:p>
            <a:pPr lvl="1"/>
            <a:r>
              <a:rPr lang="en-US" sz="2400" dirty="0">
                <a:latin typeface="Verdana" panose="020B0604030504040204" pitchFamily="34" charset="0"/>
                <a:ea typeface="Verdana" panose="020B0604030504040204" pitchFamily="34" charset="0"/>
                <a:cs typeface="Verdana" panose="020B0604030504040204" pitchFamily="34" charset="0"/>
              </a:rPr>
              <a:t>155 Mental HPSAs designated in California</a:t>
            </a:r>
          </a:p>
          <a:p>
            <a:pPr lvl="1"/>
            <a:r>
              <a:rPr lang="en-US" sz="2400" dirty="0">
                <a:latin typeface="Verdana" panose="020B0604030504040204" pitchFamily="34" charset="0"/>
                <a:ea typeface="Verdana" panose="020B0604030504040204" pitchFamily="34" charset="0"/>
                <a:cs typeface="Verdana" panose="020B0604030504040204" pitchFamily="34" charset="0"/>
              </a:rPr>
              <a:t>Approximately 4.4 million residents impacted in a Mental HPSA</a:t>
            </a:r>
          </a:p>
          <a:p>
            <a:endParaRPr lang="en-US" dirty="0"/>
          </a:p>
        </p:txBody>
      </p:sp>
      <p:pic>
        <p:nvPicPr>
          <p:cNvPr id="7" name="Content Placeholder 6" descr="The federal Health Professional Shortage Area (HPSA) designation is given to areas that demonstrate a shortage of healthcare providers, on the basis of availability of mental health providers.&#10;This designation is based on the MSSA boundary, its population to mental health practitioner ratio, and available access to healthcare.&#10;&#10;The data displayed in this map were created by the California Office of Statewide Health Planning and&#10;Development's (OSHPD) Healthcare Workforce Development Division (HWDD). To obtain more&#10;information about the federal designations shown on the&#10;map, see http://www.oshpd.ca.gov/HWDD/HPSA.html"/>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5063624" y="1589088"/>
            <a:ext cx="3449052" cy="4572000"/>
          </a:xfrm>
        </p:spPr>
      </p:pic>
    </p:spTree>
    <p:extLst>
      <p:ext uri="{BB962C8B-B14F-4D97-AF65-F5344CB8AC3E}">
        <p14:creationId xmlns:p14="http://schemas.microsoft.com/office/powerpoint/2010/main" val="3187684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763000" cy="990600"/>
          </a:xfrm>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Health Profession Shortage Area,</a:t>
            </a:r>
            <a:br>
              <a:rPr lang="en-US" dirty="0">
                <a:latin typeface="Verdana" panose="020B0604030504040204" pitchFamily="34" charset="0"/>
                <a:ea typeface="Verdana" panose="020B0604030504040204" pitchFamily="34" charset="0"/>
                <a:cs typeface="Verdana" panose="020B0604030504040204" pitchFamily="34" charset="0"/>
              </a:rPr>
            </a:br>
            <a:r>
              <a:rPr lang="en-US" dirty="0">
                <a:latin typeface="Verdana" panose="020B0604030504040204" pitchFamily="34" charset="0"/>
                <a:ea typeface="Verdana" panose="020B0604030504040204" pitchFamily="34" charset="0"/>
                <a:cs typeface="Verdana" panose="020B0604030504040204" pitchFamily="34" charset="0"/>
              </a:rPr>
              <a:t>Dental</a:t>
            </a:r>
          </a:p>
        </p:txBody>
      </p:sp>
      <p:sp>
        <p:nvSpPr>
          <p:cNvPr id="3" name="Slide Number Placeholder 2"/>
          <p:cNvSpPr>
            <a:spLocks noGrp="1"/>
          </p:cNvSpPr>
          <p:nvPr>
            <p:ph type="sldNum" sz="quarter" idx="16"/>
          </p:nvPr>
        </p:nvSpPr>
        <p:spPr/>
        <p:txBody>
          <a:bodyPr>
            <a:normAutofit fontScale="85000" lnSpcReduction="20000"/>
          </a:bodyPr>
          <a:lstStyle/>
          <a:p>
            <a:fld id="{B85C89CD-99BD-4416-9438-6799A818A1AC}" type="slidenum">
              <a:rPr lang="en-US" smtClean="0"/>
              <a:t>6</a:t>
            </a:fld>
            <a:endParaRPr lang="en-US" dirty="0"/>
          </a:p>
        </p:txBody>
      </p:sp>
      <p:sp>
        <p:nvSpPr>
          <p:cNvPr id="4" name="Content Placeholder 3"/>
          <p:cNvSpPr>
            <a:spLocks noGrp="1"/>
          </p:cNvSpPr>
          <p:nvPr>
            <p:ph sz="quarter" idx="1"/>
          </p:nvPr>
        </p:nvSpPr>
        <p:spPr/>
        <p:txBody>
          <a:bodyPr>
            <a:normAutofit/>
          </a:bodyPr>
          <a:lstStyle/>
          <a:p>
            <a:r>
              <a:rPr lang="en-US" sz="2400" dirty="0">
                <a:latin typeface="Verdana" panose="020B0604030504040204" pitchFamily="34" charset="0"/>
                <a:ea typeface="Verdana" panose="020B0604030504040204" pitchFamily="34" charset="0"/>
                <a:cs typeface="Verdana" panose="020B0604030504040204" pitchFamily="34" charset="0"/>
              </a:rPr>
              <a:t>As of August 2014 there are: </a:t>
            </a:r>
          </a:p>
          <a:p>
            <a:pPr lvl="1"/>
            <a:r>
              <a:rPr lang="en-US" sz="2400" dirty="0">
                <a:latin typeface="Verdana" panose="020B0604030504040204" pitchFamily="34" charset="0"/>
                <a:ea typeface="Verdana" panose="020B0604030504040204" pitchFamily="34" charset="0"/>
                <a:cs typeface="Verdana" panose="020B0604030504040204" pitchFamily="34" charset="0"/>
              </a:rPr>
              <a:t>53 Dental HPSAs designated in California</a:t>
            </a:r>
          </a:p>
          <a:p>
            <a:pPr lvl="1"/>
            <a:r>
              <a:rPr lang="en-US" sz="2400" dirty="0">
                <a:latin typeface="Verdana" panose="020B0604030504040204" pitchFamily="34" charset="0"/>
                <a:ea typeface="Verdana" panose="020B0604030504040204" pitchFamily="34" charset="0"/>
                <a:cs typeface="Verdana" panose="020B0604030504040204" pitchFamily="34" charset="0"/>
              </a:rPr>
              <a:t>Approximately 801,328 million residents impacted in a Dental HPSA</a:t>
            </a:r>
          </a:p>
        </p:txBody>
      </p:sp>
      <p:pic>
        <p:nvPicPr>
          <p:cNvPr id="7" name="Content Placeholder 6" descr="The federal Health Professional Shortage Area (HPSA) designation is given to areas that&#10;demonstrate a shortage of healthcare providers,&#10;on the basis of availability of dentists. This designation is based on the MSSA boundary, its&#10;population to dental practitioner ratio, and available access to healthcare.&#10;&#10;The data displayed in this map were created by the California Office of Statewide Health Planning and&#10;Development's (OSHPD) Healthcare Workforce Development Division (HWDD). To obtain more&#10;information about the federal designations shown on the&#10;map, see http://www.oshpd.ca.gov/HWDD/HPSA.html"/>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5042525" y="1589088"/>
            <a:ext cx="3491249" cy="4572000"/>
          </a:xfrm>
        </p:spPr>
      </p:pic>
    </p:spTree>
    <p:extLst>
      <p:ext uri="{BB962C8B-B14F-4D97-AF65-F5344CB8AC3E}">
        <p14:creationId xmlns:p14="http://schemas.microsoft.com/office/powerpoint/2010/main" val="4168595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3385"/>
            <a:ext cx="8153400" cy="990600"/>
          </a:xfrm>
        </p:spPr>
        <p:txBody>
          <a:bodyPr>
            <a:normAutofit fontScale="90000"/>
          </a:bodyPr>
          <a:lstStyle/>
          <a:p>
            <a:pPr algn="ctr"/>
            <a:br>
              <a:rPr lang="en-US" dirty="0">
                <a:latin typeface="Verdana" panose="020B0604030504040204" pitchFamily="34" charset="0"/>
                <a:ea typeface="Verdana" panose="020B0604030504040204" pitchFamily="34" charset="0"/>
                <a:cs typeface="Verdana" panose="020B0604030504040204" pitchFamily="34" charset="0"/>
              </a:rPr>
            </a:br>
            <a:r>
              <a:rPr lang="en-US" dirty="0">
                <a:latin typeface="Verdana" panose="020B0604030504040204" pitchFamily="34" charset="0"/>
                <a:ea typeface="Verdana" panose="020B0604030504040204" pitchFamily="34" charset="0"/>
                <a:cs typeface="Verdana" panose="020B0604030504040204" pitchFamily="34" charset="0"/>
              </a:rPr>
              <a:t>Registered Nurse Shortage Area</a:t>
            </a:r>
            <a:br>
              <a:rPr lang="en-US" dirty="0"/>
            </a:br>
            <a:endParaRPr lang="en-US" dirty="0"/>
          </a:p>
        </p:txBody>
      </p:sp>
      <p:sp>
        <p:nvSpPr>
          <p:cNvPr id="3" name="Slide Number Placeholder 2"/>
          <p:cNvSpPr>
            <a:spLocks noGrp="1"/>
          </p:cNvSpPr>
          <p:nvPr>
            <p:ph type="sldNum" sz="quarter" idx="16"/>
          </p:nvPr>
        </p:nvSpPr>
        <p:spPr/>
        <p:txBody>
          <a:bodyPr>
            <a:normAutofit fontScale="85000" lnSpcReduction="20000"/>
          </a:bodyPr>
          <a:lstStyle/>
          <a:p>
            <a:fld id="{B85C89CD-99BD-4416-9438-6799A818A1AC}" type="slidenum">
              <a:rPr lang="en-US" smtClean="0"/>
              <a:t>7</a:t>
            </a:fld>
            <a:endParaRPr lang="en-US" dirty="0"/>
          </a:p>
        </p:txBody>
      </p:sp>
      <p:sp>
        <p:nvSpPr>
          <p:cNvPr id="7" name="Content Placeholder 6"/>
          <p:cNvSpPr>
            <a:spLocks noGrp="1"/>
          </p:cNvSpPr>
          <p:nvPr>
            <p:ph sz="quarter" idx="1"/>
          </p:nvPr>
        </p:nvSpPr>
        <p:spPr>
          <a:xfrm>
            <a:off x="238991" y="1752600"/>
            <a:ext cx="3886200" cy="4572000"/>
          </a:xfrm>
        </p:spPr>
        <p:txBody>
          <a:bodyPr/>
          <a:lstStyle/>
          <a:p>
            <a:r>
              <a:rPr lang="en-US" sz="2800" dirty="0">
                <a:latin typeface="Verdana" panose="020B0604030504040204" pitchFamily="34" charset="0"/>
                <a:ea typeface="Verdana" panose="020B0604030504040204" pitchFamily="34" charset="0"/>
                <a:cs typeface="Verdana" panose="020B0604030504040204" pitchFamily="34" charset="0"/>
              </a:rPr>
              <a:t>As of January  2014 there are: </a:t>
            </a:r>
          </a:p>
          <a:p>
            <a:endParaRPr lang="en-US" sz="2800" dirty="0">
              <a:latin typeface="Verdana" panose="020B0604030504040204" pitchFamily="34" charset="0"/>
              <a:ea typeface="Verdana" panose="020B0604030504040204" pitchFamily="34" charset="0"/>
              <a:cs typeface="Verdana" panose="020B0604030504040204" pitchFamily="34" charset="0"/>
            </a:endParaRPr>
          </a:p>
          <a:p>
            <a:pPr marL="742950" lvl="1" indent="-285750">
              <a:buFont typeface="Arial" panose="020B0604020202020204" pitchFamily="34" charset="0"/>
              <a:buChar char="•"/>
            </a:pPr>
            <a:r>
              <a:rPr lang="en-US" sz="2800" dirty="0">
                <a:latin typeface="Verdana" panose="020B0604030504040204" pitchFamily="34" charset="0"/>
                <a:ea typeface="Verdana" panose="020B0604030504040204" pitchFamily="34" charset="0"/>
                <a:cs typeface="Verdana" panose="020B0604030504040204" pitchFamily="34" charset="0"/>
              </a:rPr>
              <a:t>26 Registered Nurse Shortage Areas designated in California</a:t>
            </a:r>
          </a:p>
          <a:p>
            <a:endParaRPr lang="en-US" dirty="0"/>
          </a:p>
        </p:txBody>
      </p:sp>
      <p:pic>
        <p:nvPicPr>
          <p:cNvPr id="9" name="Content Placeholder 8" descr="Registered Nurse Shortage Areas (RNSAs) By County Using the Mean as the Analytical Unit&#10;&#10;Sources:&#10;Board of Registered Nursing data 2012 .&#10;OSHPD Long Term Care and General Acute Care Hospital&#10;Patient Days data 2012&#10;Note: The RNSA is updated annually; therefore, counties may&#10;gain or lose their designation status with each update."/>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5050145" y="1589088"/>
            <a:ext cx="3476009" cy="4572000"/>
          </a:xfrm>
        </p:spPr>
      </p:pic>
    </p:spTree>
    <p:extLst>
      <p:ext uri="{BB962C8B-B14F-4D97-AF65-F5344CB8AC3E}">
        <p14:creationId xmlns:p14="http://schemas.microsoft.com/office/powerpoint/2010/main" val="1219140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52400"/>
            <a:ext cx="8153400" cy="990600"/>
          </a:xfrm>
        </p:spPr>
        <p:txBody>
          <a:bodyPr>
            <a:normAutofit fontScale="90000"/>
          </a:bodyPr>
          <a:lstStyle/>
          <a:p>
            <a:r>
              <a:rPr lang="en-US" dirty="0">
                <a:solidFill>
                  <a:schemeClr val="bg1"/>
                </a:solidFill>
              </a:rPr>
              <a:t>OSHPD’s Healthcare Workforce Development Program</a:t>
            </a:r>
          </a:p>
        </p:txBody>
      </p:sp>
      <p:sp>
        <p:nvSpPr>
          <p:cNvPr id="5" name="Slide Number Placeholder 4"/>
          <p:cNvSpPr>
            <a:spLocks noGrp="1"/>
          </p:cNvSpPr>
          <p:nvPr>
            <p:ph type="sldNum" sz="quarter" idx="12"/>
          </p:nvPr>
        </p:nvSpPr>
        <p:spPr/>
        <p:txBody>
          <a:bodyPr>
            <a:normAutofit fontScale="85000" lnSpcReduction="20000"/>
          </a:bodyPr>
          <a:lstStyle/>
          <a:p>
            <a:fld id="{B85C89CD-99BD-4416-9438-6799A818A1AC}" type="slidenum">
              <a:rPr lang="en-US" smtClean="0"/>
              <a:pPr/>
              <a:t>8</a:t>
            </a:fld>
            <a:endParaRPr lang="en-US" dirty="0"/>
          </a:p>
        </p:txBody>
      </p:sp>
      <p:pic>
        <p:nvPicPr>
          <p:cNvPr id="8" name="Content Placeholder 7" descr="Summary of OSHPD Workforce Development Programs&#10;&#10;Purpose&#10;Serve as California’s Primary Care Office supporting the state’s healthcare workforce through pipeline development, training and placement, financial incentives, systems redesign, as well as research and policy.&#10;&#10;Health Careers Training Program  increases awareness of health careers via Newsletter highlighting career pathways, educational opportunities, scholarship and loan repayments, and job placement resources&#10;&#10;Mini-Grants provides grants to organizations supporting underrepresented and economically disadvantaged students pursuit of careers in health care&#10;&#10;GIS/Data System Reviews California counties to assess provider-to-population ratios, poverty levels and public health indicators&#10;&#10;Health Care Reform Provides analysis of health reform initiatives; conducts daily monitoring of federal health workforce grant and program activities.&#10;&#10;Healthcare Workforce Clearinghouse Program Serves as the state’s central repository of health workforce and education information&#10;Rural Health Maintains a free, on-line service to assist rural providers recruit health professionals. &#10;&#10;Cal-SEARCH Provides clinical rotations, externships and internships in community clinics and health centers.&#10;&#10;Song-Brown – Provides grants to family practice residency, nurse practitioner, physician assistant, mental health and registered nurse training programs&#10;&#10;California &#10;State Loan &#10;Repayment Program &#10;Deploys primary care &#10;providers to health professional shortage areas&#10;&#10;Health Professions Education Foundation provides scholarships and loan repayments to students and &#10;providers in exchange for a service obligation&#10;&#10;Workforce Education and Training Program remedies the shortage of &#10;mental health practitioners in the public mental health system&#10;&#10;Health Workforce Pilot Project (HWPP) allows organizations to test, demonstrate and evaluate new or expanded roles for health professionals or new health delivery alternatives&#10;&#10;Shortage Designation Program designates shortage areas to enable communities to be eligible for federal and state funding&#10;&#10;"/>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152400" y="152400"/>
            <a:ext cx="8910594" cy="6553200"/>
          </a:xfrm>
        </p:spPr>
      </p:pic>
    </p:spTree>
    <p:extLst>
      <p:ext uri="{BB962C8B-B14F-4D97-AF65-F5344CB8AC3E}">
        <p14:creationId xmlns:p14="http://schemas.microsoft.com/office/powerpoint/2010/main" val="1097840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766048" cy="990600"/>
          </a:xfrm>
        </p:spPr>
        <p:txBody>
          <a:bodyPr>
            <a:normAutofit fontScale="90000"/>
          </a:bodyPr>
          <a:lstStyle/>
          <a:p>
            <a:pPr algn="ctr"/>
            <a:r>
              <a:rPr lang="en-US" dirty="0">
                <a:latin typeface="Verdana" panose="020B0604030504040204" pitchFamily="34" charset="0"/>
                <a:ea typeface="Verdana" panose="020B0604030504040204" pitchFamily="34" charset="0"/>
                <a:cs typeface="Verdana" panose="020B0604030504040204" pitchFamily="34" charset="0"/>
              </a:rPr>
              <a:t>OSHPD HWDD 2013-2015 Efforts to Respond to Healthcare Reform</a:t>
            </a:r>
          </a:p>
        </p:txBody>
      </p:sp>
      <p:sp>
        <p:nvSpPr>
          <p:cNvPr id="3" name="Slide Number Placeholder 2"/>
          <p:cNvSpPr>
            <a:spLocks noGrp="1"/>
          </p:cNvSpPr>
          <p:nvPr>
            <p:ph type="sldNum" sz="quarter" idx="12"/>
          </p:nvPr>
        </p:nvSpPr>
        <p:spPr/>
        <p:txBody>
          <a:bodyPr>
            <a:normAutofit fontScale="85000" lnSpcReduction="20000"/>
          </a:bodyPr>
          <a:lstStyle/>
          <a:p>
            <a:fld id="{B85C89CD-99BD-4416-9438-6799A818A1AC}" type="slidenum">
              <a:rPr lang="en-US" smtClean="0"/>
              <a:t>9</a:t>
            </a:fld>
            <a:endParaRPr lang="en-US" dirty="0"/>
          </a:p>
        </p:txBody>
      </p:sp>
      <p:pic>
        <p:nvPicPr>
          <p:cNvPr id="5" name="Content Placeholder 4" descr="Pathways &#10;Augment funding for Mini-Grants  to increase exposure to healthcare careers&#10;Rollout “Healthcare Workforce Academy” to support pathway programs&#10;Develop pathway programs to increase supply and diversity of health professionals&#10;Explore partnerships to support &quot;frontline&quot; and allied health  workers&#10;&#10;Training &amp; Placement&#10;Institutionalize CalSEARCH to provide clinical rotations in underserved areas&#10;Explore role in mental health peer support&#10;Fund innovative health training programs via Song Brown&#10;Explore funding of primary care and other training programs via Song Brown&#10;Explore development of innovative training/retraining programs for incumbents &#10;&#10;Financial Incentives&#10;Implement $52 million grant to support health professionals and training programs&#10;Increase funding for existing programs&#10;Develop financial incentive programs for:&#10;Entry-level Masters in Nursing&#10;Nurse Educators&#10;PharmD &#10;Expand eligibility of State Loan Repayment Program (SLRP) to pharmacists &#10;Explore other state's best practices for SLRP&#10;Implement CalREACH, OSHPD’s e-app for financial incentive programs&#10;&#10;Systems Redesign&#10;Explore development of projects that support new healthcare delivery models&#10;Increase utilization of Healthcare Workforce Pilot Program to test, demostrate and evaluate expanded skill set and test new health delivery models&#10;Oversee community paramedicine pilot project&#10;Continue to proactively designate health professional shortage areas&#10;Explore e-application for WET and shortage designations&#10;Explore regional partnerships across primary care and mental health&#10;&#10;Research &amp; Policy&#10;Create five-year mental health workforce education and training plan&#10;Enhance Clearinghouse, adding supply, demand and education data for all healthcare professions&#10;Lead efforts to standardize healthcare workforce data&#10;Explore development of database with community identified and best practices in healthcare workforce development&#10;Track and analyze legislation impacting health workforce&#10;Develop policy recommendations on health workforce issues&#10;Identify, promote, and facilitate attainment of additional federal resources and funding opportunities for students, practitioners, and organizations&#10;"/>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516698"/>
            <a:ext cx="9144000" cy="5341302"/>
          </a:xfrm>
        </p:spPr>
      </p:pic>
    </p:spTree>
    <p:extLst>
      <p:ext uri="{BB962C8B-B14F-4D97-AF65-F5344CB8AC3E}">
        <p14:creationId xmlns:p14="http://schemas.microsoft.com/office/powerpoint/2010/main" val="303614487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22" ma:contentTypeDescription="This is the Custom Document Type for use by DHCS" ma:contentTypeScope="" ma:versionID="54754345e7a46eefdcce069b4d1cec81">
  <xsd:schema xmlns:xsd="http://www.w3.org/2001/XMLSchema" xmlns:xs="http://www.w3.org/2001/XMLSchema" xmlns:p="http://schemas.microsoft.com/office/2006/metadata/properties" xmlns:ns1="http://schemas.microsoft.com/sharepoint/v3" xmlns:ns2="69bc34b3-1921-46c7-8c7a-d18363374b4b" xmlns:ns3="c1c1dc04-eeda-4b6e-b2df-40979f5da1d3" targetNamespace="http://schemas.microsoft.com/office/2006/metadata/properties" ma:root="true" ma:fieldsID="d6b18e05db21fd7ec08f5784cff6b160" ns1:_="" ns2:_="" ns3: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Organization"/>
                <xsd:element ref="ns2:Publication_x0020_Type" minOccurs="0"/>
                <xsd:element ref="ns2:Abstract" minOccurs="0"/>
                <xsd:element ref="ns3:Reading_x0020_Level"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3:SharedWithUsers"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internalName="PublishingContactName">
      <xsd:simpleType>
        <xsd:restriction base="dms:Text">
          <xsd:maxLength value="255"/>
        </xsd:restriction>
      </xsd:simpleType>
    </xsd:element>
    <xsd:element name="Language" ma:index="8" nillable="true" ma:displayName="Language" ma:default="English" ma:internalName="Languag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Organization" ma:index="2" ma:displayName="Organization" ma:list="2ddb1181-b291-4e5e-950b-c2e820c0d208" ma:internalName="Organization" ma:showField="Title" ma:web="69bc34b3-1921-46c7-8c7a-d18363374b4b">
      <xsd:simpleType>
        <xsd:restriction base="dms:Lookup"/>
      </xsd:simpleType>
    </xsd:element>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internalName="Abstract">
      <xsd:simpleType>
        <xsd:restriction base="dms:Note">
          <xsd:maxLength value="255"/>
        </xsd:restriction>
      </xsd:simpleType>
    </xsd:element>
    <xsd:element name="TAGAge" ma:index="9" nillable="true" ma:displayName="TAGAge" ma:list="379e5c79-d9c3-4952-a067-e05980d12f7d" ma:internalName="TAGAge" ma:showField="Title" ma:web="69bc34b3-1921-46c7-8c7a-d18363374b4b">
      <xsd:simpleType>
        <xsd:restriction base="dms:Lookup"/>
      </xsd:simpleType>
    </xsd:element>
    <xsd:element name="TAGBusPart" ma:index="10" nillable="true" ma:displayName="TAGBusPart" ma:list="e6599d1e-16c4-4dcc-aa83-4b926728b2ff" ma:internalName="TAGBusPart" ma:showField="Title" ma:web="69bc34b3-1921-46c7-8c7a-d18363374b4b">
      <xsd:simpleType>
        <xsd:restriction base="dms:Lookup"/>
      </xsd:simpleType>
    </xsd:element>
    <xsd:element name="TAGender" ma:index="11" nillable="true" ma:displayName="TAGender" ma:list="1fedfd00-9c5a-428a-8fed-99736ec43d80" ma:internalName="TAGender" ma:showField="Title" ma:web="69bc34b3-1921-46c7-8c7a-d18363374b4b">
      <xsd:simpleType>
        <xsd:restriction base="dms:Lookup"/>
      </xsd:simpleType>
    </xsd:element>
    <xsd:element name="TAGEthnicity" ma:index="12" nillable="true" ma:displayName="TAGEthnicity" ma:list="90ba1348-e3b2-4d32-9e12-e8a4f76c577a" ma:internalName="TAGEthnicity" ma:showField="Title" ma:web="69bc34b3-1921-46c7-8c7a-d18363374b4b">
      <xsd:simpleType>
        <xsd:restriction base="dms:Lookup"/>
      </xsd:simpleType>
    </xsd:element>
    <xsd:element name="Topics" ma:index="13" nillable="true" ma:displayName="Topics" ma:list="d882c70e-9a2a-4ac7-bf8a-63d5b11e81e5" ma:internalName="Topics" ma:showField="Title" ma:web="69bc34b3-1921-46c7-8c7a-d18363374b4b">
      <xsd:simpleType>
        <xsd:restriction base="dms:Lookup"/>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Reading_x0020_Level" ma:index="5" nillable="true" ma:displayName="Reading Level" ma:format="Dropdown"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axOccurs="1" ma:index="1" ma:displayName="Title"/>
        <xsd:element ref="dc:subject" minOccurs="0" maxOccurs="1"/>
        <xsd:element ref="dc:description" minOccurs="0" maxOccurs="1"/>
        <xsd:element name="keywords" minOccurs="0" maxOccurs="1" type="xsd:string" ma:index="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OSHPD presentation for 1st expert stakeholder workgroup.</Abstract>
    <PublishingContactName xmlns="http://schemas.microsoft.com/sharepoint/v3">Jonathan Palisoc</PublishingContactName>
    <TAGAge xmlns="69bc34b3-1921-46c7-8c7a-d18363374b4b" xsi:nil="true"/>
    <_dlc_DocId xmlns="69bc34b3-1921-46c7-8c7a-d18363374b4b">DHCSDOC-2129867196-1993</_dlc_DocId>
    <_dlc_DocIdUrl xmlns="69bc34b3-1921-46c7-8c7a-d18363374b4b">
      <Url>http://dhcs2016prod:88/provgovpart/_layouts/15/DocIdRedir.aspx?ID=DHCSDOC-2129867196-1993</Url>
      <Description>DHCSDOC-2129867196-1993</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0AC432F-54A9-4E3B-8738-62123B2D00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bc34b3-1921-46c7-8c7a-d18363374b4b"/>
    <ds:schemaRef ds:uri="c1c1dc04-eeda-4b6e-b2df-40979f5da1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D52F28-D8CA-424F-86B3-65184E0A5D08}"/>
</file>

<file path=customXml/itemProps3.xml><?xml version="1.0" encoding="utf-8"?>
<ds:datastoreItem xmlns:ds="http://schemas.openxmlformats.org/officeDocument/2006/customXml" ds:itemID="{63FD6E91-D72B-49E2-8E0E-9C4D05A6F38B}">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4.xml><?xml version="1.0" encoding="utf-8"?>
<ds:datastoreItem xmlns:ds="http://schemas.openxmlformats.org/officeDocument/2006/customXml" ds:itemID="{B777FFD1-95A5-4FEB-9DE2-7A340A059F24}">
  <ds:schemaRefs>
    <ds:schemaRef ds:uri="http://schemas.microsoft.com/sharepoint/v3/contenttype/forms"/>
  </ds:schemaRefs>
</ds:datastoreItem>
</file>

<file path=customXml/itemProps5.xml><?xml version="1.0" encoding="utf-8"?>
<ds:datastoreItem xmlns:ds="http://schemas.openxmlformats.org/officeDocument/2006/customXml" ds:itemID="{57324E7B-B399-4AB1-A147-53C40BDDCB86}"/>
</file>

<file path=docProps/app.xml><?xml version="1.0" encoding="utf-8"?>
<Properties xmlns="http://schemas.openxmlformats.org/officeDocument/2006/extended-properties" xmlns:vt="http://schemas.openxmlformats.org/officeDocument/2006/docPropsVTypes">
  <Template>Median</Template>
  <TotalTime>1260</TotalTime>
  <Words>780</Words>
  <Application>Microsoft Office PowerPoint</Application>
  <PresentationFormat>On-screen Show (4:3)</PresentationFormat>
  <Paragraphs>98</Paragraphs>
  <Slides>17</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Georgia</vt:lpstr>
      <vt:lpstr>Tw Cen MT</vt:lpstr>
      <vt:lpstr>Tw Cen MT (Body)</vt:lpstr>
      <vt:lpstr>Verdana</vt:lpstr>
      <vt:lpstr>Wingdings</vt:lpstr>
      <vt:lpstr>Wingdings 2</vt:lpstr>
      <vt:lpstr>Median</vt:lpstr>
      <vt:lpstr>Current Workforce Development Efforts and Issues for Consideration for  California's Section 1115 Waiver Renewal </vt:lpstr>
      <vt:lpstr>OSHPDs Role in Workforce Development</vt:lpstr>
      <vt:lpstr>California's Healthcare Workforce Challenges</vt:lpstr>
      <vt:lpstr>Health Profession Shortage Area, Primary Care</vt:lpstr>
      <vt:lpstr>Health Profession Shortage Area, Mental Health </vt:lpstr>
      <vt:lpstr>Health Profession Shortage Area, Dental</vt:lpstr>
      <vt:lpstr> Registered Nurse Shortage Area </vt:lpstr>
      <vt:lpstr>OSHPD’s Healthcare Workforce Development Program</vt:lpstr>
      <vt:lpstr>OSHPD HWDD 2013-2015 Efforts to Respond to Healthcare Reform</vt:lpstr>
      <vt:lpstr>Issues for Consideration </vt:lpstr>
      <vt:lpstr>Issues for Consideration 2</vt:lpstr>
      <vt:lpstr>Issues for Consideration 3 </vt:lpstr>
      <vt:lpstr>Issues for Consideration 4 </vt:lpstr>
      <vt:lpstr>Issues for Consideration</vt:lpstr>
      <vt:lpstr>Cross Cutting Components for Considerations</vt:lpstr>
      <vt:lpstr>Examples of Other States Health Workforce Development Efforts</vt:lpstr>
      <vt:lpstr>    Questions?  Contact:  Sergio Aguilar Senior Policy Analyst OSHPD HWDD 916-326-3699 Email: Sergio.Aguilar@OSHPD.CA.Gov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Workforce Education and Training Consumer and Family Member Employment Advisory Committee</dc:title>
  <dc:subject>WET Consumer and Family Member Employment Advisory Committee</dc:subject>
  <dc:creator>Aguilar, Sergio@OSHPD</dc:creator>
  <cp:keywords>Consumer and Family Member Employment Advisory Committee, WET Five-Year Plan, Consumers, Family Members</cp:keywords>
  <cp:lastModifiedBy>Jamie Bracht</cp:lastModifiedBy>
  <cp:revision>105</cp:revision>
  <cp:lastPrinted>2014-11-14T23:31:26Z</cp:lastPrinted>
  <dcterms:created xsi:type="dcterms:W3CDTF">2014-03-26T17:21:13Z</dcterms:created>
  <dcterms:modified xsi:type="dcterms:W3CDTF">2020-12-05T04:37:31Z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Order">
    <vt:r8>690300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y fmtid="{D5CDD505-2E9C-101B-9397-08002B2CF9AE}" pid="9" name="_dlc_DocIdItemGuid">
    <vt:lpwstr>e874745e-1eb8-4561-a32f-95fa565a5d4f</vt:lpwstr>
  </property>
  <property fmtid="{D5CDD505-2E9C-101B-9397-08002B2CF9AE}" pid="10" name="Remediated">
    <vt:bool>false</vt:bool>
  </property>
  <property fmtid="{D5CDD505-2E9C-101B-9397-08002B2CF9AE}" pid="11" name="Organization">
    <vt:lpwstr>76</vt:lpwstr>
  </property>
  <property fmtid="{D5CDD505-2E9C-101B-9397-08002B2CF9AE}" pid="12" name="Division">
    <vt:lpwstr>62;#Directors Office|e4872da7-61d4-4c7f-a711-33e1928ea746</vt:lpwstr>
  </property>
</Properties>
</file>