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slideLayouts/slideLayout2.xml" ContentType="application/vnd.openxmlformats-officedocument.presentationml.slideLayout+xml"/>
  <Override PartName="/ppt/handoutMasters/handoutMaster1.xml" ContentType="application/vnd.openxmlformats-officedocument.presentationml.handoutMaster+xml"/>
  <Override PartName="/ppt/theme/theme2.xml" ContentType="application/vnd.openxmlformats-officedocument.theme+xml"/>
  <Override PartName="/ppt/commentAuthors.xml" ContentType="application/vnd.openxmlformats-officedocument.presentationml.commentAuthors+xml"/>
  <Override PartName="/ppt/theme/theme1.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docProps/core.xml" ContentType="application/vnd.openxmlformats-package.core-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5"/>
  </p:sldMasterIdLst>
  <p:notesMasterIdLst>
    <p:notesMasterId r:id="rId22"/>
  </p:notesMasterIdLst>
  <p:handoutMasterIdLst>
    <p:handoutMasterId r:id="rId23"/>
  </p:handoutMasterIdLst>
  <p:sldIdLst>
    <p:sldId id="256" r:id="rId6"/>
    <p:sldId id="303" r:id="rId7"/>
    <p:sldId id="304" r:id="rId8"/>
    <p:sldId id="305" r:id="rId9"/>
    <p:sldId id="317" r:id="rId10"/>
    <p:sldId id="307" r:id="rId11"/>
    <p:sldId id="306" r:id="rId12"/>
    <p:sldId id="309" r:id="rId13"/>
    <p:sldId id="308" r:id="rId14"/>
    <p:sldId id="314" r:id="rId15"/>
    <p:sldId id="315" r:id="rId16"/>
    <p:sldId id="316" r:id="rId17"/>
    <p:sldId id="312" r:id="rId18"/>
    <p:sldId id="313" r:id="rId19"/>
    <p:sldId id="310" r:id="rId20"/>
    <p:sldId id="311" r:id="rId21"/>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4">
          <p15:clr>
            <a:srgbClr val="A4A3A4"/>
          </p15:clr>
        </p15:guide>
        <p15:guide id="2" pos="218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unita Mutha" initials="SM" lastIdx="12" clrIdx="0"/>
  <p:cmAuthor id="1" name="Joanne Spetz" initials="JS" lastIdx="2" clrIdx="1"/>
  <p:cmAuthor id="2" name="Janet Coffman" initials="JC" lastIdx="6"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330" y="96"/>
      </p:cViewPr>
      <p:guideLst>
        <p:guide orient="horz" pos="2160"/>
        <p:guide pos="2880"/>
      </p:guideLst>
    </p:cSldViewPr>
  </p:slideViewPr>
  <p:notesTextViewPr>
    <p:cViewPr>
      <p:scale>
        <a:sx n="1" d="1"/>
        <a:sy n="1" d="1"/>
      </p:scale>
      <p:origin x="0" y="0"/>
    </p:cViewPr>
  </p:notesTextViewPr>
  <p:sorterViewPr>
    <p:cViewPr>
      <p:scale>
        <a:sx n="200" d="100"/>
        <a:sy n="200" d="100"/>
      </p:scale>
      <p:origin x="0" y="0"/>
    </p:cViewPr>
  </p:sorterViewPr>
  <p:notesViewPr>
    <p:cSldViewPr>
      <p:cViewPr varScale="1">
        <p:scale>
          <a:sx n="62" d="100"/>
          <a:sy n="62" d="100"/>
        </p:scale>
        <p:origin x="-1524" y="-96"/>
      </p:cViewPr>
      <p:guideLst>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customXml" Target="../customXml/item5.xml"/><Relationship Id="rId24" Type="http://schemas.openxmlformats.org/officeDocument/2006/relationships/commentAuthors" Target="commentAuthors.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lang="en-US" dirty="0"/>
          </a:p>
        </p:txBody>
      </p:sp>
      <p:sp>
        <p:nvSpPr>
          <p:cNvPr id="3" name="Date Placeholder 2"/>
          <p:cNvSpPr>
            <a:spLocks noGrp="1"/>
          </p:cNvSpPr>
          <p:nvPr>
            <p:ph type="dt" sz="quarter" idx="1"/>
          </p:nvPr>
        </p:nvSpPr>
        <p:spPr>
          <a:xfrm>
            <a:off x="3927775" y="0"/>
            <a:ext cx="3004820" cy="461010"/>
          </a:xfrm>
          <a:prstGeom prst="rect">
            <a:avLst/>
          </a:prstGeom>
        </p:spPr>
        <p:txBody>
          <a:bodyPr vert="horz" lIns="92309" tIns="46154" rIns="92309" bIns="46154" rtlCol="0"/>
          <a:lstStyle>
            <a:lvl1pPr algn="r">
              <a:defRPr sz="1200"/>
            </a:lvl1pPr>
          </a:lstStyle>
          <a:p>
            <a:fld id="{80A9B710-1E33-4438-8005-C6EB5AFA4E33}" type="datetimeFigureOut">
              <a:rPr lang="en-US" smtClean="0"/>
              <a:t>12/4/2020</a:t>
            </a:fld>
            <a:endParaRPr lang="en-US" dirty="0"/>
          </a:p>
        </p:txBody>
      </p:sp>
      <p:sp>
        <p:nvSpPr>
          <p:cNvPr id="4" name="Footer Placeholder 3"/>
          <p:cNvSpPr>
            <a:spLocks noGrp="1"/>
          </p:cNvSpPr>
          <p:nvPr>
            <p:ph type="ftr" sz="quarter" idx="2"/>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27775" y="8757590"/>
            <a:ext cx="3004820" cy="461010"/>
          </a:xfrm>
          <a:prstGeom prst="rect">
            <a:avLst/>
          </a:prstGeom>
        </p:spPr>
        <p:txBody>
          <a:bodyPr vert="horz" lIns="92309" tIns="46154" rIns="92309" bIns="46154" rtlCol="0" anchor="b"/>
          <a:lstStyle>
            <a:lvl1pPr algn="r">
              <a:defRPr sz="1200"/>
            </a:lvl1pPr>
          </a:lstStyle>
          <a:p>
            <a:fld id="{BB6071FC-2665-4BA2-93B0-0AD50D757491}" type="slidenum">
              <a:rPr lang="en-US" smtClean="0"/>
              <a:t>‹#›</a:t>
            </a:fld>
            <a:endParaRPr lang="en-US" dirty="0"/>
          </a:p>
        </p:txBody>
      </p:sp>
    </p:spTree>
    <p:extLst>
      <p:ext uri="{BB962C8B-B14F-4D97-AF65-F5344CB8AC3E}">
        <p14:creationId xmlns:p14="http://schemas.microsoft.com/office/powerpoint/2010/main" val="21851152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lang="en-US" dirty="0"/>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551D3CBF-DD98-40F1-96B5-D7BD81F6C892}" type="datetimeFigureOut">
              <a:rPr lang="en-US" smtClean="0"/>
              <a:pPr/>
              <a:t>12/4/2020</a:t>
            </a:fld>
            <a:endParaRPr lang="en-US" dirty="0"/>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309" tIns="46154" rIns="92309" bIns="46154" rtlCol="0" anchor="ctr"/>
          <a:lstStyle/>
          <a:p>
            <a:endParaRPr lang="en-US" dirty="0"/>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2D7909B7-634F-41F8-A6C1-F79C98B7A5FC}" type="slidenum">
              <a:rPr lang="en-US" smtClean="0"/>
              <a:pPr/>
              <a:t>‹#›</a:t>
            </a:fld>
            <a:endParaRPr lang="en-US" dirty="0"/>
          </a:p>
        </p:txBody>
      </p:sp>
    </p:spTree>
    <p:extLst>
      <p:ext uri="{BB962C8B-B14F-4D97-AF65-F5344CB8AC3E}">
        <p14:creationId xmlns:p14="http://schemas.microsoft.com/office/powerpoint/2010/main" val="2504206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7909B7-634F-41F8-A6C1-F79C98B7A5FC}" type="slidenum">
              <a:rPr lang="en-US" smtClean="0"/>
              <a:pPr/>
              <a:t>1</a:t>
            </a:fld>
            <a:endParaRPr lang="en-US" dirty="0"/>
          </a:p>
        </p:txBody>
      </p:sp>
    </p:spTree>
    <p:extLst>
      <p:ext uri="{BB962C8B-B14F-4D97-AF65-F5344CB8AC3E}">
        <p14:creationId xmlns:p14="http://schemas.microsoft.com/office/powerpoint/2010/main" val="2604641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37067" y="5190867"/>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15490-1445-49BC-9DBD-5CEBDC591D5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15490-1445-49BC-9DBD-5CEBDC591D5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15490-1445-49BC-9DBD-5CEBDC591D54}" type="slidenum">
              <a:rPr lang="en-US" smtClean="0"/>
              <a:pPr/>
              <a:t>‹#›</a:t>
            </a:fld>
            <a:endParaRPr lang="en-US"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15490-1445-49BC-9DBD-5CEBDC591D54}" type="slidenum">
              <a:rPr lang="en-US" smtClean="0"/>
              <a:pPr/>
              <a:t>‹#›</a:t>
            </a:fld>
            <a:endParaRPr lang="en-US" dirty="0"/>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15490-1445-49BC-9DBD-5CEBDC591D5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A15490-1445-49BC-9DBD-5CEBDC591D54}" type="slidenum">
              <a:rPr lang="en-US" smtClean="0"/>
              <a:pPr/>
              <a:t>‹#›</a:t>
            </a:fld>
            <a:endParaRPr lang="en-US" dirty="0"/>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6A15490-1445-49BC-9DBD-5CEBDC591D5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6A15490-1445-49BC-9DBD-5CEBDC591D5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6A15490-1445-49BC-9DBD-5CEBDC591D5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A15490-1445-49BC-9DBD-5CEBDC591D54}" type="slidenum">
              <a:rPr lang="en-US" smtClean="0"/>
              <a:pPr/>
              <a:t>‹#›</a:t>
            </a:fld>
            <a:endParaRPr lang="en-US"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A15490-1445-49BC-9DBD-5CEBDC591D54}" type="slidenum">
              <a:rPr lang="en-US" smtClean="0"/>
              <a:pPr/>
              <a:t>‹#›</a:t>
            </a:fld>
            <a:endParaRPr lang="en-US"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endParaRPr lang="en-US"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1"/>
                </a:solidFill>
              </a:defRPr>
            </a:lvl1pPr>
          </a:lstStyle>
          <a:p>
            <a:fld id="{26A15490-1445-49BC-9DBD-5CEBDC591D54}" type="slidenum">
              <a:rPr lang="en-US" smtClean="0"/>
              <a:pPr/>
              <a:t>‹#›</a:t>
            </a:fld>
            <a:endParaRPr lang="en-US"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1"/>
          </a:solidFill>
          <a:latin typeface="Arial" panose="020B0604020202020204" pitchFamily="34" charset="0"/>
          <a:ea typeface="+mn-ea"/>
          <a:cs typeface="Arial" panose="020B0604020202020204" pitchFamily="34" charset="0"/>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1"/>
          </a:solidFill>
          <a:latin typeface="Arial" panose="020B0604020202020204" pitchFamily="34" charset="0"/>
          <a:ea typeface="+mn-ea"/>
          <a:cs typeface="Arial" panose="020B0604020202020204" pitchFamily="34" charset="0"/>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1"/>
          </a:solidFill>
          <a:latin typeface="Arial" panose="020B0604020202020204" pitchFamily="34" charset="0"/>
          <a:ea typeface="+mn-ea"/>
          <a:cs typeface="Arial" panose="020B0604020202020204" pitchFamily="34" charset="0"/>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1"/>
          </a:solidFill>
          <a:latin typeface="Arial" panose="020B0604020202020204" pitchFamily="34" charset="0"/>
          <a:ea typeface="+mn-ea"/>
          <a:cs typeface="Arial" panose="020B0604020202020204" pitchFamily="34" charset="0"/>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1"/>
          </a:solidFill>
          <a:latin typeface="Arial" panose="020B0604020202020204" pitchFamily="34" charset="0"/>
          <a:ea typeface="+mn-ea"/>
          <a:cs typeface="Arial" panose="020B0604020202020204" pitchFamily="34" charset="0"/>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1780108"/>
          </a:xfrm>
        </p:spPr>
        <p:txBody>
          <a:bodyPr>
            <a:noAutofit/>
          </a:bodyPr>
          <a:lstStyle/>
          <a:p>
            <a:r>
              <a:rPr lang="en-US" sz="4000" dirty="0">
                <a:solidFill>
                  <a:schemeClr val="tx1"/>
                </a:solidFill>
              </a:rPr>
              <a:t>Workforce Training Initiatives </a:t>
            </a:r>
            <a:br>
              <a:rPr lang="en-US" sz="4000" dirty="0">
                <a:solidFill>
                  <a:schemeClr val="tx1"/>
                </a:solidFill>
              </a:rPr>
            </a:br>
            <a:r>
              <a:rPr lang="en-US" sz="4000" dirty="0">
                <a:solidFill>
                  <a:schemeClr val="tx1"/>
                </a:solidFill>
              </a:rPr>
              <a:t>in Other States’ Medicaid 1115 Waiver Applications</a:t>
            </a:r>
          </a:p>
        </p:txBody>
      </p:sp>
      <p:sp>
        <p:nvSpPr>
          <p:cNvPr id="3" name="Subtitle 2"/>
          <p:cNvSpPr>
            <a:spLocks noGrp="1"/>
          </p:cNvSpPr>
          <p:nvPr>
            <p:ph type="subTitle" idx="1"/>
          </p:nvPr>
        </p:nvSpPr>
        <p:spPr>
          <a:xfrm>
            <a:off x="1371600" y="3276600"/>
            <a:ext cx="6629400" cy="1524000"/>
          </a:xfrm>
        </p:spPr>
        <p:txBody>
          <a:bodyPr>
            <a:noAutofit/>
          </a:bodyPr>
          <a:lstStyle/>
          <a:p>
            <a:r>
              <a:rPr lang="en-US" sz="2400" dirty="0">
                <a:solidFill>
                  <a:schemeClr val="tx1"/>
                </a:solidFill>
              </a:rPr>
              <a:t>Sunita Mutha, MD, Joanne Spetz, PhD, </a:t>
            </a:r>
          </a:p>
          <a:p>
            <a:r>
              <a:rPr lang="en-US" sz="2400" dirty="0">
                <a:solidFill>
                  <a:schemeClr val="tx1"/>
                </a:solidFill>
              </a:rPr>
              <a:t>Janet Coffman, PhD, and Margaret Fix, MPH</a:t>
            </a:r>
          </a:p>
          <a:p>
            <a:r>
              <a:rPr lang="en-US" sz="2400" dirty="0">
                <a:solidFill>
                  <a:schemeClr val="tx1"/>
                </a:solidFill>
              </a:rPr>
              <a:t>Center for the Health Professions at UCSF</a:t>
            </a:r>
            <a:br>
              <a:rPr lang="en-US" sz="2400" dirty="0">
                <a:solidFill>
                  <a:schemeClr val="tx1"/>
                </a:solidFill>
              </a:rPr>
            </a:br>
            <a:br>
              <a:rPr lang="en-US" sz="2400" dirty="0">
                <a:solidFill>
                  <a:schemeClr val="tx1"/>
                </a:solidFill>
              </a:rPr>
            </a:br>
            <a:r>
              <a:rPr lang="en-US" sz="2400" dirty="0">
                <a:solidFill>
                  <a:schemeClr val="tx1"/>
                </a:solidFill>
              </a:rPr>
              <a:t>November 20, 2014</a:t>
            </a:r>
          </a:p>
          <a:p>
            <a:endParaRPr lang="en-US" sz="2400" dirty="0">
              <a:solidFill>
                <a:schemeClr val="tx1"/>
              </a:solidFill>
            </a:endParaRPr>
          </a:p>
        </p:txBody>
      </p:sp>
      <p:pic>
        <p:nvPicPr>
          <p:cNvPr id="5" name="Picture 3" title="UCSF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7067" y="5638800"/>
            <a:ext cx="1752600" cy="972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1073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38328"/>
            <a:ext cx="8610600" cy="1252728"/>
          </a:xfrm>
        </p:spPr>
        <p:txBody>
          <a:bodyPr>
            <a:noAutofit/>
          </a:bodyPr>
          <a:lstStyle/>
          <a:p>
            <a:r>
              <a:rPr lang="en-US" sz="3400" dirty="0"/>
              <a:t>Increase Retention</a:t>
            </a:r>
          </a:p>
        </p:txBody>
      </p:sp>
      <p:sp>
        <p:nvSpPr>
          <p:cNvPr id="3" name="Content Placeholder 2"/>
          <p:cNvSpPr>
            <a:spLocks noGrp="1"/>
          </p:cNvSpPr>
          <p:nvPr>
            <p:ph idx="1"/>
          </p:nvPr>
        </p:nvSpPr>
        <p:spPr>
          <a:xfrm>
            <a:off x="381000" y="1828800"/>
            <a:ext cx="8534400" cy="4602163"/>
          </a:xfrm>
        </p:spPr>
        <p:txBody>
          <a:bodyPr>
            <a:normAutofit/>
          </a:bodyPr>
          <a:lstStyle/>
          <a:p>
            <a:pPr marL="0" indent="0">
              <a:buNone/>
            </a:pPr>
            <a:r>
              <a:rPr lang="en-US" u="sng" dirty="0"/>
              <a:t>Oregon</a:t>
            </a:r>
            <a:br>
              <a:rPr lang="en-US" u="sng" dirty="0"/>
            </a:br>
            <a:endParaRPr lang="en-US" sz="2000" u="sng" dirty="0"/>
          </a:p>
          <a:p>
            <a:r>
              <a:rPr lang="en-US" dirty="0"/>
              <a:t>$2 million/yr. for a loan repayment program for health professionals who commit to serving Medicaid populations in rural and underserved areas</a:t>
            </a:r>
          </a:p>
          <a:p>
            <a:r>
              <a:rPr lang="en-US" dirty="0"/>
              <a:t>Eligible professions include:</a:t>
            </a:r>
          </a:p>
          <a:p>
            <a:pPr lvl="1"/>
            <a:r>
              <a:rPr lang="en-US" dirty="0"/>
              <a:t>Dentists and dental hygienists</a:t>
            </a:r>
          </a:p>
          <a:p>
            <a:pPr lvl="1"/>
            <a:r>
              <a:rPr lang="en-US" dirty="0"/>
              <a:t>Mental health professionals</a:t>
            </a:r>
          </a:p>
          <a:p>
            <a:pPr lvl="1"/>
            <a:r>
              <a:rPr lang="en-US" dirty="0"/>
              <a:t>Nurse practitioners</a:t>
            </a:r>
          </a:p>
          <a:p>
            <a:pPr lvl="1"/>
            <a:r>
              <a:rPr lang="en-US" dirty="0"/>
              <a:t>Physician assistants</a:t>
            </a:r>
          </a:p>
          <a:p>
            <a:pPr lvl="1"/>
            <a:r>
              <a:rPr lang="en-US" dirty="0"/>
              <a:t>Primary care physicians</a:t>
            </a:r>
          </a:p>
          <a:p>
            <a:endParaRPr lang="en-US" sz="2800" dirty="0"/>
          </a:p>
          <a:p>
            <a:pPr marL="0" indent="0">
              <a:buNone/>
            </a:pPr>
            <a:endParaRPr lang="en-US" sz="2800" dirty="0"/>
          </a:p>
        </p:txBody>
      </p:sp>
      <p:sp>
        <p:nvSpPr>
          <p:cNvPr id="4" name="Slide Number Placeholder 3"/>
          <p:cNvSpPr>
            <a:spLocks noGrp="1"/>
          </p:cNvSpPr>
          <p:nvPr>
            <p:ph type="sldNum" sz="quarter" idx="12"/>
          </p:nvPr>
        </p:nvSpPr>
        <p:spPr/>
        <p:txBody>
          <a:bodyPr/>
          <a:lstStyle/>
          <a:p>
            <a:fld id="{B1C00C74-BE2D-447C-A158-CFE9A3CBAC58}" type="slidenum">
              <a:rPr lang="en-US" smtClean="0"/>
              <a:pPr/>
              <a:t>10</a:t>
            </a:fld>
            <a:endParaRPr lang="en-US" dirty="0"/>
          </a:p>
        </p:txBody>
      </p:sp>
    </p:spTree>
    <p:extLst>
      <p:ext uri="{BB962C8B-B14F-4D97-AF65-F5344CB8AC3E}">
        <p14:creationId xmlns:p14="http://schemas.microsoft.com/office/powerpoint/2010/main" val="28685855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38328"/>
            <a:ext cx="8686800" cy="1252728"/>
          </a:xfrm>
        </p:spPr>
        <p:txBody>
          <a:bodyPr>
            <a:noAutofit/>
          </a:bodyPr>
          <a:lstStyle/>
          <a:p>
            <a:r>
              <a:rPr lang="en-US" sz="3400" dirty="0"/>
              <a:t>Increase Retention – 2</a:t>
            </a:r>
          </a:p>
        </p:txBody>
      </p:sp>
      <p:sp>
        <p:nvSpPr>
          <p:cNvPr id="3" name="Content Placeholder 2"/>
          <p:cNvSpPr>
            <a:spLocks noGrp="1"/>
          </p:cNvSpPr>
          <p:nvPr>
            <p:ph idx="1"/>
          </p:nvPr>
        </p:nvSpPr>
        <p:spPr>
          <a:xfrm>
            <a:off x="457200" y="1752600"/>
            <a:ext cx="8229600" cy="4572000"/>
          </a:xfrm>
        </p:spPr>
        <p:txBody>
          <a:bodyPr>
            <a:noAutofit/>
          </a:bodyPr>
          <a:lstStyle/>
          <a:p>
            <a:pPr marL="0" indent="0">
              <a:buNone/>
            </a:pPr>
            <a:r>
              <a:rPr lang="en-US" u="sng" dirty="0"/>
              <a:t>New York</a:t>
            </a:r>
            <a:br>
              <a:rPr lang="en-US" u="sng" dirty="0"/>
            </a:br>
            <a:endParaRPr lang="en-US" sz="2000" u="sng" dirty="0"/>
          </a:p>
          <a:p>
            <a:r>
              <a:rPr lang="en-US" sz="2400" dirty="0"/>
              <a:t>$250 million over 5 years to recruit and retain health professionals in underserved areas</a:t>
            </a:r>
          </a:p>
          <a:p>
            <a:pPr lvl="1"/>
            <a:r>
              <a:rPr lang="en-US" sz="2400" dirty="0"/>
              <a:t>Doctors Across New York (DANY): loan repayment and incentives to establish or join existing practices</a:t>
            </a:r>
          </a:p>
          <a:p>
            <a:pPr marL="457200" lvl="1" indent="0">
              <a:buNone/>
            </a:pPr>
            <a:endParaRPr lang="en-US" sz="2000" dirty="0"/>
          </a:p>
          <a:p>
            <a:pPr lvl="1"/>
            <a:r>
              <a:rPr lang="en-US" sz="2400" dirty="0"/>
              <a:t>Primary Care Service Corp:  loan repayment for:</a:t>
            </a:r>
          </a:p>
          <a:p>
            <a:pPr lvl="2"/>
            <a:r>
              <a:rPr lang="en-US" dirty="0"/>
              <a:t>Advanced practice nurses</a:t>
            </a:r>
          </a:p>
          <a:p>
            <a:pPr lvl="2"/>
            <a:r>
              <a:rPr lang="en-US" dirty="0"/>
              <a:t>Dentists and dental hygienists</a:t>
            </a:r>
          </a:p>
          <a:p>
            <a:pPr lvl="2"/>
            <a:r>
              <a:rPr lang="en-US" dirty="0"/>
              <a:t>Mental health professionals</a:t>
            </a:r>
          </a:p>
          <a:p>
            <a:pPr lvl="2"/>
            <a:r>
              <a:rPr lang="en-US" dirty="0"/>
              <a:t>Physician assistants</a:t>
            </a:r>
          </a:p>
          <a:p>
            <a:pPr marL="457200" lvl="1" indent="0">
              <a:buNone/>
            </a:pPr>
            <a:endParaRPr lang="en-US" sz="2400" dirty="0"/>
          </a:p>
        </p:txBody>
      </p:sp>
      <p:sp>
        <p:nvSpPr>
          <p:cNvPr id="4" name="Slide Number Placeholder 3"/>
          <p:cNvSpPr>
            <a:spLocks noGrp="1"/>
          </p:cNvSpPr>
          <p:nvPr>
            <p:ph type="sldNum" sz="quarter" idx="12"/>
          </p:nvPr>
        </p:nvSpPr>
        <p:spPr/>
        <p:txBody>
          <a:bodyPr/>
          <a:lstStyle/>
          <a:p>
            <a:fld id="{B1C00C74-BE2D-447C-A158-CFE9A3CBAC58}" type="slidenum">
              <a:rPr lang="en-US" smtClean="0"/>
              <a:pPr/>
              <a:t>11</a:t>
            </a:fld>
            <a:endParaRPr lang="en-US" dirty="0"/>
          </a:p>
        </p:txBody>
      </p:sp>
    </p:spTree>
    <p:extLst>
      <p:ext uri="{BB962C8B-B14F-4D97-AF65-F5344CB8AC3E}">
        <p14:creationId xmlns:p14="http://schemas.microsoft.com/office/powerpoint/2010/main" val="4256313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38328"/>
            <a:ext cx="8610600" cy="1252728"/>
          </a:xfrm>
        </p:spPr>
        <p:txBody>
          <a:bodyPr>
            <a:noAutofit/>
          </a:bodyPr>
          <a:lstStyle/>
          <a:p>
            <a:r>
              <a:rPr lang="en-US" sz="3400" dirty="0"/>
              <a:t>Increase Retention –3</a:t>
            </a:r>
          </a:p>
        </p:txBody>
      </p:sp>
      <p:sp>
        <p:nvSpPr>
          <p:cNvPr id="3" name="Content Placeholder 2"/>
          <p:cNvSpPr>
            <a:spLocks noGrp="1"/>
          </p:cNvSpPr>
          <p:nvPr>
            <p:ph idx="1"/>
          </p:nvPr>
        </p:nvSpPr>
        <p:spPr>
          <a:xfrm>
            <a:off x="381000" y="1981200"/>
            <a:ext cx="8305800" cy="4572000"/>
          </a:xfrm>
        </p:spPr>
        <p:txBody>
          <a:bodyPr>
            <a:normAutofit/>
          </a:bodyPr>
          <a:lstStyle/>
          <a:p>
            <a:pPr marL="0" indent="0">
              <a:buNone/>
            </a:pPr>
            <a:r>
              <a:rPr lang="en-US" u="sng" dirty="0"/>
              <a:t>Illinois</a:t>
            </a:r>
          </a:p>
          <a:p>
            <a:pPr marL="0" indent="0">
              <a:buNone/>
            </a:pPr>
            <a:endParaRPr lang="en-US" sz="2000" dirty="0"/>
          </a:p>
          <a:p>
            <a:r>
              <a:rPr lang="en-US" dirty="0"/>
              <a:t>$10 million/yr. for loan repayment for health professionals who commit to serving Medicaid enrollees in underserved areas </a:t>
            </a:r>
          </a:p>
          <a:p>
            <a:endParaRPr lang="en-US" dirty="0"/>
          </a:p>
          <a:p>
            <a:r>
              <a:rPr lang="en-US" dirty="0"/>
              <a:t>Establish a "bonus payment pool" to provide funds to Critical Access Hospitals and other safety net hospitals to create loan repayment programs </a:t>
            </a:r>
          </a:p>
          <a:p>
            <a:endParaRPr lang="en-US" dirty="0"/>
          </a:p>
        </p:txBody>
      </p:sp>
      <p:sp>
        <p:nvSpPr>
          <p:cNvPr id="4" name="Slide Number Placeholder 3"/>
          <p:cNvSpPr>
            <a:spLocks noGrp="1"/>
          </p:cNvSpPr>
          <p:nvPr>
            <p:ph type="sldNum" sz="quarter" idx="12"/>
          </p:nvPr>
        </p:nvSpPr>
        <p:spPr/>
        <p:txBody>
          <a:bodyPr/>
          <a:lstStyle/>
          <a:p>
            <a:fld id="{B1C00C74-BE2D-447C-A158-CFE9A3CBAC58}" type="slidenum">
              <a:rPr lang="en-US" smtClean="0"/>
              <a:pPr/>
              <a:t>12</a:t>
            </a:fld>
            <a:endParaRPr lang="en-US" dirty="0"/>
          </a:p>
        </p:txBody>
      </p:sp>
    </p:spTree>
    <p:extLst>
      <p:ext uri="{BB962C8B-B14F-4D97-AF65-F5344CB8AC3E}">
        <p14:creationId xmlns:p14="http://schemas.microsoft.com/office/powerpoint/2010/main" val="1613072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t>Address Practice Limitations</a:t>
            </a:r>
          </a:p>
        </p:txBody>
      </p:sp>
      <p:sp>
        <p:nvSpPr>
          <p:cNvPr id="3" name="Content Placeholder 2"/>
          <p:cNvSpPr>
            <a:spLocks noGrp="1"/>
          </p:cNvSpPr>
          <p:nvPr>
            <p:ph idx="1"/>
          </p:nvPr>
        </p:nvSpPr>
        <p:spPr>
          <a:xfrm>
            <a:off x="304800" y="2057400"/>
            <a:ext cx="8610599" cy="4267200"/>
          </a:xfrm>
        </p:spPr>
        <p:txBody>
          <a:bodyPr>
            <a:normAutofit/>
          </a:bodyPr>
          <a:lstStyle/>
          <a:p>
            <a:pPr marL="0" indent="0">
              <a:buNone/>
            </a:pPr>
            <a:r>
              <a:rPr lang="en-US" u="sng" dirty="0"/>
              <a:t>New York</a:t>
            </a:r>
          </a:p>
          <a:p>
            <a:pPr marL="0" indent="0">
              <a:buNone/>
            </a:pPr>
            <a:endParaRPr lang="en-US" sz="2000" u="sng" dirty="0"/>
          </a:p>
          <a:p>
            <a:r>
              <a:rPr lang="en-US" dirty="0"/>
              <a:t>$250 million over 5 years to train:</a:t>
            </a:r>
          </a:p>
          <a:p>
            <a:pPr lvl="1"/>
            <a:r>
              <a:rPr lang="en-US" dirty="0"/>
              <a:t>CHW and home care workers as care coordinators</a:t>
            </a:r>
          </a:p>
          <a:p>
            <a:pPr lvl="1"/>
            <a:r>
              <a:rPr lang="en-US" dirty="0"/>
              <a:t>Personal care assistants as home health aides</a:t>
            </a:r>
          </a:p>
          <a:p>
            <a:pPr lvl="1"/>
            <a:r>
              <a:rPr lang="en-US" dirty="0"/>
              <a:t>CNAs as medical assistants</a:t>
            </a:r>
          </a:p>
          <a:p>
            <a:pPr lvl="1"/>
            <a:r>
              <a:rPr lang="en-US" dirty="0"/>
              <a:t>LPNs as health coaches</a:t>
            </a:r>
          </a:p>
          <a:p>
            <a:pPr lvl="1"/>
            <a:r>
              <a:rPr lang="en-US" dirty="0"/>
              <a:t>RNs as certified diabetes educators</a:t>
            </a:r>
          </a:p>
          <a:p>
            <a:pPr lvl="1"/>
            <a:r>
              <a:rPr lang="en-US" dirty="0"/>
              <a:t>Lab technicians as laboratory technologists</a:t>
            </a:r>
          </a:p>
          <a:p>
            <a:pPr lvl="1"/>
            <a:r>
              <a:rPr lang="en-US" dirty="0"/>
              <a:t>Transitional case managers as health home case managers</a:t>
            </a:r>
          </a:p>
          <a:p>
            <a:endParaRPr lang="en-US" dirty="0"/>
          </a:p>
        </p:txBody>
      </p:sp>
      <p:sp>
        <p:nvSpPr>
          <p:cNvPr id="4" name="Slide Number Placeholder 3"/>
          <p:cNvSpPr>
            <a:spLocks noGrp="1"/>
          </p:cNvSpPr>
          <p:nvPr>
            <p:ph type="sldNum" sz="quarter" idx="12"/>
          </p:nvPr>
        </p:nvSpPr>
        <p:spPr/>
        <p:txBody>
          <a:bodyPr/>
          <a:lstStyle/>
          <a:p>
            <a:fld id="{B1C00C74-BE2D-447C-A158-CFE9A3CBAC58}" type="slidenum">
              <a:rPr lang="en-US" smtClean="0"/>
              <a:pPr/>
              <a:t>13</a:t>
            </a:fld>
            <a:endParaRPr lang="en-US" dirty="0"/>
          </a:p>
        </p:txBody>
      </p:sp>
    </p:spTree>
    <p:extLst>
      <p:ext uri="{BB962C8B-B14F-4D97-AF65-F5344CB8AC3E}">
        <p14:creationId xmlns:p14="http://schemas.microsoft.com/office/powerpoint/2010/main" val="37548900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Greater Efficiency</a:t>
            </a:r>
          </a:p>
        </p:txBody>
      </p:sp>
      <p:sp>
        <p:nvSpPr>
          <p:cNvPr id="3" name="Content Placeholder 2"/>
          <p:cNvSpPr>
            <a:spLocks noGrp="1"/>
          </p:cNvSpPr>
          <p:nvPr>
            <p:ph idx="1"/>
          </p:nvPr>
        </p:nvSpPr>
        <p:spPr>
          <a:xfrm>
            <a:off x="304800" y="2209800"/>
            <a:ext cx="8610600" cy="4038600"/>
          </a:xfrm>
        </p:spPr>
        <p:txBody>
          <a:bodyPr>
            <a:normAutofit lnSpcReduction="10000"/>
          </a:bodyPr>
          <a:lstStyle/>
          <a:p>
            <a:pPr marL="0" indent="0">
              <a:buNone/>
            </a:pPr>
            <a:r>
              <a:rPr lang="en-US" u="sng" dirty="0"/>
              <a:t>New York</a:t>
            </a:r>
            <a:br>
              <a:rPr lang="en-US" u="sng" dirty="0"/>
            </a:br>
            <a:endParaRPr lang="en-US" sz="2200" dirty="0"/>
          </a:p>
          <a:p>
            <a:r>
              <a:rPr lang="en-US" dirty="0"/>
              <a:t>Example: Training and retraining for case management staff in health homes aimed at:</a:t>
            </a:r>
          </a:p>
          <a:p>
            <a:pPr lvl="1"/>
            <a:r>
              <a:rPr lang="en-US" dirty="0"/>
              <a:t>Integrating management of medical and behavioral health needs</a:t>
            </a:r>
          </a:p>
          <a:p>
            <a:pPr lvl="1"/>
            <a:r>
              <a:rPr lang="en-US" dirty="0"/>
              <a:t>Reducing communication challenges</a:t>
            </a:r>
          </a:p>
          <a:p>
            <a:pPr lvl="1"/>
            <a:r>
              <a:rPr lang="en-US" dirty="0"/>
              <a:t>Enhancing cultural competence</a:t>
            </a:r>
          </a:p>
          <a:p>
            <a:pPr lvl="1"/>
            <a:r>
              <a:rPr lang="en-US" dirty="0"/>
              <a:t>Increasing use of successful outreach, engagement, and care management strategies</a:t>
            </a:r>
          </a:p>
          <a:p>
            <a:pPr lvl="1"/>
            <a:r>
              <a:rPr lang="en-US" dirty="0"/>
              <a:t>Promoting team-based multi-disciplinary care</a:t>
            </a:r>
          </a:p>
        </p:txBody>
      </p:sp>
      <p:sp>
        <p:nvSpPr>
          <p:cNvPr id="4" name="Slide Number Placeholder 3"/>
          <p:cNvSpPr>
            <a:spLocks noGrp="1"/>
          </p:cNvSpPr>
          <p:nvPr>
            <p:ph type="sldNum" sz="quarter" idx="12"/>
          </p:nvPr>
        </p:nvSpPr>
        <p:spPr/>
        <p:txBody>
          <a:bodyPr/>
          <a:lstStyle/>
          <a:p>
            <a:fld id="{B1C00C74-BE2D-447C-A158-CFE9A3CBAC58}" type="slidenum">
              <a:rPr lang="en-US" smtClean="0"/>
              <a:pPr/>
              <a:t>14</a:t>
            </a:fld>
            <a:endParaRPr lang="en-US" dirty="0"/>
          </a:p>
        </p:txBody>
      </p:sp>
    </p:spTree>
    <p:extLst>
      <p:ext uri="{BB962C8B-B14F-4D97-AF65-F5344CB8AC3E}">
        <p14:creationId xmlns:p14="http://schemas.microsoft.com/office/powerpoint/2010/main" val="423275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38328"/>
            <a:ext cx="8686800" cy="1252728"/>
          </a:xfrm>
        </p:spPr>
        <p:txBody>
          <a:bodyPr>
            <a:noAutofit/>
          </a:bodyPr>
          <a:lstStyle/>
          <a:p>
            <a:r>
              <a:rPr lang="en-US" sz="4000" dirty="0"/>
              <a:t>Address Whole Person Care</a:t>
            </a:r>
          </a:p>
        </p:txBody>
      </p:sp>
      <p:sp>
        <p:nvSpPr>
          <p:cNvPr id="3" name="Content Placeholder 2"/>
          <p:cNvSpPr>
            <a:spLocks noGrp="1"/>
          </p:cNvSpPr>
          <p:nvPr>
            <p:ph idx="1"/>
          </p:nvPr>
        </p:nvSpPr>
        <p:spPr>
          <a:xfrm>
            <a:off x="457200" y="1752600"/>
            <a:ext cx="8229600" cy="4525963"/>
          </a:xfrm>
        </p:spPr>
        <p:txBody>
          <a:bodyPr>
            <a:normAutofit lnSpcReduction="10000"/>
          </a:bodyPr>
          <a:lstStyle/>
          <a:p>
            <a:pPr marL="0" indent="0">
              <a:buNone/>
            </a:pPr>
            <a:r>
              <a:rPr lang="en-US" u="sng" dirty="0"/>
              <a:t>New Hampshire</a:t>
            </a:r>
          </a:p>
          <a:p>
            <a:pPr marL="0" indent="0">
              <a:buNone/>
            </a:pPr>
            <a:endParaRPr lang="en-US" sz="2000" dirty="0"/>
          </a:p>
          <a:p>
            <a:r>
              <a:rPr lang="en-US" dirty="0"/>
              <a:t>$5 million in grants for workforce development aimed at substance use disorder and other behavioral health conditions</a:t>
            </a:r>
            <a:br>
              <a:rPr lang="en-US" dirty="0"/>
            </a:br>
            <a:endParaRPr lang="en-US" sz="2000" dirty="0"/>
          </a:p>
          <a:p>
            <a:r>
              <a:rPr lang="en-US" dirty="0"/>
              <a:t>Possible topics include: </a:t>
            </a:r>
          </a:p>
          <a:p>
            <a:pPr lvl="1"/>
            <a:r>
              <a:rPr lang="en-US" dirty="0"/>
              <a:t>Crisis intervention</a:t>
            </a:r>
          </a:p>
          <a:p>
            <a:pPr lvl="1"/>
            <a:r>
              <a:rPr lang="en-US" dirty="0"/>
              <a:t>Crisis stabilization</a:t>
            </a:r>
          </a:p>
          <a:p>
            <a:pPr lvl="1"/>
            <a:r>
              <a:rPr lang="en-US" dirty="0"/>
              <a:t>Substance misuse and abuse</a:t>
            </a:r>
          </a:p>
          <a:p>
            <a:pPr lvl="1"/>
            <a:r>
              <a:rPr lang="en-US" dirty="0"/>
              <a:t>Alcohol abuse</a:t>
            </a:r>
          </a:p>
          <a:p>
            <a:pPr lvl="1"/>
            <a:r>
              <a:rPr lang="en-US" dirty="0"/>
              <a:t>Prescription drug abuse</a:t>
            </a:r>
          </a:p>
          <a:p>
            <a:pPr marL="0" indent="0">
              <a:buNone/>
            </a:pPr>
            <a:endParaRPr lang="en-US" dirty="0"/>
          </a:p>
        </p:txBody>
      </p:sp>
      <p:sp>
        <p:nvSpPr>
          <p:cNvPr id="4" name="Slide Number Placeholder 3"/>
          <p:cNvSpPr>
            <a:spLocks noGrp="1"/>
          </p:cNvSpPr>
          <p:nvPr>
            <p:ph type="sldNum" sz="quarter" idx="12"/>
          </p:nvPr>
        </p:nvSpPr>
        <p:spPr/>
        <p:txBody>
          <a:bodyPr/>
          <a:lstStyle/>
          <a:p>
            <a:fld id="{B1C00C74-BE2D-447C-A158-CFE9A3CBAC58}" type="slidenum">
              <a:rPr lang="en-US" smtClean="0"/>
              <a:pPr/>
              <a:t>15</a:t>
            </a:fld>
            <a:endParaRPr lang="en-US" dirty="0"/>
          </a:p>
        </p:txBody>
      </p:sp>
    </p:spTree>
    <p:extLst>
      <p:ext uri="{BB962C8B-B14F-4D97-AF65-F5344CB8AC3E}">
        <p14:creationId xmlns:p14="http://schemas.microsoft.com/office/powerpoint/2010/main" val="33493392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1401762"/>
          </a:xfrm>
        </p:spPr>
        <p:txBody>
          <a:bodyPr>
            <a:normAutofit/>
          </a:bodyPr>
          <a:lstStyle/>
          <a:p>
            <a:r>
              <a:rPr lang="en-US" sz="4000" dirty="0"/>
              <a:t>Address Whole Person Care – 2</a:t>
            </a:r>
          </a:p>
        </p:txBody>
      </p:sp>
      <p:sp>
        <p:nvSpPr>
          <p:cNvPr id="3" name="Content Placeholder 2"/>
          <p:cNvSpPr>
            <a:spLocks noGrp="1"/>
          </p:cNvSpPr>
          <p:nvPr>
            <p:ph idx="1"/>
          </p:nvPr>
        </p:nvSpPr>
        <p:spPr>
          <a:xfrm>
            <a:off x="533400" y="1600200"/>
            <a:ext cx="8229600" cy="4800600"/>
          </a:xfrm>
        </p:spPr>
        <p:txBody>
          <a:bodyPr>
            <a:noAutofit/>
          </a:bodyPr>
          <a:lstStyle/>
          <a:p>
            <a:pPr marL="0" indent="0">
              <a:buNone/>
            </a:pPr>
            <a:r>
              <a:rPr lang="en-US" u="sng" dirty="0"/>
              <a:t>New York</a:t>
            </a:r>
            <a:br>
              <a:rPr lang="en-US" u="sng" dirty="0"/>
            </a:br>
            <a:endParaRPr lang="en-US" sz="2000" u="sng" dirty="0"/>
          </a:p>
          <a:p>
            <a:pPr marL="0" indent="0">
              <a:buNone/>
            </a:pPr>
            <a:r>
              <a:rPr lang="en-US" dirty="0"/>
              <a:t>Hospital-Medical Home (H-MH) </a:t>
            </a:r>
          </a:p>
          <a:p>
            <a:r>
              <a:rPr lang="en-US" dirty="0"/>
              <a:t>Prepare primary care residents to deliver team-based, patient-centered, continuous care, with a focus on care transitions and population health</a:t>
            </a:r>
          </a:p>
          <a:p>
            <a:pPr marL="0" indent="0">
              <a:buNone/>
            </a:pPr>
            <a:endParaRPr lang="en-US" sz="2000" dirty="0"/>
          </a:p>
          <a:p>
            <a:r>
              <a:rPr lang="en-US" dirty="0"/>
              <a:t>Training done in hospital outpatient departments and other ambulatory care settings</a:t>
            </a:r>
          </a:p>
          <a:p>
            <a:endParaRPr lang="en-US" sz="2000" dirty="0"/>
          </a:p>
          <a:p>
            <a:r>
              <a:rPr lang="en-US" dirty="0"/>
              <a:t>119 primary care residency programs; includes 1 in 3 physicians-in-training in NY</a:t>
            </a:r>
          </a:p>
        </p:txBody>
      </p:sp>
      <p:sp>
        <p:nvSpPr>
          <p:cNvPr id="4" name="Slide Number Placeholder 3"/>
          <p:cNvSpPr>
            <a:spLocks noGrp="1"/>
          </p:cNvSpPr>
          <p:nvPr>
            <p:ph type="sldNum" sz="quarter" idx="12"/>
          </p:nvPr>
        </p:nvSpPr>
        <p:spPr/>
        <p:txBody>
          <a:bodyPr/>
          <a:lstStyle/>
          <a:p>
            <a:fld id="{B1C00C74-BE2D-447C-A158-CFE9A3CBAC58}" type="slidenum">
              <a:rPr lang="en-US" smtClean="0"/>
              <a:pPr/>
              <a:t>16</a:t>
            </a:fld>
            <a:endParaRPr lang="en-US" dirty="0"/>
          </a:p>
        </p:txBody>
      </p:sp>
    </p:spTree>
    <p:extLst>
      <p:ext uri="{BB962C8B-B14F-4D97-AF65-F5344CB8AC3E}">
        <p14:creationId xmlns:p14="http://schemas.microsoft.com/office/powerpoint/2010/main" val="4161417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Sources of Information</a:t>
            </a:r>
          </a:p>
        </p:txBody>
      </p:sp>
      <p:sp>
        <p:nvSpPr>
          <p:cNvPr id="3" name="Content Placeholder 2"/>
          <p:cNvSpPr>
            <a:spLocks noGrp="1"/>
          </p:cNvSpPr>
          <p:nvPr>
            <p:ph idx="1"/>
          </p:nvPr>
        </p:nvSpPr>
        <p:spPr>
          <a:xfrm>
            <a:off x="533400" y="2362200"/>
            <a:ext cx="8229600" cy="4068763"/>
          </a:xfrm>
        </p:spPr>
        <p:txBody>
          <a:bodyPr>
            <a:noAutofit/>
          </a:bodyPr>
          <a:lstStyle/>
          <a:p>
            <a:r>
              <a:rPr lang="en-US" dirty="0"/>
              <a:t>Medicaid.gov website</a:t>
            </a:r>
          </a:p>
          <a:p>
            <a:pPr lvl="1"/>
            <a:r>
              <a:rPr lang="en-US" sz="2400" dirty="0"/>
              <a:t>Pending applications</a:t>
            </a:r>
          </a:p>
          <a:p>
            <a:pPr lvl="1"/>
            <a:r>
              <a:rPr lang="en-US" sz="2400" dirty="0"/>
              <a:t>Demonstration approval letters</a:t>
            </a:r>
          </a:p>
          <a:p>
            <a:pPr marL="0" indent="0">
              <a:buNone/>
            </a:pPr>
            <a:endParaRPr lang="en-US" dirty="0"/>
          </a:p>
          <a:p>
            <a:r>
              <a:rPr lang="en-US" dirty="0"/>
              <a:t>State Medicaid agencies’ websites</a:t>
            </a:r>
          </a:p>
          <a:p>
            <a:endParaRPr lang="en-US" dirty="0"/>
          </a:p>
          <a:p>
            <a:r>
              <a:rPr lang="en-US" dirty="0"/>
              <a:t>Websites for other state programs funded through Medicaid 1115 waivers</a:t>
            </a:r>
          </a:p>
        </p:txBody>
      </p:sp>
      <p:sp>
        <p:nvSpPr>
          <p:cNvPr id="5" name="Slide Number Placeholder 4"/>
          <p:cNvSpPr>
            <a:spLocks noGrp="1"/>
          </p:cNvSpPr>
          <p:nvPr>
            <p:ph type="sldNum" sz="quarter" idx="12"/>
          </p:nvPr>
        </p:nvSpPr>
        <p:spPr/>
        <p:txBody>
          <a:bodyPr/>
          <a:lstStyle/>
          <a:p>
            <a:fld id="{26A15490-1445-49BC-9DBD-5CEBDC591D54}" type="slidenum">
              <a:rPr lang="en-US" smtClean="0"/>
              <a:pPr/>
              <a:t>2</a:t>
            </a:fld>
            <a:endParaRPr lang="en-US" dirty="0"/>
          </a:p>
        </p:txBody>
      </p:sp>
    </p:spTree>
    <p:extLst>
      <p:ext uri="{BB962C8B-B14F-4D97-AF65-F5344CB8AC3E}">
        <p14:creationId xmlns:p14="http://schemas.microsoft.com/office/powerpoint/2010/main" val="1811508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38328"/>
            <a:ext cx="8534400" cy="1252728"/>
          </a:xfrm>
        </p:spPr>
        <p:txBody>
          <a:bodyPr>
            <a:noAutofit/>
          </a:bodyPr>
          <a:lstStyle/>
          <a:p>
            <a:r>
              <a:rPr lang="en-US" sz="3400" dirty="0"/>
              <a:t>States with Workforce Initiatives Approved or Pending in 1115 Waiver Applications</a:t>
            </a:r>
          </a:p>
        </p:txBody>
      </p:sp>
      <p:sp>
        <p:nvSpPr>
          <p:cNvPr id="3" name="Content Placeholder 2"/>
          <p:cNvSpPr>
            <a:spLocks noGrp="1"/>
          </p:cNvSpPr>
          <p:nvPr>
            <p:ph idx="1"/>
          </p:nvPr>
        </p:nvSpPr>
        <p:spPr/>
        <p:txBody>
          <a:bodyPr>
            <a:normAutofit/>
          </a:bodyPr>
          <a:lstStyle/>
          <a:p>
            <a:r>
              <a:rPr lang="en-US" dirty="0"/>
              <a:t>Illinois</a:t>
            </a:r>
          </a:p>
          <a:p>
            <a:r>
              <a:rPr lang="en-US" dirty="0"/>
              <a:t>Minnesota</a:t>
            </a:r>
          </a:p>
          <a:p>
            <a:r>
              <a:rPr lang="en-US" dirty="0"/>
              <a:t>New Hampshire</a:t>
            </a:r>
          </a:p>
          <a:p>
            <a:r>
              <a:rPr lang="en-US" dirty="0"/>
              <a:t>New Jersey</a:t>
            </a:r>
          </a:p>
          <a:p>
            <a:r>
              <a:rPr lang="en-US" dirty="0"/>
              <a:t>New York </a:t>
            </a:r>
          </a:p>
          <a:p>
            <a:r>
              <a:rPr lang="en-US" dirty="0"/>
              <a:t>Oregon</a:t>
            </a:r>
          </a:p>
          <a:p>
            <a:endParaRPr lang="en-US" dirty="0"/>
          </a:p>
        </p:txBody>
      </p:sp>
      <p:sp>
        <p:nvSpPr>
          <p:cNvPr id="5" name="Slide Number Placeholder 4"/>
          <p:cNvSpPr>
            <a:spLocks noGrp="1"/>
          </p:cNvSpPr>
          <p:nvPr>
            <p:ph type="sldNum" sz="quarter" idx="12"/>
          </p:nvPr>
        </p:nvSpPr>
        <p:spPr/>
        <p:txBody>
          <a:bodyPr/>
          <a:lstStyle/>
          <a:p>
            <a:fld id="{26A15490-1445-49BC-9DBD-5CEBDC591D54}" type="slidenum">
              <a:rPr lang="en-US" smtClean="0"/>
              <a:pPr/>
              <a:t>3</a:t>
            </a:fld>
            <a:endParaRPr lang="en-US" dirty="0"/>
          </a:p>
        </p:txBody>
      </p:sp>
    </p:spTree>
    <p:extLst>
      <p:ext uri="{BB962C8B-B14F-4D97-AF65-F5344CB8AC3E}">
        <p14:creationId xmlns:p14="http://schemas.microsoft.com/office/powerpoint/2010/main" val="435824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Three Major Types of Initiatives</a:t>
            </a:r>
          </a:p>
        </p:txBody>
      </p:sp>
      <p:sp>
        <p:nvSpPr>
          <p:cNvPr id="3" name="Content Placeholder 2"/>
          <p:cNvSpPr>
            <a:spLocks noGrp="1"/>
          </p:cNvSpPr>
          <p:nvPr>
            <p:ph idx="1"/>
          </p:nvPr>
        </p:nvSpPr>
        <p:spPr/>
        <p:txBody>
          <a:bodyPr/>
          <a:lstStyle/>
          <a:p>
            <a:r>
              <a:rPr lang="en-US" dirty="0"/>
              <a:t>Train more health professionals</a:t>
            </a:r>
          </a:p>
          <a:p>
            <a:endParaRPr lang="en-US" dirty="0"/>
          </a:p>
          <a:p>
            <a:r>
              <a:rPr lang="en-US" dirty="0"/>
              <a:t>Innovative ways to address whole person care</a:t>
            </a:r>
          </a:p>
          <a:p>
            <a:endParaRPr lang="en-US" dirty="0"/>
          </a:p>
          <a:p>
            <a:r>
              <a:rPr lang="en-US" dirty="0"/>
              <a:t>Create incentives for health professionals to serve Medicaid beneficiaries and other underserved populations</a:t>
            </a:r>
          </a:p>
          <a:p>
            <a:endParaRPr lang="en-US" dirty="0"/>
          </a:p>
        </p:txBody>
      </p:sp>
      <p:sp>
        <p:nvSpPr>
          <p:cNvPr id="4" name="Slide Number Placeholder 3"/>
          <p:cNvSpPr>
            <a:spLocks noGrp="1"/>
          </p:cNvSpPr>
          <p:nvPr>
            <p:ph type="sldNum" sz="quarter" idx="12"/>
          </p:nvPr>
        </p:nvSpPr>
        <p:spPr/>
        <p:txBody>
          <a:bodyPr/>
          <a:lstStyle/>
          <a:p>
            <a:fld id="{B1C00C74-BE2D-447C-A158-CFE9A3CBAC58}" type="slidenum">
              <a:rPr lang="en-US" smtClean="0"/>
              <a:pPr/>
              <a:t>4</a:t>
            </a:fld>
            <a:endParaRPr lang="en-US" dirty="0"/>
          </a:p>
        </p:txBody>
      </p:sp>
    </p:spTree>
    <p:extLst>
      <p:ext uri="{BB962C8B-B14F-4D97-AF65-F5344CB8AC3E}">
        <p14:creationId xmlns:p14="http://schemas.microsoft.com/office/powerpoint/2010/main" val="3407193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4000" dirty="0"/>
              <a:t>Overview of Waiver Strategies by State</a:t>
            </a:r>
          </a:p>
        </p:txBody>
      </p:sp>
      <p:graphicFrame>
        <p:nvGraphicFramePr>
          <p:cNvPr id="5" name="Content Placeholder 4" descr="Overview of strategies used by states who have workforce included in waivers--pending or accepted" title="Table Summary"/>
          <p:cNvGraphicFramePr>
            <a:graphicFrameLocks noGrp="1"/>
          </p:cNvGraphicFramePr>
          <p:nvPr>
            <p:ph idx="1"/>
            <p:extLst>
              <p:ext uri="{D42A27DB-BD31-4B8C-83A1-F6EECF244321}">
                <p14:modId xmlns:p14="http://schemas.microsoft.com/office/powerpoint/2010/main" val="3945752406"/>
              </p:ext>
            </p:extLst>
          </p:nvPr>
        </p:nvGraphicFramePr>
        <p:xfrm>
          <a:off x="228600" y="2514600"/>
          <a:ext cx="8610600" cy="3977640"/>
        </p:xfrm>
        <a:graphic>
          <a:graphicData uri="http://schemas.openxmlformats.org/drawingml/2006/table">
            <a:tbl>
              <a:tblPr firstRow="1" bandRow="1">
                <a:tableStyleId>{5C22544A-7EE6-4342-B048-85BDC9FD1C3A}</a:tableStyleId>
              </a:tblPr>
              <a:tblGrid>
                <a:gridCol w="3962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gridCol w="685800">
                  <a:extLst>
                    <a:ext uri="{9D8B030D-6E8A-4147-A177-3AD203B41FA5}">
                      <a16:colId xmlns:a16="http://schemas.microsoft.com/office/drawing/2014/main" val="20006"/>
                    </a:ext>
                  </a:extLst>
                </a:gridCol>
              </a:tblGrid>
              <a:tr h="370840">
                <a:tc>
                  <a:txBody>
                    <a:bodyPr/>
                    <a:lstStyle/>
                    <a:p>
                      <a:pPr algn="ctr"/>
                      <a:r>
                        <a:rPr lang="en-US" sz="2300" b="0" dirty="0">
                          <a:solidFill>
                            <a:schemeClr val="tx1"/>
                          </a:solidFill>
                          <a:latin typeface="Arial" panose="020B0604020202020204" pitchFamily="34" charset="0"/>
                          <a:cs typeface="Arial" panose="020B0604020202020204" pitchFamily="34" charset="0"/>
                        </a:rPr>
                        <a:t>Strategy</a:t>
                      </a:r>
                    </a:p>
                  </a:txBody>
                  <a:tcPr/>
                </a:tc>
                <a:tc>
                  <a:txBody>
                    <a:bodyPr/>
                    <a:lstStyle/>
                    <a:p>
                      <a:pPr algn="ctr"/>
                      <a:r>
                        <a:rPr lang="en-US" sz="2300" b="0" dirty="0">
                          <a:solidFill>
                            <a:schemeClr val="tx1"/>
                          </a:solidFill>
                          <a:latin typeface="Arial" panose="020B0604020202020204" pitchFamily="34" charset="0"/>
                          <a:cs typeface="Arial" panose="020B0604020202020204" pitchFamily="34" charset="0"/>
                        </a:rPr>
                        <a:t>IL</a:t>
                      </a:r>
                    </a:p>
                  </a:txBody>
                  <a:tcPr/>
                </a:tc>
                <a:tc>
                  <a:txBody>
                    <a:bodyPr/>
                    <a:lstStyle/>
                    <a:p>
                      <a:pPr algn="ctr"/>
                      <a:r>
                        <a:rPr lang="en-US" sz="2300" b="0" dirty="0">
                          <a:solidFill>
                            <a:schemeClr val="tx1"/>
                          </a:solidFill>
                          <a:latin typeface="Arial" panose="020B0604020202020204" pitchFamily="34" charset="0"/>
                          <a:cs typeface="Arial" panose="020B0604020202020204" pitchFamily="34" charset="0"/>
                        </a:rPr>
                        <a:t>MN</a:t>
                      </a:r>
                    </a:p>
                  </a:txBody>
                  <a:tcPr/>
                </a:tc>
                <a:tc>
                  <a:txBody>
                    <a:bodyPr/>
                    <a:lstStyle/>
                    <a:p>
                      <a:pPr algn="ctr"/>
                      <a:r>
                        <a:rPr lang="en-US" sz="2300" b="0" dirty="0">
                          <a:solidFill>
                            <a:schemeClr val="tx1"/>
                          </a:solidFill>
                          <a:latin typeface="Arial" panose="020B0604020202020204" pitchFamily="34" charset="0"/>
                          <a:cs typeface="Arial" panose="020B0604020202020204" pitchFamily="34" charset="0"/>
                        </a:rPr>
                        <a:t>NH</a:t>
                      </a:r>
                    </a:p>
                  </a:txBody>
                  <a:tcPr/>
                </a:tc>
                <a:tc>
                  <a:txBody>
                    <a:bodyPr/>
                    <a:lstStyle/>
                    <a:p>
                      <a:pPr algn="ctr"/>
                      <a:r>
                        <a:rPr lang="en-US" sz="2300" b="0" dirty="0">
                          <a:solidFill>
                            <a:schemeClr val="tx1"/>
                          </a:solidFill>
                          <a:latin typeface="Arial" panose="020B0604020202020204" pitchFamily="34" charset="0"/>
                          <a:cs typeface="Arial" panose="020B0604020202020204" pitchFamily="34" charset="0"/>
                        </a:rPr>
                        <a:t>NJ</a:t>
                      </a:r>
                    </a:p>
                  </a:txBody>
                  <a:tcPr/>
                </a:tc>
                <a:tc>
                  <a:txBody>
                    <a:bodyPr/>
                    <a:lstStyle/>
                    <a:p>
                      <a:pPr algn="ctr"/>
                      <a:r>
                        <a:rPr lang="en-US" sz="2300" b="0" dirty="0">
                          <a:solidFill>
                            <a:schemeClr val="tx1"/>
                          </a:solidFill>
                          <a:latin typeface="Arial" panose="020B0604020202020204" pitchFamily="34" charset="0"/>
                          <a:cs typeface="Arial" panose="020B0604020202020204" pitchFamily="34" charset="0"/>
                        </a:rPr>
                        <a:t>NY</a:t>
                      </a:r>
                    </a:p>
                  </a:txBody>
                  <a:tcPr/>
                </a:tc>
                <a:tc>
                  <a:txBody>
                    <a:bodyPr/>
                    <a:lstStyle/>
                    <a:p>
                      <a:pPr algn="ctr"/>
                      <a:r>
                        <a:rPr lang="en-US" sz="2300" b="0" dirty="0">
                          <a:solidFill>
                            <a:schemeClr val="tx1"/>
                          </a:solidFill>
                          <a:latin typeface="Arial" panose="020B0604020202020204" pitchFamily="34" charset="0"/>
                          <a:cs typeface="Arial" panose="020B0604020202020204" pitchFamily="34" charset="0"/>
                        </a:rPr>
                        <a:t>OR</a:t>
                      </a:r>
                    </a:p>
                  </a:txBody>
                  <a:tcPr/>
                </a:tc>
                <a:extLst>
                  <a:ext uri="{0D108BD9-81ED-4DB2-BD59-A6C34878D82A}">
                    <a16:rowId xmlns:a16="http://schemas.microsoft.com/office/drawing/2014/main" val="10000"/>
                  </a:ext>
                </a:extLst>
              </a:tr>
              <a:tr h="370840">
                <a:tc>
                  <a:txBody>
                    <a:bodyPr/>
                    <a:lstStyle/>
                    <a:p>
                      <a:pPr algn="l"/>
                      <a:r>
                        <a:rPr lang="en-US" sz="2300" dirty="0">
                          <a:latin typeface="Arial" panose="020B0604020202020204" pitchFamily="34" charset="0"/>
                          <a:cs typeface="Arial" panose="020B0604020202020204" pitchFamily="34" charset="0"/>
                        </a:rPr>
                        <a:t>Train more</a:t>
                      </a:r>
                    </a:p>
                  </a:txBody>
                  <a:tcPr/>
                </a:tc>
                <a:tc>
                  <a:txBody>
                    <a:bodyPr/>
                    <a:lstStyle/>
                    <a:p>
                      <a:pPr algn="ctr"/>
                      <a:r>
                        <a:rPr lang="en-US" sz="2800" dirty="0">
                          <a:latin typeface="Arial" panose="020B0604020202020204" pitchFamily="34" charset="0"/>
                          <a:cs typeface="Arial" panose="020B0604020202020204" pitchFamily="34" charset="0"/>
                          <a:sym typeface="Wingdings"/>
                        </a:rPr>
                        <a:t></a:t>
                      </a: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latin typeface="Arial" panose="020B0604020202020204" pitchFamily="34" charset="0"/>
                          <a:cs typeface="Arial" panose="020B0604020202020204" pitchFamily="34" charset="0"/>
                          <a:sym typeface="Wingdings"/>
                        </a:rPr>
                        <a:t></a:t>
                      </a: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latin typeface="Arial" panose="020B0604020202020204" pitchFamily="34" charset="0"/>
                          <a:cs typeface="Arial" panose="020B0604020202020204" pitchFamily="34" charset="0"/>
                          <a:sym typeface="Wingdings"/>
                        </a:rPr>
                        <a:t></a:t>
                      </a: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latin typeface="Arial" panose="020B0604020202020204" pitchFamily="34" charset="0"/>
                          <a:cs typeface="Arial" panose="020B0604020202020204" pitchFamily="34" charset="0"/>
                          <a:sym typeface="Wingdings"/>
                        </a:rPr>
                        <a:t></a:t>
                      </a:r>
                      <a:endParaRPr lang="en-US" sz="2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a:txBody>
                    <a:bodyPr/>
                    <a:lstStyle/>
                    <a:p>
                      <a:pPr algn="l"/>
                      <a:r>
                        <a:rPr lang="en-US" sz="2300" dirty="0">
                          <a:latin typeface="Arial" panose="020B0604020202020204" pitchFamily="34" charset="0"/>
                          <a:cs typeface="Arial" panose="020B0604020202020204" pitchFamily="34" charset="0"/>
                        </a:rPr>
                        <a:t>Increase retention</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latin typeface="Arial" panose="020B0604020202020204" pitchFamily="34" charset="0"/>
                          <a:cs typeface="Arial" panose="020B0604020202020204" pitchFamily="34" charset="0"/>
                          <a:sym typeface="Wingdings"/>
                        </a:rPr>
                        <a:t></a:t>
                      </a:r>
                      <a:endParaRPr lang="en-US" sz="2800" dirty="0">
                        <a:latin typeface="Arial" panose="020B0604020202020204" pitchFamily="34" charset="0"/>
                        <a:cs typeface="Arial" panose="020B0604020202020204" pitchFamily="34" charset="0"/>
                      </a:endParaRPr>
                    </a:p>
                  </a:txBody>
                  <a:tcPr/>
                </a:tc>
                <a:tc>
                  <a:txBody>
                    <a:bodyPr/>
                    <a:lstStyle/>
                    <a:p>
                      <a:pPr algn="ctr"/>
                      <a:endParaRPr lang="en-US" sz="2800" dirty="0">
                        <a:latin typeface="Arial" panose="020B0604020202020204" pitchFamily="34" charset="0"/>
                        <a:cs typeface="Arial" panose="020B0604020202020204" pitchFamily="34" charset="0"/>
                      </a:endParaRPr>
                    </a:p>
                  </a:txBody>
                  <a:tcPr/>
                </a:tc>
                <a:tc>
                  <a:txBody>
                    <a:bodyPr/>
                    <a:lstStyle/>
                    <a:p>
                      <a:pPr algn="ctr"/>
                      <a:endParaRPr lang="en-US" sz="2800" dirty="0">
                        <a:latin typeface="Arial" panose="020B0604020202020204" pitchFamily="34" charset="0"/>
                        <a:cs typeface="Arial" panose="020B0604020202020204" pitchFamily="34" charset="0"/>
                      </a:endParaRPr>
                    </a:p>
                  </a:txBody>
                  <a:tcPr/>
                </a:tc>
                <a:tc>
                  <a:txBody>
                    <a:bodyPr/>
                    <a:lstStyle/>
                    <a:p>
                      <a:pPr algn="ct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latin typeface="Arial" panose="020B0604020202020204" pitchFamily="34" charset="0"/>
                          <a:cs typeface="Arial" panose="020B0604020202020204" pitchFamily="34" charset="0"/>
                          <a:sym typeface="Wingdings"/>
                        </a:rPr>
                        <a:t></a:t>
                      </a: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latin typeface="Arial" panose="020B0604020202020204" pitchFamily="34" charset="0"/>
                          <a:cs typeface="Arial" panose="020B0604020202020204" pitchFamily="34" charset="0"/>
                          <a:sym typeface="Wingdings"/>
                        </a:rPr>
                        <a:t></a:t>
                      </a:r>
                      <a:endParaRPr lang="en-US" sz="2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370840">
                <a:tc>
                  <a:txBody>
                    <a:bodyPr/>
                    <a:lstStyle/>
                    <a:p>
                      <a:pPr algn="l"/>
                      <a:r>
                        <a:rPr lang="en-US" sz="2300" dirty="0">
                          <a:latin typeface="Arial" panose="020B0604020202020204" pitchFamily="34" charset="0"/>
                          <a:cs typeface="Arial" panose="020B0604020202020204" pitchFamily="34" charset="0"/>
                        </a:rPr>
                        <a:t>Address practice limitations</a:t>
                      </a:r>
                    </a:p>
                  </a:txBody>
                  <a:tcPr/>
                </a:tc>
                <a:tc>
                  <a:txBody>
                    <a:bodyPr/>
                    <a:lstStyle/>
                    <a:p>
                      <a:pPr algn="ct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dirty="0">
                        <a:latin typeface="Arial" panose="020B0604020202020204" pitchFamily="34" charset="0"/>
                        <a:cs typeface="Arial" panose="020B0604020202020204" pitchFamily="34" charset="0"/>
                      </a:endParaRPr>
                    </a:p>
                  </a:txBody>
                  <a:tcPr/>
                </a:tc>
                <a:tc>
                  <a:txBody>
                    <a:bodyPr/>
                    <a:lstStyle/>
                    <a:p>
                      <a:pPr algn="ctr"/>
                      <a:endParaRPr lang="en-US" sz="2800" dirty="0">
                        <a:latin typeface="Arial" panose="020B0604020202020204" pitchFamily="34" charset="0"/>
                        <a:cs typeface="Arial" panose="020B0604020202020204" pitchFamily="34" charset="0"/>
                      </a:endParaRPr>
                    </a:p>
                  </a:txBody>
                  <a:tcPr/>
                </a:tc>
                <a:tc>
                  <a:txBody>
                    <a:bodyPr/>
                    <a:lstStyle/>
                    <a:p>
                      <a:pPr algn="ct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latin typeface="Arial" panose="020B0604020202020204" pitchFamily="34" charset="0"/>
                          <a:cs typeface="Arial" panose="020B0604020202020204" pitchFamily="34" charset="0"/>
                          <a:sym typeface="Wingdings"/>
                        </a:rPr>
                        <a:t></a:t>
                      </a:r>
                      <a:endParaRPr lang="en-US" sz="2800" dirty="0">
                        <a:latin typeface="Arial" panose="020B0604020202020204" pitchFamily="34" charset="0"/>
                        <a:cs typeface="Arial" panose="020B0604020202020204" pitchFamily="34" charset="0"/>
                      </a:endParaRPr>
                    </a:p>
                  </a:txBody>
                  <a:tcPr/>
                </a:tc>
                <a:tc>
                  <a:txBody>
                    <a:bodyPr/>
                    <a:lstStyle/>
                    <a:p>
                      <a:pPr algn="ctr"/>
                      <a:endParaRPr lang="en-US" sz="2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70840">
                <a:tc>
                  <a:txBody>
                    <a:bodyPr/>
                    <a:lstStyle/>
                    <a:p>
                      <a:pPr algn="l"/>
                      <a:r>
                        <a:rPr lang="en-US" sz="2300" dirty="0">
                          <a:latin typeface="Arial" panose="020B0604020202020204" pitchFamily="34" charset="0"/>
                          <a:cs typeface="Arial" panose="020B0604020202020204" pitchFamily="34" charset="0"/>
                        </a:rPr>
                        <a:t>Add greater efficiency</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dirty="0">
                        <a:latin typeface="Arial" panose="020B0604020202020204" pitchFamily="34" charset="0"/>
                        <a:cs typeface="Arial" panose="020B0604020202020204" pitchFamily="34" charset="0"/>
                      </a:endParaRPr>
                    </a:p>
                  </a:txBody>
                  <a:tcPr/>
                </a:tc>
                <a:tc>
                  <a:txBody>
                    <a:bodyPr/>
                    <a:lstStyle/>
                    <a:p>
                      <a:pPr algn="ctr"/>
                      <a:endParaRPr lang="en-US" sz="2800" dirty="0">
                        <a:latin typeface="Arial" panose="020B0604020202020204" pitchFamily="34" charset="0"/>
                        <a:cs typeface="Arial" panose="020B0604020202020204" pitchFamily="34" charset="0"/>
                      </a:endParaRPr>
                    </a:p>
                  </a:txBody>
                  <a:tcPr/>
                </a:tc>
                <a:tc>
                  <a:txBody>
                    <a:bodyPr/>
                    <a:lstStyle/>
                    <a:p>
                      <a:pPr algn="ctr"/>
                      <a:endParaRPr lang="en-US" sz="2800" dirty="0">
                        <a:latin typeface="Arial" panose="020B0604020202020204" pitchFamily="34" charset="0"/>
                        <a:cs typeface="Arial" panose="020B0604020202020204" pitchFamily="34" charset="0"/>
                      </a:endParaRPr>
                    </a:p>
                  </a:txBody>
                  <a:tcPr/>
                </a:tc>
                <a:tc>
                  <a:txBody>
                    <a:bodyPr/>
                    <a:lstStyle/>
                    <a:p>
                      <a:pPr algn="ct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latin typeface="Arial" panose="020B0604020202020204" pitchFamily="34" charset="0"/>
                          <a:cs typeface="Arial" panose="020B0604020202020204" pitchFamily="34" charset="0"/>
                          <a:sym typeface="Wingdings"/>
                        </a:rPr>
                        <a:t></a:t>
                      </a:r>
                      <a:endParaRPr lang="en-US" sz="2800" dirty="0">
                        <a:latin typeface="Arial" panose="020B0604020202020204" pitchFamily="34" charset="0"/>
                        <a:cs typeface="Arial" panose="020B0604020202020204" pitchFamily="34" charset="0"/>
                      </a:endParaRPr>
                    </a:p>
                  </a:txBody>
                  <a:tcPr/>
                </a:tc>
                <a:tc>
                  <a:txBody>
                    <a:bodyPr/>
                    <a:lstStyle/>
                    <a:p>
                      <a:pPr algn="ctr"/>
                      <a:endParaRPr lang="en-US" sz="2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70840">
                <a:tc>
                  <a:txBody>
                    <a:bodyPr/>
                    <a:lstStyle/>
                    <a:p>
                      <a:pPr algn="l"/>
                      <a:r>
                        <a:rPr lang="en-US" sz="2300" dirty="0">
                          <a:latin typeface="Arial" panose="020B0604020202020204" pitchFamily="34" charset="0"/>
                          <a:cs typeface="Arial" panose="020B0604020202020204" pitchFamily="34" charset="0"/>
                        </a:rPr>
                        <a:t>Innovative ways to address whole</a:t>
                      </a:r>
                      <a:r>
                        <a:rPr lang="en-US" sz="2300" baseline="0" dirty="0">
                          <a:latin typeface="Arial" panose="020B0604020202020204" pitchFamily="34" charset="0"/>
                          <a:cs typeface="Arial" panose="020B0604020202020204" pitchFamily="34" charset="0"/>
                        </a:rPr>
                        <a:t> person care</a:t>
                      </a:r>
                      <a:endParaRPr lang="en-US" sz="2300" dirty="0">
                        <a:latin typeface="Arial" panose="020B0604020202020204" pitchFamily="34" charset="0"/>
                        <a:cs typeface="Arial" panose="020B0604020202020204" pitchFamily="34" charset="0"/>
                      </a:endParaRPr>
                    </a:p>
                  </a:txBody>
                  <a:tcPr/>
                </a:tc>
                <a:tc>
                  <a:txBody>
                    <a:bodyPr/>
                    <a:lstStyle/>
                    <a:p>
                      <a:pPr algn="ct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latin typeface="Arial" panose="020B0604020202020204" pitchFamily="34" charset="0"/>
                          <a:cs typeface="Arial" panose="020B0604020202020204" pitchFamily="34" charset="0"/>
                          <a:sym typeface="Wingdings"/>
                        </a:rPr>
                        <a:t></a:t>
                      </a:r>
                      <a:endParaRPr lang="en-US" sz="2800" dirty="0">
                        <a:latin typeface="Arial" panose="020B0604020202020204" pitchFamily="34" charset="0"/>
                        <a:cs typeface="Arial" panose="020B060402020202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latin typeface="Arial" panose="020B0604020202020204" pitchFamily="34" charset="0"/>
                          <a:cs typeface="Arial" panose="020B0604020202020204" pitchFamily="34" charset="0"/>
                          <a:sym typeface="Wingdings"/>
                        </a:rPr>
                        <a:t></a:t>
                      </a:r>
                      <a:endParaRPr lang="en-US" sz="2800" dirty="0">
                        <a:latin typeface="Arial" panose="020B0604020202020204" pitchFamily="34" charset="0"/>
                        <a:cs typeface="Arial" panose="020B060402020202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latin typeface="Arial" panose="020B0604020202020204" pitchFamily="34" charset="0"/>
                          <a:cs typeface="Arial" panose="020B0604020202020204" pitchFamily="34" charset="0"/>
                          <a:sym typeface="Wingdings"/>
                        </a:rPr>
                        <a:t></a:t>
                      </a:r>
                      <a:endParaRPr lang="en-US" sz="2800" dirty="0">
                        <a:latin typeface="Arial" panose="020B0604020202020204" pitchFamily="34" charset="0"/>
                        <a:cs typeface="Arial" panose="020B060402020202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latin typeface="Arial" panose="020B0604020202020204" pitchFamily="34" charset="0"/>
                          <a:cs typeface="Arial" panose="020B0604020202020204" pitchFamily="34" charset="0"/>
                          <a:sym typeface="Wingdings"/>
                        </a:rPr>
                        <a:t></a:t>
                      </a:r>
                      <a:endParaRPr lang="en-US" sz="2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370840">
                <a:tc>
                  <a:txBody>
                    <a:bodyPr/>
                    <a:lstStyle/>
                    <a:p>
                      <a:pPr algn="l"/>
                      <a:r>
                        <a:rPr lang="en-US" sz="2300" dirty="0">
                          <a:latin typeface="Arial" panose="020B0604020202020204" pitchFamily="34" charset="0"/>
                          <a:cs typeface="Arial" panose="020B0604020202020204" pitchFamily="34" charset="0"/>
                        </a:rPr>
                        <a:t>Create incentives</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dirty="0">
                        <a:latin typeface="Arial" panose="020B0604020202020204" pitchFamily="34" charset="0"/>
                        <a:cs typeface="Arial" panose="020B0604020202020204" pitchFamily="34" charset="0"/>
                      </a:endParaRPr>
                    </a:p>
                  </a:txBody>
                  <a:tcPr/>
                </a:tc>
                <a:tc>
                  <a:txBody>
                    <a:bodyPr/>
                    <a:lstStyle/>
                    <a:p>
                      <a:pPr algn="ct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dirty="0">
                        <a:latin typeface="Arial" panose="020B0604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dirty="0">
                        <a:latin typeface="Arial" panose="020B0604020202020204" pitchFamily="34" charset="0"/>
                        <a:cs typeface="Arial" panose="020B0604020202020204" pitchFamily="34" charset="0"/>
                      </a:endParaRP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6"/>
                  </a:ext>
                </a:extLst>
              </a:tr>
            </a:tbl>
          </a:graphicData>
        </a:graphic>
      </p:graphicFrame>
      <p:sp>
        <p:nvSpPr>
          <p:cNvPr id="3" name="Slide Number Placeholder 2"/>
          <p:cNvSpPr>
            <a:spLocks noGrp="1"/>
          </p:cNvSpPr>
          <p:nvPr>
            <p:ph type="sldNum" sz="quarter" idx="12"/>
          </p:nvPr>
        </p:nvSpPr>
        <p:spPr/>
        <p:txBody>
          <a:bodyPr/>
          <a:lstStyle/>
          <a:p>
            <a:fld id="{26A15490-1445-49BC-9DBD-5CEBDC591D54}" type="slidenum">
              <a:rPr lang="en-US" smtClean="0"/>
              <a:pPr/>
              <a:t>5</a:t>
            </a:fld>
            <a:endParaRPr lang="en-US" dirty="0"/>
          </a:p>
        </p:txBody>
      </p:sp>
    </p:spTree>
    <p:extLst>
      <p:ext uri="{BB962C8B-B14F-4D97-AF65-F5344CB8AC3E}">
        <p14:creationId xmlns:p14="http://schemas.microsoft.com/office/powerpoint/2010/main" val="963405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38328"/>
            <a:ext cx="8382000" cy="1252728"/>
          </a:xfrm>
        </p:spPr>
        <p:txBody>
          <a:bodyPr>
            <a:normAutofit/>
          </a:bodyPr>
          <a:lstStyle/>
          <a:p>
            <a:r>
              <a:rPr lang="en-US" sz="3600" dirty="0"/>
              <a:t>Train More Health Professionals</a:t>
            </a:r>
          </a:p>
        </p:txBody>
      </p:sp>
      <p:sp>
        <p:nvSpPr>
          <p:cNvPr id="3" name="Content Placeholder 2"/>
          <p:cNvSpPr>
            <a:spLocks noGrp="1"/>
          </p:cNvSpPr>
          <p:nvPr>
            <p:ph idx="1"/>
          </p:nvPr>
        </p:nvSpPr>
        <p:spPr>
          <a:xfrm>
            <a:off x="304800" y="1828800"/>
            <a:ext cx="8610600" cy="4525963"/>
          </a:xfrm>
        </p:spPr>
        <p:txBody>
          <a:bodyPr>
            <a:noAutofit/>
          </a:bodyPr>
          <a:lstStyle/>
          <a:p>
            <a:pPr marL="0" indent="0">
              <a:buNone/>
            </a:pPr>
            <a:r>
              <a:rPr lang="en-US" sz="2800" u="sng" dirty="0"/>
              <a:t>Illinois</a:t>
            </a:r>
            <a:br>
              <a:rPr lang="en-US" sz="2800" u="sng" dirty="0"/>
            </a:br>
            <a:endParaRPr lang="en-US" sz="2000" dirty="0"/>
          </a:p>
          <a:p>
            <a:r>
              <a:rPr lang="en-US" sz="2400" dirty="0"/>
              <a:t>$10 million/yr. for a pilot program; similar to the Teaching Health Center GME program</a:t>
            </a:r>
            <a:br>
              <a:rPr lang="en-US" sz="2400" dirty="0"/>
            </a:br>
            <a:endParaRPr lang="en-US" sz="2000" dirty="0"/>
          </a:p>
          <a:p>
            <a:r>
              <a:rPr lang="en-US" sz="2400" dirty="0"/>
              <a:t>$26 million/yr. to medical </a:t>
            </a:r>
            <a:r>
              <a:rPr lang="en-US" dirty="0"/>
              <a:t>&amp; </a:t>
            </a:r>
            <a:r>
              <a:rPr lang="en-US" sz="2400" dirty="0"/>
              <a:t>dental residency programs in specialties in great demand in medically underserved areas</a:t>
            </a:r>
            <a:br>
              <a:rPr lang="en-US" sz="2400" dirty="0"/>
            </a:br>
            <a:endParaRPr lang="en-US" sz="2000" dirty="0"/>
          </a:p>
          <a:p>
            <a:r>
              <a:rPr lang="en-US" sz="2400" dirty="0"/>
              <a:t>At least $50 million/yr. for training programs to increase access to care in underserved areas </a:t>
            </a:r>
          </a:p>
          <a:p>
            <a:pPr lvl="1"/>
            <a:r>
              <a:rPr lang="en-US" sz="2400" dirty="0"/>
              <a:t>Multiple occupations</a:t>
            </a:r>
          </a:p>
          <a:p>
            <a:pPr lvl="1"/>
            <a:r>
              <a:rPr lang="en-US" sz="2400" dirty="0"/>
              <a:t>Multiple educational levels</a:t>
            </a:r>
          </a:p>
          <a:p>
            <a:pPr marL="0" indent="0">
              <a:buNone/>
            </a:pPr>
            <a:endParaRPr lang="en-US" sz="2400" dirty="0"/>
          </a:p>
        </p:txBody>
      </p:sp>
      <p:sp>
        <p:nvSpPr>
          <p:cNvPr id="4" name="Slide Number Placeholder 3"/>
          <p:cNvSpPr>
            <a:spLocks noGrp="1"/>
          </p:cNvSpPr>
          <p:nvPr>
            <p:ph type="sldNum" sz="quarter" idx="12"/>
          </p:nvPr>
        </p:nvSpPr>
        <p:spPr>
          <a:xfrm>
            <a:off x="3962400" y="6400800"/>
            <a:ext cx="1161826" cy="365125"/>
          </a:xfrm>
        </p:spPr>
        <p:txBody>
          <a:bodyPr/>
          <a:lstStyle/>
          <a:p>
            <a:fld id="{B1C00C74-BE2D-447C-A158-CFE9A3CBAC58}" type="slidenum">
              <a:rPr lang="en-US" smtClean="0"/>
              <a:pPr/>
              <a:t>6</a:t>
            </a:fld>
            <a:endParaRPr lang="en-US" dirty="0"/>
          </a:p>
        </p:txBody>
      </p:sp>
    </p:spTree>
    <p:extLst>
      <p:ext uri="{BB962C8B-B14F-4D97-AF65-F5344CB8AC3E}">
        <p14:creationId xmlns:p14="http://schemas.microsoft.com/office/powerpoint/2010/main" val="3272214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38328"/>
            <a:ext cx="8610600" cy="1252728"/>
          </a:xfrm>
        </p:spPr>
        <p:txBody>
          <a:bodyPr>
            <a:noAutofit/>
          </a:bodyPr>
          <a:lstStyle/>
          <a:p>
            <a:r>
              <a:rPr lang="en-US" sz="3600" dirty="0"/>
              <a:t>Train More Health Professionals – 2</a:t>
            </a:r>
          </a:p>
        </p:txBody>
      </p:sp>
      <p:sp>
        <p:nvSpPr>
          <p:cNvPr id="3" name="Content Placeholder 2"/>
          <p:cNvSpPr>
            <a:spLocks noGrp="1"/>
          </p:cNvSpPr>
          <p:nvPr>
            <p:ph idx="1"/>
          </p:nvPr>
        </p:nvSpPr>
        <p:spPr>
          <a:xfrm>
            <a:off x="381000" y="2133600"/>
            <a:ext cx="8534400" cy="3840163"/>
          </a:xfrm>
        </p:spPr>
        <p:txBody>
          <a:bodyPr>
            <a:noAutofit/>
          </a:bodyPr>
          <a:lstStyle/>
          <a:p>
            <a:pPr marL="0" indent="0">
              <a:buNone/>
            </a:pPr>
            <a:r>
              <a:rPr lang="en-US" u="sng" dirty="0"/>
              <a:t>Minnesota</a:t>
            </a:r>
            <a:br>
              <a:rPr lang="en-US" u="sng" dirty="0"/>
            </a:br>
            <a:endParaRPr lang="en-US" sz="2000" u="sng" dirty="0"/>
          </a:p>
          <a:p>
            <a:r>
              <a:rPr lang="en-US" dirty="0"/>
              <a:t>Distribution of at least $21.7 million through the Medical Education and Research Costs Trust Fund</a:t>
            </a:r>
          </a:p>
          <a:p>
            <a:pPr>
              <a:buNone/>
            </a:pPr>
            <a:endParaRPr lang="en-US" dirty="0"/>
          </a:p>
          <a:p>
            <a:r>
              <a:rPr lang="en-US" dirty="0"/>
              <a:t>Institutions providing medical or dental education are eligible</a:t>
            </a:r>
          </a:p>
          <a:p>
            <a:endParaRPr lang="en-US" dirty="0"/>
          </a:p>
          <a:p>
            <a:r>
              <a:rPr lang="en-US" dirty="0"/>
              <a:t>Some funds targeted to improve access to care for underserved populations</a:t>
            </a:r>
          </a:p>
          <a:p>
            <a:pPr marL="0" indent="0">
              <a:buNone/>
            </a:pPr>
            <a:endParaRPr lang="en-US" sz="2800" u="sng" dirty="0"/>
          </a:p>
          <a:p>
            <a:pPr marL="0" indent="0">
              <a:buNone/>
            </a:pPr>
            <a:r>
              <a:rPr lang="en-US" sz="2800" dirty="0"/>
              <a:t>	</a:t>
            </a:r>
          </a:p>
        </p:txBody>
      </p:sp>
      <p:sp>
        <p:nvSpPr>
          <p:cNvPr id="4" name="Slide Number Placeholder 3"/>
          <p:cNvSpPr>
            <a:spLocks noGrp="1"/>
          </p:cNvSpPr>
          <p:nvPr>
            <p:ph type="sldNum" sz="quarter" idx="12"/>
          </p:nvPr>
        </p:nvSpPr>
        <p:spPr/>
        <p:txBody>
          <a:bodyPr/>
          <a:lstStyle/>
          <a:p>
            <a:fld id="{B1C00C74-BE2D-447C-A158-CFE9A3CBAC58}" type="slidenum">
              <a:rPr lang="en-US" smtClean="0"/>
              <a:pPr/>
              <a:t>7</a:t>
            </a:fld>
            <a:endParaRPr lang="en-US" dirty="0"/>
          </a:p>
        </p:txBody>
      </p:sp>
    </p:spTree>
    <p:extLst>
      <p:ext uri="{BB962C8B-B14F-4D97-AF65-F5344CB8AC3E}">
        <p14:creationId xmlns:p14="http://schemas.microsoft.com/office/powerpoint/2010/main" val="3094444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38328"/>
            <a:ext cx="8686800" cy="1252728"/>
          </a:xfrm>
        </p:spPr>
        <p:txBody>
          <a:bodyPr>
            <a:normAutofit/>
          </a:bodyPr>
          <a:lstStyle/>
          <a:p>
            <a:r>
              <a:rPr lang="en-US" sz="3600" dirty="0"/>
              <a:t>Train More Health Professionals – 3</a:t>
            </a:r>
          </a:p>
        </p:txBody>
      </p:sp>
      <p:sp>
        <p:nvSpPr>
          <p:cNvPr id="3" name="Content Placeholder 2"/>
          <p:cNvSpPr>
            <a:spLocks noGrp="1"/>
          </p:cNvSpPr>
          <p:nvPr>
            <p:ph idx="1"/>
          </p:nvPr>
        </p:nvSpPr>
        <p:spPr>
          <a:xfrm>
            <a:off x="381000" y="2362200"/>
            <a:ext cx="8610599" cy="3763963"/>
          </a:xfrm>
        </p:spPr>
        <p:txBody>
          <a:bodyPr/>
          <a:lstStyle/>
          <a:p>
            <a:pPr marL="0" indent="0">
              <a:buNone/>
            </a:pPr>
            <a:r>
              <a:rPr lang="en-US" u="sng" dirty="0"/>
              <a:t>New Jersey</a:t>
            </a:r>
            <a:br>
              <a:rPr lang="en-US" u="sng" dirty="0"/>
            </a:br>
            <a:endParaRPr lang="en-US" sz="2000" u="sng" dirty="0"/>
          </a:p>
          <a:p>
            <a:r>
              <a:rPr lang="en-US" dirty="0"/>
              <a:t>Hospitals enrolled as a New Jersey Medicaid provider, and previously receiving a supplemental payment under the Medicaid State plan in 2012 can receive two types of payments:</a:t>
            </a:r>
          </a:p>
          <a:p>
            <a:pPr lvl="1"/>
            <a:r>
              <a:rPr lang="en-US" sz="2300" dirty="0"/>
              <a:t>GME Transition Payments </a:t>
            </a:r>
          </a:p>
          <a:p>
            <a:pPr lvl="1"/>
            <a:r>
              <a:rPr lang="en-US" sz="2300" dirty="0"/>
              <a:t>Hospital Relief Subsidy Fund (later replaced with DSRIP program) </a:t>
            </a:r>
          </a:p>
          <a:p>
            <a:pPr marL="0" indent="0">
              <a:buNone/>
            </a:pPr>
            <a:endParaRPr lang="en-US" dirty="0"/>
          </a:p>
        </p:txBody>
      </p:sp>
      <p:sp>
        <p:nvSpPr>
          <p:cNvPr id="4" name="Slide Number Placeholder 3"/>
          <p:cNvSpPr>
            <a:spLocks noGrp="1"/>
          </p:cNvSpPr>
          <p:nvPr>
            <p:ph type="sldNum" sz="quarter" idx="12"/>
          </p:nvPr>
        </p:nvSpPr>
        <p:spPr/>
        <p:txBody>
          <a:bodyPr/>
          <a:lstStyle/>
          <a:p>
            <a:fld id="{B1C00C74-BE2D-447C-A158-CFE9A3CBAC58}" type="slidenum">
              <a:rPr lang="en-US" smtClean="0"/>
              <a:pPr/>
              <a:t>8</a:t>
            </a:fld>
            <a:endParaRPr lang="en-US" dirty="0"/>
          </a:p>
        </p:txBody>
      </p:sp>
    </p:spTree>
    <p:extLst>
      <p:ext uri="{BB962C8B-B14F-4D97-AF65-F5344CB8AC3E}">
        <p14:creationId xmlns:p14="http://schemas.microsoft.com/office/powerpoint/2010/main" val="1587014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38328"/>
            <a:ext cx="8686800" cy="1252728"/>
          </a:xfrm>
        </p:spPr>
        <p:txBody>
          <a:bodyPr>
            <a:normAutofit/>
          </a:bodyPr>
          <a:lstStyle/>
          <a:p>
            <a:r>
              <a:rPr lang="en-US" sz="3600" dirty="0"/>
              <a:t>Train More Health Professionals – 4 </a:t>
            </a:r>
          </a:p>
        </p:txBody>
      </p:sp>
      <p:sp>
        <p:nvSpPr>
          <p:cNvPr id="3" name="Content Placeholder 2"/>
          <p:cNvSpPr>
            <a:spLocks noGrp="1"/>
          </p:cNvSpPr>
          <p:nvPr>
            <p:ph idx="1"/>
          </p:nvPr>
        </p:nvSpPr>
        <p:spPr>
          <a:xfrm>
            <a:off x="304800" y="2286000"/>
            <a:ext cx="8610599" cy="3840163"/>
          </a:xfrm>
        </p:spPr>
        <p:txBody>
          <a:bodyPr>
            <a:noAutofit/>
          </a:bodyPr>
          <a:lstStyle/>
          <a:p>
            <a:pPr marL="0" indent="0">
              <a:buNone/>
            </a:pPr>
            <a:r>
              <a:rPr lang="en-US" u="sng" dirty="0"/>
              <a:t>Oregon</a:t>
            </a:r>
            <a:br>
              <a:rPr lang="en-US" u="sng" dirty="0"/>
            </a:br>
            <a:endParaRPr lang="en-US" sz="2000" u="sng" dirty="0"/>
          </a:p>
          <a:p>
            <a:r>
              <a:rPr lang="en-US" dirty="0"/>
              <a:t>Up to $178 million for health workforce training programs operated by public colleges and universities</a:t>
            </a:r>
          </a:p>
          <a:p>
            <a:endParaRPr lang="en-US" dirty="0"/>
          </a:p>
          <a:p>
            <a:r>
              <a:rPr lang="en-US" dirty="0"/>
              <a:t>Through community colleges:</a:t>
            </a:r>
          </a:p>
          <a:p>
            <a:pPr lvl="1"/>
            <a:r>
              <a:rPr lang="en-US" sz="2400" dirty="0"/>
              <a:t>Establish a standardized CHW curriculum </a:t>
            </a:r>
          </a:p>
          <a:p>
            <a:pPr lvl="1"/>
            <a:r>
              <a:rPr lang="en-US" sz="2400" dirty="0"/>
              <a:t>Train 300 additional CHW by December 2015</a:t>
            </a:r>
            <a:endParaRPr lang="en-US" sz="2400" u="sng" dirty="0"/>
          </a:p>
          <a:p>
            <a:endParaRPr lang="en-US" dirty="0"/>
          </a:p>
          <a:p>
            <a:endParaRPr lang="en-US" dirty="0"/>
          </a:p>
        </p:txBody>
      </p:sp>
      <p:sp>
        <p:nvSpPr>
          <p:cNvPr id="4" name="Slide Number Placeholder 3"/>
          <p:cNvSpPr>
            <a:spLocks noGrp="1"/>
          </p:cNvSpPr>
          <p:nvPr>
            <p:ph type="sldNum" sz="quarter" idx="12"/>
          </p:nvPr>
        </p:nvSpPr>
        <p:spPr/>
        <p:txBody>
          <a:bodyPr/>
          <a:lstStyle/>
          <a:p>
            <a:fld id="{B1C00C74-BE2D-447C-A158-CFE9A3CBAC58}" type="slidenum">
              <a:rPr lang="en-US" smtClean="0"/>
              <a:pPr/>
              <a:t>9</a:t>
            </a:fld>
            <a:endParaRPr lang="en-US" dirty="0"/>
          </a:p>
        </p:txBody>
      </p:sp>
    </p:spTree>
    <p:extLst>
      <p:ext uri="{BB962C8B-B14F-4D97-AF65-F5344CB8AC3E}">
        <p14:creationId xmlns:p14="http://schemas.microsoft.com/office/powerpoint/2010/main" val="36433814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2BD714A348B448409FBFD44A860871DB" ma:contentTypeVersion="22" ma:contentTypeDescription="This is the Custom Document Type for use by DHCS" ma:contentTypeScope="" ma:versionID="54754345e7a46eefdcce069b4d1cec81">
  <xsd:schema xmlns:xsd="http://www.w3.org/2001/XMLSchema" xmlns:xs="http://www.w3.org/2001/XMLSchema" xmlns:p="http://schemas.microsoft.com/office/2006/metadata/properties" xmlns:ns1="http://schemas.microsoft.com/sharepoint/v3" xmlns:ns2="69bc34b3-1921-46c7-8c7a-d18363374b4b" xmlns:ns3="c1c1dc04-eeda-4b6e-b2df-40979f5da1d3" targetNamespace="http://schemas.microsoft.com/office/2006/metadata/properties" ma:root="true" ma:fieldsID="d6b18e05db21fd7ec08f5784cff6b160" ns1:_="" ns2:_="" ns3: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Organization"/>
                <xsd:element ref="ns2:Publication_x0020_Type" minOccurs="0"/>
                <xsd:element ref="ns2:Abstract" minOccurs="0"/>
                <xsd:element ref="ns3:Reading_x0020_Level"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3:SharedWithUsers"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internalName="PublishingContactName">
      <xsd:simpleType>
        <xsd:restriction base="dms:Text">
          <xsd:maxLength value="255"/>
        </xsd:restriction>
      </xsd:simpleType>
    </xsd:element>
    <xsd:element name="Language" ma:index="8" nillable="true" ma:displayName="Language" ma:default="English" ma:internalName="Languag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Organization" ma:index="2" ma:displayName="Organization" ma:list="2ddb1181-b291-4e5e-950b-c2e820c0d208" ma:internalName="Organization" ma:showField="Title" ma:web="69bc34b3-1921-46c7-8c7a-d18363374b4b">
      <xsd:simpleType>
        <xsd:restriction base="dms:Lookup"/>
      </xsd:simpleType>
    </xsd:element>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internalName="Abstract">
      <xsd:simpleType>
        <xsd:restriction base="dms:Note">
          <xsd:maxLength value="255"/>
        </xsd:restriction>
      </xsd:simpleType>
    </xsd:element>
    <xsd:element name="TAGAge" ma:index="9" nillable="true" ma:displayName="TAGAge" ma:list="379e5c79-d9c3-4952-a067-e05980d12f7d" ma:internalName="TAGAge" ma:showField="Title" ma:web="69bc34b3-1921-46c7-8c7a-d18363374b4b">
      <xsd:simpleType>
        <xsd:restriction base="dms:Lookup"/>
      </xsd:simpleType>
    </xsd:element>
    <xsd:element name="TAGBusPart" ma:index="10" nillable="true" ma:displayName="TAGBusPart" ma:list="e6599d1e-16c4-4dcc-aa83-4b926728b2ff" ma:internalName="TAGBusPart" ma:showField="Title" ma:web="69bc34b3-1921-46c7-8c7a-d18363374b4b">
      <xsd:simpleType>
        <xsd:restriction base="dms:Lookup"/>
      </xsd:simpleType>
    </xsd:element>
    <xsd:element name="TAGender" ma:index="11" nillable="true" ma:displayName="TAGender" ma:list="1fedfd00-9c5a-428a-8fed-99736ec43d80" ma:internalName="TAGender" ma:showField="Title" ma:web="69bc34b3-1921-46c7-8c7a-d18363374b4b">
      <xsd:simpleType>
        <xsd:restriction base="dms:Lookup"/>
      </xsd:simpleType>
    </xsd:element>
    <xsd:element name="TAGEthnicity" ma:index="12" nillable="true" ma:displayName="TAGEthnicity" ma:list="90ba1348-e3b2-4d32-9e12-e8a4f76c577a" ma:internalName="TAGEthnicity" ma:showField="Title" ma:web="69bc34b3-1921-46c7-8c7a-d18363374b4b">
      <xsd:simpleType>
        <xsd:restriction base="dms:Lookup"/>
      </xsd:simpleType>
    </xsd:element>
    <xsd:element name="Topics" ma:index="13" nillable="true" ma:displayName="Topics" ma:list="d882c70e-9a2a-4ac7-bf8a-63d5b11e81e5" ma:internalName="Topics" ma:showField="Title" ma:web="69bc34b3-1921-46c7-8c7a-d18363374b4b">
      <xsd:simpleType>
        <xsd:restriction base="dms:Lookup"/>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Reading_x0020_Level" ma:index="5" nillable="true" ma:displayName="Reading Level" ma:format="Dropdown"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7" ma:displayName="Content Type"/>
        <xsd:element ref="dc:title" maxOccurs="1" ma:index="1" ma:displayName="Title"/>
        <xsd:element ref="dc:subject" minOccurs="0" maxOccurs="1"/>
        <xsd:element ref="dc:description" minOccurs="0" maxOccurs="1"/>
        <xsd:element name="keywords" minOccurs="0" maxOccurs="1" type="xsd:string" ma:index="7"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ct:contentTypeSchema xmlns:ct="http://schemas.microsoft.com/office/2006/metadata/contentType" xmlns:ma="http://schemas.microsoft.com/office/2006/metadata/properties/metaAttributes" ct:_="" ma:_="" ma:contentTypeName="DHCS Document" ma:contentTypeID="0x010100EEE380F46F125946A8B4C4C90D9FFCDC002BD714A348B448409FBFD44A860871DB" ma:contentTypeVersion="36" ma:contentTypeDescription="This is the Custom Document Type for use by DHCS" ma:contentTypeScope="" ma:versionID="59c3955d1bcefbbb80e389060b879c5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62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Directors Office</TermName>
          <TermId xmlns="http://schemas.microsoft.com/office/infopath/2007/PartnerControls">e4872da7-61d4-4c7f-a711-33e1928ea746</TermId>
        </TermInfo>
      </Terms>
    </o68eaf9243684232b2418c37bbb152dc>
    <Abstract xmlns="69bc34b3-1921-46c7-8c7a-d18363374b4b">UCSF 1st presentation for the first workforce expert stakeholder workgroup.</Abstract>
    <PublishingContactName xmlns="http://schemas.microsoft.com/sharepoint/v3">Jonathan Palisoc</PublishingContactName>
    <TAGAge xmlns="69bc34b3-1921-46c7-8c7a-d18363374b4b" xsi:nil="true"/>
    <_dlc_DocId xmlns="69bc34b3-1921-46c7-8c7a-d18363374b4b">DHCSDOC-2129867196-1997</_dlc_DocId>
    <_dlc_DocIdUrl xmlns="69bc34b3-1921-46c7-8c7a-d18363374b4b">
      <Url>http://dhcs2016prod:88/provgovpart/_layouts/15/DocIdRedir.aspx?ID=DHCSDOC-2129867196-1997</Url>
      <Description>DHCSDOC-2129867196-1997</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8AB5F95-3B13-451B-BD45-57012A45F0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9bc34b3-1921-46c7-8c7a-d18363374b4b"/>
    <ds:schemaRef ds:uri="c1c1dc04-eeda-4b6e-b2df-40979f5da1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06F838A-58B3-477D-A788-6D05DB62037C}"/>
</file>

<file path=customXml/itemProps3.xml><?xml version="1.0" encoding="utf-8"?>
<ds:datastoreItem xmlns:ds="http://schemas.openxmlformats.org/officeDocument/2006/customXml" ds:itemID="{8A1BE623-83C0-4E27-B67F-763D559D93F7}">
  <ds:schemaRefs>
    <ds:schemaRef ds:uri="http://schemas.microsoft.com/office/2006/metadata/properties"/>
    <ds:schemaRef ds:uri="http://schemas.microsoft.com/office/infopath/2007/PartnerControls"/>
    <ds:schemaRef ds:uri="http://schemas.microsoft.com/sharepoint/v3"/>
    <ds:schemaRef ds:uri="69bc34b3-1921-46c7-8c7a-d18363374b4b"/>
    <ds:schemaRef ds:uri="c1c1dc04-eeda-4b6e-b2df-40979f5da1d3"/>
  </ds:schemaRefs>
</ds:datastoreItem>
</file>

<file path=customXml/itemProps4.xml><?xml version="1.0" encoding="utf-8"?>
<ds:datastoreItem xmlns:ds="http://schemas.openxmlformats.org/officeDocument/2006/customXml" ds:itemID="{F6810C42-13DA-4B24-AB7B-189CD897B645}">
  <ds:schemaRefs>
    <ds:schemaRef ds:uri="http://schemas.microsoft.com/sharepoint/v3/contenttype/forms"/>
  </ds:schemaRefs>
</ds:datastoreItem>
</file>

<file path=customXml/itemProps5.xml><?xml version="1.0" encoding="utf-8"?>
<ds:datastoreItem xmlns:ds="http://schemas.openxmlformats.org/officeDocument/2006/customXml" ds:itemID="{5BF35B95-CB53-4635-93F7-4DF64606F04A}"/>
</file>

<file path=docProps/app.xml><?xml version="1.0" encoding="utf-8"?>
<Properties xmlns="http://schemas.openxmlformats.org/officeDocument/2006/extended-properties" xmlns:vt="http://schemas.openxmlformats.org/officeDocument/2006/docPropsVTypes">
  <Template>Waveform</Template>
  <TotalTime>470</TotalTime>
  <Words>754</Words>
  <Application>Microsoft Office PowerPoint</Application>
  <PresentationFormat>On-screen Show (4:3)</PresentationFormat>
  <Paragraphs>158</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Candara</vt:lpstr>
      <vt:lpstr>Symbol</vt:lpstr>
      <vt:lpstr>Waveform</vt:lpstr>
      <vt:lpstr>Workforce Training Initiatives  in Other States’ Medicaid 1115 Waiver Applications</vt:lpstr>
      <vt:lpstr>Sources of Information</vt:lpstr>
      <vt:lpstr>States with Workforce Initiatives Approved or Pending in 1115 Waiver Applications</vt:lpstr>
      <vt:lpstr>Three Major Types of Initiatives</vt:lpstr>
      <vt:lpstr>Overview of Waiver Strategies by State</vt:lpstr>
      <vt:lpstr>Train More Health Professionals</vt:lpstr>
      <vt:lpstr>Train More Health Professionals – 2</vt:lpstr>
      <vt:lpstr>Train More Health Professionals – 3</vt:lpstr>
      <vt:lpstr>Train More Health Professionals – 4 </vt:lpstr>
      <vt:lpstr>Increase Retention</vt:lpstr>
      <vt:lpstr>Increase Retention – 2</vt:lpstr>
      <vt:lpstr>Increase Retention –3</vt:lpstr>
      <vt:lpstr>Address Practice Limitations</vt:lpstr>
      <vt:lpstr>Greater Efficiency</vt:lpstr>
      <vt:lpstr>Address Whole Person Care</vt:lpstr>
      <vt:lpstr>Address Whole Person Care – 2</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Care Workforce: Considerations for California’s 1115 Waiver</dc:title>
  <dc:creator>Sunita Mutha</dc:creator>
  <cp:keywords>1115, waiver, renewal, stakeholder, workgroup, workforce</cp:keywords>
  <cp:lastModifiedBy>Jamie Bracht</cp:lastModifiedBy>
  <cp:revision>61</cp:revision>
  <cp:lastPrinted>2014-11-13T00:00:41Z</cp:lastPrinted>
  <dcterms:created xsi:type="dcterms:W3CDTF">2014-10-23T23:24:47Z</dcterms:created>
  <dcterms:modified xsi:type="dcterms:W3CDTF">2020-12-05T04:38:12Z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0x010100EEE380F46F125946A8B4C4C90D9FFCDC002BD714A348B448409FBFD44A860871DB</vt:lpwstr>
  </property>
  <property fmtid="{D5CDD505-2E9C-101B-9397-08002B2CF9AE}" pid="3" name="Order">
    <vt:r8>690600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TemplateUrl">
    <vt:lpwstr/>
  </property>
  <property fmtid="{D5CDD505-2E9C-101B-9397-08002B2CF9AE}" pid="9" name="_dlc_DocIdItemGuid">
    <vt:lpwstr>8fce506c-8dfb-445a-9fa0-9061090747d8</vt:lpwstr>
  </property>
  <property fmtid="{D5CDD505-2E9C-101B-9397-08002B2CF9AE}" pid="10" name="Remediated">
    <vt:bool>false</vt:bool>
  </property>
  <property fmtid="{D5CDD505-2E9C-101B-9397-08002B2CF9AE}" pid="11" name="Organization">
    <vt:lpwstr>76</vt:lpwstr>
  </property>
  <property fmtid="{D5CDD505-2E9C-101B-9397-08002B2CF9AE}" pid="12" name="Division">
    <vt:lpwstr>62;#Directors Office|e4872da7-61d4-4c7f-a711-33e1928ea746</vt:lpwstr>
  </property>
</Properties>
</file>