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9"/>
  </p:notesMasterIdLst>
  <p:handoutMasterIdLst>
    <p:handoutMasterId r:id="rId30"/>
  </p:handoutMasterIdLst>
  <p:sldIdLst>
    <p:sldId id="256" r:id="rId2"/>
    <p:sldId id="270" r:id="rId3"/>
    <p:sldId id="295" r:id="rId4"/>
    <p:sldId id="296" r:id="rId5"/>
    <p:sldId id="298" r:id="rId6"/>
    <p:sldId id="278" r:id="rId7"/>
    <p:sldId id="280" r:id="rId8"/>
    <p:sldId id="279" r:id="rId9"/>
    <p:sldId id="271" r:id="rId10"/>
    <p:sldId id="272" r:id="rId11"/>
    <p:sldId id="273" r:id="rId12"/>
    <p:sldId id="274" r:id="rId13"/>
    <p:sldId id="275" r:id="rId14"/>
    <p:sldId id="276" r:id="rId15"/>
    <p:sldId id="277" r:id="rId16"/>
    <p:sldId id="257" r:id="rId17"/>
    <p:sldId id="281" r:id="rId18"/>
    <p:sldId id="282" r:id="rId19"/>
    <p:sldId id="283" r:id="rId20"/>
    <p:sldId id="293" r:id="rId21"/>
    <p:sldId id="284" r:id="rId22"/>
    <p:sldId id="287" r:id="rId23"/>
    <p:sldId id="299" r:id="rId24"/>
    <p:sldId id="301" r:id="rId25"/>
    <p:sldId id="294" r:id="rId26"/>
    <p:sldId id="302" r:id="rId27"/>
    <p:sldId id="30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en, Christie@DHCS" initials="HC" lastIdx="9" clrIdx="0">
    <p:extLst>
      <p:ext uri="{19B8F6BF-5375-455C-9EA6-DF929625EA0E}">
        <p15:presenceInfo xmlns:p15="http://schemas.microsoft.com/office/powerpoint/2012/main" userId="S-1-5-21-746137067-1767777339-682003330-149918" providerId="AD"/>
      </p:ext>
    </p:extLst>
  </p:cmAuthor>
  <p:cmAuthor id="2" name="Murray, Don@DHCS" initials="MD" lastIdx="9" clrIdx="1">
    <p:extLst>
      <p:ext uri="{19B8F6BF-5375-455C-9EA6-DF929625EA0E}">
        <p15:presenceInfo xmlns:p15="http://schemas.microsoft.com/office/powerpoint/2012/main" userId="S-1-5-21-746137067-1767777339-682003330-93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95349" autoAdjust="0"/>
  </p:normalViewPr>
  <p:slideViewPr>
    <p:cSldViewPr snapToGrid="0">
      <p:cViewPr varScale="1">
        <p:scale>
          <a:sx n="120" d="100"/>
          <a:sy n="120" d="100"/>
        </p:scale>
        <p:origin x="96" y="186"/>
      </p:cViewPr>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69" d="100"/>
          <a:sy n="69" d="100"/>
        </p:scale>
        <p:origin x="3232"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dirty="0" smtClean="0"/>
              <a:t>8/18/2017</a:t>
            </a:r>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603FC8D-2428-42C5-A6B8-065AD9EA8D21}" type="slidenum">
              <a:rPr lang="en-US" smtClean="0"/>
              <a:t>‹#›</a:t>
            </a:fld>
            <a:endParaRPr lang="en-US" dirty="0"/>
          </a:p>
        </p:txBody>
      </p:sp>
    </p:spTree>
    <p:extLst>
      <p:ext uri="{BB962C8B-B14F-4D97-AF65-F5344CB8AC3E}">
        <p14:creationId xmlns:p14="http://schemas.microsoft.com/office/powerpoint/2010/main" val="31976718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smtClean="0"/>
              <a:t>8/18/2017</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95FB52-A4A9-4780-8C11-03CF8154F5A7}" type="slidenum">
              <a:rPr lang="en-US" smtClean="0"/>
              <a:t>‹#›</a:t>
            </a:fld>
            <a:endParaRPr lang="en-US" dirty="0"/>
          </a:p>
        </p:txBody>
      </p:sp>
    </p:spTree>
    <p:extLst>
      <p:ext uri="{BB962C8B-B14F-4D97-AF65-F5344CB8AC3E}">
        <p14:creationId xmlns:p14="http://schemas.microsoft.com/office/powerpoint/2010/main" val="5368994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95FB52-A4A9-4780-8C11-03CF8154F5A7}" type="slidenum">
              <a:rPr lang="en-US" smtClean="0"/>
              <a:t>1</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397896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10</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04684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11</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905783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12</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88214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13</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2303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14</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970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15</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735136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16</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691049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17</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4007056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18</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155529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19</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61736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200" dirty="0"/>
          </a:p>
        </p:txBody>
      </p:sp>
      <p:sp>
        <p:nvSpPr>
          <p:cNvPr id="4" name="Slide Number Placeholder 3"/>
          <p:cNvSpPr>
            <a:spLocks noGrp="1"/>
          </p:cNvSpPr>
          <p:nvPr>
            <p:ph type="sldNum" sz="quarter" idx="10"/>
          </p:nvPr>
        </p:nvSpPr>
        <p:spPr/>
        <p:txBody>
          <a:bodyPr/>
          <a:lstStyle/>
          <a:p>
            <a:fld id="{E695FB52-A4A9-4780-8C11-03CF8154F5A7}" type="slidenum">
              <a:rPr lang="en-US" smtClean="0"/>
              <a:t>2</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581352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20</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827962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21</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799528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22</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60870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23</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496529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24</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1565093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25</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1954247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26</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940001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95FB52-A4A9-4780-8C11-03CF8154F5A7}" type="slidenum">
              <a:rPr lang="en-US" smtClean="0"/>
              <a:t>27</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22062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3</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47778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4</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50347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Date Placeholder 3"/>
          <p:cNvSpPr>
            <a:spLocks noGrp="1"/>
          </p:cNvSpPr>
          <p:nvPr>
            <p:ph type="dt" idx="10"/>
          </p:nvPr>
        </p:nvSpPr>
        <p:spPr/>
        <p:txBody>
          <a:bodyPr/>
          <a:lstStyle/>
          <a:p>
            <a:r>
              <a:rPr lang="en-US" dirty="0" smtClean="0"/>
              <a:t>8/18/2017</a:t>
            </a:r>
            <a:endParaRPr lang="en-US" dirty="0"/>
          </a:p>
        </p:txBody>
      </p:sp>
      <p:sp>
        <p:nvSpPr>
          <p:cNvPr id="5" name="Slide Number Placeholder 4"/>
          <p:cNvSpPr>
            <a:spLocks noGrp="1"/>
          </p:cNvSpPr>
          <p:nvPr>
            <p:ph type="sldNum" sz="quarter" idx="11"/>
          </p:nvPr>
        </p:nvSpPr>
        <p:spPr/>
        <p:txBody>
          <a:bodyPr/>
          <a:lstStyle/>
          <a:p>
            <a:fld id="{E695FB52-A4A9-4780-8C11-03CF8154F5A7}" type="slidenum">
              <a:rPr lang="en-US" smtClean="0"/>
              <a:t>5</a:t>
            </a:fld>
            <a:endParaRPr lang="en-US" dirty="0"/>
          </a:p>
        </p:txBody>
      </p:sp>
    </p:spTree>
    <p:extLst>
      <p:ext uri="{BB962C8B-B14F-4D97-AF65-F5344CB8AC3E}">
        <p14:creationId xmlns:p14="http://schemas.microsoft.com/office/powerpoint/2010/main" val="259436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6</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64757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7</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28437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8</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24695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9</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713379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dirty="0"/>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66D74DB-8FF1-474F-A1B1-A0E533665C7B}" type="slidenum">
              <a:rPr lang="en-US" smtClean="0"/>
              <a:t>‹#›</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6612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85820-747A-44B0-8966-761D1BFE7264}" type="datetime1">
              <a:rPr lang="en-US" smtClean="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12065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E2410-4342-4327-8AF3-A7F41E5DD4A0}" type="datetime1">
              <a:rPr lang="en-US" smtClean="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180250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DDD68F-2DE1-429F-8D58-CF38D7BAB0AC}" type="datetime1">
              <a:rPr lang="en-US" smtClean="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374247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dirty="0"/>
              <a:t>CLICK TO EDIT TITLE</a:t>
            </a:r>
          </a:p>
        </p:txBody>
      </p:sp>
      <p:sp>
        <p:nvSpPr>
          <p:cNvPr id="4" name="Date Placeholder 3"/>
          <p:cNvSpPr>
            <a:spLocks noGrp="1"/>
          </p:cNvSpPr>
          <p:nvPr>
            <p:ph type="dt" sz="half" idx="10"/>
          </p:nvPr>
        </p:nvSpPr>
        <p:spPr/>
        <p:txBody>
          <a:bodyPr/>
          <a:lstStyle/>
          <a:p>
            <a:fld id="{DCBB6EE7-2E5D-42EB-AF5F-C798DE39E313}" type="datetime1">
              <a:rPr lang="en-US" smtClean="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D74DB-8FF1-474F-A1B1-A0E533665C7B}"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40025575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77490B-C9E6-48C9-80DF-C8B403633C1C}" type="datetime1">
              <a:rPr lang="en-US" smtClean="0"/>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54794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BB6EE7-2E5D-42EB-AF5F-C798DE39E313}" type="datetime1">
              <a:rPr lang="en-US" smtClean="0"/>
              <a:t>7/5/2022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240437969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FA64C9-69AF-4908-91DF-18EDFD99189F}" type="datetime1">
              <a:rPr lang="en-US" smtClean="0"/>
              <a:t>7/5/2022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301113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455EF-E863-419D-ADC8-72B19B1D8B27}" type="datetime1">
              <a:rPr lang="en-US" smtClean="0"/>
              <a:t>7/5/2022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68283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5943BA-0B4B-4919-9F4B-9800F36C4764}" type="datetime1">
              <a:rPr lang="en-US" smtClean="0"/>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288191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F7780D-8B0B-45D0-B7CA-7CC44945D67D}" type="datetime1">
              <a:rPr lang="en-US" smtClean="0"/>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413048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DCBB6EE7-2E5D-42EB-AF5F-C798DE39E313}" type="datetime1">
              <a:rPr lang="en-US" smtClean="0"/>
              <a:t>7/5/2022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266D74DB-8FF1-474F-A1B1-A0E533665C7B}" type="slidenum">
              <a:rPr lang="en-US" smtClean="0"/>
              <a:t>‹#›</a:t>
            </a:fld>
            <a:endParaRPr lang="en-US" dirty="0"/>
          </a:p>
        </p:txBody>
      </p:sp>
    </p:spTree>
    <p:extLst>
      <p:ext uri="{BB962C8B-B14F-4D97-AF65-F5344CB8AC3E}">
        <p14:creationId xmlns:p14="http://schemas.microsoft.com/office/powerpoint/2010/main" val="345888266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EMT@dhcs.c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hcs.ca.gov/provgovpart/Documents/GEMT/GEMT-CR-Instruction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GEMT@dhcs.ca.gov" TargetMode="External"/><Relationship Id="rId4" Type="http://schemas.openxmlformats.org/officeDocument/2006/relationships/hyperlink" Target="mailto:GEMTSubmissions@dhcs.ca.go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cc02.safelinks.protection.outlook.com/?url=https%3A%2F%2Fwww.dhcs.ca.gov%2Fformsandpubs%2Flaws%2FDocuments%2FSupplement%252018%2520to%2520Attachment%25204.19-B%252c%2520page%25201-7%2520ADA.pdf&amp;data=05%7C01%7CChristie.Hansen%40dhcs.ca.gov%7Cbd41946ddffb411ba09908da38e73ab9%7C265c2dcd2a6e43aab2e826421a8c8526%7C0%7C0%7C637884863177201262%7CUnknown%7CTWFpbGZsb3d8eyJWIjoiMC4wLjAwMDAiLCJQIjoiV2luMzIiLCJBTiI6Ik1haWwiLCJXVCI6Mn0%3D%7C3000%7C%7C%7C&amp;sdata=TcKsJeASlm8DmfZInkPZeGyFLuv%2BrSCUBP8pDUPm99o%3D&amp;reserved=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EMT@dhcs.c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hcs.ca.gov/provgovpart/Pages/GEMT.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GEMT@dhcs.ca.gov" TargetMode="External"/><Relationship Id="rId4" Type="http://schemas.openxmlformats.org/officeDocument/2006/relationships/hyperlink" Target="http://apps.dhcs.ca.gov/listsubscribe/default.aspx?list=dhcsgem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cc02.safelinks.protection.outlook.com/?url=https%3A%2F%2Fwww.dhcs.ca.gov%2Fformsandpubs%2Flaws%2FDocuments%2FSupplement%252018%2520to%2520Attachment%25204.19-B%252c%2520page%25201-7%2520ADA.pdf&amp;data=05%7C01%7CChristie.Hansen%40dhcs.ca.gov%7Cbd41946ddffb411ba09908da38e73ab9%7C265c2dcd2a6e43aab2e826421a8c8526%7C0%7C0%7C637884863177201262%7CUnknown%7CTWFpbGZsb3d8eyJWIjoiMC4wLjAwMDAiLCJQIjoiV2luMzIiLCJBTiI6Ik1haWwiLCJXVCI6Mn0%3D%7C3000%7C%7C%7C&amp;sdata=TcKsJeASlm8DmfZInkPZeGyFLuv%2BrSCUBP8pDUPm99o%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hcs.ca.gov/formsandpubs/laws/Documents/Approved%20State%20Plan%20Amendment%2009-024%20ADA.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hcs.ca.gov/provgovpart/Documents/GEMT/Participation.pdf" TargetMode="External"/><Relationship Id="rId7" Type="http://schemas.openxmlformats.org/officeDocument/2006/relationships/hyperlink" Target="mailto:GEMT@metrofire.c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jones.rmarie@metrofire.ca.gov" TargetMode="External"/><Relationship Id="rId5" Type="http://schemas.openxmlformats.org/officeDocument/2006/relationships/hyperlink" Target="http://www.dhcs.ca.gov/provgovpart/Documents/GEMT/POC.pdf" TargetMode="External"/><Relationship Id="rId4" Type="http://schemas.openxmlformats.org/officeDocument/2006/relationships/hyperlink" Target="mailto:GEMT@dhcs.ca.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EMTSubmissions@dhcs.c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449859"/>
            <a:ext cx="8991600" cy="2582805"/>
          </a:xfrm>
        </p:spPr>
        <p:txBody>
          <a:bodyPr>
            <a:normAutofit/>
          </a:bodyPr>
          <a:lstStyle/>
          <a:p>
            <a:r>
              <a:rPr lang="en-US" sz="3600" b="1" dirty="0" smtClean="0">
                <a:latin typeface="Arial" panose="020B0604020202020204" pitchFamily="34" charset="0"/>
                <a:cs typeface="Arial" panose="020B0604020202020204" pitchFamily="34" charset="0"/>
              </a:rPr>
              <a:t>Ground Emergency Medical Transportation (GEMT)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Program Training </a:t>
            </a:r>
            <a:endParaRPr lang="en-US"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758805" y="4361930"/>
            <a:ext cx="6801612" cy="948226"/>
          </a:xfrm>
        </p:spPr>
        <p:txBody>
          <a:bodyPr>
            <a:normAutofit fontScale="70000" lnSpcReduction="20000"/>
          </a:bodyPr>
          <a:lstStyle/>
          <a:p>
            <a:r>
              <a:rPr lang="en-US" u="sng" dirty="0" smtClean="0">
                <a:latin typeface="Arial" panose="020B0604020202020204" pitchFamily="34" charset="0"/>
                <a:cs typeface="Arial" panose="020B0604020202020204" pitchFamily="34" charset="0"/>
              </a:rPr>
              <a:t>Brought to you by:</a:t>
            </a:r>
          </a:p>
          <a:p>
            <a:r>
              <a:rPr lang="en-US" dirty="0" smtClean="0">
                <a:latin typeface="Arial" panose="020B0604020202020204" pitchFamily="34" charset="0"/>
                <a:cs typeface="Arial" panose="020B0604020202020204" pitchFamily="34" charset="0"/>
              </a:rPr>
              <a:t>The Department of Health Care Services (DHCS)</a:t>
            </a:r>
          </a:p>
        </p:txBody>
      </p:sp>
      <p:sp>
        <p:nvSpPr>
          <p:cNvPr id="5" name="Slide Number Placeholder 4"/>
          <p:cNvSpPr>
            <a:spLocks noGrp="1"/>
          </p:cNvSpPr>
          <p:nvPr>
            <p:ph type="sldNum" sz="quarter" idx="12"/>
          </p:nvPr>
        </p:nvSpPr>
        <p:spPr/>
        <p:txBody>
          <a:bodyPr/>
          <a:lstStyle/>
          <a:p>
            <a:fld id="{266D74DB-8FF1-474F-A1B1-A0E533665C7B}" type="slidenum">
              <a:rPr lang="en-US" smtClean="0"/>
              <a:t>1</a:t>
            </a:fld>
            <a:endParaRPr lang="en-US" dirty="0"/>
          </a:p>
        </p:txBody>
      </p:sp>
      <p:sp>
        <p:nvSpPr>
          <p:cNvPr id="4" name="TextBox 3"/>
          <p:cNvSpPr txBox="1"/>
          <p:nvPr/>
        </p:nvSpPr>
        <p:spPr>
          <a:xfrm>
            <a:off x="0" y="6403571"/>
            <a:ext cx="186999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May 2022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207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Who’s Who at </a:t>
            </a:r>
            <a:r>
              <a:rPr lang="en-US" dirty="0" err="1" smtClean="0">
                <a:latin typeface="Arial" panose="020B0604020202020204" pitchFamily="34" charset="0"/>
                <a:cs typeface="Arial" panose="020B0604020202020204" pitchFamily="34" charset="0"/>
              </a:rPr>
              <a:t>dhcs</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Safety net financing division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693773"/>
            <a:ext cx="8473934" cy="3889907"/>
          </a:xfrm>
        </p:spPr>
        <p:txBody>
          <a:bodyPr>
            <a:normAutofit/>
          </a:bodyPr>
          <a:lstStyle/>
          <a:p>
            <a:r>
              <a:rPr lang="en-US" sz="2400" b="1" dirty="0" smtClean="0">
                <a:latin typeface="Arial" panose="020B0604020202020204" pitchFamily="34" charset="0"/>
                <a:cs typeface="Arial" panose="020B0604020202020204" pitchFamily="34" charset="0"/>
              </a:rPr>
              <a:t>Safety Net Financing Division (SNFD)</a:t>
            </a:r>
          </a:p>
          <a:p>
            <a:pPr lvl="1"/>
            <a:r>
              <a:rPr lang="en-US" sz="2000" dirty="0" smtClean="0">
                <a:latin typeface="Arial" panose="020B0604020202020204" pitchFamily="34" charset="0"/>
                <a:cs typeface="Arial" panose="020B0604020202020204" pitchFamily="34" charset="0"/>
              </a:rPr>
              <a:t>Monitors the </a:t>
            </a:r>
            <a:r>
              <a:rPr lang="en-US" sz="2000" dirty="0" smtClean="0">
                <a:latin typeface="Arial" panose="020B0604020202020204" pitchFamily="34" charset="0"/>
                <a:cs typeface="Arial" panose="020B0604020202020204" pitchFamily="34" charset="0"/>
                <a:hlinkClick r:id="rId3"/>
              </a:rPr>
              <a:t>GEMT@dhcs.ca.gov</a:t>
            </a:r>
            <a:r>
              <a:rPr lang="en-US" sz="2000" dirty="0" smtClean="0">
                <a:latin typeface="Arial" panose="020B0604020202020204" pitchFamily="34" charset="0"/>
                <a:cs typeface="Arial" panose="020B0604020202020204" pitchFamily="34" charset="0"/>
              </a:rPr>
              <a:t> mailbox</a:t>
            </a:r>
          </a:p>
          <a:p>
            <a:pPr lvl="1"/>
            <a:r>
              <a:rPr lang="en-US" sz="2000" dirty="0">
                <a:latin typeface="Arial" panose="020B0604020202020204" pitchFamily="34" charset="0"/>
                <a:cs typeface="Arial" panose="020B0604020202020204" pitchFamily="34" charset="0"/>
              </a:rPr>
              <a:t>Provides oversight and guidance on GEMT </a:t>
            </a:r>
            <a:r>
              <a:rPr lang="en-US" sz="2000" dirty="0" smtClean="0">
                <a:latin typeface="Arial" panose="020B0604020202020204" pitchFamily="34" charset="0"/>
                <a:cs typeface="Arial" panose="020B0604020202020204" pitchFamily="34" charset="0"/>
              </a:rPr>
              <a:t>program</a:t>
            </a:r>
          </a:p>
          <a:p>
            <a:pPr lvl="1"/>
            <a:r>
              <a:rPr lang="en-US" sz="2000" dirty="0" smtClean="0">
                <a:latin typeface="Arial" panose="020B0604020202020204" pitchFamily="34" charset="0"/>
                <a:cs typeface="Arial" panose="020B0604020202020204" pitchFamily="34" charset="0"/>
              </a:rPr>
              <a:t>Enrolls new GEMT providers into the GEMT program</a:t>
            </a:r>
          </a:p>
          <a:p>
            <a:pPr lvl="1"/>
            <a:r>
              <a:rPr lang="en-US" sz="2000" dirty="0" smtClean="0">
                <a:latin typeface="Arial" panose="020B0604020202020204" pitchFamily="34" charset="0"/>
                <a:cs typeface="Arial" panose="020B0604020202020204" pitchFamily="34" charset="0"/>
              </a:rPr>
              <a:t>Monitors and executes the PPA</a:t>
            </a:r>
            <a:r>
              <a:rPr lang="en-US" sz="2000" dirty="0">
                <a:latin typeface="Arial" panose="020B0604020202020204" pitchFamily="34" charset="0"/>
                <a:cs typeface="Arial" panose="020B0604020202020204" pitchFamily="34" charset="0"/>
              </a:rPr>
              <a:t>s</a:t>
            </a:r>
            <a:endParaRPr lang="en-US" sz="20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Processes GEMT Interim </a:t>
            </a: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ayments, Interim Settlements, and Final Reconciliations</a:t>
            </a:r>
          </a:p>
          <a:p>
            <a:pPr lvl="1"/>
            <a:r>
              <a:rPr lang="en-US" sz="2000" dirty="0" smtClean="0">
                <a:latin typeface="Arial" panose="020B0604020202020204" pitchFamily="34" charset="0"/>
                <a:cs typeface="Arial" panose="020B0604020202020204" pitchFamily="34" charset="0"/>
              </a:rPr>
              <a:t>Report and track expenditures to federal government</a:t>
            </a:r>
          </a:p>
        </p:txBody>
      </p:sp>
      <p:sp>
        <p:nvSpPr>
          <p:cNvPr id="4" name="Slide Number Placeholder 3"/>
          <p:cNvSpPr>
            <a:spLocks noGrp="1"/>
          </p:cNvSpPr>
          <p:nvPr>
            <p:ph type="sldNum" sz="quarter" idx="12"/>
          </p:nvPr>
        </p:nvSpPr>
        <p:spPr/>
        <p:txBody>
          <a:bodyPr/>
          <a:lstStyle/>
          <a:p>
            <a:fld id="{266D74DB-8FF1-474F-A1B1-A0E533665C7B}" type="slidenum">
              <a:rPr lang="en-US" smtClean="0"/>
              <a:t>10</a:t>
            </a:fld>
            <a:endParaRPr lang="en-US" dirty="0"/>
          </a:p>
        </p:txBody>
      </p:sp>
    </p:spTree>
    <p:extLst>
      <p:ext uri="{BB962C8B-B14F-4D97-AF65-F5344CB8AC3E}">
        <p14:creationId xmlns:p14="http://schemas.microsoft.com/office/powerpoint/2010/main" val="1686299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latin typeface="Arial" panose="020B0604020202020204" pitchFamily="34" charset="0"/>
                <a:cs typeface="Arial" panose="020B0604020202020204" pitchFamily="34" charset="0"/>
              </a:rPr>
              <a:t>Who’s Who at </a:t>
            </a:r>
            <a:r>
              <a:rPr lang="en-US" dirty="0" err="1" smtClean="0">
                <a:latin typeface="Arial" panose="020B0604020202020204" pitchFamily="34" charset="0"/>
                <a:cs typeface="Arial" panose="020B0604020202020204" pitchFamily="34" charset="0"/>
              </a:rPr>
              <a:t>dhcs</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Audits and Investigation Division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959465"/>
            <a:ext cx="7481275" cy="2205804"/>
          </a:xfrm>
        </p:spPr>
        <p:txBody>
          <a:bodyPr>
            <a:normAutofit/>
          </a:bodyPr>
          <a:lstStyle/>
          <a:p>
            <a:r>
              <a:rPr lang="en-US" sz="2400" b="1" dirty="0" smtClean="0">
                <a:latin typeface="Arial" panose="020B0604020202020204" pitchFamily="34" charset="0"/>
                <a:cs typeface="Arial" panose="020B0604020202020204" pitchFamily="34" charset="0"/>
              </a:rPr>
              <a:t>Audits and Investigations Division</a:t>
            </a:r>
          </a:p>
          <a:p>
            <a:pPr lvl="1"/>
            <a:r>
              <a:rPr lang="en-US" sz="2200" b="1" dirty="0" smtClean="0">
                <a:latin typeface="Arial" panose="020B0604020202020204" pitchFamily="34" charset="0"/>
                <a:cs typeface="Arial" panose="020B0604020202020204" pitchFamily="34" charset="0"/>
              </a:rPr>
              <a:t>Financial Audits Branch (FAB)</a:t>
            </a:r>
          </a:p>
          <a:p>
            <a:pPr lvl="2"/>
            <a:r>
              <a:rPr lang="en-US" sz="2000" dirty="0" smtClean="0">
                <a:latin typeface="Arial" panose="020B0604020202020204" pitchFamily="34" charset="0"/>
                <a:cs typeface="Arial" panose="020B0604020202020204" pitchFamily="34" charset="0"/>
              </a:rPr>
              <a:t>Conducts final audits of GEMT cost reports</a:t>
            </a:r>
          </a:p>
          <a:p>
            <a:pPr lvl="2"/>
            <a:r>
              <a:rPr lang="en-US" sz="2000" dirty="0" smtClean="0">
                <a:latin typeface="Arial" panose="020B0604020202020204" pitchFamily="34" charset="0"/>
                <a:cs typeface="Arial" panose="020B0604020202020204" pitchFamily="34" charset="0"/>
              </a:rPr>
              <a:t>Issues audit findings to GEMT providers and SNFD</a:t>
            </a:r>
          </a:p>
        </p:txBody>
      </p:sp>
      <p:sp>
        <p:nvSpPr>
          <p:cNvPr id="5" name="Slide Number Placeholder 4"/>
          <p:cNvSpPr>
            <a:spLocks noGrp="1"/>
          </p:cNvSpPr>
          <p:nvPr>
            <p:ph type="sldNum" sz="quarter" idx="12"/>
          </p:nvPr>
        </p:nvSpPr>
        <p:spPr/>
        <p:txBody>
          <a:bodyPr/>
          <a:lstStyle/>
          <a:p>
            <a:fld id="{266D74DB-8FF1-474F-A1B1-A0E533665C7B}" type="slidenum">
              <a:rPr lang="en-US" smtClean="0"/>
              <a:t>11</a:t>
            </a:fld>
            <a:endParaRPr lang="en-US" dirty="0"/>
          </a:p>
        </p:txBody>
      </p:sp>
      <p:sp>
        <p:nvSpPr>
          <p:cNvPr id="4" name="TextBox 3"/>
          <p:cNvSpPr txBox="1"/>
          <p:nvPr/>
        </p:nvSpPr>
        <p:spPr>
          <a:xfrm>
            <a:off x="168875" y="5817433"/>
            <a:ext cx="11854249"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 FAB does not process payments or recoupments as a result of audit findings. SNFD processes final reconciliation payments and recoupments.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502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Cost Report Flow and timeline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312126"/>
            <a:ext cx="7729728" cy="4271554"/>
          </a:xfrm>
        </p:spPr>
        <p:txBody>
          <a:bodyPr>
            <a:normAutofit/>
          </a:bodyPr>
          <a:lstStyle/>
          <a:p>
            <a:r>
              <a:rPr lang="en-US" sz="1700" dirty="0" smtClean="0">
                <a:latin typeface="Arial" panose="020B0604020202020204" pitchFamily="34" charset="0"/>
                <a:cs typeface="Arial" panose="020B0604020202020204" pitchFamily="34" charset="0"/>
              </a:rPr>
              <a:t>Step 1</a:t>
            </a:r>
          </a:p>
          <a:p>
            <a:pPr lvl="1"/>
            <a:r>
              <a:rPr lang="en-US" sz="1700" dirty="0">
                <a:latin typeface="Arial" panose="020B0604020202020204" pitchFamily="34" charset="0"/>
                <a:cs typeface="Arial" panose="020B0604020202020204" pitchFamily="34" charset="0"/>
              </a:rPr>
              <a:t>The GEMT Cost Report and Instructions were emailed to providers on </a:t>
            </a:r>
            <a:r>
              <a:rPr lang="en-US" sz="1700" dirty="0" smtClean="0">
                <a:latin typeface="Arial" panose="020B0604020202020204" pitchFamily="34" charset="0"/>
                <a:cs typeface="Arial" panose="020B0604020202020204" pitchFamily="34" charset="0"/>
              </a:rPr>
              <a:t>May 18, 2022.</a:t>
            </a:r>
            <a:endParaRPr lang="en-US" sz="1700" dirty="0">
              <a:latin typeface="Arial" panose="020B0604020202020204" pitchFamily="34" charset="0"/>
              <a:cs typeface="Arial" panose="020B0604020202020204" pitchFamily="34" charset="0"/>
            </a:endParaRPr>
          </a:p>
          <a:p>
            <a:pPr lvl="1"/>
            <a:r>
              <a:rPr lang="en-US" sz="1700" dirty="0">
                <a:latin typeface="Arial" panose="020B0604020202020204" pitchFamily="34" charset="0"/>
                <a:cs typeface="Arial" panose="020B0604020202020204" pitchFamily="34" charset="0"/>
              </a:rPr>
              <a:t>The GEMT Cost Report and Instructions can also be found on the GEMT website </a:t>
            </a:r>
            <a:r>
              <a:rPr lang="en-US" sz="1700" dirty="0" smtClean="0">
                <a:latin typeface="Arial" panose="020B0604020202020204" pitchFamily="34" charset="0"/>
                <a:cs typeface="Arial" panose="020B0604020202020204" pitchFamily="34" charset="0"/>
              </a:rPr>
              <a:t>(</a:t>
            </a:r>
            <a:r>
              <a:rPr lang="en-US" sz="1700" dirty="0" smtClean="0">
                <a:latin typeface="Arial" panose="020B0604020202020204" pitchFamily="34" charset="0"/>
                <a:cs typeface="Arial" panose="020B0604020202020204" pitchFamily="34" charset="0"/>
                <a:hlinkClick r:id="rId3" tooltip="https://www.dhcs.ca.gov/provgovpart/Documents/GEMT/GEMT-CR-Instructions.pdf"/>
              </a:rPr>
              <a:t>GENERAL INSTRUCTIONS FOR COMPLETING COST REPORT FORMS</a:t>
            </a:r>
            <a:r>
              <a:rPr lang="en-US" sz="1700" dirty="0" smtClean="0">
                <a:latin typeface="Arial" panose="020B0604020202020204" pitchFamily="34" charset="0"/>
                <a:cs typeface="Arial" panose="020B0604020202020204" pitchFamily="34" charset="0"/>
              </a:rPr>
              <a:t>). </a:t>
            </a:r>
            <a:endParaRPr lang="en-US" sz="1700" dirty="0">
              <a:latin typeface="Arial" panose="020B0604020202020204" pitchFamily="34" charset="0"/>
              <a:cs typeface="Arial" panose="020B0604020202020204" pitchFamily="34" charset="0"/>
            </a:endParaRPr>
          </a:p>
          <a:p>
            <a:r>
              <a:rPr lang="en-US" sz="1700" dirty="0" smtClean="0">
                <a:latin typeface="Arial" panose="020B0604020202020204" pitchFamily="34" charset="0"/>
                <a:cs typeface="Arial" panose="020B0604020202020204" pitchFamily="34" charset="0"/>
              </a:rPr>
              <a:t>Step 2</a:t>
            </a:r>
          </a:p>
          <a:p>
            <a:pPr lvl="1"/>
            <a:r>
              <a:rPr lang="en-US" sz="1700" dirty="0" smtClean="0">
                <a:latin typeface="Arial" panose="020B0604020202020204" pitchFamily="34" charset="0"/>
                <a:cs typeface="Arial" panose="020B0604020202020204" pitchFamily="34" charset="0"/>
              </a:rPr>
              <a:t>GEMT provider fills out cost report, signs, and dates certification page. </a:t>
            </a:r>
          </a:p>
          <a:p>
            <a:pPr lvl="1"/>
            <a:r>
              <a:rPr lang="en-US" sz="1700" dirty="0" smtClean="0">
                <a:latin typeface="Arial" panose="020B0604020202020204" pitchFamily="34" charset="0"/>
                <a:cs typeface="Arial" panose="020B0604020202020204" pitchFamily="34" charset="0"/>
              </a:rPr>
              <a:t>GEMT provider submits signed PDF and Excel versions of cost report to </a:t>
            </a:r>
            <a:r>
              <a:rPr lang="en-US" sz="1700" dirty="0" smtClean="0">
                <a:latin typeface="Arial" panose="020B0604020202020204" pitchFamily="34" charset="0"/>
                <a:cs typeface="Arial" panose="020B0604020202020204" pitchFamily="34" charset="0"/>
                <a:hlinkClick r:id="rId4"/>
              </a:rPr>
              <a:t>GEMTSubmissions@dhc</a:t>
            </a:r>
            <a:r>
              <a:rPr lang="en-US" sz="1700" dirty="0" smtClean="0">
                <a:solidFill>
                  <a:schemeClr val="tx1"/>
                </a:solidFill>
                <a:latin typeface="Arial" panose="020B0604020202020204" pitchFamily="34" charset="0"/>
                <a:cs typeface="Arial" panose="020B0604020202020204" pitchFamily="34" charset="0"/>
                <a:hlinkClick r:id="rId4"/>
              </a:rPr>
              <a:t>s.ca.gov</a:t>
            </a:r>
            <a:r>
              <a:rPr lang="en-US" sz="1700" dirty="0" smtClean="0">
                <a:solidFill>
                  <a:schemeClr val="tx1"/>
                </a:solidFill>
                <a:latin typeface="Arial" panose="020B0604020202020204" pitchFamily="34" charset="0"/>
                <a:cs typeface="Arial" panose="020B0604020202020204" pitchFamily="34" charset="0"/>
              </a:rPr>
              <a:t> with a cc to </a:t>
            </a:r>
            <a:r>
              <a:rPr lang="en-US" sz="1700" dirty="0" smtClean="0">
                <a:solidFill>
                  <a:schemeClr val="tx1"/>
                </a:solidFill>
                <a:latin typeface="Arial" panose="020B0604020202020204" pitchFamily="34" charset="0"/>
                <a:cs typeface="Arial" panose="020B0604020202020204" pitchFamily="34" charset="0"/>
                <a:hlinkClick r:id="rId5"/>
              </a:rPr>
              <a:t>GEMT@dhcs.ca.gov</a:t>
            </a:r>
            <a:r>
              <a:rPr lang="en-US" sz="1700" dirty="0">
                <a:solidFill>
                  <a:schemeClr val="tx1"/>
                </a:solidFill>
                <a:latin typeface="Arial" panose="020B0604020202020204" pitchFamily="34" charset="0"/>
                <a:cs typeface="Arial" panose="020B0604020202020204" pitchFamily="34" charset="0"/>
              </a:rPr>
              <a:t> </a:t>
            </a:r>
            <a:r>
              <a:rPr lang="en-US" sz="1700" dirty="0" smtClean="0">
                <a:solidFill>
                  <a:schemeClr val="tx1"/>
                </a:solidFill>
                <a:latin typeface="Arial" panose="020B0604020202020204" pitchFamily="34" charset="0"/>
                <a:cs typeface="Arial" panose="020B0604020202020204" pitchFamily="34" charset="0"/>
              </a:rPr>
              <a:t>by the designated due date.</a:t>
            </a:r>
          </a:p>
          <a:p>
            <a:pPr lvl="2"/>
            <a:r>
              <a:rPr lang="en-US" sz="1700" dirty="0">
                <a:latin typeface="Arial" panose="020B0604020202020204" pitchFamily="34" charset="0"/>
                <a:cs typeface="Arial" panose="020B0604020202020204" pitchFamily="34" charset="0"/>
              </a:rPr>
              <a:t>Please submit one cost report </a:t>
            </a:r>
            <a:r>
              <a:rPr lang="en-US" sz="1700" dirty="0">
                <a:solidFill>
                  <a:schemeClr val="tx1"/>
                </a:solidFill>
                <a:latin typeface="Arial" panose="020B0604020202020204" pitchFamily="34" charset="0"/>
                <a:cs typeface="Arial" panose="020B0604020202020204" pitchFamily="34" charset="0"/>
              </a:rPr>
              <a:t>per </a:t>
            </a:r>
            <a:r>
              <a:rPr lang="en-US" sz="1700" dirty="0" smtClean="0">
                <a:solidFill>
                  <a:schemeClr val="tx1"/>
                </a:solidFill>
                <a:latin typeface="Arial" panose="020B0604020202020204" pitchFamily="34" charset="0"/>
                <a:cs typeface="Arial" panose="020B0604020202020204" pitchFamily="34" charset="0"/>
              </a:rPr>
              <a:t>SFY </a:t>
            </a:r>
            <a:r>
              <a:rPr lang="en-US" sz="1700" dirty="0">
                <a:latin typeface="Arial" panose="020B0604020202020204" pitchFamily="34" charset="0"/>
                <a:cs typeface="Arial" panose="020B0604020202020204" pitchFamily="34" charset="0"/>
              </a:rPr>
              <a:t>per email.</a:t>
            </a:r>
          </a:p>
        </p:txBody>
      </p:sp>
      <p:sp>
        <p:nvSpPr>
          <p:cNvPr id="4" name="Slide Number Placeholder 3"/>
          <p:cNvSpPr>
            <a:spLocks noGrp="1"/>
          </p:cNvSpPr>
          <p:nvPr>
            <p:ph type="sldNum" sz="quarter" idx="12"/>
          </p:nvPr>
        </p:nvSpPr>
        <p:spPr/>
        <p:txBody>
          <a:bodyPr/>
          <a:lstStyle/>
          <a:p>
            <a:fld id="{266D74DB-8FF1-474F-A1B1-A0E533665C7B}" type="slidenum">
              <a:rPr lang="en-US" smtClean="0"/>
              <a:t>12</a:t>
            </a:fld>
            <a:endParaRPr lang="en-US" dirty="0"/>
          </a:p>
        </p:txBody>
      </p:sp>
    </p:spTree>
    <p:extLst>
      <p:ext uri="{BB962C8B-B14F-4D97-AF65-F5344CB8AC3E}">
        <p14:creationId xmlns:p14="http://schemas.microsoft.com/office/powerpoint/2010/main" val="2694390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Cost Report Flow and timeline Continue 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351314"/>
            <a:ext cx="8815804" cy="4432258"/>
          </a:xfrm>
        </p:spPr>
        <p:txBody>
          <a:bodyPr>
            <a:normAutofit fontScale="92500" lnSpcReduction="10000"/>
          </a:bodyPr>
          <a:lstStyle/>
          <a:p>
            <a:r>
              <a:rPr lang="en-US" dirty="0" smtClean="0">
                <a:latin typeface="Arial" panose="020B0604020202020204" pitchFamily="34" charset="0"/>
                <a:cs typeface="Arial" panose="020B0604020202020204" pitchFamily="34" charset="0"/>
              </a:rPr>
              <a:t>Step 3</a:t>
            </a:r>
          </a:p>
          <a:p>
            <a:pPr lvl="1"/>
            <a:r>
              <a:rPr lang="en-US" dirty="0" smtClean="0">
                <a:latin typeface="Arial" panose="020B0604020202020204" pitchFamily="34" charset="0"/>
                <a:cs typeface="Arial" panose="020B0604020202020204" pitchFamily="34" charset="0"/>
              </a:rPr>
              <a:t>CRTS reviews cost report.</a:t>
            </a:r>
          </a:p>
          <a:p>
            <a:pPr lvl="1"/>
            <a:r>
              <a:rPr lang="en-US" dirty="0" smtClean="0">
                <a:latin typeface="Arial" panose="020B0604020202020204" pitchFamily="34" charset="0"/>
                <a:cs typeface="Arial" panose="020B0604020202020204" pitchFamily="34" charset="0"/>
              </a:rPr>
              <a:t>CRTS sends acceptance email to provider, requests additional information, or rejects cost report within 90 days of receipt. </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If cost report is rejected provider must make edits and resubmit signed PDF and Excel version as soon as possible. </a:t>
            </a:r>
          </a:p>
          <a:p>
            <a:r>
              <a:rPr lang="en-US" dirty="0" smtClean="0">
                <a:latin typeface="Arial" panose="020B0604020202020204" pitchFamily="34" charset="0"/>
                <a:cs typeface="Arial" panose="020B0604020202020204" pitchFamily="34" charset="0"/>
              </a:rPr>
              <a:t>Step 4</a:t>
            </a:r>
          </a:p>
          <a:p>
            <a:pPr lvl="1"/>
            <a:r>
              <a:rPr lang="en-US" dirty="0">
                <a:solidFill>
                  <a:schemeClr val="tx1"/>
                </a:solidFill>
                <a:latin typeface="Arial" panose="020B0604020202020204" pitchFamily="34" charset="0"/>
                <a:cs typeface="Arial" panose="020B0604020202020204" pitchFamily="34" charset="0"/>
              </a:rPr>
              <a:t>Upon receipt of the accepted cost report, SNFD will begin the invoice process. Invoice goes through 3 levels of review/signature. </a:t>
            </a:r>
          </a:p>
          <a:p>
            <a:pPr lvl="1"/>
            <a:r>
              <a:rPr lang="en-US" dirty="0" smtClean="0">
                <a:latin typeface="Arial" panose="020B0604020202020204" pitchFamily="34" charset="0"/>
                <a:cs typeface="Arial" panose="020B0604020202020204" pitchFamily="34" charset="0"/>
              </a:rPr>
              <a:t>Invoice is sent to DHCS Accounting Section for processing.  Accounting Section has 10 business days to process and send payment information to the State Controllers Office (SCO). </a:t>
            </a:r>
          </a:p>
        </p:txBody>
      </p:sp>
      <p:sp>
        <p:nvSpPr>
          <p:cNvPr id="4" name="Slide Number Placeholder 3"/>
          <p:cNvSpPr>
            <a:spLocks noGrp="1"/>
          </p:cNvSpPr>
          <p:nvPr>
            <p:ph type="sldNum" sz="quarter" idx="12"/>
          </p:nvPr>
        </p:nvSpPr>
        <p:spPr/>
        <p:txBody>
          <a:bodyPr/>
          <a:lstStyle/>
          <a:p>
            <a:fld id="{266D74DB-8FF1-474F-A1B1-A0E533665C7B}" type="slidenum">
              <a:rPr lang="en-US" smtClean="0"/>
              <a:t>13</a:t>
            </a:fld>
            <a:endParaRPr lang="en-US" dirty="0"/>
          </a:p>
        </p:txBody>
      </p:sp>
    </p:spTree>
    <p:extLst>
      <p:ext uri="{BB962C8B-B14F-4D97-AF65-F5344CB8AC3E}">
        <p14:creationId xmlns:p14="http://schemas.microsoft.com/office/powerpoint/2010/main" val="3461204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Cost Report Flow and timeline Continue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380672"/>
            <a:ext cx="7729728" cy="3393111"/>
          </a:xfrm>
        </p:spPr>
        <p:txBody>
          <a:bodyPr>
            <a:normAutofit fontScale="77500" lnSpcReduction="20000"/>
          </a:bodyPr>
          <a:lstStyle/>
          <a:p>
            <a:r>
              <a:rPr lang="en-US" dirty="0" smtClean="0">
                <a:latin typeface="Arial" panose="020B0604020202020204" pitchFamily="34" charset="0"/>
                <a:cs typeface="Arial" panose="020B0604020202020204" pitchFamily="34" charset="0"/>
              </a:rPr>
              <a:t>Step 5</a:t>
            </a:r>
          </a:p>
          <a:p>
            <a:pPr lvl="1"/>
            <a:r>
              <a:rPr lang="en-US" dirty="0" smtClean="0">
                <a:latin typeface="Arial" panose="020B0604020202020204" pitchFamily="34" charset="0"/>
                <a:cs typeface="Arial" panose="020B0604020202020204" pitchFamily="34" charset="0"/>
              </a:rPr>
              <a:t>SCO processes invoice and issues Warrant/Check. SCO has 15 business days to issue warrant. </a:t>
            </a:r>
          </a:p>
          <a:p>
            <a:pPr lvl="1"/>
            <a:r>
              <a:rPr lang="en-US" dirty="0" smtClean="0">
                <a:latin typeface="Arial" panose="020B0604020202020204" pitchFamily="34" charset="0"/>
                <a:cs typeface="Arial" panose="020B0604020202020204" pitchFamily="34" charset="0"/>
              </a:rPr>
              <a:t>Warrant is mailed to GEMT provider.  Allow 3-5 business days for delivery. </a:t>
            </a:r>
          </a:p>
          <a:p>
            <a:r>
              <a:rPr lang="en-US" dirty="0" smtClean="0">
                <a:latin typeface="Arial" panose="020B0604020202020204" pitchFamily="34" charset="0"/>
                <a:cs typeface="Arial" panose="020B0604020202020204" pitchFamily="34" charset="0"/>
              </a:rPr>
              <a:t>Step 6*</a:t>
            </a:r>
          </a:p>
          <a:p>
            <a:pPr lvl="1"/>
            <a:r>
              <a:rPr lang="en-US" dirty="0" smtClean="0">
                <a:latin typeface="Arial" panose="020B0604020202020204" pitchFamily="34" charset="0"/>
                <a:cs typeface="Arial" panose="020B0604020202020204" pitchFamily="34" charset="0"/>
              </a:rPr>
              <a:t>2 years after the close of each </a:t>
            </a:r>
            <a:r>
              <a:rPr lang="en-US" dirty="0">
                <a:latin typeface="Arial" panose="020B0604020202020204" pitchFamily="34" charset="0"/>
                <a:cs typeface="Arial" panose="020B0604020202020204" pitchFamily="34" charset="0"/>
              </a:rPr>
              <a:t>SFY, </a:t>
            </a:r>
            <a:r>
              <a:rPr lang="en-US" dirty="0" smtClean="0">
                <a:latin typeface="Arial" panose="020B0604020202020204" pitchFamily="34" charset="0"/>
                <a:cs typeface="Arial" panose="020B0604020202020204" pitchFamily="34" charset="0"/>
              </a:rPr>
              <a:t>SNFD will conduct </a:t>
            </a:r>
            <a:r>
              <a:rPr lang="en-US" dirty="0">
                <a:latin typeface="Arial" panose="020B0604020202020204" pitchFamily="34" charset="0"/>
                <a:cs typeface="Arial" panose="020B0604020202020204" pitchFamily="34" charset="0"/>
              </a:rPr>
              <a:t>interim settlement.</a:t>
            </a:r>
          </a:p>
          <a:p>
            <a:pPr lvl="1"/>
            <a:r>
              <a:rPr lang="en-US" dirty="0" smtClean="0">
                <a:latin typeface="Arial" panose="020B0604020202020204" pitchFamily="34" charset="0"/>
                <a:cs typeface="Arial" panose="020B0604020202020204" pitchFamily="34" charset="0"/>
              </a:rPr>
              <a:t>SNFD will process invoice for providers who were underpaid. Invoice will go through steps 4 and 5.</a:t>
            </a:r>
          </a:p>
          <a:p>
            <a:pPr lvl="1"/>
            <a:r>
              <a:rPr lang="en-US" dirty="0" smtClean="0">
                <a:latin typeface="Arial" panose="020B0604020202020204" pitchFamily="34" charset="0"/>
                <a:cs typeface="Arial" panose="020B0604020202020204" pitchFamily="34" charset="0"/>
              </a:rPr>
              <a:t>SNFD will send demand letter to providers who were overpaid. Providers have 60 days to remit payment to SNFD. </a:t>
            </a:r>
          </a:p>
          <a:p>
            <a:pPr marL="228600" lvl="1" indent="0">
              <a:buNone/>
            </a:pPr>
            <a:endParaRPr lang="en-US" dirty="0" smtClean="0"/>
          </a:p>
        </p:txBody>
      </p:sp>
      <p:sp>
        <p:nvSpPr>
          <p:cNvPr id="5" name="Slide Number Placeholder 4"/>
          <p:cNvSpPr>
            <a:spLocks noGrp="1"/>
          </p:cNvSpPr>
          <p:nvPr>
            <p:ph type="sldNum" sz="quarter" idx="12"/>
          </p:nvPr>
        </p:nvSpPr>
        <p:spPr/>
        <p:txBody>
          <a:bodyPr/>
          <a:lstStyle/>
          <a:p>
            <a:fld id="{266D74DB-8FF1-474F-A1B1-A0E533665C7B}" type="slidenum">
              <a:rPr lang="en-US" smtClean="0"/>
              <a:t>14</a:t>
            </a:fld>
            <a:endParaRPr lang="en-US" dirty="0"/>
          </a:p>
        </p:txBody>
      </p:sp>
      <p:sp>
        <p:nvSpPr>
          <p:cNvPr id="4" name="TextBox 3"/>
          <p:cNvSpPr txBox="1"/>
          <p:nvPr/>
        </p:nvSpPr>
        <p:spPr>
          <a:xfrm>
            <a:off x="504344" y="5939135"/>
            <a:ext cx="10816281" cy="461665"/>
          </a:xfrm>
          <a:prstGeom prst="rect">
            <a:avLst/>
          </a:prstGeom>
          <a:noFill/>
        </p:spPr>
        <p:txBody>
          <a:bodyPr wrap="square" rtlCol="0">
            <a:spAutoFit/>
          </a:bodyPr>
          <a:lstStyle/>
          <a:p>
            <a:r>
              <a:rPr lang="en-US" sz="1200" dirty="0" smtClean="0"/>
              <a:t>*</a:t>
            </a:r>
            <a:r>
              <a:rPr lang="en-US" sz="1200" dirty="0" smtClean="0">
                <a:latin typeface="Arial" panose="020B0604020202020204" pitchFamily="34" charset="0"/>
                <a:cs typeface="Arial" panose="020B0604020202020204" pitchFamily="34" charset="0"/>
              </a:rPr>
              <a:t>Due to timing, SFY 18/19, SFY </a:t>
            </a:r>
            <a:r>
              <a:rPr lang="en-US" sz="1200" dirty="0">
                <a:latin typeface="Arial" panose="020B0604020202020204" pitchFamily="34" charset="0"/>
                <a:cs typeface="Arial" panose="020B0604020202020204" pitchFamily="34" charset="0"/>
              </a:rPr>
              <a:t>19/20, &amp; SFY 20/21 will not have a interim settlement. DHCS will only </a:t>
            </a:r>
            <a:r>
              <a:rPr lang="en-US" sz="1200" dirty="0" smtClean="0">
                <a:latin typeface="Arial" panose="020B0604020202020204" pitchFamily="34" charset="0"/>
                <a:cs typeface="Arial" panose="020B0604020202020204" pitchFamily="34" charset="0"/>
              </a:rPr>
              <a:t>conduct final </a:t>
            </a:r>
            <a:r>
              <a:rPr lang="en-US" sz="1200" dirty="0">
                <a:latin typeface="Arial" panose="020B0604020202020204" pitchFamily="34" charset="0"/>
                <a:cs typeface="Arial" panose="020B0604020202020204" pitchFamily="34" charset="0"/>
              </a:rPr>
              <a:t>reconciliations for these SFYs based </a:t>
            </a:r>
            <a:r>
              <a:rPr lang="en-US" sz="1200" dirty="0" smtClean="0">
                <a:latin typeface="Arial" panose="020B0604020202020204" pitchFamily="34" charset="0"/>
                <a:cs typeface="Arial" panose="020B0604020202020204" pitchFamily="34" charset="0"/>
              </a:rPr>
              <a:t>on final audits. </a:t>
            </a:r>
          </a:p>
        </p:txBody>
      </p:sp>
    </p:spTree>
    <p:extLst>
      <p:ext uri="{BB962C8B-B14F-4D97-AF65-F5344CB8AC3E}">
        <p14:creationId xmlns:p14="http://schemas.microsoft.com/office/powerpoint/2010/main" val="2481500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Cost Report Flow and timeline Continue 3</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377440"/>
            <a:ext cx="8149198" cy="3633500"/>
          </a:xfrm>
        </p:spPr>
        <p:txBody>
          <a:bodyPr>
            <a:normAutofit fontScale="92500" lnSpcReduction="10000"/>
          </a:bodyPr>
          <a:lstStyle/>
          <a:p>
            <a:r>
              <a:rPr lang="en-US" dirty="0" smtClean="0">
                <a:latin typeface="Arial" panose="020B0604020202020204" pitchFamily="34" charset="0"/>
                <a:cs typeface="Arial" panose="020B0604020202020204" pitchFamily="34" charset="0"/>
              </a:rPr>
              <a:t>Step 7</a:t>
            </a:r>
          </a:p>
          <a:p>
            <a:pPr lvl="1"/>
            <a:r>
              <a:rPr lang="en-US" dirty="0" smtClean="0">
                <a:latin typeface="Arial" panose="020B0604020202020204" pitchFamily="34" charset="0"/>
                <a:cs typeface="Arial" panose="020B0604020202020204" pitchFamily="34" charset="0"/>
              </a:rPr>
              <a:t>FAB conducts final audit within 3 years of accepted cost report. </a:t>
            </a:r>
          </a:p>
          <a:p>
            <a:r>
              <a:rPr lang="en-US" dirty="0" smtClean="0">
                <a:latin typeface="Arial" panose="020B0604020202020204" pitchFamily="34" charset="0"/>
                <a:cs typeface="Arial" panose="020B0604020202020204" pitchFamily="34" charset="0"/>
              </a:rPr>
              <a:t>Step 8</a:t>
            </a:r>
          </a:p>
          <a:p>
            <a:pPr lvl="1"/>
            <a:r>
              <a:rPr lang="en-US" dirty="0" smtClean="0">
                <a:latin typeface="Arial" panose="020B0604020202020204" pitchFamily="34" charset="0"/>
                <a:cs typeface="Arial" panose="020B0604020202020204" pitchFamily="34" charset="0"/>
              </a:rPr>
              <a:t>SNFD will conduct final reconciliations based on final audit.</a:t>
            </a:r>
          </a:p>
          <a:p>
            <a:pPr lvl="2"/>
            <a:r>
              <a:rPr lang="en-US" dirty="0" smtClean="0">
                <a:latin typeface="Arial" panose="020B0604020202020204" pitchFamily="34" charset="0"/>
                <a:cs typeface="Arial" panose="020B0604020202020204" pitchFamily="34" charset="0"/>
              </a:rPr>
              <a:t>SNFD will process invoice for providers who were underpaid. Invoice will go through steps 4 and 5. </a:t>
            </a:r>
          </a:p>
          <a:p>
            <a:pPr lvl="2"/>
            <a:r>
              <a:rPr lang="en-US" dirty="0" smtClean="0">
                <a:latin typeface="Arial" panose="020B0604020202020204" pitchFamily="34" charset="0"/>
                <a:cs typeface="Arial" panose="020B0604020202020204" pitchFamily="34" charset="0"/>
              </a:rPr>
              <a:t>SNFD will send demand letter to providers who were overpaid. Providers have 60 days to remit payment to SNFD. </a:t>
            </a:r>
          </a:p>
        </p:txBody>
      </p:sp>
      <p:sp>
        <p:nvSpPr>
          <p:cNvPr id="5" name="Slide Number Placeholder 4"/>
          <p:cNvSpPr>
            <a:spLocks noGrp="1"/>
          </p:cNvSpPr>
          <p:nvPr>
            <p:ph type="sldNum" sz="quarter" idx="12"/>
          </p:nvPr>
        </p:nvSpPr>
        <p:spPr/>
        <p:txBody>
          <a:bodyPr/>
          <a:lstStyle/>
          <a:p>
            <a:fld id="{266D74DB-8FF1-474F-A1B1-A0E533665C7B}" type="slidenum">
              <a:rPr lang="en-US" smtClean="0"/>
              <a:t>15</a:t>
            </a:fld>
            <a:endParaRPr lang="en-US" dirty="0"/>
          </a:p>
        </p:txBody>
      </p:sp>
    </p:spTree>
    <p:extLst>
      <p:ext uri="{BB962C8B-B14F-4D97-AF65-F5344CB8AC3E}">
        <p14:creationId xmlns:p14="http://schemas.microsoft.com/office/powerpoint/2010/main" val="4068466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31136" y="964691"/>
            <a:ext cx="7729728" cy="1220243"/>
          </a:xfrm>
          <a:noFill/>
        </p:spPr>
        <p:txBody>
          <a:bodyPr>
            <a:normAutofit fontScale="90000"/>
          </a:bodyPr>
          <a:lstStyle/>
          <a:p>
            <a:r>
              <a:rPr lang="en-US" dirty="0" smtClean="0">
                <a:solidFill>
                  <a:schemeClr val="tx1"/>
                </a:solidFill>
                <a:latin typeface="Arial" panose="020B0604020202020204" pitchFamily="34" charset="0"/>
                <a:cs typeface="Arial" panose="020B0604020202020204" pitchFamily="34" charset="0"/>
              </a:rPr>
              <a:t>cost report Mistakes that lead to delay in payment or cost report rejection</a:t>
            </a:r>
            <a:endParaRPr lang="en-US" dirty="0">
              <a:solidFill>
                <a:schemeClr val="tx1"/>
              </a:solidFill>
              <a:latin typeface="Arial" panose="020B0604020202020204" pitchFamily="34" charset="0"/>
              <a:cs typeface="Arial" panose="020B0604020202020204" pitchFamily="34" charset="0"/>
            </a:endParaRPr>
          </a:p>
        </p:txBody>
      </p:sp>
      <p:sp>
        <p:nvSpPr>
          <p:cNvPr id="10" name="Content Placeholder 9"/>
          <p:cNvSpPr>
            <a:spLocks noGrp="1"/>
          </p:cNvSpPr>
          <p:nvPr>
            <p:ph idx="1"/>
          </p:nvPr>
        </p:nvSpPr>
        <p:spPr>
          <a:xfrm>
            <a:off x="1699845" y="2299063"/>
            <a:ext cx="8874369" cy="4284617"/>
          </a:xfrm>
        </p:spPr>
        <p:txBody>
          <a:bodyPr>
            <a:normAutofit fontScale="62500" lnSpcReduction="20000"/>
          </a:bodyPr>
          <a:lstStyle/>
          <a:p>
            <a:r>
              <a:rPr lang="en-US" dirty="0" smtClean="0">
                <a:solidFill>
                  <a:schemeClr val="tx1"/>
                </a:solidFill>
                <a:latin typeface="Arial" panose="020B0604020202020204" pitchFamily="34" charset="0"/>
                <a:cs typeface="Arial" panose="020B0604020202020204" pitchFamily="34" charset="0"/>
              </a:rPr>
              <a:t>Page 1 (certification page) is not signed or dated.</a:t>
            </a:r>
          </a:p>
          <a:p>
            <a:r>
              <a:rPr lang="en-US" dirty="0" smtClean="0">
                <a:solidFill>
                  <a:schemeClr val="tx1"/>
                </a:solidFill>
                <a:latin typeface="Arial" panose="020B0604020202020204" pitchFamily="34" charset="0"/>
                <a:cs typeface="Arial" panose="020B0604020202020204" pitchFamily="34" charset="0"/>
              </a:rPr>
              <a:t>Incorrect claiming period (page 1, boxes 25 and 26).</a:t>
            </a:r>
          </a:p>
          <a:p>
            <a:pPr lvl="1"/>
            <a:r>
              <a:rPr lang="en-US" dirty="0" smtClean="0">
                <a:solidFill>
                  <a:schemeClr val="tx1"/>
                </a:solidFill>
                <a:latin typeface="Arial" panose="020B0604020202020204" pitchFamily="34" charset="0"/>
                <a:cs typeface="Arial" panose="020B0604020202020204" pitchFamily="34" charset="0"/>
              </a:rPr>
              <a:t>Please confirm the reporting period is correct for each cost report submitted.</a:t>
            </a:r>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Transports listed on Schedule 9 not complete. </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All categories (Managed Care, Medi-Medi, Fee-for-service, and Other) must be populated.</a:t>
            </a:r>
          </a:p>
          <a:p>
            <a:pPr lvl="1"/>
            <a:r>
              <a:rPr lang="en-US" dirty="0">
                <a:solidFill>
                  <a:schemeClr val="tx1"/>
                </a:solidFill>
                <a:latin typeface="Arial" panose="020B0604020202020204" pitchFamily="34" charset="0"/>
                <a:cs typeface="Arial" panose="020B0604020202020204" pitchFamily="34" charset="0"/>
              </a:rPr>
              <a:t>I</a:t>
            </a:r>
            <a:r>
              <a:rPr lang="en-US" dirty="0" smtClean="0">
                <a:solidFill>
                  <a:schemeClr val="tx1"/>
                </a:solidFill>
                <a:latin typeface="Arial" panose="020B0604020202020204" pitchFamily="34" charset="0"/>
                <a:cs typeface="Arial" panose="020B0604020202020204" pitchFamily="34" charset="0"/>
              </a:rPr>
              <a:t>f you have zero transports for a given category, you need to enter 0 in the appropriate field.</a:t>
            </a:r>
          </a:p>
          <a:p>
            <a:r>
              <a:rPr lang="en-US" dirty="0" smtClean="0">
                <a:solidFill>
                  <a:schemeClr val="tx1"/>
                </a:solidFill>
                <a:latin typeface="Arial" panose="020B0604020202020204" pitchFamily="34" charset="0"/>
                <a:cs typeface="Arial" panose="020B0604020202020204" pitchFamily="34" charset="0"/>
              </a:rPr>
              <a:t>Billing Contract on file has expired or does not cover claiming period.</a:t>
            </a:r>
          </a:p>
          <a:p>
            <a:r>
              <a:rPr lang="en-US" dirty="0" smtClean="0">
                <a:solidFill>
                  <a:schemeClr val="tx1"/>
                </a:solidFill>
                <a:latin typeface="Arial" panose="020B0604020202020204" pitchFamily="34" charset="0"/>
                <a:cs typeface="Arial" panose="020B0604020202020204" pitchFamily="34" charset="0"/>
              </a:rPr>
              <a:t>Cost report not complete, missing schedules or pages when submitted.</a:t>
            </a:r>
          </a:p>
          <a:p>
            <a:pPr lvl="1"/>
            <a:r>
              <a:rPr lang="en-US" dirty="0" smtClean="0">
                <a:solidFill>
                  <a:schemeClr val="tx1"/>
                </a:solidFill>
                <a:latin typeface="Arial" panose="020B0604020202020204" pitchFamily="34" charset="0"/>
                <a:cs typeface="Arial" panose="020B0604020202020204" pitchFamily="34" charset="0"/>
              </a:rPr>
              <a:t>Your pdf must have 15 pages. </a:t>
            </a:r>
          </a:p>
          <a:p>
            <a:r>
              <a:rPr lang="en-US" dirty="0" smtClean="0">
                <a:solidFill>
                  <a:schemeClr val="tx1"/>
                </a:solidFill>
                <a:latin typeface="Arial" panose="020B0604020202020204" pitchFamily="34" charset="0"/>
                <a:cs typeface="Arial" panose="020B0604020202020204" pitchFamily="34" charset="0"/>
              </a:rPr>
              <a:t>In accordance with </a:t>
            </a:r>
            <a:r>
              <a:rPr lang="en-US" dirty="0" smtClean="0">
                <a:solidFill>
                  <a:schemeClr val="tx1"/>
                </a:solidFill>
                <a:latin typeface="Arial" panose="020B0604020202020204" pitchFamily="34" charset="0"/>
                <a:cs typeface="Arial" panose="020B0604020202020204" pitchFamily="34" charset="0"/>
                <a:hlinkClick r:id="rId3"/>
              </a:rPr>
              <a:t>SPA 09-024</a:t>
            </a:r>
            <a:r>
              <a:rPr lang="en-US" dirty="0" smtClean="0">
                <a:solidFill>
                  <a:schemeClr val="tx1"/>
                </a:solidFill>
                <a:latin typeface="Arial" panose="020B0604020202020204" pitchFamily="34" charset="0"/>
                <a:cs typeface="Arial" panose="020B0604020202020204" pitchFamily="34" charset="0"/>
              </a:rPr>
              <a:t>, pre-stabilization services provided by fire engine personnel are not allowable as a MTS cost. Including these costs as MTS in the GEMT Cost Report submission will result in rejection of the GEMT Cost Report submission, or recoupments during your final reconciliation.</a:t>
            </a:r>
          </a:p>
        </p:txBody>
      </p:sp>
      <p:sp>
        <p:nvSpPr>
          <p:cNvPr id="2" name="Slide Number Placeholder 1"/>
          <p:cNvSpPr>
            <a:spLocks noGrp="1"/>
          </p:cNvSpPr>
          <p:nvPr>
            <p:ph type="sldNum" sz="quarter" idx="12"/>
          </p:nvPr>
        </p:nvSpPr>
        <p:spPr/>
        <p:txBody>
          <a:bodyPr/>
          <a:lstStyle/>
          <a:p>
            <a:fld id="{266D74DB-8FF1-474F-A1B1-A0E533665C7B}" type="slidenum">
              <a:rPr lang="en-US" smtClean="0"/>
              <a:t>16</a:t>
            </a:fld>
            <a:endParaRPr lang="en-US" dirty="0"/>
          </a:p>
        </p:txBody>
      </p:sp>
    </p:spTree>
    <p:extLst>
      <p:ext uri="{BB962C8B-B14F-4D97-AF65-F5344CB8AC3E}">
        <p14:creationId xmlns:p14="http://schemas.microsoft.com/office/powerpoint/2010/main" val="642345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517665" y="2381600"/>
            <a:ext cx="5594810" cy="1201860"/>
          </a:xfrm>
          <a:noFill/>
        </p:spPr>
        <p:txBody>
          <a:bodyPr>
            <a:normAutofit fontScale="90000"/>
          </a:bodyPr>
          <a:lstStyle/>
          <a:p>
            <a:r>
              <a:rPr lang="en-US" dirty="0" smtClean="0">
                <a:latin typeface="Arial" panose="020B0604020202020204" pitchFamily="34" charset="0"/>
                <a:cs typeface="Arial" panose="020B0604020202020204" pitchFamily="34" charset="0"/>
              </a:rPr>
              <a:t>Adjusted Schedule 9</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66D74DB-8FF1-474F-A1B1-A0E533665C7B}" type="slidenum">
              <a:rPr lang="en-US" smtClean="0"/>
              <a:t>17</a:t>
            </a:fld>
            <a:endParaRPr lang="en-US" dirty="0"/>
          </a:p>
        </p:txBody>
      </p:sp>
      <p:pic>
        <p:nvPicPr>
          <p:cNvPr id="7" name="Picture 6" descr="This image is the Ground Emergency Medical Transportation Supplimental Reimbursement Program adjusted schedule 9.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2636" y="0"/>
            <a:ext cx="5299364" cy="6858000"/>
          </a:xfrm>
          <a:prstGeom prst="rect">
            <a:avLst/>
          </a:prstGeom>
        </p:spPr>
      </p:pic>
    </p:spTree>
    <p:extLst>
      <p:ext uri="{BB962C8B-B14F-4D97-AF65-F5344CB8AC3E}">
        <p14:creationId xmlns:p14="http://schemas.microsoft.com/office/powerpoint/2010/main" val="1635880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269958" y="380023"/>
            <a:ext cx="7652084" cy="1217771"/>
          </a:xfrm>
          <a:noFill/>
        </p:spPr>
        <p:txBody>
          <a:bodyPr/>
          <a:lstStyle/>
          <a:p>
            <a:r>
              <a:rPr lang="en-US" dirty="0" smtClean="0">
                <a:latin typeface="Arial" panose="020B0604020202020204" pitchFamily="34" charset="0"/>
                <a:cs typeface="Arial" panose="020B0604020202020204" pitchFamily="34" charset="0"/>
              </a:rPr>
              <a:t>Top of adjusted schedule 9</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66D74DB-8FF1-474F-A1B1-A0E533665C7B}" type="slidenum">
              <a:rPr lang="en-US" smtClean="0"/>
              <a:t>18</a:t>
            </a:fld>
            <a:endParaRPr lang="en-US" dirty="0"/>
          </a:p>
        </p:txBody>
      </p:sp>
      <p:pic>
        <p:nvPicPr>
          <p:cNvPr id="4" name="Picture 3" descr="This image is thetop section of the Ground Emergency Medical Transportation Supplimental Reimbursement Program adjusted schedule 9. It highlights Provider Legal Name, Accepted Cost Report Mark Date, and Average Cost Per Trans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6596"/>
            <a:ext cx="12213592" cy="4102330"/>
          </a:xfrm>
          <a:prstGeom prst="rect">
            <a:avLst/>
          </a:prstGeom>
        </p:spPr>
      </p:pic>
    </p:spTree>
    <p:extLst>
      <p:ext uri="{BB962C8B-B14F-4D97-AF65-F5344CB8AC3E}">
        <p14:creationId xmlns:p14="http://schemas.microsoft.com/office/powerpoint/2010/main" val="3710736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269958" y="400358"/>
            <a:ext cx="7652084" cy="1201860"/>
          </a:xfrm>
          <a:noFill/>
        </p:spPr>
        <p:txBody>
          <a:bodyPr>
            <a:normAutofit fontScale="90000"/>
          </a:bodyPr>
          <a:lstStyle/>
          <a:p>
            <a:r>
              <a:rPr lang="en-US" dirty="0" smtClean="0">
                <a:latin typeface="Arial" panose="020B0604020202020204" pitchFamily="34" charset="0"/>
                <a:cs typeface="Arial" panose="020B0604020202020204" pitchFamily="34" charset="0"/>
              </a:rPr>
              <a:t>Average cost per transport box</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66D74DB-8FF1-474F-A1B1-A0E533665C7B}" type="slidenum">
              <a:rPr lang="en-US" smtClean="0"/>
              <a:t>19</a:t>
            </a:fld>
            <a:endParaRPr lang="en-US" dirty="0"/>
          </a:p>
        </p:txBody>
      </p:sp>
      <p:pic>
        <p:nvPicPr>
          <p:cNvPr id="4" name="Picture 3" descr="This image is the average cost per Transport Box of the Ground Emergency Medical Transportation Supplimental Reimbursement Program adjusted schedule 9. It highlights Cost of MTS Service, Indirect Cost Factor, Administration and General Allocation, and Contracted MTS Billing Service Costs. It also highlights MTS Transports to create a total trans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8008"/>
            <a:ext cx="12192000" cy="4384430"/>
          </a:xfrm>
          <a:prstGeom prst="rect">
            <a:avLst/>
          </a:prstGeom>
        </p:spPr>
      </p:pic>
    </p:spTree>
    <p:extLst>
      <p:ext uri="{BB962C8B-B14F-4D97-AF65-F5344CB8AC3E}">
        <p14:creationId xmlns:p14="http://schemas.microsoft.com/office/powerpoint/2010/main" val="3799873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House keeping notes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576945"/>
            <a:ext cx="7729728" cy="3889757"/>
          </a:xfrm>
        </p:spPr>
        <p:txBody>
          <a:bodyPr>
            <a:normAutofit/>
          </a:bodyPr>
          <a:lstStyle/>
          <a:p>
            <a:pPr>
              <a:lnSpc>
                <a:spcPct val="80000"/>
              </a:lnSpc>
            </a:pPr>
            <a:endParaRPr lang="en-US" sz="1700" dirty="0"/>
          </a:p>
          <a:p>
            <a:pPr>
              <a:lnSpc>
                <a:spcPct val="80000"/>
              </a:lnSpc>
            </a:pPr>
            <a:r>
              <a:rPr lang="en-US" sz="1700" dirty="0" smtClean="0">
                <a:latin typeface="Arial" panose="020B0604020202020204" pitchFamily="34" charset="0"/>
                <a:cs typeface="Arial" panose="020B0604020202020204" pitchFamily="34" charset="0"/>
              </a:rPr>
              <a:t>There </a:t>
            </a:r>
            <a:r>
              <a:rPr lang="en-US" sz="1700" dirty="0">
                <a:latin typeface="Arial" panose="020B0604020202020204" pitchFamily="34" charset="0"/>
                <a:cs typeface="Arial" panose="020B0604020202020204" pitchFamily="34" charset="0"/>
              </a:rPr>
              <a:t>will not be a Q &amp; A session after this </a:t>
            </a:r>
            <a:r>
              <a:rPr lang="en-US" sz="1700" dirty="0" smtClean="0">
                <a:latin typeface="Arial" panose="020B0604020202020204" pitchFamily="34" charset="0"/>
                <a:cs typeface="Arial" panose="020B0604020202020204" pitchFamily="34" charset="0"/>
              </a:rPr>
              <a:t>webinar.</a:t>
            </a:r>
          </a:p>
          <a:p>
            <a:pPr>
              <a:lnSpc>
                <a:spcPct val="80000"/>
              </a:lnSpc>
            </a:pPr>
            <a:r>
              <a:rPr lang="en-US" sz="1700" dirty="0" smtClean="0">
                <a:latin typeface="Arial" panose="020B0604020202020204" pitchFamily="34" charset="0"/>
                <a:cs typeface="Arial" panose="020B0604020202020204" pitchFamily="34" charset="0"/>
              </a:rPr>
              <a:t>These slides will be made available on our website after today’s training.</a:t>
            </a:r>
          </a:p>
          <a:p>
            <a:pPr>
              <a:lnSpc>
                <a:spcPct val="80000"/>
              </a:lnSpc>
            </a:pPr>
            <a:r>
              <a:rPr lang="en-US" sz="1700" dirty="0">
                <a:latin typeface="Arial" panose="020B0604020202020204" pitchFamily="34" charset="0"/>
                <a:cs typeface="Arial" panose="020B0604020202020204" pitchFamily="34" charset="0"/>
              </a:rPr>
              <a:t>Please email all questions to the GEMT team at the email address </a:t>
            </a:r>
            <a:r>
              <a:rPr lang="en-US" sz="1700" dirty="0" smtClean="0">
                <a:latin typeface="Arial" panose="020B0604020202020204" pitchFamily="34" charset="0"/>
                <a:cs typeface="Arial" panose="020B0604020202020204" pitchFamily="34" charset="0"/>
              </a:rPr>
              <a:t>listed </a:t>
            </a:r>
            <a:r>
              <a:rPr lang="en-US" sz="1700" dirty="0">
                <a:latin typeface="Arial" panose="020B0604020202020204" pitchFamily="34" charset="0"/>
                <a:cs typeface="Arial" panose="020B0604020202020204" pitchFamily="34" charset="0"/>
              </a:rPr>
              <a:t>below.</a:t>
            </a:r>
          </a:p>
          <a:p>
            <a:endPar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cs typeface="Arial" panose="020B0604020202020204" pitchFamily="34" charset="0"/>
            </a:endParaRPr>
          </a:p>
          <a:p>
            <a:pPr>
              <a:lnSpc>
                <a:spcPct val="80000"/>
              </a:lnSpc>
            </a:pPr>
            <a:endParaRPr lang="en-US" sz="1700" dirty="0" smtClean="0">
              <a:solidFill>
                <a:schemeClr val="tx1"/>
              </a:solidFill>
              <a:hlinkClick r:id="rId3"/>
            </a:endParaRPr>
          </a:p>
          <a:p>
            <a:pPr marL="0" indent="0" algn="ctr">
              <a:lnSpc>
                <a:spcPct val="80000"/>
              </a:lnSpc>
              <a:buNone/>
            </a:pPr>
            <a:r>
              <a:rPr lang="en-US" sz="3600" dirty="0" smtClean="0">
                <a:solidFill>
                  <a:schemeClr val="tx1"/>
                </a:solidFill>
                <a:hlinkClick r:id="rId3"/>
              </a:rPr>
              <a:t>GEMT@dhcs.ca.gov</a:t>
            </a:r>
            <a:endParaRPr lang="en-US" sz="3600" dirty="0" smtClean="0">
              <a:solidFill>
                <a:schemeClr val="tx1"/>
              </a:solidFill>
            </a:endParaRPr>
          </a:p>
          <a:p>
            <a:endParaRPr lang="en-US" dirty="0" smtClean="0"/>
          </a:p>
          <a:p>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2</a:t>
            </a:fld>
            <a:endParaRPr lang="en-US" dirty="0"/>
          </a:p>
        </p:txBody>
      </p:sp>
    </p:spTree>
    <p:extLst>
      <p:ext uri="{BB962C8B-B14F-4D97-AF65-F5344CB8AC3E}">
        <p14:creationId xmlns:p14="http://schemas.microsoft.com/office/powerpoint/2010/main" val="2687397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562" y="396802"/>
            <a:ext cx="7652084" cy="1188720"/>
          </a:xfrm>
          <a:noFill/>
        </p:spPr>
        <p:txBody>
          <a:bodyPr/>
          <a:lstStyle/>
          <a:p>
            <a:r>
              <a:rPr lang="en-US" dirty="0" smtClean="0">
                <a:latin typeface="Arial" panose="020B0604020202020204" pitchFamily="34" charset="0"/>
                <a:cs typeface="Arial" panose="020B0604020202020204" pitchFamily="34" charset="0"/>
              </a:rPr>
              <a:t>Transport discrepancy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01541" y="1685108"/>
            <a:ext cx="9841961" cy="4898571"/>
          </a:xfrm>
        </p:spPr>
        <p:txBody>
          <a:bodyPr>
            <a:normAutofit fontScale="92500"/>
          </a:bodyPr>
          <a:lstStyle/>
          <a:p>
            <a:pPr>
              <a:lnSpc>
                <a:spcPct val="150000"/>
              </a:lnSpc>
            </a:pPr>
            <a:r>
              <a:rPr lang="en-US" sz="2000" dirty="0" smtClean="0">
                <a:latin typeface="Arial" panose="020B0604020202020204" pitchFamily="34" charset="0"/>
                <a:cs typeface="Arial" panose="020B0604020202020204" pitchFamily="34" charset="0"/>
              </a:rPr>
              <a:t>Providers m</a:t>
            </a:r>
            <a:r>
              <a:rPr lang="en-US" sz="2000" dirty="0" smtClean="0">
                <a:solidFill>
                  <a:schemeClr val="tx1"/>
                </a:solidFill>
                <a:latin typeface="Arial" panose="020B0604020202020204" pitchFamily="34" charset="0"/>
                <a:cs typeface="Arial" panose="020B0604020202020204" pitchFamily="34" charset="0"/>
              </a:rPr>
              <a:t>ay </a:t>
            </a:r>
            <a:r>
              <a:rPr lang="en-US" sz="2000" dirty="0">
                <a:solidFill>
                  <a:schemeClr val="tx1"/>
                </a:solidFill>
                <a:latin typeface="Arial" panose="020B0604020202020204" pitchFamily="34" charset="0"/>
                <a:cs typeface="Arial" panose="020B0604020202020204" pitchFamily="34" charset="0"/>
              </a:rPr>
              <a:t>see a variance in the total FFS transports as there could be a lag in </a:t>
            </a:r>
            <a:r>
              <a:rPr lang="en-US" sz="2000" dirty="0" smtClean="0">
                <a:solidFill>
                  <a:schemeClr val="tx1"/>
                </a:solidFill>
                <a:latin typeface="Arial" panose="020B0604020202020204" pitchFamily="34" charset="0"/>
                <a:cs typeface="Arial" panose="020B0604020202020204" pitchFamily="34" charset="0"/>
              </a:rPr>
              <a:t>DHCS’ CA-MMIS s</a:t>
            </a:r>
            <a:r>
              <a:rPr lang="en-US" sz="2000" dirty="0" smtClean="0">
                <a:latin typeface="Arial" panose="020B0604020202020204" pitchFamily="34" charset="0"/>
                <a:cs typeface="Arial" panose="020B0604020202020204" pitchFamily="34" charset="0"/>
              </a:rPr>
              <a:t>ystem-generated </a:t>
            </a:r>
            <a:r>
              <a:rPr lang="en-US" sz="2000" dirty="0">
                <a:latin typeface="Arial" panose="020B0604020202020204" pitchFamily="34" charset="0"/>
                <a:cs typeface="Arial" panose="020B0604020202020204" pitchFamily="34" charset="0"/>
              </a:rPr>
              <a:t>report. </a:t>
            </a:r>
            <a:endParaRPr lang="en-US" dirty="0" smtClean="0">
              <a:latin typeface="Arial" panose="020B0604020202020204" pitchFamily="34" charset="0"/>
              <a:cs typeface="Arial" panose="020B0604020202020204" pitchFamily="34" charset="0"/>
            </a:endParaRPr>
          </a:p>
          <a:p>
            <a:pPr>
              <a:lnSpc>
                <a:spcPct val="150000"/>
              </a:lnSpc>
            </a:pPr>
            <a:r>
              <a:rPr lang="en-US" sz="2000" dirty="0" smtClean="0">
                <a:latin typeface="Arial" panose="020B0604020202020204" pitchFamily="34" charset="0"/>
                <a:cs typeface="Arial" panose="020B0604020202020204" pitchFamily="34" charset="0"/>
              </a:rPr>
              <a:t>Any </a:t>
            </a:r>
            <a:r>
              <a:rPr lang="en-US" sz="2000" dirty="0">
                <a:latin typeface="Arial" panose="020B0604020202020204" pitchFamily="34" charset="0"/>
                <a:cs typeface="Arial" panose="020B0604020202020204" pitchFamily="34" charset="0"/>
              </a:rPr>
              <a:t>discrepancy (high or low) in the FFS transports will be adjusted in the </a:t>
            </a:r>
            <a:r>
              <a:rPr lang="en-US" sz="2000" dirty="0" smtClean="0">
                <a:latin typeface="Arial" panose="020B0604020202020204" pitchFamily="34" charset="0"/>
                <a:cs typeface="Arial" panose="020B0604020202020204" pitchFamily="34" charset="0"/>
              </a:rPr>
              <a:t>‘other’ </a:t>
            </a:r>
            <a:r>
              <a:rPr lang="en-US" sz="2000" dirty="0">
                <a:latin typeface="Arial" panose="020B0604020202020204" pitchFamily="34" charset="0"/>
                <a:cs typeface="Arial" panose="020B0604020202020204" pitchFamily="34" charset="0"/>
              </a:rPr>
              <a:t>category.  </a:t>
            </a:r>
            <a:endParaRPr lang="en-US" sz="2000" dirty="0" smtClean="0">
              <a:latin typeface="Arial" panose="020B0604020202020204" pitchFamily="34" charset="0"/>
              <a:cs typeface="Arial" panose="020B0604020202020204" pitchFamily="34" charset="0"/>
            </a:endParaRPr>
          </a:p>
          <a:p>
            <a:pPr lvl="1">
              <a:lnSpc>
                <a:spcPct val="150000"/>
              </a:lnSpc>
            </a:pPr>
            <a:r>
              <a:rPr lang="en-US" sz="1800" dirty="0" smtClean="0">
                <a:latin typeface="Arial" panose="020B0604020202020204" pitchFamily="34" charset="0"/>
                <a:cs typeface="Arial" panose="020B0604020202020204" pitchFamily="34" charset="0"/>
              </a:rPr>
              <a:t>For </a:t>
            </a:r>
            <a:r>
              <a:rPr lang="en-US" sz="1800" dirty="0">
                <a:latin typeface="Arial" panose="020B0604020202020204" pitchFamily="34" charset="0"/>
                <a:cs typeface="Arial" panose="020B0604020202020204" pitchFamily="34" charset="0"/>
              </a:rPr>
              <a:t>example, if </a:t>
            </a:r>
            <a:r>
              <a:rPr lang="en-US" sz="1800" dirty="0" smtClean="0">
                <a:latin typeface="Arial" panose="020B0604020202020204" pitchFamily="34" charset="0"/>
                <a:cs typeface="Arial" panose="020B0604020202020204" pitchFamily="34" charset="0"/>
              </a:rPr>
              <a:t>a provider </a:t>
            </a:r>
            <a:r>
              <a:rPr lang="en-US" sz="1800" dirty="0">
                <a:latin typeface="Arial" panose="020B0604020202020204" pitchFamily="34" charset="0"/>
                <a:cs typeface="Arial" panose="020B0604020202020204" pitchFamily="34" charset="0"/>
              </a:rPr>
              <a:t>reported 10 FFS transports and 15 ‘other’ </a:t>
            </a:r>
            <a:r>
              <a:rPr lang="en-US" sz="1800" dirty="0">
                <a:solidFill>
                  <a:schemeClr val="tx1"/>
                </a:solidFill>
                <a:latin typeface="Arial" panose="020B0604020202020204" pitchFamily="34" charset="0"/>
                <a:cs typeface="Arial" panose="020B0604020202020204" pitchFamily="34" charset="0"/>
              </a:rPr>
              <a:t>transports and </a:t>
            </a:r>
            <a:r>
              <a:rPr lang="en-US" sz="1800" dirty="0" smtClean="0">
                <a:solidFill>
                  <a:schemeClr val="tx1"/>
                </a:solidFill>
                <a:latin typeface="Arial" panose="020B0604020202020204" pitchFamily="34" charset="0"/>
                <a:cs typeface="Arial" panose="020B0604020202020204" pitchFamily="34" charset="0"/>
              </a:rPr>
              <a:t>CA-MMIS generated </a:t>
            </a:r>
            <a:r>
              <a:rPr lang="en-US" sz="1800" dirty="0">
                <a:solidFill>
                  <a:schemeClr val="tx1"/>
                </a:solidFill>
                <a:latin typeface="Arial" panose="020B0604020202020204" pitchFamily="34" charset="0"/>
                <a:cs typeface="Arial" panose="020B0604020202020204" pitchFamily="34" charset="0"/>
              </a:rPr>
              <a:t>report only showed 8 FFS transports we adjust the FFS transports down to 8 </a:t>
            </a:r>
            <a:r>
              <a:rPr lang="en-US" sz="1800" dirty="0">
                <a:latin typeface="Arial" panose="020B0604020202020204" pitchFamily="34" charset="0"/>
                <a:cs typeface="Arial" panose="020B0604020202020204" pitchFamily="34" charset="0"/>
              </a:rPr>
              <a:t>and increase the ‘other’ transports to 17 in an effort to not change the average cost per transport. </a:t>
            </a:r>
            <a:endParaRPr lang="en-US" sz="1800" dirty="0" smtClean="0">
              <a:latin typeface="Arial" panose="020B0604020202020204" pitchFamily="34" charset="0"/>
              <a:cs typeface="Arial" panose="020B0604020202020204" pitchFamily="34" charset="0"/>
            </a:endParaRPr>
          </a:p>
          <a:p>
            <a:pPr>
              <a:lnSpc>
                <a:spcPct val="150000"/>
              </a:lnSpc>
            </a:pPr>
            <a:r>
              <a:rPr lang="en-US" sz="2000" dirty="0" smtClean="0">
                <a:latin typeface="Arial" panose="020B0604020202020204" pitchFamily="34" charset="0"/>
                <a:cs typeface="Arial" panose="020B0604020202020204" pitchFamily="34" charset="0"/>
              </a:rPr>
              <a:t>Any </a:t>
            </a:r>
            <a:r>
              <a:rPr lang="en-US" sz="2000" dirty="0">
                <a:latin typeface="Arial" panose="020B0604020202020204" pitchFamily="34" charset="0"/>
                <a:cs typeface="Arial" panose="020B0604020202020204" pitchFamily="34" charset="0"/>
              </a:rPr>
              <a:t>additional transports that </a:t>
            </a:r>
            <a:r>
              <a:rPr lang="en-US" sz="2000" dirty="0" smtClean="0">
                <a:latin typeface="Arial" panose="020B0604020202020204" pitchFamily="34" charset="0"/>
                <a:cs typeface="Arial" panose="020B0604020202020204" pitchFamily="34" charset="0"/>
              </a:rPr>
              <a:t>may </a:t>
            </a:r>
            <a:r>
              <a:rPr lang="en-US" sz="2000" dirty="0">
                <a:latin typeface="Arial" panose="020B0604020202020204" pitchFamily="34" charset="0"/>
                <a:cs typeface="Arial" panose="020B0604020202020204" pitchFamily="34" charset="0"/>
              </a:rPr>
              <a:t>be eligible, but are not yet captured on DHCS’ CA-MMIS report for interim payments will be addressed </a:t>
            </a:r>
            <a:r>
              <a:rPr lang="en-US" sz="2000" dirty="0">
                <a:solidFill>
                  <a:schemeClr val="tx1"/>
                </a:solidFill>
                <a:latin typeface="Arial" panose="020B0604020202020204" pitchFamily="34" charset="0"/>
                <a:cs typeface="Arial" panose="020B0604020202020204" pitchFamily="34" charset="0"/>
              </a:rPr>
              <a:t>during the interim se</a:t>
            </a:r>
            <a:r>
              <a:rPr lang="en-US" sz="2000" dirty="0">
                <a:latin typeface="Arial" panose="020B0604020202020204" pitchFamily="34" charset="0"/>
                <a:cs typeface="Arial" panose="020B0604020202020204" pitchFamily="34" charset="0"/>
              </a:rPr>
              <a:t>ttlement.</a:t>
            </a:r>
          </a:p>
        </p:txBody>
      </p:sp>
      <p:sp>
        <p:nvSpPr>
          <p:cNvPr id="4" name="Slide Number Placeholder 3"/>
          <p:cNvSpPr>
            <a:spLocks noGrp="1"/>
          </p:cNvSpPr>
          <p:nvPr>
            <p:ph type="sldNum" sz="quarter" idx="12"/>
          </p:nvPr>
        </p:nvSpPr>
        <p:spPr/>
        <p:txBody>
          <a:bodyPr/>
          <a:lstStyle/>
          <a:p>
            <a:fld id="{266D74DB-8FF1-474F-A1B1-A0E533665C7B}" type="slidenum">
              <a:rPr lang="en-US" smtClean="0"/>
              <a:t>20</a:t>
            </a:fld>
            <a:endParaRPr lang="en-US" dirty="0"/>
          </a:p>
        </p:txBody>
      </p:sp>
    </p:spTree>
    <p:extLst>
      <p:ext uri="{BB962C8B-B14F-4D97-AF65-F5344CB8AC3E}">
        <p14:creationId xmlns:p14="http://schemas.microsoft.com/office/powerpoint/2010/main" val="1521913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266436" y="229481"/>
            <a:ext cx="7652084" cy="757960"/>
          </a:xfrm>
          <a:noFill/>
        </p:spPr>
        <p:txBody>
          <a:bodyPr/>
          <a:lstStyle/>
          <a:p>
            <a:r>
              <a:rPr lang="en-US" dirty="0" smtClean="0">
                <a:latin typeface="Arial" panose="020B0604020202020204" pitchFamily="34" charset="0"/>
                <a:cs typeface="Arial" panose="020B0604020202020204" pitchFamily="34" charset="0"/>
              </a:rPr>
              <a:t>Payment calculation box</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66D74DB-8FF1-474F-A1B1-A0E533665C7B}" type="slidenum">
              <a:rPr lang="en-US" smtClean="0"/>
              <a:t>21</a:t>
            </a:fld>
            <a:endParaRPr lang="en-US" dirty="0"/>
          </a:p>
        </p:txBody>
      </p:sp>
      <p:pic>
        <p:nvPicPr>
          <p:cNvPr id="9" name="Picture 8" descr="This image is the Payment Calculation Box of the Ground Emergency Medical Transportation Supplimental Reimbursement Program adjusted schedule 9. &#10;&#10;The Calculation of Medi-Cal Settlement Non-ACA section highlights Total Number of Fee for Service GEMT Transports per quarter, and Medi-Cal or other Payments per quarter.&#10;&#10;The Calculation of Medi-Cal Settlement ACA section highlights Total Number of Fee for Service GEMT Transports per quarter, and Medi-Cal or other Payments per quarter.&#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 y="1312317"/>
            <a:ext cx="12182376" cy="5501214"/>
          </a:xfrm>
          <a:prstGeom prst="rect">
            <a:avLst/>
          </a:prstGeom>
        </p:spPr>
      </p:pic>
    </p:spTree>
    <p:extLst>
      <p:ext uri="{BB962C8B-B14F-4D97-AF65-F5344CB8AC3E}">
        <p14:creationId xmlns:p14="http://schemas.microsoft.com/office/powerpoint/2010/main" val="473840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79" y="646679"/>
            <a:ext cx="10981037" cy="1654939"/>
          </a:xfrm>
          <a:noFill/>
        </p:spPr>
        <p:txBody>
          <a:bodyPr>
            <a:noAutofit/>
          </a:bodyPr>
          <a:lstStyle/>
          <a:p>
            <a:r>
              <a:rPr lang="en-US" sz="3200" dirty="0" smtClean="0">
                <a:latin typeface="Arial" panose="020B0604020202020204" pitchFamily="34" charset="0"/>
                <a:cs typeface="Arial" panose="020B0604020202020204" pitchFamily="34" charset="0"/>
              </a:rPr>
              <a:t>Affordable care act</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(ACA) FMAP rate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5478" y="2947988"/>
            <a:ext cx="10981037" cy="3025488"/>
          </a:xfrm>
        </p:spPr>
        <p:txBody>
          <a:bodyPr>
            <a:noAutofit/>
          </a:bodyPr>
          <a:lstStyle/>
          <a:p>
            <a:r>
              <a:rPr lang="en-US" sz="2800" dirty="0" smtClean="0">
                <a:latin typeface="Arial" panose="020B0604020202020204" pitchFamily="34" charset="0"/>
                <a:cs typeface="Arial" panose="020B0604020202020204" pitchFamily="34" charset="0"/>
              </a:rPr>
              <a:t>Pursuant to federal law, </a:t>
            </a:r>
            <a:r>
              <a:rPr lang="en-US" sz="2800" dirty="0">
                <a:latin typeface="Arial" panose="020B0604020202020204" pitchFamily="34" charset="0"/>
                <a:cs typeface="Arial" panose="020B0604020202020204" pitchFamily="34" charset="0"/>
              </a:rPr>
              <a:t>services for ACA eligible beneficiaries will </a:t>
            </a:r>
            <a:r>
              <a:rPr lang="en-US" sz="2800" dirty="0" smtClean="0">
                <a:latin typeface="Arial" panose="020B0604020202020204" pitchFamily="34" charset="0"/>
                <a:cs typeface="Arial" panose="020B0604020202020204" pitchFamily="34" charset="0"/>
              </a:rPr>
              <a:t>receive </a:t>
            </a:r>
            <a:r>
              <a:rPr lang="en-US" sz="2800" dirty="0">
                <a:latin typeface="Arial" panose="020B0604020202020204" pitchFamily="34" charset="0"/>
                <a:cs typeface="Arial" panose="020B0604020202020204" pitchFamily="34" charset="0"/>
              </a:rPr>
              <a:t>the increased </a:t>
            </a:r>
            <a:r>
              <a:rPr lang="en-US" sz="2800" dirty="0">
                <a:solidFill>
                  <a:schemeClr val="tx1"/>
                </a:solidFill>
                <a:latin typeface="Arial" panose="020B0604020202020204" pitchFamily="34" charset="0"/>
                <a:cs typeface="Arial" panose="020B0604020202020204" pitchFamily="34" charset="0"/>
              </a:rPr>
              <a:t>FMAP rate </a:t>
            </a:r>
            <a:r>
              <a:rPr lang="en-US" sz="2800" dirty="0" smtClean="0">
                <a:solidFill>
                  <a:schemeClr val="tx1"/>
                </a:solidFill>
                <a:latin typeface="Arial" panose="020B0604020202020204" pitchFamily="34" charset="0"/>
                <a:cs typeface="Arial" panose="020B0604020202020204" pitchFamily="34" charset="0"/>
              </a:rPr>
              <a:t>as follows:</a:t>
            </a:r>
          </a:p>
          <a:p>
            <a:pPr lvl="1"/>
            <a:r>
              <a:rPr lang="en-US" sz="2400" dirty="0" smtClean="0">
                <a:latin typeface="Arial" panose="020B0604020202020204" pitchFamily="34" charset="0"/>
                <a:cs typeface="Arial" panose="020B0604020202020204" pitchFamily="34" charset="0"/>
              </a:rPr>
              <a:t>94% for calendar year 2018;</a:t>
            </a:r>
          </a:p>
          <a:p>
            <a:pPr lvl="1"/>
            <a:r>
              <a:rPr lang="en-US" sz="2400" dirty="0" smtClean="0">
                <a:latin typeface="Arial" panose="020B0604020202020204" pitchFamily="34" charset="0"/>
                <a:cs typeface="Arial" panose="020B0604020202020204" pitchFamily="34" charset="0"/>
              </a:rPr>
              <a:t>93% for calendar year 2019; and</a:t>
            </a:r>
          </a:p>
          <a:p>
            <a:pPr lvl="1"/>
            <a:r>
              <a:rPr lang="en-US" sz="2400" dirty="0" smtClean="0">
                <a:latin typeface="Arial" panose="020B0604020202020204" pitchFamily="34" charset="0"/>
                <a:cs typeface="Arial" panose="020B0604020202020204" pitchFamily="34" charset="0"/>
              </a:rPr>
              <a:t>90% for calendar year 2020 and all subsequent calendar years. </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66D74DB-8FF1-474F-A1B1-A0E533665C7B}" type="slidenum">
              <a:rPr lang="en-US" smtClean="0"/>
              <a:t>22</a:t>
            </a:fld>
            <a:endParaRPr lang="en-US" dirty="0"/>
          </a:p>
        </p:txBody>
      </p:sp>
    </p:spTree>
    <p:extLst>
      <p:ext uri="{BB962C8B-B14F-4D97-AF65-F5344CB8AC3E}">
        <p14:creationId xmlns:p14="http://schemas.microsoft.com/office/powerpoint/2010/main" val="661608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79" y="573889"/>
            <a:ext cx="10981037" cy="1654939"/>
          </a:xfrm>
          <a:noFill/>
        </p:spPr>
        <p:txBody>
          <a:bodyPr>
            <a:noAutofit/>
          </a:bodyPr>
          <a:lstStyle/>
          <a:p>
            <a:r>
              <a:rPr lang="en-US" sz="3200" dirty="0">
                <a:solidFill>
                  <a:schemeClr val="tx1"/>
                </a:solidFill>
                <a:latin typeface="Arial" panose="020B0604020202020204" pitchFamily="34" charset="0"/>
                <a:cs typeface="Arial" panose="020B0604020202020204" pitchFamily="34" charset="0"/>
              </a:rPr>
              <a:t>Families First Coronavirus Response </a:t>
            </a:r>
            <a:r>
              <a:rPr lang="en-US" sz="3200" dirty="0" smtClean="0">
                <a:solidFill>
                  <a:schemeClr val="tx1"/>
                </a:solidFill>
                <a:latin typeface="Arial" panose="020B0604020202020204" pitchFamily="34" charset="0"/>
                <a:cs typeface="Arial" panose="020B0604020202020204" pitchFamily="34" charset="0"/>
              </a:rPr>
              <a:t>Act</a:t>
            </a:r>
            <a:br>
              <a:rPr lang="en-US" sz="3200" dirty="0" smtClean="0">
                <a:solidFill>
                  <a:schemeClr val="tx1"/>
                </a:solidFill>
                <a:latin typeface="Arial" panose="020B0604020202020204" pitchFamily="34" charset="0"/>
                <a:cs typeface="Arial" panose="020B0604020202020204" pitchFamily="34" charset="0"/>
              </a:rPr>
            </a:br>
            <a:r>
              <a:rPr lang="en-US" sz="3200" dirty="0" smtClean="0">
                <a:solidFill>
                  <a:schemeClr val="tx1"/>
                </a:solidFill>
                <a:latin typeface="Arial" panose="020B0604020202020204" pitchFamily="34" charset="0"/>
                <a:cs typeface="Arial" panose="020B0604020202020204" pitchFamily="34" charset="0"/>
              </a:rPr>
              <a:t>(FFCRA)</a:t>
            </a: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5480" y="2741880"/>
            <a:ext cx="10981037" cy="3658920"/>
          </a:xfrm>
        </p:spPr>
        <p:txBody>
          <a:bodyPr>
            <a:noAutofit/>
          </a:bodyPr>
          <a:lstStyle/>
          <a:p>
            <a:r>
              <a:rPr lang="en-US" sz="2800" dirty="0">
                <a:solidFill>
                  <a:schemeClr val="tx1"/>
                </a:solidFill>
                <a:latin typeface="Arial" panose="020B0604020202020204" pitchFamily="34" charset="0"/>
                <a:cs typeface="Arial" panose="020B0604020202020204" pitchFamily="34" charset="0"/>
              </a:rPr>
              <a:t>To help support states and promote stability of coverage amidst the COVID-19 pandemic, </a:t>
            </a:r>
            <a:r>
              <a:rPr lang="en-US" sz="2800" dirty="0" smtClean="0">
                <a:solidFill>
                  <a:schemeClr val="tx1"/>
                </a:solidFill>
                <a:latin typeface="Arial" panose="020B0604020202020204" pitchFamily="34" charset="0"/>
                <a:cs typeface="Arial" panose="020B0604020202020204" pitchFamily="34" charset="0"/>
              </a:rPr>
              <a:t>FFCRA </a:t>
            </a:r>
            <a:r>
              <a:rPr lang="en-US" sz="2800" dirty="0">
                <a:solidFill>
                  <a:schemeClr val="tx1"/>
                </a:solidFill>
                <a:latin typeface="Arial" panose="020B0604020202020204" pitchFamily="34" charset="0"/>
                <a:cs typeface="Arial" panose="020B0604020202020204" pitchFamily="34" charset="0"/>
              </a:rPr>
              <a:t>provides </a:t>
            </a:r>
            <a:r>
              <a:rPr lang="en-US" sz="2800" dirty="0" smtClean="0">
                <a:solidFill>
                  <a:schemeClr val="tx1"/>
                </a:solidFill>
                <a:latin typeface="Arial" panose="020B0604020202020204" pitchFamily="34" charset="0"/>
                <a:cs typeface="Arial" panose="020B0604020202020204" pitchFamily="34" charset="0"/>
              </a:rPr>
              <a:t>a 6.2% </a:t>
            </a:r>
            <a:r>
              <a:rPr lang="en-US" sz="2800" dirty="0">
                <a:solidFill>
                  <a:schemeClr val="tx1"/>
                </a:solidFill>
                <a:latin typeface="Arial" panose="020B0604020202020204" pitchFamily="34" charset="0"/>
                <a:cs typeface="Arial" panose="020B0604020202020204" pitchFamily="34" charset="0"/>
              </a:rPr>
              <a:t>increase in the </a:t>
            </a:r>
            <a:r>
              <a:rPr lang="en-US" sz="2800" dirty="0" smtClean="0">
                <a:solidFill>
                  <a:schemeClr val="tx1"/>
                </a:solidFill>
                <a:latin typeface="Arial" panose="020B0604020202020204" pitchFamily="34" charset="0"/>
                <a:cs typeface="Arial" panose="020B0604020202020204" pitchFamily="34" charset="0"/>
              </a:rPr>
              <a:t>traditional </a:t>
            </a:r>
            <a:r>
              <a:rPr lang="en-US" sz="2800" dirty="0">
                <a:solidFill>
                  <a:schemeClr val="tx1"/>
                </a:solidFill>
                <a:latin typeface="Arial" panose="020B0604020202020204" pitchFamily="34" charset="0"/>
                <a:cs typeface="Arial" panose="020B0604020202020204" pitchFamily="34" charset="0"/>
              </a:rPr>
              <a:t>FMAP for the </a:t>
            </a:r>
            <a:r>
              <a:rPr lang="en-US" sz="2800" dirty="0" smtClean="0">
                <a:solidFill>
                  <a:schemeClr val="tx1"/>
                </a:solidFill>
                <a:latin typeface="Arial" panose="020B0604020202020204" pitchFamily="34" charset="0"/>
                <a:cs typeface="Arial" panose="020B0604020202020204" pitchFamily="34" charset="0"/>
              </a:rPr>
              <a:t>periods listed </a:t>
            </a:r>
            <a:r>
              <a:rPr lang="en-US" sz="2800" dirty="0">
                <a:solidFill>
                  <a:schemeClr val="tx1"/>
                </a:solidFill>
                <a:latin typeface="Arial" panose="020B0604020202020204" pitchFamily="34" charset="0"/>
                <a:cs typeface="Arial" panose="020B0604020202020204" pitchFamily="34" charset="0"/>
              </a:rPr>
              <a:t>below</a:t>
            </a:r>
            <a:r>
              <a:rPr lang="en-US" sz="2800" dirty="0" smtClean="0">
                <a:solidFill>
                  <a:schemeClr val="tx1"/>
                </a:solidFill>
                <a:latin typeface="Arial" panose="020B0604020202020204" pitchFamily="34" charset="0"/>
                <a:cs typeface="Arial" panose="020B0604020202020204" pitchFamily="34" charset="0"/>
              </a:rPr>
              <a:t>:</a:t>
            </a:r>
          </a:p>
          <a:p>
            <a:pPr lvl="1"/>
            <a:r>
              <a:rPr lang="en-US" sz="2400" dirty="0" smtClean="0">
                <a:solidFill>
                  <a:schemeClr val="tx1"/>
                </a:solidFill>
                <a:latin typeface="Arial" panose="020B0604020202020204" pitchFamily="34" charset="0"/>
                <a:cs typeface="Arial" panose="020B0604020202020204" pitchFamily="34" charset="0"/>
              </a:rPr>
              <a:t>SFY </a:t>
            </a:r>
            <a:r>
              <a:rPr lang="en-US" sz="2400" dirty="0">
                <a:solidFill>
                  <a:schemeClr val="tx1"/>
                </a:solidFill>
                <a:latin typeface="Arial" panose="020B0604020202020204" pitchFamily="34" charset="0"/>
                <a:cs typeface="Arial" panose="020B0604020202020204" pitchFamily="34" charset="0"/>
              </a:rPr>
              <a:t>2019-20 Q3 through </a:t>
            </a:r>
            <a:r>
              <a:rPr lang="en-US" sz="2400" dirty="0" smtClean="0">
                <a:solidFill>
                  <a:schemeClr val="tx1"/>
                </a:solidFill>
                <a:latin typeface="Arial" panose="020B0604020202020204" pitchFamily="34" charset="0"/>
                <a:cs typeface="Arial" panose="020B0604020202020204" pitchFamily="34" charset="0"/>
              </a:rPr>
              <a:t>SFY 2022-23 </a:t>
            </a:r>
            <a:r>
              <a:rPr lang="en-US" sz="2400" dirty="0">
                <a:solidFill>
                  <a:schemeClr val="tx1"/>
                </a:solidFill>
                <a:latin typeface="Arial" panose="020B0604020202020204" pitchFamily="34" charset="0"/>
                <a:cs typeface="Arial" panose="020B0604020202020204" pitchFamily="34" charset="0"/>
              </a:rPr>
              <a:t>Q1 (January 2020 through September 2022)</a:t>
            </a:r>
          </a:p>
          <a:p>
            <a:pPr lvl="2"/>
            <a:r>
              <a:rPr lang="en-US" sz="2400" dirty="0">
                <a:solidFill>
                  <a:schemeClr val="tx1"/>
                </a:solidFill>
                <a:latin typeface="Arial" panose="020B0604020202020204" pitchFamily="34" charset="0"/>
                <a:cs typeface="Arial" panose="020B0604020202020204" pitchFamily="34" charset="0"/>
              </a:rPr>
              <a:t>FFCRA may be extended, so these periods are subject to </a:t>
            </a:r>
            <a:r>
              <a:rPr lang="en-US" sz="2400" dirty="0" smtClean="0">
                <a:solidFill>
                  <a:schemeClr val="tx1"/>
                </a:solidFill>
                <a:latin typeface="Arial" panose="020B0604020202020204" pitchFamily="34" charset="0"/>
                <a:cs typeface="Arial" panose="020B0604020202020204" pitchFamily="34" charset="0"/>
              </a:rPr>
              <a:t>change</a:t>
            </a:r>
            <a:r>
              <a:rPr lang="en-US" sz="2400" dirty="0">
                <a:solidFill>
                  <a:schemeClr val="tx1"/>
                </a:solidFill>
                <a:latin typeface="Arial" panose="020B0604020202020204" pitchFamily="34" charset="0"/>
                <a:cs typeface="Arial" panose="020B0604020202020204" pitchFamily="34" charset="0"/>
              </a:rPr>
              <a:t>.</a:t>
            </a:r>
          </a:p>
          <a:p>
            <a:pPr lvl="1"/>
            <a:r>
              <a:rPr lang="en-US" sz="2400" dirty="0">
                <a:solidFill>
                  <a:schemeClr val="tx1"/>
                </a:solidFill>
                <a:latin typeface="Arial" panose="020B0604020202020204" pitchFamily="34" charset="0"/>
                <a:cs typeface="Arial" panose="020B0604020202020204" pitchFamily="34" charset="0"/>
              </a:rPr>
              <a:t>This increase will be seen in </a:t>
            </a:r>
            <a:r>
              <a:rPr lang="en-US" sz="2400" dirty="0" smtClean="0">
                <a:solidFill>
                  <a:schemeClr val="tx1"/>
                </a:solidFill>
                <a:latin typeface="Arial" panose="020B0604020202020204" pitchFamily="34" charset="0"/>
                <a:cs typeface="Arial" panose="020B0604020202020204" pitchFamily="34" charset="0"/>
              </a:rPr>
              <a:t>the Adjusted </a:t>
            </a:r>
            <a:r>
              <a:rPr lang="en-US" sz="2400" dirty="0">
                <a:solidFill>
                  <a:schemeClr val="tx1"/>
                </a:solidFill>
                <a:latin typeface="Arial" panose="020B0604020202020204" pitchFamily="34" charset="0"/>
                <a:cs typeface="Arial" panose="020B0604020202020204" pitchFamily="34" charset="0"/>
              </a:rPr>
              <a:t>Schedule 9 when </a:t>
            </a:r>
            <a:r>
              <a:rPr lang="en-US" sz="2400" dirty="0" smtClean="0">
                <a:solidFill>
                  <a:schemeClr val="tx1"/>
                </a:solidFill>
                <a:latin typeface="Arial" panose="020B0604020202020204" pitchFamily="34" charset="0"/>
                <a:cs typeface="Arial" panose="020B0604020202020204" pitchFamily="34" charset="0"/>
              </a:rPr>
              <a:t>reimbursements </a:t>
            </a:r>
            <a:r>
              <a:rPr lang="en-US" sz="2400" dirty="0">
                <a:solidFill>
                  <a:schemeClr val="tx1"/>
                </a:solidFill>
                <a:latin typeface="Arial" panose="020B0604020202020204" pitchFamily="34" charset="0"/>
                <a:cs typeface="Arial" panose="020B0604020202020204" pitchFamily="34" charset="0"/>
              </a:rPr>
              <a:t>are processed by DHCS</a:t>
            </a:r>
          </a:p>
        </p:txBody>
      </p:sp>
      <p:sp>
        <p:nvSpPr>
          <p:cNvPr id="4" name="Slide Number Placeholder 3"/>
          <p:cNvSpPr>
            <a:spLocks noGrp="1"/>
          </p:cNvSpPr>
          <p:nvPr>
            <p:ph type="sldNum" sz="quarter" idx="12"/>
          </p:nvPr>
        </p:nvSpPr>
        <p:spPr/>
        <p:txBody>
          <a:bodyPr/>
          <a:lstStyle/>
          <a:p>
            <a:fld id="{266D74DB-8FF1-474F-A1B1-A0E533665C7B}" type="slidenum">
              <a:rPr lang="en-US" smtClean="0"/>
              <a:t>23</a:t>
            </a:fld>
            <a:endParaRPr lang="en-US" dirty="0"/>
          </a:p>
        </p:txBody>
      </p:sp>
    </p:spTree>
    <p:extLst>
      <p:ext uri="{BB962C8B-B14F-4D97-AF65-F5344CB8AC3E}">
        <p14:creationId xmlns:p14="http://schemas.microsoft.com/office/powerpoint/2010/main" val="3006364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497154"/>
          </a:xfrm>
          <a:noFill/>
        </p:spPr>
        <p:txBody>
          <a:bodyPr>
            <a:normAutofit/>
          </a:bodyPr>
          <a:lstStyle/>
          <a:p>
            <a:r>
              <a:rPr lang="en-US" dirty="0">
                <a:solidFill>
                  <a:schemeClr val="tx1"/>
                </a:solidFill>
                <a:latin typeface="Arial" panose="020B0604020202020204" pitchFamily="34" charset="0"/>
                <a:cs typeface="Arial" panose="020B0604020202020204" pitchFamily="34" charset="0"/>
              </a:rPr>
              <a:t>Cost report due </a:t>
            </a:r>
            <a:r>
              <a:rPr lang="en-US" dirty="0" smtClean="0">
                <a:solidFill>
                  <a:schemeClr val="tx1"/>
                </a:solidFill>
                <a:latin typeface="Arial" panose="020B0604020202020204" pitchFamily="34" charset="0"/>
                <a:cs typeface="Arial" panose="020B0604020202020204" pitchFamily="34" charset="0"/>
              </a:rPr>
              <a:t>dates</a:t>
            </a:r>
            <a:endParaRPr lang="en-US" strike="sngStrik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3130413"/>
            <a:ext cx="7729728" cy="2461494"/>
          </a:xfrm>
        </p:spPr>
        <p:txBody>
          <a:bodyPr>
            <a:normAutofit fontScale="92500"/>
          </a:bodyPr>
          <a:lstStyle/>
          <a:p>
            <a:r>
              <a:rPr lang="en-US" sz="2800" dirty="0">
                <a:solidFill>
                  <a:schemeClr val="tx1"/>
                </a:solidFill>
                <a:latin typeface="Arial" panose="020B0604020202020204" pitchFamily="34" charset="0"/>
                <a:cs typeface="Arial" panose="020B0604020202020204" pitchFamily="34" charset="0"/>
              </a:rPr>
              <a:t>Cost Reports for SFYs 2018-19, 2019-20, and 2020-21 are due to DHCS by July 31, 2022.</a:t>
            </a:r>
          </a:p>
          <a:p>
            <a:r>
              <a:rPr lang="en-US" sz="2800" dirty="0">
                <a:solidFill>
                  <a:schemeClr val="tx1"/>
                </a:solidFill>
                <a:latin typeface="Arial" panose="020B0604020202020204" pitchFamily="34" charset="0"/>
                <a:cs typeface="Arial" panose="020B0604020202020204" pitchFamily="34" charset="0"/>
              </a:rPr>
              <a:t>Cost Reports for SFY 2021-22 are due to DHCS by November 30, 2022.</a:t>
            </a:r>
          </a:p>
        </p:txBody>
      </p:sp>
      <p:sp>
        <p:nvSpPr>
          <p:cNvPr id="4" name="Slide Number Placeholder 3"/>
          <p:cNvSpPr>
            <a:spLocks noGrp="1"/>
          </p:cNvSpPr>
          <p:nvPr>
            <p:ph type="sldNum" sz="quarter" idx="12"/>
          </p:nvPr>
        </p:nvSpPr>
        <p:spPr/>
        <p:txBody>
          <a:bodyPr/>
          <a:lstStyle/>
          <a:p>
            <a:fld id="{266D74DB-8FF1-474F-A1B1-A0E533665C7B}" type="slidenum">
              <a:rPr lang="en-US" smtClean="0"/>
              <a:t>24</a:t>
            </a:fld>
            <a:endParaRPr lang="en-US" dirty="0"/>
          </a:p>
        </p:txBody>
      </p:sp>
    </p:spTree>
    <p:extLst>
      <p:ext uri="{BB962C8B-B14F-4D97-AF65-F5344CB8AC3E}">
        <p14:creationId xmlns:p14="http://schemas.microsoft.com/office/powerpoint/2010/main" val="1362962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Want more gemt information?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1362" y="3165266"/>
            <a:ext cx="10989275" cy="3052654"/>
          </a:xfrm>
        </p:spPr>
        <p:txBody>
          <a:bodyPr>
            <a:normAutofit/>
          </a:bodyPr>
          <a:lstStyle/>
          <a:p>
            <a:r>
              <a:rPr lang="en-US" sz="2000" dirty="0" smtClean="0">
                <a:latin typeface="Arial" panose="020B0604020202020204" pitchFamily="34" charset="0"/>
                <a:cs typeface="Arial" panose="020B0604020202020204" pitchFamily="34" charset="0"/>
              </a:rPr>
              <a:t>Please visit </a:t>
            </a:r>
            <a:r>
              <a:rPr lang="en-US" sz="2000" dirty="0">
                <a:latin typeface="Arial" panose="020B0604020202020204" pitchFamily="34" charset="0"/>
                <a:cs typeface="Arial" panose="020B0604020202020204" pitchFamily="34" charset="0"/>
              </a:rPr>
              <a:t>our website: </a:t>
            </a:r>
            <a:r>
              <a:rPr lang="en-US" sz="2000" dirty="0" smtClean="0">
                <a:latin typeface="Arial" panose="020B0604020202020204" pitchFamily="34" charset="0"/>
                <a:cs typeface="Arial" panose="020B0604020202020204" pitchFamily="34" charset="0"/>
                <a:hlinkClick r:id="rId3" tooltip="http://www.dhcs.ca.gov/provgovpart/Pages/GEMT.aspx"/>
              </a:rPr>
              <a:t>Medi-Cal Ground Emergency Medical Transportation Supplemental Reimbursement Program</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Join our email </a:t>
            </a:r>
            <a:r>
              <a:rPr lang="en-US" sz="2000" dirty="0">
                <a:latin typeface="Arial" panose="020B0604020202020204" pitchFamily="34" charset="0"/>
                <a:cs typeface="Arial" panose="020B0604020202020204" pitchFamily="34" charset="0"/>
              </a:rPr>
              <a:t>distribution list: </a:t>
            </a:r>
            <a:r>
              <a:rPr lang="en-US" sz="2000" dirty="0" smtClean="0">
                <a:latin typeface="Arial" panose="020B0604020202020204" pitchFamily="34" charset="0"/>
                <a:cs typeface="Arial" panose="020B0604020202020204" pitchFamily="34" charset="0"/>
                <a:hlinkClick r:id="rId4" tooltip="http://apps.dhcs.ca.gov/listsubscribe/default.aspx?list=dhcsgemt"/>
              </a:rPr>
              <a:t>GMET email distribution list</a:t>
            </a:r>
            <a:endParaRPr lang="en-US" sz="2000" dirty="0" smtClean="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Email questions to </a:t>
            </a:r>
            <a:r>
              <a:rPr lang="en-US" sz="2000" dirty="0" smtClean="0">
                <a:latin typeface="Arial" panose="020B0604020202020204" pitchFamily="34" charset="0"/>
                <a:cs typeface="Arial" panose="020B0604020202020204" pitchFamily="34" charset="0"/>
                <a:hlinkClick r:id="rId5"/>
              </a:rPr>
              <a:t>GEMT@dhcs.ca.gov</a:t>
            </a:r>
            <a:endParaRPr lang="en-US" sz="2000" dirty="0" smtClean="0">
              <a:latin typeface="Arial" panose="020B0604020202020204" pitchFamily="34" charset="0"/>
              <a:cs typeface="Arial" panose="020B0604020202020204" pitchFamily="34" charset="0"/>
            </a:endParaRPr>
          </a:p>
          <a:p>
            <a:endParaRPr lang="en-US" sz="2000" dirty="0" smtClean="0"/>
          </a:p>
          <a:p>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25</a:t>
            </a:fld>
            <a:endParaRPr lang="en-US" dirty="0"/>
          </a:p>
        </p:txBody>
      </p:sp>
    </p:spTree>
    <p:extLst>
      <p:ext uri="{BB962C8B-B14F-4D97-AF65-F5344CB8AC3E}">
        <p14:creationId xmlns:p14="http://schemas.microsoft.com/office/powerpoint/2010/main" val="662629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Administration cost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7" y="3165266"/>
            <a:ext cx="7729728" cy="2189328"/>
          </a:xfrm>
        </p:spPr>
        <p:txBody>
          <a:bodyPr>
            <a:normAutofit/>
          </a:bodyPr>
          <a:lstStyle/>
          <a:p>
            <a:endParaRPr lang="en-US" sz="2000" dirty="0" smtClean="0"/>
          </a:p>
          <a:p>
            <a:r>
              <a:rPr lang="en-US" dirty="0" smtClean="0">
                <a:latin typeface="Arial" panose="020B0604020202020204" pitchFamily="34" charset="0"/>
                <a:cs typeface="Arial" panose="020B0604020202020204" pitchFamily="34" charset="0"/>
              </a:rPr>
              <a:t>Here with me today is Marie Jones from Metro Fire to talk about the administration cost portion of GEMT.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66D74DB-8FF1-474F-A1B1-A0E533665C7B}" type="slidenum">
              <a:rPr lang="en-US" smtClean="0"/>
              <a:t>26</a:t>
            </a:fld>
            <a:endParaRPr lang="en-US" dirty="0"/>
          </a:p>
        </p:txBody>
      </p:sp>
    </p:spTree>
    <p:extLst>
      <p:ext uri="{BB962C8B-B14F-4D97-AF65-F5344CB8AC3E}">
        <p14:creationId xmlns:p14="http://schemas.microsoft.com/office/powerpoint/2010/main" val="311358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67322" y="2681712"/>
            <a:ext cx="8991600" cy="1645920"/>
          </a:xfrm>
        </p:spPr>
        <p:txBody>
          <a:bodyPr/>
          <a:lstStyle/>
          <a:p>
            <a:r>
              <a:rPr lang="en-US" dirty="0" smtClean="0">
                <a:latin typeface="Arial" panose="020B0604020202020204" pitchFamily="34" charset="0"/>
                <a:cs typeface="Arial" panose="020B0604020202020204" pitchFamily="34" charset="0"/>
              </a:rPr>
              <a:t>The end</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266D74DB-8FF1-474F-A1B1-A0E533665C7B}" type="slidenum">
              <a:rPr lang="en-US" smtClean="0"/>
              <a:t>27</a:t>
            </a:fld>
            <a:endParaRPr lang="en-US" dirty="0"/>
          </a:p>
        </p:txBody>
      </p:sp>
    </p:spTree>
    <p:extLst>
      <p:ext uri="{BB962C8B-B14F-4D97-AF65-F5344CB8AC3E}">
        <p14:creationId xmlns:p14="http://schemas.microsoft.com/office/powerpoint/2010/main" val="1130635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acronyms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298357"/>
            <a:ext cx="7729728" cy="4168345"/>
          </a:xfrm>
        </p:spPr>
        <p:txBody>
          <a:bodyPr>
            <a:normAutofit/>
          </a:bodyPr>
          <a:lstStyle/>
          <a:p>
            <a:pPr>
              <a:lnSpc>
                <a:spcPct val="80000"/>
              </a:lnSpc>
            </a:pPr>
            <a:endParaRPr lang="en-US" sz="1700" dirty="0"/>
          </a:p>
          <a:p>
            <a:pPr marL="228600" lvl="1">
              <a:lnSpc>
                <a:spcPct val="80000"/>
              </a:lnSpc>
            </a:pPr>
            <a:r>
              <a:rPr lang="en-US" sz="1700" dirty="0">
                <a:latin typeface="Arial" panose="020B0604020202020204" pitchFamily="34" charset="0"/>
                <a:cs typeface="Arial" panose="020B0604020202020204" pitchFamily="34" charset="0"/>
              </a:rPr>
              <a:t>ACA – Affordable Care </a:t>
            </a:r>
            <a:r>
              <a:rPr lang="en-US" sz="1700" dirty="0" smtClean="0">
                <a:latin typeface="Arial" panose="020B0604020202020204" pitchFamily="34" charset="0"/>
                <a:cs typeface="Arial" panose="020B0604020202020204" pitchFamily="34" charset="0"/>
              </a:rPr>
              <a:t>Act</a:t>
            </a:r>
            <a:endParaRPr lang="en-US" sz="1700" dirty="0">
              <a:latin typeface="Arial" panose="020B0604020202020204" pitchFamily="34" charset="0"/>
              <a:cs typeface="Arial" panose="020B0604020202020204" pitchFamily="34" charset="0"/>
            </a:endParaRPr>
          </a:p>
          <a:p>
            <a:pPr marL="228600" lvl="1">
              <a:lnSpc>
                <a:spcPct val="80000"/>
              </a:lnSpc>
            </a:pPr>
            <a:r>
              <a:rPr lang="en-US" sz="1700" dirty="0">
                <a:latin typeface="Arial" panose="020B0604020202020204" pitchFamily="34" charset="0"/>
                <a:cs typeface="Arial" panose="020B0604020202020204" pitchFamily="34" charset="0"/>
              </a:rPr>
              <a:t>CA-MMIS – California Medicaid Management Information Systems </a:t>
            </a:r>
          </a:p>
          <a:p>
            <a:pPr marL="228600" lvl="1">
              <a:lnSpc>
                <a:spcPct val="80000"/>
              </a:lnSpc>
            </a:pPr>
            <a:r>
              <a:rPr lang="en-US" sz="1700" dirty="0">
                <a:latin typeface="Arial" panose="020B0604020202020204" pitchFamily="34" charset="0"/>
                <a:cs typeface="Arial" panose="020B0604020202020204" pitchFamily="34" charset="0"/>
              </a:rPr>
              <a:t>CMS – Centers for Medicare &amp; Medicaid Services</a:t>
            </a:r>
          </a:p>
          <a:p>
            <a:pPr marL="228600" lvl="1">
              <a:lnSpc>
                <a:spcPct val="80000"/>
              </a:lnSpc>
            </a:pPr>
            <a:r>
              <a:rPr lang="en-US" sz="1700" dirty="0">
                <a:latin typeface="Arial" panose="020B0604020202020204" pitchFamily="34" charset="0"/>
                <a:cs typeface="Arial" panose="020B0604020202020204" pitchFamily="34" charset="0"/>
              </a:rPr>
              <a:t>CPE – Certified Public </a:t>
            </a:r>
            <a:r>
              <a:rPr lang="en-US" sz="1700" dirty="0" smtClean="0">
                <a:latin typeface="Arial" panose="020B0604020202020204" pitchFamily="34" charset="0"/>
                <a:cs typeface="Arial" panose="020B0604020202020204" pitchFamily="34" charset="0"/>
              </a:rPr>
              <a:t>Expenditures</a:t>
            </a:r>
          </a:p>
          <a:p>
            <a:pPr marL="228600" lvl="1">
              <a:lnSpc>
                <a:spcPct val="80000"/>
              </a:lnSpc>
            </a:pPr>
            <a:r>
              <a:rPr lang="en-US" sz="1700" dirty="0" smtClean="0">
                <a:solidFill>
                  <a:schemeClr val="tx1"/>
                </a:solidFill>
                <a:latin typeface="Arial" panose="020B0604020202020204" pitchFamily="34" charset="0"/>
                <a:cs typeface="Arial" panose="020B0604020202020204" pitchFamily="34" charset="0"/>
              </a:rPr>
              <a:t>FFCRA </a:t>
            </a:r>
            <a:r>
              <a:rPr lang="en-US" sz="1700" dirty="0">
                <a:solidFill>
                  <a:schemeClr val="tx1"/>
                </a:solidFill>
                <a:latin typeface="Arial" panose="020B0604020202020204" pitchFamily="34" charset="0"/>
                <a:cs typeface="Arial" panose="020B0604020202020204" pitchFamily="34" charset="0"/>
              </a:rPr>
              <a:t>– Families First Coronavirus Response Act</a:t>
            </a:r>
          </a:p>
          <a:p>
            <a:pPr marL="228600" lvl="1">
              <a:lnSpc>
                <a:spcPct val="80000"/>
              </a:lnSpc>
            </a:pPr>
            <a:r>
              <a:rPr lang="en-US" sz="1700" dirty="0" smtClean="0">
                <a:latin typeface="Arial" panose="020B0604020202020204" pitchFamily="34" charset="0"/>
                <a:cs typeface="Arial" panose="020B0604020202020204" pitchFamily="34" charset="0"/>
              </a:rPr>
              <a:t>FFP – Federal Financial Participation</a:t>
            </a:r>
          </a:p>
          <a:p>
            <a:pPr marL="228600" lvl="1">
              <a:lnSpc>
                <a:spcPct val="80000"/>
              </a:lnSpc>
            </a:pPr>
            <a:r>
              <a:rPr lang="en-US" sz="1700" dirty="0" smtClean="0">
                <a:latin typeface="Arial" panose="020B0604020202020204" pitchFamily="34" charset="0"/>
                <a:cs typeface="Arial" panose="020B0604020202020204" pitchFamily="34" charset="0"/>
              </a:rPr>
              <a:t>FMAP </a:t>
            </a:r>
            <a:r>
              <a:rPr lang="en-US" sz="1700" dirty="0">
                <a:latin typeface="Arial" panose="020B0604020202020204" pitchFamily="34" charset="0"/>
                <a:cs typeface="Arial" panose="020B0604020202020204" pitchFamily="34" charset="0"/>
              </a:rPr>
              <a:t>– Federal M</a:t>
            </a:r>
            <a:r>
              <a:rPr lang="en-US" sz="1700" dirty="0" smtClean="0">
                <a:latin typeface="Arial" panose="020B0604020202020204" pitchFamily="34" charset="0"/>
                <a:cs typeface="Arial" panose="020B0604020202020204" pitchFamily="34" charset="0"/>
              </a:rPr>
              <a:t>edical Assistance Percentage </a:t>
            </a:r>
            <a:endParaRPr lang="en-US" sz="1700" dirty="0">
              <a:latin typeface="Arial" panose="020B0604020202020204" pitchFamily="34" charset="0"/>
              <a:cs typeface="Arial" panose="020B0604020202020204" pitchFamily="34" charset="0"/>
            </a:endParaRPr>
          </a:p>
          <a:p>
            <a:pPr marL="228600" lvl="1">
              <a:lnSpc>
                <a:spcPct val="80000"/>
              </a:lnSpc>
            </a:pPr>
            <a:r>
              <a:rPr lang="en-US" sz="1700" dirty="0">
                <a:latin typeface="Arial" panose="020B0604020202020204" pitchFamily="34" charset="0"/>
                <a:cs typeface="Arial" panose="020B0604020202020204" pitchFamily="34" charset="0"/>
              </a:rPr>
              <a:t>GEMT – Ground Emergency Medical Transportation</a:t>
            </a:r>
          </a:p>
          <a:p>
            <a:pPr marL="228600" lvl="1">
              <a:lnSpc>
                <a:spcPct val="80000"/>
              </a:lnSpc>
            </a:pPr>
            <a:r>
              <a:rPr lang="en-US" sz="1700" dirty="0">
                <a:latin typeface="Arial" panose="020B0604020202020204" pitchFamily="34" charset="0"/>
                <a:cs typeface="Arial" panose="020B0604020202020204" pitchFamily="34" charset="0"/>
              </a:rPr>
              <a:t>MTS – Medical Transportation </a:t>
            </a:r>
            <a:r>
              <a:rPr lang="en-US" sz="1700" dirty="0" smtClean="0">
                <a:latin typeface="Arial" panose="020B0604020202020204" pitchFamily="34" charset="0"/>
                <a:cs typeface="Arial" panose="020B0604020202020204" pitchFamily="34" charset="0"/>
              </a:rPr>
              <a:t>Services</a:t>
            </a:r>
          </a:p>
          <a:p>
            <a:pPr marL="228600" lvl="1">
              <a:lnSpc>
                <a:spcPct val="80000"/>
              </a:lnSpc>
            </a:pPr>
            <a:r>
              <a:rPr lang="en-US" sz="1700" dirty="0" smtClean="0">
                <a:latin typeface="Arial" panose="020B0604020202020204" pitchFamily="34" charset="0"/>
                <a:cs typeface="Arial" panose="020B0604020202020204" pitchFamily="34" charset="0"/>
              </a:rPr>
              <a:t>POC – Point of Contact</a:t>
            </a:r>
            <a:endParaRPr lang="en-US" sz="1700" dirty="0">
              <a:latin typeface="Arial" panose="020B0604020202020204" pitchFamily="34" charset="0"/>
              <a:cs typeface="Arial" panose="020B0604020202020204" pitchFamily="34" charset="0"/>
            </a:endParaRPr>
          </a:p>
          <a:p>
            <a:pPr marL="228600" lvl="1">
              <a:lnSpc>
                <a:spcPct val="80000"/>
              </a:lnSpc>
            </a:pPr>
            <a:r>
              <a:rPr lang="en-US" sz="1700" dirty="0">
                <a:latin typeface="Arial" panose="020B0604020202020204" pitchFamily="34" charset="0"/>
                <a:cs typeface="Arial" panose="020B0604020202020204" pitchFamily="34" charset="0"/>
              </a:rPr>
              <a:t>SPA – State Plan Amendment</a:t>
            </a:r>
          </a:p>
          <a:p>
            <a:endParaRPr lang="en-US" dirty="0" smtClean="0"/>
          </a:p>
          <a:p>
            <a:endParaRPr lang="en-US" dirty="0" smtClean="0"/>
          </a:p>
          <a:p>
            <a:endParaRPr lang="en-US" dirty="0" smtClean="0"/>
          </a:p>
          <a:p>
            <a:pPr marL="228600" lvl="1"/>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3</a:t>
            </a:fld>
            <a:endParaRPr lang="en-US" dirty="0"/>
          </a:p>
        </p:txBody>
      </p:sp>
    </p:spTree>
    <p:extLst>
      <p:ext uri="{BB962C8B-B14F-4D97-AF65-F5344CB8AC3E}">
        <p14:creationId xmlns:p14="http://schemas.microsoft.com/office/powerpoint/2010/main" val="4016325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13429"/>
            <a:ext cx="7729728" cy="1034725"/>
          </a:xfrm>
          <a:noFill/>
        </p:spPr>
        <p:txBody>
          <a:bodyPr/>
          <a:lstStyle/>
          <a:p>
            <a:r>
              <a:rPr lang="en-US" dirty="0" smtClean="0">
                <a:latin typeface="Arial" panose="020B0604020202020204" pitchFamily="34" charset="0"/>
                <a:cs typeface="Arial" panose="020B0604020202020204" pitchFamily="34" charset="0"/>
              </a:rPr>
              <a:t>Overview</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1559168"/>
            <a:ext cx="7729728" cy="5287107"/>
          </a:xfrm>
        </p:spPr>
        <p:txBody>
          <a:bodyPr>
            <a:normAutofit lnSpcReduction="10000"/>
          </a:bodyPr>
          <a:lstStyle/>
          <a:p>
            <a:r>
              <a:rPr lang="en-US" sz="1700" dirty="0">
                <a:solidFill>
                  <a:schemeClr val="tx1"/>
                </a:solidFill>
                <a:latin typeface="Arial" panose="020B0604020202020204" pitchFamily="34" charset="0"/>
                <a:cs typeface="Arial" panose="020B0604020202020204" pitchFamily="34" charset="0"/>
              </a:rPr>
              <a:t>What is GEMT</a:t>
            </a:r>
          </a:p>
          <a:p>
            <a:r>
              <a:rPr lang="en-US" sz="1700" dirty="0">
                <a:solidFill>
                  <a:schemeClr val="tx1"/>
                </a:solidFill>
                <a:latin typeface="Arial" panose="020B0604020202020204" pitchFamily="34" charset="0"/>
                <a:cs typeface="Arial" panose="020B0604020202020204" pitchFamily="34" charset="0"/>
              </a:rPr>
              <a:t>Process for new and existing GEMT providers</a:t>
            </a:r>
          </a:p>
          <a:p>
            <a:r>
              <a:rPr lang="en-US" sz="1700" dirty="0">
                <a:solidFill>
                  <a:schemeClr val="tx1"/>
                </a:solidFill>
                <a:latin typeface="Arial" panose="020B0604020202020204" pitchFamily="34" charset="0"/>
                <a:cs typeface="Arial" panose="020B0604020202020204" pitchFamily="34" charset="0"/>
              </a:rPr>
              <a:t>Who’s who at DHCS</a:t>
            </a:r>
          </a:p>
          <a:p>
            <a:r>
              <a:rPr lang="en-US" sz="1700" dirty="0">
                <a:solidFill>
                  <a:schemeClr val="tx1"/>
                </a:solidFill>
                <a:latin typeface="Arial" panose="020B0604020202020204" pitchFamily="34" charset="0"/>
                <a:cs typeface="Arial" panose="020B0604020202020204" pitchFamily="34" charset="0"/>
              </a:rPr>
              <a:t>GEMT </a:t>
            </a:r>
            <a:r>
              <a:rPr lang="en-US" sz="1700" dirty="0" smtClean="0">
                <a:solidFill>
                  <a:schemeClr val="tx1"/>
                </a:solidFill>
                <a:latin typeface="Arial" panose="020B0604020202020204" pitchFamily="34" charset="0"/>
                <a:cs typeface="Arial" panose="020B0604020202020204" pitchFamily="34" charset="0"/>
              </a:rPr>
              <a:t>cost report flow and timeline</a:t>
            </a:r>
            <a:endParaRPr lang="en-US" sz="1700" dirty="0">
              <a:solidFill>
                <a:schemeClr val="tx1"/>
              </a:solidFill>
              <a:latin typeface="Arial" panose="020B0604020202020204" pitchFamily="34" charset="0"/>
              <a:cs typeface="Arial" panose="020B0604020202020204" pitchFamily="34" charset="0"/>
            </a:endParaRPr>
          </a:p>
          <a:p>
            <a:r>
              <a:rPr lang="en-US" sz="1700" dirty="0">
                <a:solidFill>
                  <a:schemeClr val="tx1"/>
                </a:solidFill>
                <a:latin typeface="Arial" panose="020B0604020202020204" pitchFamily="34" charset="0"/>
                <a:cs typeface="Arial" panose="020B0604020202020204" pitchFamily="34" charset="0"/>
              </a:rPr>
              <a:t>Adjusted Schedule 9 </a:t>
            </a:r>
            <a:r>
              <a:rPr lang="en-US" sz="1700" dirty="0" smtClean="0">
                <a:solidFill>
                  <a:schemeClr val="tx1"/>
                </a:solidFill>
                <a:latin typeface="Arial" panose="020B0604020202020204" pitchFamily="34" charset="0"/>
                <a:cs typeface="Arial" panose="020B0604020202020204" pitchFamily="34" charset="0"/>
              </a:rPr>
              <a:t>and Transport </a:t>
            </a:r>
            <a:r>
              <a:rPr lang="en-US" sz="1700" dirty="0">
                <a:solidFill>
                  <a:schemeClr val="tx1"/>
                </a:solidFill>
                <a:latin typeface="Arial" panose="020B0604020202020204" pitchFamily="34" charset="0"/>
                <a:cs typeface="Arial" panose="020B0604020202020204" pitchFamily="34" charset="0"/>
              </a:rPr>
              <a:t>Adjustments</a:t>
            </a:r>
          </a:p>
          <a:p>
            <a:r>
              <a:rPr lang="en-US" sz="1700" dirty="0" smtClean="0">
                <a:solidFill>
                  <a:schemeClr val="tx1"/>
                </a:solidFill>
                <a:latin typeface="Arial" panose="020B0604020202020204" pitchFamily="34" charset="0"/>
                <a:cs typeface="Arial" panose="020B0604020202020204" pitchFamily="34" charset="0"/>
              </a:rPr>
              <a:t>Interim </a:t>
            </a:r>
            <a:r>
              <a:rPr lang="en-US" sz="1700" dirty="0">
                <a:solidFill>
                  <a:schemeClr val="tx1"/>
                </a:solidFill>
                <a:latin typeface="Arial" panose="020B0604020202020204" pitchFamily="34" charset="0"/>
                <a:cs typeface="Arial" panose="020B0604020202020204" pitchFamily="34" charset="0"/>
              </a:rPr>
              <a:t>Payment Process</a:t>
            </a:r>
          </a:p>
          <a:p>
            <a:r>
              <a:rPr lang="en-US" sz="1700" dirty="0">
                <a:solidFill>
                  <a:schemeClr val="tx1"/>
                </a:solidFill>
                <a:latin typeface="Arial" panose="020B0604020202020204" pitchFamily="34" charset="0"/>
                <a:cs typeface="Arial" panose="020B0604020202020204" pitchFamily="34" charset="0"/>
              </a:rPr>
              <a:t>Interim Settlement Process</a:t>
            </a:r>
          </a:p>
          <a:p>
            <a:r>
              <a:rPr lang="en-US" sz="1700" dirty="0">
                <a:solidFill>
                  <a:schemeClr val="tx1"/>
                </a:solidFill>
                <a:latin typeface="Arial" panose="020B0604020202020204" pitchFamily="34" charset="0"/>
                <a:cs typeface="Arial" panose="020B0604020202020204" pitchFamily="34" charset="0"/>
              </a:rPr>
              <a:t>Final Reconciliation Process</a:t>
            </a:r>
          </a:p>
          <a:p>
            <a:r>
              <a:rPr lang="en-US" sz="1700" dirty="0">
                <a:solidFill>
                  <a:schemeClr val="tx1"/>
                </a:solidFill>
                <a:latin typeface="Arial" panose="020B0604020202020204" pitchFamily="34" charset="0"/>
                <a:cs typeface="Arial" panose="020B0604020202020204" pitchFamily="34" charset="0"/>
              </a:rPr>
              <a:t>Affordable </a:t>
            </a:r>
            <a:r>
              <a:rPr lang="en-US" sz="1700" dirty="0" smtClean="0">
                <a:solidFill>
                  <a:schemeClr val="tx1"/>
                </a:solidFill>
                <a:latin typeface="Arial" panose="020B0604020202020204" pitchFamily="34" charset="0"/>
                <a:cs typeface="Arial" panose="020B0604020202020204" pitchFamily="34" charset="0"/>
              </a:rPr>
              <a:t>Care Act Federal Medical </a:t>
            </a:r>
            <a:r>
              <a:rPr lang="en-US" sz="1700" dirty="0">
                <a:solidFill>
                  <a:schemeClr val="tx1"/>
                </a:solidFill>
                <a:latin typeface="Arial" panose="020B0604020202020204" pitchFamily="34" charset="0"/>
                <a:cs typeface="Arial" panose="020B0604020202020204" pitchFamily="34" charset="0"/>
              </a:rPr>
              <a:t>Assistance Percentage</a:t>
            </a:r>
          </a:p>
          <a:p>
            <a:r>
              <a:rPr lang="en-US" sz="1700" dirty="0">
                <a:solidFill>
                  <a:schemeClr val="tx1"/>
                </a:solidFill>
                <a:latin typeface="Arial" panose="020B0604020202020204" pitchFamily="34" charset="0"/>
                <a:cs typeface="Arial" panose="020B0604020202020204" pitchFamily="34" charset="0"/>
              </a:rPr>
              <a:t>Families First Coronavirus Response Act</a:t>
            </a:r>
          </a:p>
          <a:p>
            <a:r>
              <a:rPr lang="en-US" sz="1700" dirty="0" smtClean="0">
                <a:solidFill>
                  <a:schemeClr val="tx1"/>
                </a:solidFill>
                <a:latin typeface="Arial" panose="020B0604020202020204" pitchFamily="34" charset="0"/>
                <a:cs typeface="Arial" panose="020B0604020202020204" pitchFamily="34" charset="0"/>
              </a:rPr>
              <a:t>Upcoming cost report due dates</a:t>
            </a:r>
            <a:endParaRPr lang="en-US" sz="1700" dirty="0">
              <a:solidFill>
                <a:schemeClr val="tx1"/>
              </a:solidFill>
              <a:latin typeface="Arial" panose="020B0604020202020204" pitchFamily="34" charset="0"/>
              <a:cs typeface="Arial" panose="020B0604020202020204" pitchFamily="34" charset="0"/>
            </a:endParaRPr>
          </a:p>
          <a:p>
            <a:r>
              <a:rPr lang="en-US" sz="1700" dirty="0" smtClean="0">
                <a:solidFill>
                  <a:schemeClr val="tx1"/>
                </a:solidFill>
                <a:latin typeface="Arial" panose="020B0604020202020204" pitchFamily="34" charset="0"/>
                <a:cs typeface="Arial" panose="020B0604020202020204" pitchFamily="34" charset="0"/>
              </a:rPr>
              <a:t>Metro Fire to discuss DHCS</a:t>
            </a:r>
            <a:r>
              <a:rPr lang="en-US" sz="1700" dirty="0">
                <a:solidFill>
                  <a:schemeClr val="tx1"/>
                </a:solidFill>
                <a:latin typeface="Arial" panose="020B0604020202020204" pitchFamily="34" charset="0"/>
                <a:cs typeface="Arial" panose="020B0604020202020204" pitchFamily="34" charset="0"/>
              </a:rPr>
              <a:t>’ Administrative Cost Process (Separate Slide Show)</a:t>
            </a:r>
          </a:p>
        </p:txBody>
      </p:sp>
      <p:sp>
        <p:nvSpPr>
          <p:cNvPr id="4" name="Slide Number Placeholder 3"/>
          <p:cNvSpPr>
            <a:spLocks noGrp="1"/>
          </p:cNvSpPr>
          <p:nvPr>
            <p:ph type="sldNum" sz="quarter" idx="12"/>
          </p:nvPr>
        </p:nvSpPr>
        <p:spPr/>
        <p:txBody>
          <a:bodyPr/>
          <a:lstStyle/>
          <a:p>
            <a:fld id="{266D74DB-8FF1-474F-A1B1-A0E533665C7B}" type="slidenum">
              <a:rPr lang="en-US" smtClean="0"/>
              <a:t>4</a:t>
            </a:fld>
            <a:endParaRPr lang="en-US" dirty="0"/>
          </a:p>
        </p:txBody>
      </p:sp>
    </p:spTree>
    <p:extLst>
      <p:ext uri="{BB962C8B-B14F-4D97-AF65-F5344CB8AC3E}">
        <p14:creationId xmlns:p14="http://schemas.microsoft.com/office/powerpoint/2010/main" val="1628144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960" y="552316"/>
            <a:ext cx="7729728" cy="1188720"/>
          </a:xfrm>
          <a:noFill/>
        </p:spPr>
        <p:txBody>
          <a:bodyPr/>
          <a:lstStyle/>
          <a:p>
            <a:r>
              <a:rPr lang="en-US" dirty="0">
                <a:latin typeface="Arial" panose="020B0604020202020204" pitchFamily="34" charset="0"/>
                <a:cs typeface="Arial" panose="020B0604020202020204" pitchFamily="34" charset="0"/>
              </a:rPr>
              <a:t>What is gemt?</a:t>
            </a:r>
          </a:p>
        </p:txBody>
      </p:sp>
      <p:sp>
        <p:nvSpPr>
          <p:cNvPr id="3" name="Content Placeholder 2"/>
          <p:cNvSpPr>
            <a:spLocks noGrp="1"/>
          </p:cNvSpPr>
          <p:nvPr>
            <p:ph idx="1"/>
          </p:nvPr>
        </p:nvSpPr>
        <p:spPr>
          <a:xfrm>
            <a:off x="788895" y="2294965"/>
            <a:ext cx="10703858" cy="4288715"/>
          </a:xfrm>
        </p:spPr>
        <p:txBody>
          <a:bodyPr>
            <a:normAutofit fontScale="70000" lnSpcReduction="20000"/>
          </a:bodyPr>
          <a:lstStyle/>
          <a:p>
            <a:r>
              <a:rPr lang="en-US" dirty="0" smtClean="0">
                <a:latin typeface="Arial" panose="020B0604020202020204" pitchFamily="34" charset="0"/>
                <a:cs typeface="Arial" panose="020B0604020202020204" pitchFamily="34" charset="0"/>
              </a:rPr>
              <a:t>GEMT </a:t>
            </a:r>
            <a:r>
              <a:rPr lang="en-US" dirty="0">
                <a:latin typeface="Arial" panose="020B0604020202020204" pitchFamily="34" charset="0"/>
                <a:cs typeface="Arial" panose="020B0604020202020204" pitchFamily="34" charset="0"/>
              </a:rPr>
              <a:t>is a supplemental reimbursement program</a:t>
            </a:r>
            <a:r>
              <a:rPr lang="en-US" dirty="0" smtClean="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Supplemental reimbursements </a:t>
            </a:r>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available only for the uncompensated care costs incurred by eligible GEMT providers </a:t>
            </a:r>
            <a:r>
              <a:rPr lang="en-US" dirty="0" smtClean="0">
                <a:latin typeface="Arial" panose="020B0604020202020204" pitchFamily="34" charset="0"/>
                <a:cs typeface="Arial" panose="020B0604020202020204" pitchFamily="34" charset="0"/>
              </a:rPr>
              <a:t>in excess </a:t>
            </a:r>
            <a:r>
              <a:rPr lang="en-US" dirty="0">
                <a:latin typeface="Arial" panose="020B0604020202020204" pitchFamily="34" charset="0"/>
                <a:cs typeface="Arial" panose="020B0604020202020204" pitchFamily="34" charset="0"/>
              </a:rPr>
              <a:t>of the </a:t>
            </a:r>
            <a:r>
              <a:rPr lang="en-US" dirty="0" smtClean="0">
                <a:latin typeface="Arial" panose="020B0604020202020204" pitchFamily="34" charset="0"/>
                <a:cs typeface="Arial" panose="020B0604020202020204" pitchFamily="34" charset="0"/>
              </a:rPr>
              <a:t>already received base payments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GEMT is a </a:t>
            </a:r>
            <a:r>
              <a:rPr lang="en-US" dirty="0" smtClean="0">
                <a:latin typeface="Arial" panose="020B0604020202020204" pitchFamily="34" charset="0"/>
                <a:cs typeface="Arial" panose="020B0604020202020204" pitchFamily="34" charset="0"/>
              </a:rPr>
              <a:t>Certified </a:t>
            </a:r>
            <a:r>
              <a:rPr lang="en-US" dirty="0">
                <a:latin typeface="Arial" panose="020B0604020202020204" pitchFamily="34" charset="0"/>
                <a:cs typeface="Arial" panose="020B0604020202020204" pitchFamily="34" charset="0"/>
              </a:rPr>
              <a:t>Public Expenditure (CPE) based program</a:t>
            </a:r>
            <a:r>
              <a:rPr lang="en-US" dirty="0" smtClean="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A certified public expenditure is when a governmental entity </a:t>
            </a:r>
            <a:r>
              <a:rPr lang="en-US" dirty="0" smtClean="0">
                <a:latin typeface="Arial" panose="020B0604020202020204" pitchFamily="34" charset="0"/>
                <a:cs typeface="Arial" panose="020B0604020202020204" pitchFamily="34" charset="0"/>
              </a:rPr>
              <a:t>(GEMT </a:t>
            </a:r>
            <a:r>
              <a:rPr lang="en-US" dirty="0">
                <a:latin typeface="Arial" panose="020B0604020202020204" pitchFamily="34" charset="0"/>
                <a:cs typeface="Arial" panose="020B0604020202020204" pitchFamily="34" charset="0"/>
              </a:rPr>
              <a:t>providers) certifies that the funds expended </a:t>
            </a:r>
            <a:r>
              <a:rPr lang="en-US" dirty="0">
                <a:solidFill>
                  <a:schemeClr val="tx1"/>
                </a:solidFill>
                <a:latin typeface="Arial" panose="020B0604020202020204" pitchFamily="34" charset="0"/>
                <a:cs typeface="Arial" panose="020B0604020202020204" pitchFamily="34" charset="0"/>
              </a:rPr>
              <a:t>were public funds and qualify for federal reimbursement. </a:t>
            </a:r>
            <a:r>
              <a:rPr lang="en-US" dirty="0" smtClean="0">
                <a:latin typeface="Arial" panose="020B0604020202020204" pitchFamily="34" charset="0"/>
                <a:cs typeface="Arial" panose="020B0604020202020204" pitchFamily="34" charset="0"/>
              </a:rPr>
              <a:t>SPA </a:t>
            </a:r>
            <a:r>
              <a:rPr lang="en-US" dirty="0">
                <a:latin typeface="Arial" panose="020B0604020202020204" pitchFamily="34" charset="0"/>
                <a:cs typeface="Arial" panose="020B0604020202020204" pitchFamily="34" charset="0"/>
              </a:rPr>
              <a:t>09-024 gives the GEMT program federal authority to match </a:t>
            </a:r>
            <a:r>
              <a:rPr lang="en-US" dirty="0" smtClean="0">
                <a:latin typeface="Arial" panose="020B0604020202020204" pitchFamily="34" charset="0"/>
                <a:cs typeface="Arial" panose="020B0604020202020204" pitchFamily="34" charset="0"/>
              </a:rPr>
              <a:t>the non-federal </a:t>
            </a:r>
            <a:r>
              <a:rPr lang="en-US" dirty="0">
                <a:latin typeface="Arial" panose="020B0604020202020204" pitchFamily="34" charset="0"/>
                <a:cs typeface="Arial" panose="020B0604020202020204" pitchFamily="34" charset="0"/>
              </a:rPr>
              <a:t>funds with federal funds on eligible expenditures that have been incurred by the public provider</a:t>
            </a:r>
            <a:r>
              <a:rPr lang="en-US" dirty="0" smtClean="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The supplemental reimbursement amount is determined by the methodology outlined in SPA 09-024 and in the GEMT cost report which has been approved by the Centers for Medicare &amp; Medicaid Services (CMS).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GEMT program is a voluntary program</a:t>
            </a:r>
            <a:r>
              <a:rPr lang="en-US" dirty="0" smtClean="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You can </a:t>
            </a:r>
            <a:r>
              <a:rPr lang="en-US" dirty="0" smtClean="0">
                <a:latin typeface="Arial" panose="020B0604020202020204" pitchFamily="34" charset="0"/>
                <a:cs typeface="Arial" panose="020B0604020202020204" pitchFamily="34" charset="0"/>
              </a:rPr>
              <a:t>choose </a:t>
            </a:r>
            <a:r>
              <a:rPr lang="en-US" dirty="0">
                <a:latin typeface="Arial" panose="020B0604020202020204" pitchFamily="34" charset="0"/>
                <a:cs typeface="Arial" panose="020B0604020202020204" pitchFamily="34" charset="0"/>
              </a:rPr>
              <a:t>not to participate in one year and then choose to participate in the next</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GEMT Cost Report submissions and </a:t>
            </a:r>
            <a:r>
              <a:rPr lang="en-US" dirty="0" smtClean="0">
                <a:latin typeface="Arial" panose="020B0604020202020204" pitchFamily="34" charset="0"/>
                <a:cs typeface="Arial" panose="020B0604020202020204" pitchFamily="34" charset="0"/>
              </a:rPr>
              <a:t>reimbursements </a:t>
            </a:r>
            <a:r>
              <a:rPr lang="en-US" dirty="0">
                <a:latin typeface="Arial" panose="020B0604020202020204" pitchFamily="34" charset="0"/>
                <a:cs typeface="Arial" panose="020B0604020202020204" pitchFamily="34" charset="0"/>
              </a:rPr>
              <a:t>must comply with </a:t>
            </a:r>
            <a:r>
              <a:rPr lang="en-US" dirty="0" smtClean="0">
                <a:latin typeface="Arial" panose="020B0604020202020204" pitchFamily="34" charset="0"/>
                <a:cs typeface="Arial" panose="020B0604020202020204" pitchFamily="34" charset="0"/>
                <a:hlinkClick r:id="rId3"/>
              </a:rPr>
              <a:t>SPA </a:t>
            </a:r>
            <a:r>
              <a:rPr lang="en-US" dirty="0">
                <a:latin typeface="Arial" panose="020B0604020202020204" pitchFamily="34" charset="0"/>
                <a:cs typeface="Arial" panose="020B0604020202020204" pitchFamily="34" charset="0"/>
                <a:hlinkClick r:id="rId3"/>
              </a:rPr>
              <a:t>09-024</a:t>
            </a:r>
            <a:r>
              <a:rPr lang="en-US" dirty="0">
                <a:latin typeface="Arial" panose="020B0604020202020204" pitchFamily="34" charset="0"/>
                <a:cs typeface="Arial" panose="020B0604020202020204" pitchFamily="34" charset="0"/>
              </a:rPr>
              <a:t>.</a:t>
            </a:r>
          </a:p>
          <a:p>
            <a:pPr lvl="1"/>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5</a:t>
            </a:fld>
            <a:endParaRPr lang="en-US" dirty="0"/>
          </a:p>
        </p:txBody>
      </p:sp>
    </p:spTree>
    <p:extLst>
      <p:ext uri="{BB962C8B-B14F-4D97-AF65-F5344CB8AC3E}">
        <p14:creationId xmlns:p14="http://schemas.microsoft.com/office/powerpoint/2010/main" val="1222041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program Eligibility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907957"/>
            <a:ext cx="7729728" cy="3166272"/>
          </a:xfrm>
        </p:spPr>
        <p:txBody>
          <a:bodyPr>
            <a:normAutofit fontScale="85000" lnSpcReduction="10000"/>
          </a:bodyPr>
          <a:lstStyle/>
          <a:p>
            <a:r>
              <a:rPr lang="en-US" dirty="0">
                <a:latin typeface="Arial" panose="020B0604020202020204" pitchFamily="34" charset="0"/>
                <a:cs typeface="Arial" panose="020B0604020202020204" pitchFamily="34" charset="0"/>
              </a:rPr>
              <a:t>In order to be eligible for the GEMT program a provider must meet the following: </a:t>
            </a:r>
          </a:p>
          <a:p>
            <a:pPr lvl="1"/>
            <a:r>
              <a:rPr lang="en-US" dirty="0">
                <a:latin typeface="Arial" panose="020B0604020202020204" pitchFamily="34" charset="0"/>
                <a:cs typeface="Arial" panose="020B0604020202020204" pitchFamily="34" charset="0"/>
              </a:rPr>
              <a:t>Provide GEMT services to Medi-Cal beneficiaries (further defined in </a:t>
            </a:r>
            <a:r>
              <a:rPr lang="en-US" dirty="0">
                <a:latin typeface="Arial" panose="020B0604020202020204" pitchFamily="34" charset="0"/>
                <a:cs typeface="Arial" panose="020B0604020202020204" pitchFamily="34" charset="0"/>
                <a:hlinkClick r:id="rId3"/>
              </a:rPr>
              <a:t>SPA 09-024</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Be enrolled as a Medi-Cal provider for the period being claimed.</a:t>
            </a:r>
          </a:p>
          <a:p>
            <a:pPr lvl="1"/>
            <a:r>
              <a:rPr lang="en-US" dirty="0">
                <a:latin typeface="Arial" panose="020B0604020202020204" pitchFamily="34" charset="0"/>
                <a:cs typeface="Arial" panose="020B0604020202020204" pitchFamily="34" charset="0"/>
              </a:rPr>
              <a:t>Be owned or operated by an eligible governmental entity, to include the state, a city, county, city and county, fire protection district, special district, community services district, health care district, or a federally recognized tribe. </a:t>
            </a:r>
          </a:p>
        </p:txBody>
      </p:sp>
      <p:sp>
        <p:nvSpPr>
          <p:cNvPr id="4" name="Slide Number Placeholder 3"/>
          <p:cNvSpPr>
            <a:spLocks noGrp="1"/>
          </p:cNvSpPr>
          <p:nvPr>
            <p:ph type="sldNum" sz="quarter" idx="12"/>
          </p:nvPr>
        </p:nvSpPr>
        <p:spPr/>
        <p:txBody>
          <a:bodyPr/>
          <a:lstStyle/>
          <a:p>
            <a:fld id="{266D74DB-8FF1-474F-A1B1-A0E533665C7B}" type="slidenum">
              <a:rPr lang="en-US" smtClean="0"/>
              <a:t>6</a:t>
            </a:fld>
            <a:endParaRPr lang="en-US" dirty="0"/>
          </a:p>
        </p:txBody>
      </p:sp>
    </p:spTree>
    <p:extLst>
      <p:ext uri="{BB962C8B-B14F-4D97-AF65-F5344CB8AC3E}">
        <p14:creationId xmlns:p14="http://schemas.microsoft.com/office/powerpoint/2010/main" val="339529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811" y="411874"/>
            <a:ext cx="7767587" cy="1188720"/>
          </a:xfrm>
          <a:noFill/>
        </p:spPr>
        <p:txBody>
          <a:bodyPr/>
          <a:lstStyle/>
          <a:p>
            <a:r>
              <a:rPr lang="en-US" dirty="0" smtClean="0">
                <a:latin typeface="Arial" panose="020B0604020202020204" pitchFamily="34" charset="0"/>
                <a:cs typeface="Arial" panose="020B0604020202020204" pitchFamily="34" charset="0"/>
              </a:rPr>
              <a:t>GEMT Program Enrollment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31089" y="1724298"/>
            <a:ext cx="9803218" cy="5023832"/>
          </a:xfrm>
        </p:spPr>
        <p:txBody>
          <a:bodyPr>
            <a:normAutofit fontScale="85000" lnSpcReduction="10000"/>
          </a:bodyPr>
          <a:lstStyle/>
          <a:p>
            <a:r>
              <a:rPr lang="en-US" dirty="0">
                <a:latin typeface="Arial" panose="020B0604020202020204" pitchFamily="34" charset="0"/>
                <a:cs typeface="Arial" panose="020B0604020202020204" pitchFamily="34" charset="0"/>
              </a:rPr>
              <a:t>To enroll into the GEMT Program, providers must:</a:t>
            </a:r>
          </a:p>
          <a:p>
            <a:pPr lvl="1"/>
            <a:r>
              <a:rPr lang="en-US" dirty="0">
                <a:latin typeface="Arial" panose="020B0604020202020204" pitchFamily="34" charset="0"/>
                <a:cs typeface="Arial" panose="020B0604020202020204" pitchFamily="34" charset="0"/>
              </a:rPr>
              <a:t>Enter into a Provider Participation Agreement (PPA) with </a:t>
            </a:r>
            <a:r>
              <a:rPr lang="en-US" dirty="0" smtClean="0">
                <a:latin typeface="Arial" panose="020B0604020202020204" pitchFamily="34" charset="0"/>
                <a:cs typeface="Arial" panose="020B0604020202020204" pitchFamily="34" charset="0"/>
              </a:rPr>
              <a:t>DHCS</a:t>
            </a:r>
          </a:p>
          <a:p>
            <a:pPr lvl="2"/>
            <a:r>
              <a:rPr lang="en-US" dirty="0" smtClean="0">
                <a:solidFill>
                  <a:srgbClr val="FF0000"/>
                </a:solidFill>
                <a:latin typeface="Arial" panose="020B0604020202020204" pitchFamily="34" charset="0"/>
                <a:cs typeface="Arial" panose="020B0604020202020204" pitchFamily="34" charset="0"/>
                <a:hlinkClick r:id="rId3" tooltip="http://www.dhcs.ca.gov/provgovpart/Documents/GEMT/Participation.pdf"/>
              </a:rPr>
              <a:t>SUPPLEMENTAL REIMBURSEMENT PROGRAM PROVIDER PARTICIPATION AGREEMENT          </a:t>
            </a:r>
            <a:endParaRPr lang="en-US" dirty="0">
              <a:solidFill>
                <a:srgbClr val="FF0000"/>
              </a:solidFill>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Submit </a:t>
            </a:r>
            <a:r>
              <a:rPr lang="en-US" dirty="0">
                <a:latin typeface="Arial" panose="020B0604020202020204" pitchFamily="34" charset="0"/>
                <a:cs typeface="Arial" panose="020B0604020202020204" pitchFamily="34" charset="0"/>
              </a:rPr>
              <a:t>a GovtTIN </a:t>
            </a:r>
            <a:r>
              <a:rPr lang="en-US" dirty="0" smtClean="0">
                <a:latin typeface="Arial" panose="020B0604020202020204" pitchFamily="34" charset="0"/>
                <a:cs typeface="Arial" panose="020B0604020202020204" pitchFamily="34" charset="0"/>
              </a:rPr>
              <a:t>Form</a:t>
            </a:r>
          </a:p>
          <a:p>
            <a:pPr lvl="2"/>
            <a:r>
              <a:rPr lang="en-US" dirty="0" smtClean="0">
                <a:latin typeface="Arial" panose="020B0604020202020204" pitchFamily="34" charset="0"/>
                <a:cs typeface="Arial" panose="020B0604020202020204" pitchFamily="34" charset="0"/>
              </a:rPr>
              <a:t>Email </a:t>
            </a:r>
            <a:r>
              <a:rPr lang="en-US" dirty="0" smtClean="0">
                <a:latin typeface="Arial" panose="020B0604020202020204" pitchFamily="34" charset="0"/>
                <a:cs typeface="Arial" panose="020B0604020202020204" pitchFamily="34" charset="0"/>
                <a:hlinkClick r:id="rId4"/>
              </a:rPr>
              <a:t>GEMT@dhcs.ca.gov</a:t>
            </a:r>
            <a:r>
              <a:rPr lang="en-US" dirty="0" smtClean="0">
                <a:latin typeface="Arial" panose="020B0604020202020204" pitchFamily="34" charset="0"/>
                <a:cs typeface="Arial" panose="020B0604020202020204" pitchFamily="34" charset="0"/>
              </a:rPr>
              <a:t> to receive a GovtTIN Form.</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Complete the GEMT Point of Contact (POC) Form (You’re welcome to submit multiple POC forms)</a:t>
            </a:r>
          </a:p>
          <a:p>
            <a:pPr lvl="2"/>
            <a:r>
              <a:rPr lang="en-US" dirty="0" smtClean="0">
                <a:solidFill>
                  <a:schemeClr val="tx1"/>
                </a:solidFill>
                <a:latin typeface="Arial" panose="020B0604020202020204" pitchFamily="34" charset="0"/>
                <a:cs typeface="Arial" panose="020B0604020202020204" pitchFamily="34" charset="0"/>
                <a:hlinkClick r:id="rId5" tooltip="http://www.dhcs.ca.gov/provgovpart/Documents/GEMT/POC.pdf "/>
              </a:rPr>
              <a:t>GROUND EMERGENCY MEDICAL TRANSPORTATION POINT OF CONTACT INFORMATION</a:t>
            </a:r>
            <a:endParaRPr lang="en-US" dirty="0" smtClean="0">
              <a:solidFill>
                <a:schemeClr val="tx1"/>
              </a:solidFill>
              <a:latin typeface="Arial" panose="020B0604020202020204" pitchFamily="34" charset="0"/>
              <a:cs typeface="Arial" panose="020B0604020202020204" pitchFamily="34" charset="0"/>
            </a:endParaRPr>
          </a:p>
          <a:p>
            <a:pPr lvl="2"/>
            <a:r>
              <a:rPr lang="en-US" dirty="0" smtClean="0">
                <a:solidFill>
                  <a:schemeClr val="tx1"/>
                </a:solidFill>
                <a:latin typeface="Arial" panose="020B0604020202020204" pitchFamily="34" charset="0"/>
                <a:cs typeface="Arial" panose="020B0604020202020204" pitchFamily="34" charset="0"/>
              </a:rPr>
              <a:t>Send form to </a:t>
            </a:r>
            <a:r>
              <a:rPr lang="en-US" dirty="0" smtClean="0">
                <a:solidFill>
                  <a:schemeClr val="tx1"/>
                </a:solidFill>
                <a:latin typeface="Arial" panose="020B0604020202020204" pitchFamily="34" charset="0"/>
                <a:cs typeface="Arial" panose="020B0604020202020204" pitchFamily="34" charset="0"/>
                <a:hlinkClick r:id="rId4"/>
              </a:rPr>
              <a:t>GEMT@dhcs.ca.gov</a:t>
            </a:r>
            <a:r>
              <a:rPr lang="en-US" dirty="0" smtClean="0">
                <a:solidFill>
                  <a:schemeClr val="tx1"/>
                </a:solidFill>
                <a:latin typeface="Arial" panose="020B0604020202020204" pitchFamily="34" charset="0"/>
                <a:cs typeface="Arial" panose="020B0604020202020204" pitchFamily="34" charset="0"/>
              </a:rPr>
              <a:t> and </a:t>
            </a:r>
            <a:r>
              <a:rPr lang="en-US" dirty="0">
                <a:solidFill>
                  <a:schemeClr val="tx1"/>
                </a:solidFill>
                <a:latin typeface="Arial" panose="020B0604020202020204" pitchFamily="34" charset="0"/>
                <a:cs typeface="Arial" panose="020B0604020202020204" pitchFamily="34" charset="0"/>
              </a:rPr>
              <a:t>cc Metro Fire at </a:t>
            </a:r>
            <a:r>
              <a:rPr lang="en-US" dirty="0" smtClean="0">
                <a:solidFill>
                  <a:schemeClr val="accent1">
                    <a:lumMod val="75000"/>
                  </a:schemeClr>
                </a:solidFill>
                <a:latin typeface="Arial" panose="020B0604020202020204" pitchFamily="34" charset="0"/>
                <a:cs typeface="Arial" panose="020B0604020202020204" pitchFamily="34" charset="0"/>
                <a:hlinkClick r:id="rId6"/>
              </a:rPr>
              <a:t>G</a:t>
            </a:r>
            <a:r>
              <a:rPr lang="en-US" dirty="0" smtClean="0">
                <a:solidFill>
                  <a:schemeClr val="tx1"/>
                </a:solidFill>
                <a:latin typeface="Arial" panose="020B0604020202020204" pitchFamily="34" charset="0"/>
                <a:cs typeface="Arial" panose="020B0604020202020204" pitchFamily="34" charset="0"/>
                <a:hlinkClick r:id="rId6"/>
              </a:rPr>
              <a:t>EMT@metrofire.ca.gov</a:t>
            </a:r>
            <a:endParaRPr lang="en-US" dirty="0" smtClean="0">
              <a:solidFill>
                <a:schemeClr val="tx1"/>
              </a:solidFill>
              <a:latin typeface="Arial" panose="020B0604020202020204" pitchFamily="34" charset="0"/>
              <a:cs typeface="Arial" panose="020B0604020202020204" pitchFamily="34" charset="0"/>
            </a:endParaRPr>
          </a:p>
          <a:p>
            <a:pPr lvl="1"/>
            <a:r>
              <a:rPr lang="en-US" dirty="0" smtClean="0">
                <a:solidFill>
                  <a:schemeClr val="tx1"/>
                </a:solidFill>
                <a:latin typeface="Arial" panose="020B0604020202020204" pitchFamily="34" charset="0"/>
                <a:cs typeface="Arial" panose="020B0604020202020204" pitchFamily="34" charset="0"/>
              </a:rPr>
              <a:t>Agree </a:t>
            </a:r>
            <a:r>
              <a:rPr lang="en-US" dirty="0">
                <a:solidFill>
                  <a:schemeClr val="tx1"/>
                </a:solidFill>
                <a:latin typeface="Arial" panose="020B0604020202020204" pitchFamily="34" charset="0"/>
                <a:cs typeface="Arial" panose="020B0604020202020204" pitchFamily="34" charset="0"/>
              </a:rPr>
              <a:t>to reimburse DHCS’ administrative costs associated with overseeing the program (the provider’s allocated costs will be collected by Sacramento Metropolitan Fire District on behalf of DHCS</a:t>
            </a:r>
            <a:r>
              <a:rPr lang="en-US" dirty="0" smtClean="0">
                <a:solidFill>
                  <a:schemeClr val="tx1"/>
                </a:solidFill>
                <a:latin typeface="Arial" panose="020B0604020202020204" pitchFamily="34" charset="0"/>
                <a:cs typeface="Arial" panose="020B0604020202020204" pitchFamily="34" charset="0"/>
              </a:rPr>
              <a:t>).</a:t>
            </a:r>
          </a:p>
          <a:p>
            <a:pPr lvl="2"/>
            <a:r>
              <a:rPr lang="en-US" dirty="0">
                <a:solidFill>
                  <a:schemeClr val="tx1"/>
                </a:solidFill>
                <a:latin typeface="Arial" panose="020B0604020202020204" pitchFamily="34" charset="0"/>
                <a:cs typeface="Arial" panose="020B0604020202020204" pitchFamily="34" charset="0"/>
              </a:rPr>
              <a:t>Email Metro Fire at </a:t>
            </a:r>
            <a:r>
              <a:rPr lang="en-US" dirty="0" smtClean="0">
                <a:solidFill>
                  <a:schemeClr val="accent1">
                    <a:lumMod val="75000"/>
                  </a:schemeClr>
                </a:solidFill>
                <a:latin typeface="Arial" panose="020B0604020202020204" pitchFamily="34" charset="0"/>
                <a:cs typeface="Arial" panose="020B0604020202020204" pitchFamily="34" charset="0"/>
                <a:hlinkClick r:id="rId7"/>
              </a:rPr>
              <a:t>GEMT@metrofire.ca.gov</a:t>
            </a:r>
            <a:r>
              <a:rPr lang="en-US" dirty="0" smtClean="0">
                <a:solidFill>
                  <a:schemeClr val="tx1"/>
                </a:solidFill>
                <a:latin typeface="Arial" panose="020B0604020202020204" pitchFamily="34" charset="0"/>
                <a:cs typeface="Arial" panose="020B0604020202020204" pitchFamily="34" charset="0"/>
              </a:rPr>
              <a:t> for </a:t>
            </a:r>
            <a:r>
              <a:rPr lang="en-US" dirty="0">
                <a:solidFill>
                  <a:schemeClr val="tx1"/>
                </a:solidFill>
                <a:latin typeface="Arial" panose="020B0604020202020204" pitchFamily="34" charset="0"/>
                <a:cs typeface="Arial" panose="020B0604020202020204" pitchFamily="34" charset="0"/>
              </a:rPr>
              <a:t>more information and to </a:t>
            </a:r>
            <a:r>
              <a:rPr lang="en-US" dirty="0" smtClean="0">
                <a:solidFill>
                  <a:schemeClr val="tx1"/>
                </a:solidFill>
                <a:latin typeface="Arial" panose="020B0604020202020204" pitchFamily="34" charset="0"/>
                <a:cs typeface="Arial" panose="020B0604020202020204" pitchFamily="34" charset="0"/>
              </a:rPr>
              <a:t>receive a </a:t>
            </a:r>
            <a:r>
              <a:rPr lang="en-US" dirty="0">
                <a:solidFill>
                  <a:schemeClr val="tx1"/>
                </a:solidFill>
                <a:latin typeface="Arial" panose="020B0604020202020204" pitchFamily="34" charset="0"/>
                <a:cs typeface="Arial" panose="020B0604020202020204" pitchFamily="34" charset="0"/>
              </a:rPr>
              <a:t>copy of </a:t>
            </a:r>
            <a:r>
              <a:rPr lang="en-US" dirty="0" smtClean="0">
                <a:solidFill>
                  <a:schemeClr val="tx1"/>
                </a:solidFill>
                <a:latin typeface="Arial" panose="020B0604020202020204" pitchFamily="34" charset="0"/>
                <a:cs typeface="Arial" panose="020B0604020202020204" pitchFamily="34" charset="0"/>
              </a:rPr>
              <a:t>their </a:t>
            </a:r>
            <a:r>
              <a:rPr lang="en-US" dirty="0">
                <a:solidFill>
                  <a:schemeClr val="tx1"/>
                </a:solidFill>
                <a:latin typeface="Arial" panose="020B0604020202020204" pitchFamily="34" charset="0"/>
                <a:cs typeface="Arial" panose="020B0604020202020204" pitchFamily="34" charset="0"/>
              </a:rPr>
              <a:t>agreement form.</a:t>
            </a:r>
          </a:p>
          <a:p>
            <a:pPr lvl="1"/>
            <a:r>
              <a:rPr lang="en-US" dirty="0" smtClean="0">
                <a:solidFill>
                  <a:schemeClr val="tx1"/>
                </a:solidFill>
                <a:latin typeface="Arial" panose="020B0604020202020204" pitchFamily="34" charset="0"/>
                <a:cs typeface="Arial" panose="020B0604020202020204" pitchFamily="34" charset="0"/>
              </a:rPr>
              <a:t>Complete annually, </a:t>
            </a:r>
            <a:r>
              <a:rPr lang="en-US" dirty="0">
                <a:solidFill>
                  <a:schemeClr val="tx1"/>
                </a:solidFill>
                <a:latin typeface="Arial" panose="020B0604020202020204" pitchFamily="34" charset="0"/>
                <a:cs typeface="Arial" panose="020B0604020202020204" pitchFamily="34" charset="0"/>
              </a:rPr>
              <a:t>a </a:t>
            </a:r>
            <a:r>
              <a:rPr lang="en-US" dirty="0" smtClean="0">
                <a:solidFill>
                  <a:schemeClr val="tx1"/>
                </a:solidFill>
                <a:latin typeface="Arial" panose="020B0604020202020204" pitchFamily="34" charset="0"/>
                <a:cs typeface="Arial" panose="020B0604020202020204" pitchFamily="34" charset="0"/>
              </a:rPr>
              <a:t>GEMT cost </a:t>
            </a:r>
            <a:r>
              <a:rPr lang="en-US" dirty="0">
                <a:solidFill>
                  <a:schemeClr val="tx1"/>
                </a:solidFill>
                <a:latin typeface="Arial" panose="020B0604020202020204" pitchFamily="34" charset="0"/>
                <a:cs typeface="Arial" panose="020B0604020202020204" pitchFamily="34" charset="0"/>
              </a:rPr>
              <a:t>report certifying public expenditures for this program. </a:t>
            </a:r>
          </a:p>
        </p:txBody>
      </p:sp>
      <p:sp>
        <p:nvSpPr>
          <p:cNvPr id="4" name="Slide Number Placeholder 3"/>
          <p:cNvSpPr>
            <a:spLocks noGrp="1"/>
          </p:cNvSpPr>
          <p:nvPr>
            <p:ph type="sldNum" sz="quarter" idx="12"/>
          </p:nvPr>
        </p:nvSpPr>
        <p:spPr/>
        <p:txBody>
          <a:bodyPr/>
          <a:lstStyle/>
          <a:p>
            <a:fld id="{266D74DB-8FF1-474F-A1B1-A0E533665C7B}" type="slidenum">
              <a:rPr lang="en-US" smtClean="0"/>
              <a:t>7</a:t>
            </a:fld>
            <a:endParaRPr lang="en-US" dirty="0"/>
          </a:p>
        </p:txBody>
      </p:sp>
    </p:spTree>
    <p:extLst>
      <p:ext uri="{BB962C8B-B14F-4D97-AF65-F5344CB8AC3E}">
        <p14:creationId xmlns:p14="http://schemas.microsoft.com/office/powerpoint/2010/main" val="342954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Annual requirements for Enrolled providers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3008747"/>
            <a:ext cx="7729728" cy="3209173"/>
          </a:xfrm>
        </p:spPr>
        <p:txBody>
          <a:bodyPr>
            <a:normAutofit fontScale="77500" lnSpcReduction="20000"/>
          </a:bodyPr>
          <a:lstStyle/>
          <a:p>
            <a:r>
              <a:rPr lang="en-US" dirty="0" smtClean="0">
                <a:latin typeface="Arial" panose="020B0604020202020204" pitchFamily="34" charset="0"/>
                <a:cs typeface="Arial" panose="020B0604020202020204" pitchFamily="34" charset="0"/>
              </a:rPr>
              <a:t>PPAs are evergreen, they do not need to be submitted annually. Once executed, the agreement stands until one or both parties wishes to terminate or edit. </a:t>
            </a:r>
          </a:p>
          <a:p>
            <a:r>
              <a:rPr lang="en-US" dirty="0" smtClean="0">
                <a:latin typeface="Arial" panose="020B0604020202020204" pitchFamily="34" charset="0"/>
                <a:cs typeface="Arial" panose="020B0604020202020204" pitchFamily="34" charset="0"/>
              </a:rPr>
              <a:t>Billing service agreements must be current for the applicable state fiscal year (SFY). </a:t>
            </a:r>
          </a:p>
          <a:p>
            <a:r>
              <a:rPr lang="en-US" dirty="0" smtClean="0">
                <a:latin typeface="Arial" panose="020B0604020202020204" pitchFamily="34" charset="0"/>
                <a:cs typeface="Arial" panose="020B0604020202020204" pitchFamily="34" charset="0"/>
              </a:rPr>
              <a:t>Submit cost reports by November 30th.</a:t>
            </a:r>
            <a:endParaRPr lang="en-US" dirty="0">
              <a:latin typeface="Arial" panose="020B0604020202020204" pitchFamily="34" charset="0"/>
              <a:cs typeface="Arial" panose="020B0604020202020204" pitchFamily="34" charset="0"/>
            </a:endParaRPr>
          </a:p>
          <a:p>
            <a:pPr lvl="1"/>
            <a:r>
              <a:rPr lang="en-US" sz="1800" dirty="0" smtClean="0">
                <a:solidFill>
                  <a:schemeClr val="tx1"/>
                </a:solidFill>
                <a:latin typeface="Arial" panose="020B0604020202020204" pitchFamily="34" charset="0"/>
                <a:cs typeface="Arial" panose="020B0604020202020204" pitchFamily="34" charset="0"/>
              </a:rPr>
              <a:t>Please note, the cost report submission deadline will be different for retroactive SFYs 2018-19, 2019-20, and 2020-21 (to be addressed in a later slide).</a:t>
            </a:r>
            <a:endParaRPr 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66D74DB-8FF1-474F-A1B1-A0E533665C7B}" type="slidenum">
              <a:rPr lang="en-US" smtClean="0"/>
              <a:t>8</a:t>
            </a:fld>
            <a:endParaRPr lang="en-US" dirty="0"/>
          </a:p>
        </p:txBody>
      </p:sp>
    </p:spTree>
    <p:extLst>
      <p:ext uri="{BB962C8B-B14F-4D97-AF65-F5344CB8AC3E}">
        <p14:creationId xmlns:p14="http://schemas.microsoft.com/office/powerpoint/2010/main" val="3024940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Who’s Who at dhcs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77103" y="2525422"/>
            <a:ext cx="7637794" cy="3927629"/>
          </a:xfrm>
        </p:spPr>
        <p:txBody>
          <a:bodyPr>
            <a:normAutofit/>
          </a:bodyPr>
          <a:lstStyle/>
          <a:p>
            <a:r>
              <a:rPr lang="en-US" sz="2400" b="1" dirty="0" smtClean="0">
                <a:latin typeface="Arial" panose="020B0604020202020204" pitchFamily="34" charset="0"/>
                <a:cs typeface="Arial" panose="020B0604020202020204" pitchFamily="34" charset="0"/>
              </a:rPr>
              <a:t>Audits and Investigations Division</a:t>
            </a:r>
          </a:p>
          <a:p>
            <a:pPr lvl="1"/>
            <a:r>
              <a:rPr lang="en-US" sz="2200" b="1" dirty="0" smtClean="0">
                <a:latin typeface="Arial" panose="020B0604020202020204" pitchFamily="34" charset="0"/>
                <a:cs typeface="Arial" panose="020B0604020202020204" pitchFamily="34" charset="0"/>
              </a:rPr>
              <a:t>Cost Reporting and Tracking Section (CRTS)</a:t>
            </a:r>
          </a:p>
          <a:p>
            <a:pPr lvl="2"/>
            <a:r>
              <a:rPr lang="en-US" sz="2000" dirty="0" smtClean="0">
                <a:latin typeface="Arial" panose="020B0604020202020204" pitchFamily="34" charset="0"/>
                <a:cs typeface="Arial" panose="020B0604020202020204" pitchFamily="34" charset="0"/>
              </a:rPr>
              <a:t>Monitors the </a:t>
            </a:r>
            <a:r>
              <a:rPr lang="en-US" sz="2000" dirty="0" smtClean="0">
                <a:latin typeface="Arial" panose="020B0604020202020204" pitchFamily="34" charset="0"/>
                <a:cs typeface="Arial" panose="020B0604020202020204" pitchFamily="34" charset="0"/>
                <a:hlinkClick r:id="rId3"/>
              </a:rPr>
              <a:t>GEMTSubmissions@dhcs.ca.gov</a:t>
            </a:r>
            <a:r>
              <a:rPr lang="en-US" sz="2000" dirty="0" smtClean="0">
                <a:latin typeface="Arial" panose="020B0604020202020204" pitchFamily="34" charset="0"/>
                <a:cs typeface="Arial" panose="020B0604020202020204" pitchFamily="34" charset="0"/>
              </a:rPr>
              <a:t> mailbox</a:t>
            </a:r>
          </a:p>
          <a:p>
            <a:pPr lvl="2"/>
            <a:r>
              <a:rPr lang="en-US" sz="2000" dirty="0" smtClean="0">
                <a:latin typeface="Arial" panose="020B0604020202020204" pitchFamily="34" charset="0"/>
                <a:cs typeface="Arial" panose="020B0604020202020204" pitchFamily="34" charset="0"/>
              </a:rPr>
              <a:t>Completes initial review of submitted cost reports</a:t>
            </a:r>
          </a:p>
          <a:p>
            <a:pPr lvl="2"/>
            <a:r>
              <a:rPr lang="en-US" sz="2000" dirty="0" smtClean="0">
                <a:latin typeface="Arial" panose="020B0604020202020204" pitchFamily="34" charset="0"/>
                <a:cs typeface="Arial" panose="020B0604020202020204" pitchFamily="34" charset="0"/>
              </a:rPr>
              <a:t>Sends cost report acceptance emails to providers</a:t>
            </a:r>
          </a:p>
          <a:p>
            <a:pPr lvl="2"/>
            <a:r>
              <a:rPr lang="en-US" sz="2000" dirty="0" smtClean="0">
                <a:latin typeface="Arial" panose="020B0604020202020204" pitchFamily="34" charset="0"/>
                <a:cs typeface="Arial" panose="020B0604020202020204" pitchFamily="34" charset="0"/>
              </a:rPr>
              <a:t>Sends requests additional information</a:t>
            </a:r>
          </a:p>
          <a:p>
            <a:pPr lvl="2"/>
            <a:r>
              <a:rPr lang="en-US" sz="2000" dirty="0">
                <a:latin typeface="Arial" panose="020B0604020202020204" pitchFamily="34" charset="0"/>
                <a:cs typeface="Arial" panose="020B0604020202020204" pitchFamily="34" charset="0"/>
              </a:rPr>
              <a:t>Sends cost report </a:t>
            </a:r>
            <a:r>
              <a:rPr lang="en-US" sz="2000" dirty="0" smtClean="0">
                <a:latin typeface="Arial" panose="020B0604020202020204" pitchFamily="34" charset="0"/>
                <a:cs typeface="Arial" panose="020B0604020202020204" pitchFamily="34" charset="0"/>
              </a:rPr>
              <a:t>rejection emails</a:t>
            </a:r>
            <a:endParaRPr lang="en-US" sz="2000" dirty="0">
              <a:latin typeface="Arial" panose="020B0604020202020204" pitchFamily="34" charset="0"/>
              <a:cs typeface="Arial" panose="020B0604020202020204" pitchFamily="34" charset="0"/>
            </a:endParaRPr>
          </a:p>
          <a:p>
            <a:pPr lvl="2"/>
            <a:endParaRPr lang="en-US" sz="2000" dirty="0" smtClean="0"/>
          </a:p>
          <a:p>
            <a:pPr lvl="2"/>
            <a:endParaRPr lang="en-US" sz="2000" dirty="0" smtClean="0"/>
          </a:p>
          <a:p>
            <a:pPr marL="2286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9</a:t>
            </a:fld>
            <a:endParaRPr lang="en-US" dirty="0"/>
          </a:p>
        </p:txBody>
      </p:sp>
    </p:spTree>
    <p:extLst>
      <p:ext uri="{BB962C8B-B14F-4D97-AF65-F5344CB8AC3E}">
        <p14:creationId xmlns:p14="http://schemas.microsoft.com/office/powerpoint/2010/main" val="1421389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HCS 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2BD714A348B448409FBFD44A860871DB" ma:contentTypeVersion="36" ma:contentTypeDescription="This is the Custom Document Type for use by DHCS" ma:contentTypeScope="" ma:versionID="59c3955d1bcefbbb80e389060b879c5e">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8a8688a3e2b5d3a76042e9603a825619"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ürkiye)"/>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Safety Net Financing</TermName>
          <TermId xmlns="http://schemas.microsoft.com/office/infopath/2007/PartnerControls">98a10317-0f4b-4681-a834-3602f5981606</TermId>
        </TermInfo>
      </Terms>
    </o68eaf9243684232b2418c37bbb152dc>
    <Abstract xmlns="69bc34b3-1921-46c7-8c7a-d18363374b4b" xsi:nil="true"/>
    <Language xmlns="http://schemas.microsoft.com/sharepoint/v3">English</Language>
    <TAGender xmlns="69bc34b3-1921-46c7-8c7a-d18363374b4b" xsi:nil="true"/>
    <_dlc_DocId xmlns="69bc34b3-1921-46c7-8c7a-d18363374b4b">DHCSDOC-2129867196-5132</_dlc_DocId>
    <TAGBusPart xmlns="69bc34b3-1921-46c7-8c7a-d18363374b4b" xsi:nil="true"/>
    <Publication_x0020_Type xmlns="69bc34b3-1921-46c7-8c7a-d18363374b4b" xsi:nil="true"/>
    <Topics xmlns="69bc34b3-1921-46c7-8c7a-d18363374b4b" xsi:nil="true"/>
    <PublishingContactName xmlns="http://schemas.microsoft.com/sharepoint/v3" xsi:nil="true"/>
    <TaxCatchAll xmlns="69bc34b3-1921-46c7-8c7a-d18363374b4b">
      <Value>26</Value>
    </TaxCatchAll>
    <_dlc_DocIdUrl xmlns="69bc34b3-1921-46c7-8c7a-d18363374b4b">
      <Url>https://dhcscagovauthoring/provgovpart/_layouts/15/DocIdRedir.aspx?ID=DHCSDOC-2129867196-5132</Url>
      <Description>DHCSDOC-2129867196-5132</Description>
    </_dlc_DocIdUrl>
    <TAGAge xmlns="69bc34b3-1921-46c7-8c7a-d18363374b4b" xsi:nil="true"/>
    <Reading_x0020_Level xmlns="c1c1dc04-eeda-4b6e-b2df-40979f5da1d3" xsi:nil="true"/>
    <TAGEthnicity xmlns="69bc34b3-1921-46c7-8c7a-d18363374b4b" xsi:nil="true"/>
  </documentManagement>
</p:properties>
</file>

<file path=customXml/itemProps1.xml><?xml version="1.0" encoding="utf-8"?>
<ds:datastoreItem xmlns:ds="http://schemas.openxmlformats.org/officeDocument/2006/customXml" ds:itemID="{A41BE039-8F2B-4DB2-A885-E43460FBD3FF}"/>
</file>

<file path=customXml/itemProps2.xml><?xml version="1.0" encoding="utf-8"?>
<ds:datastoreItem xmlns:ds="http://schemas.openxmlformats.org/officeDocument/2006/customXml" ds:itemID="{2499E9E9-490C-4785-B5B1-F3E1482333F7}"/>
</file>

<file path=customXml/itemProps3.xml><?xml version="1.0" encoding="utf-8"?>
<ds:datastoreItem xmlns:ds="http://schemas.openxmlformats.org/officeDocument/2006/customXml" ds:itemID="{C5961A36-1DFC-4514-B19F-5E7C71F70EB8}"/>
</file>

<file path=customXml/itemProps4.xml><?xml version="1.0" encoding="utf-8"?>
<ds:datastoreItem xmlns:ds="http://schemas.openxmlformats.org/officeDocument/2006/customXml" ds:itemID="{13A35A18-999D-4607-9578-8D41B51538C9}"/>
</file>

<file path=docProps/app.xml><?xml version="1.0" encoding="utf-8"?>
<Properties xmlns="http://schemas.openxmlformats.org/officeDocument/2006/extended-properties" xmlns:vt="http://schemas.openxmlformats.org/officeDocument/2006/docPropsVTypes">
  <Template>DHCS PowerPoint Template</Template>
  <TotalTime>2177</TotalTime>
  <Words>1904</Words>
  <Application>Microsoft Office PowerPoint</Application>
  <PresentationFormat>Widescreen</PresentationFormat>
  <Paragraphs>251</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Segoe UI</vt:lpstr>
      <vt:lpstr>DHCS PowerPoint Template</vt:lpstr>
      <vt:lpstr>Ground Emergency Medical Transportation (GEMT)    Program Training </vt:lpstr>
      <vt:lpstr>House keeping notes</vt:lpstr>
      <vt:lpstr>acronyms</vt:lpstr>
      <vt:lpstr>Overview</vt:lpstr>
      <vt:lpstr>What is gemt?</vt:lpstr>
      <vt:lpstr>gemt program Eligibility </vt:lpstr>
      <vt:lpstr>GEMT Program Enrollment</vt:lpstr>
      <vt:lpstr>Annual requirements for Enrolled providers</vt:lpstr>
      <vt:lpstr>Who’s Who at dhcs</vt:lpstr>
      <vt:lpstr>Who’s Who at dhcs Safety net financing division</vt:lpstr>
      <vt:lpstr>Who’s Who at dhcs Audits and Investigation Division</vt:lpstr>
      <vt:lpstr>GEMT Cost Report Flow and timeline</vt:lpstr>
      <vt:lpstr>GEMT Cost Report Flow and timeline Continue 1</vt:lpstr>
      <vt:lpstr>GEMT Cost Report Flow and timeline Continue 2</vt:lpstr>
      <vt:lpstr>GEMT Cost Report Flow and timeline Continue 3</vt:lpstr>
      <vt:lpstr>cost report Mistakes that lead to delay in payment or cost report rejection</vt:lpstr>
      <vt:lpstr>Adjusted Schedule 9</vt:lpstr>
      <vt:lpstr>Top of adjusted schedule 9</vt:lpstr>
      <vt:lpstr>Average cost per transport box</vt:lpstr>
      <vt:lpstr>Transport discrepancy</vt:lpstr>
      <vt:lpstr>Payment calculation box</vt:lpstr>
      <vt:lpstr>Affordable care act (ACA) FMAP rate</vt:lpstr>
      <vt:lpstr>Families First Coronavirus Response Act (FFCRA)</vt:lpstr>
      <vt:lpstr>Cost report due dates</vt:lpstr>
      <vt:lpstr>Want more gemt information?</vt:lpstr>
      <vt:lpstr>Administration cost</vt:lpstr>
      <vt:lpstr>The end</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GEMT Training</dc:title>
  <dc:creator>Bains, Maninder (HCP-SNFD)@DHCS</dc:creator>
  <cp:keywords/>
  <cp:lastModifiedBy>Clark, Ronald@DHCS</cp:lastModifiedBy>
  <cp:revision>191</cp:revision>
  <cp:lastPrinted>2017-06-16T15:54:38Z</cp:lastPrinted>
  <dcterms:created xsi:type="dcterms:W3CDTF">2017-03-17T17:55:27Z</dcterms:created>
  <dcterms:modified xsi:type="dcterms:W3CDTF">2022-07-05T16:40:26Z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0x010100EEE380F46F125946A8B4C4C90D9FFCDC002BD714A348B448409FBFD44A860871DB</vt:lpwstr>
  </property>
  <property fmtid="{D5CDD505-2E9C-101B-9397-08002B2CF9AE}" pid="3" name="_dlc_DocIdItemGuid">
    <vt:lpwstr>bee3b725-2551-4017-998c-f51c6b417b54</vt:lpwstr>
  </property>
  <property fmtid="{D5CDD505-2E9C-101B-9397-08002B2CF9AE}" pid="4" name="Division">
    <vt:lpwstr>26;#Safety Net Financing|98a10317-0f4b-4681-a834-3602f5981606</vt:lpwstr>
  </property>
</Properties>
</file>