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1" r:id="rId5"/>
  </p:sldMasterIdLst>
  <p:notesMasterIdLst>
    <p:notesMasterId r:id="rId13"/>
  </p:notesMasterIdLst>
  <p:handoutMasterIdLst>
    <p:handoutMasterId r:id="rId14"/>
  </p:handoutMasterIdLst>
  <p:sldIdLst>
    <p:sldId id="256" r:id="rId6"/>
    <p:sldId id="1047" r:id="rId7"/>
    <p:sldId id="1057" r:id="rId8"/>
    <p:sldId id="1056" r:id="rId9"/>
    <p:sldId id="1048" r:id="rId10"/>
    <p:sldId id="1053" r:id="rId11"/>
    <p:sldId id="1058" r:id="rId1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B1296 Stakeholder Meeting" id="{B38BEC86-3D94-47E1-A47D-8DB6048C967E}">
          <p14:sldIdLst>
            <p14:sldId id="256"/>
            <p14:sldId id="1047"/>
            <p14:sldId id="1057"/>
            <p14:sldId id="1056"/>
            <p14:sldId id="1048"/>
            <p14:sldId id="1053"/>
            <p14:sldId id="10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02" autoAdjust="0"/>
    <p:restoredTop sz="94412" autoAdjust="0"/>
  </p:normalViewPr>
  <p:slideViewPr>
    <p:cSldViewPr>
      <p:cViewPr varScale="1">
        <p:scale>
          <a:sx n="68" d="100"/>
          <a:sy n="68" d="100"/>
        </p:scale>
        <p:origin x="84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92"/>
    </p:cViewPr>
  </p:sorterViewPr>
  <p:notesViewPr>
    <p:cSldViewPr>
      <p:cViewPr>
        <p:scale>
          <a:sx n="66" d="100"/>
          <a:sy n="66" d="100"/>
        </p:scale>
        <p:origin x="-2508" y="50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customXml" Target="../customXml/item5.xml"/><Relationship Id="rId14" Type="http://schemas.openxmlformats.org/officeDocument/2006/relationships/handoutMaster" Target="handoutMasters/handoutMaster1.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6" y="5"/>
            <a:ext cx="3038475" cy="4626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53" y="5"/>
            <a:ext cx="3038475" cy="462600"/>
          </a:xfrm>
          <a:prstGeom prst="rect">
            <a:avLst/>
          </a:prstGeom>
        </p:spPr>
        <p:txBody>
          <a:bodyPr vert="horz" lIns="91440" tIns="45720" rIns="91440" bIns="45720" rtlCol="0"/>
          <a:lstStyle>
            <a:lvl1pPr algn="r">
              <a:defRPr sz="1200"/>
            </a:lvl1pPr>
          </a:lstStyle>
          <a:p>
            <a:fld id="{97719F04-BD6C-4544-88AE-E0015FACCB8D}" type="datetimeFigureOut">
              <a:rPr lang="en-US" smtClean="0"/>
              <a:pPr/>
              <a:t>11/29/2020</a:t>
            </a:fld>
            <a:endParaRPr lang="en-US" dirty="0"/>
          </a:p>
        </p:txBody>
      </p:sp>
      <p:sp>
        <p:nvSpPr>
          <p:cNvPr id="4" name="Footer Placeholder 3"/>
          <p:cNvSpPr>
            <a:spLocks noGrp="1"/>
          </p:cNvSpPr>
          <p:nvPr>
            <p:ph type="ftr" sz="quarter" idx="2"/>
          </p:nvPr>
        </p:nvSpPr>
        <p:spPr>
          <a:xfrm>
            <a:off x="16" y="8771892"/>
            <a:ext cx="3038475" cy="4626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53" y="8771892"/>
            <a:ext cx="3038475" cy="462600"/>
          </a:xfrm>
          <a:prstGeom prst="rect">
            <a:avLst/>
          </a:prstGeom>
        </p:spPr>
        <p:txBody>
          <a:bodyPr vert="horz" lIns="91440" tIns="45720" rIns="91440" bIns="45720" rtlCol="0" anchor="b"/>
          <a:lstStyle>
            <a:lvl1pPr algn="r">
              <a:defRPr sz="1200"/>
            </a:lvl1pPr>
          </a:lstStyle>
          <a:p>
            <a:fld id="{1DB26983-80AD-4E78-9D20-B2DA21D6973C}" type="slidenum">
              <a:rPr lang="en-US" smtClean="0"/>
              <a:pPr/>
              <a:t>‹#›</a:t>
            </a:fld>
            <a:endParaRPr lang="en-US" dirty="0"/>
          </a:p>
        </p:txBody>
      </p:sp>
    </p:spTree>
    <p:extLst>
      <p:ext uri="{BB962C8B-B14F-4D97-AF65-F5344CB8AC3E}">
        <p14:creationId xmlns:p14="http://schemas.microsoft.com/office/powerpoint/2010/main" val="3030079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5"/>
            <a:ext cx="3037840" cy="461804"/>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9" y="5"/>
            <a:ext cx="3037840" cy="461804"/>
          </a:xfrm>
          <a:prstGeom prst="rect">
            <a:avLst/>
          </a:prstGeom>
        </p:spPr>
        <p:txBody>
          <a:bodyPr vert="horz" lIns="92757" tIns="46378" rIns="92757" bIns="46378" rtlCol="0"/>
          <a:lstStyle>
            <a:lvl1pPr algn="r">
              <a:defRPr sz="1200"/>
            </a:lvl1pPr>
          </a:lstStyle>
          <a:p>
            <a:fld id="{14E9E214-51BA-4506-9185-65543E644148}" type="datetimeFigureOut">
              <a:rPr lang="en-US" smtClean="0"/>
              <a:pPr/>
              <a:t>11/29/2020</a:t>
            </a:fld>
            <a:endParaRPr lang="en-US" dirty="0"/>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387140"/>
            <a:ext cx="5608320" cy="4156234"/>
          </a:xfrm>
          <a:prstGeom prst="rect">
            <a:avLst/>
          </a:prstGeom>
        </p:spPr>
        <p:txBody>
          <a:bodyPr vert="horz" lIns="92757" tIns="46378" rIns="92757" bIns="46378"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772673"/>
            <a:ext cx="3037840" cy="461804"/>
          </a:xfrm>
          <a:prstGeom prst="rect">
            <a:avLst/>
          </a:prstGeom>
        </p:spPr>
        <p:txBody>
          <a:bodyPr vert="horz" lIns="92757" tIns="46378" rIns="92757" bIns="463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3"/>
            <a:ext cx="3037840" cy="461804"/>
          </a:xfrm>
          <a:prstGeom prst="rect">
            <a:avLst/>
          </a:prstGeom>
        </p:spPr>
        <p:txBody>
          <a:bodyPr vert="horz" lIns="92757" tIns="46378" rIns="92757" bIns="46378" rtlCol="0" anchor="b"/>
          <a:lstStyle>
            <a:lvl1pPr algn="r">
              <a:defRPr sz="1200"/>
            </a:lvl1pPr>
          </a:lstStyle>
          <a:p>
            <a:fld id="{770FE9C6-FF1D-4CD9-9969-4FE09C509EC9}" type="slidenum">
              <a:rPr lang="en-US" smtClean="0"/>
              <a:pPr/>
              <a:t>‹#›</a:t>
            </a:fld>
            <a:endParaRPr lang="en-US" dirty="0"/>
          </a:p>
        </p:txBody>
      </p:sp>
    </p:spTree>
    <p:extLst>
      <p:ext uri="{BB962C8B-B14F-4D97-AF65-F5344CB8AC3E}">
        <p14:creationId xmlns:p14="http://schemas.microsoft.com/office/powerpoint/2010/main" val="1610903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0FE9C6-FF1D-4CD9-9969-4FE09C509EC9}" type="slidenum">
              <a:rPr lang="en-US" smtClean="0"/>
              <a:pPr/>
              <a:t>0</a:t>
            </a:fld>
            <a:endParaRPr lang="en-US" dirty="0"/>
          </a:p>
        </p:txBody>
      </p:sp>
    </p:spTree>
    <p:extLst>
      <p:ext uri="{BB962C8B-B14F-4D97-AF65-F5344CB8AC3E}">
        <p14:creationId xmlns:p14="http://schemas.microsoft.com/office/powerpoint/2010/main" val="2421394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BB649E3-4484-47A6-9085-D951336C5310}"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9683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EC0988-C5B5-45ED-8278-D5DC35EFEE93}"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56059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312AF4-9D62-45F8-8A5A-718C16BEE7AB}"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8076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0F42DD-1A42-4677-B5FC-846508C480F3}"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034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2480D5-73E8-4E81-9B68-493054E2B356}"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7035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40C94E-648E-419B-A06D-FD00DCAE3B10}" type="datetime1">
              <a:rPr lang="en-US" smtClean="0">
                <a:solidFill>
                  <a:prstClr val="black">
                    <a:tint val="75000"/>
                  </a:prstClr>
                </a:solidFill>
              </a:rPr>
              <a:t>11/29/2020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2335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97D242-A8AA-4A77-B838-DC7B8B0BD094}" type="datetime1">
              <a:rPr lang="en-US" smtClean="0">
                <a:solidFill>
                  <a:prstClr val="black">
                    <a:tint val="75000"/>
                  </a:prstClr>
                </a:solidFill>
              </a:rPr>
              <a:t>11/29/2020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4571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3F2BAA-4F0A-4F66-8AD1-5DF12B4D0D1F}" type="datetime1">
              <a:rPr lang="en-US" smtClean="0">
                <a:solidFill>
                  <a:prstClr val="black">
                    <a:tint val="75000"/>
                  </a:prstClr>
                </a:solidFill>
              </a:rPr>
              <a:t>11/29/2020</a:t>
            </a:fld>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74176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8C42A-57CC-4285-A29F-65EF48EE16F0}" type="datetime1">
              <a:rPr lang="en-US" smtClean="0">
                <a:solidFill>
                  <a:prstClr val="black">
                    <a:tint val="75000"/>
                  </a:prstClr>
                </a:solidFill>
              </a:rPr>
              <a:t>11/29/2020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09336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8B6273-CCC4-4D2D-9586-6132D1E7028C}" type="datetime1">
              <a:rPr lang="en-US" smtClean="0">
                <a:solidFill>
                  <a:prstClr val="black">
                    <a:tint val="75000"/>
                  </a:prstClr>
                </a:solidFill>
              </a:rPr>
              <a:t>11/29/2020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0364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75AAE2-C065-4D49-BC62-D7239CC1C82A}" type="datetime1">
              <a:rPr lang="en-US" smtClean="0">
                <a:solidFill>
                  <a:prstClr val="black">
                    <a:tint val="75000"/>
                  </a:prstClr>
                </a:solidFill>
              </a:rPr>
              <a:t>11/29/2020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E90DD5-C827-4603-9064-9ED3D4FC502F}"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7285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9881D-4389-406D-BC7D-67F2113403F9}" type="datetime1">
              <a:rPr lang="en-US" smtClean="0">
                <a:solidFill>
                  <a:prstClr val="black">
                    <a:tint val="75000"/>
                  </a:prstClr>
                </a:solidFill>
              </a:rPr>
              <a:t>11/29/2020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solidFill>
                  <a:prstClr val="black">
                    <a:tint val="75000"/>
                  </a:prstClr>
                </a:solidFill>
              </a:rPr>
              <a:t>&lt;#&gt;</a:t>
            </a:r>
          </a:p>
        </p:txBody>
      </p:sp>
      <p:grpSp>
        <p:nvGrpSpPr>
          <p:cNvPr id="9" name="Group 8"/>
          <p:cNvGrpSpPr/>
          <p:nvPr userDrawn="1"/>
        </p:nvGrpSpPr>
        <p:grpSpPr>
          <a:xfrm>
            <a:off x="610553" y="1295400"/>
            <a:ext cx="7772400" cy="147145"/>
            <a:chOff x="685800" y="914400"/>
            <a:chExt cx="7772400" cy="147145"/>
          </a:xfrm>
        </p:grpSpPr>
        <p:cxnSp>
          <p:nvCxnSpPr>
            <p:cNvPr id="10" name="Straight Connector 9"/>
            <p:cNvCxnSpPr/>
            <p:nvPr userDrawn="1"/>
          </p:nvCxnSpPr>
          <p:spPr>
            <a:xfrm>
              <a:off x="685800" y="914400"/>
              <a:ext cx="7772400" cy="0"/>
            </a:xfrm>
            <a:prstGeom prst="line">
              <a:avLst/>
            </a:prstGeom>
            <a:ln w="76200">
              <a:solidFill>
                <a:schemeClr val="accent3">
                  <a:lumMod val="75000"/>
                </a:schemeClr>
              </a:solidFill>
            </a:ln>
            <a:effectLst>
              <a:glow rad="101600">
                <a:srgbClr val="002060">
                  <a:alpha val="40000"/>
                </a:srgbClr>
              </a:glow>
              <a:innerShdw blurRad="63500" dist="50800" dir="5400000">
                <a:prstClr val="black">
                  <a:alpha val="50000"/>
                </a:prstClr>
              </a:innerShdw>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685800" y="1061545"/>
              <a:ext cx="777240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12" name="Straight Connector 11"/>
          <p:cNvCxnSpPr/>
          <p:nvPr userDrawn="1"/>
        </p:nvCxnSpPr>
        <p:spPr>
          <a:xfrm>
            <a:off x="762000" y="6248400"/>
            <a:ext cx="7924800"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41890" y="6248400"/>
            <a:ext cx="3820510" cy="584775"/>
          </a:xfrm>
          <a:prstGeom prst="rect">
            <a:avLst/>
          </a:prstGeom>
          <a:noFill/>
        </p:spPr>
        <p:txBody>
          <a:bodyPr wrap="square" rtlCol="0">
            <a:spAutoFit/>
          </a:bodyPr>
          <a:lstStyle/>
          <a:p>
            <a:r>
              <a:rPr lang="en-US" sz="3200" b="1" kern="1200" dirty="0">
                <a:solidFill>
                  <a:srgbClr val="002060"/>
                </a:solidFill>
                <a:latin typeface="+mn-lt"/>
                <a:ea typeface="+mn-ea"/>
                <a:cs typeface="+mn-cs"/>
              </a:rPr>
              <a:t>CalH</a:t>
            </a:r>
            <a:r>
              <a:rPr lang="en-US" sz="3200" b="1" dirty="0">
                <a:solidFill>
                  <a:srgbClr val="002060"/>
                </a:solidFill>
              </a:rPr>
              <a:t>EE</a:t>
            </a:r>
            <a:r>
              <a:rPr lang="en-US" sz="3200" b="1" kern="1200" dirty="0">
                <a:solidFill>
                  <a:srgbClr val="002060"/>
                </a:solidFill>
                <a:latin typeface="+mn-lt"/>
                <a:ea typeface="+mn-ea"/>
                <a:cs typeface="+mn-cs"/>
              </a:rPr>
              <a:t>RS </a:t>
            </a:r>
            <a:r>
              <a:rPr lang="en-US" sz="3200" b="1" dirty="0">
                <a:solidFill>
                  <a:srgbClr val="002060"/>
                </a:solidFill>
              </a:rPr>
              <a:t>Project</a:t>
            </a:r>
          </a:p>
        </p:txBody>
      </p:sp>
    </p:spTree>
    <p:extLst>
      <p:ext uri="{BB962C8B-B14F-4D97-AF65-F5344CB8AC3E}">
        <p14:creationId xmlns:p14="http://schemas.microsoft.com/office/powerpoint/2010/main" val="400486372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2438400"/>
            <a:ext cx="6096000" cy="1470025"/>
          </a:xfrm>
        </p:spPr>
        <p:txBody>
          <a:bodyPr>
            <a:normAutofit/>
          </a:bodyPr>
          <a:lstStyle/>
          <a:p>
            <a:r>
              <a:rPr lang="en-US" b="1" dirty="0"/>
              <a:t>AB1296 Stakeholder Meeting</a:t>
            </a:r>
          </a:p>
        </p:txBody>
      </p:sp>
      <p:sp>
        <p:nvSpPr>
          <p:cNvPr id="5" name="Subtitle 4"/>
          <p:cNvSpPr>
            <a:spLocks noGrp="1"/>
          </p:cNvSpPr>
          <p:nvPr>
            <p:ph type="subTitle" idx="1"/>
          </p:nvPr>
        </p:nvSpPr>
        <p:spPr>
          <a:xfrm>
            <a:off x="1371600" y="4953000"/>
            <a:ext cx="6400800" cy="609600"/>
          </a:xfrm>
        </p:spPr>
        <p:txBody>
          <a:bodyPr>
            <a:normAutofit/>
          </a:bodyPr>
          <a:lstStyle/>
          <a:p>
            <a:r>
              <a:rPr lang="en-US" dirty="0"/>
              <a:t>November 20, 2013</a:t>
            </a:r>
          </a:p>
          <a:p>
            <a:endParaRPr lang="en-US" dirty="0"/>
          </a:p>
        </p:txBody>
      </p:sp>
      <p:sp>
        <p:nvSpPr>
          <p:cNvPr id="6" name="Slide Number Placeholder 2"/>
          <p:cNvSpPr>
            <a:spLocks noGrp="1"/>
          </p:cNvSpPr>
          <p:nvPr>
            <p:ph type="sldNum" sz="quarter" idx="12"/>
          </p:nvPr>
        </p:nvSpPr>
        <p:spPr>
          <a:xfrm>
            <a:off x="6553200" y="6356350"/>
            <a:ext cx="2133600" cy="365125"/>
          </a:xfrm>
        </p:spPr>
        <p:txBody>
          <a:bodyPr/>
          <a:lstStyle/>
          <a:p>
            <a:r>
              <a:rPr lang="en-US" dirty="0">
                <a:solidFill>
                  <a:prstClr val="black">
                    <a:tint val="75000"/>
                  </a:prstClr>
                </a:solidFill>
              </a:rPr>
              <a:t>1</a:t>
            </a:r>
          </a:p>
        </p:txBody>
      </p:sp>
    </p:spTree>
    <p:extLst>
      <p:ext uri="{BB962C8B-B14F-4D97-AF65-F5344CB8AC3E}">
        <p14:creationId xmlns:p14="http://schemas.microsoft.com/office/powerpoint/2010/main" val="345765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CalHEERS Release Schedule</a:t>
            </a:r>
          </a:p>
          <a:p>
            <a:r>
              <a:rPr lang="en-US" dirty="0"/>
              <a:t>Continuing Website Improvements</a:t>
            </a:r>
          </a:p>
          <a:p>
            <a:r>
              <a:rPr lang="en-US" dirty="0"/>
              <a:t>Identity Proofing</a:t>
            </a:r>
          </a:p>
          <a:p>
            <a:pPr marL="0" indent="0">
              <a:buNone/>
            </a:pPr>
            <a:endParaRPr lang="en-US" dirty="0"/>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1</a:t>
            </a:fld>
            <a:endParaRPr lang="en-US" dirty="0">
              <a:solidFill>
                <a:prstClr val="black">
                  <a:tint val="75000"/>
                </a:prstClr>
              </a:solidFill>
            </a:endParaRPr>
          </a:p>
        </p:txBody>
      </p:sp>
    </p:spTree>
    <p:extLst>
      <p:ext uri="{BB962C8B-B14F-4D97-AF65-F5344CB8AC3E}">
        <p14:creationId xmlns:p14="http://schemas.microsoft.com/office/powerpoint/2010/main" val="235364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CalHEERS Release Schedule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11567397"/>
              </p:ext>
            </p:extLst>
          </p:nvPr>
        </p:nvGraphicFramePr>
        <p:xfrm>
          <a:off x="457200" y="1600200"/>
          <a:ext cx="8229600" cy="46126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sz="1600" b="1" dirty="0"/>
                        <a:t>Release </a:t>
                      </a:r>
                      <a:endParaRPr lang="en-US" sz="1600" dirty="0"/>
                    </a:p>
                  </a:txBody>
                  <a:tcPr/>
                </a:tc>
                <a:tc>
                  <a:txBody>
                    <a:bodyPr/>
                    <a:lstStyle/>
                    <a:p>
                      <a:r>
                        <a:rPr lang="en-US" sz="1600" b="1" dirty="0"/>
                        <a:t>Description </a:t>
                      </a:r>
                      <a:endParaRPr lang="en-US" sz="1600" dirty="0"/>
                    </a:p>
                  </a:txBody>
                  <a:tcPr/>
                </a:tc>
                <a:tc>
                  <a:txBody>
                    <a:bodyPr/>
                    <a:lstStyle/>
                    <a:p>
                      <a:r>
                        <a:rPr lang="en-US" sz="1600" b="1" dirty="0"/>
                        <a:t>Target</a:t>
                      </a:r>
                      <a:r>
                        <a:rPr lang="en-US" sz="1600" b="1" baseline="0" dirty="0"/>
                        <a:t> Implementation Date</a:t>
                      </a:r>
                      <a:endParaRPr lang="en-US" sz="1600" dirty="0"/>
                    </a:p>
                  </a:txBody>
                  <a:tcPr/>
                </a:tc>
                <a:extLst>
                  <a:ext uri="{0D108BD9-81ED-4DB2-BD59-A6C34878D82A}">
                    <a16:rowId xmlns:a16="http://schemas.microsoft.com/office/drawing/2014/main" val="10000"/>
                  </a:ext>
                </a:extLst>
              </a:tr>
              <a:tr h="370840">
                <a:tc>
                  <a:txBody>
                    <a:bodyPr/>
                    <a:lstStyle/>
                    <a:p>
                      <a:r>
                        <a:rPr lang="en-US" sz="1600" b="1" dirty="0"/>
                        <a:t>R</a:t>
                      </a:r>
                      <a:r>
                        <a:rPr lang="en-US" sz="1600" b="1" baseline="0" dirty="0"/>
                        <a:t> 2.5</a:t>
                      </a:r>
                      <a:endParaRPr lang="en-US" sz="1600" dirty="0"/>
                    </a:p>
                  </a:txBody>
                  <a:tcPr/>
                </a:tc>
                <a:tc>
                  <a:txBody>
                    <a:bodyPr/>
                    <a:lstStyle/>
                    <a:p>
                      <a:r>
                        <a:rPr lang="en-US" sz="1600" dirty="0"/>
                        <a:t>SHOP</a:t>
                      </a:r>
                      <a:r>
                        <a:rPr lang="en-US" sz="1600" baseline="0" dirty="0"/>
                        <a:t> functionality – support for Employer/Employee/Agent application</a:t>
                      </a:r>
                      <a:endParaRPr lang="en-US" sz="1600" dirty="0"/>
                    </a:p>
                  </a:txBody>
                  <a:tcPr/>
                </a:tc>
                <a:tc>
                  <a:txBody>
                    <a:bodyPr/>
                    <a:lstStyle/>
                    <a:p>
                      <a:r>
                        <a:rPr lang="en-US" sz="1600" dirty="0"/>
                        <a:t>November 24, 2013</a:t>
                      </a:r>
                    </a:p>
                  </a:txBody>
                  <a:tcPr/>
                </a:tc>
                <a:extLst>
                  <a:ext uri="{0D108BD9-81ED-4DB2-BD59-A6C34878D82A}">
                    <a16:rowId xmlns:a16="http://schemas.microsoft.com/office/drawing/2014/main" val="10001"/>
                  </a:ext>
                </a:extLst>
              </a:tr>
              <a:tr h="370840">
                <a:tc>
                  <a:txBody>
                    <a:bodyPr/>
                    <a:lstStyle/>
                    <a:p>
                      <a:r>
                        <a:rPr lang="en-US" sz="1600" b="1" dirty="0"/>
                        <a:t>R 2.6</a:t>
                      </a:r>
                    </a:p>
                  </a:txBody>
                  <a:tcPr/>
                </a:tc>
                <a:tc>
                  <a:txBody>
                    <a:bodyPr/>
                    <a:lstStyle/>
                    <a:p>
                      <a:r>
                        <a:rPr lang="en-US" sz="1600" dirty="0"/>
                        <a:t>Remote Identity Proofing</a:t>
                      </a:r>
                    </a:p>
                  </a:txBody>
                  <a:tcPr/>
                </a:tc>
                <a:tc>
                  <a:txBody>
                    <a:bodyPr/>
                    <a:lstStyle/>
                    <a:p>
                      <a:r>
                        <a:rPr lang="en-US" sz="1600" dirty="0"/>
                        <a:t>November 29, 2013</a:t>
                      </a:r>
                    </a:p>
                  </a:txBody>
                  <a:tcPr/>
                </a:tc>
                <a:extLst>
                  <a:ext uri="{0D108BD9-81ED-4DB2-BD59-A6C34878D82A}">
                    <a16:rowId xmlns:a16="http://schemas.microsoft.com/office/drawing/2014/main" val="10002"/>
                  </a:ext>
                </a:extLst>
              </a:tr>
              <a:tr h="370840">
                <a:tc>
                  <a:txBody>
                    <a:bodyPr/>
                    <a:lstStyle/>
                    <a:p>
                      <a:r>
                        <a:rPr lang="en-US" sz="1600" b="1" dirty="0"/>
                        <a:t>R</a:t>
                      </a:r>
                      <a:r>
                        <a:rPr lang="en-US" sz="1600" b="1" baseline="0" dirty="0"/>
                        <a:t> 2.7</a:t>
                      </a:r>
                      <a:endParaRPr lang="en-US" sz="1600" b="1" dirty="0"/>
                    </a:p>
                  </a:txBody>
                  <a:tcPr/>
                </a:tc>
                <a:tc>
                  <a:txBody>
                    <a:bodyPr/>
                    <a:lstStyle/>
                    <a:p>
                      <a:r>
                        <a:rPr lang="en-US" sz="1600" dirty="0"/>
                        <a:t>Support</a:t>
                      </a:r>
                      <a:r>
                        <a:rPr lang="en-US" sz="1600" baseline="0" dirty="0"/>
                        <a:t> for Financial Management processes</a:t>
                      </a:r>
                      <a:endParaRPr lang="en-US" sz="1600" dirty="0"/>
                    </a:p>
                  </a:txBody>
                  <a:tcPr/>
                </a:tc>
                <a:tc>
                  <a:txBody>
                    <a:bodyPr/>
                    <a:lstStyle/>
                    <a:p>
                      <a:r>
                        <a:rPr lang="en-US" sz="1600" dirty="0"/>
                        <a:t>December</a:t>
                      </a:r>
                      <a:r>
                        <a:rPr lang="en-US" sz="1600" baseline="0" dirty="0"/>
                        <a:t> 9, 2013</a:t>
                      </a:r>
                      <a:r>
                        <a:rPr lang="en-US" sz="1600" dirty="0"/>
                        <a:t>	</a:t>
                      </a:r>
                    </a:p>
                    <a:p>
                      <a:endParaRPr lang="en-US" sz="1600" dirty="0"/>
                    </a:p>
                  </a:txBody>
                  <a:tcPr/>
                </a:tc>
                <a:extLst>
                  <a:ext uri="{0D108BD9-81ED-4DB2-BD59-A6C34878D82A}">
                    <a16:rowId xmlns:a16="http://schemas.microsoft.com/office/drawing/2014/main" val="10003"/>
                  </a:ext>
                </a:extLst>
              </a:tr>
              <a:tr h="370840">
                <a:tc>
                  <a:txBody>
                    <a:bodyPr/>
                    <a:lstStyle/>
                    <a:p>
                      <a:r>
                        <a:rPr lang="en-US" sz="1600" b="1" dirty="0"/>
                        <a:t>R 3.0</a:t>
                      </a:r>
                    </a:p>
                  </a:txBody>
                  <a:tcPr/>
                </a:tc>
                <a:tc>
                  <a:txBody>
                    <a:bodyPr/>
                    <a:lstStyle/>
                    <a:p>
                      <a:r>
                        <a:rPr lang="en-US" sz="1600" dirty="0"/>
                        <a:t>Additional Financial Management</a:t>
                      </a:r>
                      <a:r>
                        <a:rPr lang="en-US" sz="1600" baseline="0" dirty="0"/>
                        <a:t> process and deployment of interface (</a:t>
                      </a:r>
                      <a:r>
                        <a:rPr lang="en-US" sz="1600" baseline="0" dirty="0" err="1"/>
                        <a:t>eHIT</a:t>
                      </a:r>
                      <a:r>
                        <a:rPr lang="en-US" sz="1600" baseline="0" dirty="0"/>
                        <a:t>) with SAWS Consortia</a:t>
                      </a:r>
                      <a:endParaRPr lang="en-US" sz="1600" dirty="0"/>
                    </a:p>
                  </a:txBody>
                  <a:tcPr/>
                </a:tc>
                <a:tc>
                  <a:txBody>
                    <a:bodyPr/>
                    <a:lstStyle/>
                    <a:p>
                      <a:r>
                        <a:rPr lang="en-US" sz="1600" dirty="0"/>
                        <a:t>January 1, 2014</a:t>
                      </a:r>
                    </a:p>
                  </a:txBody>
                  <a:tcPr/>
                </a:tc>
                <a:extLst>
                  <a:ext uri="{0D108BD9-81ED-4DB2-BD59-A6C34878D82A}">
                    <a16:rowId xmlns:a16="http://schemas.microsoft.com/office/drawing/2014/main" val="10004"/>
                  </a:ext>
                </a:extLst>
              </a:tr>
              <a:tr h="370840">
                <a:tc>
                  <a:txBody>
                    <a:bodyPr/>
                    <a:lstStyle/>
                    <a:p>
                      <a:r>
                        <a:rPr lang="en-US" sz="1600" b="1" dirty="0"/>
                        <a:t>R 4.0</a:t>
                      </a:r>
                    </a:p>
                  </a:txBody>
                  <a:tcPr/>
                </a:tc>
                <a:tc>
                  <a:txBody>
                    <a:bodyPr/>
                    <a:lstStyle/>
                    <a:p>
                      <a:r>
                        <a:rPr lang="en-US" sz="1600" dirty="0"/>
                        <a:t>Medi-Cal Plan Selection; Reports</a:t>
                      </a:r>
                    </a:p>
                  </a:txBody>
                  <a:tcPr/>
                </a:tc>
                <a:tc>
                  <a:txBody>
                    <a:bodyPr/>
                    <a:lstStyle/>
                    <a:p>
                      <a:r>
                        <a:rPr lang="en-US" sz="1600" dirty="0"/>
                        <a:t>April, 2014</a:t>
                      </a:r>
                    </a:p>
                  </a:txBody>
                  <a:tcPr/>
                </a:tc>
                <a:extLst>
                  <a:ext uri="{0D108BD9-81ED-4DB2-BD59-A6C34878D82A}">
                    <a16:rowId xmlns:a16="http://schemas.microsoft.com/office/drawing/2014/main" val="10005"/>
                  </a:ext>
                </a:extLst>
              </a:tr>
              <a:tr h="370840">
                <a:tc>
                  <a:txBody>
                    <a:bodyPr/>
                    <a:lstStyle/>
                    <a:p>
                      <a:r>
                        <a:rPr lang="en-US" sz="1600" b="1" dirty="0"/>
                        <a:t>R 5.0</a:t>
                      </a:r>
                    </a:p>
                  </a:txBody>
                  <a:tcPr/>
                </a:tc>
                <a:tc>
                  <a:txBody>
                    <a:bodyPr/>
                    <a:lstStyle/>
                    <a:p>
                      <a:r>
                        <a:rPr lang="en-US" sz="1600" dirty="0"/>
                        <a:t>Inquiries and Complaints; Appeals; Enhanced Survey capability</a:t>
                      </a:r>
                    </a:p>
                  </a:txBody>
                  <a:tcPr/>
                </a:tc>
                <a:tc>
                  <a:txBody>
                    <a:bodyPr/>
                    <a:lstStyle/>
                    <a:p>
                      <a:r>
                        <a:rPr lang="en-US" sz="1600" dirty="0"/>
                        <a:t>June, 2014</a:t>
                      </a: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576074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Continuing </a:t>
            </a:r>
            <a:r>
              <a:rPr lang="en-US" dirty="0" err="1"/>
              <a:t>WebSite</a:t>
            </a:r>
            <a:r>
              <a:rPr lang="en-US" dirty="0"/>
              <a:t> Improvements</a:t>
            </a:r>
          </a:p>
        </p:txBody>
      </p:sp>
      <p:sp>
        <p:nvSpPr>
          <p:cNvPr id="3" name="Content Placeholder 2"/>
          <p:cNvSpPr>
            <a:spLocks noGrp="1"/>
          </p:cNvSpPr>
          <p:nvPr>
            <p:ph idx="1"/>
          </p:nvPr>
        </p:nvSpPr>
        <p:spPr/>
        <p:txBody>
          <a:bodyPr>
            <a:normAutofit fontScale="92500" lnSpcReduction="10000"/>
          </a:bodyPr>
          <a:lstStyle/>
          <a:p>
            <a:r>
              <a:rPr lang="en-US" dirty="0"/>
              <a:t>Improve navigation to orient and guide consumers into the application.</a:t>
            </a:r>
          </a:p>
          <a:p>
            <a:r>
              <a:rPr lang="en-US" dirty="0"/>
              <a:t>Revise wording of the Apply for Benefits page to encourage consumers to apply for subsidies.</a:t>
            </a:r>
          </a:p>
          <a:p>
            <a:r>
              <a:rPr lang="en-US" dirty="0"/>
              <a:t>Add clarifying language and tools (FAQs, fact sheets, worksheets) throughout the CalHEERS.</a:t>
            </a:r>
          </a:p>
          <a:p>
            <a:r>
              <a:rPr lang="en-US" dirty="0"/>
              <a:t>Improve quality of Spanish site.</a:t>
            </a:r>
          </a:p>
          <a:p>
            <a:r>
              <a:rPr lang="en-US" dirty="0"/>
              <a:t>Integrate and align online and paper tools to eliminate redundancies.</a:t>
            </a:r>
          </a:p>
          <a:p>
            <a:pPr marL="0" indent="0">
              <a:buNone/>
            </a:pPr>
            <a:endParaRPr lang="en-US" dirty="0"/>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255925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Identity Proofing</a:t>
            </a:r>
          </a:p>
        </p:txBody>
      </p:sp>
      <p:sp>
        <p:nvSpPr>
          <p:cNvPr id="3" name="Content Placeholder 2"/>
          <p:cNvSpPr>
            <a:spLocks noGrp="1"/>
          </p:cNvSpPr>
          <p:nvPr>
            <p:ph idx="1"/>
          </p:nvPr>
        </p:nvSpPr>
        <p:spPr/>
        <p:txBody>
          <a:bodyPr>
            <a:normAutofit lnSpcReduction="10000"/>
          </a:bodyPr>
          <a:lstStyle/>
          <a:p>
            <a:r>
              <a:rPr lang="en-US" dirty="0"/>
              <a:t>Federal policy requires that individuals applying for health coverage through Covered California provide assurance that they are in fact who they say they are. </a:t>
            </a:r>
          </a:p>
          <a:p>
            <a:r>
              <a:rPr lang="en-US" dirty="0"/>
              <a:t>Covered California has developed an approach for modifications to existing procedures and system processes to integrate the federally-required Remote Identity Proofing service and processes as required. </a:t>
            </a:r>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507128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Identity Proofing Implementation – Individual Market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8500147"/>
              </p:ext>
            </p:extLst>
          </p:nvPr>
        </p:nvGraphicFramePr>
        <p:xfrm>
          <a:off x="457200" y="1371600"/>
          <a:ext cx="8229600" cy="49377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b="1" dirty="0"/>
                        <a:t>Application Type </a:t>
                      </a:r>
                      <a:endParaRPr lang="en-US" dirty="0"/>
                    </a:p>
                  </a:txBody>
                  <a:tcPr/>
                </a:tc>
                <a:tc>
                  <a:txBody>
                    <a:bodyPr/>
                    <a:lstStyle/>
                    <a:p>
                      <a:r>
                        <a:rPr lang="en-US" b="1" dirty="0"/>
                        <a:t>Current Identity Proofing Procedures </a:t>
                      </a:r>
                      <a:endParaRPr lang="en-US" dirty="0"/>
                    </a:p>
                  </a:txBody>
                  <a:tcPr/>
                </a:tc>
                <a:tc>
                  <a:txBody>
                    <a:bodyPr/>
                    <a:lstStyle/>
                    <a:p>
                      <a:r>
                        <a:rPr lang="en-US" b="1" dirty="0"/>
                        <a:t>Ongoing Identify Proofing Procedures – beginning December 1, 2013 </a:t>
                      </a:r>
                      <a:endParaRPr lang="en-US" dirty="0"/>
                    </a:p>
                  </a:txBody>
                  <a:tcPr/>
                </a:tc>
                <a:extLst>
                  <a:ext uri="{0D108BD9-81ED-4DB2-BD59-A6C34878D82A}">
                    <a16:rowId xmlns:a16="http://schemas.microsoft.com/office/drawing/2014/main" val="10000"/>
                  </a:ext>
                </a:extLst>
              </a:tr>
              <a:tr h="370840">
                <a:tc>
                  <a:txBody>
                    <a:bodyPr/>
                    <a:lstStyle/>
                    <a:p>
                      <a:r>
                        <a:rPr lang="en-US" b="1" dirty="0"/>
                        <a:t>Paper Application </a:t>
                      </a:r>
                      <a:endParaRPr lang="en-US" dirty="0"/>
                    </a:p>
                  </a:txBody>
                  <a:tcPr/>
                </a:tc>
                <a:tc>
                  <a:txBody>
                    <a:bodyPr/>
                    <a:lstStyle/>
                    <a:p>
                      <a:r>
                        <a:rPr lang="en-US" dirty="0"/>
                        <a:t>Signature under penalty of perjury </a:t>
                      </a:r>
                    </a:p>
                  </a:txBody>
                  <a:tcPr/>
                </a:tc>
                <a:tc>
                  <a:txBody>
                    <a:bodyPr/>
                    <a:lstStyle/>
                    <a:p>
                      <a:r>
                        <a:rPr lang="en-US" dirty="0"/>
                        <a:t>Signature under penalty of perjury</a:t>
                      </a:r>
                    </a:p>
                  </a:txBody>
                  <a:tcPr/>
                </a:tc>
                <a:extLst>
                  <a:ext uri="{0D108BD9-81ED-4DB2-BD59-A6C34878D82A}">
                    <a16:rowId xmlns:a16="http://schemas.microsoft.com/office/drawing/2014/main" val="10001"/>
                  </a:ext>
                </a:extLst>
              </a:tr>
              <a:tr h="370840">
                <a:tc>
                  <a:txBody>
                    <a:bodyPr/>
                    <a:lstStyle/>
                    <a:p>
                      <a:r>
                        <a:rPr lang="en-US" b="1" dirty="0"/>
                        <a:t>Non-paper Application </a:t>
                      </a:r>
                      <a:endParaRPr lang="en-US" dirty="0"/>
                    </a:p>
                  </a:txBody>
                  <a:tcPr/>
                </a:tc>
                <a:tc>
                  <a:txBody>
                    <a:bodyPr/>
                    <a:lstStyle/>
                    <a:p>
                      <a:r>
                        <a:rPr lang="en-US" dirty="0"/>
                        <a:t>Electronic signature under penalty of perjury (online applications) </a:t>
                      </a:r>
                    </a:p>
                    <a:p>
                      <a:r>
                        <a:rPr lang="en-US" b="1" dirty="0"/>
                        <a:t>OR </a:t>
                      </a:r>
                      <a:endParaRPr lang="en-US" dirty="0"/>
                    </a:p>
                    <a:p>
                      <a:r>
                        <a:rPr lang="en-US" dirty="0"/>
                        <a:t>In-person proof of identity (in-person applications) </a:t>
                      </a:r>
                    </a:p>
                    <a:p>
                      <a:r>
                        <a:rPr lang="en-US" b="1" dirty="0"/>
                        <a:t>OR </a:t>
                      </a:r>
                      <a:endParaRPr lang="en-US" dirty="0"/>
                    </a:p>
                    <a:p>
                      <a:r>
                        <a:rPr lang="en-US" dirty="0"/>
                        <a:t>Recorded attestation of consumer’s identity (phone applications) </a:t>
                      </a:r>
                    </a:p>
                  </a:txBody>
                  <a:tcPr/>
                </a:tc>
                <a:tc>
                  <a:txBody>
                    <a:bodyPr/>
                    <a:lstStyle/>
                    <a:p>
                      <a:r>
                        <a:rPr lang="en-US" dirty="0"/>
                        <a:t>Federal Data Services Hub Remote Identity Proofing Process (providing</a:t>
                      </a:r>
                      <a:r>
                        <a:rPr lang="en-US" baseline="0" dirty="0"/>
                        <a:t> answers to unique personal questions)</a:t>
                      </a:r>
                      <a:endParaRPr lang="en-US" dirty="0"/>
                    </a:p>
                    <a:p>
                      <a:r>
                        <a:rPr lang="en-US" b="1" dirty="0"/>
                        <a:t>OR </a:t>
                      </a:r>
                      <a:endParaRPr lang="en-US" dirty="0"/>
                    </a:p>
                    <a:p>
                      <a:r>
                        <a:rPr lang="en-US" dirty="0"/>
                        <a:t>In-person proof of identity </a:t>
                      </a:r>
                    </a:p>
                    <a:p>
                      <a:r>
                        <a:rPr lang="en-US" b="1" dirty="0"/>
                        <a:t>OR </a:t>
                      </a:r>
                      <a:endParaRPr lang="en-US" dirty="0"/>
                    </a:p>
                    <a:p>
                      <a:r>
                        <a:rPr lang="en-US" dirty="0"/>
                        <a:t>Mail or electronic transmission of proof of identity 	</a:t>
                      </a:r>
                    </a:p>
                    <a:p>
                      <a:endParaRPr lang="en-US"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1770822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743200"/>
            <a:ext cx="7772400" cy="1362075"/>
          </a:xfrm>
        </p:spPr>
        <p:txBody>
          <a:bodyPr anchor="ctr">
            <a:normAutofit/>
          </a:bodyPr>
          <a:lstStyle/>
          <a:p>
            <a:pPr algn="ctr"/>
            <a:r>
              <a:rPr lang="en-US" sz="4800" dirty="0"/>
              <a:t>QUESTIONS?</a:t>
            </a:r>
          </a:p>
        </p:txBody>
      </p:sp>
      <p:sp>
        <p:nvSpPr>
          <p:cNvPr id="4" name="Slide Number Placeholder 3"/>
          <p:cNvSpPr>
            <a:spLocks noGrp="1"/>
          </p:cNvSpPr>
          <p:nvPr>
            <p:ph type="sldNum" sz="quarter" idx="12"/>
          </p:nvPr>
        </p:nvSpPr>
        <p:spPr/>
        <p:txBody>
          <a:bodyPr/>
          <a:lstStyle/>
          <a:p>
            <a:fld id="{2DE90DD5-C827-4603-9064-9ED3D4FC502F}"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67914738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e010d2b10ad45bd5e3805be7a36056ef">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3-AB1296_Stakeholder_Update_Nov202013</Abstract>
    <PublishingContactName xmlns="http://schemas.microsoft.com/sharepoint/v3">Director's Office</PublishingContactName>
    <TAGAge xmlns="69bc34b3-1921-46c7-8c7a-d18363374b4b" xsi:nil="true"/>
    <_dlc_DocId xmlns="69bc34b3-1921-46c7-8c7a-d18363374b4b">DHCSDOC-1797567310-607</_dlc_DocId>
    <_dlc_DocIdUrl xmlns="69bc34b3-1921-46c7-8c7a-d18363374b4b">
      <Url>http://dhcs2016prod:88/_layouts/15/DocIdRedir.aspx?ID=DHCSDOC-1797567310-607</Url>
      <Description>DHCSDOC-1797567310-607</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22" ma:contentTypeDescription="This is the Custom Document Type for use by DHCS" ma:contentTypeScope="" ma:versionID="05e56c22ec521151f9a8d0930d2253c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6F8D736-6925-494F-A3EF-F260C25CE90B}"/>
</file>

<file path=customXml/itemProps2.xml><?xml version="1.0" encoding="utf-8"?>
<ds:datastoreItem xmlns:ds="http://schemas.openxmlformats.org/officeDocument/2006/customXml" ds:itemID="{2622ACFA-1D83-4033-83E5-CA9041DBB827}">
  <ds:schemaRefs>
    <ds:schemaRef ds:uri="http://schemas.microsoft.com/office/2006/metadata/properties"/>
    <ds:schemaRef ds:uri="http://schemas.microsoft.com/office/infopath/2007/PartnerControls"/>
    <ds:schemaRef ds:uri="69bc34b3-1921-46c7-8c7a-d18363374b4b"/>
    <ds:schemaRef ds:uri="http://schemas.microsoft.com/sharepoint/v3"/>
    <ds:schemaRef ds:uri="c1c1dc04-eeda-4b6e-b2df-40979f5da1d3"/>
  </ds:schemaRefs>
</ds:datastoreItem>
</file>

<file path=customXml/itemProps3.xml><?xml version="1.0" encoding="utf-8"?>
<ds:datastoreItem xmlns:ds="http://schemas.openxmlformats.org/officeDocument/2006/customXml" ds:itemID="{25A129FB-90C1-467A-B836-6FF041FFD648}">
  <ds:schemaRefs>
    <ds:schemaRef ds:uri="http://schemas.microsoft.com/sharepoint/v3/contenttype/forms"/>
  </ds:schemaRefs>
</ds:datastoreItem>
</file>

<file path=customXml/itemProps4.xml><?xml version="1.0" encoding="utf-8"?>
<ds:datastoreItem xmlns:ds="http://schemas.openxmlformats.org/officeDocument/2006/customXml" ds:itemID="{2F6B429C-9CD7-4967-AA15-9125E486A4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CC0D9A4-9DDC-41B3-BE06-419D67D27317}"/>
</file>

<file path=docProps/app.xml><?xml version="1.0" encoding="utf-8"?>
<Properties xmlns="http://schemas.openxmlformats.org/officeDocument/2006/extended-properties" xmlns:vt="http://schemas.openxmlformats.org/officeDocument/2006/docPropsVTypes">
  <Template/>
  <TotalTime>0</TotalTime>
  <Words>334</Words>
  <Application>Microsoft Office PowerPoint</Application>
  <PresentationFormat>On-screen Show (4:3)</PresentationFormat>
  <Paragraphs>64</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1_Office Theme</vt:lpstr>
      <vt:lpstr>AB1296 Stakeholder Meeting</vt:lpstr>
      <vt:lpstr>Agenda</vt:lpstr>
      <vt:lpstr>CalHEERS Release Schedule  </vt:lpstr>
      <vt:lpstr>Continuing WebSite Improvements</vt:lpstr>
      <vt:lpstr>Background – Identity Proofing</vt:lpstr>
      <vt:lpstr>Identity Proofing Implementation – Individual Market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3-AB1296_Stakeholder_Update_Nov202013</dc:title>
  <dc:creator/>
  <cp:keywords>3-AB1296_Stakeholder_Update_Nov202013</cp:keywords>
  <cp:lastModifiedBy/>
  <cp:revision>1</cp:revision>
  <dcterms:created xsi:type="dcterms:W3CDTF">2013-01-11T04:11:04Z</dcterms:created>
  <dcterms:modified xsi:type="dcterms:W3CDTF">2020-11-29T18:50:18Z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65205a23-6a4b-4562-b1d7-c44270332d92</vt:lpwstr>
  </property>
  <property fmtid="{D5CDD505-2E9C-101B-9397-08002B2CF9AE}" pid="4" name="Remediated">
    <vt:bool>false</vt:bool>
  </property>
  <property fmtid="{D5CDD505-2E9C-101B-9397-08002B2CF9AE}" pid="5" name="Organization">
    <vt:lpwstr>76</vt:lpwstr>
  </property>
  <property fmtid="{D5CDD505-2E9C-101B-9397-08002B2CF9AE}" pid="6" name="Division">
    <vt:lpwstr>62;#Directors Office|e4872da7-61d4-4c7f-a711-33e1928ea746</vt:lpwstr>
  </property>
</Properties>
</file>