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30.xml" ContentType="application/vnd.openxmlformats-officedocument.presentationml.slide+xml"/>
  <Override PartName="/ppt/slides/slide31.xml" ContentType="application/vnd.openxmlformats-officedocument.presentationml.slide+xml"/>
  <Override PartName="/ppt/presentation.xml" ContentType="application/vnd.openxmlformats-officedocument.presentationml.presentation.main+xml"/>
  <Override PartName="/ppt/slides/slide29.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8.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2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3.xml" ContentType="application/vnd.openxmlformats-officedocument.customXmlProperties+xml"/>
  <Override PartName="/docProps/custom.xml" ContentType="application/vnd.openxmlformats-officedocument.custom-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docProps/core.xml" ContentType="application/vnd.openxmlformats-package.core-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6"/>
  </p:notesMasterIdLst>
  <p:sldIdLst>
    <p:sldId id="264" r:id="rId5"/>
    <p:sldId id="265"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295B"/>
    <a:srgbClr val="003C59"/>
    <a:srgbClr val="1A4A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6" autoAdjust="0"/>
    <p:restoredTop sz="94628" autoAdjust="0"/>
  </p:normalViewPr>
  <p:slideViewPr>
    <p:cSldViewPr>
      <p:cViewPr varScale="1">
        <p:scale>
          <a:sx n="118" d="100"/>
          <a:sy n="118" d="100"/>
        </p:scale>
        <p:origin x="139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customXml" Target="../customXml/item4.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6F812F-D2FA-42B1-A483-89D1CDD909BB}" type="datetimeFigureOut">
              <a:rPr lang="en-US" smtClean="0"/>
              <a:t>8/12/2021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6F2BC6-4BB5-46DC-9741-12427780126F}" type="slidenum">
              <a:rPr lang="en-US" smtClean="0"/>
              <a:t>‹#›</a:t>
            </a:fld>
            <a:endParaRPr lang="en-US"/>
          </a:p>
        </p:txBody>
      </p:sp>
    </p:spTree>
    <p:extLst>
      <p:ext uri="{BB962C8B-B14F-4D97-AF65-F5344CB8AC3E}">
        <p14:creationId xmlns:p14="http://schemas.microsoft.com/office/powerpoint/2010/main" val="132413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990600" y="6356350"/>
            <a:ext cx="2133600" cy="365125"/>
          </a:xfrm>
        </p:spPr>
        <p:txBody>
          <a:bodyPr/>
          <a:lstStyle/>
          <a:p>
            <a:fld id="{8A0675EF-9A9E-42A0-A0AB-8000711170D6}" type="datetime1">
              <a:rPr lang="en-US" smtClean="0"/>
              <a:t>8/12/2021</a:t>
            </a:fld>
            <a:endParaRPr lang="en-US" dirty="0"/>
          </a:p>
        </p:txBody>
      </p:sp>
      <p:sp>
        <p:nvSpPr>
          <p:cNvPr id="6" name="Slide Number Placeholder 5"/>
          <p:cNvSpPr>
            <a:spLocks noGrp="1"/>
          </p:cNvSpPr>
          <p:nvPr>
            <p:ph type="sldNum" sz="quarter" idx="12"/>
          </p:nvPr>
        </p:nvSpPr>
        <p:spPr/>
        <p:txBody>
          <a:bodyPr/>
          <a:lstStyle/>
          <a:p>
            <a:fld id="{0F22356E-2A12-4147-9C02-1C2F05D23B3C}" type="slidenum">
              <a:rPr lang="en-US" smtClean="0"/>
              <a:t>‹#›</a:t>
            </a:fld>
            <a:endParaRPr lang="en-US" dirty="0"/>
          </a:p>
        </p:txBody>
      </p:sp>
      <p:sp>
        <p:nvSpPr>
          <p:cNvPr id="7" name="Rectangle 6"/>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8" name="Rectangle 7"/>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9" name="Rectangle 8"/>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pic>
        <p:nvPicPr>
          <p:cNvPr id="10" name="Picture 9"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99861" y="838200"/>
            <a:ext cx="838939" cy="800100"/>
          </a:xfrm>
          <a:prstGeom prst="rect">
            <a:avLst/>
          </a:prstGeom>
        </p:spPr>
      </p:pic>
      <p:sp>
        <p:nvSpPr>
          <p:cNvPr id="14" name="Title 1"/>
          <p:cNvSpPr>
            <a:spLocks noGrp="1"/>
          </p:cNvSpPr>
          <p:nvPr>
            <p:ph type="ctrTitle"/>
          </p:nvPr>
        </p:nvSpPr>
        <p:spPr>
          <a:xfrm>
            <a:off x="914400" y="1676400"/>
            <a:ext cx="8001000" cy="2819400"/>
          </a:xfrm>
        </p:spPr>
        <p:txBody>
          <a:bodyPr/>
          <a:lstStyle>
            <a:lvl1pPr algn="l">
              <a:defRPr>
                <a:solidFill>
                  <a:srgbClr val="0A295B"/>
                </a:solidFill>
                <a:latin typeface="+mj-lt"/>
                <a:ea typeface="Open Sans" panose="020B0606030504020204" pitchFamily="34" charset="0"/>
                <a:cs typeface="Open Sans" panose="020B0606030504020204" pitchFamily="34" charset="0"/>
              </a:defRPr>
            </a:lvl1pPr>
          </a:lstStyle>
          <a:p>
            <a:r>
              <a:rPr lang="en-US" smtClean="0"/>
              <a:t>Click to edit Master title style</a:t>
            </a:r>
            <a:endParaRPr lang="en-US" dirty="0"/>
          </a:p>
        </p:txBody>
      </p:sp>
      <p:sp>
        <p:nvSpPr>
          <p:cNvPr id="15" name="Subtitle 2"/>
          <p:cNvSpPr>
            <a:spLocks noGrp="1"/>
          </p:cNvSpPr>
          <p:nvPr>
            <p:ph type="subTitle" idx="1"/>
          </p:nvPr>
        </p:nvSpPr>
        <p:spPr>
          <a:xfrm>
            <a:off x="914400" y="4648200"/>
            <a:ext cx="8001000" cy="1447800"/>
          </a:xfrm>
        </p:spPr>
        <p:txBody>
          <a:bodyPr/>
          <a:lstStyle>
            <a:lvl1pPr marL="0" indent="0" algn="l">
              <a:buNone/>
              <a:defRPr>
                <a:solidFill>
                  <a:srgbClr val="0A295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2050" name="Picture 2" descr="C:\Users\mweiner\Desktop\stsealcl.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804536" y="838200"/>
            <a:ext cx="802888" cy="800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404422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00200"/>
            <a:ext cx="7924800" cy="4525963"/>
          </a:xfrm>
        </p:spPr>
        <p:txBody>
          <a:bodyPr/>
          <a:lstStyle>
            <a:lvl1pPr>
              <a:defRPr>
                <a:solidFill>
                  <a:srgbClr val="003C59"/>
                </a:solidFill>
              </a:defRPr>
            </a:lvl1pPr>
            <a:lvl2pPr>
              <a:defRPr>
                <a:solidFill>
                  <a:srgbClr val="003C59"/>
                </a:solidFill>
              </a:defRPr>
            </a:lvl2pPr>
            <a:lvl3pPr>
              <a:defRPr>
                <a:solidFill>
                  <a:srgbClr val="003C59"/>
                </a:solidFill>
              </a:defRPr>
            </a:lvl3pPr>
            <a:lvl4pPr>
              <a:defRPr>
                <a:solidFill>
                  <a:srgbClr val="003C59"/>
                </a:solidFill>
              </a:defRPr>
            </a:lvl4pPr>
            <a:lvl5pPr>
              <a:defRPr>
                <a:solidFill>
                  <a:srgbClr val="003C59"/>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a:xfrm>
            <a:off x="990600" y="6356350"/>
            <a:ext cx="2133600" cy="365125"/>
          </a:xfrm>
        </p:spPr>
        <p:txBody>
          <a:bodyPr/>
          <a:lstStyle/>
          <a:p>
            <a:fld id="{BE6CE3CD-95B7-4C7E-9330-C49A7D6A52C8}" type="datetime1">
              <a:rPr lang="en-US" smtClean="0"/>
              <a:t>8/12/2021</a:t>
            </a:fld>
            <a:endParaRPr lang="en-US"/>
          </a:p>
        </p:txBody>
      </p:sp>
      <p:sp>
        <p:nvSpPr>
          <p:cNvPr id="9"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a:p>
        </p:txBody>
      </p:sp>
      <p:sp>
        <p:nvSpPr>
          <p:cNvPr id="10" name="Rectangle 9"/>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Rectangle 10"/>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2" name="Rectangle 11"/>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9" name="Title 1"/>
          <p:cNvSpPr>
            <a:spLocks noGrp="1"/>
          </p:cNvSpPr>
          <p:nvPr>
            <p:ph type="title"/>
          </p:nvPr>
        </p:nvSpPr>
        <p:spPr>
          <a:xfrm>
            <a:off x="1677139" y="274638"/>
            <a:ext cx="7238261" cy="1143000"/>
          </a:xfrm>
        </p:spPr>
        <p:txBody>
          <a:bodyPr/>
          <a:lstStyle>
            <a:lvl1pPr>
              <a:defRPr>
                <a:solidFill>
                  <a:srgbClr val="0A295B"/>
                </a:solidFill>
              </a:defRPr>
            </a:lvl1pPr>
          </a:lstStyle>
          <a:p>
            <a:r>
              <a:rPr lang="en-US" smtClean="0"/>
              <a:t>Click to edit Master title style</a:t>
            </a:r>
            <a:endParaRPr lang="en-US" dirty="0"/>
          </a:p>
        </p:txBody>
      </p:sp>
      <p:pic>
        <p:nvPicPr>
          <p:cNvPr id="13" name="Picture 12"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421558570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600200"/>
            <a:ext cx="4038600" cy="4525963"/>
          </a:xfrm>
        </p:spPr>
        <p:txBody>
          <a:bodyPr/>
          <a:lstStyle>
            <a:lvl1pPr>
              <a:defRPr sz="2800">
                <a:solidFill>
                  <a:srgbClr val="003C59"/>
                </a:solidFill>
              </a:defRPr>
            </a:lvl1pPr>
            <a:lvl2pPr>
              <a:defRPr sz="2400">
                <a:solidFill>
                  <a:srgbClr val="003C59"/>
                </a:solidFill>
              </a:defRPr>
            </a:lvl2pPr>
            <a:lvl3pPr>
              <a:defRPr sz="2000">
                <a:solidFill>
                  <a:srgbClr val="003C59"/>
                </a:solidFill>
              </a:defRPr>
            </a:lvl3pPr>
            <a:lvl4pPr>
              <a:defRPr sz="1800">
                <a:solidFill>
                  <a:srgbClr val="003C59"/>
                </a:solidFill>
              </a:defRPr>
            </a:lvl4pPr>
            <a:lvl5pPr>
              <a:defRPr sz="1800">
                <a:solidFill>
                  <a:srgbClr val="003C59"/>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76800" y="1600200"/>
            <a:ext cx="4038600" cy="4525963"/>
          </a:xfrm>
        </p:spPr>
        <p:txBody>
          <a:bodyPr/>
          <a:lstStyle>
            <a:lvl1pPr>
              <a:defRPr sz="2800">
                <a:solidFill>
                  <a:srgbClr val="003C59"/>
                </a:solidFill>
              </a:defRPr>
            </a:lvl1pPr>
            <a:lvl2pPr>
              <a:defRPr sz="2400">
                <a:solidFill>
                  <a:srgbClr val="003C59"/>
                </a:solidFill>
              </a:defRPr>
            </a:lvl2pPr>
            <a:lvl3pPr>
              <a:defRPr sz="2000">
                <a:solidFill>
                  <a:srgbClr val="003C59"/>
                </a:solidFill>
              </a:defRPr>
            </a:lvl3pPr>
            <a:lvl4pPr>
              <a:defRPr sz="1800">
                <a:solidFill>
                  <a:srgbClr val="003C59"/>
                </a:solidFill>
              </a:defRPr>
            </a:lvl4pPr>
            <a:lvl5pPr>
              <a:defRPr sz="1800">
                <a:solidFill>
                  <a:srgbClr val="003C59"/>
                </a:solidFill>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9" name="Rectangle 8"/>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0" name="Rectangle 9"/>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Date Placeholder 3"/>
          <p:cNvSpPr>
            <a:spLocks noGrp="1"/>
          </p:cNvSpPr>
          <p:nvPr>
            <p:ph type="dt" sz="half" idx="10"/>
          </p:nvPr>
        </p:nvSpPr>
        <p:spPr>
          <a:xfrm>
            <a:off x="990600" y="6356350"/>
            <a:ext cx="2133600" cy="365125"/>
          </a:xfrm>
        </p:spPr>
        <p:txBody>
          <a:bodyPr/>
          <a:lstStyle/>
          <a:p>
            <a:fld id="{8A0675EF-9A9E-42A0-A0AB-8000711170D6}" type="datetime1">
              <a:rPr lang="en-US" smtClean="0"/>
              <a:t>8/12/2021</a:t>
            </a:fld>
            <a:endParaRPr lang="en-US" dirty="0"/>
          </a:p>
        </p:txBody>
      </p:sp>
      <p:sp>
        <p:nvSpPr>
          <p:cNvPr id="13"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dirty="0"/>
          </a:p>
        </p:txBody>
      </p:sp>
      <p:sp>
        <p:nvSpPr>
          <p:cNvPr id="16" name="Title 1"/>
          <p:cNvSpPr>
            <a:spLocks noGrp="1"/>
          </p:cNvSpPr>
          <p:nvPr>
            <p:ph type="title"/>
          </p:nvPr>
        </p:nvSpPr>
        <p:spPr>
          <a:xfrm>
            <a:off x="1677139" y="274638"/>
            <a:ext cx="7238261" cy="1143000"/>
          </a:xfrm>
        </p:spPr>
        <p:txBody>
          <a:bodyPr/>
          <a:lstStyle>
            <a:lvl1pPr>
              <a:defRPr>
                <a:solidFill>
                  <a:srgbClr val="0A295B"/>
                </a:solidFill>
              </a:defRPr>
            </a:lvl1pPr>
          </a:lstStyle>
          <a:p>
            <a:r>
              <a:rPr lang="en-US" smtClean="0"/>
              <a:t>Click to edit Master title style</a:t>
            </a:r>
            <a:endParaRPr lang="en-US" dirty="0"/>
          </a:p>
        </p:txBody>
      </p:sp>
      <p:pic>
        <p:nvPicPr>
          <p:cNvPr id="12" name="Picture 11"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19838880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77139" y="274638"/>
            <a:ext cx="7238261" cy="1143000"/>
          </a:xfrm>
        </p:spPr>
        <p:txBody>
          <a:bodyPr/>
          <a:lstStyle>
            <a:lvl1pPr>
              <a:defRPr>
                <a:solidFill>
                  <a:srgbClr val="0A295B"/>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solidFill>
                  <a:srgbClr val="0A295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solidFill>
                  <a:srgbClr val="0A295B"/>
                </a:solidFill>
              </a:defRPr>
            </a:lvl1pPr>
            <a:lvl2pPr>
              <a:defRPr sz="2000">
                <a:solidFill>
                  <a:srgbClr val="0A295B"/>
                </a:solidFill>
              </a:defRPr>
            </a:lvl2pPr>
            <a:lvl3pPr>
              <a:defRPr sz="1800">
                <a:solidFill>
                  <a:srgbClr val="0A295B"/>
                </a:solidFill>
              </a:defRPr>
            </a:lvl3pPr>
            <a:lvl4pPr>
              <a:defRPr sz="1600">
                <a:solidFill>
                  <a:srgbClr val="0A295B"/>
                </a:solidFill>
              </a:defRPr>
            </a:lvl4pPr>
            <a:lvl5pPr>
              <a:defRPr sz="1600">
                <a:solidFill>
                  <a:srgbClr val="0A295B"/>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solidFill>
                  <a:srgbClr val="0A295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solidFill>
                  <a:srgbClr val="0A295B"/>
                </a:solidFill>
              </a:defRPr>
            </a:lvl1pPr>
            <a:lvl2pPr>
              <a:defRPr sz="2000">
                <a:solidFill>
                  <a:srgbClr val="0A295B"/>
                </a:solidFill>
              </a:defRPr>
            </a:lvl2pPr>
            <a:lvl3pPr>
              <a:defRPr sz="1800">
                <a:solidFill>
                  <a:srgbClr val="0A295B"/>
                </a:solidFill>
              </a:defRPr>
            </a:lvl3pPr>
            <a:lvl4pPr>
              <a:defRPr sz="1600">
                <a:solidFill>
                  <a:srgbClr val="0A295B"/>
                </a:solidFill>
              </a:defRPr>
            </a:lvl4pPr>
            <a:lvl5pPr>
              <a:defRPr sz="1600">
                <a:solidFill>
                  <a:srgbClr val="0A295B"/>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Rectangle 9"/>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Rectangle 10"/>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2" name="Rectangle 11"/>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3" name="Date Placeholder 3"/>
          <p:cNvSpPr>
            <a:spLocks noGrp="1"/>
          </p:cNvSpPr>
          <p:nvPr>
            <p:ph type="dt" sz="half" idx="10"/>
          </p:nvPr>
        </p:nvSpPr>
        <p:spPr>
          <a:xfrm>
            <a:off x="990600" y="6356350"/>
            <a:ext cx="2133600" cy="365125"/>
          </a:xfrm>
        </p:spPr>
        <p:txBody>
          <a:bodyPr/>
          <a:lstStyle/>
          <a:p>
            <a:fld id="{8A0675EF-9A9E-42A0-A0AB-8000711170D6}" type="datetime1">
              <a:rPr lang="en-US" smtClean="0"/>
              <a:t>8/12/2021</a:t>
            </a:fld>
            <a:endParaRPr lang="en-US" dirty="0"/>
          </a:p>
        </p:txBody>
      </p:sp>
      <p:sp>
        <p:nvSpPr>
          <p:cNvPr id="15"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dirty="0"/>
          </a:p>
        </p:txBody>
      </p:sp>
      <p:pic>
        <p:nvPicPr>
          <p:cNvPr id="14" name="Picture 13"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403714216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77139" y="274638"/>
            <a:ext cx="7238261" cy="1143000"/>
          </a:xfrm>
        </p:spPr>
        <p:txBody>
          <a:bodyPr/>
          <a:lstStyle>
            <a:lvl1pPr>
              <a:defRPr>
                <a:solidFill>
                  <a:srgbClr val="0A295B"/>
                </a:solidFill>
              </a:defRPr>
            </a:lvl1pPr>
          </a:lstStyle>
          <a:p>
            <a:r>
              <a:rPr lang="en-US" smtClean="0"/>
              <a:t>Click to edit Master title style</a:t>
            </a:r>
            <a:endParaRPr lang="en-US" dirty="0"/>
          </a:p>
        </p:txBody>
      </p:sp>
      <p:sp>
        <p:nvSpPr>
          <p:cNvPr id="6" name="Rectangle 5"/>
          <p:cNvSpPr/>
          <p:nvPr userDrawn="1"/>
        </p:nvSpPr>
        <p:spPr>
          <a:xfrm>
            <a:off x="0" y="0"/>
            <a:ext cx="457200" cy="6858000"/>
          </a:xfrm>
          <a:prstGeom prst="rect">
            <a:avLst/>
          </a:prstGeom>
          <a:solidFill>
            <a:srgbClr val="1A4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7" name="Rectangle 6"/>
          <p:cNvSpPr/>
          <p:nvPr userDrawn="1"/>
        </p:nvSpPr>
        <p:spPr>
          <a:xfrm>
            <a:off x="0" y="0"/>
            <a:ext cx="457200" cy="685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8" name="Rectangle 7"/>
          <p:cNvSpPr/>
          <p:nvPr userDrawn="1"/>
        </p:nvSpPr>
        <p:spPr>
          <a:xfrm>
            <a:off x="0" y="4648200"/>
            <a:ext cx="457200" cy="2209800"/>
          </a:xfrm>
          <a:prstGeom prst="rect">
            <a:avLst/>
          </a:prstGeom>
          <a:solidFill>
            <a:srgbClr val="0A29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9" name="Date Placeholder 3"/>
          <p:cNvSpPr>
            <a:spLocks noGrp="1"/>
          </p:cNvSpPr>
          <p:nvPr>
            <p:ph type="dt" sz="half" idx="10"/>
          </p:nvPr>
        </p:nvSpPr>
        <p:spPr>
          <a:xfrm>
            <a:off x="990600" y="6356350"/>
            <a:ext cx="2133600" cy="365125"/>
          </a:xfrm>
        </p:spPr>
        <p:txBody>
          <a:bodyPr/>
          <a:lstStyle/>
          <a:p>
            <a:fld id="{8A0675EF-9A9E-42A0-A0AB-8000711170D6}" type="datetime1">
              <a:rPr lang="en-US" smtClean="0"/>
              <a:t>8/12/2021</a:t>
            </a:fld>
            <a:endParaRPr lang="en-US" dirty="0"/>
          </a:p>
        </p:txBody>
      </p:sp>
      <p:sp>
        <p:nvSpPr>
          <p:cNvPr id="11" name="Slide Number Placeholder 5"/>
          <p:cNvSpPr>
            <a:spLocks noGrp="1"/>
          </p:cNvSpPr>
          <p:nvPr>
            <p:ph type="sldNum" sz="quarter" idx="12"/>
          </p:nvPr>
        </p:nvSpPr>
        <p:spPr>
          <a:xfrm>
            <a:off x="6553200" y="6356350"/>
            <a:ext cx="2133600" cy="365125"/>
          </a:xfrm>
        </p:spPr>
        <p:txBody>
          <a:bodyPr/>
          <a:lstStyle/>
          <a:p>
            <a:fld id="{0F22356E-2A12-4147-9C02-1C2F05D23B3C}" type="slidenum">
              <a:rPr lang="en-US" smtClean="0"/>
              <a:t>‹#›</a:t>
            </a:fld>
            <a:endParaRPr lang="en-US" dirty="0"/>
          </a:p>
        </p:txBody>
      </p:sp>
      <p:pic>
        <p:nvPicPr>
          <p:cNvPr id="10" name="Picture 9" descr="D H C S Logo" title="D H C 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438150"/>
            <a:ext cx="838939" cy="800100"/>
          </a:xfrm>
          <a:prstGeom prst="rect">
            <a:avLst/>
          </a:prstGeom>
        </p:spPr>
      </p:pic>
    </p:spTree>
    <p:extLst>
      <p:ext uri="{BB962C8B-B14F-4D97-AF65-F5344CB8AC3E}">
        <p14:creationId xmlns:p14="http://schemas.microsoft.com/office/powerpoint/2010/main" val="315145255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41EB6-2AF0-4677-8751-49E134FEBF5F}" type="datetime1">
              <a:rPr lang="en-US" smtClean="0"/>
              <a:t>8/12/2021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22356E-2A12-4147-9C02-1C2F05D23B3C}" type="slidenum">
              <a:rPr lang="en-US" smtClean="0"/>
              <a:t>‹#›</a:t>
            </a:fld>
            <a:endParaRPr lang="en-US" dirty="0"/>
          </a:p>
        </p:txBody>
      </p:sp>
    </p:spTree>
    <p:extLst>
      <p:ext uri="{BB962C8B-B14F-4D97-AF65-F5344CB8AC3E}">
        <p14:creationId xmlns:p14="http://schemas.microsoft.com/office/powerpoint/2010/main" val="259012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Lst>
  <p:hf hdr="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Subtitle 6"/>
          <p:cNvSpPr>
            <a:spLocks noGrp="1"/>
          </p:cNvSpPr>
          <p:nvPr>
            <p:ph type="subTitle" idx="1"/>
          </p:nvPr>
        </p:nvSpPr>
        <p:spPr/>
        <p:txBody>
          <a:bodyPr/>
          <a:lstStyle/>
          <a:p>
            <a:r>
              <a:rPr lang="en-US" dirty="0" smtClean="0"/>
              <a:t>Invoice Training</a:t>
            </a:r>
            <a:endParaRPr lang="en-US" dirty="0"/>
          </a:p>
        </p:txBody>
      </p:sp>
      <p:sp>
        <p:nvSpPr>
          <p:cNvPr id="6" name="Title 5"/>
          <p:cNvSpPr>
            <a:spLocks noGrp="1"/>
          </p:cNvSpPr>
          <p:nvPr>
            <p:ph type="ctrTitle"/>
          </p:nvPr>
        </p:nvSpPr>
        <p:spPr/>
        <p:txBody>
          <a:bodyPr/>
          <a:lstStyle/>
          <a:p>
            <a:r>
              <a:rPr lang="en-US" dirty="0"/>
              <a:t>Department of Health Care </a:t>
            </a:r>
            <a:r>
              <a:rPr lang="en-US" dirty="0" smtClean="0"/>
              <a:t>Services - </a:t>
            </a:r>
            <a:r>
              <a:rPr lang="en-US" dirty="0"/>
              <a:t>MENTAL HEALTH MEDI-CAL ADMINISTRATIVE ACTIVITIES</a:t>
            </a:r>
            <a:endParaRPr lang="en-US" dirty="0"/>
          </a:p>
        </p:txBody>
      </p:sp>
    </p:spTree>
    <p:extLst>
      <p:ext uri="{BB962C8B-B14F-4D97-AF65-F5344CB8AC3E}">
        <p14:creationId xmlns:p14="http://schemas.microsoft.com/office/powerpoint/2010/main" val="3329775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10</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dirty="0"/>
              <a:t>Purpose</a:t>
            </a:r>
          </a:p>
          <a:p>
            <a:r>
              <a:rPr lang="en-US" dirty="0"/>
              <a:t>Source data</a:t>
            </a:r>
          </a:p>
          <a:p>
            <a:pPr lvl="1"/>
            <a:r>
              <a:rPr lang="en-US" sz="3200" dirty="0"/>
              <a:t>Salary costs</a:t>
            </a:r>
          </a:p>
          <a:p>
            <a:pPr lvl="1"/>
            <a:r>
              <a:rPr lang="en-US" sz="3200" dirty="0"/>
              <a:t>Benefit costs</a:t>
            </a:r>
          </a:p>
          <a:p>
            <a:r>
              <a:rPr lang="en-US" dirty="0"/>
              <a:t>Sample</a:t>
            </a:r>
          </a:p>
        </p:txBody>
      </p:sp>
      <p:sp>
        <p:nvSpPr>
          <p:cNvPr id="6" name="Title 5"/>
          <p:cNvSpPr>
            <a:spLocks noGrp="1"/>
          </p:cNvSpPr>
          <p:nvPr>
            <p:ph type="title"/>
          </p:nvPr>
        </p:nvSpPr>
        <p:spPr/>
        <p:txBody>
          <a:bodyPr>
            <a:normAutofit fontScale="90000"/>
          </a:bodyPr>
          <a:lstStyle/>
          <a:p>
            <a:r>
              <a:rPr lang="en-US" dirty="0" smtClean="0"/>
              <a:t>Schedule B – Salary and Benefit Costs</a:t>
            </a:r>
            <a:endParaRPr lang="en-US" dirty="0"/>
          </a:p>
        </p:txBody>
      </p:sp>
    </p:spTree>
    <p:extLst>
      <p:ext uri="{BB962C8B-B14F-4D97-AF65-F5344CB8AC3E}">
        <p14:creationId xmlns:p14="http://schemas.microsoft.com/office/powerpoint/2010/main" val="35432600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11</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dirty="0"/>
              <a:t>The purpose of Schedule B is for the claiming unit to report total salary and benefit costs for each classification for the claiming quarter.</a:t>
            </a:r>
          </a:p>
          <a:p>
            <a:r>
              <a:rPr lang="en-US" dirty="0"/>
              <a:t>Salary and benefit costs will be allocated among reimbursable, reallocated, and non-reimbursable activities based upon the time reported on Schedule A.</a:t>
            </a:r>
          </a:p>
        </p:txBody>
      </p:sp>
      <p:sp>
        <p:nvSpPr>
          <p:cNvPr id="6" name="Title 5"/>
          <p:cNvSpPr>
            <a:spLocks noGrp="1"/>
          </p:cNvSpPr>
          <p:nvPr>
            <p:ph type="title"/>
          </p:nvPr>
        </p:nvSpPr>
        <p:spPr/>
        <p:txBody>
          <a:bodyPr>
            <a:normAutofit/>
          </a:bodyPr>
          <a:lstStyle/>
          <a:p>
            <a:r>
              <a:rPr lang="en-US" dirty="0" smtClean="0"/>
              <a:t>Schedule B – Purpose</a:t>
            </a:r>
            <a:endParaRPr lang="en-US" dirty="0"/>
          </a:p>
        </p:txBody>
      </p:sp>
    </p:spTree>
    <p:extLst>
      <p:ext uri="{BB962C8B-B14F-4D97-AF65-F5344CB8AC3E}">
        <p14:creationId xmlns:p14="http://schemas.microsoft.com/office/powerpoint/2010/main" val="10431850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12</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dirty="0"/>
              <a:t>Please report gross salaries and wages paid to each classification during the claiming quarter.  </a:t>
            </a:r>
          </a:p>
          <a:p>
            <a:r>
              <a:rPr lang="en-US" dirty="0"/>
              <a:t>The gross salaries and wages should match accounting records.</a:t>
            </a:r>
          </a:p>
          <a:p>
            <a:r>
              <a:rPr lang="en-US" dirty="0"/>
              <a:t>Benefit costs reported may be based upon a standard percentage of gross salaries.  </a:t>
            </a:r>
            <a:endParaRPr lang="en-US" dirty="0"/>
          </a:p>
        </p:txBody>
      </p:sp>
      <p:sp>
        <p:nvSpPr>
          <p:cNvPr id="6" name="Title 5"/>
          <p:cNvSpPr>
            <a:spLocks noGrp="1"/>
          </p:cNvSpPr>
          <p:nvPr>
            <p:ph type="title"/>
          </p:nvPr>
        </p:nvSpPr>
        <p:spPr/>
        <p:txBody>
          <a:bodyPr>
            <a:normAutofit/>
          </a:bodyPr>
          <a:lstStyle/>
          <a:p>
            <a:r>
              <a:rPr lang="en-US" dirty="0" smtClean="0"/>
              <a:t>Schedule B – Source Data</a:t>
            </a:r>
            <a:endParaRPr lang="en-US" dirty="0"/>
          </a:p>
        </p:txBody>
      </p:sp>
    </p:spTree>
    <p:extLst>
      <p:ext uri="{BB962C8B-B14F-4D97-AF65-F5344CB8AC3E}">
        <p14:creationId xmlns:p14="http://schemas.microsoft.com/office/powerpoint/2010/main" val="18636370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13</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77500" lnSpcReduction="20000"/>
          </a:bodyPr>
          <a:lstStyle/>
          <a:p>
            <a:pPr marL="0" indent="0">
              <a:buNone/>
            </a:pPr>
            <a:r>
              <a:rPr lang="en-US" dirty="0"/>
              <a:t>Please refer to the sample invoice contained in your training materials.</a:t>
            </a:r>
          </a:p>
          <a:p>
            <a:r>
              <a:rPr lang="en-US" dirty="0"/>
              <a:t>Column A lists all staff classifications identified on the claiming plan’s claiming unit functions grid and entered in Schedule A.</a:t>
            </a:r>
          </a:p>
          <a:p>
            <a:r>
              <a:rPr lang="en-US" dirty="0"/>
              <a:t>In Column B, please enter the salary paid to person in each staff classification identified in Column A.</a:t>
            </a:r>
          </a:p>
          <a:p>
            <a:r>
              <a:rPr lang="en-US" dirty="0"/>
              <a:t>In Column C, please enter the benefit costs incurred for the person in each staff classification listed in Column A.</a:t>
            </a:r>
          </a:p>
          <a:p>
            <a:r>
              <a:rPr lang="en-US" dirty="0"/>
              <a:t>Column D is equal to the sum of Columns B and C.</a:t>
            </a:r>
          </a:p>
        </p:txBody>
      </p:sp>
      <p:sp>
        <p:nvSpPr>
          <p:cNvPr id="6" name="Title 5"/>
          <p:cNvSpPr>
            <a:spLocks noGrp="1"/>
          </p:cNvSpPr>
          <p:nvPr>
            <p:ph type="title"/>
          </p:nvPr>
        </p:nvSpPr>
        <p:spPr/>
        <p:txBody>
          <a:bodyPr>
            <a:normAutofit/>
          </a:bodyPr>
          <a:lstStyle/>
          <a:p>
            <a:r>
              <a:rPr lang="en-US" dirty="0" smtClean="0"/>
              <a:t>Schedule B – Sample</a:t>
            </a:r>
            <a:endParaRPr lang="en-US" dirty="0"/>
          </a:p>
        </p:txBody>
      </p:sp>
    </p:spTree>
    <p:extLst>
      <p:ext uri="{BB962C8B-B14F-4D97-AF65-F5344CB8AC3E}">
        <p14:creationId xmlns:p14="http://schemas.microsoft.com/office/powerpoint/2010/main" val="22303070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14</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dirty="0"/>
              <a:t>Purpose</a:t>
            </a:r>
          </a:p>
          <a:p>
            <a:r>
              <a:rPr lang="en-US" dirty="0"/>
              <a:t>Sample</a:t>
            </a:r>
            <a:endParaRPr lang="en-US" dirty="0"/>
          </a:p>
        </p:txBody>
      </p:sp>
      <p:sp>
        <p:nvSpPr>
          <p:cNvPr id="6" name="Title 5"/>
          <p:cNvSpPr>
            <a:spLocks noGrp="1"/>
          </p:cNvSpPr>
          <p:nvPr>
            <p:ph type="title"/>
          </p:nvPr>
        </p:nvSpPr>
        <p:spPr/>
        <p:txBody>
          <a:bodyPr>
            <a:normAutofit/>
          </a:bodyPr>
          <a:lstStyle/>
          <a:p>
            <a:r>
              <a:rPr lang="en-US" dirty="0" smtClean="0"/>
              <a:t>Schedule C</a:t>
            </a:r>
            <a:endParaRPr lang="en-US" dirty="0"/>
          </a:p>
        </p:txBody>
      </p:sp>
    </p:spTree>
    <p:extLst>
      <p:ext uri="{BB962C8B-B14F-4D97-AF65-F5344CB8AC3E}">
        <p14:creationId xmlns:p14="http://schemas.microsoft.com/office/powerpoint/2010/main" val="5645175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15</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92500" lnSpcReduction="10000"/>
          </a:bodyPr>
          <a:lstStyle/>
          <a:p>
            <a:r>
              <a:rPr lang="en-US" dirty="0"/>
              <a:t>The purpose for Schedule C is to calculate percentages for allocating salary and benefit costs to reimbursable, reallocated, and non reimbursable activities.</a:t>
            </a:r>
          </a:p>
          <a:p>
            <a:r>
              <a:rPr lang="en-US" dirty="0"/>
              <a:t>The allocation percentage for each classification and activity is equal to the time reported for each classification and activity divided by the total time each classification worked during the claiming quarter.</a:t>
            </a:r>
          </a:p>
        </p:txBody>
      </p:sp>
      <p:sp>
        <p:nvSpPr>
          <p:cNvPr id="6" name="Title 5"/>
          <p:cNvSpPr>
            <a:spLocks noGrp="1"/>
          </p:cNvSpPr>
          <p:nvPr>
            <p:ph type="title"/>
          </p:nvPr>
        </p:nvSpPr>
        <p:spPr/>
        <p:txBody>
          <a:bodyPr>
            <a:normAutofit/>
          </a:bodyPr>
          <a:lstStyle/>
          <a:p>
            <a:r>
              <a:rPr lang="en-US" dirty="0" smtClean="0"/>
              <a:t>Schedule C - Purpose</a:t>
            </a:r>
            <a:endParaRPr lang="en-US" dirty="0"/>
          </a:p>
        </p:txBody>
      </p:sp>
    </p:spTree>
    <p:extLst>
      <p:ext uri="{BB962C8B-B14F-4D97-AF65-F5344CB8AC3E}">
        <p14:creationId xmlns:p14="http://schemas.microsoft.com/office/powerpoint/2010/main" val="34807684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16</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92500" lnSpcReduction="10000"/>
          </a:bodyPr>
          <a:lstStyle/>
          <a:p>
            <a:r>
              <a:rPr lang="en-US" dirty="0"/>
              <a:t>Please refer to the sample invoice contained in your training materials.</a:t>
            </a:r>
          </a:p>
          <a:p>
            <a:r>
              <a:rPr lang="en-US" dirty="0"/>
              <a:t>Column A lists all staff classifications identified on the claiming plan’s claiming unit functions grid and entered into Schedule A.</a:t>
            </a:r>
          </a:p>
          <a:p>
            <a:r>
              <a:rPr lang="en-US" dirty="0"/>
              <a:t>Columns B through K calculate an allocation percentage for each cost center.    </a:t>
            </a:r>
          </a:p>
          <a:p>
            <a:r>
              <a:rPr lang="en-US" dirty="0"/>
              <a:t>Column M is equal to the sum of Columns B through L and must be 100%.</a:t>
            </a:r>
            <a:endParaRPr lang="en-US" dirty="0"/>
          </a:p>
        </p:txBody>
      </p:sp>
      <p:sp>
        <p:nvSpPr>
          <p:cNvPr id="6" name="Title 5"/>
          <p:cNvSpPr>
            <a:spLocks noGrp="1"/>
          </p:cNvSpPr>
          <p:nvPr>
            <p:ph type="title"/>
          </p:nvPr>
        </p:nvSpPr>
        <p:spPr/>
        <p:txBody>
          <a:bodyPr>
            <a:normAutofit/>
          </a:bodyPr>
          <a:lstStyle/>
          <a:p>
            <a:r>
              <a:rPr lang="en-US" dirty="0" smtClean="0"/>
              <a:t>Schedule C - Sample</a:t>
            </a:r>
            <a:endParaRPr lang="en-US" dirty="0"/>
          </a:p>
        </p:txBody>
      </p:sp>
    </p:spTree>
    <p:extLst>
      <p:ext uri="{BB962C8B-B14F-4D97-AF65-F5344CB8AC3E}">
        <p14:creationId xmlns:p14="http://schemas.microsoft.com/office/powerpoint/2010/main" val="42239556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17</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dirty="0"/>
              <a:t>Purpose</a:t>
            </a:r>
          </a:p>
          <a:p>
            <a:r>
              <a:rPr lang="en-US" dirty="0"/>
              <a:t>Sample</a:t>
            </a:r>
            <a:endParaRPr lang="en-US" dirty="0"/>
          </a:p>
        </p:txBody>
      </p:sp>
      <p:sp>
        <p:nvSpPr>
          <p:cNvPr id="6" name="Title 5"/>
          <p:cNvSpPr>
            <a:spLocks noGrp="1"/>
          </p:cNvSpPr>
          <p:nvPr>
            <p:ph type="title"/>
          </p:nvPr>
        </p:nvSpPr>
        <p:spPr/>
        <p:txBody>
          <a:bodyPr>
            <a:normAutofit/>
          </a:bodyPr>
          <a:lstStyle/>
          <a:p>
            <a:r>
              <a:rPr lang="en-US" dirty="0" smtClean="0"/>
              <a:t>Schedule D</a:t>
            </a:r>
            <a:endParaRPr lang="en-US" dirty="0"/>
          </a:p>
        </p:txBody>
      </p:sp>
    </p:spTree>
    <p:extLst>
      <p:ext uri="{BB962C8B-B14F-4D97-AF65-F5344CB8AC3E}">
        <p14:creationId xmlns:p14="http://schemas.microsoft.com/office/powerpoint/2010/main" val="26872423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18</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92500" lnSpcReduction="20000"/>
          </a:bodyPr>
          <a:lstStyle/>
          <a:p>
            <a:r>
              <a:rPr lang="en-US" dirty="0"/>
              <a:t>The purpose for Schedule D is to calculate the proportion of salary and benefit costs that are allocated to each reimbursable, reallocated, and non-reimbursable activity.</a:t>
            </a:r>
          </a:p>
          <a:p>
            <a:r>
              <a:rPr lang="en-US" dirty="0"/>
              <a:t>The proportion of salary and benefit costs allocated to each activity is equal to the total salary and benefit costs reported on Schedule B for each classification multiplied by the allocation percentage determined on Schedule C for each activity performed by that classification.  </a:t>
            </a:r>
            <a:endParaRPr lang="en-US" dirty="0"/>
          </a:p>
        </p:txBody>
      </p:sp>
      <p:sp>
        <p:nvSpPr>
          <p:cNvPr id="6" name="Title 5"/>
          <p:cNvSpPr>
            <a:spLocks noGrp="1"/>
          </p:cNvSpPr>
          <p:nvPr>
            <p:ph type="title"/>
          </p:nvPr>
        </p:nvSpPr>
        <p:spPr/>
        <p:txBody>
          <a:bodyPr>
            <a:normAutofit/>
          </a:bodyPr>
          <a:lstStyle/>
          <a:p>
            <a:r>
              <a:rPr lang="en-US" dirty="0" smtClean="0"/>
              <a:t>Schedule D - Purpose</a:t>
            </a:r>
            <a:endParaRPr lang="en-US" dirty="0"/>
          </a:p>
        </p:txBody>
      </p:sp>
    </p:spTree>
    <p:extLst>
      <p:ext uri="{BB962C8B-B14F-4D97-AF65-F5344CB8AC3E}">
        <p14:creationId xmlns:p14="http://schemas.microsoft.com/office/powerpoint/2010/main" val="40570821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19</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85000" lnSpcReduction="10000"/>
          </a:bodyPr>
          <a:lstStyle/>
          <a:p>
            <a:r>
              <a:rPr lang="en-US" dirty="0"/>
              <a:t>Please refer to the sample invoice contained in your training materials.</a:t>
            </a:r>
          </a:p>
          <a:p>
            <a:r>
              <a:rPr lang="en-US" dirty="0"/>
              <a:t>Column A lists all staff classifications identified on the claiming plan’s claiming unit functions grid and entered into Schedule A.</a:t>
            </a:r>
          </a:p>
          <a:p>
            <a:r>
              <a:rPr lang="en-US" dirty="0"/>
              <a:t>Columns B through L multiply the salary and benefit costs reported on Column C by the allocation percentages calculated in Column C.     </a:t>
            </a:r>
          </a:p>
          <a:p>
            <a:r>
              <a:rPr lang="en-US" dirty="0"/>
              <a:t>Column M is equal to the sum of Columns B through L and must be equal to the total salary and benefit costs determined in Schedule B.</a:t>
            </a:r>
            <a:endParaRPr lang="en-US" dirty="0"/>
          </a:p>
        </p:txBody>
      </p:sp>
      <p:sp>
        <p:nvSpPr>
          <p:cNvPr id="6" name="Title 5"/>
          <p:cNvSpPr>
            <a:spLocks noGrp="1"/>
          </p:cNvSpPr>
          <p:nvPr>
            <p:ph type="title"/>
          </p:nvPr>
        </p:nvSpPr>
        <p:spPr/>
        <p:txBody>
          <a:bodyPr>
            <a:normAutofit/>
          </a:bodyPr>
          <a:lstStyle/>
          <a:p>
            <a:r>
              <a:rPr lang="en-US" dirty="0" smtClean="0"/>
              <a:t>Schedule D - Sample</a:t>
            </a:r>
            <a:endParaRPr lang="en-US" dirty="0"/>
          </a:p>
        </p:txBody>
      </p:sp>
    </p:spTree>
    <p:extLst>
      <p:ext uri="{BB962C8B-B14F-4D97-AF65-F5344CB8AC3E}">
        <p14:creationId xmlns:p14="http://schemas.microsoft.com/office/powerpoint/2010/main" val="4047222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92500" lnSpcReduction="20000"/>
          </a:bodyPr>
          <a:lstStyle/>
          <a:p>
            <a:r>
              <a:rPr lang="en-US" dirty="0"/>
              <a:t>Understand the purpose for each schedule in the invoice.</a:t>
            </a:r>
          </a:p>
          <a:p>
            <a:r>
              <a:rPr lang="en-US" dirty="0"/>
              <a:t>Understand the source data for each data element in the invoice.</a:t>
            </a:r>
          </a:p>
          <a:p>
            <a:r>
              <a:rPr lang="en-US" dirty="0"/>
              <a:t>Understand the documentation that should be maintained to support the invoice.</a:t>
            </a:r>
          </a:p>
          <a:p>
            <a:r>
              <a:rPr lang="en-US" dirty="0"/>
              <a:t>Understand how DHCS will review and verify the data reported on the invoice.</a:t>
            </a:r>
          </a:p>
          <a:p>
            <a:r>
              <a:rPr lang="en-US" dirty="0"/>
              <a:t>Understand the relationship between the invoice and the cost report</a:t>
            </a:r>
            <a:r>
              <a:rPr lang="en-US" dirty="0" smtClean="0"/>
              <a:t>.</a:t>
            </a:r>
            <a:endParaRPr lang="en-US" dirty="0"/>
          </a:p>
        </p:txBody>
      </p:sp>
      <p:sp>
        <p:nvSpPr>
          <p:cNvPr id="6" name="Title 5"/>
          <p:cNvSpPr>
            <a:spLocks noGrp="1"/>
          </p:cNvSpPr>
          <p:nvPr>
            <p:ph type="title"/>
          </p:nvPr>
        </p:nvSpPr>
        <p:spPr/>
        <p:txBody>
          <a:bodyPr>
            <a:normAutofit/>
          </a:bodyPr>
          <a:lstStyle/>
          <a:p>
            <a:r>
              <a:rPr lang="en-US" dirty="0" smtClean="0"/>
              <a:t>Learning Objectives</a:t>
            </a:r>
            <a:endParaRPr lang="en-US" dirty="0"/>
          </a:p>
        </p:txBody>
      </p:sp>
    </p:spTree>
    <p:extLst>
      <p:ext uri="{BB962C8B-B14F-4D97-AF65-F5344CB8AC3E}">
        <p14:creationId xmlns:p14="http://schemas.microsoft.com/office/powerpoint/2010/main" val="31840523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20</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dirty="0"/>
              <a:t>Purpose</a:t>
            </a:r>
          </a:p>
          <a:p>
            <a:r>
              <a:rPr lang="en-US" dirty="0"/>
              <a:t>Source data</a:t>
            </a:r>
          </a:p>
          <a:p>
            <a:r>
              <a:rPr lang="en-US" dirty="0"/>
              <a:t>Documentation</a:t>
            </a:r>
          </a:p>
          <a:p>
            <a:r>
              <a:rPr lang="en-US" dirty="0"/>
              <a:t>Sample</a:t>
            </a:r>
            <a:endParaRPr lang="en-US" dirty="0"/>
          </a:p>
        </p:txBody>
      </p:sp>
      <p:sp>
        <p:nvSpPr>
          <p:cNvPr id="6" name="Title 5"/>
          <p:cNvSpPr>
            <a:spLocks noGrp="1"/>
          </p:cNvSpPr>
          <p:nvPr>
            <p:ph type="title"/>
          </p:nvPr>
        </p:nvSpPr>
        <p:spPr/>
        <p:txBody>
          <a:bodyPr>
            <a:normAutofit/>
          </a:bodyPr>
          <a:lstStyle/>
          <a:p>
            <a:r>
              <a:rPr lang="en-US" dirty="0" smtClean="0"/>
              <a:t>Schedule E</a:t>
            </a:r>
            <a:endParaRPr lang="en-US" dirty="0"/>
          </a:p>
        </p:txBody>
      </p:sp>
    </p:spTree>
    <p:extLst>
      <p:ext uri="{BB962C8B-B14F-4D97-AF65-F5344CB8AC3E}">
        <p14:creationId xmlns:p14="http://schemas.microsoft.com/office/powerpoint/2010/main" val="38259946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21</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92500" lnSpcReduction="10000"/>
          </a:bodyPr>
          <a:lstStyle/>
          <a:p>
            <a:r>
              <a:rPr lang="en-US" dirty="0"/>
              <a:t>The purpose for Schedule E is to determine the total general and administrative costs to be reallocated among reimbursable and non-reimbursable activities.</a:t>
            </a:r>
          </a:p>
          <a:p>
            <a:r>
              <a:rPr lang="en-US" dirty="0"/>
              <a:t>Claiming units should report internal indirect costs and external indirect costs (county only) allocated to the claiming unit.  </a:t>
            </a:r>
          </a:p>
          <a:p>
            <a:r>
              <a:rPr lang="en-US" dirty="0"/>
              <a:t>Claiming units also need to report total minutes worked by employees in the claiming unit.</a:t>
            </a:r>
            <a:endParaRPr lang="en-US" dirty="0"/>
          </a:p>
        </p:txBody>
      </p:sp>
      <p:sp>
        <p:nvSpPr>
          <p:cNvPr id="6" name="Title 5"/>
          <p:cNvSpPr>
            <a:spLocks noGrp="1"/>
          </p:cNvSpPr>
          <p:nvPr>
            <p:ph type="title"/>
          </p:nvPr>
        </p:nvSpPr>
        <p:spPr/>
        <p:txBody>
          <a:bodyPr>
            <a:normAutofit/>
          </a:bodyPr>
          <a:lstStyle/>
          <a:p>
            <a:r>
              <a:rPr lang="en-US" dirty="0" smtClean="0"/>
              <a:t>Schedule E - Purpose</a:t>
            </a:r>
            <a:endParaRPr lang="en-US" dirty="0"/>
          </a:p>
        </p:txBody>
      </p:sp>
    </p:spTree>
    <p:extLst>
      <p:ext uri="{BB962C8B-B14F-4D97-AF65-F5344CB8AC3E}">
        <p14:creationId xmlns:p14="http://schemas.microsoft.com/office/powerpoint/2010/main" val="11986588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22</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70000" lnSpcReduction="20000"/>
          </a:bodyPr>
          <a:lstStyle/>
          <a:p>
            <a:r>
              <a:rPr lang="en-US" dirty="0"/>
              <a:t>The source for the internal indirect costs is a cost allocation plan maintained by the Department that prescribes how internal indirect costs are allocated among revenue producing organizational units.</a:t>
            </a:r>
          </a:p>
          <a:p>
            <a:r>
              <a:rPr lang="en-US" dirty="0"/>
              <a:t>The source for the external indirect costs is the cost allocation plan filed by the county with the SCO, which determines the proportion that is allocated to the mental health department.</a:t>
            </a:r>
          </a:p>
          <a:p>
            <a:r>
              <a:rPr lang="en-US" dirty="0"/>
              <a:t>The department’s internal cost allocation plan should describe how external indirect costs are then allocated among revenue producing organizational units.</a:t>
            </a:r>
          </a:p>
          <a:p>
            <a:r>
              <a:rPr lang="en-US" dirty="0"/>
              <a:t>Operating expenses should match accounting records.</a:t>
            </a:r>
          </a:p>
        </p:txBody>
      </p:sp>
      <p:sp>
        <p:nvSpPr>
          <p:cNvPr id="6" name="Title 5"/>
          <p:cNvSpPr>
            <a:spLocks noGrp="1"/>
          </p:cNvSpPr>
          <p:nvPr>
            <p:ph type="title"/>
          </p:nvPr>
        </p:nvSpPr>
        <p:spPr/>
        <p:txBody>
          <a:bodyPr>
            <a:normAutofit/>
          </a:bodyPr>
          <a:lstStyle/>
          <a:p>
            <a:r>
              <a:rPr lang="en-US" dirty="0" smtClean="0"/>
              <a:t>Schedule E – Source Data</a:t>
            </a:r>
            <a:endParaRPr lang="en-US" dirty="0"/>
          </a:p>
        </p:txBody>
      </p:sp>
    </p:spTree>
    <p:extLst>
      <p:ext uri="{BB962C8B-B14F-4D97-AF65-F5344CB8AC3E}">
        <p14:creationId xmlns:p14="http://schemas.microsoft.com/office/powerpoint/2010/main" val="17028921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23</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92500" lnSpcReduction="20000"/>
          </a:bodyPr>
          <a:lstStyle/>
          <a:p>
            <a:r>
              <a:rPr lang="en-US" dirty="0"/>
              <a:t>The claiming unit should be able to support the external indirect costs allocated to the mental health department with the county’s cost allocation plan on file with the SCO.</a:t>
            </a:r>
          </a:p>
          <a:p>
            <a:r>
              <a:rPr lang="en-US" dirty="0"/>
              <a:t>The claiming unit should be able to support the amount of external and internal indirect costs allocated to the claiming unit with its internal cost allocation plan.</a:t>
            </a:r>
          </a:p>
          <a:p>
            <a:r>
              <a:rPr lang="en-US" dirty="0"/>
              <a:t>The claiming unit should be able to support the amount of other operating expenses with reports from the accounting system.</a:t>
            </a:r>
            <a:endParaRPr lang="en-US" dirty="0"/>
          </a:p>
        </p:txBody>
      </p:sp>
      <p:sp>
        <p:nvSpPr>
          <p:cNvPr id="6" name="Title 5"/>
          <p:cNvSpPr>
            <a:spLocks noGrp="1"/>
          </p:cNvSpPr>
          <p:nvPr>
            <p:ph type="title"/>
          </p:nvPr>
        </p:nvSpPr>
        <p:spPr/>
        <p:txBody>
          <a:bodyPr>
            <a:normAutofit fontScale="90000"/>
          </a:bodyPr>
          <a:lstStyle/>
          <a:p>
            <a:r>
              <a:rPr lang="en-US" dirty="0" smtClean="0"/>
              <a:t>Schedule E – Documentation</a:t>
            </a:r>
            <a:endParaRPr lang="en-US" dirty="0"/>
          </a:p>
        </p:txBody>
      </p:sp>
    </p:spTree>
    <p:extLst>
      <p:ext uri="{BB962C8B-B14F-4D97-AF65-F5344CB8AC3E}">
        <p14:creationId xmlns:p14="http://schemas.microsoft.com/office/powerpoint/2010/main" val="7125730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24</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77500" lnSpcReduction="20000"/>
          </a:bodyPr>
          <a:lstStyle/>
          <a:p>
            <a:r>
              <a:rPr lang="en-US" dirty="0"/>
              <a:t>Please refer to the sample invoice contained in your training materials.</a:t>
            </a:r>
          </a:p>
          <a:p>
            <a:endParaRPr lang="en-US" sz="1050" dirty="0"/>
          </a:p>
          <a:p>
            <a:r>
              <a:rPr lang="en-US" dirty="0"/>
              <a:t>Column A lists the categories of indirect costs to be reallocated.</a:t>
            </a:r>
          </a:p>
          <a:p>
            <a:r>
              <a:rPr lang="en-US" dirty="0"/>
              <a:t>Line 1, Column B, is equal to the total salary and benefit costs and is automatically populated from Schedule D, Column K.  </a:t>
            </a:r>
          </a:p>
          <a:p>
            <a:r>
              <a:rPr lang="en-US" dirty="0"/>
              <a:t>Lines 2, 3, and 4, please enter the claiming unit’s operating expenses, internal indirect costs, and OMB A-87.</a:t>
            </a:r>
          </a:p>
          <a:p>
            <a:r>
              <a:rPr lang="en-US" dirty="0"/>
              <a:t>On Line 6, the total minutes worked by employees in the claiming unit is automatically populated from the Totals line on Schedule A, Columns B through J</a:t>
            </a:r>
            <a:r>
              <a:rPr lang="en-US" dirty="0" smtClean="0"/>
              <a:t>.</a:t>
            </a:r>
            <a:endParaRPr lang="en-US" dirty="0"/>
          </a:p>
        </p:txBody>
      </p:sp>
      <p:sp>
        <p:nvSpPr>
          <p:cNvPr id="6" name="Title 5"/>
          <p:cNvSpPr>
            <a:spLocks noGrp="1"/>
          </p:cNvSpPr>
          <p:nvPr>
            <p:ph type="title"/>
          </p:nvPr>
        </p:nvSpPr>
        <p:spPr/>
        <p:txBody>
          <a:bodyPr>
            <a:normAutofit/>
          </a:bodyPr>
          <a:lstStyle/>
          <a:p>
            <a:r>
              <a:rPr lang="en-US" dirty="0" smtClean="0"/>
              <a:t>Schedule E – Sample</a:t>
            </a:r>
            <a:endParaRPr lang="en-US" dirty="0"/>
          </a:p>
        </p:txBody>
      </p:sp>
    </p:spTree>
    <p:extLst>
      <p:ext uri="{BB962C8B-B14F-4D97-AF65-F5344CB8AC3E}">
        <p14:creationId xmlns:p14="http://schemas.microsoft.com/office/powerpoint/2010/main" val="25694797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25</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dirty="0"/>
              <a:t>Purpose</a:t>
            </a:r>
          </a:p>
          <a:p>
            <a:r>
              <a:rPr lang="en-US" dirty="0"/>
              <a:t>Allocation procedure</a:t>
            </a:r>
          </a:p>
          <a:p>
            <a:r>
              <a:rPr lang="en-US" dirty="0"/>
              <a:t>Sample</a:t>
            </a:r>
            <a:endParaRPr lang="en-US" dirty="0"/>
          </a:p>
        </p:txBody>
      </p:sp>
      <p:sp>
        <p:nvSpPr>
          <p:cNvPr id="6" name="Title 5"/>
          <p:cNvSpPr>
            <a:spLocks noGrp="1"/>
          </p:cNvSpPr>
          <p:nvPr>
            <p:ph type="title"/>
          </p:nvPr>
        </p:nvSpPr>
        <p:spPr/>
        <p:txBody>
          <a:bodyPr>
            <a:normAutofit/>
          </a:bodyPr>
          <a:lstStyle/>
          <a:p>
            <a:r>
              <a:rPr lang="en-US" dirty="0" smtClean="0"/>
              <a:t>Schedule F</a:t>
            </a:r>
            <a:endParaRPr lang="en-US" dirty="0"/>
          </a:p>
        </p:txBody>
      </p:sp>
    </p:spTree>
    <p:extLst>
      <p:ext uri="{BB962C8B-B14F-4D97-AF65-F5344CB8AC3E}">
        <p14:creationId xmlns:p14="http://schemas.microsoft.com/office/powerpoint/2010/main" val="6842395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26</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dirty="0"/>
              <a:t>Schedule F allocates the general and administrative salary and benefit costs, other operating expenses, internal indirect costs, and external indirect costs among activities reimbursed at 50%.</a:t>
            </a:r>
          </a:p>
          <a:p>
            <a:r>
              <a:rPr lang="en-US" dirty="0"/>
              <a:t>General and administrative costs are not allocated to activities that receive enhanced reimbursement.</a:t>
            </a:r>
            <a:endParaRPr lang="en-US" dirty="0"/>
          </a:p>
        </p:txBody>
      </p:sp>
      <p:sp>
        <p:nvSpPr>
          <p:cNvPr id="6" name="Title 5"/>
          <p:cNvSpPr>
            <a:spLocks noGrp="1"/>
          </p:cNvSpPr>
          <p:nvPr>
            <p:ph type="title"/>
          </p:nvPr>
        </p:nvSpPr>
        <p:spPr/>
        <p:txBody>
          <a:bodyPr>
            <a:normAutofit/>
          </a:bodyPr>
          <a:lstStyle/>
          <a:p>
            <a:r>
              <a:rPr lang="en-US" dirty="0" smtClean="0"/>
              <a:t>Schedule F - Purpose</a:t>
            </a:r>
            <a:endParaRPr lang="en-US" dirty="0"/>
          </a:p>
        </p:txBody>
      </p:sp>
    </p:spTree>
    <p:extLst>
      <p:ext uri="{BB962C8B-B14F-4D97-AF65-F5344CB8AC3E}">
        <p14:creationId xmlns:p14="http://schemas.microsoft.com/office/powerpoint/2010/main" val="1797638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27</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85000" lnSpcReduction="10000"/>
          </a:bodyPr>
          <a:lstStyle/>
          <a:p>
            <a:r>
              <a:rPr lang="en-US" dirty="0"/>
              <a:t>Schedule F calculates an allocation percentage for each activity that is reimbursed at 50% or is not reimbursed. </a:t>
            </a:r>
          </a:p>
          <a:p>
            <a:r>
              <a:rPr lang="en-US" dirty="0"/>
              <a:t>The allocation percentage is equal to the total time spent performing the activity divided by the total time spent working in the claiming unit.</a:t>
            </a:r>
          </a:p>
          <a:p>
            <a:r>
              <a:rPr lang="en-US" dirty="0"/>
              <a:t>The allocation percentage for each activity is multiplied by the total general and administrative costs to determine the percentage of total and administrative costs allocated to each activity. </a:t>
            </a:r>
          </a:p>
        </p:txBody>
      </p:sp>
      <p:sp>
        <p:nvSpPr>
          <p:cNvPr id="6" name="Title 5"/>
          <p:cNvSpPr>
            <a:spLocks noGrp="1"/>
          </p:cNvSpPr>
          <p:nvPr>
            <p:ph type="title"/>
          </p:nvPr>
        </p:nvSpPr>
        <p:spPr/>
        <p:txBody>
          <a:bodyPr>
            <a:normAutofit fontScale="90000"/>
          </a:bodyPr>
          <a:lstStyle/>
          <a:p>
            <a:r>
              <a:rPr lang="en-US" dirty="0" smtClean="0"/>
              <a:t>Schedule F – Allocation Procedure</a:t>
            </a:r>
            <a:endParaRPr lang="en-US" dirty="0"/>
          </a:p>
        </p:txBody>
      </p:sp>
    </p:spTree>
    <p:extLst>
      <p:ext uri="{BB962C8B-B14F-4D97-AF65-F5344CB8AC3E}">
        <p14:creationId xmlns:p14="http://schemas.microsoft.com/office/powerpoint/2010/main" val="6158203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28</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85000" lnSpcReduction="10000"/>
          </a:bodyPr>
          <a:lstStyle/>
          <a:p>
            <a:r>
              <a:rPr lang="en-US" dirty="0"/>
              <a:t>Please refer to the sample invoice contained in your training materials.</a:t>
            </a:r>
          </a:p>
          <a:p>
            <a:r>
              <a:rPr lang="en-US" dirty="0"/>
              <a:t>Line 1 is populated with salary and benefit costs determined in Schedule D for each cost center.</a:t>
            </a:r>
          </a:p>
          <a:p>
            <a:r>
              <a:rPr lang="en-US" dirty="0"/>
              <a:t>Line 2 calculates the allocation percentage for General and Administrative costs for each cost center.  </a:t>
            </a:r>
          </a:p>
          <a:p>
            <a:r>
              <a:rPr lang="en-US" dirty="0"/>
              <a:t>Line 3 is equal to the allocation percentage calculated in line 2 multiplied by the total general and administrative costs as determined in Schedule E.  </a:t>
            </a:r>
          </a:p>
        </p:txBody>
      </p:sp>
      <p:sp>
        <p:nvSpPr>
          <p:cNvPr id="6" name="Title 5"/>
          <p:cNvSpPr>
            <a:spLocks noGrp="1"/>
          </p:cNvSpPr>
          <p:nvPr>
            <p:ph type="title"/>
          </p:nvPr>
        </p:nvSpPr>
        <p:spPr/>
        <p:txBody>
          <a:bodyPr>
            <a:normAutofit/>
          </a:bodyPr>
          <a:lstStyle/>
          <a:p>
            <a:r>
              <a:rPr lang="en-US" dirty="0" smtClean="0"/>
              <a:t>Schedule F – Sample</a:t>
            </a:r>
            <a:endParaRPr lang="en-US" dirty="0"/>
          </a:p>
        </p:txBody>
      </p:sp>
    </p:spTree>
    <p:extLst>
      <p:ext uri="{BB962C8B-B14F-4D97-AF65-F5344CB8AC3E}">
        <p14:creationId xmlns:p14="http://schemas.microsoft.com/office/powerpoint/2010/main" val="41434892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29</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dirty="0"/>
              <a:t>Purpose</a:t>
            </a:r>
          </a:p>
          <a:p>
            <a:r>
              <a:rPr lang="en-US" dirty="0"/>
              <a:t>Sample</a:t>
            </a:r>
            <a:endParaRPr lang="en-US" dirty="0"/>
          </a:p>
        </p:txBody>
      </p:sp>
      <p:sp>
        <p:nvSpPr>
          <p:cNvPr id="6" name="Title 5"/>
          <p:cNvSpPr>
            <a:spLocks noGrp="1"/>
          </p:cNvSpPr>
          <p:nvPr>
            <p:ph type="title"/>
          </p:nvPr>
        </p:nvSpPr>
        <p:spPr/>
        <p:txBody>
          <a:bodyPr>
            <a:normAutofit fontScale="90000"/>
          </a:bodyPr>
          <a:lstStyle/>
          <a:p>
            <a:r>
              <a:rPr lang="en-US" dirty="0" smtClean="0"/>
              <a:t>Schedule G – Claim for Reimbursement</a:t>
            </a:r>
            <a:endParaRPr lang="en-US" dirty="0"/>
          </a:p>
        </p:txBody>
      </p:sp>
    </p:spTree>
    <p:extLst>
      <p:ext uri="{BB962C8B-B14F-4D97-AF65-F5344CB8AC3E}">
        <p14:creationId xmlns:p14="http://schemas.microsoft.com/office/powerpoint/2010/main" val="3413068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3</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85000" lnSpcReduction="20000"/>
          </a:bodyPr>
          <a:lstStyle/>
          <a:p>
            <a:r>
              <a:rPr lang="en-US" dirty="0"/>
              <a:t>Schedule A – Time Study Results</a:t>
            </a:r>
          </a:p>
          <a:p>
            <a:r>
              <a:rPr lang="en-US" dirty="0"/>
              <a:t>Schedule B – Salary and Benefit Costs</a:t>
            </a:r>
          </a:p>
          <a:p>
            <a:r>
              <a:rPr lang="en-US" dirty="0"/>
              <a:t>Schedule C – Allocation Percentages for Salary and Benefit Costs</a:t>
            </a:r>
          </a:p>
          <a:p>
            <a:r>
              <a:rPr lang="en-US" dirty="0"/>
              <a:t>Schedule D – Allocated Salary and Benefit Costs</a:t>
            </a:r>
          </a:p>
          <a:p>
            <a:r>
              <a:rPr lang="en-US" dirty="0"/>
              <a:t>Schedule E – General and Administrative Costs</a:t>
            </a:r>
          </a:p>
          <a:p>
            <a:r>
              <a:rPr lang="en-US" dirty="0"/>
              <a:t>Schedule F – Allocated General and Administrative Costs</a:t>
            </a:r>
          </a:p>
          <a:p>
            <a:r>
              <a:rPr lang="en-US" dirty="0"/>
              <a:t>Schedule G – Determination of Federal Reimbursement</a:t>
            </a:r>
            <a:endParaRPr lang="en-US" dirty="0"/>
          </a:p>
        </p:txBody>
      </p:sp>
      <p:sp>
        <p:nvSpPr>
          <p:cNvPr id="6" name="Title 5"/>
          <p:cNvSpPr>
            <a:spLocks noGrp="1"/>
          </p:cNvSpPr>
          <p:nvPr>
            <p:ph type="title"/>
          </p:nvPr>
        </p:nvSpPr>
        <p:spPr/>
        <p:txBody>
          <a:bodyPr>
            <a:normAutofit/>
          </a:bodyPr>
          <a:lstStyle/>
          <a:p>
            <a:r>
              <a:rPr lang="en-US" dirty="0" smtClean="0"/>
              <a:t>Overview</a:t>
            </a:r>
            <a:endParaRPr lang="en-US" dirty="0"/>
          </a:p>
        </p:txBody>
      </p:sp>
    </p:spTree>
    <p:extLst>
      <p:ext uri="{BB962C8B-B14F-4D97-AF65-F5344CB8AC3E}">
        <p14:creationId xmlns:p14="http://schemas.microsoft.com/office/powerpoint/2010/main" val="42198265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30</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dirty="0"/>
              <a:t>The purpose for Schedule G is to determine the claiming unit’s total federal reimbursement for Mental Health Medi-Cal Administrative Activities.  </a:t>
            </a:r>
          </a:p>
        </p:txBody>
      </p:sp>
      <p:sp>
        <p:nvSpPr>
          <p:cNvPr id="6" name="Title 5"/>
          <p:cNvSpPr>
            <a:spLocks noGrp="1"/>
          </p:cNvSpPr>
          <p:nvPr>
            <p:ph type="title"/>
          </p:nvPr>
        </p:nvSpPr>
        <p:spPr/>
        <p:txBody>
          <a:bodyPr>
            <a:normAutofit/>
          </a:bodyPr>
          <a:lstStyle/>
          <a:p>
            <a:r>
              <a:rPr lang="en-US" dirty="0" smtClean="0"/>
              <a:t>Schedule G – Purpose</a:t>
            </a:r>
            <a:endParaRPr lang="en-US" dirty="0"/>
          </a:p>
        </p:txBody>
      </p:sp>
    </p:spTree>
    <p:extLst>
      <p:ext uri="{BB962C8B-B14F-4D97-AF65-F5344CB8AC3E}">
        <p14:creationId xmlns:p14="http://schemas.microsoft.com/office/powerpoint/2010/main" val="8168107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31</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fontScale="92500" lnSpcReduction="20000"/>
          </a:bodyPr>
          <a:lstStyle/>
          <a:p>
            <a:r>
              <a:rPr lang="en-US" dirty="0"/>
              <a:t>Please refer to the sample invoice contained in your training materials.</a:t>
            </a:r>
          </a:p>
          <a:p>
            <a:r>
              <a:rPr lang="en-US" dirty="0"/>
              <a:t>Line 1 is populated with salary and benefit costs allocated to activities on Schedule D within each cost center.</a:t>
            </a:r>
          </a:p>
          <a:p>
            <a:r>
              <a:rPr lang="en-US" dirty="0"/>
              <a:t>Line 2 is populated with general and administrative costs allocated to activities on Schedule E within each cost center. </a:t>
            </a:r>
          </a:p>
          <a:p>
            <a:r>
              <a:rPr lang="en-US" dirty="0"/>
              <a:t>Please enter the Medi-Cal discount percentage on Line 5 for the discounted cost centers. </a:t>
            </a:r>
            <a:endParaRPr lang="en-US" dirty="0"/>
          </a:p>
        </p:txBody>
      </p:sp>
      <p:sp>
        <p:nvSpPr>
          <p:cNvPr id="6" name="Title 5"/>
          <p:cNvSpPr>
            <a:spLocks noGrp="1"/>
          </p:cNvSpPr>
          <p:nvPr>
            <p:ph type="title"/>
          </p:nvPr>
        </p:nvSpPr>
        <p:spPr/>
        <p:txBody>
          <a:bodyPr>
            <a:normAutofit/>
          </a:bodyPr>
          <a:lstStyle/>
          <a:p>
            <a:r>
              <a:rPr lang="en-US" dirty="0" smtClean="0"/>
              <a:t>Schedule G – Sample</a:t>
            </a:r>
            <a:endParaRPr lang="en-US" dirty="0"/>
          </a:p>
        </p:txBody>
      </p:sp>
    </p:spTree>
    <p:extLst>
      <p:ext uri="{BB962C8B-B14F-4D97-AF65-F5344CB8AC3E}">
        <p14:creationId xmlns:p14="http://schemas.microsoft.com/office/powerpoint/2010/main" val="30856929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4</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sz="2600" dirty="0"/>
              <a:t>Purpose</a:t>
            </a:r>
          </a:p>
          <a:p>
            <a:r>
              <a:rPr lang="en-US" sz="2600" dirty="0"/>
              <a:t>Source data</a:t>
            </a:r>
          </a:p>
          <a:p>
            <a:pPr lvl="1"/>
            <a:r>
              <a:rPr lang="en-US" sz="2600" dirty="0"/>
              <a:t>Staff classifications</a:t>
            </a:r>
          </a:p>
          <a:p>
            <a:pPr lvl="1"/>
            <a:r>
              <a:rPr lang="en-US" sz="2600" dirty="0"/>
              <a:t>Time</a:t>
            </a:r>
          </a:p>
          <a:p>
            <a:r>
              <a:rPr lang="en-US" sz="2600" dirty="0"/>
              <a:t>Documentation to support Schedule A</a:t>
            </a:r>
          </a:p>
          <a:p>
            <a:pPr lvl="1"/>
            <a:r>
              <a:rPr lang="en-US" sz="2600" dirty="0"/>
              <a:t>Staff classifications</a:t>
            </a:r>
          </a:p>
          <a:p>
            <a:pPr lvl="1"/>
            <a:r>
              <a:rPr lang="en-US" sz="2600" dirty="0"/>
              <a:t>Time</a:t>
            </a:r>
          </a:p>
          <a:p>
            <a:r>
              <a:rPr lang="en-US" sz="2600" dirty="0"/>
              <a:t>DHCS review and verification</a:t>
            </a:r>
          </a:p>
          <a:p>
            <a:r>
              <a:rPr lang="en-US" sz="2600" dirty="0"/>
              <a:t>Sample</a:t>
            </a:r>
            <a:endParaRPr lang="en-US" sz="2600" dirty="0"/>
          </a:p>
        </p:txBody>
      </p:sp>
      <p:sp>
        <p:nvSpPr>
          <p:cNvPr id="6" name="Title 5"/>
          <p:cNvSpPr>
            <a:spLocks noGrp="1"/>
          </p:cNvSpPr>
          <p:nvPr>
            <p:ph type="title"/>
          </p:nvPr>
        </p:nvSpPr>
        <p:spPr/>
        <p:txBody>
          <a:bodyPr>
            <a:normAutofit/>
          </a:bodyPr>
          <a:lstStyle/>
          <a:p>
            <a:r>
              <a:rPr lang="en-US" dirty="0" smtClean="0"/>
              <a:t>Schedule A</a:t>
            </a:r>
            <a:endParaRPr lang="en-US" dirty="0"/>
          </a:p>
        </p:txBody>
      </p:sp>
    </p:spTree>
    <p:extLst>
      <p:ext uri="{BB962C8B-B14F-4D97-AF65-F5344CB8AC3E}">
        <p14:creationId xmlns:p14="http://schemas.microsoft.com/office/powerpoint/2010/main" val="3937444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5</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sz="2400" dirty="0"/>
              <a:t>The purpose for Schedule A is to report 100% of the time each staff classification worked during the claiming quarter by activity.</a:t>
            </a:r>
          </a:p>
          <a:p>
            <a:r>
              <a:rPr lang="en-US" sz="2400" dirty="0"/>
              <a:t>The time spent on each activity is the basis for allocating salary and benefit costs and reallocation of general and administrative costs.</a:t>
            </a:r>
          </a:p>
          <a:p>
            <a:r>
              <a:rPr lang="en-US" sz="2400" dirty="0"/>
              <a:t>The total time reported for a quarter may not exceed 31,200 minutes.</a:t>
            </a:r>
            <a:endParaRPr lang="en-US" sz="2400" dirty="0"/>
          </a:p>
        </p:txBody>
      </p:sp>
      <p:sp>
        <p:nvSpPr>
          <p:cNvPr id="6" name="Title 5"/>
          <p:cNvSpPr>
            <a:spLocks noGrp="1"/>
          </p:cNvSpPr>
          <p:nvPr>
            <p:ph type="title"/>
          </p:nvPr>
        </p:nvSpPr>
        <p:spPr/>
        <p:txBody>
          <a:bodyPr>
            <a:normAutofit/>
          </a:bodyPr>
          <a:lstStyle/>
          <a:p>
            <a:r>
              <a:rPr lang="en-US" dirty="0" smtClean="0"/>
              <a:t>Schedule A - Purpose</a:t>
            </a:r>
            <a:endParaRPr lang="en-US" dirty="0"/>
          </a:p>
        </p:txBody>
      </p:sp>
    </p:spTree>
    <p:extLst>
      <p:ext uri="{BB962C8B-B14F-4D97-AF65-F5344CB8AC3E}">
        <p14:creationId xmlns:p14="http://schemas.microsoft.com/office/powerpoint/2010/main" val="1361826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6</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sz="2400" dirty="0"/>
              <a:t>The staff classifications listed on the invoice must match the staff classifications listed on the claiming unit functions grid of the claiming unit’s approved MH MAA claiming plan.</a:t>
            </a:r>
          </a:p>
          <a:p>
            <a:r>
              <a:rPr lang="en-US" sz="2400" dirty="0"/>
              <a:t>All classifications must be listed whether or not the individual in the classification performed a reimbursable activity.</a:t>
            </a:r>
          </a:p>
          <a:p>
            <a:r>
              <a:rPr lang="en-US" sz="2400" dirty="0"/>
              <a:t>The time reported must match each individual’s signed personnel activity reports for the months within the claiming quarter.</a:t>
            </a:r>
            <a:endParaRPr lang="en-US" sz="2400" dirty="0"/>
          </a:p>
        </p:txBody>
      </p:sp>
      <p:sp>
        <p:nvSpPr>
          <p:cNvPr id="6" name="Title 5"/>
          <p:cNvSpPr>
            <a:spLocks noGrp="1"/>
          </p:cNvSpPr>
          <p:nvPr>
            <p:ph type="title"/>
          </p:nvPr>
        </p:nvSpPr>
        <p:spPr/>
        <p:txBody>
          <a:bodyPr>
            <a:normAutofit/>
          </a:bodyPr>
          <a:lstStyle/>
          <a:p>
            <a:r>
              <a:rPr lang="en-US" dirty="0" smtClean="0"/>
              <a:t>Schedule A – Source Data</a:t>
            </a:r>
            <a:endParaRPr lang="en-US" dirty="0"/>
          </a:p>
        </p:txBody>
      </p:sp>
    </p:spTree>
    <p:extLst>
      <p:ext uri="{BB962C8B-B14F-4D97-AF65-F5344CB8AC3E}">
        <p14:creationId xmlns:p14="http://schemas.microsoft.com/office/powerpoint/2010/main" val="11502950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7</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sz="2400" dirty="0"/>
              <a:t>A claiming unit should maintain copies of signed personnel activity reports to support the time reported on Schedule A.</a:t>
            </a:r>
          </a:p>
          <a:p>
            <a:r>
              <a:rPr lang="en-US" sz="2400" dirty="0"/>
              <a:t>A claiming unit should maintain copies of the claiming unit functions grid to support the staff classifications reported on Schedule A.  </a:t>
            </a:r>
          </a:p>
          <a:p>
            <a:r>
              <a:rPr lang="en-US" sz="2400" dirty="0"/>
              <a:t>A claiming unit should maintain documentation that demonstrates the individuals who signed the personnel activity reports are employed in the appropriate classification.</a:t>
            </a:r>
            <a:endParaRPr lang="en-US" sz="2400" dirty="0"/>
          </a:p>
        </p:txBody>
      </p:sp>
      <p:sp>
        <p:nvSpPr>
          <p:cNvPr id="6" name="Title 5"/>
          <p:cNvSpPr>
            <a:spLocks noGrp="1"/>
          </p:cNvSpPr>
          <p:nvPr>
            <p:ph type="title"/>
          </p:nvPr>
        </p:nvSpPr>
        <p:spPr/>
        <p:txBody>
          <a:bodyPr>
            <a:normAutofit fontScale="90000"/>
          </a:bodyPr>
          <a:lstStyle/>
          <a:p>
            <a:r>
              <a:rPr lang="en-US" dirty="0" smtClean="0"/>
              <a:t>Schedule A – Documentation</a:t>
            </a:r>
            <a:endParaRPr lang="en-US" dirty="0"/>
          </a:p>
        </p:txBody>
      </p:sp>
    </p:spTree>
    <p:extLst>
      <p:ext uri="{BB962C8B-B14F-4D97-AF65-F5344CB8AC3E}">
        <p14:creationId xmlns:p14="http://schemas.microsoft.com/office/powerpoint/2010/main" val="38424538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8</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sz="2400" dirty="0"/>
              <a:t>DHCS will review Schedule A against the approved MH MAA claiming plan to verify that all classifications have been listed.</a:t>
            </a:r>
          </a:p>
          <a:p>
            <a:r>
              <a:rPr lang="en-US" sz="2400" dirty="0"/>
              <a:t>Claiming units must actively update their claiming plans to ensure the classifications listed are current.</a:t>
            </a:r>
          </a:p>
          <a:p>
            <a:r>
              <a:rPr lang="en-US" sz="2400" dirty="0"/>
              <a:t>DHCS will not process an invoice for which the staff classifications listed on Schedule A do not exactly match the claiming unit functions grid.</a:t>
            </a:r>
            <a:endParaRPr lang="en-US" sz="2400" dirty="0"/>
          </a:p>
        </p:txBody>
      </p:sp>
      <p:sp>
        <p:nvSpPr>
          <p:cNvPr id="6" name="Title 5"/>
          <p:cNvSpPr>
            <a:spLocks noGrp="1"/>
          </p:cNvSpPr>
          <p:nvPr>
            <p:ph type="title"/>
          </p:nvPr>
        </p:nvSpPr>
        <p:spPr/>
        <p:txBody>
          <a:bodyPr>
            <a:normAutofit/>
          </a:bodyPr>
          <a:lstStyle/>
          <a:p>
            <a:r>
              <a:rPr lang="en-US" dirty="0" smtClean="0"/>
              <a:t>Schedule A – DHCS Review</a:t>
            </a:r>
            <a:endParaRPr lang="en-US" dirty="0"/>
          </a:p>
        </p:txBody>
      </p:sp>
    </p:spTree>
    <p:extLst>
      <p:ext uri="{BB962C8B-B14F-4D97-AF65-F5344CB8AC3E}">
        <p14:creationId xmlns:p14="http://schemas.microsoft.com/office/powerpoint/2010/main" val="2691767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22356E-2A12-4147-9C02-1C2F05D23B3C}" type="slidenum">
              <a:rPr lang="en-US" smtClean="0"/>
              <a:t>9</a:t>
            </a:fld>
            <a:endParaRPr lang="en-US"/>
          </a:p>
        </p:txBody>
      </p:sp>
      <p:sp>
        <p:nvSpPr>
          <p:cNvPr id="3" name="Date Placeholder 2"/>
          <p:cNvSpPr>
            <a:spLocks noGrp="1"/>
          </p:cNvSpPr>
          <p:nvPr>
            <p:ph type="dt" sz="half" idx="10"/>
          </p:nvPr>
        </p:nvSpPr>
        <p:spPr/>
        <p:txBody>
          <a:bodyPr/>
          <a:lstStyle/>
          <a:p>
            <a:fld id="{BE6CE3CD-95B7-4C7E-9330-C49A7D6A52C8}" type="datetime1">
              <a:rPr lang="en-US" smtClean="0"/>
              <a:t>8/12/2021</a:t>
            </a:fld>
            <a:endParaRPr lang="en-US"/>
          </a:p>
        </p:txBody>
      </p:sp>
      <p:sp>
        <p:nvSpPr>
          <p:cNvPr id="7" name="Content Placeholder 6"/>
          <p:cNvSpPr>
            <a:spLocks noGrp="1"/>
          </p:cNvSpPr>
          <p:nvPr>
            <p:ph idx="1"/>
          </p:nvPr>
        </p:nvSpPr>
        <p:spPr/>
        <p:txBody>
          <a:bodyPr>
            <a:normAutofit/>
          </a:bodyPr>
          <a:lstStyle/>
          <a:p>
            <a:r>
              <a:rPr lang="en-US" sz="2400" dirty="0"/>
              <a:t>Please refer to the sample invoice contained in your training materials.</a:t>
            </a:r>
          </a:p>
          <a:p>
            <a:r>
              <a:rPr lang="en-US" sz="2400" dirty="0"/>
              <a:t>Column A lists all staff classifications identified on the claiming plan’s claiming unit functions grid.</a:t>
            </a:r>
          </a:p>
          <a:p>
            <a:r>
              <a:rPr lang="en-US" sz="2400" dirty="0"/>
              <a:t>In Columns B through K, please report the number of minutes the person in each staff classification spent performing activities within each cost center as recorded on his/her time study.    </a:t>
            </a:r>
          </a:p>
          <a:p>
            <a:r>
              <a:rPr lang="en-US" sz="2400" dirty="0"/>
              <a:t>Column M is equal to the total minutes the person in the staff classification worked in that quarter and may not exceed 31,200.</a:t>
            </a:r>
            <a:endParaRPr lang="en-US" sz="2400" dirty="0"/>
          </a:p>
        </p:txBody>
      </p:sp>
      <p:sp>
        <p:nvSpPr>
          <p:cNvPr id="6" name="Title 5"/>
          <p:cNvSpPr>
            <a:spLocks noGrp="1"/>
          </p:cNvSpPr>
          <p:nvPr>
            <p:ph type="title"/>
          </p:nvPr>
        </p:nvSpPr>
        <p:spPr/>
        <p:txBody>
          <a:bodyPr>
            <a:normAutofit/>
          </a:bodyPr>
          <a:lstStyle/>
          <a:p>
            <a:r>
              <a:rPr lang="en-US" dirty="0" smtClean="0"/>
              <a:t>Schedule A – Sample</a:t>
            </a:r>
            <a:endParaRPr lang="en-US" dirty="0"/>
          </a:p>
        </p:txBody>
      </p:sp>
    </p:spTree>
    <p:extLst>
      <p:ext uri="{BB962C8B-B14F-4D97-AF65-F5344CB8AC3E}">
        <p14:creationId xmlns:p14="http://schemas.microsoft.com/office/powerpoint/2010/main" val="29629238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2E2E2E"/>
      </a:dk1>
      <a:lt1>
        <a:srgbClr val="FFFFFF"/>
      </a:lt1>
      <a:dk2>
        <a:srgbClr val="2E2E2E"/>
      </a:dk2>
      <a:lt2>
        <a:srgbClr val="F9F7F5"/>
      </a:lt2>
      <a:accent1>
        <a:srgbClr val="27318B"/>
      </a:accent1>
      <a:accent2>
        <a:srgbClr val="7A227B"/>
      </a:accent2>
      <a:accent3>
        <a:srgbClr val="27318B"/>
      </a:accent3>
      <a:accent4>
        <a:srgbClr val="7A227B"/>
      </a:accent4>
      <a:accent5>
        <a:srgbClr val="27318B"/>
      </a:accent5>
      <a:accent6>
        <a:srgbClr val="7A227B"/>
      </a:accent6>
      <a:hlink>
        <a:srgbClr val="00B0F0"/>
      </a:hlink>
      <a:folHlink>
        <a:srgbClr val="0070C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DHCS PowerPoint Template [Read-Only]" id="{F42FC367-53E4-448B-8B24-A78B508A4359}" vid="{705C266A-C3A1-46E0-B651-AA72FDD836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HCS Document" ma:contentTypeID="0x010100EEE380F46F125946A8B4C4C90D9FFCDC00EF7B5F1A49D6C44F9EF3E441EAB6FA91" ma:contentTypeVersion="36" ma:contentTypeDescription="This is the Custom Document Type for use by DHCS" ma:contentTypeScope="" ma:versionID="dd9e60763d672dfd6005b7d42a358f16">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d15d598dc21e39b185848f333fe21660"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28</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Local Governmental Financing</TermName>
          <TermId xmlns="http://schemas.microsoft.com/office/infopath/2007/PartnerControls">80c71d1a-be15-484a-88bb-f1f056d69f94</TermId>
        </TermInfo>
      </Terms>
    </o68eaf9243684232b2418c37bbb152dc>
    <Abstract xmlns="69bc34b3-1921-46c7-8c7a-d18363374b4b" xsi:nil="true"/>
    <PublishingContactName xmlns="http://schemas.microsoft.com/sharepoint/v3" xsi:nil="true"/>
    <TAGAge xmlns="69bc34b3-1921-46c7-8c7a-d18363374b4b" xsi:nil="true"/>
    <_dlc_DocId xmlns="69bc34b3-1921-46c7-8c7a-d18363374b4b">DHCSDOC-1832079576-2490</_dlc_DocId>
    <_dlc_DocIdUrl xmlns="69bc34b3-1921-46c7-8c7a-d18363374b4b">
      <Url>https://dhcscagovauthoring/services/_layouts/15/DocIdRedir.aspx?ID=DHCSDOC-1832079576-2490</Url>
      <Description>DHCSDOC-1832079576-2490</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8D70F66B-E7C7-42D1-B6D6-7604D8D137CE}">
  <ds:schemaRefs>
    <ds:schemaRef ds:uri="http://schemas.microsoft.com/sharepoint/v3/contenttype/forms"/>
  </ds:schemaRefs>
</ds:datastoreItem>
</file>

<file path=customXml/itemProps2.xml><?xml version="1.0" encoding="utf-8"?>
<ds:datastoreItem xmlns:ds="http://schemas.openxmlformats.org/officeDocument/2006/customXml" ds:itemID="{819B1DB3-D03F-4C34-BA83-56E75FA2FB80}"/>
</file>

<file path=customXml/itemProps3.xml><?xml version="1.0" encoding="utf-8"?>
<ds:datastoreItem xmlns:ds="http://schemas.openxmlformats.org/officeDocument/2006/customXml" ds:itemID="{404B4B0F-89AF-46B4-BE46-5C7A87D28001}">
  <ds:schemaRefs>
    <ds:schemaRef ds:uri="http://purl.org/dc/elements/1.1/"/>
    <ds:schemaRef ds:uri="http://schemas.microsoft.com/office/2006/metadata/properties"/>
    <ds:schemaRef ds:uri="http://purl.org/dc/terms/"/>
    <ds:schemaRef ds:uri="4070c4cb-03ac-4e22-aecf-ab319e2b04e2"/>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1c5906c4-8e77-4c84-9f56-54bab3758c46"/>
    <ds:schemaRef ds:uri="http://www.w3.org/XML/1998/namespace"/>
  </ds:schemaRefs>
</ds:datastoreItem>
</file>

<file path=customXml/itemProps4.xml><?xml version="1.0" encoding="utf-8"?>
<ds:datastoreItem xmlns:ds="http://schemas.openxmlformats.org/officeDocument/2006/customXml" ds:itemID="{9DC628C5-4981-4A44-957E-716FD4EB1267}"/>
</file>

<file path=docProps/app.xml><?xml version="1.0" encoding="utf-8"?>
<Properties xmlns="http://schemas.openxmlformats.org/officeDocument/2006/extended-properties" xmlns:vt="http://schemas.openxmlformats.org/officeDocument/2006/docPropsVTypes">
  <Template>DHCS PowerPoint Template</Template>
  <TotalTime>32</TotalTime>
  <Words>1745</Words>
  <Application>Microsoft Office PowerPoint</Application>
  <PresentationFormat>On-screen Show (4:3)</PresentationFormat>
  <Paragraphs>201</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Open Sans</vt:lpstr>
      <vt:lpstr>Office Theme</vt:lpstr>
      <vt:lpstr>Department of Health Care Services - MENTAL HEALTH MEDI-CAL ADMINISTRATIVE ACTIVITIES</vt:lpstr>
      <vt:lpstr>Learning Objectives</vt:lpstr>
      <vt:lpstr>Overview</vt:lpstr>
      <vt:lpstr>Schedule A</vt:lpstr>
      <vt:lpstr>Schedule A - Purpose</vt:lpstr>
      <vt:lpstr>Schedule A – Source Data</vt:lpstr>
      <vt:lpstr>Schedule A – Documentation</vt:lpstr>
      <vt:lpstr>Schedule A – DHCS Review</vt:lpstr>
      <vt:lpstr>Schedule A – Sample</vt:lpstr>
      <vt:lpstr>Schedule B – Salary and Benefit Costs</vt:lpstr>
      <vt:lpstr>Schedule B – Purpose</vt:lpstr>
      <vt:lpstr>Schedule B – Source Data</vt:lpstr>
      <vt:lpstr>Schedule B – Sample</vt:lpstr>
      <vt:lpstr>Schedule C</vt:lpstr>
      <vt:lpstr>Schedule C - Purpose</vt:lpstr>
      <vt:lpstr>Schedule C - Sample</vt:lpstr>
      <vt:lpstr>Schedule D</vt:lpstr>
      <vt:lpstr>Schedule D - Purpose</vt:lpstr>
      <vt:lpstr>Schedule D - Sample</vt:lpstr>
      <vt:lpstr>Schedule E</vt:lpstr>
      <vt:lpstr>Schedule E - Purpose</vt:lpstr>
      <vt:lpstr>Schedule E – Source Data</vt:lpstr>
      <vt:lpstr>Schedule E – Documentation</vt:lpstr>
      <vt:lpstr>Schedule E – Sample</vt:lpstr>
      <vt:lpstr>Schedule F</vt:lpstr>
      <vt:lpstr>Schedule F - Purpose</vt:lpstr>
      <vt:lpstr>Schedule F – Allocation Procedure</vt:lpstr>
      <vt:lpstr>Schedule F – Sample</vt:lpstr>
      <vt:lpstr>Schedule G – Claim for Reimbursement</vt:lpstr>
      <vt:lpstr>Schedule G – Purpose</vt:lpstr>
      <vt:lpstr>Schedule G – Sample</vt:lpstr>
    </vt:vector>
  </TitlesOfParts>
  <Company>Dept. of Health Care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MH-MAA-7-1-21-Invoice-Training</dc:title>
  <dc:creator>Kicin, Kevin@DHCS</dc:creator>
  <cp:keywords/>
  <cp:lastModifiedBy>Kicin, Kevin@DHCS</cp:lastModifiedBy>
  <cp:revision>3</cp:revision>
  <dcterms:created xsi:type="dcterms:W3CDTF">2021-08-12T16:05:41Z</dcterms:created>
  <dcterms:modified xsi:type="dcterms:W3CDTF">2021-08-12T22:17:08Z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0x010100EEE380F46F125946A8B4C4C90D9FFCDC00EF7B5F1A49D6C44F9EF3E441EAB6FA91</vt:lpwstr>
  </property>
  <property fmtid="{D5CDD505-2E9C-101B-9397-08002B2CF9AE}" pid="3" name="_dlc_DocIdItemGuid">
    <vt:lpwstr>6ca09e66-dbc3-4a54-a251-6c8c20f8b3a6</vt:lpwstr>
  </property>
  <property fmtid="{D5CDD505-2E9C-101B-9397-08002B2CF9AE}" pid="4" name="Division">
    <vt:lpwstr>28;#Local Governmental Financing|80c71d1a-be15-484a-88bb-f1f056d69f94</vt:lpwstr>
  </property>
</Properties>
</file>