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29.xml" ContentType="application/vnd.openxmlformats-officedocument.presentationml.slide+xml"/>
  <Override PartName="/ppt/slides/slide30.xml" ContentType="application/vnd.openxmlformats-officedocument.presentationml.slide+xml"/>
  <Override PartName="/ppt/presentation.xml" ContentType="application/vnd.openxmlformats-officedocument.presentationml.presentation.main+xml"/>
  <Override PartName="/ppt/slides/slide28.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24.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3.xml" ContentType="application/vnd.openxmlformats-officedocument.customXmlProperties+xml"/>
  <Override PartName="/docProps/custom.xml" ContentType="application/vnd.openxmlformats-officedocument.custom-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docProps/core.xml" ContentType="application/vnd.openxmlformats-package.core-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sldIdLst>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295B"/>
    <a:srgbClr val="003C59"/>
    <a:srgbClr val="1A4A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6" autoAdjust="0"/>
    <p:restoredTop sz="94628" autoAdjust="0"/>
  </p:normalViewPr>
  <p:slideViewPr>
    <p:cSldViewPr>
      <p:cViewPr varScale="1">
        <p:scale>
          <a:sx n="118" d="100"/>
          <a:sy n="118" d="100"/>
        </p:scale>
        <p:origin x="12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6F812F-D2FA-42B1-A483-89D1CDD909BB}" type="datetimeFigureOut">
              <a:rPr lang="en-US" smtClean="0"/>
              <a:t>8/12/2021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6F2BC6-4BB5-46DC-9741-12427780126F}" type="slidenum">
              <a:rPr lang="en-US" smtClean="0"/>
              <a:t>‹#›</a:t>
            </a:fld>
            <a:endParaRPr lang="en-US"/>
          </a:p>
        </p:txBody>
      </p:sp>
    </p:spTree>
    <p:extLst>
      <p:ext uri="{BB962C8B-B14F-4D97-AF65-F5344CB8AC3E}">
        <p14:creationId xmlns:p14="http://schemas.microsoft.com/office/powerpoint/2010/main" val="132413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8/12/2021</a:t>
            </a:fld>
            <a:endParaRPr lang="en-US" dirty="0"/>
          </a:p>
        </p:txBody>
      </p:sp>
      <p:sp>
        <p:nvSpPr>
          <p:cNvPr id="6" name="Slide Number Placeholder 5"/>
          <p:cNvSpPr>
            <a:spLocks noGrp="1"/>
          </p:cNvSpPr>
          <p:nvPr>
            <p:ph type="sldNum" sz="quarter" idx="12"/>
          </p:nvPr>
        </p:nvSpPr>
        <p:spPr/>
        <p:txBody>
          <a:bodyPr/>
          <a:lstStyle/>
          <a:p>
            <a:fld id="{0F22356E-2A12-4147-9C02-1C2F05D23B3C}" type="slidenum">
              <a:rPr lang="en-US" smtClean="0"/>
              <a:t>‹#›</a:t>
            </a:fld>
            <a:endParaRPr lang="en-US" dirty="0"/>
          </a:p>
        </p:txBody>
      </p:sp>
      <p:sp>
        <p:nvSpPr>
          <p:cNvPr id="7" name="Rectangle 6"/>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8" name="Rectangle 7"/>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Rectangle 8"/>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pic>
        <p:nvPicPr>
          <p:cNvPr id="10" name="Picture 9"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9861" y="838200"/>
            <a:ext cx="838939" cy="800100"/>
          </a:xfrm>
          <a:prstGeom prst="rect">
            <a:avLst/>
          </a:prstGeom>
        </p:spPr>
      </p:pic>
      <p:sp>
        <p:nvSpPr>
          <p:cNvPr id="14" name="Title 1"/>
          <p:cNvSpPr>
            <a:spLocks noGrp="1"/>
          </p:cNvSpPr>
          <p:nvPr>
            <p:ph type="ctrTitle"/>
          </p:nvPr>
        </p:nvSpPr>
        <p:spPr>
          <a:xfrm>
            <a:off x="914400" y="1676400"/>
            <a:ext cx="8001000" cy="2819400"/>
          </a:xfrm>
        </p:spPr>
        <p:txBody>
          <a:bodyPr/>
          <a:lstStyle>
            <a:lvl1pPr algn="l">
              <a:defRPr>
                <a:solidFill>
                  <a:srgbClr val="0A295B"/>
                </a:solidFill>
                <a:latin typeface="+mj-lt"/>
                <a:ea typeface="Open Sans" panose="020B0606030504020204" pitchFamily="34" charset="0"/>
                <a:cs typeface="Open Sans" panose="020B0606030504020204" pitchFamily="34" charset="0"/>
              </a:defRPr>
            </a:lvl1pPr>
          </a:lstStyle>
          <a:p>
            <a:r>
              <a:rPr lang="en-US" smtClean="0"/>
              <a:t>Click to edit Master title style</a:t>
            </a:r>
            <a:endParaRPr lang="en-US" dirty="0"/>
          </a:p>
        </p:txBody>
      </p:sp>
      <p:sp>
        <p:nvSpPr>
          <p:cNvPr id="15" name="Subtitle 2"/>
          <p:cNvSpPr>
            <a:spLocks noGrp="1"/>
          </p:cNvSpPr>
          <p:nvPr>
            <p:ph type="subTitle" idx="1"/>
          </p:nvPr>
        </p:nvSpPr>
        <p:spPr>
          <a:xfrm>
            <a:off x="914400" y="4648200"/>
            <a:ext cx="8001000" cy="1447800"/>
          </a:xfrm>
        </p:spPr>
        <p:txBody>
          <a:bodyPr/>
          <a:lstStyle>
            <a:lvl1pPr marL="0" indent="0" algn="l">
              <a:buNone/>
              <a:defRPr>
                <a:solidFill>
                  <a:srgbClr val="0A295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2050" name="Picture 2" descr="C:\Users\mweiner\Desktop\stsealcl.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04536" y="838200"/>
            <a:ext cx="80288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404422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00200"/>
            <a:ext cx="7924800" cy="4525963"/>
          </a:xfrm>
        </p:spPr>
        <p:txBody>
          <a:bodyPr/>
          <a:lstStyle>
            <a:lvl1pPr>
              <a:defRPr>
                <a:solidFill>
                  <a:srgbClr val="003C59"/>
                </a:solidFill>
              </a:defRPr>
            </a:lvl1pPr>
            <a:lvl2pPr>
              <a:defRPr>
                <a:solidFill>
                  <a:srgbClr val="003C59"/>
                </a:solidFill>
              </a:defRPr>
            </a:lvl2pPr>
            <a:lvl3pPr>
              <a:defRPr>
                <a:solidFill>
                  <a:srgbClr val="003C59"/>
                </a:solidFill>
              </a:defRPr>
            </a:lvl3pPr>
            <a:lvl4pPr>
              <a:defRPr>
                <a:solidFill>
                  <a:srgbClr val="003C59"/>
                </a:solidFill>
              </a:defRPr>
            </a:lvl4pPr>
            <a:lvl5pPr>
              <a:defRPr>
                <a:solidFill>
                  <a:srgbClr val="003C59"/>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a:xfrm>
            <a:off x="990600" y="6356350"/>
            <a:ext cx="2133600" cy="365125"/>
          </a:xfrm>
        </p:spPr>
        <p:txBody>
          <a:bodyPr/>
          <a:lstStyle/>
          <a:p>
            <a:fld id="{BE6CE3CD-95B7-4C7E-9330-C49A7D6A52C8}" type="datetime1">
              <a:rPr lang="en-US" smtClean="0"/>
              <a:t>8/12/2021</a:t>
            </a:fld>
            <a:endParaRPr lang="en-US"/>
          </a:p>
        </p:txBody>
      </p:sp>
      <p:sp>
        <p:nvSpPr>
          <p:cNvPr id="9"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a:p>
        </p:txBody>
      </p:sp>
      <p:sp>
        <p:nvSpPr>
          <p:cNvPr id="10" name="Rectangle 9"/>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Rectangle 10"/>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9"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smtClean="0"/>
              <a:t>Click to edit Master title style</a:t>
            </a:r>
            <a:endParaRPr lang="en-US" dirty="0"/>
          </a:p>
        </p:txBody>
      </p:sp>
      <p:pic>
        <p:nvPicPr>
          <p:cNvPr id="13" name="Picture 12"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42155857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600200"/>
            <a:ext cx="4038600" cy="4525963"/>
          </a:xfrm>
        </p:spPr>
        <p:txBody>
          <a:bodyPr/>
          <a:lstStyle>
            <a:lvl1pPr>
              <a:defRPr sz="2800">
                <a:solidFill>
                  <a:srgbClr val="003C59"/>
                </a:solidFill>
              </a:defRPr>
            </a:lvl1pPr>
            <a:lvl2pPr>
              <a:defRPr sz="2400">
                <a:solidFill>
                  <a:srgbClr val="003C59"/>
                </a:solidFill>
              </a:defRPr>
            </a:lvl2pPr>
            <a:lvl3pPr>
              <a:defRPr sz="2000">
                <a:solidFill>
                  <a:srgbClr val="003C59"/>
                </a:solidFill>
              </a:defRPr>
            </a:lvl3pPr>
            <a:lvl4pPr>
              <a:defRPr sz="1800">
                <a:solidFill>
                  <a:srgbClr val="003C59"/>
                </a:solidFill>
              </a:defRPr>
            </a:lvl4pPr>
            <a:lvl5pPr>
              <a:defRPr sz="1800">
                <a:solidFill>
                  <a:srgbClr val="003C59"/>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76800" y="1600200"/>
            <a:ext cx="4038600" cy="4525963"/>
          </a:xfrm>
        </p:spPr>
        <p:txBody>
          <a:bodyPr/>
          <a:lstStyle>
            <a:lvl1pPr>
              <a:defRPr sz="2800">
                <a:solidFill>
                  <a:srgbClr val="003C59"/>
                </a:solidFill>
              </a:defRPr>
            </a:lvl1pPr>
            <a:lvl2pPr>
              <a:defRPr sz="2400">
                <a:solidFill>
                  <a:srgbClr val="003C59"/>
                </a:solidFill>
              </a:defRPr>
            </a:lvl2pPr>
            <a:lvl3pPr>
              <a:defRPr sz="2000">
                <a:solidFill>
                  <a:srgbClr val="003C59"/>
                </a:solidFill>
              </a:defRPr>
            </a:lvl3pPr>
            <a:lvl4pPr>
              <a:defRPr sz="1800">
                <a:solidFill>
                  <a:srgbClr val="003C59"/>
                </a:solidFill>
              </a:defRPr>
            </a:lvl4pPr>
            <a:lvl5pPr>
              <a:defRPr sz="1800">
                <a:solidFill>
                  <a:srgbClr val="003C59"/>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Rectangle 8"/>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0" name="Rectangle 9"/>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8/12/2021</a:t>
            </a:fld>
            <a:endParaRPr lang="en-US" dirty="0"/>
          </a:p>
        </p:txBody>
      </p:sp>
      <p:sp>
        <p:nvSpPr>
          <p:cNvPr id="13"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sp>
        <p:nvSpPr>
          <p:cNvPr id="16"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smtClean="0"/>
              <a:t>Click to edit Master title style</a:t>
            </a:r>
            <a:endParaRPr lang="en-US" dirty="0"/>
          </a:p>
        </p:txBody>
      </p:sp>
      <p:pic>
        <p:nvPicPr>
          <p:cNvPr id="12" name="Picture 11"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1983888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solidFill>
                  <a:srgbClr val="0A295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solidFill>
                  <a:srgbClr val="0A295B"/>
                </a:solidFill>
              </a:defRPr>
            </a:lvl1pPr>
            <a:lvl2pPr>
              <a:defRPr sz="2000">
                <a:solidFill>
                  <a:srgbClr val="0A295B"/>
                </a:solidFill>
              </a:defRPr>
            </a:lvl2pPr>
            <a:lvl3pPr>
              <a:defRPr sz="1800">
                <a:solidFill>
                  <a:srgbClr val="0A295B"/>
                </a:solidFill>
              </a:defRPr>
            </a:lvl3pPr>
            <a:lvl4pPr>
              <a:defRPr sz="1600">
                <a:solidFill>
                  <a:srgbClr val="0A295B"/>
                </a:solidFill>
              </a:defRPr>
            </a:lvl4pPr>
            <a:lvl5pPr>
              <a:defRPr sz="1600">
                <a:solidFill>
                  <a:srgbClr val="0A295B"/>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solidFill>
                  <a:srgbClr val="0A295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solidFill>
                  <a:srgbClr val="0A295B"/>
                </a:solidFill>
              </a:defRPr>
            </a:lvl1pPr>
            <a:lvl2pPr>
              <a:defRPr sz="2000">
                <a:solidFill>
                  <a:srgbClr val="0A295B"/>
                </a:solidFill>
              </a:defRPr>
            </a:lvl2pPr>
            <a:lvl3pPr>
              <a:defRPr sz="1800">
                <a:solidFill>
                  <a:srgbClr val="0A295B"/>
                </a:solidFill>
              </a:defRPr>
            </a:lvl3pPr>
            <a:lvl4pPr>
              <a:defRPr sz="1600">
                <a:solidFill>
                  <a:srgbClr val="0A295B"/>
                </a:solidFill>
              </a:defRPr>
            </a:lvl4pPr>
            <a:lvl5pPr>
              <a:defRPr sz="1600">
                <a:solidFill>
                  <a:srgbClr val="0A295B"/>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Rectangle 9"/>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Rectangle 10"/>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3"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8/12/2021</a:t>
            </a:fld>
            <a:endParaRPr lang="en-US" dirty="0"/>
          </a:p>
        </p:txBody>
      </p:sp>
      <p:sp>
        <p:nvSpPr>
          <p:cNvPr id="15"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pic>
        <p:nvPicPr>
          <p:cNvPr id="14" name="Picture 13"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40371421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smtClean="0"/>
              <a:t>Click to edit Master title style</a:t>
            </a:r>
            <a:endParaRPr lang="en-US" dirty="0"/>
          </a:p>
        </p:txBody>
      </p:sp>
      <p:sp>
        <p:nvSpPr>
          <p:cNvPr id="6" name="Rectangle 5"/>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7" name="Rectangle 6"/>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8" name="Rectangle 7"/>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8/12/2021</a:t>
            </a:fld>
            <a:endParaRPr lang="en-US" dirty="0"/>
          </a:p>
        </p:txBody>
      </p:sp>
      <p:sp>
        <p:nvSpPr>
          <p:cNvPr id="11"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pic>
        <p:nvPicPr>
          <p:cNvPr id="10" name="Picture 9"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315145255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41EB6-2AF0-4677-8751-49E134FEBF5F}" type="datetime1">
              <a:rPr lang="en-US" smtClean="0"/>
              <a:t>8/12/2021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22356E-2A12-4147-9C02-1C2F05D23B3C}" type="slidenum">
              <a:rPr lang="en-US" smtClean="0"/>
              <a:t>‹#›</a:t>
            </a:fld>
            <a:endParaRPr lang="en-US" dirty="0"/>
          </a:p>
        </p:txBody>
      </p:sp>
    </p:spTree>
    <p:extLst>
      <p:ext uri="{BB962C8B-B14F-4D97-AF65-F5344CB8AC3E}">
        <p14:creationId xmlns:p14="http://schemas.microsoft.com/office/powerpoint/2010/main" val="259012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Lst>
  <p:hf hdr="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Subtitle 6"/>
          <p:cNvSpPr>
            <a:spLocks noGrp="1"/>
          </p:cNvSpPr>
          <p:nvPr>
            <p:ph type="subTitle" idx="1"/>
          </p:nvPr>
        </p:nvSpPr>
        <p:spPr/>
        <p:txBody>
          <a:bodyPr/>
          <a:lstStyle/>
          <a:p>
            <a:r>
              <a:rPr lang="en-US" dirty="0" smtClean="0"/>
              <a:t>Time Study Training</a:t>
            </a:r>
            <a:endParaRPr lang="en-US" dirty="0"/>
          </a:p>
        </p:txBody>
      </p:sp>
      <p:sp>
        <p:nvSpPr>
          <p:cNvPr id="6" name="Title 5"/>
          <p:cNvSpPr>
            <a:spLocks noGrp="1"/>
          </p:cNvSpPr>
          <p:nvPr>
            <p:ph type="ctrTitle"/>
          </p:nvPr>
        </p:nvSpPr>
        <p:spPr/>
        <p:txBody>
          <a:bodyPr/>
          <a:lstStyle/>
          <a:p>
            <a:r>
              <a:rPr lang="en-US" dirty="0"/>
              <a:t>Department of Health Care </a:t>
            </a:r>
            <a:r>
              <a:rPr lang="en-US" dirty="0" smtClean="0"/>
              <a:t>Services - </a:t>
            </a:r>
            <a:r>
              <a:rPr lang="en-US" dirty="0"/>
              <a:t>MENTAL HEALTH MEDI-CAL ADMINISTRATIVE ACTIVITIES</a:t>
            </a:r>
            <a:endParaRPr lang="en-US" dirty="0"/>
          </a:p>
        </p:txBody>
      </p:sp>
    </p:spTree>
    <p:extLst>
      <p:ext uri="{BB962C8B-B14F-4D97-AF65-F5344CB8AC3E}">
        <p14:creationId xmlns:p14="http://schemas.microsoft.com/office/powerpoint/2010/main" val="3329775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10</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20000"/>
          </a:bodyPr>
          <a:lstStyle/>
          <a:p>
            <a:r>
              <a:rPr lang="en-US" dirty="0"/>
              <a:t>Informing individuals about Medi-Cal services, including specialty mental health services.</a:t>
            </a:r>
          </a:p>
          <a:p>
            <a:r>
              <a:rPr lang="en-US" dirty="0"/>
              <a:t>Assisting individuals to understand their need for mental health services.</a:t>
            </a:r>
          </a:p>
          <a:p>
            <a:r>
              <a:rPr lang="en-US" dirty="0"/>
              <a:t>Encouraging individuals to apply for and participate in mental health treatment.</a:t>
            </a:r>
          </a:p>
          <a:p>
            <a:r>
              <a:rPr lang="en-US" dirty="0"/>
              <a:t>Assisting individuals with accessing services.</a:t>
            </a:r>
          </a:p>
          <a:p>
            <a:r>
              <a:rPr lang="en-US" dirty="0"/>
              <a:t>Gathering information on the individual’s health and mental health needs.</a:t>
            </a:r>
          </a:p>
          <a:p>
            <a:pPr marL="0" indent="0">
              <a:buNone/>
            </a:pPr>
            <a:endParaRPr lang="en-US" dirty="0"/>
          </a:p>
        </p:txBody>
      </p:sp>
      <p:sp>
        <p:nvSpPr>
          <p:cNvPr id="6" name="Title 5"/>
          <p:cNvSpPr>
            <a:spLocks noGrp="1"/>
          </p:cNvSpPr>
          <p:nvPr>
            <p:ph type="title"/>
          </p:nvPr>
        </p:nvSpPr>
        <p:spPr/>
        <p:txBody>
          <a:bodyPr>
            <a:normAutofit fontScale="90000"/>
          </a:bodyPr>
          <a:lstStyle/>
          <a:p>
            <a:r>
              <a:rPr lang="en-US" dirty="0" smtClean="0"/>
              <a:t>Activity 4: Medi-Cal Outreach</a:t>
            </a:r>
            <a:endParaRPr lang="en-US" dirty="0"/>
          </a:p>
        </p:txBody>
      </p:sp>
    </p:spTree>
    <p:extLst>
      <p:ext uri="{BB962C8B-B14F-4D97-AF65-F5344CB8AC3E}">
        <p14:creationId xmlns:p14="http://schemas.microsoft.com/office/powerpoint/2010/main" val="22179383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11</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a:bodyPr>
          <a:lstStyle/>
          <a:p>
            <a:r>
              <a:rPr lang="en-US" dirty="0"/>
              <a:t>This is the parallel activity for Activity 6, Eligibility Intake.</a:t>
            </a:r>
          </a:p>
          <a:p>
            <a:r>
              <a:rPr lang="en-US" dirty="0"/>
              <a:t>Record time to this activity when assisting individuals with completing applications for programs other than Medi-Cal or Supplemental Security Income.</a:t>
            </a:r>
          </a:p>
          <a:p>
            <a:r>
              <a:rPr lang="en-US" dirty="0"/>
              <a:t>For example, record time to this activity when assisting individuals with completing applications for the </a:t>
            </a:r>
            <a:r>
              <a:rPr lang="en-US" dirty="0" err="1"/>
              <a:t>CalFresh</a:t>
            </a:r>
            <a:r>
              <a:rPr lang="en-US" dirty="0"/>
              <a:t> program.</a:t>
            </a:r>
          </a:p>
          <a:p>
            <a:pPr marL="0" indent="0">
              <a:buNone/>
            </a:pPr>
            <a:endParaRPr lang="en-US" dirty="0"/>
          </a:p>
        </p:txBody>
      </p:sp>
      <p:sp>
        <p:nvSpPr>
          <p:cNvPr id="6" name="Title 5"/>
          <p:cNvSpPr>
            <a:spLocks noGrp="1"/>
          </p:cNvSpPr>
          <p:nvPr>
            <p:ph type="title"/>
          </p:nvPr>
        </p:nvSpPr>
        <p:spPr/>
        <p:txBody>
          <a:bodyPr>
            <a:normAutofit fontScale="90000"/>
          </a:bodyPr>
          <a:lstStyle/>
          <a:p>
            <a:r>
              <a:rPr lang="en-US" dirty="0" smtClean="0"/>
              <a:t>Activity 5: Eligibility Intake for Non Medi-Cal Programs</a:t>
            </a:r>
            <a:endParaRPr lang="en-US" dirty="0"/>
          </a:p>
        </p:txBody>
      </p:sp>
    </p:spTree>
    <p:extLst>
      <p:ext uri="{BB962C8B-B14F-4D97-AF65-F5344CB8AC3E}">
        <p14:creationId xmlns:p14="http://schemas.microsoft.com/office/powerpoint/2010/main" val="22366806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12</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Record time to this activity when screening an individual to determine whether the individual is likely eligible for Medi-Cal or SSI.</a:t>
            </a:r>
          </a:p>
          <a:p>
            <a:r>
              <a:rPr lang="en-US" dirty="0"/>
              <a:t>Record time to this activity when assisting an individual with completing an application for Medi-Cal or SSI.</a:t>
            </a:r>
          </a:p>
          <a:p>
            <a:pPr marL="0" indent="0">
              <a:buNone/>
            </a:pPr>
            <a:endParaRPr lang="en-US" dirty="0"/>
          </a:p>
        </p:txBody>
      </p:sp>
      <p:sp>
        <p:nvSpPr>
          <p:cNvPr id="6" name="Title 5"/>
          <p:cNvSpPr>
            <a:spLocks noGrp="1"/>
          </p:cNvSpPr>
          <p:nvPr>
            <p:ph type="title"/>
          </p:nvPr>
        </p:nvSpPr>
        <p:spPr/>
        <p:txBody>
          <a:bodyPr>
            <a:normAutofit/>
          </a:bodyPr>
          <a:lstStyle/>
          <a:p>
            <a:r>
              <a:rPr lang="en-US" dirty="0" smtClean="0"/>
              <a:t>Activity 6: Eligibility Intake</a:t>
            </a:r>
            <a:endParaRPr lang="en-US" dirty="0"/>
          </a:p>
        </p:txBody>
      </p:sp>
    </p:spTree>
    <p:extLst>
      <p:ext uri="{BB962C8B-B14F-4D97-AF65-F5344CB8AC3E}">
        <p14:creationId xmlns:p14="http://schemas.microsoft.com/office/powerpoint/2010/main" val="22562590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13</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This is the parallel activity for Activity 8, Referral in a Crisis Situation for Non-Open Cases.</a:t>
            </a:r>
          </a:p>
          <a:p>
            <a:r>
              <a:rPr lang="en-US" dirty="0"/>
              <a:t>Record time to this activity when intervening in a crisis situation for an individual who is currently receiving mental health services.</a:t>
            </a:r>
          </a:p>
          <a:p>
            <a:pPr marL="0" indent="0">
              <a:buNone/>
            </a:pPr>
            <a:endParaRPr lang="en-US" dirty="0"/>
          </a:p>
        </p:txBody>
      </p:sp>
      <p:sp>
        <p:nvSpPr>
          <p:cNvPr id="6" name="Title 5"/>
          <p:cNvSpPr>
            <a:spLocks noGrp="1"/>
          </p:cNvSpPr>
          <p:nvPr>
            <p:ph type="title"/>
          </p:nvPr>
        </p:nvSpPr>
        <p:spPr/>
        <p:txBody>
          <a:bodyPr>
            <a:normAutofit/>
          </a:bodyPr>
          <a:lstStyle/>
          <a:p>
            <a:r>
              <a:rPr lang="en-US" dirty="0" smtClean="0"/>
              <a:t>Activity 7: Crisis Intervention</a:t>
            </a:r>
            <a:endParaRPr lang="en-US" dirty="0"/>
          </a:p>
        </p:txBody>
      </p:sp>
    </p:spTree>
    <p:extLst>
      <p:ext uri="{BB962C8B-B14F-4D97-AF65-F5344CB8AC3E}">
        <p14:creationId xmlns:p14="http://schemas.microsoft.com/office/powerpoint/2010/main" val="3435364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14</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77500" lnSpcReduction="20000"/>
          </a:bodyPr>
          <a:lstStyle/>
          <a:p>
            <a:r>
              <a:rPr lang="en-US" dirty="0"/>
              <a:t>The activity must be performed on behalf of an individual who is experiencing a psychiatric crisis.</a:t>
            </a:r>
          </a:p>
          <a:p>
            <a:r>
              <a:rPr lang="en-US" dirty="0"/>
              <a:t>The activity is limited to time spent assessing the nature of the psychiatric crisis and making a referral to services that are appropriate to meet the individual’s needs.</a:t>
            </a:r>
          </a:p>
          <a:p>
            <a:r>
              <a:rPr lang="en-US" dirty="0"/>
              <a:t>The individual </a:t>
            </a:r>
            <a:r>
              <a:rPr lang="en-US" b="1" dirty="0"/>
              <a:t>may not </a:t>
            </a:r>
            <a:r>
              <a:rPr lang="en-US" dirty="0"/>
              <a:t>have an open mental health chart.</a:t>
            </a:r>
          </a:p>
          <a:p>
            <a:r>
              <a:rPr lang="en-US" dirty="0"/>
              <a:t>For example, an individual may contact the access line who is experiencing a psychiatric crisis and the individual who takes the call may assess the nature of the crisis and refer the individual to an appropriate provider to address the crisis.   </a:t>
            </a:r>
          </a:p>
          <a:p>
            <a:pPr marL="0" indent="0">
              <a:buNone/>
            </a:pPr>
            <a:endParaRPr lang="en-US" dirty="0"/>
          </a:p>
        </p:txBody>
      </p:sp>
      <p:sp>
        <p:nvSpPr>
          <p:cNvPr id="6" name="Title 5"/>
          <p:cNvSpPr>
            <a:spLocks noGrp="1"/>
          </p:cNvSpPr>
          <p:nvPr>
            <p:ph type="title"/>
          </p:nvPr>
        </p:nvSpPr>
        <p:spPr>
          <a:xfrm>
            <a:off x="1677139" y="274638"/>
            <a:ext cx="7390661" cy="1143000"/>
          </a:xfrm>
        </p:spPr>
        <p:txBody>
          <a:bodyPr>
            <a:normAutofit fontScale="90000"/>
          </a:bodyPr>
          <a:lstStyle/>
          <a:p>
            <a:r>
              <a:rPr lang="en-US" dirty="0" smtClean="0"/>
              <a:t>Activity 8: Intervening in a Crisis Situation for Non-open cases</a:t>
            </a:r>
            <a:endParaRPr lang="en-US" dirty="0"/>
          </a:p>
        </p:txBody>
      </p:sp>
    </p:spTree>
    <p:extLst>
      <p:ext uri="{BB962C8B-B14F-4D97-AF65-F5344CB8AC3E}">
        <p14:creationId xmlns:p14="http://schemas.microsoft.com/office/powerpoint/2010/main" val="27051016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15</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85000" lnSpcReduction="10000"/>
          </a:bodyPr>
          <a:lstStyle/>
          <a:p>
            <a:r>
              <a:rPr lang="en-US" dirty="0"/>
              <a:t>This is the parallel activity for Activities 10 and 11, Medi-Cal Mental Health Service Contract Administration – Discounted and Not Discounted.</a:t>
            </a:r>
          </a:p>
          <a:p>
            <a:r>
              <a:rPr lang="en-US" dirty="0"/>
              <a:t>Record time to this activity when administering a contract that is not associated with the provision of Medi-Cal eligible services.</a:t>
            </a:r>
          </a:p>
          <a:p>
            <a:r>
              <a:rPr lang="en-US" dirty="0"/>
              <a:t>For example, administering a contract with a skilled nursing facility that operates a special treatment program with more than 16 beds (i.e., an IMD).</a:t>
            </a:r>
          </a:p>
          <a:p>
            <a:pPr marL="0" indent="0">
              <a:buNone/>
            </a:pPr>
            <a:endParaRPr lang="en-US" dirty="0"/>
          </a:p>
        </p:txBody>
      </p:sp>
      <p:sp>
        <p:nvSpPr>
          <p:cNvPr id="6" name="Title 5"/>
          <p:cNvSpPr>
            <a:spLocks noGrp="1"/>
          </p:cNvSpPr>
          <p:nvPr>
            <p:ph type="title"/>
          </p:nvPr>
        </p:nvSpPr>
        <p:spPr>
          <a:xfrm>
            <a:off x="1677139" y="274638"/>
            <a:ext cx="7390661" cy="1143000"/>
          </a:xfrm>
        </p:spPr>
        <p:txBody>
          <a:bodyPr>
            <a:normAutofit fontScale="90000"/>
          </a:bodyPr>
          <a:lstStyle/>
          <a:p>
            <a:r>
              <a:rPr lang="en-US" dirty="0" smtClean="0"/>
              <a:t>Activity 9: Contract Admin For Non Medi-Cal Programs</a:t>
            </a:r>
            <a:endParaRPr lang="en-US" dirty="0"/>
          </a:p>
        </p:txBody>
      </p:sp>
    </p:spTree>
    <p:extLst>
      <p:ext uri="{BB962C8B-B14F-4D97-AF65-F5344CB8AC3E}">
        <p14:creationId xmlns:p14="http://schemas.microsoft.com/office/powerpoint/2010/main" val="33974232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16</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10000"/>
          </a:bodyPr>
          <a:lstStyle/>
          <a:p>
            <a:r>
              <a:rPr lang="en-US" dirty="0"/>
              <a:t>Record time to Activity 10 when administering a contract that only provides Medi-Cal services to Medi-Cal beneficiaries.</a:t>
            </a:r>
          </a:p>
          <a:p>
            <a:r>
              <a:rPr lang="en-US" dirty="0"/>
              <a:t>Record time to Activity 11 when administering a contract that provides Medi-Cal eligible mental health services to individuals who are both Medi-Cal beneficiaries and individuals who are not Medi-Cal beneficiaries.</a:t>
            </a:r>
          </a:p>
          <a:p>
            <a:pPr marL="0" indent="0">
              <a:buNone/>
            </a:pPr>
            <a:endParaRPr lang="en-US" dirty="0"/>
          </a:p>
        </p:txBody>
      </p:sp>
      <p:sp>
        <p:nvSpPr>
          <p:cNvPr id="6" name="Title 5"/>
          <p:cNvSpPr>
            <a:spLocks noGrp="1"/>
          </p:cNvSpPr>
          <p:nvPr>
            <p:ph type="title"/>
          </p:nvPr>
        </p:nvSpPr>
        <p:spPr>
          <a:xfrm>
            <a:off x="1677139" y="274638"/>
            <a:ext cx="7390661" cy="1143000"/>
          </a:xfrm>
        </p:spPr>
        <p:txBody>
          <a:bodyPr>
            <a:normAutofit fontScale="90000"/>
          </a:bodyPr>
          <a:lstStyle/>
          <a:p>
            <a:r>
              <a:rPr lang="en-US" dirty="0" smtClean="0"/>
              <a:t>Activity 10&amp;11: Medi-Cal Mental Health Services Contract Admin</a:t>
            </a:r>
            <a:endParaRPr lang="en-US" dirty="0"/>
          </a:p>
        </p:txBody>
      </p:sp>
    </p:spTree>
    <p:extLst>
      <p:ext uri="{BB962C8B-B14F-4D97-AF65-F5344CB8AC3E}">
        <p14:creationId xmlns:p14="http://schemas.microsoft.com/office/powerpoint/2010/main" val="15335075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17</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10000"/>
          </a:bodyPr>
          <a:lstStyle/>
          <a:p>
            <a:r>
              <a:rPr lang="en-US" dirty="0"/>
              <a:t>This is the parallel activity for Activities 13 and 14, Program Planning and Policy Development.</a:t>
            </a:r>
          </a:p>
          <a:p>
            <a:r>
              <a:rPr lang="en-US" dirty="0"/>
              <a:t>Record time to this activity when performing program planning and policy development for non Medi-Cal programs and services.  </a:t>
            </a:r>
          </a:p>
          <a:p>
            <a:r>
              <a:rPr lang="en-US" dirty="0"/>
              <a:t>For example, time spent developing programs and policies that provide mental health services to individuals in a county jail would be coded to this activity.   </a:t>
            </a:r>
          </a:p>
          <a:p>
            <a:pPr marL="0" indent="0">
              <a:buNone/>
            </a:pPr>
            <a:endParaRPr lang="en-US" dirty="0"/>
          </a:p>
        </p:txBody>
      </p:sp>
      <p:sp>
        <p:nvSpPr>
          <p:cNvPr id="6" name="Title 5"/>
          <p:cNvSpPr>
            <a:spLocks noGrp="1"/>
          </p:cNvSpPr>
          <p:nvPr>
            <p:ph type="title"/>
          </p:nvPr>
        </p:nvSpPr>
        <p:spPr>
          <a:xfrm>
            <a:off x="1677139" y="274638"/>
            <a:ext cx="7390661" cy="1143000"/>
          </a:xfrm>
        </p:spPr>
        <p:txBody>
          <a:bodyPr>
            <a:normAutofit fontScale="90000"/>
          </a:bodyPr>
          <a:lstStyle/>
          <a:p>
            <a:r>
              <a:rPr lang="en-US" dirty="0" smtClean="0"/>
              <a:t>Activity 12: Program Planning and Policy Development</a:t>
            </a:r>
            <a:endParaRPr lang="en-US" dirty="0"/>
          </a:p>
        </p:txBody>
      </p:sp>
    </p:spTree>
    <p:extLst>
      <p:ext uri="{BB962C8B-B14F-4D97-AF65-F5344CB8AC3E}">
        <p14:creationId xmlns:p14="http://schemas.microsoft.com/office/powerpoint/2010/main" val="9651779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18</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20000"/>
          </a:bodyPr>
          <a:lstStyle/>
          <a:p>
            <a:r>
              <a:rPr lang="en-US" dirty="0"/>
              <a:t>Developing strategies to increase Medi-Cal system capacity and to close service gaps.</a:t>
            </a:r>
          </a:p>
          <a:p>
            <a:r>
              <a:rPr lang="en-US" dirty="0"/>
              <a:t>Interagency coordination to improve delivery of mental health services or other Medi-Cal covered health services to adults who have a serious mental illness or children who have a serious emotional disturbance.</a:t>
            </a:r>
          </a:p>
          <a:p>
            <a:r>
              <a:rPr lang="en-US" dirty="0"/>
              <a:t>For example, developing a process for child welfare to refer children to mental health for a mental health assessment.</a:t>
            </a:r>
          </a:p>
          <a:p>
            <a:pPr marL="0" indent="0">
              <a:buNone/>
            </a:pPr>
            <a:endParaRPr lang="en-US" dirty="0"/>
          </a:p>
        </p:txBody>
      </p:sp>
      <p:sp>
        <p:nvSpPr>
          <p:cNvPr id="6" name="Title 5"/>
          <p:cNvSpPr>
            <a:spLocks noGrp="1"/>
          </p:cNvSpPr>
          <p:nvPr>
            <p:ph type="title"/>
          </p:nvPr>
        </p:nvSpPr>
        <p:spPr>
          <a:xfrm>
            <a:off x="1677139" y="274638"/>
            <a:ext cx="7390661" cy="1143000"/>
          </a:xfrm>
        </p:spPr>
        <p:txBody>
          <a:bodyPr>
            <a:normAutofit fontScale="90000"/>
          </a:bodyPr>
          <a:lstStyle/>
          <a:p>
            <a:r>
              <a:rPr lang="en-US" dirty="0" smtClean="0"/>
              <a:t>Activity 13: Program Planning and Policy Development</a:t>
            </a:r>
            <a:endParaRPr lang="en-US" dirty="0"/>
          </a:p>
        </p:txBody>
      </p:sp>
    </p:spTree>
    <p:extLst>
      <p:ext uri="{BB962C8B-B14F-4D97-AF65-F5344CB8AC3E}">
        <p14:creationId xmlns:p14="http://schemas.microsoft.com/office/powerpoint/2010/main" val="12362299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19</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20000"/>
          </a:bodyPr>
          <a:lstStyle/>
          <a:p>
            <a:r>
              <a:rPr lang="en-US" dirty="0"/>
              <a:t>Developing strategies to increase Medi-Cal system capacity and to close service gaps.</a:t>
            </a:r>
          </a:p>
          <a:p>
            <a:r>
              <a:rPr lang="en-US" dirty="0"/>
              <a:t>Interagency coordination to improve the delivery of mental health services to adults who have a serious mental illness and children who have a serious emotional disturbance.</a:t>
            </a:r>
          </a:p>
          <a:p>
            <a:r>
              <a:rPr lang="en-US" dirty="0"/>
              <a:t>For example, a licensed clinical social worker develops a program plan to implement an assertive community treatment program.</a:t>
            </a:r>
          </a:p>
          <a:p>
            <a:pPr marL="0" indent="0">
              <a:buNone/>
            </a:pPr>
            <a:endParaRPr lang="en-US" dirty="0"/>
          </a:p>
        </p:txBody>
      </p:sp>
      <p:sp>
        <p:nvSpPr>
          <p:cNvPr id="6" name="Title 5"/>
          <p:cNvSpPr>
            <a:spLocks noGrp="1"/>
          </p:cNvSpPr>
          <p:nvPr>
            <p:ph type="title"/>
          </p:nvPr>
        </p:nvSpPr>
        <p:spPr>
          <a:xfrm>
            <a:off x="1524001" y="274638"/>
            <a:ext cx="7620000" cy="1143000"/>
          </a:xfrm>
        </p:spPr>
        <p:txBody>
          <a:bodyPr>
            <a:normAutofit fontScale="90000"/>
          </a:bodyPr>
          <a:lstStyle/>
          <a:p>
            <a:r>
              <a:rPr lang="en-US" dirty="0" smtClean="0"/>
              <a:t>Activity 14: Program Planning and Policy Development - SPMP</a:t>
            </a:r>
            <a:endParaRPr lang="en-US" dirty="0"/>
          </a:p>
        </p:txBody>
      </p:sp>
    </p:spTree>
    <p:extLst>
      <p:ext uri="{BB962C8B-B14F-4D97-AF65-F5344CB8AC3E}">
        <p14:creationId xmlns:p14="http://schemas.microsoft.com/office/powerpoint/2010/main" val="35854060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10000"/>
          </a:bodyPr>
          <a:lstStyle/>
          <a:p>
            <a:r>
              <a:rPr lang="en-US" dirty="0"/>
              <a:t>Understand the purpose for the time study.</a:t>
            </a:r>
          </a:p>
          <a:p>
            <a:r>
              <a:rPr lang="en-US" dirty="0"/>
              <a:t>Understand the standards for the time study.</a:t>
            </a:r>
          </a:p>
          <a:p>
            <a:r>
              <a:rPr lang="en-US" dirty="0"/>
              <a:t>Understand how to determine when time should be recorded to each activity.</a:t>
            </a:r>
          </a:p>
          <a:p>
            <a:r>
              <a:rPr lang="en-US" dirty="0"/>
              <a:t>Understand how DHCS will review and verify the time study results.</a:t>
            </a:r>
          </a:p>
          <a:p>
            <a:r>
              <a:rPr lang="en-US" dirty="0"/>
              <a:t>Understand when employees may direct charge time rather than time study.</a:t>
            </a:r>
          </a:p>
          <a:p>
            <a:endParaRPr lang="en-US" dirty="0"/>
          </a:p>
        </p:txBody>
      </p:sp>
      <p:sp>
        <p:nvSpPr>
          <p:cNvPr id="6" name="Title 5"/>
          <p:cNvSpPr>
            <a:spLocks noGrp="1"/>
          </p:cNvSpPr>
          <p:nvPr>
            <p:ph type="title"/>
          </p:nvPr>
        </p:nvSpPr>
        <p:spPr/>
        <p:txBody>
          <a:bodyPr>
            <a:normAutofit/>
          </a:bodyPr>
          <a:lstStyle/>
          <a:p>
            <a:r>
              <a:rPr lang="en-US" dirty="0" smtClean="0"/>
              <a:t>Learning Objectives</a:t>
            </a:r>
            <a:endParaRPr lang="en-US" dirty="0"/>
          </a:p>
        </p:txBody>
      </p:sp>
    </p:spTree>
    <p:extLst>
      <p:ext uri="{BB962C8B-B14F-4D97-AF65-F5344CB8AC3E}">
        <p14:creationId xmlns:p14="http://schemas.microsoft.com/office/powerpoint/2010/main" val="3184052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20</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lnSpcReduction="10000"/>
          </a:bodyPr>
          <a:lstStyle/>
          <a:p>
            <a:r>
              <a:rPr lang="en-US" dirty="0"/>
              <a:t>This is the parallel activity for Activity 16, Case Management of Non-Open Cases.</a:t>
            </a:r>
          </a:p>
          <a:p>
            <a:r>
              <a:rPr lang="en-US" dirty="0"/>
              <a:t>Case management of open cases is a direct service provided to an individual who has an open case.  </a:t>
            </a:r>
          </a:p>
          <a:p>
            <a:r>
              <a:rPr lang="en-US" dirty="0"/>
              <a:t>Each county’s clinical policies and procedures are used as the standard for determining when an individual has an open case.</a:t>
            </a:r>
          </a:p>
          <a:p>
            <a:pPr marL="0" indent="0">
              <a:buNone/>
            </a:pPr>
            <a:endParaRPr lang="en-US" dirty="0"/>
          </a:p>
        </p:txBody>
      </p:sp>
      <p:sp>
        <p:nvSpPr>
          <p:cNvPr id="6" name="Title 5"/>
          <p:cNvSpPr>
            <a:spLocks noGrp="1"/>
          </p:cNvSpPr>
          <p:nvPr>
            <p:ph type="title"/>
          </p:nvPr>
        </p:nvSpPr>
        <p:spPr>
          <a:xfrm>
            <a:off x="1524001" y="274638"/>
            <a:ext cx="7620000" cy="1143000"/>
          </a:xfrm>
        </p:spPr>
        <p:txBody>
          <a:bodyPr>
            <a:normAutofit fontScale="90000"/>
          </a:bodyPr>
          <a:lstStyle/>
          <a:p>
            <a:r>
              <a:rPr lang="en-US" dirty="0" smtClean="0"/>
              <a:t>Activity 15: Case Management of Open Cases</a:t>
            </a:r>
            <a:endParaRPr lang="en-US" dirty="0"/>
          </a:p>
        </p:txBody>
      </p:sp>
    </p:spTree>
    <p:extLst>
      <p:ext uri="{BB962C8B-B14F-4D97-AF65-F5344CB8AC3E}">
        <p14:creationId xmlns:p14="http://schemas.microsoft.com/office/powerpoint/2010/main" val="1570403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21</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20000"/>
          </a:bodyPr>
          <a:lstStyle/>
          <a:p>
            <a:r>
              <a:rPr lang="en-US" dirty="0"/>
              <a:t>Gathering information about an individual’s health and mental health needs.</a:t>
            </a:r>
          </a:p>
          <a:p>
            <a:r>
              <a:rPr lang="en-US" dirty="0"/>
              <a:t>Assessing the likelihood an individual meets the medical necessity criteria to access specialty mental health services.</a:t>
            </a:r>
          </a:p>
          <a:p>
            <a:r>
              <a:rPr lang="en-US" dirty="0"/>
              <a:t>Assisting individuals to access Medi-Cal covered physical health and mental health services, including specialty mental health services, by providing referrals, following-up, and arranging transportation for mental health care.</a:t>
            </a:r>
          </a:p>
          <a:p>
            <a:pPr marL="0" indent="0">
              <a:buNone/>
            </a:pPr>
            <a:endParaRPr lang="en-US" dirty="0"/>
          </a:p>
        </p:txBody>
      </p:sp>
      <p:sp>
        <p:nvSpPr>
          <p:cNvPr id="6" name="Title 5"/>
          <p:cNvSpPr>
            <a:spLocks noGrp="1"/>
          </p:cNvSpPr>
          <p:nvPr>
            <p:ph type="title"/>
          </p:nvPr>
        </p:nvSpPr>
        <p:spPr>
          <a:xfrm>
            <a:off x="1524001" y="274638"/>
            <a:ext cx="7620000" cy="1143000"/>
          </a:xfrm>
        </p:spPr>
        <p:txBody>
          <a:bodyPr>
            <a:normAutofit fontScale="90000"/>
          </a:bodyPr>
          <a:lstStyle/>
          <a:p>
            <a:r>
              <a:rPr lang="en-US" dirty="0" smtClean="0"/>
              <a:t>Activity 16: Case Management of Non-open Cases</a:t>
            </a:r>
            <a:endParaRPr lang="en-US" dirty="0"/>
          </a:p>
        </p:txBody>
      </p:sp>
    </p:spTree>
    <p:extLst>
      <p:ext uri="{BB962C8B-B14F-4D97-AF65-F5344CB8AC3E}">
        <p14:creationId xmlns:p14="http://schemas.microsoft.com/office/powerpoint/2010/main" val="17353122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22</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20000"/>
          </a:bodyPr>
          <a:lstStyle/>
          <a:p>
            <a:r>
              <a:rPr lang="en-US" dirty="0"/>
              <a:t>Drafting, revising, and submitting MAA claiming plans.</a:t>
            </a:r>
          </a:p>
          <a:p>
            <a:r>
              <a:rPr lang="en-US" dirty="0"/>
              <a:t>Serving as a liaison to claiming programs within the mental health plan and with the state and federal governments on MAA.</a:t>
            </a:r>
          </a:p>
          <a:p>
            <a:r>
              <a:rPr lang="en-US" dirty="0"/>
              <a:t>Monitoring the performance of claiming programs.</a:t>
            </a:r>
          </a:p>
          <a:p>
            <a:r>
              <a:rPr lang="en-US" dirty="0"/>
              <a:t>Administering the mental health plan’s claiming, including overseeing, preparing, compiling, revising, and submitting MAA claims to the state.</a:t>
            </a:r>
          </a:p>
          <a:p>
            <a:pPr marL="0" indent="0">
              <a:buNone/>
            </a:pPr>
            <a:endParaRPr lang="en-US" dirty="0"/>
          </a:p>
        </p:txBody>
      </p:sp>
      <p:sp>
        <p:nvSpPr>
          <p:cNvPr id="6" name="Title 5"/>
          <p:cNvSpPr>
            <a:spLocks noGrp="1"/>
          </p:cNvSpPr>
          <p:nvPr>
            <p:ph type="title"/>
          </p:nvPr>
        </p:nvSpPr>
        <p:spPr>
          <a:xfrm>
            <a:off x="1524001" y="274638"/>
            <a:ext cx="7620000" cy="1143000"/>
          </a:xfrm>
        </p:spPr>
        <p:txBody>
          <a:bodyPr>
            <a:normAutofit fontScale="90000"/>
          </a:bodyPr>
          <a:lstStyle/>
          <a:p>
            <a:r>
              <a:rPr lang="en-US" dirty="0" smtClean="0"/>
              <a:t>Activity 17: MAA Coordination and Claims Administration</a:t>
            </a:r>
            <a:endParaRPr lang="en-US" dirty="0"/>
          </a:p>
        </p:txBody>
      </p:sp>
    </p:spTree>
    <p:extLst>
      <p:ext uri="{BB962C8B-B14F-4D97-AF65-F5344CB8AC3E}">
        <p14:creationId xmlns:p14="http://schemas.microsoft.com/office/powerpoint/2010/main" val="14836761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23</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lnSpcReduction="10000"/>
          </a:bodyPr>
          <a:lstStyle/>
          <a:p>
            <a:r>
              <a:rPr lang="en-US" dirty="0"/>
              <a:t>Attending training sessions, meetings, and conferences related to MAA.</a:t>
            </a:r>
          </a:p>
          <a:p>
            <a:r>
              <a:rPr lang="en-US" dirty="0"/>
              <a:t>Training mental health plan program staff and subcontractors on state, federal, and mental health plan requirements for MH MAA claiming.</a:t>
            </a:r>
          </a:p>
          <a:p>
            <a:r>
              <a:rPr lang="en-US" dirty="0"/>
              <a:t>Ensuring MAA claims do not duplicate Medi-Cal claims for the same activities from other providers.</a:t>
            </a:r>
          </a:p>
          <a:p>
            <a:pPr marL="0" indent="0">
              <a:buNone/>
            </a:pPr>
            <a:endParaRPr lang="en-US" dirty="0"/>
          </a:p>
        </p:txBody>
      </p:sp>
      <p:sp>
        <p:nvSpPr>
          <p:cNvPr id="6" name="Title 5"/>
          <p:cNvSpPr>
            <a:spLocks noGrp="1"/>
          </p:cNvSpPr>
          <p:nvPr>
            <p:ph type="title"/>
          </p:nvPr>
        </p:nvSpPr>
        <p:spPr>
          <a:xfrm>
            <a:off x="1524001" y="274638"/>
            <a:ext cx="7620000" cy="1143000"/>
          </a:xfrm>
        </p:spPr>
        <p:txBody>
          <a:bodyPr>
            <a:normAutofit/>
          </a:bodyPr>
          <a:lstStyle/>
          <a:p>
            <a:r>
              <a:rPr lang="en-US" dirty="0" smtClean="0"/>
              <a:t>Activity 17 (continued)</a:t>
            </a:r>
            <a:endParaRPr lang="en-US" dirty="0"/>
          </a:p>
        </p:txBody>
      </p:sp>
    </p:spTree>
    <p:extLst>
      <p:ext uri="{BB962C8B-B14F-4D97-AF65-F5344CB8AC3E}">
        <p14:creationId xmlns:p14="http://schemas.microsoft.com/office/powerpoint/2010/main" val="22523224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24</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20000"/>
          </a:bodyPr>
          <a:lstStyle/>
          <a:p>
            <a:r>
              <a:rPr lang="en-US" dirty="0"/>
              <a:t>Reviewing departmental procedures and rules.</a:t>
            </a:r>
          </a:p>
          <a:p>
            <a:r>
              <a:rPr lang="en-US" dirty="0"/>
              <a:t>Performing administrative or clerical activities related to general building or county functions or operations.</a:t>
            </a:r>
          </a:p>
          <a:p>
            <a:r>
              <a:rPr lang="en-US" dirty="0"/>
              <a:t>Reviewing technical and research literature.</a:t>
            </a:r>
          </a:p>
          <a:p>
            <a:r>
              <a:rPr lang="en-US" dirty="0"/>
              <a:t>Filling out the time survey.</a:t>
            </a:r>
          </a:p>
          <a:p>
            <a:r>
              <a:rPr lang="en-US" dirty="0"/>
              <a:t>Developing and monitoring program budgets.</a:t>
            </a:r>
          </a:p>
          <a:p>
            <a:r>
              <a:rPr lang="en-US" dirty="0"/>
              <a:t>Participating in staff meetings.</a:t>
            </a:r>
          </a:p>
          <a:p>
            <a:pPr marL="0" indent="0">
              <a:buNone/>
            </a:pPr>
            <a:endParaRPr lang="en-US" dirty="0"/>
          </a:p>
        </p:txBody>
      </p:sp>
      <p:sp>
        <p:nvSpPr>
          <p:cNvPr id="6" name="Title 5"/>
          <p:cNvSpPr>
            <a:spLocks noGrp="1"/>
          </p:cNvSpPr>
          <p:nvPr>
            <p:ph type="title"/>
          </p:nvPr>
        </p:nvSpPr>
        <p:spPr>
          <a:xfrm>
            <a:off x="1524001" y="274638"/>
            <a:ext cx="7620000" cy="1143000"/>
          </a:xfrm>
        </p:spPr>
        <p:txBody>
          <a:bodyPr>
            <a:normAutofit fontScale="90000"/>
          </a:bodyPr>
          <a:lstStyle/>
          <a:p>
            <a:r>
              <a:rPr lang="en-US" dirty="0" smtClean="0"/>
              <a:t>Activity 18: General Administration</a:t>
            </a:r>
            <a:endParaRPr lang="en-US" dirty="0"/>
          </a:p>
        </p:txBody>
      </p:sp>
    </p:spTree>
    <p:extLst>
      <p:ext uri="{BB962C8B-B14F-4D97-AF65-F5344CB8AC3E}">
        <p14:creationId xmlns:p14="http://schemas.microsoft.com/office/powerpoint/2010/main" val="26621546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25</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Researching and evaluating activities.</a:t>
            </a:r>
          </a:p>
          <a:p>
            <a:r>
              <a:rPr lang="en-US" dirty="0"/>
              <a:t>Performing contract management.</a:t>
            </a:r>
          </a:p>
          <a:p>
            <a:r>
              <a:rPr lang="en-US" dirty="0"/>
              <a:t>Paid time off.</a:t>
            </a:r>
          </a:p>
          <a:p>
            <a:pPr marL="0" indent="0">
              <a:buNone/>
            </a:pPr>
            <a:endParaRPr lang="en-US" dirty="0"/>
          </a:p>
        </p:txBody>
      </p:sp>
      <p:sp>
        <p:nvSpPr>
          <p:cNvPr id="6" name="Title 5"/>
          <p:cNvSpPr>
            <a:spLocks noGrp="1"/>
          </p:cNvSpPr>
          <p:nvPr>
            <p:ph type="title"/>
          </p:nvPr>
        </p:nvSpPr>
        <p:spPr>
          <a:xfrm>
            <a:off x="1524001" y="274638"/>
            <a:ext cx="7620000" cy="1143000"/>
          </a:xfrm>
        </p:spPr>
        <p:txBody>
          <a:bodyPr>
            <a:normAutofit/>
          </a:bodyPr>
          <a:lstStyle/>
          <a:p>
            <a:r>
              <a:rPr lang="en-US" dirty="0" smtClean="0"/>
              <a:t>Activity 18 (continued)</a:t>
            </a:r>
            <a:endParaRPr lang="en-US" dirty="0"/>
          </a:p>
        </p:txBody>
      </p:sp>
    </p:spTree>
    <p:extLst>
      <p:ext uri="{BB962C8B-B14F-4D97-AF65-F5344CB8AC3E}">
        <p14:creationId xmlns:p14="http://schemas.microsoft.com/office/powerpoint/2010/main" val="10697721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26</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a:bodyPr>
          <a:lstStyle/>
          <a:p>
            <a:r>
              <a:rPr lang="en-US" dirty="0"/>
              <a:t>The activity is necessary for the proper and efficient administration of the State plan.</a:t>
            </a:r>
          </a:p>
          <a:p>
            <a:r>
              <a:rPr lang="en-US" dirty="0"/>
              <a:t>The employee has professional education and training in the field of medical care.</a:t>
            </a:r>
          </a:p>
          <a:p>
            <a:r>
              <a:rPr lang="en-US" dirty="0"/>
              <a:t>The employee is in a position that requires the medical knowledge and skills.</a:t>
            </a:r>
          </a:p>
          <a:p>
            <a:r>
              <a:rPr lang="en-US" dirty="0"/>
              <a:t>The individual is employed by DHCS or a public agency with which DHCS contracts.</a:t>
            </a:r>
          </a:p>
          <a:p>
            <a:pPr marL="0" indent="0">
              <a:buNone/>
            </a:pPr>
            <a:endParaRPr lang="en-US" dirty="0"/>
          </a:p>
        </p:txBody>
      </p:sp>
      <p:sp>
        <p:nvSpPr>
          <p:cNvPr id="6" name="Title 5"/>
          <p:cNvSpPr>
            <a:spLocks noGrp="1"/>
          </p:cNvSpPr>
          <p:nvPr>
            <p:ph type="title"/>
          </p:nvPr>
        </p:nvSpPr>
        <p:spPr>
          <a:xfrm>
            <a:off x="1524001" y="274638"/>
            <a:ext cx="7620000" cy="1143000"/>
          </a:xfrm>
        </p:spPr>
        <p:txBody>
          <a:bodyPr>
            <a:normAutofit fontScale="90000"/>
          </a:bodyPr>
          <a:lstStyle/>
          <a:p>
            <a:r>
              <a:rPr lang="en-US" dirty="0" smtClean="0"/>
              <a:t>Skilled Professional Medical Personnel</a:t>
            </a:r>
            <a:endParaRPr lang="en-US" dirty="0"/>
          </a:p>
        </p:txBody>
      </p:sp>
    </p:spTree>
    <p:extLst>
      <p:ext uri="{BB962C8B-B14F-4D97-AF65-F5344CB8AC3E}">
        <p14:creationId xmlns:p14="http://schemas.microsoft.com/office/powerpoint/2010/main" val="16393847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27</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Enhanced reimbursement is available for case management of non-open cases and program planning and policy development.</a:t>
            </a:r>
          </a:p>
          <a:p>
            <a:r>
              <a:rPr lang="en-US" dirty="0"/>
              <a:t>CMS has approved these activities as necessary for the proper and efficient administration of the State plan.</a:t>
            </a:r>
          </a:p>
          <a:p>
            <a:pPr marL="0" indent="0">
              <a:buNone/>
            </a:pPr>
            <a:endParaRPr lang="en-US" dirty="0"/>
          </a:p>
        </p:txBody>
      </p:sp>
      <p:sp>
        <p:nvSpPr>
          <p:cNvPr id="6" name="Title 5"/>
          <p:cNvSpPr>
            <a:spLocks noGrp="1"/>
          </p:cNvSpPr>
          <p:nvPr>
            <p:ph type="title"/>
          </p:nvPr>
        </p:nvSpPr>
        <p:spPr>
          <a:xfrm>
            <a:off x="1524001" y="274638"/>
            <a:ext cx="7620000" cy="1143000"/>
          </a:xfrm>
        </p:spPr>
        <p:txBody>
          <a:bodyPr>
            <a:normAutofit fontScale="90000"/>
          </a:bodyPr>
          <a:lstStyle/>
          <a:p>
            <a:r>
              <a:rPr lang="en-US" dirty="0" smtClean="0"/>
              <a:t>Necessary for the Proper and Efficient Admin of the State Plan</a:t>
            </a:r>
            <a:endParaRPr lang="en-US" dirty="0"/>
          </a:p>
        </p:txBody>
      </p:sp>
    </p:spTree>
    <p:extLst>
      <p:ext uri="{BB962C8B-B14F-4D97-AF65-F5344CB8AC3E}">
        <p14:creationId xmlns:p14="http://schemas.microsoft.com/office/powerpoint/2010/main" val="20509363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28</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Employee must have completed a 2-year or longer program of academic study in a medically-related field.</a:t>
            </a:r>
          </a:p>
          <a:p>
            <a:r>
              <a:rPr lang="en-US" dirty="0"/>
              <a:t>Employee must have an active license issued by the State of California in the medically-related field.</a:t>
            </a:r>
          </a:p>
          <a:p>
            <a:pPr marL="0" indent="0">
              <a:buNone/>
            </a:pPr>
            <a:endParaRPr lang="en-US" dirty="0"/>
          </a:p>
        </p:txBody>
      </p:sp>
      <p:sp>
        <p:nvSpPr>
          <p:cNvPr id="6" name="Title 5"/>
          <p:cNvSpPr>
            <a:spLocks noGrp="1"/>
          </p:cNvSpPr>
          <p:nvPr>
            <p:ph type="title"/>
          </p:nvPr>
        </p:nvSpPr>
        <p:spPr>
          <a:xfrm>
            <a:off x="1524001" y="274638"/>
            <a:ext cx="7620000" cy="1143000"/>
          </a:xfrm>
        </p:spPr>
        <p:txBody>
          <a:bodyPr>
            <a:normAutofit fontScale="90000"/>
          </a:bodyPr>
          <a:lstStyle/>
          <a:p>
            <a:r>
              <a:rPr lang="en-US" dirty="0" smtClean="0"/>
              <a:t>Professional Education and Training</a:t>
            </a:r>
            <a:endParaRPr lang="en-US" dirty="0"/>
          </a:p>
        </p:txBody>
      </p:sp>
    </p:spTree>
    <p:extLst>
      <p:ext uri="{BB962C8B-B14F-4D97-AF65-F5344CB8AC3E}">
        <p14:creationId xmlns:p14="http://schemas.microsoft.com/office/powerpoint/2010/main" val="7899331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29</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10000"/>
          </a:bodyPr>
          <a:lstStyle/>
          <a:p>
            <a:r>
              <a:rPr lang="en-US" dirty="0"/>
              <a:t>The employee must be in a classification that requires incumbents to have a license in a medically-related field.</a:t>
            </a:r>
          </a:p>
          <a:p>
            <a:r>
              <a:rPr lang="en-US" dirty="0"/>
              <a:t>The claiming unit’s official position description must require a license in a medically-related field for individuals to be hired.</a:t>
            </a:r>
          </a:p>
          <a:p>
            <a:r>
              <a:rPr lang="en-US" dirty="0"/>
              <a:t>All individuals employed in the classification must have a license in a medically related field.    </a:t>
            </a:r>
          </a:p>
          <a:p>
            <a:pPr marL="0" indent="0">
              <a:buNone/>
            </a:pPr>
            <a:endParaRPr lang="en-US" dirty="0"/>
          </a:p>
        </p:txBody>
      </p:sp>
      <p:sp>
        <p:nvSpPr>
          <p:cNvPr id="6" name="Title 5"/>
          <p:cNvSpPr>
            <a:spLocks noGrp="1"/>
          </p:cNvSpPr>
          <p:nvPr>
            <p:ph type="title"/>
          </p:nvPr>
        </p:nvSpPr>
        <p:spPr>
          <a:xfrm>
            <a:off x="1524001" y="274638"/>
            <a:ext cx="7620000" cy="1143000"/>
          </a:xfrm>
        </p:spPr>
        <p:txBody>
          <a:bodyPr>
            <a:normAutofit fontScale="90000"/>
          </a:bodyPr>
          <a:lstStyle/>
          <a:p>
            <a:r>
              <a:rPr lang="en-US" dirty="0" smtClean="0"/>
              <a:t>Duties Require Medical Knowledge and Skill</a:t>
            </a:r>
            <a:endParaRPr lang="en-US" dirty="0"/>
          </a:p>
        </p:txBody>
      </p:sp>
    </p:spTree>
    <p:extLst>
      <p:ext uri="{BB962C8B-B14F-4D97-AF65-F5344CB8AC3E}">
        <p14:creationId xmlns:p14="http://schemas.microsoft.com/office/powerpoint/2010/main" val="4436542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3</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The purpose for the time study is to allocate salary and benefit costs and operating costs to allowable and unallowable activities.</a:t>
            </a:r>
          </a:p>
          <a:p>
            <a:endParaRPr lang="en-US" dirty="0"/>
          </a:p>
        </p:txBody>
      </p:sp>
      <p:sp>
        <p:nvSpPr>
          <p:cNvPr id="6" name="Title 5"/>
          <p:cNvSpPr>
            <a:spLocks noGrp="1"/>
          </p:cNvSpPr>
          <p:nvPr>
            <p:ph type="title"/>
          </p:nvPr>
        </p:nvSpPr>
        <p:spPr/>
        <p:txBody>
          <a:bodyPr>
            <a:normAutofit/>
          </a:bodyPr>
          <a:lstStyle/>
          <a:p>
            <a:r>
              <a:rPr lang="en-US" dirty="0" smtClean="0"/>
              <a:t>Time Study Purpose</a:t>
            </a:r>
            <a:endParaRPr lang="en-US" dirty="0"/>
          </a:p>
        </p:txBody>
      </p:sp>
    </p:spTree>
    <p:extLst>
      <p:ext uri="{BB962C8B-B14F-4D97-AF65-F5344CB8AC3E}">
        <p14:creationId xmlns:p14="http://schemas.microsoft.com/office/powerpoint/2010/main" val="24604730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30</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Individuals who are employed by a mental health plan meet this criteria.</a:t>
            </a:r>
          </a:p>
          <a:p>
            <a:endParaRPr lang="en-US" dirty="0"/>
          </a:p>
          <a:p>
            <a:r>
              <a:rPr lang="en-US" dirty="0"/>
              <a:t>Individuals employed by a contract provider do not meet this criteria.</a:t>
            </a:r>
          </a:p>
          <a:p>
            <a:pPr marL="0" indent="0">
              <a:buNone/>
            </a:pPr>
            <a:endParaRPr lang="en-US" dirty="0"/>
          </a:p>
        </p:txBody>
      </p:sp>
      <p:sp>
        <p:nvSpPr>
          <p:cNvPr id="6" name="Title 5"/>
          <p:cNvSpPr>
            <a:spLocks noGrp="1"/>
          </p:cNvSpPr>
          <p:nvPr>
            <p:ph type="title"/>
          </p:nvPr>
        </p:nvSpPr>
        <p:spPr>
          <a:xfrm>
            <a:off x="1524001" y="274638"/>
            <a:ext cx="7620000" cy="1143000"/>
          </a:xfrm>
        </p:spPr>
        <p:txBody>
          <a:bodyPr>
            <a:normAutofit fontScale="90000"/>
          </a:bodyPr>
          <a:lstStyle/>
          <a:p>
            <a:r>
              <a:rPr lang="en-US" dirty="0" smtClean="0"/>
              <a:t>Employed by DHCS or a Public Agency that Contract with DHCS</a:t>
            </a:r>
            <a:endParaRPr lang="en-US" dirty="0"/>
          </a:p>
        </p:txBody>
      </p:sp>
    </p:spTree>
    <p:extLst>
      <p:ext uri="{BB962C8B-B14F-4D97-AF65-F5344CB8AC3E}">
        <p14:creationId xmlns:p14="http://schemas.microsoft.com/office/powerpoint/2010/main" val="37883312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4</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Record time in one minute increments</a:t>
            </a:r>
            <a:r>
              <a:rPr lang="en-US" dirty="0" smtClean="0"/>
              <a:t>.</a:t>
            </a:r>
            <a:endParaRPr lang="en-US" dirty="0"/>
          </a:p>
          <a:p>
            <a:r>
              <a:rPr lang="en-US" dirty="0"/>
              <a:t>Record one hundred percent of time worked</a:t>
            </a:r>
            <a:r>
              <a:rPr lang="en-US" dirty="0" smtClean="0"/>
              <a:t>.</a:t>
            </a:r>
            <a:endParaRPr lang="en-US" dirty="0"/>
          </a:p>
          <a:p>
            <a:r>
              <a:rPr lang="en-US" dirty="0"/>
              <a:t>Record time on a daily basis.</a:t>
            </a:r>
          </a:p>
          <a:p>
            <a:pPr marL="0" indent="0">
              <a:buNone/>
            </a:pPr>
            <a:endParaRPr lang="en-US" dirty="0"/>
          </a:p>
        </p:txBody>
      </p:sp>
      <p:sp>
        <p:nvSpPr>
          <p:cNvPr id="6" name="Title 5"/>
          <p:cNvSpPr>
            <a:spLocks noGrp="1"/>
          </p:cNvSpPr>
          <p:nvPr>
            <p:ph type="title"/>
          </p:nvPr>
        </p:nvSpPr>
        <p:spPr/>
        <p:txBody>
          <a:bodyPr>
            <a:normAutofit/>
          </a:bodyPr>
          <a:lstStyle/>
          <a:p>
            <a:r>
              <a:rPr lang="en-US" dirty="0" smtClean="0"/>
              <a:t>Time Study Standards</a:t>
            </a:r>
            <a:endParaRPr lang="en-US" dirty="0"/>
          </a:p>
        </p:txBody>
      </p:sp>
    </p:spTree>
    <p:extLst>
      <p:ext uri="{BB962C8B-B14F-4D97-AF65-F5344CB8AC3E}">
        <p14:creationId xmlns:p14="http://schemas.microsoft.com/office/powerpoint/2010/main" val="29026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5</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10000"/>
          </a:bodyPr>
          <a:lstStyle/>
          <a:p>
            <a:r>
              <a:rPr lang="en-US" dirty="0"/>
              <a:t>The purpose for parallel activities is for counties to separately record time spent performing an allowable activity for a non-medical purpose.  </a:t>
            </a:r>
          </a:p>
          <a:p>
            <a:r>
              <a:rPr lang="en-US" dirty="0"/>
              <a:t>For example, claiming units that perform outreach to inform and engage individuals in services that are not eligible for Medi-Cal reimbursement, such as vocational rehabilitation, would be coded to the parallel outreach activity.  </a:t>
            </a:r>
          </a:p>
          <a:p>
            <a:pPr marL="0" indent="0">
              <a:buNone/>
            </a:pPr>
            <a:endParaRPr lang="en-US" dirty="0"/>
          </a:p>
        </p:txBody>
      </p:sp>
      <p:sp>
        <p:nvSpPr>
          <p:cNvPr id="6" name="Title 5"/>
          <p:cNvSpPr>
            <a:spLocks noGrp="1"/>
          </p:cNvSpPr>
          <p:nvPr>
            <p:ph type="title"/>
          </p:nvPr>
        </p:nvSpPr>
        <p:spPr/>
        <p:txBody>
          <a:bodyPr>
            <a:normAutofit/>
          </a:bodyPr>
          <a:lstStyle/>
          <a:p>
            <a:r>
              <a:rPr lang="en-US" dirty="0" smtClean="0"/>
              <a:t>Parallel Activities</a:t>
            </a:r>
            <a:endParaRPr lang="en-US" dirty="0"/>
          </a:p>
        </p:txBody>
      </p:sp>
    </p:spTree>
    <p:extLst>
      <p:ext uri="{BB962C8B-B14F-4D97-AF65-F5344CB8AC3E}">
        <p14:creationId xmlns:p14="http://schemas.microsoft.com/office/powerpoint/2010/main" val="2952751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6</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10000"/>
          </a:bodyPr>
          <a:lstStyle/>
          <a:p>
            <a:r>
              <a:rPr lang="en-US" dirty="0"/>
              <a:t>Time may be recorded to eighteen separate activities.</a:t>
            </a:r>
          </a:p>
          <a:p>
            <a:r>
              <a:rPr lang="en-US" dirty="0"/>
              <a:t>Eight of those activities are not reimbursable.</a:t>
            </a:r>
          </a:p>
          <a:p>
            <a:r>
              <a:rPr lang="en-US" dirty="0"/>
              <a:t>The remaining ten activities are reimbursable.</a:t>
            </a:r>
          </a:p>
          <a:p>
            <a:r>
              <a:rPr lang="en-US" dirty="0"/>
              <a:t>This component will review each activity and provide some guidance for determining when an employee may be performing the activity.</a:t>
            </a:r>
          </a:p>
          <a:p>
            <a:pPr marL="0" indent="0">
              <a:buNone/>
            </a:pPr>
            <a:endParaRPr lang="en-US" dirty="0"/>
          </a:p>
        </p:txBody>
      </p:sp>
      <p:sp>
        <p:nvSpPr>
          <p:cNvPr id="6" name="Title 5"/>
          <p:cNvSpPr>
            <a:spLocks noGrp="1"/>
          </p:cNvSpPr>
          <p:nvPr>
            <p:ph type="title"/>
          </p:nvPr>
        </p:nvSpPr>
        <p:spPr/>
        <p:txBody>
          <a:bodyPr>
            <a:normAutofit fontScale="90000"/>
          </a:bodyPr>
          <a:lstStyle/>
          <a:p>
            <a:r>
              <a:rPr lang="en-US" dirty="0" smtClean="0"/>
              <a:t>Determining When a Particular Activity is Being Performed</a:t>
            </a:r>
            <a:endParaRPr lang="en-US" dirty="0"/>
          </a:p>
        </p:txBody>
      </p:sp>
    </p:spTree>
    <p:extLst>
      <p:ext uri="{BB962C8B-B14F-4D97-AF65-F5344CB8AC3E}">
        <p14:creationId xmlns:p14="http://schemas.microsoft.com/office/powerpoint/2010/main" val="1666473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7</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Time recorded to this activity is not reimbursable.  </a:t>
            </a:r>
          </a:p>
          <a:p>
            <a:r>
              <a:rPr lang="en-US" dirty="0"/>
              <a:t>Employees performing any activity that is not described in part of another activity is recorded here.</a:t>
            </a:r>
          </a:p>
          <a:p>
            <a:r>
              <a:rPr lang="en-US" dirty="0"/>
              <a:t>Employees that are not sure whether the task being performed falls within another activity, should record their time here.  </a:t>
            </a:r>
          </a:p>
          <a:p>
            <a:pPr marL="0" indent="0">
              <a:buNone/>
            </a:pPr>
            <a:endParaRPr lang="en-US" dirty="0"/>
          </a:p>
        </p:txBody>
      </p:sp>
      <p:sp>
        <p:nvSpPr>
          <p:cNvPr id="6" name="Title 5"/>
          <p:cNvSpPr>
            <a:spLocks noGrp="1"/>
          </p:cNvSpPr>
          <p:nvPr>
            <p:ph type="title"/>
          </p:nvPr>
        </p:nvSpPr>
        <p:spPr/>
        <p:txBody>
          <a:bodyPr>
            <a:normAutofit/>
          </a:bodyPr>
          <a:lstStyle/>
          <a:p>
            <a:r>
              <a:rPr lang="en-US" dirty="0" smtClean="0"/>
              <a:t>Activity 1: Other Activities</a:t>
            </a:r>
            <a:endParaRPr lang="en-US" dirty="0"/>
          </a:p>
        </p:txBody>
      </p:sp>
    </p:spTree>
    <p:extLst>
      <p:ext uri="{BB962C8B-B14F-4D97-AF65-F5344CB8AC3E}">
        <p14:creationId xmlns:p14="http://schemas.microsoft.com/office/powerpoint/2010/main" val="39301536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8</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10000"/>
          </a:bodyPr>
          <a:lstStyle/>
          <a:p>
            <a:r>
              <a:rPr lang="en-US" dirty="0"/>
              <a:t>Direct patient care includes the provision of Medi-Cal specialty mental health services.</a:t>
            </a:r>
          </a:p>
          <a:p>
            <a:r>
              <a:rPr lang="en-US" dirty="0"/>
              <a:t>Direct patient care includes the provision of other mental health services.</a:t>
            </a:r>
          </a:p>
          <a:p>
            <a:r>
              <a:rPr lang="en-US" dirty="0"/>
              <a:t>Direct patient care does not included crisis intervention or targeted case management.</a:t>
            </a:r>
          </a:p>
          <a:p>
            <a:r>
              <a:rPr lang="en-US" dirty="0"/>
              <a:t>Examples of direct patient care include, but are not limited to, performing a clinical assessment, developing a treatment plan, and providing therapy.</a:t>
            </a:r>
          </a:p>
          <a:p>
            <a:pPr marL="0" indent="0">
              <a:buNone/>
            </a:pPr>
            <a:endParaRPr lang="en-US" dirty="0"/>
          </a:p>
        </p:txBody>
      </p:sp>
      <p:sp>
        <p:nvSpPr>
          <p:cNvPr id="6" name="Title 5"/>
          <p:cNvSpPr>
            <a:spLocks noGrp="1"/>
          </p:cNvSpPr>
          <p:nvPr>
            <p:ph type="title"/>
          </p:nvPr>
        </p:nvSpPr>
        <p:spPr/>
        <p:txBody>
          <a:bodyPr>
            <a:normAutofit fontScale="90000"/>
          </a:bodyPr>
          <a:lstStyle/>
          <a:p>
            <a:r>
              <a:rPr lang="en-US" dirty="0" smtClean="0"/>
              <a:t>Activity 2: Direct Patient Care</a:t>
            </a:r>
            <a:endParaRPr lang="en-US" dirty="0"/>
          </a:p>
        </p:txBody>
      </p:sp>
    </p:spTree>
    <p:extLst>
      <p:ext uri="{BB962C8B-B14F-4D97-AF65-F5344CB8AC3E}">
        <p14:creationId xmlns:p14="http://schemas.microsoft.com/office/powerpoint/2010/main" val="4405772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9</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10000"/>
          </a:bodyPr>
          <a:lstStyle/>
          <a:p>
            <a:r>
              <a:rPr lang="en-US" dirty="0"/>
              <a:t>This is the parallel activity for Activity 4, Medi-Cal Outreach.</a:t>
            </a:r>
          </a:p>
          <a:p>
            <a:r>
              <a:rPr lang="en-US" dirty="0"/>
              <a:t>Record time to this activity when performing outreach that is directed toward a program or service that is not covered by Medi-Cal, such as housing or employment services.</a:t>
            </a:r>
          </a:p>
          <a:p>
            <a:r>
              <a:rPr lang="en-US" dirty="0"/>
              <a:t>For example, record time here when educating individuals about vocational rehabilitation programs available through the county.</a:t>
            </a:r>
          </a:p>
          <a:p>
            <a:pPr marL="0" indent="0">
              <a:buNone/>
            </a:pPr>
            <a:endParaRPr lang="en-US" dirty="0"/>
          </a:p>
        </p:txBody>
      </p:sp>
      <p:sp>
        <p:nvSpPr>
          <p:cNvPr id="6" name="Title 5"/>
          <p:cNvSpPr>
            <a:spLocks noGrp="1"/>
          </p:cNvSpPr>
          <p:nvPr>
            <p:ph type="title"/>
          </p:nvPr>
        </p:nvSpPr>
        <p:spPr/>
        <p:txBody>
          <a:bodyPr>
            <a:normAutofit fontScale="90000"/>
          </a:bodyPr>
          <a:lstStyle/>
          <a:p>
            <a:r>
              <a:rPr lang="en-US" dirty="0" smtClean="0"/>
              <a:t>Activity 3: Outreach to Non Medi-Cal Programs</a:t>
            </a:r>
            <a:endParaRPr lang="en-US" dirty="0"/>
          </a:p>
        </p:txBody>
      </p:sp>
    </p:spTree>
    <p:extLst>
      <p:ext uri="{BB962C8B-B14F-4D97-AF65-F5344CB8AC3E}">
        <p14:creationId xmlns:p14="http://schemas.microsoft.com/office/powerpoint/2010/main" val="2094872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2E2E2E"/>
      </a:dk1>
      <a:lt1>
        <a:srgbClr val="FFFFFF"/>
      </a:lt1>
      <a:dk2>
        <a:srgbClr val="2E2E2E"/>
      </a:dk2>
      <a:lt2>
        <a:srgbClr val="F9F7F5"/>
      </a:lt2>
      <a:accent1>
        <a:srgbClr val="27318B"/>
      </a:accent1>
      <a:accent2>
        <a:srgbClr val="7A227B"/>
      </a:accent2>
      <a:accent3>
        <a:srgbClr val="27318B"/>
      </a:accent3>
      <a:accent4>
        <a:srgbClr val="7A227B"/>
      </a:accent4>
      <a:accent5>
        <a:srgbClr val="27318B"/>
      </a:accent5>
      <a:accent6>
        <a:srgbClr val="7A227B"/>
      </a:accent6>
      <a:hlink>
        <a:srgbClr val="00B0F0"/>
      </a:hlink>
      <a:folHlink>
        <a:srgbClr val="0070C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HCS PowerPoint Template [Read-Only]" id="{F42FC367-53E4-448B-8B24-A78B508A4359}" vid="{705C266A-C3A1-46E0-B651-AA72FDD836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EF7B5F1A49D6C44F9EF3E441EAB6FA91" ma:contentTypeVersion="36" ma:contentTypeDescription="This is the Custom Document Type for use by DHCS" ma:contentTypeScope="" ma:versionID="dd9e60763d672dfd6005b7d42a358f16">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28</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Local Governmental Financing</TermName>
          <TermId xmlns="http://schemas.microsoft.com/office/infopath/2007/PartnerControls">80c71d1a-be15-484a-88bb-f1f056d69f94</TermId>
        </TermInfo>
      </Terms>
    </o68eaf9243684232b2418c37bbb152dc>
    <Abstract xmlns="69bc34b3-1921-46c7-8c7a-d18363374b4b" xsi:nil="true"/>
    <PublishingContactName xmlns="http://schemas.microsoft.com/sharepoint/v3" xsi:nil="true"/>
    <TAGAge xmlns="69bc34b3-1921-46c7-8c7a-d18363374b4b" xsi:nil="true"/>
    <_dlc_DocId xmlns="69bc34b3-1921-46c7-8c7a-d18363374b4b">DHCSDOC-1832079576-2491</_dlc_DocId>
    <_dlc_DocIdUrl xmlns="69bc34b3-1921-46c7-8c7a-d18363374b4b">
      <Url>https://dhcscagovauthoring/services/_layouts/15/DocIdRedir.aspx?ID=DHCSDOC-1832079576-2491</Url>
      <Description>DHCSDOC-1832079576-2491</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2D33A12-06AD-4510-A51D-5F074706B5DA}"/>
</file>

<file path=customXml/itemProps2.xml><?xml version="1.0" encoding="utf-8"?>
<ds:datastoreItem xmlns:ds="http://schemas.openxmlformats.org/officeDocument/2006/customXml" ds:itemID="{404B4B0F-89AF-46B4-BE46-5C7A87D28001}">
  <ds:schemaRefs>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4070c4cb-03ac-4e22-aecf-ab319e2b04e2"/>
    <ds:schemaRef ds:uri="http://schemas.openxmlformats.org/package/2006/metadata/core-properties"/>
    <ds:schemaRef ds:uri="1c5906c4-8e77-4c84-9f56-54bab3758c46"/>
    <ds:schemaRef ds:uri="http://www.w3.org/XML/1998/namespace"/>
  </ds:schemaRefs>
</ds:datastoreItem>
</file>

<file path=customXml/itemProps3.xml><?xml version="1.0" encoding="utf-8"?>
<ds:datastoreItem xmlns:ds="http://schemas.openxmlformats.org/officeDocument/2006/customXml" ds:itemID="{8D70F66B-E7C7-42D1-B6D6-7604D8D137CE}">
  <ds:schemaRefs>
    <ds:schemaRef ds:uri="http://schemas.microsoft.com/sharepoint/v3/contenttype/forms"/>
  </ds:schemaRefs>
</ds:datastoreItem>
</file>

<file path=customXml/itemProps4.xml><?xml version="1.0" encoding="utf-8"?>
<ds:datastoreItem xmlns:ds="http://schemas.openxmlformats.org/officeDocument/2006/customXml" ds:itemID="{B0681A76-45B9-45FD-9710-B032BC2C4B50}"/>
</file>

<file path=docProps/app.xml><?xml version="1.0" encoding="utf-8"?>
<Properties xmlns="http://schemas.openxmlformats.org/officeDocument/2006/extended-properties" xmlns:vt="http://schemas.openxmlformats.org/officeDocument/2006/docPropsVTypes">
  <Template>DHCS PowerPoint Template</Template>
  <TotalTime>36</TotalTime>
  <Words>1726</Words>
  <Application>Microsoft Office PowerPoint</Application>
  <PresentationFormat>On-screen Show (4:3)</PresentationFormat>
  <Paragraphs>182</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Open Sans</vt:lpstr>
      <vt:lpstr>Office Theme</vt:lpstr>
      <vt:lpstr>Department of Health Care Services - MENTAL HEALTH MEDI-CAL ADMINISTRATIVE ACTIVITIES</vt:lpstr>
      <vt:lpstr>Learning Objectives</vt:lpstr>
      <vt:lpstr>Time Study Purpose</vt:lpstr>
      <vt:lpstr>Time Study Standards</vt:lpstr>
      <vt:lpstr>Parallel Activities</vt:lpstr>
      <vt:lpstr>Determining When a Particular Activity is Being Performed</vt:lpstr>
      <vt:lpstr>Activity 1: Other Activities</vt:lpstr>
      <vt:lpstr>Activity 2: Direct Patient Care</vt:lpstr>
      <vt:lpstr>Activity 3: Outreach to Non Medi-Cal Programs</vt:lpstr>
      <vt:lpstr>Activity 4: Medi-Cal Outreach</vt:lpstr>
      <vt:lpstr>Activity 5: Eligibility Intake for Non Medi-Cal Programs</vt:lpstr>
      <vt:lpstr>Activity 6: Eligibility Intake</vt:lpstr>
      <vt:lpstr>Activity 7: Crisis Intervention</vt:lpstr>
      <vt:lpstr>Activity 8: Intervening in a Crisis Situation for Non-open cases</vt:lpstr>
      <vt:lpstr>Activity 9: Contract Admin For Non Medi-Cal Programs</vt:lpstr>
      <vt:lpstr>Activity 10&amp;11: Medi-Cal Mental Health Services Contract Admin</vt:lpstr>
      <vt:lpstr>Activity 12: Program Planning and Policy Development</vt:lpstr>
      <vt:lpstr>Activity 13: Program Planning and Policy Development</vt:lpstr>
      <vt:lpstr>Activity 14: Program Planning and Policy Development - SPMP</vt:lpstr>
      <vt:lpstr>Activity 15: Case Management of Open Cases</vt:lpstr>
      <vt:lpstr>Activity 16: Case Management of Non-open Cases</vt:lpstr>
      <vt:lpstr>Activity 17: MAA Coordination and Claims Administration</vt:lpstr>
      <vt:lpstr>Activity 17 (continued)</vt:lpstr>
      <vt:lpstr>Activity 18: General Administration</vt:lpstr>
      <vt:lpstr>Activity 18 (continued)</vt:lpstr>
      <vt:lpstr>Skilled Professional Medical Personnel</vt:lpstr>
      <vt:lpstr>Necessary for the Proper and Efficient Admin of the State Plan</vt:lpstr>
      <vt:lpstr>Professional Education and Training</vt:lpstr>
      <vt:lpstr>Duties Require Medical Knowledge and Skill</vt:lpstr>
      <vt:lpstr>Employed by DHCS or a Public Agency that Contract with DHCS</vt:lpstr>
    </vt:vector>
  </TitlesOfParts>
  <Company>Dept. of Health Care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MH-MAA-7-1-21-Time-Study-Training</dc:title>
  <dc:creator>Kicin, Kevin@DHCS</dc:creator>
  <cp:keywords/>
  <cp:lastModifiedBy>Kicin, Kevin@DHCS</cp:lastModifiedBy>
  <cp:revision>5</cp:revision>
  <dcterms:created xsi:type="dcterms:W3CDTF">2021-08-12T16:05:22Z</dcterms:created>
  <dcterms:modified xsi:type="dcterms:W3CDTF">2021-08-12T22:56:32Z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0x010100EEE380F46F125946A8B4C4C90D9FFCDC00EF7B5F1A49D6C44F9EF3E441EAB6FA91</vt:lpwstr>
  </property>
  <property fmtid="{D5CDD505-2E9C-101B-9397-08002B2CF9AE}" pid="3" name="_dlc_DocIdItemGuid">
    <vt:lpwstr>2f8620ad-578d-47fd-aa1c-da89fc9e46f7</vt:lpwstr>
  </property>
  <property fmtid="{D5CDD505-2E9C-101B-9397-08002B2CF9AE}" pid="4" name="Division">
    <vt:lpwstr>28;#Local Governmental Financing|80c71d1a-be15-484a-88bb-f1f056d69f94</vt:lpwstr>
  </property>
</Properties>
</file>