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69.xml" ContentType="application/vnd.openxmlformats-officedocument.presentationml.slide+xml"/>
  <Override PartName="/ppt/slides/slide70.xml" ContentType="application/vnd.openxmlformats-officedocument.presentationml.slide+xml"/>
  <Override PartName="/ppt/presentation.xml" ContentType="application/vnd.openxmlformats-officedocument.presentationml.presentation.main+xml"/>
  <Override PartName="/ppt/slides/slide68.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49.xml" ContentType="application/vnd.openxmlformats-officedocument.presentationml.slide+xml"/>
  <Override PartName="/ppt/slides/slide44.xml" ContentType="application/vnd.openxmlformats-officedocument.presentationml.slide+xml"/>
  <Override PartName="/ppt/slides/slide51.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0.xml" ContentType="application/vnd.openxmlformats-officedocument.presentationml.slide+xml"/>
  <Override PartName="/ppt/slides/slide50.xml" ContentType="application/vnd.openxmlformats-officedocument.presentationml.slide+xml"/>
  <Override PartName="/ppt/slides/slide58.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9.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5"/>
  </p:notesMasterIdLst>
  <p:sldIdLst>
    <p:sldId id="264" r:id="rId5"/>
    <p:sldId id="265"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7" r:id="rId65"/>
    <p:sldId id="328" r:id="rId66"/>
    <p:sldId id="329" r:id="rId67"/>
    <p:sldId id="330" r:id="rId68"/>
    <p:sldId id="331" r:id="rId69"/>
    <p:sldId id="332" r:id="rId70"/>
    <p:sldId id="333" r:id="rId71"/>
    <p:sldId id="334" r:id="rId72"/>
    <p:sldId id="335" r:id="rId73"/>
    <p:sldId id="336"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295B"/>
    <a:srgbClr val="003C59"/>
    <a:srgbClr val="1A4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94632" autoAdjust="0"/>
  </p:normalViewPr>
  <p:slideViewPr>
    <p:cSldViewPr>
      <p:cViewPr varScale="1">
        <p:scale>
          <a:sx n="65" d="100"/>
          <a:sy n="65" d="100"/>
        </p:scale>
        <p:origin x="1304" y="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customXml" Target="../customXml/item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6F812F-D2FA-42B1-A483-89D1CDD909BB}" type="datetimeFigureOut">
              <a:rPr lang="en-US" smtClean="0"/>
              <a:t>8/16/2021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6F2BC6-4BB5-46DC-9741-12427780126F}" type="slidenum">
              <a:rPr lang="en-US" smtClean="0"/>
              <a:t>‹#›</a:t>
            </a:fld>
            <a:endParaRPr lang="en-US"/>
          </a:p>
        </p:txBody>
      </p:sp>
    </p:spTree>
    <p:extLst>
      <p:ext uri="{BB962C8B-B14F-4D97-AF65-F5344CB8AC3E}">
        <p14:creationId xmlns:p14="http://schemas.microsoft.com/office/powerpoint/2010/main" val="132413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8/16/2021</a:t>
            </a:fld>
            <a:endParaRPr lang="en-US" dirty="0"/>
          </a:p>
        </p:txBody>
      </p:sp>
      <p:sp>
        <p:nvSpPr>
          <p:cNvPr id="6" name="Slide Number Placeholder 5"/>
          <p:cNvSpPr>
            <a:spLocks noGrp="1"/>
          </p:cNvSpPr>
          <p:nvPr>
            <p:ph type="sldNum" sz="quarter" idx="12"/>
          </p:nvPr>
        </p:nvSpPr>
        <p:spPr/>
        <p:txBody>
          <a:bodyPr/>
          <a:lstStyle/>
          <a:p>
            <a:fld id="{0F22356E-2A12-4147-9C02-1C2F05D23B3C}" type="slidenum">
              <a:rPr lang="en-US" smtClean="0"/>
              <a:t>‹#›</a:t>
            </a:fld>
            <a:endParaRPr lang="en-US" dirty="0"/>
          </a:p>
        </p:txBody>
      </p:sp>
      <p:sp>
        <p:nvSpPr>
          <p:cNvPr id="7" name="Rectangle 6"/>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9861" y="838200"/>
            <a:ext cx="838939" cy="800100"/>
          </a:xfrm>
          <a:prstGeom prst="rect">
            <a:avLst/>
          </a:prstGeom>
        </p:spPr>
      </p:pic>
      <p:sp>
        <p:nvSpPr>
          <p:cNvPr id="14" name="Title 1"/>
          <p:cNvSpPr>
            <a:spLocks noGrp="1"/>
          </p:cNvSpPr>
          <p:nvPr>
            <p:ph type="ctrTitle"/>
          </p:nvPr>
        </p:nvSpPr>
        <p:spPr>
          <a:xfrm>
            <a:off x="914400" y="1676400"/>
            <a:ext cx="8001000" cy="2819400"/>
          </a:xfrm>
        </p:spPr>
        <p:txBody>
          <a:bodyPr/>
          <a:lstStyle>
            <a:lvl1pPr algn="l">
              <a:defRPr>
                <a:solidFill>
                  <a:srgbClr val="0A295B"/>
                </a:solidFill>
                <a:latin typeface="+mj-lt"/>
                <a:ea typeface="Open Sans" panose="020B0606030504020204" pitchFamily="34" charset="0"/>
                <a:cs typeface="Open Sans" panose="020B0606030504020204" pitchFamily="34" charset="0"/>
              </a:defRPr>
            </a:lvl1pPr>
          </a:lstStyle>
          <a:p>
            <a:r>
              <a:rPr lang="en-US" smtClean="0"/>
              <a:t>Click to edit Master title style</a:t>
            </a:r>
            <a:endParaRPr lang="en-US" dirty="0"/>
          </a:p>
        </p:txBody>
      </p:sp>
      <p:sp>
        <p:nvSpPr>
          <p:cNvPr id="15" name="Subtitle 2"/>
          <p:cNvSpPr>
            <a:spLocks noGrp="1"/>
          </p:cNvSpPr>
          <p:nvPr>
            <p:ph type="subTitle" idx="1"/>
          </p:nvPr>
        </p:nvSpPr>
        <p:spPr>
          <a:xfrm>
            <a:off x="914400" y="4648200"/>
            <a:ext cx="8001000" cy="1447800"/>
          </a:xfrm>
        </p:spPr>
        <p:txBody>
          <a:bodyPr/>
          <a:lstStyle>
            <a:lvl1pPr marL="0" indent="0" algn="l">
              <a:buNone/>
              <a:defRPr>
                <a:solidFill>
                  <a:srgbClr val="0A29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050" name="Picture 2" descr="C:\Users\mweiner\Desktop\stsealcl.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04536" y="838200"/>
            <a:ext cx="80288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0442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0"/>
            <a:ext cx="7924800" cy="4525963"/>
          </a:xfrm>
        </p:spPr>
        <p:txBody>
          <a:bodyPr/>
          <a:lstStyle>
            <a:lvl1pPr>
              <a:defRPr>
                <a:solidFill>
                  <a:srgbClr val="003C59"/>
                </a:solidFill>
              </a:defRPr>
            </a:lvl1pPr>
            <a:lvl2pPr>
              <a:defRPr>
                <a:solidFill>
                  <a:srgbClr val="003C59"/>
                </a:solidFill>
              </a:defRPr>
            </a:lvl2pPr>
            <a:lvl3pPr>
              <a:defRPr>
                <a:solidFill>
                  <a:srgbClr val="003C59"/>
                </a:solidFill>
              </a:defRPr>
            </a:lvl3pPr>
            <a:lvl4pPr>
              <a:defRPr>
                <a:solidFill>
                  <a:srgbClr val="003C59"/>
                </a:solidFill>
              </a:defRPr>
            </a:lvl4pPr>
            <a:lvl5pPr>
              <a:defRPr>
                <a:solidFill>
                  <a:srgbClr val="003C59"/>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a:xfrm>
            <a:off x="990600" y="6356350"/>
            <a:ext cx="2133600" cy="365125"/>
          </a:xfrm>
        </p:spPr>
        <p:txBody>
          <a:bodyPr/>
          <a:lstStyle/>
          <a:p>
            <a:fld id="{BE6CE3CD-95B7-4C7E-9330-C49A7D6A52C8}" type="datetime1">
              <a:rPr lang="en-US" smtClean="0"/>
              <a:t>8/16/2021</a:t>
            </a:fld>
            <a:endParaRPr lang="en-US"/>
          </a:p>
        </p:txBody>
      </p:sp>
      <p:sp>
        <p:nvSpPr>
          <p:cNvPr id="9"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9"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pic>
        <p:nvPicPr>
          <p:cNvPr id="13" name="Picture 12"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2155857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76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0" name="Rectangle 9"/>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8/16/2021</a:t>
            </a:fld>
            <a:endParaRPr lang="en-US" dirty="0"/>
          </a:p>
        </p:txBody>
      </p:sp>
      <p:sp>
        <p:nvSpPr>
          <p:cNvPr id="13"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sp>
        <p:nvSpPr>
          <p:cNvPr id="16"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pic>
        <p:nvPicPr>
          <p:cNvPr id="12" name="Picture 11"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1983888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3"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8/16/2021</a:t>
            </a:fld>
            <a:endParaRPr lang="en-US" dirty="0"/>
          </a:p>
        </p:txBody>
      </p:sp>
      <p:sp>
        <p:nvSpPr>
          <p:cNvPr id="15"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4" name="Picture 13"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0371421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sp>
        <p:nvSpPr>
          <p:cNvPr id="6" name="Rectangle 5"/>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7" name="Rectangle 6"/>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8/16/2021</a:t>
            </a:fld>
            <a:endParaRPr lang="en-US" dirty="0"/>
          </a:p>
        </p:txBody>
      </p:sp>
      <p:sp>
        <p:nvSpPr>
          <p:cNvPr id="11"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31514525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41EB6-2AF0-4677-8751-49E134FEBF5F}" type="datetime1">
              <a:rPr lang="en-US" smtClean="0"/>
              <a:t>8/16/2021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2356E-2A12-4147-9C02-1C2F05D23B3C}" type="slidenum">
              <a:rPr lang="en-US" smtClean="0"/>
              <a:t>‹#›</a:t>
            </a:fld>
            <a:endParaRPr lang="en-US" dirty="0"/>
          </a:p>
        </p:txBody>
      </p:sp>
    </p:spTree>
    <p:extLst>
      <p:ext uri="{BB962C8B-B14F-4D97-AF65-F5344CB8AC3E}">
        <p14:creationId xmlns:p14="http://schemas.microsoft.com/office/powerpoint/2010/main" val="259012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dhcs.ca.gov/services/Pages/MH-MAA.asp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MHMAA@dhcs.c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7" name="Subtitle 6"/>
          <p:cNvSpPr>
            <a:spLocks noGrp="1"/>
          </p:cNvSpPr>
          <p:nvPr>
            <p:ph type="subTitle" idx="1"/>
          </p:nvPr>
        </p:nvSpPr>
        <p:spPr/>
        <p:txBody>
          <a:bodyPr/>
          <a:lstStyle/>
          <a:p>
            <a:r>
              <a:rPr lang="en-US" dirty="0" smtClean="0"/>
              <a:t>Claiming Plan Training</a:t>
            </a:r>
            <a:endParaRPr lang="en-US" dirty="0"/>
          </a:p>
        </p:txBody>
      </p:sp>
      <p:sp>
        <p:nvSpPr>
          <p:cNvPr id="6" name="Title 5"/>
          <p:cNvSpPr>
            <a:spLocks noGrp="1"/>
          </p:cNvSpPr>
          <p:nvPr>
            <p:ph type="ctrTitle"/>
          </p:nvPr>
        </p:nvSpPr>
        <p:spPr/>
        <p:txBody>
          <a:bodyPr/>
          <a:lstStyle/>
          <a:p>
            <a:r>
              <a:rPr lang="en-US" dirty="0"/>
              <a:t>Department of Health Care </a:t>
            </a:r>
            <a:r>
              <a:rPr lang="en-US" dirty="0" smtClean="0"/>
              <a:t>Services – Mental Health Medi-Cal Administrative Activities</a:t>
            </a:r>
            <a:endParaRPr lang="en-US" dirty="0"/>
          </a:p>
        </p:txBody>
      </p:sp>
    </p:spTree>
    <p:extLst>
      <p:ext uri="{BB962C8B-B14F-4D97-AF65-F5344CB8AC3E}">
        <p14:creationId xmlns:p14="http://schemas.microsoft.com/office/powerpoint/2010/main" val="3329775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lstStyle/>
          <a:p>
            <a:r>
              <a:rPr lang="en-US" dirty="0">
                <a:solidFill>
                  <a:srgbClr val="0A295B"/>
                </a:solidFill>
                <a:latin typeface="Arial" panose="020B0604020202020204" pitchFamily="34" charset="0"/>
                <a:cs typeface="Arial" panose="020B0604020202020204" pitchFamily="34" charset="0"/>
              </a:rPr>
              <a:t>The Mental Health MAA program was established in 1995. It has had two major revisions, one in August 2002 and the latest is the October 1, 2016, Implementation Plan. </a:t>
            </a:r>
            <a:endParaRPr lang="en-US" dirty="0" smtClean="0">
              <a:solidFill>
                <a:srgbClr val="0A295B"/>
              </a:solidFill>
              <a:latin typeface="Arial" panose="020B0604020202020204" pitchFamily="34" charset="0"/>
              <a:cs typeface="Arial" panose="020B0604020202020204" pitchFamily="34" charset="0"/>
            </a:endParaRPr>
          </a:p>
          <a:p>
            <a:r>
              <a:rPr lang="en-US" dirty="0">
                <a:solidFill>
                  <a:srgbClr val="0A295B"/>
                </a:solidFill>
                <a:latin typeface="Arial" panose="020B0604020202020204" pitchFamily="34" charset="0"/>
                <a:cs typeface="Arial" panose="020B0604020202020204" pitchFamily="34" charset="0"/>
              </a:rPr>
              <a:t>The current 2016 Implementation Plan has had some minor changes. The current plan is dated July 1, 2021.</a:t>
            </a:r>
          </a:p>
          <a:p>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MH MAA Established in 1995</a:t>
            </a:r>
            <a:endParaRPr lang="en-US" dirty="0"/>
          </a:p>
        </p:txBody>
      </p:sp>
    </p:spTree>
    <p:extLst>
      <p:ext uri="{BB962C8B-B14F-4D97-AF65-F5344CB8AC3E}">
        <p14:creationId xmlns:p14="http://schemas.microsoft.com/office/powerpoint/2010/main" val="3129049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lstStyle/>
          <a:p>
            <a:r>
              <a:rPr lang="en-US" dirty="0">
                <a:latin typeface="Arial" panose="020B0604020202020204" pitchFamily="34" charset="0"/>
                <a:cs typeface="Arial" panose="020B0604020202020204" pitchFamily="34" charset="0"/>
              </a:rPr>
              <a:t>Any county may participate in the Mental Health MAA program by submitting a claiming plan to DHCS for review and approval. The effective date will be the first day of the quarter in which the plan was submitted to DHCS. Quarter 1 is an exception to this; an extra month is added so the cutoff for the first quarter is November 1.</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Participation in MAA</a:t>
            </a:r>
            <a:endParaRPr lang="en-US" dirty="0"/>
          </a:p>
        </p:txBody>
      </p:sp>
    </p:spTree>
    <p:extLst>
      <p:ext uri="{BB962C8B-B14F-4D97-AF65-F5344CB8AC3E}">
        <p14:creationId xmlns:p14="http://schemas.microsoft.com/office/powerpoint/2010/main" val="2650019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lstStyle/>
          <a:p>
            <a:r>
              <a:rPr lang="en-US" dirty="0">
                <a:latin typeface="Arial" panose="020B0604020202020204" pitchFamily="34" charset="0"/>
                <a:cs typeface="Arial" panose="020B0604020202020204" pitchFamily="34" charset="0"/>
              </a:rPr>
              <a:t>Reimbursement </a:t>
            </a:r>
            <a:r>
              <a:rPr lang="en-US" dirty="0" smtClean="0">
                <a:latin typeface="Arial" panose="020B0604020202020204" pitchFamily="34" charset="0"/>
                <a:cs typeface="Arial" panose="020B0604020202020204" pitchFamily="34" charset="0"/>
              </a:rPr>
              <a:t>for administrative expenses </a:t>
            </a:r>
            <a:r>
              <a:rPr lang="en-US" dirty="0">
                <a:latin typeface="Arial" panose="020B0604020202020204" pitchFamily="34" charset="0"/>
                <a:cs typeface="Arial" panose="020B0604020202020204" pitchFamily="34" charset="0"/>
              </a:rPr>
              <a:t>capped at 30%</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Why Participate in MH MAA</a:t>
            </a:r>
            <a:endParaRPr lang="en-US" dirty="0"/>
          </a:p>
        </p:txBody>
      </p:sp>
    </p:spTree>
    <p:extLst>
      <p:ext uri="{BB962C8B-B14F-4D97-AF65-F5344CB8AC3E}">
        <p14:creationId xmlns:p14="http://schemas.microsoft.com/office/powerpoint/2010/main" val="3902078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lstStyle/>
          <a:p>
            <a:r>
              <a:rPr lang="en-US" dirty="0">
                <a:solidFill>
                  <a:srgbClr val="0A295B"/>
                </a:solidFill>
                <a:latin typeface="Arial" panose="020B0604020202020204" pitchFamily="34" charset="0"/>
                <a:cs typeface="Arial" panose="020B0604020202020204" pitchFamily="34" charset="0"/>
              </a:rPr>
              <a:t>Claiming Plans and amendments are basically one and the same. They will be used interchangeably in this presentation. The Claiming Plan is the first submission of a new MAA plan.  Any time a substantial change to the plan is made, the MHP will submit an amendment to the plan.</a:t>
            </a:r>
          </a:p>
        </p:txBody>
      </p:sp>
      <p:sp>
        <p:nvSpPr>
          <p:cNvPr id="5" name="Title 4"/>
          <p:cNvSpPr>
            <a:spLocks noGrp="1"/>
          </p:cNvSpPr>
          <p:nvPr>
            <p:ph type="title"/>
          </p:nvPr>
        </p:nvSpPr>
        <p:spPr/>
        <p:txBody>
          <a:bodyPr>
            <a:normAutofit fontScale="90000"/>
          </a:bodyPr>
          <a:lstStyle/>
          <a:p>
            <a:r>
              <a:rPr lang="en-US" dirty="0" smtClean="0"/>
              <a:t>Claiming Plans and Amendments</a:t>
            </a:r>
            <a:endParaRPr lang="en-US" dirty="0"/>
          </a:p>
        </p:txBody>
      </p:sp>
    </p:spTree>
    <p:extLst>
      <p:ext uri="{BB962C8B-B14F-4D97-AF65-F5344CB8AC3E}">
        <p14:creationId xmlns:p14="http://schemas.microsoft.com/office/powerpoint/2010/main" val="5014957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92500" lnSpcReduction="20000"/>
          </a:bodyPr>
          <a:lstStyle/>
          <a:p>
            <a:pPr>
              <a:lnSpc>
                <a:spcPct val="120000"/>
              </a:lnSpc>
            </a:pPr>
            <a:r>
              <a:rPr lang="en-US" dirty="0">
                <a:solidFill>
                  <a:srgbClr val="0A295B"/>
                </a:solidFill>
                <a:latin typeface="Arial" panose="020B0604020202020204" pitchFamily="34" charset="0"/>
                <a:cs typeface="Arial" panose="020B0604020202020204" pitchFamily="34" charset="0"/>
              </a:rPr>
              <a:t>A Mental Health Plan’s Claiming Plan may consist of one Claiming Unit, which can be considered as a site location, or any number of Claiming Units, each with their own Claiming Plan. For instance, County AZ may have 10 Claiming Units, each with an approved Claiming Plan and which comprises that county’s overall MAA program.</a:t>
            </a:r>
          </a:p>
        </p:txBody>
      </p:sp>
      <p:sp>
        <p:nvSpPr>
          <p:cNvPr id="5" name="Title 4"/>
          <p:cNvSpPr>
            <a:spLocks noGrp="1"/>
          </p:cNvSpPr>
          <p:nvPr>
            <p:ph type="title"/>
          </p:nvPr>
        </p:nvSpPr>
        <p:spPr/>
        <p:txBody>
          <a:bodyPr>
            <a:normAutofit fontScale="90000"/>
          </a:bodyPr>
          <a:lstStyle/>
          <a:p>
            <a:r>
              <a:rPr lang="en-US" dirty="0" smtClean="0"/>
              <a:t>Claiming Plan vs. Claiming Unit</a:t>
            </a:r>
            <a:endParaRPr lang="en-US" dirty="0"/>
          </a:p>
        </p:txBody>
      </p:sp>
    </p:spTree>
    <p:extLst>
      <p:ext uri="{BB962C8B-B14F-4D97-AF65-F5344CB8AC3E}">
        <p14:creationId xmlns:p14="http://schemas.microsoft.com/office/powerpoint/2010/main" val="880980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pPr>
              <a:lnSpc>
                <a:spcPct val="120000"/>
              </a:lnSpc>
            </a:pPr>
            <a:r>
              <a:rPr lang="en-US" dirty="0" smtClean="0">
                <a:solidFill>
                  <a:srgbClr val="0A295B"/>
                </a:solidFill>
                <a:latin typeface="Arial" panose="020B0604020202020204" pitchFamily="34" charset="0"/>
                <a:cs typeface="Arial" panose="020B0604020202020204" pitchFamily="34" charset="0"/>
              </a:rPr>
              <a:t>MH MAA</a:t>
            </a:r>
          </a:p>
          <a:p>
            <a:pPr>
              <a:lnSpc>
                <a:spcPct val="120000"/>
              </a:lnSpc>
            </a:pPr>
            <a:r>
              <a:rPr lang="en-US" dirty="0" smtClean="0">
                <a:solidFill>
                  <a:srgbClr val="0A295B"/>
                </a:solidFill>
                <a:latin typeface="Arial" panose="020B0604020202020204" pitchFamily="34" charset="0"/>
                <a:cs typeface="Arial" panose="020B0604020202020204" pitchFamily="34" charset="0"/>
              </a:rPr>
              <a:t>C-MAA</a:t>
            </a:r>
          </a:p>
          <a:p>
            <a:pPr>
              <a:lnSpc>
                <a:spcPct val="120000"/>
              </a:lnSpc>
            </a:pPr>
            <a:r>
              <a:rPr lang="en-US" dirty="0" smtClean="0">
                <a:solidFill>
                  <a:srgbClr val="0A295B"/>
                </a:solidFill>
                <a:latin typeface="Arial" panose="020B0604020202020204" pitchFamily="34" charset="0"/>
                <a:cs typeface="Arial" panose="020B0604020202020204" pitchFamily="34" charset="0"/>
              </a:rPr>
              <a:t>S-MAA</a:t>
            </a:r>
          </a:p>
          <a:p>
            <a:pPr>
              <a:lnSpc>
                <a:spcPct val="120000"/>
              </a:lnSpc>
            </a:pPr>
            <a:r>
              <a:rPr lang="en-US" dirty="0" smtClean="0">
                <a:solidFill>
                  <a:srgbClr val="0A295B"/>
                </a:solidFill>
                <a:latin typeface="Arial" panose="020B0604020202020204" pitchFamily="34" charset="0"/>
                <a:cs typeface="Arial" panose="020B0604020202020204" pitchFamily="34" charset="0"/>
              </a:rPr>
              <a:t>Tribal MAA</a:t>
            </a:r>
            <a:endParaRPr lang="en-US" dirty="0">
              <a:solidFill>
                <a:srgbClr val="0A295B"/>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MAA Programs</a:t>
            </a:r>
            <a:endParaRPr lang="en-US" dirty="0"/>
          </a:p>
        </p:txBody>
      </p:sp>
    </p:spTree>
    <p:extLst>
      <p:ext uri="{BB962C8B-B14F-4D97-AF65-F5344CB8AC3E}">
        <p14:creationId xmlns:p14="http://schemas.microsoft.com/office/powerpoint/2010/main" val="3446570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934200" y="6356350"/>
            <a:ext cx="2133600" cy="365125"/>
          </a:xfrm>
        </p:spPr>
        <p:txBody>
          <a:bodyPr/>
          <a:lstStyle/>
          <a:p>
            <a:fld id="{0F22356E-2A12-4147-9C02-1C2F05D23B3C}" type="slidenum">
              <a:rPr lang="en-US" smtClean="0"/>
              <a:t>16</a:t>
            </a:fld>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pic>
        <p:nvPicPr>
          <p:cNvPr id="6" name="Picture 5" descr="Screenshot of M H M A A Web Page" title="Screenshot of M H M A A Web Page"/>
          <p:cNvPicPr>
            <a:picLocks noChangeAspect="1"/>
          </p:cNvPicPr>
          <p:nvPr/>
        </p:nvPicPr>
        <p:blipFill>
          <a:blip r:embed="rId2"/>
          <a:stretch>
            <a:fillRect/>
          </a:stretch>
        </p:blipFill>
        <p:spPr>
          <a:xfrm>
            <a:off x="533400" y="1423593"/>
            <a:ext cx="8167930" cy="5297882"/>
          </a:xfrm>
          <a:prstGeom prst="rect">
            <a:avLst/>
          </a:prstGeom>
        </p:spPr>
      </p:pic>
      <p:sp>
        <p:nvSpPr>
          <p:cNvPr id="5" name="Title 4"/>
          <p:cNvSpPr>
            <a:spLocks noGrp="1"/>
          </p:cNvSpPr>
          <p:nvPr>
            <p:ph type="title"/>
          </p:nvPr>
        </p:nvSpPr>
        <p:spPr>
          <a:xfrm>
            <a:off x="2895600" y="75806"/>
            <a:ext cx="5181600" cy="646112"/>
          </a:xfrm>
        </p:spPr>
        <p:txBody>
          <a:bodyPr>
            <a:normAutofit fontScale="90000"/>
          </a:bodyPr>
          <a:lstStyle/>
          <a:p>
            <a:r>
              <a:rPr lang="en-US" dirty="0" smtClean="0"/>
              <a:t>MH MAA Web Site</a:t>
            </a:r>
            <a:endParaRPr lang="en-US" dirty="0"/>
          </a:p>
        </p:txBody>
      </p:sp>
    </p:spTree>
    <p:extLst>
      <p:ext uri="{BB962C8B-B14F-4D97-AF65-F5344CB8AC3E}">
        <p14:creationId xmlns:p14="http://schemas.microsoft.com/office/powerpoint/2010/main" val="6930319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pPr>
              <a:lnSpc>
                <a:spcPct val="120000"/>
              </a:lnSpc>
            </a:pPr>
            <a:r>
              <a:rPr lang="en-US" dirty="0">
                <a:hlinkClick r:id="rId2"/>
              </a:rPr>
              <a:t>MH-MAA (ca.gov)</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MH MAA Website</a:t>
            </a:r>
            <a:endParaRPr lang="en-US" dirty="0"/>
          </a:p>
        </p:txBody>
      </p:sp>
    </p:spTree>
    <p:extLst>
      <p:ext uri="{BB962C8B-B14F-4D97-AF65-F5344CB8AC3E}">
        <p14:creationId xmlns:p14="http://schemas.microsoft.com/office/powerpoint/2010/main" val="3565725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978445" y="6356350"/>
            <a:ext cx="2133600" cy="365125"/>
          </a:xfrm>
        </p:spPr>
        <p:txBody>
          <a:bodyPr/>
          <a:lstStyle/>
          <a:p>
            <a:fld id="{0F22356E-2A12-4147-9C02-1C2F05D23B3C}" type="slidenum">
              <a:rPr lang="en-US" smtClean="0"/>
              <a:t>18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pic>
        <p:nvPicPr>
          <p:cNvPr id="8" name="Picture 7" descr="Screenshot of M H M A A Webpage" title="Screenshot of M H M A A Webpage"/>
          <p:cNvPicPr>
            <a:picLocks noChangeAspect="1"/>
          </p:cNvPicPr>
          <p:nvPr/>
        </p:nvPicPr>
        <p:blipFill>
          <a:blip r:embed="rId2"/>
          <a:stretch>
            <a:fillRect/>
          </a:stretch>
        </p:blipFill>
        <p:spPr>
          <a:xfrm>
            <a:off x="533400" y="1573777"/>
            <a:ext cx="8305800" cy="5147698"/>
          </a:xfrm>
          <a:prstGeom prst="rect">
            <a:avLst/>
          </a:prstGeom>
        </p:spPr>
      </p:pic>
      <p:sp>
        <p:nvSpPr>
          <p:cNvPr id="5" name="Title 4"/>
          <p:cNvSpPr>
            <a:spLocks noGrp="1"/>
          </p:cNvSpPr>
          <p:nvPr>
            <p:ph type="title"/>
          </p:nvPr>
        </p:nvSpPr>
        <p:spPr>
          <a:xfrm>
            <a:off x="2743200" y="-319881"/>
            <a:ext cx="5638061" cy="1401762"/>
          </a:xfrm>
        </p:spPr>
        <p:txBody>
          <a:bodyPr>
            <a:normAutofit/>
          </a:bodyPr>
          <a:lstStyle/>
          <a:p>
            <a:r>
              <a:rPr lang="en-US" sz="2400" dirty="0" smtClean="0"/>
              <a:t>MH MAA Web Site (</a:t>
            </a:r>
            <a:r>
              <a:rPr lang="en-US" sz="2400" dirty="0" err="1" smtClean="0"/>
              <a:t>cont</a:t>
            </a:r>
            <a:r>
              <a:rPr lang="en-US" sz="2400" dirty="0" smtClean="0"/>
              <a:t>)</a:t>
            </a:r>
            <a:endParaRPr lang="en-US" sz="2400" dirty="0"/>
          </a:p>
        </p:txBody>
      </p:sp>
    </p:spTree>
    <p:extLst>
      <p:ext uri="{BB962C8B-B14F-4D97-AF65-F5344CB8AC3E}">
        <p14:creationId xmlns:p14="http://schemas.microsoft.com/office/powerpoint/2010/main" val="29377666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pPr>
              <a:lnSpc>
                <a:spcPct val="120000"/>
              </a:lnSpc>
            </a:pPr>
            <a:r>
              <a:rPr lang="en-US" dirty="0">
                <a:latin typeface="Arial" panose="020B0604020202020204" pitchFamily="34" charset="0"/>
                <a:cs typeface="Arial" panose="020B0604020202020204" pitchFamily="34" charset="0"/>
                <a:hlinkClick r:id="rId2"/>
              </a:rPr>
              <a:t>MHMAA@dhcs.ca.gov</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MH MAA Mailbox</a:t>
            </a:r>
            <a:endParaRPr lang="en-US" dirty="0"/>
          </a:p>
        </p:txBody>
      </p:sp>
    </p:spTree>
    <p:extLst>
      <p:ext uri="{BB962C8B-B14F-4D97-AF65-F5344CB8AC3E}">
        <p14:creationId xmlns:p14="http://schemas.microsoft.com/office/powerpoint/2010/main" val="2254699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7" name="Content Placeholder 6"/>
          <p:cNvSpPr>
            <a:spLocks noGrp="1"/>
          </p:cNvSpPr>
          <p:nvPr>
            <p:ph idx="1"/>
          </p:nvPr>
        </p:nvSpPr>
        <p:spPr/>
        <p:txBody>
          <a:bodyPr/>
          <a:lstStyle/>
          <a:p>
            <a:r>
              <a:rPr lang="en-US" dirty="0">
                <a:latin typeface="Arial" panose="020B0604020202020204" pitchFamily="34" charset="0"/>
                <a:cs typeface="Arial" panose="020B0604020202020204" pitchFamily="34" charset="0"/>
              </a:rPr>
              <a:t>Mental Health Medi-Cal Administrative </a:t>
            </a:r>
            <a:r>
              <a:rPr lang="en-US" dirty="0" smtClean="0">
                <a:latin typeface="Arial" panose="020B0604020202020204" pitchFamily="34" charset="0"/>
                <a:cs typeface="Arial" panose="020B0604020202020204" pitchFamily="34" charset="0"/>
              </a:rPr>
              <a:t>Activities (MH </a:t>
            </a:r>
            <a:r>
              <a:rPr lang="en-US" dirty="0">
                <a:latin typeface="Arial" panose="020B0604020202020204" pitchFamily="34" charset="0"/>
                <a:cs typeface="Arial" panose="020B0604020202020204" pitchFamily="34" charset="0"/>
              </a:rPr>
              <a:t>MAA)</a:t>
            </a:r>
            <a:endParaRPr lang="en-US" dirty="0"/>
          </a:p>
        </p:txBody>
      </p:sp>
      <p:sp>
        <p:nvSpPr>
          <p:cNvPr id="6" name="Title 5"/>
          <p:cNvSpPr>
            <a:spLocks noGrp="1"/>
          </p:cNvSpPr>
          <p:nvPr>
            <p:ph type="title"/>
          </p:nvPr>
        </p:nvSpPr>
        <p:spPr>
          <a:xfrm>
            <a:off x="1677139" y="228600"/>
            <a:ext cx="7238261" cy="1143000"/>
          </a:xfrm>
        </p:spPr>
        <p:txBody>
          <a:bodyPr>
            <a:normAutofit/>
          </a:bodyPr>
          <a:lstStyle/>
          <a:p>
            <a:r>
              <a:rPr lang="en-US" dirty="0"/>
              <a:t>Welcome ……</a:t>
            </a:r>
          </a:p>
        </p:txBody>
      </p:sp>
    </p:spTree>
    <p:extLst>
      <p:ext uri="{BB962C8B-B14F-4D97-AF65-F5344CB8AC3E}">
        <p14:creationId xmlns:p14="http://schemas.microsoft.com/office/powerpoint/2010/main" val="3184052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There are 18 activity codes.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10 activity codes are MAA claimable.</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8 activity codes are parallel codes not claimable </a:t>
            </a:r>
            <a:r>
              <a:rPr lang="en-US" sz="2800" dirty="0">
                <a:latin typeface="Arial" panose="020B0604020202020204" pitchFamily="34" charset="0"/>
                <a:cs typeface="Arial" panose="020B0604020202020204" pitchFamily="34" charset="0"/>
              </a:rPr>
              <a:t>for MAA.</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Activity Codes</a:t>
            </a:r>
            <a:endParaRPr lang="en-US" dirty="0"/>
          </a:p>
        </p:txBody>
      </p:sp>
    </p:spTree>
    <p:extLst>
      <p:ext uri="{BB962C8B-B14F-4D97-AF65-F5344CB8AC3E}">
        <p14:creationId xmlns:p14="http://schemas.microsoft.com/office/powerpoint/2010/main" val="5855704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pic>
        <p:nvPicPr>
          <p:cNvPr id="8" name="Picture 7" descr="Activity Codes, description, and FFP Rate" title="Activity Codes, description, and FFP Rate"/>
          <p:cNvPicPr>
            <a:picLocks noChangeAspect="1"/>
          </p:cNvPicPr>
          <p:nvPr/>
        </p:nvPicPr>
        <p:blipFill>
          <a:blip r:embed="rId2"/>
          <a:stretch>
            <a:fillRect/>
          </a:stretch>
        </p:blipFill>
        <p:spPr>
          <a:xfrm>
            <a:off x="1981200" y="847799"/>
            <a:ext cx="6667500" cy="5499984"/>
          </a:xfrm>
          <a:prstGeom prst="rect">
            <a:avLst/>
          </a:prstGeom>
        </p:spPr>
      </p:pic>
      <p:sp>
        <p:nvSpPr>
          <p:cNvPr id="5" name="Title 4"/>
          <p:cNvSpPr>
            <a:spLocks noGrp="1"/>
          </p:cNvSpPr>
          <p:nvPr>
            <p:ph type="title"/>
          </p:nvPr>
        </p:nvSpPr>
        <p:spPr>
          <a:xfrm>
            <a:off x="2667000" y="-304800"/>
            <a:ext cx="5638061" cy="1401762"/>
          </a:xfrm>
        </p:spPr>
        <p:txBody>
          <a:bodyPr>
            <a:normAutofit/>
          </a:bodyPr>
          <a:lstStyle/>
          <a:p>
            <a:r>
              <a:rPr lang="en-US" dirty="0" smtClean="0"/>
              <a:t>Activity Codes (</a:t>
            </a:r>
            <a:r>
              <a:rPr lang="en-US" dirty="0" err="1" smtClean="0"/>
              <a:t>cont</a:t>
            </a:r>
            <a:r>
              <a:rPr lang="en-US" dirty="0" smtClean="0"/>
              <a:t>)</a:t>
            </a:r>
            <a:endParaRPr lang="en-US" dirty="0"/>
          </a:p>
        </p:txBody>
      </p:sp>
    </p:spTree>
    <p:extLst>
      <p:ext uri="{BB962C8B-B14F-4D97-AF65-F5344CB8AC3E}">
        <p14:creationId xmlns:p14="http://schemas.microsoft.com/office/powerpoint/2010/main" val="3617028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85000" lnSpcReduction="10000"/>
          </a:bodyPr>
          <a:lstStyle/>
          <a:p>
            <a:r>
              <a:rPr lang="en-US" dirty="0">
                <a:latin typeface="Arial" panose="020B0604020202020204" pitchFamily="34" charset="0"/>
                <a:cs typeface="Arial" panose="020B0604020202020204" pitchFamily="34" charset="0"/>
              </a:rPr>
              <a:t>Here is a table of the activity codes. Highlighted in green are the activities that are claimable for MAA. The other 8 are parallel activities</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Of the MAA allowable codes, there are those designated as Total Medi-Cal for an activity that is 100% allowable</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And there are activities designated as PM, or Partial Medi-Cal, to indicate the activity is allowable, but which a share of costs will be determined by applying the Medi-Cal discount percentage</a:t>
            </a:r>
            <a:r>
              <a:rPr lang="en-US" dirty="0" smtClean="0">
                <a:latin typeface="Arial" panose="020B0604020202020204" pitchFamily="34" charset="0"/>
                <a:cs typeface="Arial" panose="020B0604020202020204" pitchFamily="34" charset="0"/>
              </a:rPr>
              <a:t>.</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Activity Codes (cont.)</a:t>
            </a:r>
            <a:endParaRPr lang="en-US" dirty="0"/>
          </a:p>
        </p:txBody>
      </p:sp>
    </p:spTree>
    <p:extLst>
      <p:ext uri="{BB962C8B-B14F-4D97-AF65-F5344CB8AC3E}">
        <p14:creationId xmlns:p14="http://schemas.microsoft.com/office/powerpoint/2010/main" val="16784479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Documents to Submit:</a:t>
            </a:r>
          </a:p>
          <a:p>
            <a:pPr lvl="1"/>
            <a:r>
              <a:rPr lang="en-US" dirty="0" smtClean="0">
                <a:solidFill>
                  <a:schemeClr val="tx1"/>
                </a:solidFill>
                <a:latin typeface="Arial" panose="020B0604020202020204" pitchFamily="34" charset="0"/>
                <a:cs typeface="Arial" panose="020B0604020202020204" pitchFamily="34" charset="0"/>
              </a:rPr>
              <a:t>1. Cover Page</a:t>
            </a:r>
          </a:p>
          <a:p>
            <a:pPr lvl="1"/>
            <a:r>
              <a:rPr lang="en-US" dirty="0" smtClean="0">
                <a:solidFill>
                  <a:schemeClr val="tx1"/>
                </a:solidFill>
                <a:latin typeface="Arial" panose="020B0604020202020204" pitchFamily="34" charset="0"/>
                <a:cs typeface="Arial" panose="020B0604020202020204" pitchFamily="34" charset="0"/>
              </a:rPr>
              <a:t>2. Claiming Plan Checklist</a:t>
            </a:r>
          </a:p>
          <a:p>
            <a:pPr lvl="1"/>
            <a:r>
              <a:rPr lang="en-US" dirty="0" smtClean="0">
                <a:solidFill>
                  <a:schemeClr val="tx1"/>
                </a:solidFill>
                <a:latin typeface="Arial" panose="020B0604020202020204" pitchFamily="34" charset="0"/>
                <a:cs typeface="Arial" panose="020B0604020202020204" pitchFamily="34" charset="0"/>
              </a:rPr>
              <a:t>3. Certification Statement</a:t>
            </a:r>
          </a:p>
          <a:p>
            <a:pPr lvl="1"/>
            <a:r>
              <a:rPr lang="en-US" dirty="0" smtClean="0">
                <a:solidFill>
                  <a:schemeClr val="tx1"/>
                </a:solidFill>
                <a:latin typeface="Arial" panose="020B0604020202020204" pitchFamily="34" charset="0"/>
                <a:cs typeface="Arial" panose="020B0604020202020204" pitchFamily="34" charset="0"/>
              </a:rPr>
              <a:t>4. Claiming Unit Functions Grid (continued to next slide)</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Preparing a Claiming Plan</a:t>
            </a:r>
            <a:endParaRPr lang="en-US" dirty="0"/>
          </a:p>
        </p:txBody>
      </p:sp>
    </p:spTree>
    <p:extLst>
      <p:ext uri="{BB962C8B-B14F-4D97-AF65-F5344CB8AC3E}">
        <p14:creationId xmlns:p14="http://schemas.microsoft.com/office/powerpoint/2010/main" val="11688739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Documents to Submit (</a:t>
            </a:r>
            <a:r>
              <a:rPr lang="en-US" dirty="0" err="1" smtClean="0">
                <a:latin typeface="Arial" panose="020B0604020202020204" pitchFamily="34" charset="0"/>
                <a:cs typeface="Arial" panose="020B0604020202020204" pitchFamily="34" charset="0"/>
              </a:rPr>
              <a:t>cont</a:t>
            </a:r>
            <a:r>
              <a:rPr lang="en-US" dirty="0" smtClean="0">
                <a:latin typeface="Arial" panose="020B0604020202020204" pitchFamily="34" charset="0"/>
                <a:cs typeface="Arial" panose="020B0604020202020204" pitchFamily="34" charset="0"/>
              </a:rPr>
              <a:t>):</a:t>
            </a:r>
          </a:p>
          <a:p>
            <a:pPr lvl="1"/>
            <a:r>
              <a:rPr lang="en-US" dirty="0" smtClean="0">
                <a:solidFill>
                  <a:schemeClr val="tx1"/>
                </a:solidFill>
                <a:latin typeface="Arial" panose="020B0604020202020204" pitchFamily="34" charset="0"/>
                <a:cs typeface="Arial" panose="020B0604020202020204" pitchFamily="34" charset="0"/>
              </a:rPr>
              <a:t>5. Activity Sheets</a:t>
            </a:r>
          </a:p>
          <a:p>
            <a:pPr lvl="1"/>
            <a:r>
              <a:rPr lang="en-US" dirty="0" smtClean="0">
                <a:solidFill>
                  <a:schemeClr val="tx1"/>
                </a:solidFill>
                <a:latin typeface="Arial" panose="020B0604020202020204" pitchFamily="34" charset="0"/>
                <a:cs typeface="Arial" panose="020B0604020202020204" pitchFamily="34" charset="0"/>
              </a:rPr>
              <a:t>6. Duty Statements</a:t>
            </a:r>
          </a:p>
          <a:p>
            <a:pPr lvl="1"/>
            <a:r>
              <a:rPr lang="en-US" dirty="0" smtClean="0">
                <a:solidFill>
                  <a:schemeClr val="tx1"/>
                </a:solidFill>
                <a:latin typeface="Arial" panose="020B0604020202020204" pitchFamily="34" charset="0"/>
                <a:cs typeface="Arial" panose="020B0604020202020204" pitchFamily="34" charset="0"/>
              </a:rPr>
              <a:t>7. Other documents as needed</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Preparing a Claiming Plan (</a:t>
            </a:r>
            <a:r>
              <a:rPr lang="en-US" dirty="0" err="1" smtClean="0"/>
              <a:t>cont</a:t>
            </a:r>
            <a:r>
              <a:rPr lang="en-US" dirty="0" smtClean="0"/>
              <a:t>)</a:t>
            </a:r>
            <a:endParaRPr lang="en-US" dirty="0"/>
          </a:p>
        </p:txBody>
      </p:sp>
    </p:spTree>
    <p:extLst>
      <p:ext uri="{BB962C8B-B14F-4D97-AF65-F5344CB8AC3E}">
        <p14:creationId xmlns:p14="http://schemas.microsoft.com/office/powerpoint/2010/main" val="35088352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1) Cover Letter</a:t>
            </a:r>
          </a:p>
          <a:p>
            <a:r>
              <a:rPr lang="en-US" dirty="0" smtClean="0">
                <a:solidFill>
                  <a:srgbClr val="0A295B"/>
                </a:solidFill>
                <a:latin typeface="Arial" panose="020B0604020202020204" pitchFamily="34" charset="0"/>
                <a:cs typeface="Arial" panose="020B0604020202020204" pitchFamily="34" charset="0"/>
              </a:rPr>
              <a:t>2) Checklist</a:t>
            </a:r>
            <a:endParaRPr lang="en-US" dirty="0">
              <a:solidFill>
                <a:srgbClr val="0A295B"/>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Components of a Claiming Plan</a:t>
            </a:r>
            <a:endParaRPr lang="en-US" dirty="0"/>
          </a:p>
        </p:txBody>
      </p:sp>
    </p:spTree>
    <p:extLst>
      <p:ext uri="{BB962C8B-B14F-4D97-AF65-F5344CB8AC3E}">
        <p14:creationId xmlns:p14="http://schemas.microsoft.com/office/powerpoint/2010/main" val="26707381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pic>
        <p:nvPicPr>
          <p:cNvPr id="8" name="Picture 7" descr="Screenshot of Claiming Plan" title="Screenshot of Claiming Pla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8800" y="533400"/>
            <a:ext cx="6874921" cy="5745171"/>
          </a:xfrm>
          <a:prstGeom prst="rect">
            <a:avLst/>
          </a:prstGeom>
        </p:spPr>
      </p:pic>
      <p:sp>
        <p:nvSpPr>
          <p:cNvPr id="5" name="Title 4"/>
          <p:cNvSpPr>
            <a:spLocks noGrp="1"/>
          </p:cNvSpPr>
          <p:nvPr>
            <p:ph type="title"/>
          </p:nvPr>
        </p:nvSpPr>
        <p:spPr>
          <a:xfrm>
            <a:off x="3055089" y="-457200"/>
            <a:ext cx="5638061" cy="1401762"/>
          </a:xfrm>
        </p:spPr>
        <p:txBody>
          <a:bodyPr>
            <a:normAutofit/>
          </a:bodyPr>
          <a:lstStyle/>
          <a:p>
            <a:r>
              <a:rPr lang="en-US" sz="2400" dirty="0" smtClean="0"/>
              <a:t>Claiming Plan</a:t>
            </a:r>
            <a:endParaRPr lang="en-US" sz="2400" dirty="0"/>
          </a:p>
        </p:txBody>
      </p:sp>
    </p:spTree>
    <p:extLst>
      <p:ext uri="{BB962C8B-B14F-4D97-AF65-F5344CB8AC3E}">
        <p14:creationId xmlns:p14="http://schemas.microsoft.com/office/powerpoint/2010/main" val="27697830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92500"/>
          </a:bodyPr>
          <a:lstStyle/>
          <a:p>
            <a:r>
              <a:rPr lang="en-US" dirty="0">
                <a:latin typeface="Arial" panose="020B0604020202020204" pitchFamily="34" charset="0"/>
                <a:cs typeface="Arial" panose="020B0604020202020204" pitchFamily="34" charset="0"/>
              </a:rPr>
              <a:t>The top section of the Checklist shows whether this is a new Claiming Plan, Box A, or an amendment, Box B. </a:t>
            </a:r>
            <a:endParaRPr lang="en-US" dirty="0" smtClean="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Other sections of the Checklist are DELETIONS, CHANGES, and ADDITIONS</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To complete the Checklist, check whichever boxes that apply. Then on the right lists what documents are required to submit.</a:t>
            </a:r>
            <a:endParaRPr lang="en-US"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Checklist</a:t>
            </a:r>
            <a:endParaRPr lang="en-US" dirty="0"/>
          </a:p>
        </p:txBody>
      </p:sp>
    </p:spTree>
    <p:extLst>
      <p:ext uri="{BB962C8B-B14F-4D97-AF65-F5344CB8AC3E}">
        <p14:creationId xmlns:p14="http://schemas.microsoft.com/office/powerpoint/2010/main" val="27763086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pic>
        <p:nvPicPr>
          <p:cNvPr id="8" name="Picture 7" descr="Screenshot of Claiming Plan" title="Screenshot of Claiming Plan"/>
          <p:cNvPicPr>
            <a:picLocks noChangeAspect="1"/>
          </p:cNvPicPr>
          <p:nvPr/>
        </p:nvPicPr>
        <p:blipFill>
          <a:blip r:embed="rId2"/>
          <a:stretch>
            <a:fillRect/>
          </a:stretch>
        </p:blipFill>
        <p:spPr>
          <a:xfrm>
            <a:off x="1789617" y="533400"/>
            <a:ext cx="7228283" cy="5729288"/>
          </a:xfrm>
          <a:prstGeom prst="rect">
            <a:avLst/>
          </a:prstGeom>
        </p:spPr>
      </p:pic>
      <p:sp>
        <p:nvSpPr>
          <p:cNvPr id="5" name="Title 4"/>
          <p:cNvSpPr>
            <a:spLocks noGrp="1"/>
          </p:cNvSpPr>
          <p:nvPr>
            <p:ph type="title"/>
          </p:nvPr>
        </p:nvSpPr>
        <p:spPr>
          <a:xfrm>
            <a:off x="3352800" y="-457200"/>
            <a:ext cx="5638061" cy="1401762"/>
          </a:xfrm>
        </p:spPr>
        <p:txBody>
          <a:bodyPr>
            <a:normAutofit/>
          </a:bodyPr>
          <a:lstStyle/>
          <a:p>
            <a:r>
              <a:rPr lang="en-US" sz="2400" dirty="0" smtClean="0"/>
              <a:t>Claiming Plan (</a:t>
            </a:r>
            <a:r>
              <a:rPr lang="en-US" sz="2400" dirty="0" err="1" smtClean="0"/>
              <a:t>cont</a:t>
            </a:r>
            <a:r>
              <a:rPr lang="en-US" sz="2400" dirty="0" smtClean="0"/>
              <a:t>)</a:t>
            </a:r>
            <a:endParaRPr lang="en-US" sz="2400" dirty="0"/>
          </a:p>
        </p:txBody>
      </p:sp>
    </p:spTree>
    <p:extLst>
      <p:ext uri="{BB962C8B-B14F-4D97-AF65-F5344CB8AC3E}">
        <p14:creationId xmlns:p14="http://schemas.microsoft.com/office/powerpoint/2010/main" val="15903929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pic>
        <p:nvPicPr>
          <p:cNvPr id="5" name="Picture 4" descr="Screenshot of Claiming Plan" title="Screenshot of Claiming Plan"/>
          <p:cNvPicPr>
            <a:picLocks noChangeAspect="1"/>
          </p:cNvPicPr>
          <p:nvPr/>
        </p:nvPicPr>
        <p:blipFill>
          <a:blip r:embed="rId2"/>
          <a:stretch>
            <a:fillRect/>
          </a:stretch>
        </p:blipFill>
        <p:spPr>
          <a:xfrm>
            <a:off x="1793340" y="533400"/>
            <a:ext cx="7335912" cy="5562600"/>
          </a:xfrm>
          <a:prstGeom prst="rect">
            <a:avLst/>
          </a:prstGeom>
        </p:spPr>
      </p:pic>
      <p:sp>
        <p:nvSpPr>
          <p:cNvPr id="6" name="Title 4"/>
          <p:cNvSpPr>
            <a:spLocks noGrp="1"/>
          </p:cNvSpPr>
          <p:nvPr>
            <p:ph type="title"/>
          </p:nvPr>
        </p:nvSpPr>
        <p:spPr>
          <a:xfrm>
            <a:off x="3389402" y="-457200"/>
            <a:ext cx="5638061" cy="1401762"/>
          </a:xfrm>
        </p:spPr>
        <p:txBody>
          <a:bodyPr>
            <a:normAutofit/>
          </a:bodyPr>
          <a:lstStyle/>
          <a:p>
            <a:r>
              <a:rPr lang="en-US" sz="2400" dirty="0" smtClean="0"/>
              <a:t>Claiming Plan (cont.)</a:t>
            </a:r>
            <a:endParaRPr lang="en-US" sz="2400" dirty="0"/>
          </a:p>
        </p:txBody>
      </p:sp>
    </p:spTree>
    <p:extLst>
      <p:ext uri="{BB962C8B-B14F-4D97-AF65-F5344CB8AC3E}">
        <p14:creationId xmlns:p14="http://schemas.microsoft.com/office/powerpoint/2010/main" val="3625530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5" name="Title 4"/>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4564188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3.) The Cert page is intended to ensure that the information contained in the Claiming Plan is true, correct, and accurately reflects the performance of the Mental Health MAA activities.</a:t>
            </a:r>
            <a:endParaRPr lang="en-US"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Certification Statement</a:t>
            </a:r>
            <a:endParaRPr lang="en-US" dirty="0"/>
          </a:p>
        </p:txBody>
      </p:sp>
    </p:spTree>
    <p:extLst>
      <p:ext uri="{BB962C8B-B14F-4D97-AF65-F5344CB8AC3E}">
        <p14:creationId xmlns:p14="http://schemas.microsoft.com/office/powerpoint/2010/main" val="13609093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pic>
        <p:nvPicPr>
          <p:cNvPr id="8" name="Picture 7" descr="Screenshot of Certification Statement" title="Screenshot of Certification Statement"/>
          <p:cNvPicPr>
            <a:picLocks noChangeAspect="1"/>
          </p:cNvPicPr>
          <p:nvPr/>
        </p:nvPicPr>
        <p:blipFill>
          <a:blip r:embed="rId2"/>
          <a:stretch>
            <a:fillRect/>
          </a:stretch>
        </p:blipFill>
        <p:spPr>
          <a:xfrm>
            <a:off x="1752600" y="685800"/>
            <a:ext cx="7265193" cy="5486400"/>
          </a:xfrm>
          <a:prstGeom prst="rect">
            <a:avLst/>
          </a:prstGeom>
        </p:spPr>
      </p:pic>
      <p:sp>
        <p:nvSpPr>
          <p:cNvPr id="5" name="Title 4"/>
          <p:cNvSpPr>
            <a:spLocks noGrp="1"/>
          </p:cNvSpPr>
          <p:nvPr>
            <p:ph type="title"/>
          </p:nvPr>
        </p:nvSpPr>
        <p:spPr>
          <a:xfrm>
            <a:off x="2514600" y="-304800"/>
            <a:ext cx="5638061" cy="1401762"/>
          </a:xfrm>
        </p:spPr>
        <p:txBody>
          <a:bodyPr>
            <a:noAutofit/>
          </a:bodyPr>
          <a:lstStyle/>
          <a:p>
            <a:r>
              <a:rPr lang="en-US" sz="2400" dirty="0" smtClean="0"/>
              <a:t>Certification Statement (</a:t>
            </a:r>
            <a:r>
              <a:rPr lang="en-US" sz="2400" dirty="0" err="1" smtClean="0"/>
              <a:t>cont</a:t>
            </a:r>
            <a:r>
              <a:rPr lang="en-US" sz="2400" dirty="0" smtClean="0"/>
              <a:t>)</a:t>
            </a:r>
            <a:endParaRPr lang="en-US" sz="2400" dirty="0"/>
          </a:p>
        </p:txBody>
      </p:sp>
    </p:spTree>
    <p:extLst>
      <p:ext uri="{BB962C8B-B14F-4D97-AF65-F5344CB8AC3E}">
        <p14:creationId xmlns:p14="http://schemas.microsoft.com/office/powerpoint/2010/main" val="1195708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2800" dirty="0" smtClean="0">
                <a:latin typeface="Arial" panose="020B0604020202020204" pitchFamily="34" charset="0"/>
                <a:cs typeface="Arial" panose="020B0604020202020204" pitchFamily="34" charset="0"/>
              </a:rPr>
              <a:t>4</a:t>
            </a:r>
            <a:r>
              <a:rPr lang="en-US" sz="28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purpose of the Grid is to provide detailed information about each claiming unit.</a:t>
            </a:r>
            <a:endParaRPr lang="en-US"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Claiming Unit Functions Grid</a:t>
            </a:r>
            <a:endParaRPr lang="en-US" dirty="0"/>
          </a:p>
        </p:txBody>
      </p:sp>
    </p:spTree>
    <p:extLst>
      <p:ext uri="{BB962C8B-B14F-4D97-AF65-F5344CB8AC3E}">
        <p14:creationId xmlns:p14="http://schemas.microsoft.com/office/powerpoint/2010/main" val="3015482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pic>
        <p:nvPicPr>
          <p:cNvPr id="8" name="Picture 7" descr="Screenshot of Claiming Unit Functions Grid" title="Screenshot of Claiming Unit Functions Grid"/>
          <p:cNvPicPr>
            <a:picLocks noChangeAspect="1"/>
          </p:cNvPicPr>
          <p:nvPr/>
        </p:nvPicPr>
        <p:blipFill>
          <a:blip r:embed="rId2"/>
          <a:stretch>
            <a:fillRect/>
          </a:stretch>
        </p:blipFill>
        <p:spPr>
          <a:xfrm>
            <a:off x="1939103" y="607128"/>
            <a:ext cx="6747697" cy="5773803"/>
          </a:xfrm>
          <a:prstGeom prst="rect">
            <a:avLst/>
          </a:prstGeom>
        </p:spPr>
      </p:pic>
      <p:sp>
        <p:nvSpPr>
          <p:cNvPr id="5" name="Title 4"/>
          <p:cNvSpPr>
            <a:spLocks noGrp="1"/>
          </p:cNvSpPr>
          <p:nvPr>
            <p:ph type="title"/>
          </p:nvPr>
        </p:nvSpPr>
        <p:spPr>
          <a:xfrm>
            <a:off x="2438400" y="-381000"/>
            <a:ext cx="6138097" cy="1401762"/>
          </a:xfrm>
        </p:spPr>
        <p:txBody>
          <a:bodyPr>
            <a:normAutofit/>
          </a:bodyPr>
          <a:lstStyle/>
          <a:p>
            <a:r>
              <a:rPr lang="en-US" sz="2800" dirty="0" smtClean="0"/>
              <a:t>Claiming Unit Functions Grid (</a:t>
            </a:r>
            <a:r>
              <a:rPr lang="en-US" sz="2800" dirty="0" err="1" smtClean="0"/>
              <a:t>cont</a:t>
            </a:r>
            <a:r>
              <a:rPr lang="en-US" sz="2800" dirty="0" smtClean="0"/>
              <a:t>)</a:t>
            </a:r>
            <a:endParaRPr lang="en-US" sz="2800" dirty="0"/>
          </a:p>
        </p:txBody>
      </p:sp>
    </p:spTree>
    <p:extLst>
      <p:ext uri="{BB962C8B-B14F-4D97-AF65-F5344CB8AC3E}">
        <p14:creationId xmlns:p14="http://schemas.microsoft.com/office/powerpoint/2010/main" val="40698765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92500" lnSpcReduction="20000"/>
          </a:bodyPr>
          <a:lstStyle/>
          <a:p>
            <a:r>
              <a:rPr lang="en-US" sz="2800" dirty="0">
                <a:latin typeface="Arial" panose="020B0604020202020204" pitchFamily="34" charset="0"/>
                <a:cs typeface="Arial" panose="020B0604020202020204" pitchFamily="34" charset="0"/>
              </a:rPr>
              <a:t>Numbers 1 through 9 are for basic information of the amendment, such as the name of the Claiming Unit, contact person, address</a:t>
            </a:r>
            <a:r>
              <a:rPr lang="en-US" sz="2800"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Number 10 is for a narrative description of the claiming unit’s functions</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Number 11 is where the Job Classifications are entered</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Number 12, is where SPMP and non-SPMP staff are identified</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And number 13, please enter the number of staff performing the indicated activity codes.</a:t>
            </a:r>
            <a:endParaRPr lang="en-US"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Grid (</a:t>
            </a:r>
            <a:r>
              <a:rPr lang="en-US" dirty="0" err="1" smtClean="0"/>
              <a:t>cont</a:t>
            </a:r>
            <a:r>
              <a:rPr lang="en-US" dirty="0" smtClean="0"/>
              <a:t>)</a:t>
            </a:r>
            <a:endParaRPr lang="en-US" dirty="0"/>
          </a:p>
        </p:txBody>
      </p:sp>
    </p:spTree>
    <p:extLst>
      <p:ext uri="{BB962C8B-B14F-4D97-AF65-F5344CB8AC3E}">
        <p14:creationId xmlns:p14="http://schemas.microsoft.com/office/powerpoint/2010/main" val="111337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2800" dirty="0" smtClean="0">
                <a:latin typeface="Arial" panose="020B0604020202020204" pitchFamily="34" charset="0"/>
                <a:cs typeface="Arial" panose="020B0604020202020204" pitchFamily="34" charset="0"/>
              </a:rPr>
              <a:t>5.) Activity Sheets are the next component of a Claiming Plan </a:t>
            </a:r>
            <a:endParaRPr lang="en-US"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Claiming Unit Functions Grid (cont.)</a:t>
            </a:r>
            <a:endParaRPr lang="en-US" dirty="0"/>
          </a:p>
        </p:txBody>
      </p:sp>
    </p:spTree>
    <p:extLst>
      <p:ext uri="{BB962C8B-B14F-4D97-AF65-F5344CB8AC3E}">
        <p14:creationId xmlns:p14="http://schemas.microsoft.com/office/powerpoint/2010/main" val="40227428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5" name="Title 4"/>
          <p:cNvSpPr>
            <a:spLocks noGrp="1"/>
          </p:cNvSpPr>
          <p:nvPr>
            <p:ph type="title"/>
          </p:nvPr>
        </p:nvSpPr>
        <p:spPr/>
        <p:txBody>
          <a:bodyPr>
            <a:normAutofit/>
          </a:bodyPr>
          <a:lstStyle/>
          <a:p>
            <a:r>
              <a:rPr lang="en-US" dirty="0" smtClean="0"/>
              <a:t>Outreach Activity Sheet</a:t>
            </a:r>
            <a:endParaRPr lang="en-US" dirty="0"/>
          </a:p>
        </p:txBody>
      </p:sp>
      <p:pic>
        <p:nvPicPr>
          <p:cNvPr id="2" name="Picture 1" descr="Screenshot of Outreach Activity Sheet" title="Screenshot of Outreach Activity Sheet"/>
          <p:cNvPicPr>
            <a:picLocks noChangeAspect="1"/>
          </p:cNvPicPr>
          <p:nvPr/>
        </p:nvPicPr>
        <p:blipFill>
          <a:blip r:embed="rId2"/>
          <a:stretch>
            <a:fillRect/>
          </a:stretch>
        </p:blipFill>
        <p:spPr>
          <a:xfrm>
            <a:off x="1447800" y="1277809"/>
            <a:ext cx="7020078" cy="5061335"/>
          </a:xfrm>
          <a:prstGeom prst="rect">
            <a:avLst/>
          </a:prstGeom>
        </p:spPr>
      </p:pic>
    </p:spTree>
    <p:extLst>
      <p:ext uri="{BB962C8B-B14F-4D97-AF65-F5344CB8AC3E}">
        <p14:creationId xmlns:p14="http://schemas.microsoft.com/office/powerpoint/2010/main" val="41106796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92500" lnSpcReduction="10000"/>
          </a:bodyPr>
          <a:lstStyle/>
          <a:p>
            <a:pPr>
              <a:lnSpc>
                <a:spcPct val="110000"/>
              </a:lnSpc>
            </a:pPr>
            <a:r>
              <a:rPr lang="en-US" sz="2800" dirty="0">
                <a:latin typeface="Arial" panose="020B0604020202020204" pitchFamily="34" charset="0"/>
                <a:cs typeface="Arial" panose="020B0604020202020204" pitchFamily="34" charset="0"/>
              </a:rPr>
              <a:t>1. Enter the name of the claiming </a:t>
            </a:r>
            <a:r>
              <a:rPr lang="en-US" sz="2800" dirty="0" smtClean="0">
                <a:latin typeface="Arial" panose="020B0604020202020204" pitchFamily="34" charset="0"/>
                <a:cs typeface="Arial" panose="020B0604020202020204" pitchFamily="34" charset="0"/>
              </a:rPr>
              <a:t>unit.</a:t>
            </a:r>
          </a:p>
          <a:p>
            <a:pPr>
              <a:lnSpc>
                <a:spcPct val="110000"/>
              </a:lnSpc>
            </a:pPr>
            <a:r>
              <a:rPr lang="en-US" sz="2800" dirty="0" smtClean="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Enter the date the amendment is </a:t>
            </a:r>
            <a:r>
              <a:rPr lang="en-US" sz="2800" dirty="0" smtClean="0">
                <a:latin typeface="Arial" panose="020B0604020202020204" pitchFamily="34" charset="0"/>
                <a:cs typeface="Arial" panose="020B0604020202020204" pitchFamily="34" charset="0"/>
              </a:rPr>
              <a:t>submitted.</a:t>
            </a:r>
            <a:endParaRPr lang="en-US" sz="2800" dirty="0">
              <a:latin typeface="Arial" panose="020B0604020202020204" pitchFamily="34" charset="0"/>
              <a:cs typeface="Arial" panose="020B0604020202020204" pitchFamily="34" charset="0"/>
            </a:endParaRPr>
          </a:p>
          <a:p>
            <a:pPr>
              <a:lnSpc>
                <a:spcPct val="110000"/>
              </a:lnSpc>
            </a:pPr>
            <a:r>
              <a:rPr lang="en-US" sz="2800" dirty="0" smtClean="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Name of the claiming </a:t>
            </a:r>
            <a:r>
              <a:rPr lang="en-US" sz="2800" dirty="0" smtClean="0">
                <a:latin typeface="Arial" panose="020B0604020202020204" pitchFamily="34" charset="0"/>
                <a:cs typeface="Arial" panose="020B0604020202020204" pitchFamily="34" charset="0"/>
              </a:rPr>
              <a:t>plan.</a:t>
            </a:r>
          </a:p>
          <a:p>
            <a:pPr>
              <a:lnSpc>
                <a:spcPct val="110000"/>
              </a:lnSpc>
            </a:pPr>
            <a:r>
              <a:rPr lang="en-US" sz="2800" dirty="0" smtClean="0">
                <a:latin typeface="Arial" panose="020B0604020202020204" pitchFamily="34" charset="0"/>
                <a:cs typeface="Arial" panose="020B0604020202020204" pitchFamily="34" charset="0"/>
              </a:rPr>
              <a:t>4</a:t>
            </a:r>
            <a:r>
              <a:rPr lang="en-US" sz="2800" dirty="0">
                <a:latin typeface="Arial" panose="020B0604020202020204" pitchFamily="34" charset="0"/>
                <a:cs typeface="Arial" panose="020B0604020202020204" pitchFamily="34" charset="0"/>
              </a:rPr>
              <a:t>. Amendment Date. If the claiming plan is a new claiming unit, </a:t>
            </a:r>
            <a:r>
              <a:rPr lang="en-US" sz="2800" dirty="0" smtClean="0">
                <a:latin typeface="Arial" panose="020B0604020202020204" pitchFamily="34" charset="0"/>
                <a:cs typeface="Arial" panose="020B0604020202020204" pitchFamily="34" charset="0"/>
              </a:rPr>
              <a:t>this should </a:t>
            </a:r>
            <a:r>
              <a:rPr lang="en-US" sz="2800" dirty="0">
                <a:latin typeface="Arial" panose="020B0604020202020204" pitchFamily="34" charset="0"/>
                <a:cs typeface="Arial" panose="020B0604020202020204" pitchFamily="34" charset="0"/>
              </a:rPr>
              <a:t>be left </a:t>
            </a:r>
            <a:r>
              <a:rPr lang="en-US" sz="2800" dirty="0" smtClean="0">
                <a:latin typeface="Arial" panose="020B0604020202020204" pitchFamily="34" charset="0"/>
                <a:cs typeface="Arial" panose="020B0604020202020204" pitchFamily="34" charset="0"/>
              </a:rPr>
              <a:t>blank.</a:t>
            </a:r>
          </a:p>
          <a:p>
            <a:pPr>
              <a:lnSpc>
                <a:spcPct val="110000"/>
              </a:lnSpc>
            </a:pPr>
            <a:r>
              <a:rPr lang="en-US" sz="2800" dirty="0" smtClean="0">
                <a:latin typeface="Arial" panose="020B0604020202020204" pitchFamily="34" charset="0"/>
                <a:cs typeface="Arial" panose="020B0604020202020204" pitchFamily="34" charset="0"/>
              </a:rPr>
              <a:t>5</a:t>
            </a:r>
            <a:r>
              <a:rPr lang="en-US" sz="2800" dirty="0">
                <a:latin typeface="Arial" panose="020B0604020202020204" pitchFamily="34" charset="0"/>
                <a:cs typeface="Arial" panose="020B0604020202020204" pitchFamily="34" charset="0"/>
              </a:rPr>
              <a:t>. This is where the types of activities are listed. These are the types </a:t>
            </a:r>
            <a:r>
              <a:rPr lang="en-US" sz="2800" dirty="0" smtClean="0">
                <a:latin typeface="Arial" panose="020B0604020202020204" pitchFamily="34" charset="0"/>
                <a:cs typeface="Arial" panose="020B0604020202020204" pitchFamily="34" charset="0"/>
              </a:rPr>
              <a:t>of </a:t>
            </a:r>
            <a:r>
              <a:rPr lang="en-US" sz="2800" dirty="0">
                <a:latin typeface="Arial" panose="020B0604020202020204" pitchFamily="34" charset="0"/>
                <a:cs typeface="Arial" panose="020B0604020202020204" pitchFamily="34" charset="0"/>
              </a:rPr>
              <a:t>activities that the claiming unit will perform. A Mental Health </a:t>
            </a:r>
            <a:r>
              <a:rPr lang="en-US" sz="2800" dirty="0" smtClean="0">
                <a:latin typeface="Arial" panose="020B0604020202020204" pitchFamily="34" charset="0"/>
                <a:cs typeface="Arial" panose="020B0604020202020204" pitchFamily="34" charset="0"/>
              </a:rPr>
              <a:t>Plan’s amendment </a:t>
            </a:r>
            <a:r>
              <a:rPr lang="en-US" sz="2800" dirty="0">
                <a:latin typeface="Arial" panose="020B0604020202020204" pitchFamily="34" charset="0"/>
                <a:cs typeface="Arial" panose="020B0604020202020204" pitchFamily="34" charset="0"/>
              </a:rPr>
              <a:t>may include any or all of the activities of </a:t>
            </a:r>
            <a:r>
              <a:rPr lang="en-US" sz="2800" dirty="0" smtClean="0">
                <a:latin typeface="Arial" panose="020B0604020202020204" pitchFamily="34" charset="0"/>
                <a:cs typeface="Arial" panose="020B0604020202020204" pitchFamily="34" charset="0"/>
              </a:rPr>
              <a:t>Outreach</a:t>
            </a:r>
            <a:r>
              <a:rPr lang="en-US" sz="2800" dirty="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Outreach Activity Sheet (</a:t>
            </a:r>
            <a:r>
              <a:rPr lang="en-US" dirty="0" err="1" smtClean="0"/>
              <a:t>cont</a:t>
            </a:r>
            <a:r>
              <a:rPr lang="en-US" dirty="0" smtClean="0"/>
              <a:t>)</a:t>
            </a:r>
            <a:endParaRPr lang="en-US" dirty="0"/>
          </a:p>
        </p:txBody>
      </p:sp>
    </p:spTree>
    <p:extLst>
      <p:ext uri="{BB962C8B-B14F-4D97-AF65-F5344CB8AC3E}">
        <p14:creationId xmlns:p14="http://schemas.microsoft.com/office/powerpoint/2010/main" val="11907201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92500" lnSpcReduction="20000"/>
          </a:bodyPr>
          <a:lstStyle/>
          <a:p>
            <a:pPr>
              <a:lnSpc>
                <a:spcPct val="110000"/>
              </a:lnSpc>
            </a:pPr>
            <a:r>
              <a:rPr lang="en-US" sz="3600" dirty="0">
                <a:latin typeface="Arial" panose="020B0604020202020204" pitchFamily="34" charset="0"/>
                <a:cs typeface="Arial" panose="020B0604020202020204" pitchFamily="34" charset="0"/>
              </a:rPr>
              <a:t>There are 5 Outreach Activities that may be </a:t>
            </a:r>
            <a:r>
              <a:rPr lang="en-US" sz="3600" dirty="0" smtClean="0">
                <a:latin typeface="Arial" panose="020B0604020202020204" pitchFamily="34" charset="0"/>
                <a:cs typeface="Arial" panose="020B0604020202020204" pitchFamily="34" charset="0"/>
              </a:rPr>
              <a:t>performed:</a:t>
            </a:r>
          </a:p>
          <a:p>
            <a:pPr lvl="1">
              <a:lnSpc>
                <a:spcPct val="110000"/>
              </a:lnSpc>
            </a:pPr>
            <a:r>
              <a:rPr lang="en-US" sz="2400" dirty="0" smtClean="0">
                <a:latin typeface="Arial" panose="020B0604020202020204" pitchFamily="34" charset="0"/>
                <a:cs typeface="Arial" panose="020B0604020202020204" pitchFamily="34" charset="0"/>
              </a:rPr>
              <a:t>1</a:t>
            </a:r>
            <a:r>
              <a:rPr lang="en-US" sz="2400" dirty="0">
                <a:latin typeface="Arial" panose="020B0604020202020204" pitchFamily="34" charset="0"/>
                <a:cs typeface="Arial" panose="020B0604020202020204" pitchFamily="34" charset="0"/>
              </a:rPr>
              <a:t>. Informing individuals and persons who have frequent contact with those individuals who are eligible or potentially eligible about Medi-Cal services, including specialty mental health </a:t>
            </a:r>
            <a:r>
              <a:rPr lang="en-US" sz="2400" dirty="0" smtClean="0">
                <a:latin typeface="Arial" panose="020B0604020202020204" pitchFamily="34" charset="0"/>
                <a:cs typeface="Arial" panose="020B0604020202020204" pitchFamily="34" charset="0"/>
              </a:rPr>
              <a:t>services.</a:t>
            </a:r>
          </a:p>
          <a:p>
            <a:pPr lvl="1">
              <a:lnSpc>
                <a:spcPct val="110000"/>
              </a:lnSpc>
            </a:pPr>
            <a:r>
              <a:rPr lang="en-US" sz="2400" dirty="0" smtClean="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 Assisting individuals who are at-risk and are eligible or potentially eligible for Medi-Cal to understand the need for mental health services covered by </a:t>
            </a:r>
            <a:r>
              <a:rPr lang="en-US" sz="2400" dirty="0" smtClean="0">
                <a:latin typeface="Arial" panose="020B0604020202020204" pitchFamily="34" charset="0"/>
                <a:cs typeface="Arial" panose="020B0604020202020204" pitchFamily="34" charset="0"/>
              </a:rPr>
              <a:t>Medi-Cal.</a:t>
            </a:r>
            <a:endParaRPr lang="en-US" sz="2400" dirty="0" smtClean="0"/>
          </a:p>
          <a:p>
            <a:pPr lvl="1">
              <a:lnSpc>
                <a:spcPct val="110000"/>
              </a:lnSpc>
            </a:pPr>
            <a:r>
              <a:rPr lang="en-US" sz="2400" dirty="0" smtClean="0">
                <a:latin typeface="Arial" panose="020B0604020202020204" pitchFamily="34" charset="0"/>
                <a:cs typeface="Arial" panose="020B0604020202020204" pitchFamily="34" charset="0"/>
              </a:rPr>
              <a:t>3</a:t>
            </a:r>
            <a:r>
              <a:rPr lang="en-US" sz="2400" dirty="0">
                <a:latin typeface="Arial" panose="020B0604020202020204" pitchFamily="34" charset="0"/>
                <a:cs typeface="Arial" panose="020B0604020202020204" pitchFamily="34" charset="0"/>
              </a:rPr>
              <a:t>. Actively encouraging individuals who are reluctant and are eligible or potentially eligible for Medi-Cal to accept needed mental health and health services.</a:t>
            </a:r>
            <a:endParaRPr lang="en-US"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Activity Code 4 – M/C Outreach</a:t>
            </a:r>
            <a:endParaRPr lang="en-US" dirty="0"/>
          </a:p>
        </p:txBody>
      </p:sp>
    </p:spTree>
    <p:extLst>
      <p:ext uri="{BB962C8B-B14F-4D97-AF65-F5344CB8AC3E}">
        <p14:creationId xmlns:p14="http://schemas.microsoft.com/office/powerpoint/2010/main" val="41685182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3600" dirty="0" smtClean="0">
                <a:latin typeface="Arial" panose="020B0604020202020204" pitchFamily="34" charset="0"/>
                <a:cs typeface="Arial" panose="020B0604020202020204" pitchFamily="34" charset="0"/>
              </a:rPr>
              <a:t>Outreach Activities (</a:t>
            </a:r>
            <a:r>
              <a:rPr lang="en-US" sz="3600" dirty="0" err="1" smtClean="0">
                <a:latin typeface="Arial" panose="020B0604020202020204" pitchFamily="34" charset="0"/>
                <a:cs typeface="Arial" panose="020B0604020202020204" pitchFamily="34" charset="0"/>
              </a:rPr>
              <a:t>cont</a:t>
            </a:r>
            <a:r>
              <a:rPr lang="en-US" sz="3600" dirty="0" smtClean="0">
                <a:latin typeface="Arial" panose="020B0604020202020204" pitchFamily="34" charset="0"/>
                <a:cs typeface="Arial" panose="020B0604020202020204" pitchFamily="34" charset="0"/>
              </a:rPr>
              <a:t>)</a:t>
            </a:r>
          </a:p>
          <a:p>
            <a:pPr lvl="1"/>
            <a:r>
              <a:rPr lang="en-US" dirty="0">
                <a:latin typeface="Arial" panose="020B0604020202020204" pitchFamily="34" charset="0"/>
                <a:cs typeface="Arial" panose="020B0604020202020204" pitchFamily="34" charset="0"/>
              </a:rPr>
              <a:t>4. Assisting individuals with access to the Medi-Cal healthcare system by providing referrals, follow-up and transportation, if needed, to engage them in needed </a:t>
            </a:r>
            <a:r>
              <a:rPr lang="en-US" dirty="0" smtClean="0">
                <a:latin typeface="Arial" panose="020B0604020202020204" pitchFamily="34" charset="0"/>
                <a:cs typeface="Arial" panose="020B0604020202020204" pitchFamily="34" charset="0"/>
              </a:rPr>
              <a:t>care.</a:t>
            </a:r>
          </a:p>
          <a:p>
            <a:pPr lvl="1"/>
            <a:r>
              <a:rPr lang="en-US" dirty="0" smtClean="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Gathering information on the individual’s health and mental health needs and Medi-Cal eligibility.</a:t>
            </a:r>
            <a:endParaRPr lang="en-US"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Activity Code 4 – M/C Outreach (</a:t>
            </a:r>
            <a:r>
              <a:rPr lang="en-US" dirty="0" err="1" smtClean="0"/>
              <a:t>cont</a:t>
            </a:r>
            <a:r>
              <a:rPr lang="en-US" dirty="0" smtClean="0"/>
              <a:t>)</a:t>
            </a:r>
            <a:endParaRPr lang="en-US" dirty="0"/>
          </a:p>
        </p:txBody>
      </p:sp>
    </p:spTree>
    <p:extLst>
      <p:ext uri="{BB962C8B-B14F-4D97-AF65-F5344CB8AC3E}">
        <p14:creationId xmlns:p14="http://schemas.microsoft.com/office/powerpoint/2010/main" val="2439070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lstStyle/>
          <a:p>
            <a:r>
              <a:rPr lang="en-US" dirty="0">
                <a:latin typeface="Arial" panose="020B0604020202020204" pitchFamily="34" charset="0"/>
                <a:cs typeface="Arial" panose="020B0604020202020204" pitchFamily="34" charset="0"/>
              </a:rPr>
              <a:t>The State oversees the Mental Health Plan’s MAA plan by reviewing the Mental Health Plan’s claiming plans, and amendments to the claiming plans, reimburses MAA activities, training on the MAA program, and conducts site visits.</a:t>
            </a:r>
            <a:endParaRPr lang="en-US" dirty="0"/>
          </a:p>
        </p:txBody>
      </p:sp>
      <p:sp>
        <p:nvSpPr>
          <p:cNvPr id="5" name="Title 4"/>
          <p:cNvSpPr>
            <a:spLocks noGrp="1"/>
          </p:cNvSpPr>
          <p:nvPr>
            <p:ph type="title"/>
          </p:nvPr>
        </p:nvSpPr>
        <p:spPr/>
        <p:txBody>
          <a:bodyPr>
            <a:normAutofit fontScale="90000"/>
          </a:bodyPr>
          <a:lstStyle/>
          <a:p>
            <a:r>
              <a:rPr lang="en-US" dirty="0" smtClean="0"/>
              <a:t>Overview of DHCS’ Role in MH MAA</a:t>
            </a:r>
            <a:endParaRPr lang="en-US" dirty="0"/>
          </a:p>
        </p:txBody>
      </p:sp>
    </p:spTree>
    <p:extLst>
      <p:ext uri="{BB962C8B-B14F-4D97-AF65-F5344CB8AC3E}">
        <p14:creationId xmlns:p14="http://schemas.microsoft.com/office/powerpoint/2010/main" val="1049128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Autofit/>
          </a:bodyPr>
          <a:lstStyle/>
          <a:p>
            <a:r>
              <a:rPr lang="en-US" sz="1800" dirty="0">
                <a:latin typeface="Arial" panose="020B0604020202020204" pitchFamily="34" charset="0"/>
                <a:cs typeface="Arial" panose="020B0604020202020204" pitchFamily="34" charset="0"/>
              </a:rPr>
              <a:t>6. Number 6 of the components of the Outreach Activity sheets </a:t>
            </a:r>
            <a:r>
              <a:rPr lang="en-US" sz="1800" dirty="0" smtClean="0">
                <a:latin typeface="Arial" panose="020B0604020202020204" pitchFamily="34" charset="0"/>
                <a:cs typeface="Arial" panose="020B0604020202020204" pitchFamily="34" charset="0"/>
              </a:rPr>
              <a:t>requires </a:t>
            </a:r>
            <a:r>
              <a:rPr lang="en-US" sz="1800" dirty="0">
                <a:latin typeface="Arial" panose="020B0604020202020204" pitchFamily="34" charset="0"/>
                <a:cs typeface="Arial" panose="020B0604020202020204" pitchFamily="34" charset="0"/>
              </a:rPr>
              <a:t>a number of items to </a:t>
            </a:r>
            <a:r>
              <a:rPr lang="en-US" sz="1800" dirty="0" smtClean="0">
                <a:latin typeface="Arial" panose="020B0604020202020204" pitchFamily="34" charset="0"/>
                <a:cs typeface="Arial" panose="020B0604020202020204" pitchFamily="34" charset="0"/>
              </a:rPr>
              <a:t>address:</a:t>
            </a:r>
          </a:p>
          <a:p>
            <a:pPr lvl="1"/>
            <a:r>
              <a:rPr lang="en-US" sz="1800" dirty="0" smtClean="0">
                <a:latin typeface="Arial" panose="020B0604020202020204" pitchFamily="34" charset="0"/>
                <a:cs typeface="Arial" panose="020B0604020202020204" pitchFamily="34" charset="0"/>
              </a:rPr>
              <a:t>Provide </a:t>
            </a:r>
            <a:r>
              <a:rPr lang="en-US" sz="1800" dirty="0">
                <a:latin typeface="Arial" panose="020B0604020202020204" pitchFamily="34" charset="0"/>
                <a:cs typeface="Arial" panose="020B0604020202020204" pitchFamily="34" charset="0"/>
              </a:rPr>
              <a:t>a clear description of </a:t>
            </a:r>
            <a:r>
              <a:rPr lang="en-US" sz="1800" u="sng" dirty="0">
                <a:latin typeface="Arial" panose="020B0604020202020204" pitchFamily="34" charset="0"/>
                <a:cs typeface="Arial" panose="020B0604020202020204" pitchFamily="34" charset="0"/>
              </a:rPr>
              <a:t>how</a:t>
            </a:r>
            <a:r>
              <a:rPr lang="en-US" sz="1800" dirty="0">
                <a:latin typeface="Arial" panose="020B0604020202020204" pitchFamily="34" charset="0"/>
                <a:cs typeface="Arial" panose="020B0604020202020204" pitchFamily="34" charset="0"/>
              </a:rPr>
              <a:t> each type of activities will </a:t>
            </a:r>
            <a:r>
              <a:rPr lang="en-US" sz="1800" dirty="0" smtClean="0">
                <a:latin typeface="Arial" panose="020B0604020202020204" pitchFamily="34" charset="0"/>
                <a:cs typeface="Arial" panose="020B0604020202020204" pitchFamily="34" charset="0"/>
              </a:rPr>
              <a:t>be performed.</a:t>
            </a:r>
          </a:p>
          <a:p>
            <a:pPr lvl="1"/>
            <a:r>
              <a:rPr lang="en-US" sz="1800" dirty="0" smtClean="0">
                <a:latin typeface="Arial" panose="020B0604020202020204" pitchFamily="34" charset="0"/>
                <a:cs typeface="Arial" panose="020B0604020202020204" pitchFamily="34" charset="0"/>
              </a:rPr>
              <a:t>The </a:t>
            </a:r>
            <a:r>
              <a:rPr lang="en-US" sz="1800" dirty="0">
                <a:latin typeface="Arial" panose="020B0604020202020204" pitchFamily="34" charset="0"/>
                <a:cs typeface="Arial" panose="020B0604020202020204" pitchFamily="34" charset="0"/>
              </a:rPr>
              <a:t>description should </a:t>
            </a:r>
            <a:r>
              <a:rPr lang="en-US" sz="1800" u="sng" dirty="0">
                <a:latin typeface="Arial" panose="020B0604020202020204" pitchFamily="34" charset="0"/>
                <a:cs typeface="Arial" panose="020B0604020202020204" pitchFamily="34" charset="0"/>
              </a:rPr>
              <a:t>identify the staff </a:t>
            </a:r>
            <a:r>
              <a:rPr lang="en-US" sz="1800" dirty="0">
                <a:latin typeface="Arial" panose="020B0604020202020204" pitchFamily="34" charset="0"/>
                <a:cs typeface="Arial" panose="020B0604020202020204" pitchFamily="34" charset="0"/>
              </a:rPr>
              <a:t>who will be performing </a:t>
            </a:r>
            <a:r>
              <a:rPr lang="en-US" sz="1800" dirty="0" smtClean="0">
                <a:latin typeface="Arial" panose="020B0604020202020204" pitchFamily="34" charset="0"/>
                <a:cs typeface="Arial" panose="020B0604020202020204" pitchFamily="34" charset="0"/>
              </a:rPr>
              <a:t>each </a:t>
            </a:r>
            <a:r>
              <a:rPr lang="en-US" sz="1800" dirty="0">
                <a:latin typeface="Arial" panose="020B0604020202020204" pitchFamily="34" charset="0"/>
                <a:cs typeface="Arial" panose="020B0604020202020204" pitchFamily="34" charset="0"/>
              </a:rPr>
              <a:t>type of </a:t>
            </a:r>
            <a:r>
              <a:rPr lang="en-US" sz="1800" dirty="0" smtClean="0">
                <a:latin typeface="Arial" panose="020B0604020202020204" pitchFamily="34" charset="0"/>
                <a:cs typeface="Arial" panose="020B0604020202020204" pitchFamily="34" charset="0"/>
              </a:rPr>
              <a:t>Outreach.</a:t>
            </a:r>
          </a:p>
          <a:p>
            <a:pPr lvl="1"/>
            <a:r>
              <a:rPr lang="en-US" sz="1800" dirty="0" smtClean="0">
                <a:latin typeface="Arial" panose="020B0604020202020204" pitchFamily="34" charset="0"/>
                <a:cs typeface="Arial" panose="020B0604020202020204" pitchFamily="34" charset="0"/>
              </a:rPr>
              <a:t>Also </a:t>
            </a:r>
            <a:r>
              <a:rPr lang="en-US" sz="1800" dirty="0">
                <a:latin typeface="Arial" panose="020B0604020202020204" pitchFamily="34" charset="0"/>
                <a:cs typeface="Arial" panose="020B0604020202020204" pitchFamily="34" charset="0"/>
              </a:rPr>
              <a:t>state </a:t>
            </a:r>
            <a:r>
              <a:rPr lang="en-US" sz="1800" u="sng" dirty="0">
                <a:latin typeface="Arial" panose="020B0604020202020204" pitchFamily="34" charset="0"/>
                <a:cs typeface="Arial" panose="020B0604020202020204" pitchFamily="34" charset="0"/>
              </a:rPr>
              <a:t>when and where </a:t>
            </a:r>
            <a:r>
              <a:rPr lang="en-US" sz="1800" dirty="0">
                <a:latin typeface="Arial" panose="020B0604020202020204" pitchFamily="34" charset="0"/>
                <a:cs typeface="Arial" panose="020B0604020202020204" pitchFamily="34" charset="0"/>
              </a:rPr>
              <a:t>the tasks will be </a:t>
            </a:r>
            <a:r>
              <a:rPr lang="en-US" sz="1800" dirty="0" smtClean="0">
                <a:latin typeface="Arial" panose="020B0604020202020204" pitchFamily="34" charset="0"/>
                <a:cs typeface="Arial" panose="020B0604020202020204" pitchFamily="34" charset="0"/>
              </a:rPr>
              <a:t>performed.</a:t>
            </a:r>
          </a:p>
          <a:p>
            <a:pPr lvl="1"/>
            <a:r>
              <a:rPr lang="en-US" sz="1800" dirty="0" smtClean="0">
                <a:latin typeface="Arial" panose="020B0604020202020204" pitchFamily="34" charset="0"/>
                <a:cs typeface="Arial" panose="020B0604020202020204" pitchFamily="34" charset="0"/>
              </a:rPr>
              <a:t>Finally</a:t>
            </a:r>
            <a:r>
              <a:rPr lang="en-US" sz="1800" dirty="0">
                <a:latin typeface="Arial" panose="020B0604020202020204" pitchFamily="34" charset="0"/>
                <a:cs typeface="Arial" panose="020B0604020202020204" pitchFamily="34" charset="0"/>
              </a:rPr>
              <a:t>, </a:t>
            </a:r>
            <a:r>
              <a:rPr lang="en-US" sz="1800" u="sng" dirty="0">
                <a:latin typeface="Arial" panose="020B0604020202020204" pitchFamily="34" charset="0"/>
                <a:cs typeface="Arial" panose="020B0604020202020204" pitchFamily="34" charset="0"/>
              </a:rPr>
              <a:t>describe how each task furthers the objectives </a:t>
            </a:r>
            <a:r>
              <a:rPr lang="en-US" sz="1800" dirty="0">
                <a:latin typeface="Arial" panose="020B0604020202020204" pitchFamily="34" charset="0"/>
                <a:cs typeface="Arial" panose="020B0604020202020204" pitchFamily="34" charset="0"/>
              </a:rPr>
              <a:t>of each </a:t>
            </a:r>
            <a:r>
              <a:rPr lang="en-US" sz="1800" dirty="0" smtClean="0">
                <a:latin typeface="Arial" panose="020B0604020202020204" pitchFamily="34" charset="0"/>
                <a:cs typeface="Arial" panose="020B0604020202020204" pitchFamily="34" charset="0"/>
              </a:rPr>
              <a:t>type </a:t>
            </a:r>
            <a:r>
              <a:rPr lang="en-US" sz="1800" dirty="0">
                <a:latin typeface="Arial" panose="020B0604020202020204" pitchFamily="34" charset="0"/>
                <a:cs typeface="Arial" panose="020B0604020202020204" pitchFamily="34" charset="0"/>
              </a:rPr>
              <a:t>of </a:t>
            </a:r>
            <a:r>
              <a:rPr lang="en-US" sz="1800" dirty="0" smtClean="0">
                <a:latin typeface="Arial" panose="020B0604020202020204" pitchFamily="34" charset="0"/>
                <a:cs typeface="Arial" panose="020B0604020202020204" pitchFamily="34" charset="0"/>
              </a:rPr>
              <a:t>activity.</a:t>
            </a:r>
          </a:p>
          <a:p>
            <a:r>
              <a:rPr lang="en-US" sz="1800" dirty="0" smtClean="0">
                <a:latin typeface="Arial" panose="020B0604020202020204" pitchFamily="34" charset="0"/>
                <a:cs typeface="Arial" panose="020B0604020202020204" pitchFamily="34" charset="0"/>
              </a:rPr>
              <a:t>7</a:t>
            </a:r>
            <a:r>
              <a:rPr lang="en-US" sz="1800" dirty="0">
                <a:latin typeface="Arial" panose="020B0604020202020204" pitchFamily="34" charset="0"/>
                <a:cs typeface="Arial" panose="020B0604020202020204" pitchFamily="34" charset="0"/>
              </a:rPr>
              <a:t>. Number 7 asks for a description of the population of individuals to </a:t>
            </a:r>
            <a:r>
              <a:rPr lang="en-US" sz="1800" dirty="0" smtClean="0">
                <a:latin typeface="Arial" panose="020B0604020202020204" pitchFamily="34" charset="0"/>
                <a:cs typeface="Arial" panose="020B0604020202020204" pitchFamily="34" charset="0"/>
              </a:rPr>
              <a:t>whom </a:t>
            </a:r>
            <a:r>
              <a:rPr lang="en-US" sz="1800" dirty="0">
                <a:latin typeface="Arial" panose="020B0604020202020204" pitchFamily="34" charset="0"/>
                <a:cs typeface="Arial" panose="020B0604020202020204" pitchFamily="34" charset="0"/>
              </a:rPr>
              <a:t>each type of Outreach will be </a:t>
            </a:r>
            <a:r>
              <a:rPr lang="en-US" sz="1800" dirty="0" smtClean="0">
                <a:latin typeface="Arial" panose="020B0604020202020204" pitchFamily="34" charset="0"/>
                <a:cs typeface="Arial" panose="020B0604020202020204" pitchFamily="34" charset="0"/>
              </a:rPr>
              <a:t>provided.</a:t>
            </a:r>
          </a:p>
          <a:p>
            <a:r>
              <a:rPr lang="en-US" sz="1800" dirty="0" smtClean="0">
                <a:latin typeface="Arial" panose="020B0604020202020204" pitchFamily="34" charset="0"/>
                <a:cs typeface="Arial" panose="020B0604020202020204" pitchFamily="34" charset="0"/>
              </a:rPr>
              <a:t>8</a:t>
            </a:r>
            <a:r>
              <a:rPr lang="en-US" sz="1800" dirty="0">
                <a:latin typeface="Arial" panose="020B0604020202020204" pitchFamily="34" charset="0"/>
                <a:cs typeface="Arial" panose="020B0604020202020204" pitchFamily="34" charset="0"/>
              </a:rPr>
              <a:t>. Number 8 asks for the length of time that each type of Outreach </a:t>
            </a:r>
            <a:r>
              <a:rPr lang="en-US" sz="1800" dirty="0" smtClean="0">
                <a:latin typeface="Arial" panose="020B0604020202020204" pitchFamily="34" charset="0"/>
                <a:cs typeface="Arial" panose="020B0604020202020204" pitchFamily="34" charset="0"/>
              </a:rPr>
              <a:t>will </a:t>
            </a:r>
            <a:r>
              <a:rPr lang="en-US" sz="1800" dirty="0">
                <a:latin typeface="Arial" panose="020B0604020202020204" pitchFamily="34" charset="0"/>
                <a:cs typeface="Arial" panose="020B0604020202020204" pitchFamily="34" charset="0"/>
              </a:rPr>
              <a:t>be performed.  For example, Outreach may be performed </a:t>
            </a:r>
            <a:r>
              <a:rPr lang="en-US" sz="1800" dirty="0" smtClean="0">
                <a:latin typeface="Arial" panose="020B0604020202020204" pitchFamily="34" charset="0"/>
                <a:cs typeface="Arial" panose="020B0604020202020204" pitchFamily="34" charset="0"/>
              </a:rPr>
              <a:t>every </a:t>
            </a:r>
            <a:r>
              <a:rPr lang="en-US" sz="1800" dirty="0">
                <a:latin typeface="Arial" panose="020B0604020202020204" pitchFamily="34" charset="0"/>
                <a:cs typeface="Arial" panose="020B0604020202020204" pitchFamily="34" charset="0"/>
              </a:rPr>
              <a:t>day or only on certain days of the week and may be </a:t>
            </a:r>
            <a:r>
              <a:rPr lang="en-US" sz="1800" dirty="0" smtClean="0">
                <a:latin typeface="Arial" panose="020B0604020202020204" pitchFamily="34" charset="0"/>
                <a:cs typeface="Arial" panose="020B0604020202020204" pitchFamily="34" charset="0"/>
              </a:rPr>
              <a:t>performed </a:t>
            </a:r>
            <a:r>
              <a:rPr lang="en-US" sz="1800" dirty="0">
                <a:latin typeface="Arial" panose="020B0604020202020204" pitchFamily="34" charset="0"/>
                <a:cs typeface="Arial" panose="020B0604020202020204" pitchFamily="34" charset="0"/>
              </a:rPr>
              <a:t>during </a:t>
            </a:r>
            <a:r>
              <a:rPr lang="en-US" sz="1800" dirty="0" smtClean="0">
                <a:latin typeface="Arial" panose="020B0604020202020204" pitchFamily="34" charset="0"/>
                <a:cs typeface="Arial" panose="020B0604020202020204" pitchFamily="34" charset="0"/>
              </a:rPr>
              <a:t>certain </a:t>
            </a:r>
            <a:r>
              <a:rPr lang="en-US" sz="1800" dirty="0">
                <a:latin typeface="Arial" panose="020B0604020202020204" pitchFamily="34" charset="0"/>
                <a:cs typeface="Arial" panose="020B0604020202020204" pitchFamily="34" charset="0"/>
              </a:rPr>
              <a:t>hours or on an ad hoc basis.</a:t>
            </a:r>
            <a:endParaRPr lang="en-US" sz="1800"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Outreach Activity Sheet (cont.)</a:t>
            </a:r>
            <a:endParaRPr lang="en-US" dirty="0"/>
          </a:p>
        </p:txBody>
      </p:sp>
    </p:spTree>
    <p:extLst>
      <p:ext uri="{BB962C8B-B14F-4D97-AF65-F5344CB8AC3E}">
        <p14:creationId xmlns:p14="http://schemas.microsoft.com/office/powerpoint/2010/main" val="12335502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0000" lnSpcReduction="20000"/>
          </a:bodyPr>
          <a:lstStyle/>
          <a:p>
            <a:pPr>
              <a:lnSpc>
                <a:spcPct val="120000"/>
              </a:lnSpc>
            </a:pPr>
            <a:r>
              <a:rPr lang="en-US" sz="3600" dirty="0">
                <a:latin typeface="Arial" panose="020B0604020202020204" pitchFamily="34" charset="0"/>
                <a:cs typeface="Arial" panose="020B0604020202020204" pitchFamily="34" charset="0"/>
              </a:rPr>
              <a:t>9. A list of locations where each type of </a:t>
            </a:r>
            <a:r>
              <a:rPr lang="en-US" sz="3600" dirty="0" err="1">
                <a:latin typeface="Arial" panose="020B0604020202020204" pitchFamily="34" charset="0"/>
                <a:cs typeface="Arial" panose="020B0604020202020204" pitchFamily="34" charset="0"/>
              </a:rPr>
              <a:t>utreach</a:t>
            </a:r>
            <a:r>
              <a:rPr lang="en-US" sz="3600" dirty="0">
                <a:latin typeface="Arial" panose="020B0604020202020204" pitchFamily="34" charset="0"/>
                <a:cs typeface="Arial" panose="020B0604020202020204" pitchFamily="34" charset="0"/>
              </a:rPr>
              <a:t> is conducted. For example, Outreach may be conducted in one or more offices (e.g., telephone calls or walk-in) or in one or more particular </a:t>
            </a:r>
            <a:r>
              <a:rPr lang="en-US" sz="3600" dirty="0" smtClean="0">
                <a:latin typeface="Arial" panose="020B0604020202020204" pitchFamily="34" charset="0"/>
                <a:cs typeface="Arial" panose="020B0604020202020204" pitchFamily="34" charset="0"/>
              </a:rPr>
              <a:t>communities.</a:t>
            </a:r>
          </a:p>
          <a:p>
            <a:pPr>
              <a:lnSpc>
                <a:spcPct val="120000"/>
              </a:lnSpc>
            </a:pPr>
            <a:r>
              <a:rPr lang="en-US" sz="3600" dirty="0" smtClean="0">
                <a:latin typeface="Arial" panose="020B0604020202020204" pitchFamily="34" charset="0"/>
                <a:cs typeface="Arial" panose="020B0604020202020204" pitchFamily="34" charset="0"/>
              </a:rPr>
              <a:t>10</a:t>
            </a:r>
            <a:r>
              <a:rPr lang="en-US" sz="3600" dirty="0">
                <a:latin typeface="Arial" panose="020B0604020202020204" pitchFamily="34" charset="0"/>
                <a:cs typeface="Arial" panose="020B0604020202020204" pitchFamily="34" charset="0"/>
              </a:rPr>
              <a:t>. The number of times each type of Outreach is conducted during a fiscal year or whether outreach is an ongoing </a:t>
            </a:r>
            <a:r>
              <a:rPr lang="en-US" sz="3600" dirty="0" smtClean="0">
                <a:latin typeface="Arial" panose="020B0604020202020204" pitchFamily="34" charset="0"/>
                <a:cs typeface="Arial" panose="020B0604020202020204" pitchFamily="34" charset="0"/>
              </a:rPr>
              <a:t>activity.</a:t>
            </a:r>
          </a:p>
          <a:p>
            <a:pPr>
              <a:lnSpc>
                <a:spcPct val="120000"/>
              </a:lnSpc>
            </a:pPr>
            <a:r>
              <a:rPr lang="en-US" sz="3600" dirty="0" smtClean="0">
                <a:latin typeface="Arial" panose="020B0604020202020204" pitchFamily="34" charset="0"/>
                <a:cs typeface="Arial" panose="020B0604020202020204" pitchFamily="34" charset="0"/>
              </a:rPr>
              <a:t>11</a:t>
            </a:r>
            <a:r>
              <a:rPr lang="en-US" sz="3600" dirty="0">
                <a:latin typeface="Arial" panose="020B0604020202020204" pitchFamily="34" charset="0"/>
                <a:cs typeface="Arial" panose="020B0604020202020204" pitchFamily="34" charset="0"/>
              </a:rPr>
              <a:t>. A description of the methodology the claiming unit uses to develop and document the costs associated with the activity.</a:t>
            </a:r>
            <a:endParaRPr lang="en-US"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Outreach Activity Sheets (</a:t>
            </a:r>
            <a:r>
              <a:rPr lang="en-US" dirty="0" err="1" smtClean="0"/>
              <a:t>cont</a:t>
            </a:r>
            <a:r>
              <a:rPr lang="en-US" dirty="0" smtClean="0"/>
              <a:t>)</a:t>
            </a:r>
            <a:endParaRPr lang="en-US" dirty="0"/>
          </a:p>
        </p:txBody>
      </p:sp>
    </p:spTree>
    <p:extLst>
      <p:ext uri="{BB962C8B-B14F-4D97-AF65-F5344CB8AC3E}">
        <p14:creationId xmlns:p14="http://schemas.microsoft.com/office/powerpoint/2010/main" val="36442691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0000" lnSpcReduction="20000"/>
          </a:bodyPr>
          <a:lstStyle/>
          <a:p>
            <a:pPr>
              <a:lnSpc>
                <a:spcPct val="120000"/>
              </a:lnSpc>
            </a:pPr>
            <a:r>
              <a:rPr lang="en-US" sz="3600" dirty="0">
                <a:latin typeface="Arial" panose="020B0604020202020204" pitchFamily="34" charset="0"/>
                <a:cs typeface="Arial" panose="020B0604020202020204" pitchFamily="34" charset="0"/>
              </a:rPr>
              <a:t>12. The names of any subcontractors, if applicable.  If the </a:t>
            </a:r>
            <a:r>
              <a:rPr lang="en-US" sz="3600" dirty="0" smtClean="0">
                <a:latin typeface="Arial" panose="020B0604020202020204" pitchFamily="34" charset="0"/>
                <a:cs typeface="Arial" panose="020B0604020202020204" pitchFamily="34" charset="0"/>
              </a:rPr>
              <a:t>mental </a:t>
            </a:r>
            <a:r>
              <a:rPr lang="en-US" sz="3600" dirty="0">
                <a:latin typeface="Arial" panose="020B0604020202020204" pitchFamily="34" charset="0"/>
                <a:cs typeface="Arial" panose="020B0604020202020204" pitchFamily="34" charset="0"/>
              </a:rPr>
              <a:t>health plan chooses to direct charge the 	Outreach performed by the subcontractors, the </a:t>
            </a:r>
            <a:r>
              <a:rPr lang="en-US" sz="3600" dirty="0" smtClean="0">
                <a:latin typeface="Arial" panose="020B0604020202020204" pitchFamily="34" charset="0"/>
                <a:cs typeface="Arial" panose="020B0604020202020204" pitchFamily="34" charset="0"/>
              </a:rPr>
              <a:t>contract </a:t>
            </a:r>
            <a:r>
              <a:rPr lang="en-US" sz="3600" dirty="0">
                <a:latin typeface="Arial" panose="020B0604020202020204" pitchFamily="34" charset="0"/>
                <a:cs typeface="Arial" panose="020B0604020202020204" pitchFamily="34" charset="0"/>
              </a:rPr>
              <a:t>should also clearly describe the Medi-Cal </a:t>
            </a:r>
            <a:r>
              <a:rPr lang="en-US" sz="3600" dirty="0" smtClean="0">
                <a:latin typeface="Arial" panose="020B0604020202020204" pitchFamily="34" charset="0"/>
                <a:cs typeface="Arial" panose="020B0604020202020204" pitchFamily="34" charset="0"/>
              </a:rPr>
              <a:t>Outreach </a:t>
            </a:r>
            <a:r>
              <a:rPr lang="en-US" sz="3600" dirty="0">
                <a:latin typeface="Arial" panose="020B0604020202020204" pitchFamily="34" charset="0"/>
                <a:cs typeface="Arial" panose="020B0604020202020204" pitchFamily="34" charset="0"/>
              </a:rPr>
              <a:t>activity to be performed, the </a:t>
            </a:r>
            <a:r>
              <a:rPr lang="en-US" sz="3600" dirty="0" smtClean="0">
                <a:latin typeface="Arial" panose="020B0604020202020204" pitchFamily="34" charset="0"/>
                <a:cs typeface="Arial" panose="020B0604020202020204" pitchFamily="34" charset="0"/>
              </a:rPr>
              <a:t>method </a:t>
            </a:r>
            <a:r>
              <a:rPr lang="en-US" sz="3600" dirty="0">
                <a:latin typeface="Arial" panose="020B0604020202020204" pitchFamily="34" charset="0"/>
                <a:cs typeface="Arial" panose="020B0604020202020204" pitchFamily="34" charset="0"/>
              </a:rPr>
              <a:t>used to </a:t>
            </a:r>
            <a:r>
              <a:rPr lang="en-US" sz="3600" dirty="0" smtClean="0">
                <a:latin typeface="Arial" panose="020B0604020202020204" pitchFamily="34" charset="0"/>
                <a:cs typeface="Arial" panose="020B0604020202020204" pitchFamily="34" charset="0"/>
              </a:rPr>
              <a:t>determine </a:t>
            </a:r>
            <a:r>
              <a:rPr lang="en-US" sz="3600" dirty="0">
                <a:latin typeface="Arial" panose="020B0604020202020204" pitchFamily="34" charset="0"/>
                <a:cs typeface="Arial" panose="020B0604020202020204" pitchFamily="34" charset="0"/>
              </a:rPr>
              <a:t>the direct charge claim, and the dollar </a:t>
            </a:r>
            <a:r>
              <a:rPr lang="en-US" sz="3600" dirty="0" smtClean="0">
                <a:latin typeface="Arial" panose="020B0604020202020204" pitchFamily="34" charset="0"/>
                <a:cs typeface="Arial" panose="020B0604020202020204" pitchFamily="34" charset="0"/>
              </a:rPr>
              <a:t>amount </a:t>
            </a:r>
            <a:r>
              <a:rPr lang="en-US" sz="3600" dirty="0">
                <a:latin typeface="Arial" panose="020B0604020202020204" pitchFamily="34" charset="0"/>
                <a:cs typeface="Arial" panose="020B0604020202020204" pitchFamily="34" charset="0"/>
              </a:rPr>
              <a:t>to be paid to the subcontractors. </a:t>
            </a:r>
            <a:endParaRPr lang="en-US" sz="3600" dirty="0" smtClean="0">
              <a:latin typeface="Arial" panose="020B0604020202020204" pitchFamily="34" charset="0"/>
              <a:cs typeface="Arial" panose="020B0604020202020204" pitchFamily="34" charset="0"/>
            </a:endParaRPr>
          </a:p>
          <a:p>
            <a:pPr>
              <a:lnSpc>
                <a:spcPct val="120000"/>
              </a:lnSpc>
            </a:pPr>
            <a:r>
              <a:rPr lang="en-US" sz="3600" dirty="0" smtClean="0">
                <a:latin typeface="Arial" panose="020B0604020202020204" pitchFamily="34" charset="0"/>
                <a:cs typeface="Arial" panose="020B0604020202020204" pitchFamily="34" charset="0"/>
              </a:rPr>
              <a:t>13</a:t>
            </a:r>
            <a:r>
              <a:rPr lang="en-US" sz="3600" dirty="0">
                <a:latin typeface="Arial" panose="020B0604020202020204" pitchFamily="34" charset="0"/>
                <a:cs typeface="Arial" panose="020B0604020202020204" pitchFamily="34" charset="0"/>
              </a:rPr>
              <a:t>. The location where flyers, announcements, or other </a:t>
            </a:r>
            <a:r>
              <a:rPr lang="en-US" sz="3600" dirty="0" smtClean="0">
                <a:latin typeface="Arial" panose="020B0604020202020204" pitchFamily="34" charset="0"/>
                <a:cs typeface="Arial" panose="020B0604020202020204" pitchFamily="34" charset="0"/>
              </a:rPr>
              <a:t>materials </a:t>
            </a:r>
            <a:r>
              <a:rPr lang="en-US" sz="3600" dirty="0">
                <a:latin typeface="Arial" panose="020B0604020202020204" pitchFamily="34" charset="0"/>
                <a:cs typeface="Arial" panose="020B0604020202020204" pitchFamily="34" charset="0"/>
              </a:rPr>
              <a:t>that describe Medi-Cal Outreach may be </a:t>
            </a:r>
            <a:r>
              <a:rPr lang="en-US" sz="3600" dirty="0" smtClean="0">
                <a:latin typeface="Arial" panose="020B0604020202020204" pitchFamily="34" charset="0"/>
                <a:cs typeface="Arial" panose="020B0604020202020204" pitchFamily="34" charset="0"/>
              </a:rPr>
              <a:t>viewed </a:t>
            </a:r>
            <a:r>
              <a:rPr lang="en-US" sz="3600" dirty="0">
                <a:latin typeface="Arial" panose="020B0604020202020204" pitchFamily="34" charset="0"/>
                <a:cs typeface="Arial" panose="020B0604020202020204" pitchFamily="34" charset="0"/>
              </a:rPr>
              <a:t>if those materials are not included with the </a:t>
            </a:r>
            <a:r>
              <a:rPr lang="en-US" sz="3600" dirty="0" smtClean="0">
                <a:latin typeface="Arial" panose="020B0604020202020204" pitchFamily="34" charset="0"/>
                <a:cs typeface="Arial" panose="020B0604020202020204" pitchFamily="34" charset="0"/>
              </a:rPr>
              <a:t>claiming </a:t>
            </a:r>
            <a:r>
              <a:rPr lang="en-US" sz="3600" dirty="0">
                <a:latin typeface="Arial" panose="020B0604020202020204" pitchFamily="34" charset="0"/>
                <a:cs typeface="Arial" panose="020B0604020202020204" pitchFamily="34" charset="0"/>
              </a:rPr>
              <a:t>plan.</a:t>
            </a:r>
            <a:endParaRPr lang="en-US"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Outreach Activity Sheets (cont.)</a:t>
            </a:r>
            <a:endParaRPr lang="en-US" dirty="0"/>
          </a:p>
        </p:txBody>
      </p:sp>
    </p:spTree>
    <p:extLst>
      <p:ext uri="{BB962C8B-B14F-4D97-AF65-F5344CB8AC3E}">
        <p14:creationId xmlns:p14="http://schemas.microsoft.com/office/powerpoint/2010/main" val="19763681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7500" lnSpcReduction="20000"/>
          </a:bodyPr>
          <a:lstStyle/>
          <a:p>
            <a:pPr>
              <a:lnSpc>
                <a:spcPct val="120000"/>
              </a:lnSpc>
            </a:pPr>
            <a:r>
              <a:rPr lang="en-US" sz="3600" dirty="0">
                <a:latin typeface="Arial" panose="020B0604020202020204" pitchFamily="34" charset="0"/>
                <a:cs typeface="Arial" panose="020B0604020202020204" pitchFamily="34" charset="0"/>
              </a:rPr>
              <a:t>Some other items required on Activity Sheets may include a description of the methodology the claiming unit uses to develop and document the costs associated with the activity. This is Time </a:t>
            </a:r>
            <a:r>
              <a:rPr lang="en-US" sz="3600" dirty="0" smtClean="0">
                <a:latin typeface="Arial" panose="020B0604020202020204" pitchFamily="34" charset="0"/>
                <a:cs typeface="Arial" panose="020B0604020202020204" pitchFamily="34" charset="0"/>
              </a:rPr>
              <a:t>Tracking.</a:t>
            </a:r>
          </a:p>
          <a:p>
            <a:pPr>
              <a:lnSpc>
                <a:spcPct val="120000"/>
              </a:lnSpc>
            </a:pPr>
            <a:r>
              <a:rPr lang="en-US" sz="3600" dirty="0" smtClean="0">
                <a:latin typeface="Arial" panose="020B0604020202020204" pitchFamily="34" charset="0"/>
                <a:cs typeface="Arial" panose="020B0604020202020204" pitchFamily="34" charset="0"/>
              </a:rPr>
              <a:t>Also </a:t>
            </a:r>
            <a:r>
              <a:rPr lang="en-US" sz="3600" dirty="0">
                <a:latin typeface="Arial" panose="020B0604020202020204" pitchFamily="34" charset="0"/>
                <a:cs typeface="Arial" panose="020B0604020202020204" pitchFamily="34" charset="0"/>
              </a:rPr>
              <a:t>may be required is a description of the methodology that will be used to calculate the Medi-Cal discount percentage.</a:t>
            </a:r>
            <a:endParaRPr lang="en-US" dirty="0" smtClean="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Activity Sheets</a:t>
            </a:r>
            <a:endParaRPr lang="en-US" dirty="0"/>
          </a:p>
        </p:txBody>
      </p:sp>
    </p:spTree>
    <p:extLst>
      <p:ext uri="{BB962C8B-B14F-4D97-AF65-F5344CB8AC3E}">
        <p14:creationId xmlns:p14="http://schemas.microsoft.com/office/powerpoint/2010/main" val="4317136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0000" lnSpcReduction="20000"/>
          </a:bodyPr>
          <a:lstStyle/>
          <a:p>
            <a:pPr>
              <a:lnSpc>
                <a:spcPct val="120000"/>
              </a:lnSpc>
            </a:pPr>
            <a:r>
              <a:rPr lang="en-US" sz="3600" dirty="0">
                <a:solidFill>
                  <a:srgbClr val="0A295B"/>
                </a:solidFill>
                <a:latin typeface="Arial" panose="020B0604020202020204" pitchFamily="34" charset="0"/>
                <a:cs typeface="Arial" panose="020B0604020202020204" pitchFamily="34" charset="0"/>
              </a:rPr>
              <a:t>A claiming unit that is operated by an Mental Health Plan may direct charge the cost of performing Medi-Cal activities when performed by a subcontractors.  If a Mental Health Plan chooses to direct charge these costs, the Mental Health Plan will submit the sections of the contract it has with the subcontractors that clearly describe the activity to be performed, also the method used for determining the direct charge claim, and the dollar amount to be paid to the subcontractors.</a:t>
            </a:r>
          </a:p>
        </p:txBody>
      </p:sp>
      <p:sp>
        <p:nvSpPr>
          <p:cNvPr id="5" name="Title 4"/>
          <p:cNvSpPr>
            <a:spLocks noGrp="1"/>
          </p:cNvSpPr>
          <p:nvPr>
            <p:ph type="title"/>
          </p:nvPr>
        </p:nvSpPr>
        <p:spPr/>
        <p:txBody>
          <a:bodyPr>
            <a:normAutofit/>
          </a:bodyPr>
          <a:lstStyle/>
          <a:p>
            <a:r>
              <a:rPr lang="en-US" dirty="0" smtClean="0"/>
              <a:t>Contract</a:t>
            </a:r>
            <a:endParaRPr lang="en-US" dirty="0"/>
          </a:p>
        </p:txBody>
      </p:sp>
    </p:spTree>
    <p:extLst>
      <p:ext uri="{BB962C8B-B14F-4D97-AF65-F5344CB8AC3E}">
        <p14:creationId xmlns:p14="http://schemas.microsoft.com/office/powerpoint/2010/main" val="19914782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7500" lnSpcReduction="20000"/>
          </a:bodyPr>
          <a:lstStyle/>
          <a:p>
            <a:pPr>
              <a:lnSpc>
                <a:spcPct val="120000"/>
              </a:lnSpc>
            </a:pPr>
            <a:r>
              <a:rPr lang="en-US" sz="3600" dirty="0">
                <a:latin typeface="Arial" panose="020B0604020202020204" pitchFamily="34" charset="0"/>
                <a:cs typeface="Arial" panose="020B0604020202020204" pitchFamily="34" charset="0"/>
              </a:rPr>
              <a:t>A contract is required when the Mental Health Plan contracts with a contractor for MAA activities. The MAA activities that may be contracted </a:t>
            </a:r>
            <a:r>
              <a:rPr lang="en-US" sz="3600" dirty="0" smtClean="0">
                <a:latin typeface="Arial" panose="020B0604020202020204" pitchFamily="34" charset="0"/>
                <a:cs typeface="Arial" panose="020B0604020202020204" pitchFamily="34" charset="0"/>
              </a:rPr>
              <a:t>are:</a:t>
            </a:r>
          </a:p>
          <a:p>
            <a:pPr lvl="1">
              <a:lnSpc>
                <a:spcPct val="120000"/>
              </a:lnSpc>
            </a:pPr>
            <a:r>
              <a:rPr lang="en-US" sz="3200" dirty="0" smtClean="0">
                <a:latin typeface="Arial" panose="020B0604020202020204" pitchFamily="34" charset="0"/>
                <a:cs typeface="Arial" panose="020B0604020202020204" pitchFamily="34" charset="0"/>
              </a:rPr>
              <a:t>Code </a:t>
            </a:r>
            <a:r>
              <a:rPr lang="en-US" sz="3200" dirty="0">
                <a:latin typeface="Arial" panose="020B0604020202020204" pitchFamily="34" charset="0"/>
                <a:cs typeface="Arial" panose="020B0604020202020204" pitchFamily="34" charset="0"/>
              </a:rPr>
              <a:t>4 – </a:t>
            </a:r>
            <a:r>
              <a:rPr lang="en-US" sz="3200" dirty="0" smtClean="0">
                <a:latin typeface="Arial" panose="020B0604020202020204" pitchFamily="34" charset="0"/>
                <a:cs typeface="Arial" panose="020B0604020202020204" pitchFamily="34" charset="0"/>
              </a:rPr>
              <a:t>Outreach</a:t>
            </a:r>
          </a:p>
          <a:p>
            <a:pPr lvl="1">
              <a:lnSpc>
                <a:spcPct val="120000"/>
              </a:lnSpc>
            </a:pPr>
            <a:r>
              <a:rPr lang="en-US" sz="3200" dirty="0" smtClean="0">
                <a:latin typeface="Arial" panose="020B0604020202020204" pitchFamily="34" charset="0"/>
                <a:cs typeface="Arial" panose="020B0604020202020204" pitchFamily="34" charset="0"/>
              </a:rPr>
              <a:t>Code </a:t>
            </a:r>
            <a:r>
              <a:rPr lang="en-US" sz="3200" dirty="0">
                <a:latin typeface="Arial" panose="020B0604020202020204" pitchFamily="34" charset="0"/>
                <a:cs typeface="Arial" panose="020B0604020202020204" pitchFamily="34" charset="0"/>
              </a:rPr>
              <a:t>6 – Eligibility </a:t>
            </a:r>
            <a:r>
              <a:rPr lang="en-US" sz="3200" dirty="0" smtClean="0">
                <a:latin typeface="Arial" panose="020B0604020202020204" pitchFamily="34" charset="0"/>
                <a:cs typeface="Arial" panose="020B0604020202020204" pitchFamily="34" charset="0"/>
              </a:rPr>
              <a:t>Intake</a:t>
            </a:r>
          </a:p>
          <a:p>
            <a:pPr lvl="1">
              <a:lnSpc>
                <a:spcPct val="120000"/>
              </a:lnSpc>
            </a:pPr>
            <a:r>
              <a:rPr lang="en-US" sz="3200" dirty="0" smtClean="0">
                <a:latin typeface="Arial" panose="020B0604020202020204" pitchFamily="34" charset="0"/>
                <a:cs typeface="Arial" panose="020B0604020202020204" pitchFamily="34" charset="0"/>
              </a:rPr>
              <a:t>Code </a:t>
            </a:r>
            <a:r>
              <a:rPr lang="en-US" sz="3200" dirty="0">
                <a:latin typeface="Arial" panose="020B0604020202020204" pitchFamily="34" charset="0"/>
                <a:cs typeface="Arial" panose="020B0604020202020204" pitchFamily="34" charset="0"/>
              </a:rPr>
              <a:t>8 – Referral in Crisis </a:t>
            </a:r>
            <a:r>
              <a:rPr lang="en-US" sz="3200" dirty="0" smtClean="0">
                <a:latin typeface="Arial" panose="020B0604020202020204" pitchFamily="34" charset="0"/>
                <a:cs typeface="Arial" panose="020B0604020202020204" pitchFamily="34" charset="0"/>
              </a:rPr>
              <a:t>Situations</a:t>
            </a:r>
          </a:p>
          <a:p>
            <a:pPr lvl="1">
              <a:lnSpc>
                <a:spcPct val="120000"/>
              </a:lnSpc>
            </a:pPr>
            <a:r>
              <a:rPr lang="en-US" sz="3200" dirty="0" smtClean="0">
                <a:latin typeface="Arial" panose="020B0604020202020204" pitchFamily="34" charset="0"/>
                <a:cs typeface="Arial" panose="020B0604020202020204" pitchFamily="34" charset="0"/>
              </a:rPr>
              <a:t>Code </a:t>
            </a:r>
            <a:r>
              <a:rPr lang="en-US" sz="3200" dirty="0">
                <a:latin typeface="Arial" panose="020B0604020202020204" pitchFamily="34" charset="0"/>
                <a:cs typeface="Arial" panose="020B0604020202020204" pitchFamily="34" charset="0"/>
              </a:rPr>
              <a:t>13 – PP&amp;PD (</a:t>
            </a:r>
            <a:r>
              <a:rPr lang="en-US" sz="3200" dirty="0" smtClean="0">
                <a:latin typeface="Arial" panose="020B0604020202020204" pitchFamily="34" charset="0"/>
                <a:cs typeface="Arial" panose="020B0604020202020204" pitchFamily="34" charset="0"/>
              </a:rPr>
              <a:t>non-SPMP)</a:t>
            </a:r>
          </a:p>
          <a:p>
            <a:pPr lvl="1">
              <a:lnSpc>
                <a:spcPct val="120000"/>
              </a:lnSpc>
            </a:pPr>
            <a:r>
              <a:rPr lang="en-US" sz="3200" dirty="0" smtClean="0">
                <a:latin typeface="Arial" panose="020B0604020202020204" pitchFamily="34" charset="0"/>
                <a:cs typeface="Arial" panose="020B0604020202020204" pitchFamily="34" charset="0"/>
              </a:rPr>
              <a:t>Code </a:t>
            </a:r>
            <a:r>
              <a:rPr lang="en-US" sz="3200" dirty="0">
                <a:latin typeface="Arial" panose="020B0604020202020204" pitchFamily="34" charset="0"/>
                <a:cs typeface="Arial" panose="020B0604020202020204" pitchFamily="34" charset="0"/>
              </a:rPr>
              <a:t>17 – MAA Coordination and </a:t>
            </a:r>
            <a:r>
              <a:rPr lang="en-US" sz="3200" dirty="0" smtClean="0">
                <a:latin typeface="Arial" panose="020B0604020202020204" pitchFamily="34" charset="0"/>
                <a:cs typeface="Arial" panose="020B0604020202020204" pitchFamily="34" charset="0"/>
              </a:rPr>
              <a:t>Claims Administration</a:t>
            </a:r>
            <a:endParaRPr lang="en-US" sz="3200"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Contract (</a:t>
            </a:r>
            <a:r>
              <a:rPr lang="en-US" dirty="0" err="1" smtClean="0"/>
              <a:t>cont</a:t>
            </a:r>
            <a:r>
              <a:rPr lang="en-US" dirty="0" smtClean="0"/>
              <a:t>)</a:t>
            </a:r>
            <a:endParaRPr lang="en-US" dirty="0"/>
          </a:p>
        </p:txBody>
      </p:sp>
    </p:spTree>
    <p:extLst>
      <p:ext uri="{BB962C8B-B14F-4D97-AF65-F5344CB8AC3E}">
        <p14:creationId xmlns:p14="http://schemas.microsoft.com/office/powerpoint/2010/main" val="29850948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62500" lnSpcReduction="20000"/>
          </a:bodyPr>
          <a:lstStyle/>
          <a:p>
            <a:pPr>
              <a:lnSpc>
                <a:spcPct val="120000"/>
              </a:lnSpc>
            </a:pPr>
            <a:r>
              <a:rPr lang="en-US" sz="3600" dirty="0">
                <a:latin typeface="Arial" panose="020B0604020202020204" pitchFamily="34" charset="0"/>
                <a:cs typeface="Arial" panose="020B0604020202020204" pitchFamily="34" charset="0"/>
              </a:rPr>
              <a:t>Each claiming unit must submit a duty statement for each job classification listed in Box 11 of the Grid. The description does not need to be an official county document for the particular county job classification</a:t>
            </a:r>
            <a:r>
              <a:rPr lang="en-US" sz="3600" dirty="0" smtClean="0">
                <a:latin typeface="Arial" panose="020B0604020202020204" pitchFamily="34" charset="0"/>
                <a:cs typeface="Arial" panose="020B0604020202020204" pitchFamily="34" charset="0"/>
              </a:rPr>
              <a:t>.</a:t>
            </a:r>
          </a:p>
          <a:p>
            <a:pPr>
              <a:lnSpc>
                <a:spcPct val="120000"/>
              </a:lnSpc>
            </a:pPr>
            <a:r>
              <a:rPr lang="en-US" u="sng" dirty="0">
                <a:latin typeface="Arial" panose="020B0604020202020204" pitchFamily="34" charset="0"/>
                <a:cs typeface="Arial" panose="020B0604020202020204" pitchFamily="34" charset="0"/>
              </a:rPr>
              <a:t>Some </a:t>
            </a:r>
            <a:r>
              <a:rPr lang="en-US" sz="3600" u="sng" dirty="0">
                <a:latin typeface="Arial" panose="020B0604020202020204" pitchFamily="34" charset="0"/>
                <a:cs typeface="Arial" panose="020B0604020202020204" pitchFamily="34" charset="0"/>
              </a:rPr>
              <a:t>guidelines when preparing duty statements are: </a:t>
            </a:r>
            <a:endParaRPr lang="en-US" sz="3600" dirty="0" smtClean="0">
              <a:latin typeface="Arial" panose="020B0604020202020204" pitchFamily="34" charset="0"/>
              <a:cs typeface="Arial" panose="020B0604020202020204" pitchFamily="34" charset="0"/>
            </a:endParaRPr>
          </a:p>
          <a:p>
            <a:pPr lvl="1">
              <a:lnSpc>
                <a:spcPct val="120000"/>
              </a:lnSpc>
            </a:pPr>
            <a:r>
              <a:rPr lang="en-US" dirty="0" smtClean="0">
                <a:latin typeface="Arial" panose="020B0604020202020204" pitchFamily="34" charset="0"/>
                <a:cs typeface="Arial" panose="020B0604020202020204" pitchFamily="34" charset="0"/>
              </a:rPr>
              <a:t>Include </a:t>
            </a:r>
            <a:r>
              <a:rPr lang="en-US" dirty="0">
                <a:latin typeface="Arial" panose="020B0604020202020204" pitchFamily="34" charset="0"/>
                <a:cs typeface="Arial" panose="020B0604020202020204" pitchFamily="34" charset="0"/>
              </a:rPr>
              <a:t>the name of the mental health </a:t>
            </a:r>
            <a:r>
              <a:rPr lang="en-US" dirty="0" smtClean="0">
                <a:latin typeface="Arial" panose="020B0604020202020204" pitchFamily="34" charset="0"/>
                <a:cs typeface="Arial" panose="020B0604020202020204" pitchFamily="34" charset="0"/>
              </a:rPr>
              <a:t>plan.</a:t>
            </a:r>
          </a:p>
          <a:p>
            <a:pPr lvl="1">
              <a:lnSpc>
                <a:spcPct val="120000"/>
              </a:lnSpc>
            </a:pPr>
            <a:r>
              <a:rPr lang="en-US" dirty="0" smtClean="0">
                <a:latin typeface="Arial" panose="020B0604020202020204" pitchFamily="34" charset="0"/>
                <a:cs typeface="Arial" panose="020B0604020202020204" pitchFamily="34" charset="0"/>
              </a:rPr>
              <a:t>Include </a:t>
            </a:r>
            <a:r>
              <a:rPr lang="en-US" dirty="0">
                <a:latin typeface="Arial" panose="020B0604020202020204" pitchFamily="34" charset="0"/>
                <a:cs typeface="Arial" panose="020B0604020202020204" pitchFamily="34" charset="0"/>
              </a:rPr>
              <a:t>the name of the claiming </a:t>
            </a:r>
            <a:r>
              <a:rPr lang="en-US" dirty="0" smtClean="0">
                <a:latin typeface="Arial" panose="020B0604020202020204" pitchFamily="34" charset="0"/>
                <a:cs typeface="Arial" panose="020B0604020202020204" pitchFamily="34" charset="0"/>
              </a:rPr>
              <a:t>unit.</a:t>
            </a:r>
          </a:p>
          <a:p>
            <a:pPr lvl="1">
              <a:lnSpc>
                <a:spcPct val="120000"/>
              </a:lnSpc>
            </a:pPr>
            <a:r>
              <a:rPr lang="en-US" dirty="0" smtClean="0">
                <a:latin typeface="Arial" panose="020B0604020202020204" pitchFamily="34" charset="0"/>
                <a:cs typeface="Arial" panose="020B0604020202020204" pitchFamily="34" charset="0"/>
              </a:rPr>
              <a:t>Clearly </a:t>
            </a:r>
            <a:r>
              <a:rPr lang="en-US" dirty="0">
                <a:latin typeface="Arial" panose="020B0604020202020204" pitchFamily="34" charset="0"/>
                <a:cs typeface="Arial" panose="020B0604020202020204" pitchFamily="34" charset="0"/>
              </a:rPr>
              <a:t>distinguish MAA duties from duties that are </a:t>
            </a:r>
            <a:r>
              <a:rPr lang="en-US" dirty="0" smtClean="0">
                <a:latin typeface="Arial" panose="020B0604020202020204" pitchFamily="34" charset="0"/>
                <a:cs typeface="Arial" panose="020B0604020202020204" pitchFamily="34" charset="0"/>
              </a:rPr>
              <a:t>not MAA.</a:t>
            </a:r>
          </a:p>
          <a:p>
            <a:pPr lvl="1">
              <a:lnSpc>
                <a:spcPct val="120000"/>
              </a:lnSpc>
            </a:pPr>
            <a:r>
              <a:rPr lang="en-US" dirty="0" smtClean="0">
                <a:latin typeface="Arial" panose="020B0604020202020204" pitchFamily="34" charset="0"/>
                <a:cs typeface="Arial" panose="020B0604020202020204" pitchFamily="34" charset="0"/>
              </a:rPr>
              <a:t>Use </a:t>
            </a:r>
            <a:r>
              <a:rPr lang="en-US" dirty="0">
                <a:latin typeface="Arial" panose="020B0604020202020204" pitchFamily="34" charset="0"/>
                <a:cs typeface="Arial" panose="020B0604020202020204" pitchFamily="34" charset="0"/>
              </a:rPr>
              <a:t>only one activity code for each MAA duty 	 		 </a:t>
            </a:r>
            <a:r>
              <a:rPr lang="en-US" dirty="0" smtClean="0">
                <a:latin typeface="Arial" panose="020B0604020202020204" pitchFamily="34" charset="0"/>
                <a:cs typeface="Arial" panose="020B0604020202020204" pitchFamily="34" charset="0"/>
              </a:rPr>
              <a:t>description.</a:t>
            </a:r>
          </a:p>
          <a:p>
            <a:pPr lvl="1">
              <a:lnSpc>
                <a:spcPct val="120000"/>
              </a:lnSpc>
            </a:pPr>
            <a:r>
              <a:rPr lang="en-US" dirty="0" smtClean="0">
                <a:latin typeface="Arial" panose="020B0604020202020204" pitchFamily="34" charset="0"/>
                <a:cs typeface="Arial" panose="020B0604020202020204" pitchFamily="34" charset="0"/>
              </a:rPr>
              <a:t>Clearly </a:t>
            </a:r>
            <a:r>
              <a:rPr lang="en-US" dirty="0">
                <a:latin typeface="Arial" panose="020B0604020202020204" pitchFamily="34" charset="0"/>
                <a:cs typeface="Arial" panose="020B0604020202020204" pitchFamily="34" charset="0"/>
              </a:rPr>
              <a:t>identify the MAA activity that relates to each 		 	duty description.</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Duty Statements</a:t>
            </a:r>
            <a:endParaRPr lang="en-US" dirty="0"/>
          </a:p>
        </p:txBody>
      </p:sp>
    </p:spTree>
    <p:extLst>
      <p:ext uri="{BB962C8B-B14F-4D97-AF65-F5344CB8AC3E}">
        <p14:creationId xmlns:p14="http://schemas.microsoft.com/office/powerpoint/2010/main" val="32286009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0000" lnSpcReduction="20000"/>
          </a:bodyPr>
          <a:lstStyle/>
          <a:p>
            <a:pPr>
              <a:lnSpc>
                <a:spcPct val="120000"/>
              </a:lnSpc>
            </a:pPr>
            <a:r>
              <a:rPr lang="en-US" sz="3600" dirty="0">
                <a:latin typeface="Arial" panose="020B0604020202020204" pitchFamily="34" charset="0"/>
                <a:cs typeface="Arial" panose="020B0604020202020204" pitchFamily="34" charset="0"/>
              </a:rPr>
              <a:t>1). Similarities between Outreach and </a:t>
            </a:r>
            <a:r>
              <a:rPr lang="en-US" sz="3600" dirty="0" smtClean="0">
                <a:latin typeface="Arial" panose="020B0604020202020204" pitchFamily="34" charset="0"/>
                <a:cs typeface="Arial" panose="020B0604020202020204" pitchFamily="34" charset="0"/>
              </a:rPr>
              <a:t>Case Management </a:t>
            </a:r>
            <a:r>
              <a:rPr lang="en-US" sz="3600" dirty="0">
                <a:latin typeface="Arial" panose="020B0604020202020204" pitchFamily="34" charset="0"/>
                <a:cs typeface="Arial" panose="020B0604020202020204" pitchFamily="34" charset="0"/>
              </a:rPr>
              <a:t>of Non-Open Cases. </a:t>
            </a:r>
            <a:r>
              <a:rPr lang="en-US" sz="3600" dirty="0" smtClean="0">
                <a:latin typeface="Arial" panose="020B0604020202020204" pitchFamily="34" charset="0"/>
                <a:cs typeface="Arial" panose="020B0604020202020204" pitchFamily="34" charset="0"/>
              </a:rPr>
              <a:t>The major distinction </a:t>
            </a:r>
            <a:r>
              <a:rPr lang="en-US" sz="3600" dirty="0">
                <a:latin typeface="Arial" panose="020B0604020202020204" pitchFamily="34" charset="0"/>
                <a:cs typeface="Arial" panose="020B0604020202020204" pitchFamily="34" charset="0"/>
              </a:rPr>
              <a:t>is that Case </a:t>
            </a:r>
            <a:r>
              <a:rPr lang="en-US" sz="3600" dirty="0" smtClean="0">
                <a:latin typeface="Arial" panose="020B0604020202020204" pitchFamily="34" charset="0"/>
                <a:cs typeface="Arial" panose="020B0604020202020204" pitchFamily="34" charset="0"/>
              </a:rPr>
              <a:t>Management </a:t>
            </a:r>
            <a:r>
              <a:rPr lang="en-US" sz="3600" dirty="0">
                <a:latin typeface="Arial" panose="020B0604020202020204" pitchFamily="34" charset="0"/>
                <a:cs typeface="Arial" panose="020B0604020202020204" pitchFamily="34" charset="0"/>
              </a:rPr>
              <a:t>is performed by and SPMP and 	that that Code 16 is for non-open </a:t>
            </a:r>
            <a:r>
              <a:rPr lang="en-US" sz="3600" dirty="0" smtClean="0">
                <a:latin typeface="Arial" panose="020B0604020202020204" pitchFamily="34" charset="0"/>
                <a:cs typeface="Arial" panose="020B0604020202020204" pitchFamily="34" charset="0"/>
              </a:rPr>
              <a:t>cases.</a:t>
            </a:r>
          </a:p>
          <a:p>
            <a:pPr>
              <a:lnSpc>
                <a:spcPct val="120000"/>
              </a:lnSpc>
            </a:pPr>
            <a:r>
              <a:rPr lang="en-US" sz="3600" dirty="0" smtClean="0">
                <a:latin typeface="Arial" panose="020B0604020202020204" pitchFamily="34" charset="0"/>
                <a:cs typeface="Arial" panose="020B0604020202020204" pitchFamily="34" charset="0"/>
              </a:rPr>
              <a:t>2</a:t>
            </a:r>
            <a:r>
              <a:rPr lang="en-US" sz="3600" dirty="0">
                <a:latin typeface="Arial" panose="020B0604020202020204" pitchFamily="34" charset="0"/>
                <a:cs typeface="Arial" panose="020B0604020202020204" pitchFamily="34" charset="0"/>
              </a:rPr>
              <a:t>). The titles on the Grid, Activity Codes, and the Duty </a:t>
            </a:r>
            <a:r>
              <a:rPr lang="en-US" sz="3600" dirty="0" smtClean="0">
                <a:latin typeface="Arial" panose="020B0604020202020204" pitchFamily="34" charset="0"/>
                <a:cs typeface="Arial" panose="020B0604020202020204" pitchFamily="34" charset="0"/>
              </a:rPr>
              <a:t>Statements </a:t>
            </a:r>
            <a:r>
              <a:rPr lang="en-US" sz="3600" dirty="0">
                <a:latin typeface="Arial" panose="020B0604020202020204" pitchFamily="34" charset="0"/>
                <a:cs typeface="Arial" panose="020B0604020202020204" pitchFamily="34" charset="0"/>
              </a:rPr>
              <a:t>must all be exactly the </a:t>
            </a:r>
            <a:r>
              <a:rPr lang="en-US" sz="3600" dirty="0" smtClean="0">
                <a:latin typeface="Arial" panose="020B0604020202020204" pitchFamily="34" charset="0"/>
                <a:cs typeface="Arial" panose="020B0604020202020204" pitchFamily="34" charset="0"/>
              </a:rPr>
              <a:t>same.</a:t>
            </a:r>
          </a:p>
          <a:p>
            <a:pPr>
              <a:lnSpc>
                <a:spcPct val="120000"/>
              </a:lnSpc>
            </a:pPr>
            <a:r>
              <a:rPr lang="en-US" sz="3600" dirty="0" smtClean="0">
                <a:latin typeface="Arial" panose="020B0604020202020204" pitchFamily="34" charset="0"/>
                <a:cs typeface="Arial" panose="020B0604020202020204" pitchFamily="34" charset="0"/>
              </a:rPr>
              <a:t>3</a:t>
            </a:r>
            <a:r>
              <a:rPr lang="en-US" sz="3600" dirty="0">
                <a:latin typeface="Arial" panose="020B0604020202020204" pitchFamily="34" charset="0"/>
                <a:cs typeface="Arial" panose="020B0604020202020204" pitchFamily="34" charset="0"/>
              </a:rPr>
              <a:t>). The descriptions on the Duty Statement should </a:t>
            </a:r>
            <a:r>
              <a:rPr lang="en-US" sz="3600" dirty="0" smtClean="0">
                <a:latin typeface="Arial" panose="020B0604020202020204" pitchFamily="34" charset="0"/>
                <a:cs typeface="Arial" panose="020B0604020202020204" pitchFamily="34" charset="0"/>
              </a:rPr>
              <a:t>clearly </a:t>
            </a:r>
            <a:r>
              <a:rPr lang="en-US" sz="3600" dirty="0">
                <a:latin typeface="Arial" panose="020B0604020202020204" pitchFamily="34" charset="0"/>
                <a:cs typeface="Arial" panose="020B0604020202020204" pitchFamily="34" charset="0"/>
              </a:rPr>
              <a:t>identify the MAA code to which each MAA </a:t>
            </a:r>
            <a:r>
              <a:rPr lang="en-US" sz="3600" dirty="0" smtClean="0">
                <a:latin typeface="Arial" panose="020B0604020202020204" pitchFamily="34" charset="0"/>
                <a:cs typeface="Arial" panose="020B0604020202020204" pitchFamily="34" charset="0"/>
              </a:rPr>
              <a:t>duty </a:t>
            </a:r>
            <a:r>
              <a:rPr lang="en-US" sz="3600" dirty="0">
                <a:latin typeface="Arial" panose="020B0604020202020204" pitchFamily="34" charset="0"/>
                <a:cs typeface="Arial" panose="020B0604020202020204" pitchFamily="34" charset="0"/>
              </a:rPr>
              <a:t>relates. There should be only one code </a:t>
            </a:r>
            <a:r>
              <a:rPr lang="en-US" sz="3600" dirty="0" smtClean="0">
                <a:latin typeface="Arial" panose="020B0604020202020204" pitchFamily="34" charset="0"/>
                <a:cs typeface="Arial" panose="020B0604020202020204" pitchFamily="34" charset="0"/>
              </a:rPr>
              <a:t>per Duty </a:t>
            </a:r>
            <a:r>
              <a:rPr lang="en-US" sz="3600" dirty="0">
                <a:latin typeface="Arial" panose="020B0604020202020204" pitchFamily="34" charset="0"/>
                <a:cs typeface="Arial" panose="020B0604020202020204" pitchFamily="34" charset="0"/>
              </a:rPr>
              <a:t>Statement description.</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Common Oversights</a:t>
            </a:r>
            <a:endParaRPr lang="en-US" dirty="0"/>
          </a:p>
        </p:txBody>
      </p:sp>
    </p:spTree>
    <p:extLst>
      <p:ext uri="{BB962C8B-B14F-4D97-AF65-F5344CB8AC3E}">
        <p14:creationId xmlns:p14="http://schemas.microsoft.com/office/powerpoint/2010/main" val="34055747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62500" lnSpcReduction="20000"/>
          </a:bodyPr>
          <a:lstStyle/>
          <a:p>
            <a:pPr>
              <a:lnSpc>
                <a:spcPct val="120000"/>
              </a:lnSpc>
            </a:pPr>
            <a:r>
              <a:rPr lang="en-US" sz="3600" dirty="0">
                <a:latin typeface="Arial" panose="020B0604020202020204" pitchFamily="34" charset="0"/>
                <a:cs typeface="Arial" panose="020B0604020202020204" pitchFamily="34" charset="0"/>
              </a:rPr>
              <a:t>4). Similarities between Contract Administration </a:t>
            </a:r>
            <a:r>
              <a:rPr lang="en-US" sz="3600" dirty="0" smtClean="0">
                <a:latin typeface="Arial" panose="020B0604020202020204" pitchFamily="34" charset="0"/>
                <a:cs typeface="Arial" panose="020B0604020202020204" pitchFamily="34" charset="0"/>
              </a:rPr>
              <a:t>code 10 </a:t>
            </a:r>
            <a:r>
              <a:rPr lang="en-US" sz="3600" dirty="0">
                <a:latin typeface="Arial" panose="020B0604020202020204" pitchFamily="34" charset="0"/>
                <a:cs typeface="Arial" panose="020B0604020202020204" pitchFamily="34" charset="0"/>
              </a:rPr>
              <a:t>and code </a:t>
            </a:r>
            <a:r>
              <a:rPr lang="en-US" sz="3600" dirty="0" smtClean="0">
                <a:latin typeface="Arial" panose="020B0604020202020204" pitchFamily="34" charset="0"/>
                <a:cs typeface="Arial" panose="020B0604020202020204" pitchFamily="34" charset="0"/>
              </a:rPr>
              <a:t>11. Activity </a:t>
            </a:r>
            <a:r>
              <a:rPr lang="en-US" sz="3600" dirty="0">
                <a:latin typeface="Arial" panose="020B0604020202020204" pitchFamily="34" charset="0"/>
                <a:cs typeface="Arial" panose="020B0604020202020204" pitchFamily="34" charset="0"/>
              </a:rPr>
              <a:t>Code 10 is not discounted whereas </a:t>
            </a:r>
            <a:r>
              <a:rPr lang="en-US" sz="3600" dirty="0" smtClean="0">
                <a:latin typeface="Arial" panose="020B0604020202020204" pitchFamily="34" charset="0"/>
                <a:cs typeface="Arial" panose="020B0604020202020204" pitchFamily="34" charset="0"/>
              </a:rPr>
              <a:t>Activity </a:t>
            </a:r>
            <a:r>
              <a:rPr lang="en-US" sz="3600" dirty="0">
                <a:latin typeface="Arial" panose="020B0604020202020204" pitchFamily="34" charset="0"/>
                <a:cs typeface="Arial" panose="020B0604020202020204" pitchFamily="34" charset="0"/>
              </a:rPr>
              <a:t>Code 11 is discounted.</a:t>
            </a:r>
            <a:r>
              <a:rPr lang="en-US" sz="3600" u="sng" dirty="0">
                <a:latin typeface="Arial" panose="020B0604020202020204" pitchFamily="34" charset="0"/>
                <a:cs typeface="Arial" panose="020B0604020202020204" pitchFamily="34" charset="0"/>
              </a:rPr>
              <a:t/>
            </a:r>
            <a:br>
              <a:rPr lang="en-US" sz="3600" u="sng"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	</a:t>
            </a:r>
            <a:endParaRPr lang="en-US" sz="3600" dirty="0" smtClean="0">
              <a:latin typeface="Arial" panose="020B0604020202020204" pitchFamily="34" charset="0"/>
              <a:cs typeface="Arial" panose="020B0604020202020204" pitchFamily="34" charset="0"/>
            </a:endParaRPr>
          </a:p>
          <a:p>
            <a:pPr lvl="1">
              <a:lnSpc>
                <a:spcPct val="120000"/>
              </a:lnSpc>
            </a:pPr>
            <a:r>
              <a:rPr lang="en-US" sz="3200" dirty="0" smtClean="0">
                <a:latin typeface="Arial" panose="020B0604020202020204" pitchFamily="34" charset="0"/>
                <a:cs typeface="Arial" panose="020B0604020202020204" pitchFamily="34" charset="0"/>
              </a:rPr>
              <a:t>Additionally</a:t>
            </a:r>
            <a:r>
              <a:rPr lang="en-US" sz="3200" dirty="0">
                <a:latin typeface="Arial" panose="020B0604020202020204" pitchFamily="34" charset="0"/>
                <a:cs typeface="Arial" panose="020B0604020202020204" pitchFamily="34" charset="0"/>
              </a:rPr>
              <a:t>, the description for Activity Code 10 </a:t>
            </a:r>
            <a:r>
              <a:rPr lang="en-US" sz="3200" dirty="0" smtClean="0">
                <a:latin typeface="Arial" panose="020B0604020202020204" pitchFamily="34" charset="0"/>
                <a:cs typeface="Arial" panose="020B0604020202020204" pitchFamily="34" charset="0"/>
              </a:rPr>
              <a:t>not discounted </a:t>
            </a:r>
            <a:r>
              <a:rPr lang="en-US" sz="3200" dirty="0">
                <a:latin typeface="Arial" panose="020B0604020202020204" pitchFamily="34" charset="0"/>
                <a:cs typeface="Arial" panose="020B0604020202020204" pitchFamily="34" charset="0"/>
              </a:rPr>
              <a:t>and Activity Code 11 are very similar. </a:t>
            </a: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language for code 10 reads, in part, </a:t>
            </a:r>
            <a:r>
              <a:rPr lang="en-US" sz="3200" dirty="0" smtClean="0">
                <a:latin typeface="Arial" panose="020B0604020202020204" pitchFamily="34" charset="0"/>
                <a:cs typeface="Arial" panose="020B0604020202020204" pitchFamily="34" charset="0"/>
              </a:rPr>
              <a:t>… identifying and </a:t>
            </a:r>
            <a:r>
              <a:rPr lang="en-US" sz="3200" dirty="0">
                <a:latin typeface="Arial" panose="020B0604020202020204" pitchFamily="34" charset="0"/>
                <a:cs typeface="Arial" panose="020B0604020202020204" pitchFamily="34" charset="0"/>
              </a:rPr>
              <a:t>recruiting community agencies as mental health </a:t>
            </a:r>
            <a:r>
              <a:rPr lang="en-US" sz="3200" dirty="0" smtClean="0">
                <a:latin typeface="Arial" panose="020B0604020202020204" pitchFamily="34" charset="0"/>
                <a:cs typeface="Arial" panose="020B0604020202020204" pitchFamily="34" charset="0"/>
              </a:rPr>
              <a:t>service </a:t>
            </a:r>
            <a:r>
              <a:rPr lang="en-US" sz="3200" dirty="0">
                <a:latin typeface="Arial" panose="020B0604020202020204" pitchFamily="34" charset="0"/>
                <a:cs typeface="Arial" panose="020B0604020202020204" pitchFamily="34" charset="0"/>
              </a:rPr>
              <a:t>providers </a:t>
            </a:r>
            <a:r>
              <a:rPr lang="en-US" sz="3200" u="sng" dirty="0">
                <a:latin typeface="Arial" panose="020B0604020202020204" pitchFamily="34" charset="0"/>
                <a:cs typeface="Arial" panose="020B0604020202020204" pitchFamily="34" charset="0"/>
              </a:rPr>
              <a:t>exclusively serving Medi-Cal </a:t>
            </a:r>
            <a:br>
              <a:rPr lang="en-US" sz="3200" u="sng" dirty="0">
                <a:latin typeface="Arial" panose="020B0604020202020204" pitchFamily="34" charset="0"/>
                <a:cs typeface="Arial" panose="020B0604020202020204" pitchFamily="34" charset="0"/>
              </a:rPr>
            </a:br>
            <a:r>
              <a:rPr lang="en-US" sz="3200" u="sng" dirty="0" smtClean="0">
                <a:latin typeface="Arial" panose="020B0604020202020204" pitchFamily="34" charset="0"/>
                <a:cs typeface="Arial" panose="020B0604020202020204" pitchFamily="34" charset="0"/>
              </a:rPr>
              <a:t>clients</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lvl="1">
              <a:lnSpc>
                <a:spcPct val="120000"/>
              </a:lnSpc>
            </a:pPr>
            <a:r>
              <a:rPr lang="en-US" sz="3200" dirty="0" smtClean="0">
                <a:latin typeface="Arial" panose="020B0604020202020204" pitchFamily="34" charset="0"/>
                <a:cs typeface="Arial" panose="020B0604020202020204" pitchFamily="34" charset="0"/>
              </a:rPr>
              <a:t>And </a:t>
            </a:r>
            <a:r>
              <a:rPr lang="en-US" sz="3200" dirty="0">
                <a:latin typeface="Arial" panose="020B0604020202020204" pitchFamily="34" charset="0"/>
                <a:cs typeface="Arial" panose="020B0604020202020204" pitchFamily="34" charset="0"/>
              </a:rPr>
              <a:t>code 11 reads in part, … identifying and </a:t>
            </a:r>
            <a:r>
              <a:rPr lang="en-US" sz="3200" dirty="0" smtClean="0">
                <a:latin typeface="Arial" panose="020B0604020202020204" pitchFamily="34" charset="0"/>
                <a:cs typeface="Arial" panose="020B0604020202020204" pitchFamily="34" charset="0"/>
              </a:rPr>
              <a:t>recruiting community </a:t>
            </a:r>
            <a:r>
              <a:rPr lang="en-US" sz="3200" dirty="0">
                <a:latin typeface="Arial" panose="020B0604020202020204" pitchFamily="34" charset="0"/>
                <a:cs typeface="Arial" panose="020B0604020202020204" pitchFamily="34" charset="0"/>
              </a:rPr>
              <a:t>agencies as mental health service </a:t>
            </a:r>
            <a:r>
              <a:rPr lang="en-US" sz="3200" dirty="0" smtClean="0">
                <a:latin typeface="Arial" panose="020B0604020202020204" pitchFamily="34" charset="0"/>
                <a:cs typeface="Arial" panose="020B0604020202020204" pitchFamily="34" charset="0"/>
              </a:rPr>
              <a:t>providers </a:t>
            </a:r>
            <a:r>
              <a:rPr lang="en-US" sz="3200" u="sng" dirty="0">
                <a:latin typeface="Arial" panose="020B0604020202020204" pitchFamily="34" charset="0"/>
                <a:cs typeface="Arial" panose="020B0604020202020204" pitchFamily="34" charset="0"/>
              </a:rPr>
              <a:t>serving Medi-Cal </a:t>
            </a:r>
            <a:r>
              <a:rPr lang="en-US" sz="3200" i="1" u="sng" dirty="0">
                <a:latin typeface="Arial" panose="020B0604020202020204" pitchFamily="34" charset="0"/>
                <a:cs typeface="Arial" panose="020B0604020202020204" pitchFamily="34" charset="0"/>
              </a:rPr>
              <a:t>and</a:t>
            </a:r>
            <a:r>
              <a:rPr lang="en-US" sz="3200" u="sng" dirty="0">
                <a:latin typeface="Arial" panose="020B0604020202020204" pitchFamily="34" charset="0"/>
                <a:cs typeface="Arial" panose="020B0604020202020204" pitchFamily="34" charset="0"/>
              </a:rPr>
              <a:t> </a:t>
            </a:r>
            <a:r>
              <a:rPr lang="en-US" sz="3200" u="sng" dirty="0" smtClean="0">
                <a:latin typeface="Arial" panose="020B0604020202020204" pitchFamily="34" charset="0"/>
                <a:cs typeface="Arial" panose="020B0604020202020204" pitchFamily="34" charset="0"/>
              </a:rPr>
              <a:t>non-Medi-Cal clients</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Common Oversights (</a:t>
            </a:r>
            <a:r>
              <a:rPr lang="en-US" dirty="0" err="1" smtClean="0"/>
              <a:t>cont</a:t>
            </a:r>
            <a:r>
              <a:rPr lang="en-US" dirty="0" smtClean="0"/>
              <a:t>)</a:t>
            </a:r>
            <a:endParaRPr lang="en-US" dirty="0"/>
          </a:p>
        </p:txBody>
      </p:sp>
    </p:spTree>
    <p:extLst>
      <p:ext uri="{BB962C8B-B14F-4D97-AF65-F5344CB8AC3E}">
        <p14:creationId xmlns:p14="http://schemas.microsoft.com/office/powerpoint/2010/main" val="30658271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0000" lnSpcReduction="20000"/>
          </a:bodyPr>
          <a:lstStyle/>
          <a:p>
            <a:pPr>
              <a:lnSpc>
                <a:spcPct val="120000"/>
              </a:lnSpc>
            </a:pPr>
            <a:r>
              <a:rPr lang="en-US" sz="3600" dirty="0">
                <a:latin typeface="Arial" panose="020B0604020202020204" pitchFamily="34" charset="0"/>
                <a:cs typeface="Arial" panose="020B0604020202020204" pitchFamily="34" charset="0"/>
              </a:rPr>
              <a:t>5). Similarities between Program Planning and </a:t>
            </a:r>
            <a:r>
              <a:rPr lang="en-US" sz="3600" dirty="0" smtClean="0">
                <a:latin typeface="Arial" panose="020B0604020202020204" pitchFamily="34" charset="0"/>
                <a:cs typeface="Arial" panose="020B0604020202020204" pitchFamily="34" charset="0"/>
              </a:rPr>
              <a:t>Policy Development</a:t>
            </a:r>
            <a:r>
              <a:rPr lang="en-US" sz="3600" dirty="0">
                <a:latin typeface="Arial" panose="020B0604020202020204" pitchFamily="34" charset="0"/>
                <a:cs typeface="Arial" panose="020B0604020202020204" pitchFamily="34" charset="0"/>
              </a:rPr>
              <a:t>, PP&amp;PD – Non-SPMP (code 13) </a:t>
            </a:r>
            <a:r>
              <a:rPr lang="en-US" sz="3600" dirty="0" smtClean="0">
                <a:latin typeface="Arial" panose="020B0604020202020204" pitchFamily="34" charset="0"/>
                <a:cs typeface="Arial" panose="020B0604020202020204" pitchFamily="34" charset="0"/>
              </a:rPr>
              <a:t>and </a:t>
            </a:r>
            <a:r>
              <a:rPr lang="en-US" sz="3600" dirty="0">
                <a:latin typeface="Arial" panose="020B0604020202020204" pitchFamily="34" charset="0"/>
                <a:cs typeface="Arial" panose="020B0604020202020204" pitchFamily="34" charset="0"/>
              </a:rPr>
              <a:t>PP&amp;PD</a:t>
            </a:r>
            <a:r>
              <a:rPr lang="en-US" sz="4000" dirty="0">
                <a:latin typeface="Arial" panose="020B0604020202020204" pitchFamily="34" charset="0"/>
                <a:cs typeface="Arial" panose="020B0604020202020204" pitchFamily="34" charset="0"/>
              </a:rPr>
              <a:t> – </a:t>
            </a:r>
            <a:r>
              <a:rPr lang="en-US" sz="3600" dirty="0">
                <a:latin typeface="Arial" panose="020B0604020202020204" pitchFamily="34" charset="0"/>
                <a:cs typeface="Arial" panose="020B0604020202020204" pitchFamily="34" charset="0"/>
              </a:rPr>
              <a:t>SPMP (code 14</a:t>
            </a:r>
            <a:r>
              <a:rPr lang="en-US" sz="3600" dirty="0" smtClean="0">
                <a:latin typeface="Arial" panose="020B0604020202020204" pitchFamily="34" charset="0"/>
                <a:cs typeface="Arial" panose="020B0604020202020204" pitchFamily="34" charset="0"/>
              </a:rPr>
              <a:t>). The </a:t>
            </a:r>
            <a:r>
              <a:rPr lang="en-US" sz="3600" dirty="0">
                <a:latin typeface="Arial" panose="020B0604020202020204" pitchFamily="34" charset="0"/>
                <a:cs typeface="Arial" panose="020B0604020202020204" pitchFamily="34" charset="0"/>
              </a:rPr>
              <a:t>descriptions are identical, however only </a:t>
            </a:r>
            <a:r>
              <a:rPr lang="en-US" sz="3600" dirty="0" smtClean="0">
                <a:latin typeface="Arial" panose="020B0604020202020204" pitchFamily="34" charset="0"/>
                <a:cs typeface="Arial" panose="020B0604020202020204" pitchFamily="34" charset="0"/>
              </a:rPr>
              <a:t>SPMPs </a:t>
            </a:r>
            <a:r>
              <a:rPr lang="en-US" sz="3600" dirty="0">
                <a:latin typeface="Arial" panose="020B0604020202020204" pitchFamily="34" charset="0"/>
                <a:cs typeface="Arial" panose="020B0604020202020204" pitchFamily="34" charset="0"/>
              </a:rPr>
              <a:t>can code to </a:t>
            </a:r>
            <a:r>
              <a:rPr lang="en-US" sz="3600" dirty="0" smtClean="0">
                <a:latin typeface="Arial" panose="020B0604020202020204" pitchFamily="34" charset="0"/>
                <a:cs typeface="Arial" panose="020B0604020202020204" pitchFamily="34" charset="0"/>
              </a:rPr>
              <a:t>14.</a:t>
            </a:r>
          </a:p>
          <a:p>
            <a:pPr>
              <a:lnSpc>
                <a:spcPct val="120000"/>
              </a:lnSpc>
            </a:pPr>
            <a:r>
              <a:rPr lang="en-US" sz="3600" dirty="0" smtClean="0">
                <a:latin typeface="Arial" panose="020B0604020202020204" pitchFamily="34" charset="0"/>
                <a:cs typeface="Arial" panose="020B0604020202020204" pitchFamily="34" charset="0"/>
              </a:rPr>
              <a:t>6</a:t>
            </a:r>
            <a:r>
              <a:rPr lang="en-US" sz="3600" dirty="0">
                <a:latin typeface="Arial" panose="020B0604020202020204" pitchFamily="34" charset="0"/>
                <a:cs typeface="Arial" panose="020B0604020202020204" pitchFamily="34" charset="0"/>
              </a:rPr>
              <a:t>). Activity Code 8 – Referral in Crisis Situations for </a:t>
            </a:r>
            <a:r>
              <a:rPr lang="en-US" sz="3600" dirty="0" smtClean="0">
                <a:latin typeface="Arial" panose="020B0604020202020204" pitchFamily="34" charset="0"/>
                <a:cs typeface="Arial" panose="020B0604020202020204" pitchFamily="34" charset="0"/>
              </a:rPr>
              <a:t>Non-Open </a:t>
            </a:r>
            <a:r>
              <a:rPr lang="en-US" sz="3600" dirty="0">
                <a:latin typeface="Arial" panose="020B0604020202020204" pitchFamily="34" charset="0"/>
                <a:cs typeface="Arial" panose="020B0604020202020204" pitchFamily="34" charset="0"/>
              </a:rPr>
              <a:t>Cases. Any description of Code 8 </a:t>
            </a:r>
            <a:r>
              <a:rPr lang="en-US" sz="3600" dirty="0" smtClean="0">
                <a:latin typeface="Arial" panose="020B0604020202020204" pitchFamily="34" charset="0"/>
                <a:cs typeface="Arial" panose="020B0604020202020204" pitchFamily="34" charset="0"/>
              </a:rPr>
              <a:t>must </a:t>
            </a:r>
            <a:r>
              <a:rPr lang="en-US" sz="3600" dirty="0">
                <a:latin typeface="Arial" panose="020B0604020202020204" pitchFamily="34" charset="0"/>
                <a:cs typeface="Arial" panose="020B0604020202020204" pitchFamily="34" charset="0"/>
              </a:rPr>
              <a:t>include that the activity is for non-open </a:t>
            </a:r>
            <a:r>
              <a:rPr lang="en-US" sz="3600" dirty="0" smtClean="0">
                <a:latin typeface="Arial" panose="020B0604020202020204" pitchFamily="34" charset="0"/>
                <a:cs typeface="Arial" panose="020B0604020202020204" pitchFamily="34" charset="0"/>
              </a:rPr>
              <a:t>cases.</a:t>
            </a:r>
          </a:p>
          <a:p>
            <a:pPr>
              <a:lnSpc>
                <a:spcPct val="120000"/>
              </a:lnSpc>
            </a:pPr>
            <a:r>
              <a:rPr lang="en-US" sz="3600" dirty="0" smtClean="0">
                <a:latin typeface="Arial" panose="020B0604020202020204" pitchFamily="34" charset="0"/>
                <a:cs typeface="Arial" panose="020B0604020202020204" pitchFamily="34" charset="0"/>
              </a:rPr>
              <a:t>7</a:t>
            </a:r>
            <a:r>
              <a:rPr lang="en-US" sz="3600" dirty="0">
                <a:latin typeface="Arial" panose="020B0604020202020204" pitchFamily="34" charset="0"/>
                <a:cs typeface="Arial" panose="020B0604020202020204" pitchFamily="34" charset="0"/>
              </a:rPr>
              <a:t>). Training: With the Implementation Plan, training is </a:t>
            </a:r>
            <a:r>
              <a:rPr lang="en-US" sz="3600" dirty="0" smtClean="0">
                <a:latin typeface="Arial" panose="020B0604020202020204" pitchFamily="34" charset="0"/>
                <a:cs typeface="Arial" panose="020B0604020202020204" pitchFamily="34" charset="0"/>
              </a:rPr>
              <a:t>no </a:t>
            </a:r>
            <a:r>
              <a:rPr lang="en-US" sz="3600" dirty="0">
                <a:latin typeface="Arial" panose="020B0604020202020204" pitchFamily="34" charset="0"/>
                <a:cs typeface="Arial" panose="020B0604020202020204" pitchFamily="34" charset="0"/>
              </a:rPr>
              <a:t>longer coded to the particular MAA activity. </a:t>
            </a:r>
            <a:r>
              <a:rPr lang="en-US" sz="3600" dirty="0" smtClean="0">
                <a:latin typeface="Arial" panose="020B0604020202020204" pitchFamily="34" charset="0"/>
                <a:cs typeface="Arial" panose="020B0604020202020204" pitchFamily="34" charset="0"/>
              </a:rPr>
              <a:t>Training </a:t>
            </a:r>
            <a:r>
              <a:rPr lang="en-US" sz="3600" dirty="0">
                <a:latin typeface="Arial" panose="020B0604020202020204" pitchFamily="34" charset="0"/>
                <a:cs typeface="Arial" panose="020B0604020202020204" pitchFamily="34" charset="0"/>
              </a:rPr>
              <a:t>should be coded as:</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Common Oversights (cont.)</a:t>
            </a:r>
            <a:endParaRPr lang="en-US" dirty="0"/>
          </a:p>
        </p:txBody>
      </p:sp>
    </p:spTree>
    <p:extLst>
      <p:ext uri="{BB962C8B-B14F-4D97-AF65-F5344CB8AC3E}">
        <p14:creationId xmlns:p14="http://schemas.microsoft.com/office/powerpoint/2010/main" val="775478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lstStyle/>
          <a:p>
            <a:r>
              <a:rPr lang="en-US" dirty="0" smtClean="0">
                <a:latin typeface="Arial" panose="020B0604020202020204" pitchFamily="34" charset="0"/>
                <a:cs typeface="Arial" panose="020B0604020202020204" pitchFamily="34" charset="0"/>
              </a:rPr>
              <a:t>Overview of the MH MAA Program</a:t>
            </a:r>
          </a:p>
          <a:p>
            <a:r>
              <a:rPr lang="en-US" dirty="0" smtClean="0">
                <a:latin typeface="Arial" panose="020B0604020202020204" pitchFamily="34" charset="0"/>
                <a:cs typeface="Arial" panose="020B0604020202020204" pitchFamily="34" charset="0"/>
              </a:rPr>
              <a:t>The MH MAA website and mailbox</a:t>
            </a:r>
          </a:p>
          <a:p>
            <a:r>
              <a:rPr lang="en-US" dirty="0" smtClean="0">
                <a:latin typeface="Arial" panose="020B0604020202020204" pitchFamily="34" charset="0"/>
                <a:cs typeface="Arial" panose="020B0604020202020204" pitchFamily="34" charset="0"/>
              </a:rPr>
              <a:t>The MH Implementation Plan</a:t>
            </a:r>
            <a:endParaRPr lang="en-US" dirty="0"/>
          </a:p>
        </p:txBody>
      </p:sp>
      <p:sp>
        <p:nvSpPr>
          <p:cNvPr id="5" name="Title 4"/>
          <p:cNvSpPr>
            <a:spLocks noGrp="1"/>
          </p:cNvSpPr>
          <p:nvPr>
            <p:ph type="title"/>
          </p:nvPr>
        </p:nvSpPr>
        <p:spPr/>
        <p:txBody>
          <a:bodyPr>
            <a:normAutofit/>
          </a:bodyPr>
          <a:lstStyle/>
          <a:p>
            <a:r>
              <a:rPr lang="en-US" dirty="0" smtClean="0"/>
              <a:t>Presentation Agenda</a:t>
            </a:r>
            <a:endParaRPr lang="en-US" dirty="0"/>
          </a:p>
        </p:txBody>
      </p:sp>
    </p:spTree>
    <p:extLst>
      <p:ext uri="{BB962C8B-B14F-4D97-AF65-F5344CB8AC3E}">
        <p14:creationId xmlns:p14="http://schemas.microsoft.com/office/powerpoint/2010/main" val="15754000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7500" lnSpcReduction="20000"/>
          </a:bodyPr>
          <a:lstStyle/>
          <a:p>
            <a:pPr>
              <a:lnSpc>
                <a:spcPct val="120000"/>
              </a:lnSpc>
            </a:pPr>
            <a:r>
              <a:rPr lang="en-US" sz="3600" u="sng" dirty="0">
                <a:latin typeface="Arial" panose="020B0604020202020204" pitchFamily="34" charset="0"/>
                <a:cs typeface="Arial" panose="020B0604020202020204" pitchFamily="34" charset="0"/>
              </a:rPr>
              <a:t>Activity Code 17 – </a:t>
            </a:r>
            <a:r>
              <a:rPr lang="en-US" sz="3600" u="sng" dirty="0" smtClean="0">
                <a:latin typeface="Arial" panose="020B0604020202020204" pitchFamily="34" charset="0"/>
                <a:cs typeface="Arial" panose="020B0604020202020204" pitchFamily="34" charset="0"/>
              </a:rPr>
              <a:t>Training</a:t>
            </a:r>
          </a:p>
          <a:p>
            <a:pPr lvl="1">
              <a:lnSpc>
                <a:spcPct val="120000"/>
              </a:lnSpc>
            </a:pPr>
            <a:r>
              <a:rPr lang="en-US" sz="3200" dirty="0" smtClean="0">
                <a:latin typeface="Arial" panose="020B0604020202020204" pitchFamily="34" charset="0"/>
                <a:cs typeface="Arial" panose="020B0604020202020204" pitchFamily="34" charset="0"/>
              </a:rPr>
              <a:t>Training </a:t>
            </a:r>
            <a:r>
              <a:rPr lang="en-US" sz="3200" dirty="0">
                <a:latin typeface="Arial" panose="020B0604020202020204" pitchFamily="34" charset="0"/>
                <a:cs typeface="Arial" panose="020B0604020202020204" pitchFamily="34" charset="0"/>
              </a:rPr>
              <a:t>of Mental Health Plan staff </a:t>
            </a:r>
            <a:r>
              <a:rPr lang="en-US" sz="3200" dirty="0" smtClean="0">
                <a:latin typeface="Arial" panose="020B0604020202020204" pitchFamily="34" charset="0"/>
                <a:cs typeface="Arial" panose="020B0604020202020204" pitchFamily="34" charset="0"/>
              </a:rPr>
              <a:t>and subcontractor </a:t>
            </a:r>
            <a:r>
              <a:rPr lang="en-US" sz="3200" dirty="0">
                <a:latin typeface="Arial" panose="020B0604020202020204" pitchFamily="34" charset="0"/>
                <a:cs typeface="Arial" panose="020B0604020202020204" pitchFamily="34" charset="0"/>
              </a:rPr>
              <a:t>staff members on MAA </a:t>
            </a:r>
            <a:r>
              <a:rPr lang="en-US" sz="3200" dirty="0" smtClean="0">
                <a:latin typeface="Arial" panose="020B0604020202020204" pitchFamily="34" charset="0"/>
                <a:cs typeface="Arial" panose="020B0604020202020204" pitchFamily="34" charset="0"/>
              </a:rPr>
              <a:t>activities </a:t>
            </a:r>
            <a:r>
              <a:rPr lang="en-US" sz="3200" dirty="0">
                <a:latin typeface="Arial" panose="020B0604020202020204" pitchFamily="34" charset="0"/>
                <a:cs typeface="Arial" panose="020B0604020202020204" pitchFamily="34" charset="0"/>
              </a:rPr>
              <a:t>and </a:t>
            </a:r>
            <a:r>
              <a:rPr lang="en-US" sz="3200" dirty="0" smtClean="0">
                <a:latin typeface="Arial" panose="020B0604020202020204" pitchFamily="34" charset="0"/>
                <a:cs typeface="Arial" panose="020B0604020202020204" pitchFamily="34" charset="0"/>
              </a:rPr>
              <a:t>claiming.</a:t>
            </a:r>
            <a:endParaRPr lang="en-US" sz="3200" u="sng" dirty="0" smtClean="0">
              <a:latin typeface="Arial" panose="020B0604020202020204" pitchFamily="34" charset="0"/>
              <a:cs typeface="Arial" panose="020B0604020202020204" pitchFamily="34" charset="0"/>
            </a:endParaRPr>
          </a:p>
          <a:p>
            <a:pPr lvl="1">
              <a:lnSpc>
                <a:spcPct val="120000"/>
              </a:lnSpc>
            </a:pPr>
            <a:r>
              <a:rPr lang="en-US" sz="3200" dirty="0" smtClean="0">
                <a:latin typeface="Arial" panose="020B0604020202020204" pitchFamily="34" charset="0"/>
                <a:cs typeface="Arial" panose="020B0604020202020204" pitchFamily="34" charset="0"/>
              </a:rPr>
              <a:t>Provides </a:t>
            </a:r>
            <a:r>
              <a:rPr lang="en-US" sz="3200" dirty="0">
                <a:latin typeface="Arial" panose="020B0604020202020204" pitchFamily="34" charset="0"/>
                <a:cs typeface="Arial" panose="020B0604020202020204" pitchFamily="34" charset="0"/>
              </a:rPr>
              <a:t>training on time survey. Note </a:t>
            </a:r>
            <a:r>
              <a:rPr lang="en-US" sz="3200" dirty="0" smtClean="0">
                <a:latin typeface="Arial" panose="020B0604020202020204" pitchFamily="34" charset="0"/>
                <a:cs typeface="Arial" panose="020B0604020202020204" pitchFamily="34" charset="0"/>
              </a:rPr>
              <a:t>that filling </a:t>
            </a:r>
            <a:r>
              <a:rPr lang="en-US" sz="3200" dirty="0">
                <a:latin typeface="Arial" panose="020B0604020202020204" pitchFamily="34" charset="0"/>
                <a:cs typeface="Arial" panose="020B0604020202020204" pitchFamily="34" charset="0"/>
              </a:rPr>
              <a:t>out time survey is Code </a:t>
            </a:r>
            <a:r>
              <a:rPr lang="en-US" sz="3200" dirty="0" smtClean="0">
                <a:latin typeface="Arial" panose="020B0604020202020204" pitchFamily="34" charset="0"/>
                <a:cs typeface="Arial" panose="020B0604020202020204" pitchFamily="34" charset="0"/>
              </a:rPr>
              <a:t>18.</a:t>
            </a:r>
          </a:p>
          <a:p>
            <a:pPr lvl="1">
              <a:lnSpc>
                <a:spcPct val="120000"/>
              </a:lnSpc>
            </a:pPr>
            <a:r>
              <a:rPr lang="en-US" sz="3200" dirty="0" smtClean="0">
                <a:latin typeface="Arial" panose="020B0604020202020204" pitchFamily="34" charset="0"/>
                <a:cs typeface="Arial" panose="020B0604020202020204" pitchFamily="34" charset="0"/>
              </a:rPr>
              <a:t>Attending </a:t>
            </a:r>
            <a:r>
              <a:rPr lang="en-US" sz="3200" dirty="0">
                <a:latin typeface="Arial" panose="020B0604020202020204" pitchFamily="34" charset="0"/>
                <a:cs typeface="Arial" panose="020B0604020202020204" pitchFamily="34" charset="0"/>
              </a:rPr>
              <a:t>training sponsored by DHCS </a:t>
            </a:r>
            <a:r>
              <a:rPr lang="en-US" sz="3200" dirty="0" smtClean="0">
                <a:latin typeface="Arial" panose="020B0604020202020204" pitchFamily="34" charset="0"/>
                <a:cs typeface="Arial" panose="020B0604020202020204" pitchFamily="34" charset="0"/>
              </a:rPr>
              <a:t>for preparation </a:t>
            </a:r>
            <a:r>
              <a:rPr lang="en-US" sz="3200" dirty="0">
                <a:latin typeface="Arial" panose="020B0604020202020204" pitchFamily="34" charset="0"/>
                <a:cs typeface="Arial" panose="020B0604020202020204" pitchFamily="34" charset="0"/>
              </a:rPr>
              <a:t>of a Claiming Plan </a:t>
            </a:r>
            <a:r>
              <a:rPr lang="en-US" sz="3200" dirty="0" smtClean="0">
                <a:latin typeface="Arial" panose="020B0604020202020204" pitchFamily="34" charset="0"/>
                <a:cs typeface="Arial" panose="020B0604020202020204" pitchFamily="34" charset="0"/>
              </a:rPr>
              <a:t>or  amendment</a:t>
            </a:r>
            <a:r>
              <a:rPr lang="en-US" sz="3200" dirty="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lvl="1">
              <a:lnSpc>
                <a:spcPct val="120000"/>
              </a:lnSpc>
            </a:pPr>
            <a:r>
              <a:rPr lang="en-US" sz="3200" dirty="0" smtClean="0">
                <a:latin typeface="Arial" panose="020B0604020202020204" pitchFamily="34" charset="0"/>
                <a:cs typeface="Arial" panose="020B0604020202020204" pitchFamily="34" charset="0"/>
              </a:rPr>
              <a:t>Attending </a:t>
            </a:r>
            <a:r>
              <a:rPr lang="en-US" sz="3200" dirty="0">
                <a:latin typeface="Arial" panose="020B0604020202020204" pitchFamily="34" charset="0"/>
                <a:cs typeface="Arial" panose="020B0604020202020204" pitchFamily="34" charset="0"/>
              </a:rPr>
              <a:t>training sessions related to MAA.</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Common Oversights – Code 17</a:t>
            </a:r>
            <a:endParaRPr lang="en-US" dirty="0"/>
          </a:p>
        </p:txBody>
      </p:sp>
    </p:spTree>
    <p:extLst>
      <p:ext uri="{BB962C8B-B14F-4D97-AF65-F5344CB8AC3E}">
        <p14:creationId xmlns:p14="http://schemas.microsoft.com/office/powerpoint/2010/main" val="32336970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3600" u="sng" dirty="0">
                <a:latin typeface="Arial" panose="020B0604020202020204" pitchFamily="34" charset="0"/>
                <a:cs typeface="Arial" panose="020B0604020202020204" pitchFamily="34" charset="0"/>
              </a:rPr>
              <a:t>Activity Code 18 –  </a:t>
            </a:r>
            <a:r>
              <a:rPr lang="en-US" sz="3600" u="sng" dirty="0" smtClean="0">
                <a:latin typeface="Arial" panose="020B0604020202020204" pitchFamily="34" charset="0"/>
                <a:cs typeface="Arial" panose="020B0604020202020204" pitchFamily="34" charset="0"/>
              </a:rPr>
              <a:t>Training</a:t>
            </a:r>
          </a:p>
          <a:p>
            <a:pPr lvl="1"/>
            <a:r>
              <a:rPr lang="en-US" sz="3200" dirty="0" smtClean="0">
                <a:latin typeface="Arial" panose="020B0604020202020204" pitchFamily="34" charset="0"/>
                <a:cs typeface="Arial" panose="020B0604020202020204" pitchFamily="34" charset="0"/>
              </a:rPr>
              <a:t>Participates </a:t>
            </a:r>
            <a:r>
              <a:rPr lang="en-US" sz="3200" dirty="0">
                <a:latin typeface="Arial" panose="020B0604020202020204" pitchFamily="34" charset="0"/>
                <a:cs typeface="Arial" panose="020B0604020202020204" pitchFamily="34" charset="0"/>
              </a:rPr>
              <a:t>in training on how to perform a </a:t>
            </a:r>
            <a:r>
              <a:rPr lang="en-US" sz="3200" dirty="0" smtClean="0">
                <a:latin typeface="Arial" panose="020B0604020202020204" pitchFamily="34" charset="0"/>
                <a:cs typeface="Arial" panose="020B0604020202020204" pitchFamily="34" charset="0"/>
              </a:rPr>
              <a:t>MAA activity.</a:t>
            </a:r>
          </a:p>
          <a:p>
            <a:pPr lvl="1"/>
            <a:r>
              <a:rPr lang="en-US" sz="3200" dirty="0" smtClean="0">
                <a:latin typeface="Arial" panose="020B0604020202020204" pitchFamily="34" charset="0"/>
                <a:cs typeface="Arial" panose="020B0604020202020204" pitchFamily="34" charset="0"/>
              </a:rPr>
              <a:t>Attending </a:t>
            </a:r>
            <a:r>
              <a:rPr lang="en-US" sz="3200" dirty="0">
                <a:latin typeface="Arial" panose="020B0604020202020204" pitchFamily="34" charset="0"/>
                <a:cs typeface="Arial" panose="020B0604020202020204" pitchFamily="34" charset="0"/>
              </a:rPr>
              <a:t>or facilitating meetings </a:t>
            </a:r>
            <a:r>
              <a:rPr lang="en-US" sz="3200" dirty="0" smtClean="0">
                <a:latin typeface="Arial" panose="020B0604020202020204" pitchFamily="34" charset="0"/>
                <a:cs typeface="Arial" panose="020B0604020202020204" pitchFamily="34" charset="0"/>
              </a:rPr>
              <a:t>or training</a:t>
            </a:r>
            <a:r>
              <a:rPr lang="en-US" sz="3200" dirty="0">
                <a:latin typeface="Arial" panose="020B0604020202020204" pitchFamily="34" charset="0"/>
                <a:cs typeface="Arial" panose="020B0604020202020204" pitchFamily="34" charset="0"/>
              </a:rPr>
              <a:t>.</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Common Oversights – Code 18</a:t>
            </a:r>
            <a:endParaRPr lang="en-US" dirty="0"/>
          </a:p>
        </p:txBody>
      </p:sp>
    </p:spTree>
    <p:extLst>
      <p:ext uri="{BB962C8B-B14F-4D97-AF65-F5344CB8AC3E}">
        <p14:creationId xmlns:p14="http://schemas.microsoft.com/office/powerpoint/2010/main" val="24157552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3600" dirty="0">
                <a:solidFill>
                  <a:srgbClr val="0A295B"/>
                </a:solidFill>
                <a:latin typeface="Arial" panose="020B0604020202020204" pitchFamily="34" charset="0"/>
                <a:cs typeface="Arial" panose="020B0604020202020204" pitchFamily="34" charset="0"/>
              </a:rPr>
              <a:t>The purpose of Time Study is to document the time performing MAA activities</a:t>
            </a:r>
            <a:r>
              <a:rPr lang="en-US" sz="3600" dirty="0" smtClean="0">
                <a:solidFill>
                  <a:srgbClr val="0A295B"/>
                </a:solidFill>
                <a:latin typeface="Arial" panose="020B0604020202020204" pitchFamily="34" charset="0"/>
                <a:cs typeface="Arial" panose="020B0604020202020204" pitchFamily="34" charset="0"/>
              </a:rPr>
              <a:t>.</a:t>
            </a:r>
          </a:p>
          <a:p>
            <a:r>
              <a:rPr lang="en-US" dirty="0">
                <a:solidFill>
                  <a:srgbClr val="0A295B"/>
                </a:solidFill>
                <a:latin typeface="Arial" panose="020B0604020202020204" pitchFamily="34" charset="0"/>
                <a:cs typeface="Arial" panose="020B0604020202020204" pitchFamily="34" charset="0"/>
              </a:rPr>
              <a:t>Mental health plans must be able to document the amount of time that authorized staff members spend performing specific MH MAA.</a:t>
            </a:r>
          </a:p>
          <a:p>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Time Study</a:t>
            </a:r>
            <a:endParaRPr lang="en-US" dirty="0"/>
          </a:p>
        </p:txBody>
      </p:sp>
    </p:spTree>
    <p:extLst>
      <p:ext uri="{BB962C8B-B14F-4D97-AF65-F5344CB8AC3E}">
        <p14:creationId xmlns:p14="http://schemas.microsoft.com/office/powerpoint/2010/main" val="183216382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7500" lnSpcReduction="20000"/>
          </a:bodyPr>
          <a:lstStyle/>
          <a:p>
            <a:r>
              <a:rPr lang="en-US" sz="3600" dirty="0">
                <a:latin typeface="Arial" panose="020B0604020202020204" pitchFamily="34" charset="0"/>
                <a:cs typeface="Arial" panose="020B0604020202020204" pitchFamily="34" charset="0"/>
              </a:rPr>
              <a:t>1 unit of service = one minute </a:t>
            </a:r>
            <a:endParaRPr lang="en-US" sz="3600" dirty="0" smtClean="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county time tracking system should be designed so staff members are able to record their time in </a:t>
            </a:r>
            <a:r>
              <a:rPr lang="en-US" dirty="0">
                <a:solidFill>
                  <a:srgbClr val="0A295B"/>
                </a:solidFill>
                <a:latin typeface="Arial" panose="020B0604020202020204" pitchFamily="34" charset="0"/>
                <a:cs typeface="Arial" panose="020B0604020202020204" pitchFamily="34" charset="0"/>
              </a:rPr>
              <a:t>actual minutes</a:t>
            </a:r>
            <a:r>
              <a:rPr lang="en-US" dirty="0" smtClean="0">
                <a:solidFill>
                  <a:srgbClr val="0A295B"/>
                </a:solidFill>
                <a:latin typeface="Arial" panose="020B0604020202020204" pitchFamily="34" charset="0"/>
                <a:cs typeface="Arial" panose="020B0604020202020204" pitchFamily="34" charset="0"/>
              </a:rPr>
              <a:t>.</a:t>
            </a:r>
          </a:p>
          <a:p>
            <a:r>
              <a:rPr lang="en-US" dirty="0">
                <a:solidFill>
                  <a:srgbClr val="0A295B"/>
                </a:solidFill>
                <a:latin typeface="Arial" panose="020B0604020202020204" pitchFamily="34" charset="0"/>
                <a:cs typeface="Arial" panose="020B0604020202020204" pitchFamily="34" charset="0"/>
              </a:rPr>
              <a:t>Claiming units performing Mental Health MAA will be required to utilize a time-tracking system where staff members perpetually record the number of minutes spent performing specific Mental Health MAA.</a:t>
            </a:r>
          </a:p>
          <a:p>
            <a:r>
              <a:rPr lang="en-US" dirty="0">
                <a:solidFill>
                  <a:srgbClr val="0A295B"/>
                </a:solidFill>
                <a:latin typeface="Arial" panose="020B0604020202020204" pitchFamily="34" charset="0"/>
                <a:cs typeface="Arial" panose="020B0604020202020204" pitchFamily="34" charset="0"/>
              </a:rPr>
              <a:t>Claiming units will claim reimbursement for Mental Health MAA on a minute-by-minute basis throughout the time-tracking period, which is the fiscal year</a:t>
            </a:r>
            <a:r>
              <a:rPr lang="en-US" dirty="0" smtClean="0">
                <a:solidFill>
                  <a:srgbClr val="0A295B"/>
                </a:solidFill>
                <a:latin typeface="Arial" panose="020B0604020202020204" pitchFamily="34" charset="0"/>
                <a:cs typeface="Arial" panose="020B0604020202020204" pitchFamily="34" charset="0"/>
              </a:rPr>
              <a:t>.</a:t>
            </a:r>
            <a:endParaRPr lang="en-US" dirty="0">
              <a:solidFill>
                <a:srgbClr val="0A295B"/>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Time Study (</a:t>
            </a:r>
            <a:r>
              <a:rPr lang="en-US" dirty="0" err="1" smtClean="0"/>
              <a:t>cont</a:t>
            </a:r>
            <a:r>
              <a:rPr lang="en-US" dirty="0" smtClean="0"/>
              <a:t>)</a:t>
            </a:r>
            <a:endParaRPr lang="en-US" dirty="0"/>
          </a:p>
        </p:txBody>
      </p:sp>
    </p:spTree>
    <p:extLst>
      <p:ext uri="{BB962C8B-B14F-4D97-AF65-F5344CB8AC3E}">
        <p14:creationId xmlns:p14="http://schemas.microsoft.com/office/powerpoint/2010/main" val="28903462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3600" u="sng" dirty="0">
                <a:latin typeface="Arial" panose="020B0604020202020204" pitchFamily="34" charset="0"/>
                <a:cs typeface="Arial" panose="020B0604020202020204" pitchFamily="34" charset="0"/>
              </a:rPr>
              <a:t>Resources</a:t>
            </a:r>
            <a:r>
              <a:rPr lang="en-US" sz="3600" u="sng" dirty="0" smtClean="0">
                <a:latin typeface="Arial" panose="020B0604020202020204" pitchFamily="34" charset="0"/>
                <a:cs typeface="Arial" panose="020B0604020202020204" pitchFamily="34" charset="0"/>
              </a:rPr>
              <a:t>:</a:t>
            </a:r>
          </a:p>
          <a:p>
            <a:pPr lvl="1"/>
            <a:r>
              <a:rPr lang="en-US" dirty="0" smtClean="0">
                <a:solidFill>
                  <a:schemeClr val="tx1"/>
                </a:solidFill>
                <a:latin typeface="Arial" panose="020B0604020202020204" pitchFamily="34" charset="0"/>
                <a:cs typeface="Arial" panose="020B0604020202020204" pitchFamily="34" charset="0"/>
              </a:rPr>
              <a:t>Implementation Plan</a:t>
            </a:r>
          </a:p>
          <a:p>
            <a:pPr lvl="1"/>
            <a:r>
              <a:rPr lang="en-US" dirty="0" smtClean="0">
                <a:solidFill>
                  <a:schemeClr val="tx1"/>
                </a:solidFill>
                <a:latin typeface="Arial" panose="020B0604020202020204" pitchFamily="34" charset="0"/>
                <a:cs typeface="Arial" panose="020B0604020202020204" pitchFamily="34" charset="0"/>
              </a:rPr>
              <a:t>MH MAA website</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Time Study (cont.)</a:t>
            </a:r>
            <a:endParaRPr lang="en-US" dirty="0"/>
          </a:p>
        </p:txBody>
      </p:sp>
    </p:spTree>
    <p:extLst>
      <p:ext uri="{BB962C8B-B14F-4D97-AF65-F5344CB8AC3E}">
        <p14:creationId xmlns:p14="http://schemas.microsoft.com/office/powerpoint/2010/main" val="9179621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92500" lnSpcReduction="10000"/>
          </a:bodyPr>
          <a:lstStyle/>
          <a:p>
            <a:r>
              <a:rPr lang="en-US" sz="3600" dirty="0">
                <a:solidFill>
                  <a:srgbClr val="0A295B"/>
                </a:solidFill>
                <a:latin typeface="Arial" panose="020B0604020202020204" pitchFamily="34" charset="0"/>
                <a:cs typeface="Arial" panose="020B0604020202020204" pitchFamily="34" charset="0"/>
              </a:rPr>
              <a:t>SPMP staff may claim Federal Financial Participation at a rate of 75%.  This also applies for their directly supporting staff</a:t>
            </a:r>
            <a:r>
              <a:rPr lang="en-US" sz="3600" dirty="0" smtClean="0">
                <a:solidFill>
                  <a:srgbClr val="0A295B"/>
                </a:solidFill>
                <a:latin typeface="Arial" panose="020B0604020202020204" pitchFamily="34" charset="0"/>
                <a:cs typeface="Arial" panose="020B0604020202020204" pitchFamily="34" charset="0"/>
              </a:rPr>
              <a:t>.</a:t>
            </a:r>
          </a:p>
          <a:p>
            <a:r>
              <a:rPr lang="en-US" sz="3600" dirty="0">
                <a:solidFill>
                  <a:srgbClr val="0A295B"/>
                </a:solidFill>
                <a:latin typeface="Arial" panose="020B0604020202020204" pitchFamily="34" charset="0"/>
                <a:cs typeface="Arial" panose="020B0604020202020204" pitchFamily="34" charset="0"/>
              </a:rPr>
              <a:t>Two MAA activities allow the enhanced rate for SPMPs.  These are Activity Code 14 (PP&amp;PD) and Activity Code 16 (Case Management of Non-Open Cases</a:t>
            </a:r>
            <a:r>
              <a:rPr lang="en-US" sz="3600" dirty="0" smtClean="0">
                <a:solidFill>
                  <a:srgbClr val="0A295B"/>
                </a:solidFill>
                <a:latin typeface="Arial" panose="020B0604020202020204" pitchFamily="34" charset="0"/>
                <a:cs typeface="Arial" panose="020B0604020202020204" pitchFamily="34" charset="0"/>
              </a:rPr>
              <a:t>).</a:t>
            </a:r>
            <a:endParaRPr lang="en-US" sz="3600" dirty="0">
              <a:solidFill>
                <a:srgbClr val="0A295B"/>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a:t>SKILLED PROFESSIONAL MEDICAL PERSONNEL</a:t>
            </a:r>
          </a:p>
        </p:txBody>
      </p:sp>
    </p:spTree>
    <p:extLst>
      <p:ext uri="{BB962C8B-B14F-4D97-AF65-F5344CB8AC3E}">
        <p14:creationId xmlns:p14="http://schemas.microsoft.com/office/powerpoint/2010/main" val="75013823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85000" lnSpcReduction="20000"/>
          </a:bodyPr>
          <a:lstStyle/>
          <a:p>
            <a:r>
              <a:rPr lang="en-US" sz="3600" dirty="0">
                <a:solidFill>
                  <a:srgbClr val="0A295B"/>
                </a:solidFill>
                <a:latin typeface="Arial" panose="020B0604020202020204" pitchFamily="34" charset="0"/>
                <a:cs typeface="Arial" panose="020B0604020202020204" pitchFamily="34" charset="0"/>
              </a:rPr>
              <a:t>SPMP coding to all MAA activities </a:t>
            </a:r>
            <a:endParaRPr lang="en-US" sz="3600" dirty="0" smtClean="0">
              <a:solidFill>
                <a:srgbClr val="0A295B"/>
              </a:solidFill>
              <a:latin typeface="Arial" panose="020B0604020202020204" pitchFamily="34" charset="0"/>
              <a:cs typeface="Arial" panose="020B0604020202020204" pitchFamily="34" charset="0"/>
            </a:endParaRPr>
          </a:p>
          <a:p>
            <a:r>
              <a:rPr lang="en-US" sz="3600" dirty="0">
                <a:solidFill>
                  <a:srgbClr val="0A295B"/>
                </a:solidFill>
                <a:latin typeface="Arial" panose="020B0604020202020204" pitchFamily="34" charset="0"/>
                <a:cs typeface="Arial" panose="020B0604020202020204" pitchFamily="34" charset="0"/>
              </a:rPr>
              <a:t>Activities performed by an SPMP in Activity Code 14 and 16 are allowable due to the training and skill possessed by the SPMP. </a:t>
            </a:r>
            <a:endParaRPr lang="en-US" sz="3600" dirty="0" smtClean="0">
              <a:solidFill>
                <a:srgbClr val="0A295B"/>
              </a:solidFill>
              <a:latin typeface="Arial" panose="020B0604020202020204" pitchFamily="34" charset="0"/>
              <a:cs typeface="Arial" panose="020B0604020202020204" pitchFamily="34" charset="0"/>
            </a:endParaRPr>
          </a:p>
          <a:p>
            <a:r>
              <a:rPr lang="en-US" sz="3600" dirty="0">
                <a:solidFill>
                  <a:srgbClr val="0A295B"/>
                </a:solidFill>
                <a:latin typeface="Arial" panose="020B0604020202020204" pitchFamily="34" charset="0"/>
                <a:cs typeface="Arial" panose="020B0604020202020204" pitchFamily="34" charset="0"/>
              </a:rPr>
              <a:t>It is useful to note that an SPMP may claim for other activities, but not at the enhanced rate.  This is because for the other activities it is considered that the training and skill possessed by the SPMP are not necessary</a:t>
            </a:r>
            <a:r>
              <a:rPr lang="en-US" sz="3600" dirty="0" smtClean="0">
                <a:solidFill>
                  <a:srgbClr val="0A295B"/>
                </a:solidFill>
                <a:latin typeface="Arial" panose="020B0604020202020204" pitchFamily="34" charset="0"/>
                <a:cs typeface="Arial" panose="020B0604020202020204" pitchFamily="34" charset="0"/>
              </a:rPr>
              <a:t>.</a:t>
            </a:r>
            <a:endParaRPr lang="en-US" sz="3600" dirty="0">
              <a:solidFill>
                <a:srgbClr val="0A295B"/>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SPMP (</a:t>
            </a:r>
            <a:r>
              <a:rPr lang="en-US" dirty="0" err="1" smtClean="0"/>
              <a:t>cont</a:t>
            </a:r>
            <a:r>
              <a:rPr lang="en-US" dirty="0" smtClean="0"/>
              <a:t>)</a:t>
            </a:r>
            <a:endParaRPr lang="en-US" dirty="0"/>
          </a:p>
        </p:txBody>
      </p:sp>
    </p:spTree>
    <p:extLst>
      <p:ext uri="{BB962C8B-B14F-4D97-AF65-F5344CB8AC3E}">
        <p14:creationId xmlns:p14="http://schemas.microsoft.com/office/powerpoint/2010/main" val="143580970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3600" dirty="0">
                <a:latin typeface="Arial" panose="020B0604020202020204" pitchFamily="34" charset="0"/>
                <a:cs typeface="Arial" panose="020B0604020202020204" pitchFamily="34" charset="0"/>
              </a:rPr>
              <a:t>SPMP coding to all MAA activities </a:t>
            </a:r>
            <a:endParaRPr lang="en-US" sz="3600" dirty="0" smtClean="0">
              <a:latin typeface="Arial" panose="020B0604020202020204" pitchFamily="34" charset="0"/>
              <a:cs typeface="Arial" panose="020B0604020202020204" pitchFamily="34" charset="0"/>
            </a:endParaRPr>
          </a:p>
          <a:p>
            <a:r>
              <a:rPr lang="en-US" sz="3600" u="sng" dirty="0" smtClean="0">
                <a:latin typeface="Arial" panose="020B0604020202020204" pitchFamily="34" charset="0"/>
                <a:cs typeface="Arial" panose="020B0604020202020204" pitchFamily="34" charset="0"/>
              </a:rPr>
              <a:t>Resources:</a:t>
            </a:r>
            <a:endParaRPr lang="en-US" sz="3600" dirty="0" smtClean="0">
              <a:latin typeface="Arial" panose="020B0604020202020204" pitchFamily="34" charset="0"/>
              <a:cs typeface="Arial" panose="020B0604020202020204" pitchFamily="34" charset="0"/>
            </a:endParaRPr>
          </a:p>
          <a:p>
            <a:pPr lvl="1"/>
            <a:r>
              <a:rPr lang="en-US" sz="3200" dirty="0" smtClean="0">
                <a:latin typeface="Arial" panose="020B0604020202020204" pitchFamily="34" charset="0"/>
                <a:cs typeface="Arial" panose="020B0604020202020204" pitchFamily="34" charset="0"/>
              </a:rPr>
              <a:t>Implementation Plan</a:t>
            </a:r>
          </a:p>
          <a:p>
            <a:pPr lvl="1"/>
            <a:r>
              <a:rPr lang="en-US" sz="3200" dirty="0" smtClean="0">
                <a:latin typeface="Arial" panose="020B0604020202020204" pitchFamily="34" charset="0"/>
                <a:cs typeface="Arial" panose="020B0604020202020204" pitchFamily="34" charset="0"/>
              </a:rPr>
              <a:t>MH </a:t>
            </a:r>
            <a:r>
              <a:rPr lang="en-US" sz="3200" dirty="0">
                <a:latin typeface="Arial" panose="020B0604020202020204" pitchFamily="34" charset="0"/>
                <a:cs typeface="Arial" panose="020B0604020202020204" pitchFamily="34" charset="0"/>
              </a:rPr>
              <a:t>MAA website</a:t>
            </a:r>
            <a:endParaRPr lang="en-US" sz="3200"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SPMP (cont.)</a:t>
            </a:r>
            <a:endParaRPr lang="en-US" dirty="0"/>
          </a:p>
        </p:txBody>
      </p:sp>
    </p:spTree>
    <p:extLst>
      <p:ext uri="{BB962C8B-B14F-4D97-AF65-F5344CB8AC3E}">
        <p14:creationId xmlns:p14="http://schemas.microsoft.com/office/powerpoint/2010/main" val="30521099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3600" dirty="0">
                <a:latin typeface="Arial" panose="020B0604020202020204" pitchFamily="34" charset="0"/>
                <a:cs typeface="Arial" panose="020B0604020202020204" pitchFamily="34" charset="0"/>
              </a:rPr>
              <a:t>The Mental Health MAA claiming process reimburses mental health plans only for the costs that are associated with the Medi-Cal program.</a:t>
            </a:r>
            <a:endParaRPr lang="en-US" sz="3200"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Medi-Cal Discount Percentage</a:t>
            </a:r>
            <a:endParaRPr lang="en-US" dirty="0"/>
          </a:p>
        </p:txBody>
      </p:sp>
    </p:spTree>
    <p:extLst>
      <p:ext uri="{BB962C8B-B14F-4D97-AF65-F5344CB8AC3E}">
        <p14:creationId xmlns:p14="http://schemas.microsoft.com/office/powerpoint/2010/main" val="92700581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85000" lnSpcReduction="20000"/>
          </a:bodyPr>
          <a:lstStyle/>
          <a:p>
            <a:r>
              <a:rPr lang="en-US" sz="3600" u="sng" dirty="0">
                <a:latin typeface="Arial" panose="020B0604020202020204" pitchFamily="34" charset="0"/>
                <a:cs typeface="Arial" panose="020B0604020202020204" pitchFamily="34" charset="0"/>
              </a:rPr>
              <a:t>Five Mental Health MAA codes benefit Medi-Cal clients as well as non-Medi-Cal clients</a:t>
            </a:r>
            <a:r>
              <a:rPr lang="en-US" sz="3600" u="sng"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The Medi-Cal Discounted Percentage must be applied to these activities on a quarterly basis</a:t>
            </a:r>
            <a:r>
              <a:rPr lang="en-US" dirty="0" smtClean="0">
                <a:latin typeface="Arial" panose="020B0604020202020204" pitchFamily="34" charset="0"/>
                <a:cs typeface="Arial" panose="020B0604020202020204" pitchFamily="34" charset="0"/>
              </a:rPr>
              <a:t>.</a:t>
            </a:r>
          </a:p>
          <a:p>
            <a:pPr lvl="1"/>
            <a:r>
              <a:rPr lang="en-US" dirty="0">
                <a:latin typeface="Arial" panose="020B0604020202020204" pitchFamily="34" charset="0"/>
                <a:cs typeface="Arial" panose="020B0604020202020204" pitchFamily="34" charset="0"/>
              </a:rPr>
              <a:t>Activity </a:t>
            </a:r>
            <a:r>
              <a:rPr lang="en-US" dirty="0" smtClean="0">
                <a:latin typeface="Arial" panose="020B0604020202020204" pitchFamily="34" charset="0"/>
                <a:cs typeface="Arial" panose="020B0604020202020204" pitchFamily="34" charset="0"/>
              </a:rPr>
              <a:t>8: Referral </a:t>
            </a:r>
            <a:r>
              <a:rPr lang="en-US" dirty="0">
                <a:latin typeface="Arial" panose="020B0604020202020204" pitchFamily="34" charset="0"/>
                <a:cs typeface="Arial" panose="020B0604020202020204" pitchFamily="34" charset="0"/>
              </a:rPr>
              <a:t>in Crisis Situations for Non-Open </a:t>
            </a:r>
            <a:r>
              <a:rPr lang="en-US" dirty="0" smtClean="0">
                <a:latin typeface="Arial" panose="020B0604020202020204" pitchFamily="34" charset="0"/>
                <a:cs typeface="Arial" panose="020B0604020202020204" pitchFamily="34" charset="0"/>
              </a:rPr>
              <a:t>Cases</a:t>
            </a:r>
          </a:p>
          <a:p>
            <a:pPr lvl="1"/>
            <a:r>
              <a:rPr lang="en-US" dirty="0" smtClean="0">
                <a:latin typeface="Arial" panose="020B0604020202020204" pitchFamily="34" charset="0"/>
                <a:cs typeface="Arial" panose="020B0604020202020204" pitchFamily="34" charset="0"/>
              </a:rPr>
              <a:t>Activity </a:t>
            </a:r>
            <a:r>
              <a:rPr lang="en-US" dirty="0">
                <a:latin typeface="Arial" panose="020B0604020202020204" pitchFamily="34" charset="0"/>
                <a:cs typeface="Arial" panose="020B0604020202020204" pitchFamily="34" charset="0"/>
              </a:rPr>
              <a:t>11: Medi-Cal Contract </a:t>
            </a:r>
            <a:r>
              <a:rPr lang="en-US" dirty="0" smtClean="0">
                <a:latin typeface="Arial" panose="020B0604020202020204" pitchFamily="34" charset="0"/>
                <a:cs typeface="Arial" panose="020B0604020202020204" pitchFamily="34" charset="0"/>
              </a:rPr>
              <a:t>Administration</a:t>
            </a:r>
          </a:p>
          <a:p>
            <a:pPr lvl="1"/>
            <a:r>
              <a:rPr lang="en-US" dirty="0" smtClean="0">
                <a:latin typeface="Arial" panose="020B0604020202020204" pitchFamily="34" charset="0"/>
                <a:cs typeface="Arial" panose="020B0604020202020204" pitchFamily="34" charset="0"/>
              </a:rPr>
              <a:t>Activity </a:t>
            </a:r>
            <a:r>
              <a:rPr lang="en-US" dirty="0">
                <a:latin typeface="Arial" panose="020B0604020202020204" pitchFamily="34" charset="0"/>
                <a:cs typeface="Arial" panose="020B0604020202020204" pitchFamily="34" charset="0"/>
              </a:rPr>
              <a:t>13: Non-SPMP </a:t>
            </a:r>
            <a:r>
              <a:rPr lang="en-US" dirty="0" smtClean="0">
                <a:latin typeface="Arial" panose="020B0604020202020204" pitchFamily="34" charset="0"/>
                <a:cs typeface="Arial" panose="020B0604020202020204" pitchFamily="34" charset="0"/>
              </a:rPr>
              <a:t>PP&amp;PD</a:t>
            </a:r>
          </a:p>
          <a:p>
            <a:pPr lvl="1"/>
            <a:r>
              <a:rPr lang="en-US" dirty="0" smtClean="0">
                <a:latin typeface="Arial" panose="020B0604020202020204" pitchFamily="34" charset="0"/>
                <a:cs typeface="Arial" panose="020B0604020202020204" pitchFamily="34" charset="0"/>
              </a:rPr>
              <a:t>Activity </a:t>
            </a:r>
            <a:r>
              <a:rPr lang="en-US" dirty="0">
                <a:latin typeface="Arial" panose="020B0604020202020204" pitchFamily="34" charset="0"/>
                <a:cs typeface="Arial" panose="020B0604020202020204" pitchFamily="34" charset="0"/>
              </a:rPr>
              <a:t>14: SPMP </a:t>
            </a:r>
            <a:r>
              <a:rPr lang="en-US" dirty="0" smtClean="0">
                <a:latin typeface="Arial" panose="020B0604020202020204" pitchFamily="34" charset="0"/>
                <a:cs typeface="Arial" panose="020B0604020202020204" pitchFamily="34" charset="0"/>
              </a:rPr>
              <a:t>PP&amp;PD</a:t>
            </a:r>
          </a:p>
          <a:p>
            <a:pPr lvl="1"/>
            <a:r>
              <a:rPr lang="en-US" dirty="0" smtClean="0">
                <a:latin typeface="Arial" panose="020B0604020202020204" pitchFamily="34" charset="0"/>
                <a:cs typeface="Arial" panose="020B0604020202020204" pitchFamily="34" charset="0"/>
              </a:rPr>
              <a:t>Activity </a:t>
            </a:r>
            <a:r>
              <a:rPr lang="en-US" dirty="0">
                <a:latin typeface="Arial" panose="020B0604020202020204" pitchFamily="34" charset="0"/>
                <a:cs typeface="Arial" panose="020B0604020202020204" pitchFamily="34" charset="0"/>
              </a:rPr>
              <a:t>16: SPMP Case Management of Non-Open Cases</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Medi-Cal Discount Percentage (</a:t>
            </a:r>
            <a:r>
              <a:rPr lang="en-US" dirty="0" err="1" smtClean="0"/>
              <a:t>cont</a:t>
            </a:r>
            <a:r>
              <a:rPr lang="en-US" dirty="0" smtClean="0"/>
              <a:t>)</a:t>
            </a:r>
            <a:endParaRPr lang="en-US" dirty="0"/>
          </a:p>
        </p:txBody>
      </p:sp>
    </p:spTree>
    <p:extLst>
      <p:ext uri="{BB962C8B-B14F-4D97-AF65-F5344CB8AC3E}">
        <p14:creationId xmlns:p14="http://schemas.microsoft.com/office/powerpoint/2010/main" val="3780937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lstStyle/>
          <a:p>
            <a:r>
              <a:rPr lang="en-US" dirty="0" smtClean="0">
                <a:latin typeface="Arial" panose="020B0604020202020204" pitchFamily="34" charset="0"/>
                <a:cs typeface="Arial" panose="020B0604020202020204" pitchFamily="34" charset="0"/>
              </a:rPr>
              <a:t>Time Study</a:t>
            </a:r>
          </a:p>
          <a:p>
            <a:r>
              <a:rPr lang="en-US" dirty="0" smtClean="0">
                <a:latin typeface="Arial" panose="020B0604020202020204" pitchFamily="34" charset="0"/>
                <a:cs typeface="Arial" panose="020B0604020202020204" pitchFamily="34" charset="0"/>
              </a:rPr>
              <a:t>SPMP</a:t>
            </a:r>
          </a:p>
          <a:p>
            <a:r>
              <a:rPr lang="en-US" dirty="0" smtClean="0">
                <a:latin typeface="Arial" panose="020B0604020202020204" pitchFamily="34" charset="0"/>
                <a:cs typeface="Arial" panose="020B0604020202020204" pitchFamily="34" charset="0"/>
              </a:rPr>
              <a:t>M/C discount percentage</a:t>
            </a:r>
            <a:endParaRPr lang="en-US" dirty="0"/>
          </a:p>
        </p:txBody>
      </p:sp>
      <p:sp>
        <p:nvSpPr>
          <p:cNvPr id="5" name="Title 4"/>
          <p:cNvSpPr>
            <a:spLocks noGrp="1"/>
          </p:cNvSpPr>
          <p:nvPr>
            <p:ph type="title"/>
          </p:nvPr>
        </p:nvSpPr>
        <p:spPr/>
        <p:txBody>
          <a:bodyPr>
            <a:normAutofit/>
          </a:bodyPr>
          <a:lstStyle/>
          <a:p>
            <a:r>
              <a:rPr lang="en-US" dirty="0" smtClean="0"/>
              <a:t>Presentation Agenda (</a:t>
            </a:r>
            <a:r>
              <a:rPr lang="en-US" dirty="0" err="1" smtClean="0"/>
              <a:t>cont</a:t>
            </a:r>
            <a:r>
              <a:rPr lang="en-US" dirty="0" smtClean="0"/>
              <a:t>)</a:t>
            </a:r>
            <a:endParaRPr lang="en-US" dirty="0"/>
          </a:p>
        </p:txBody>
      </p:sp>
    </p:spTree>
    <p:extLst>
      <p:ext uri="{BB962C8B-B14F-4D97-AF65-F5344CB8AC3E}">
        <p14:creationId xmlns:p14="http://schemas.microsoft.com/office/powerpoint/2010/main" val="182803242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3600" u="sng" dirty="0">
                <a:latin typeface="Arial" panose="020B0604020202020204" pitchFamily="34" charset="0"/>
                <a:cs typeface="Arial" panose="020B0604020202020204" pitchFamily="34" charset="0"/>
              </a:rPr>
              <a:t>Calculating the M/C Discount Percentage </a:t>
            </a:r>
            <a:endParaRPr lang="en-US" sz="3600" u="sng" dirty="0" smtClean="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discount percentage </a:t>
            </a:r>
            <a:r>
              <a:rPr lang="en-US" dirty="0">
                <a:latin typeface="Arial" panose="020B0604020202020204" pitchFamily="34" charset="0"/>
                <a:cs typeface="Arial" panose="020B0604020202020204" pitchFamily="34" charset="0"/>
              </a:rPr>
              <a:t>is equal to the ratio of Medi-Cal individuals who received a mental health service to all individuals who received a service. The number of individuals must be unduplicated.</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Medi-Cal Discount Percentage (cont.)</a:t>
            </a:r>
            <a:endParaRPr lang="en-US" dirty="0"/>
          </a:p>
        </p:txBody>
      </p:sp>
    </p:spTree>
    <p:extLst>
      <p:ext uri="{BB962C8B-B14F-4D97-AF65-F5344CB8AC3E}">
        <p14:creationId xmlns:p14="http://schemas.microsoft.com/office/powerpoint/2010/main" val="130333546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3600" dirty="0">
                <a:latin typeface="Arial" panose="020B0604020202020204" pitchFamily="34" charset="0"/>
                <a:cs typeface="Arial" panose="020B0604020202020204" pitchFamily="34" charset="0"/>
              </a:rPr>
              <a:t>The </a:t>
            </a:r>
            <a:r>
              <a:rPr lang="en-US" sz="3600" u="sng" dirty="0">
                <a:latin typeface="Arial" panose="020B0604020202020204" pitchFamily="34" charset="0"/>
                <a:cs typeface="Arial" panose="020B0604020202020204" pitchFamily="34" charset="0"/>
              </a:rPr>
              <a:t>numerator</a:t>
            </a:r>
            <a:r>
              <a:rPr lang="en-US" sz="3600" dirty="0">
                <a:latin typeface="Arial" panose="020B0604020202020204" pitchFamily="34" charset="0"/>
                <a:cs typeface="Arial" panose="020B0604020202020204" pitchFamily="34" charset="0"/>
              </a:rPr>
              <a:t> is equal to the total number of individuals enrolled in the Medi-Cal program and received a mental health service and are included in the claiming unit’s clinical health records and are an open case.</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Medi-Cal Discount Percentage Calculation</a:t>
            </a:r>
            <a:endParaRPr lang="en-US" dirty="0"/>
          </a:p>
        </p:txBody>
      </p:sp>
    </p:spTree>
    <p:extLst>
      <p:ext uri="{BB962C8B-B14F-4D97-AF65-F5344CB8AC3E}">
        <p14:creationId xmlns:p14="http://schemas.microsoft.com/office/powerpoint/2010/main" val="181365155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3600" dirty="0">
                <a:latin typeface="Arial" panose="020B0604020202020204" pitchFamily="34" charset="0"/>
                <a:cs typeface="Arial" panose="020B0604020202020204" pitchFamily="34" charset="0"/>
              </a:rPr>
              <a:t>The </a:t>
            </a:r>
            <a:r>
              <a:rPr lang="en-US" sz="3600" u="sng" dirty="0">
                <a:latin typeface="Arial" panose="020B0604020202020204" pitchFamily="34" charset="0"/>
                <a:cs typeface="Arial" panose="020B0604020202020204" pitchFamily="34" charset="0"/>
              </a:rPr>
              <a:t>denominator</a:t>
            </a:r>
            <a:r>
              <a:rPr lang="en-US" sz="3600" dirty="0">
                <a:latin typeface="Arial" panose="020B0604020202020204" pitchFamily="34" charset="0"/>
                <a:cs typeface="Arial" panose="020B0604020202020204" pitchFamily="34" charset="0"/>
              </a:rPr>
              <a:t> is equal to the total number of individuals who received a mental health service who both reside in the claiming unit’s clinical health records and are an open case.</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Medi-Cal Discount Percentage Calculations</a:t>
            </a:r>
            <a:endParaRPr lang="en-US" dirty="0"/>
          </a:p>
        </p:txBody>
      </p:sp>
    </p:spTree>
    <p:extLst>
      <p:ext uri="{BB962C8B-B14F-4D97-AF65-F5344CB8AC3E}">
        <p14:creationId xmlns:p14="http://schemas.microsoft.com/office/powerpoint/2010/main" val="222407092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0000" lnSpcReduction="20000"/>
          </a:bodyPr>
          <a:lstStyle/>
          <a:p>
            <a:r>
              <a:rPr lang="en-US" sz="3600" dirty="0">
                <a:latin typeface="Arial" panose="020B0604020202020204" pitchFamily="34" charset="0"/>
                <a:cs typeface="Arial" panose="020B0604020202020204" pitchFamily="34" charset="0"/>
              </a:rPr>
              <a:t>Schedule A – Time Study </a:t>
            </a:r>
            <a:r>
              <a:rPr lang="en-US" sz="3600" dirty="0" smtClean="0">
                <a:latin typeface="Arial" panose="020B0604020202020204" pitchFamily="34" charset="0"/>
                <a:cs typeface="Arial" panose="020B0604020202020204" pitchFamily="34" charset="0"/>
              </a:rPr>
              <a:t>results</a:t>
            </a:r>
            <a:endParaRPr lang="en-US" sz="3600" u="sng" dirty="0" smtClean="0">
              <a:latin typeface="Arial" panose="020B0604020202020204" pitchFamily="34" charset="0"/>
              <a:cs typeface="Arial" panose="020B0604020202020204" pitchFamily="34" charset="0"/>
            </a:endParaRPr>
          </a:p>
          <a:p>
            <a:r>
              <a:rPr lang="en-US" sz="3600" dirty="0" smtClean="0">
                <a:latin typeface="Arial" panose="020B0604020202020204" pitchFamily="34" charset="0"/>
                <a:cs typeface="Arial" panose="020B0604020202020204" pitchFamily="34" charset="0"/>
              </a:rPr>
              <a:t>Schedule </a:t>
            </a:r>
            <a:r>
              <a:rPr lang="en-US" sz="3600" dirty="0">
                <a:latin typeface="Arial" panose="020B0604020202020204" pitchFamily="34" charset="0"/>
                <a:cs typeface="Arial" panose="020B0604020202020204" pitchFamily="34" charset="0"/>
              </a:rPr>
              <a:t>B – Salary and Benefit </a:t>
            </a:r>
            <a:r>
              <a:rPr lang="en-US" sz="3600" dirty="0" smtClean="0">
                <a:latin typeface="Arial" panose="020B0604020202020204" pitchFamily="34" charset="0"/>
                <a:cs typeface="Arial" panose="020B0604020202020204" pitchFamily="34" charset="0"/>
              </a:rPr>
              <a:t>Costs</a:t>
            </a:r>
          </a:p>
          <a:p>
            <a:r>
              <a:rPr lang="en-US" sz="3600" dirty="0" smtClean="0">
                <a:latin typeface="Arial" panose="020B0604020202020204" pitchFamily="34" charset="0"/>
                <a:cs typeface="Arial" panose="020B0604020202020204" pitchFamily="34" charset="0"/>
              </a:rPr>
              <a:t>Schedule </a:t>
            </a:r>
            <a:r>
              <a:rPr lang="en-US" sz="3600" dirty="0">
                <a:latin typeface="Arial" panose="020B0604020202020204" pitchFamily="34" charset="0"/>
                <a:cs typeface="Arial" panose="020B0604020202020204" pitchFamily="34" charset="0"/>
              </a:rPr>
              <a:t>C – Allocation Percentages for Salary and </a:t>
            </a:r>
            <a:r>
              <a:rPr lang="en-US" sz="3600" dirty="0" smtClean="0">
                <a:latin typeface="Arial" panose="020B0604020202020204" pitchFamily="34" charset="0"/>
                <a:cs typeface="Arial" panose="020B0604020202020204" pitchFamily="34" charset="0"/>
              </a:rPr>
              <a:t>Benefit Costs</a:t>
            </a:r>
          </a:p>
          <a:p>
            <a:r>
              <a:rPr lang="en-US" sz="3600" dirty="0" smtClean="0">
                <a:latin typeface="Arial" panose="020B0604020202020204" pitchFamily="34" charset="0"/>
                <a:cs typeface="Arial" panose="020B0604020202020204" pitchFamily="34" charset="0"/>
              </a:rPr>
              <a:t>Schedule </a:t>
            </a:r>
            <a:r>
              <a:rPr lang="en-US" sz="3600" dirty="0">
                <a:latin typeface="Arial" panose="020B0604020202020204" pitchFamily="34" charset="0"/>
                <a:cs typeface="Arial" panose="020B0604020202020204" pitchFamily="34" charset="0"/>
              </a:rPr>
              <a:t>D – Allocated Salary and Benefit </a:t>
            </a:r>
            <a:r>
              <a:rPr lang="en-US" sz="3600" dirty="0" smtClean="0">
                <a:latin typeface="Arial" panose="020B0604020202020204" pitchFamily="34" charset="0"/>
                <a:cs typeface="Arial" panose="020B0604020202020204" pitchFamily="34" charset="0"/>
              </a:rPr>
              <a:t>Costs</a:t>
            </a:r>
          </a:p>
          <a:p>
            <a:r>
              <a:rPr lang="en-US" sz="3600" dirty="0" smtClean="0">
                <a:latin typeface="Arial" panose="020B0604020202020204" pitchFamily="34" charset="0"/>
                <a:cs typeface="Arial" panose="020B0604020202020204" pitchFamily="34" charset="0"/>
              </a:rPr>
              <a:t>Schedule </a:t>
            </a:r>
            <a:r>
              <a:rPr lang="en-US" sz="3600" dirty="0">
                <a:latin typeface="Arial" panose="020B0604020202020204" pitchFamily="34" charset="0"/>
                <a:cs typeface="Arial" panose="020B0604020202020204" pitchFamily="34" charset="0"/>
              </a:rPr>
              <a:t>E – General and Administrative </a:t>
            </a:r>
            <a:r>
              <a:rPr lang="en-US" sz="3600" dirty="0" smtClean="0">
                <a:latin typeface="Arial" panose="020B0604020202020204" pitchFamily="34" charset="0"/>
                <a:cs typeface="Arial" panose="020B0604020202020204" pitchFamily="34" charset="0"/>
              </a:rPr>
              <a:t>Costs</a:t>
            </a:r>
          </a:p>
          <a:p>
            <a:r>
              <a:rPr lang="en-US" sz="3600" dirty="0" smtClean="0">
                <a:latin typeface="Arial" panose="020B0604020202020204" pitchFamily="34" charset="0"/>
                <a:cs typeface="Arial" panose="020B0604020202020204" pitchFamily="34" charset="0"/>
              </a:rPr>
              <a:t>Schedule </a:t>
            </a:r>
            <a:r>
              <a:rPr lang="en-US" sz="3600" dirty="0">
                <a:latin typeface="Arial" panose="020B0604020202020204" pitchFamily="34" charset="0"/>
                <a:cs typeface="Arial" panose="020B0604020202020204" pitchFamily="34" charset="0"/>
              </a:rPr>
              <a:t>F – Allocated General and </a:t>
            </a:r>
            <a:r>
              <a:rPr lang="en-US" sz="3600" dirty="0" smtClean="0">
                <a:latin typeface="Arial" panose="020B0604020202020204" pitchFamily="34" charset="0"/>
                <a:cs typeface="Arial" panose="020B0604020202020204" pitchFamily="34" charset="0"/>
              </a:rPr>
              <a:t>Administrative Costs</a:t>
            </a:r>
          </a:p>
          <a:p>
            <a:r>
              <a:rPr lang="en-US" sz="3600" dirty="0" smtClean="0">
                <a:latin typeface="Arial" panose="020B0604020202020204" pitchFamily="34" charset="0"/>
                <a:cs typeface="Arial" panose="020B0604020202020204" pitchFamily="34" charset="0"/>
              </a:rPr>
              <a:t>Schedule </a:t>
            </a:r>
            <a:r>
              <a:rPr lang="en-US" sz="3600" dirty="0">
                <a:latin typeface="Arial" panose="020B0604020202020204" pitchFamily="34" charset="0"/>
                <a:cs typeface="Arial" panose="020B0604020202020204" pitchFamily="34" charset="0"/>
              </a:rPr>
              <a:t>G – Determination of </a:t>
            </a:r>
            <a:r>
              <a:rPr lang="en-US" sz="3600" dirty="0" smtClean="0">
                <a:latin typeface="Arial" panose="020B0604020202020204" pitchFamily="34" charset="0"/>
                <a:cs typeface="Arial" panose="020B0604020202020204" pitchFamily="34" charset="0"/>
              </a:rPr>
              <a:t>Federal Reimbursement</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fontScale="90000"/>
          </a:bodyPr>
          <a:lstStyle/>
          <a:p>
            <a:r>
              <a:rPr lang="en-US" dirty="0" smtClean="0"/>
              <a:t>Overview </a:t>
            </a:r>
            <a:r>
              <a:rPr lang="en-US" dirty="0"/>
              <a:t>of SCHEDULE </a:t>
            </a:r>
            <a:r>
              <a:rPr lang="en-US" dirty="0" smtClean="0"/>
              <a:t>A through </a:t>
            </a:r>
            <a:r>
              <a:rPr lang="en-US" dirty="0"/>
              <a:t>SCHEDULE G</a:t>
            </a:r>
          </a:p>
        </p:txBody>
      </p:sp>
    </p:spTree>
    <p:extLst>
      <p:ext uri="{BB962C8B-B14F-4D97-AF65-F5344CB8AC3E}">
        <p14:creationId xmlns:p14="http://schemas.microsoft.com/office/powerpoint/2010/main" val="203307074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sz="3600" dirty="0">
                <a:latin typeface="Arial" panose="020B0604020202020204" pitchFamily="34" charset="0"/>
                <a:cs typeface="Arial" panose="020B0604020202020204" pitchFamily="34" charset="0"/>
              </a:rPr>
              <a:t>The purpose for Schedule A is to report 100% of the time each staff classification worked during the claiming quarter by activity.</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Schedule A Purpose</a:t>
            </a:r>
            <a:endParaRPr lang="en-US" dirty="0"/>
          </a:p>
        </p:txBody>
      </p:sp>
    </p:spTree>
    <p:extLst>
      <p:ext uri="{BB962C8B-B14F-4D97-AF65-F5344CB8AC3E}">
        <p14:creationId xmlns:p14="http://schemas.microsoft.com/office/powerpoint/2010/main" val="42311154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0000" lnSpcReduction="20000"/>
          </a:bodyPr>
          <a:lstStyle/>
          <a:p>
            <a:r>
              <a:rPr lang="en-US" sz="3600" dirty="0">
                <a:latin typeface="Arial" panose="020B0604020202020204" pitchFamily="34" charset="0"/>
                <a:cs typeface="Arial" panose="020B0604020202020204" pitchFamily="34" charset="0"/>
              </a:rPr>
              <a:t>The staff classifications listed on the invoice must match the staff classifications listed on the Grid of the claiming unit’s approved Mental Health MAA claiming </a:t>
            </a:r>
            <a:r>
              <a:rPr lang="en-US" sz="3600" dirty="0" smtClean="0">
                <a:latin typeface="Arial" panose="020B0604020202020204" pitchFamily="34" charset="0"/>
                <a:cs typeface="Arial" panose="020B0604020202020204" pitchFamily="34" charset="0"/>
              </a:rPr>
              <a:t>plan.</a:t>
            </a:r>
          </a:p>
          <a:p>
            <a:r>
              <a:rPr lang="en-US" sz="3600" dirty="0" smtClean="0">
                <a:latin typeface="Arial" panose="020B0604020202020204" pitchFamily="34" charset="0"/>
                <a:cs typeface="Arial" panose="020B0604020202020204" pitchFamily="34" charset="0"/>
              </a:rPr>
              <a:t>All </a:t>
            </a:r>
            <a:r>
              <a:rPr lang="en-US" sz="3600" dirty="0">
                <a:latin typeface="Arial" panose="020B0604020202020204" pitchFamily="34" charset="0"/>
                <a:cs typeface="Arial" panose="020B0604020202020204" pitchFamily="34" charset="0"/>
              </a:rPr>
              <a:t>classifications must be listed whether or not the individual in the classification performed </a:t>
            </a:r>
            <a:r>
              <a:rPr lang="en-US" sz="3600" dirty="0" smtClean="0">
                <a:latin typeface="Arial" panose="020B0604020202020204" pitchFamily="34" charset="0"/>
                <a:cs typeface="Arial" panose="020B0604020202020204" pitchFamily="34" charset="0"/>
              </a:rPr>
              <a:t>a reimbursable activity.</a:t>
            </a:r>
          </a:p>
          <a:p>
            <a:r>
              <a:rPr lang="en-US" sz="3600" dirty="0" smtClean="0">
                <a:latin typeface="Arial" panose="020B0604020202020204" pitchFamily="34" charset="0"/>
                <a:cs typeface="Arial" panose="020B0604020202020204" pitchFamily="34" charset="0"/>
              </a:rPr>
              <a:t>The </a:t>
            </a:r>
            <a:r>
              <a:rPr lang="en-US" sz="3600" dirty="0">
                <a:latin typeface="Arial" panose="020B0604020202020204" pitchFamily="34" charset="0"/>
                <a:cs typeface="Arial" panose="020B0604020202020204" pitchFamily="34" charset="0"/>
              </a:rPr>
              <a:t>time reported must match each individual’s signed personnel activity reports for the months within the claiming </a:t>
            </a:r>
            <a:r>
              <a:rPr lang="en-US" sz="3600" dirty="0" smtClean="0">
                <a:latin typeface="Arial" panose="020B0604020202020204" pitchFamily="34" charset="0"/>
                <a:cs typeface="Arial" panose="020B0604020202020204" pitchFamily="34" charset="0"/>
              </a:rPr>
              <a:t>quarter.</a:t>
            </a:r>
          </a:p>
          <a:p>
            <a:r>
              <a:rPr lang="en-US" sz="3600" dirty="0" smtClean="0">
                <a:latin typeface="Arial" panose="020B0604020202020204" pitchFamily="34" charset="0"/>
                <a:cs typeface="Arial" panose="020B0604020202020204" pitchFamily="34" charset="0"/>
              </a:rPr>
              <a:t>Claiming </a:t>
            </a:r>
            <a:r>
              <a:rPr lang="en-US" sz="3600" dirty="0">
                <a:latin typeface="Arial" panose="020B0604020202020204" pitchFamily="34" charset="0"/>
                <a:cs typeface="Arial" panose="020B0604020202020204" pitchFamily="34" charset="0"/>
              </a:rPr>
              <a:t>units must actively update their claiming plans to ensure the classifications listed are current.</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Schedule A</a:t>
            </a:r>
            <a:endParaRPr lang="en-US" dirty="0"/>
          </a:p>
        </p:txBody>
      </p:sp>
    </p:spTree>
    <p:extLst>
      <p:ext uri="{BB962C8B-B14F-4D97-AF65-F5344CB8AC3E}">
        <p14:creationId xmlns:p14="http://schemas.microsoft.com/office/powerpoint/2010/main" val="38218039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pic>
        <p:nvPicPr>
          <p:cNvPr id="7" name="Picture 6" descr="Screenshot of Schedule A Worksheet" title="Screenshot of Schedule A Worksheet"/>
          <p:cNvPicPr>
            <a:picLocks noChangeAspect="1"/>
          </p:cNvPicPr>
          <p:nvPr/>
        </p:nvPicPr>
        <p:blipFill>
          <a:blip r:embed="rId2"/>
          <a:stretch>
            <a:fillRect/>
          </a:stretch>
        </p:blipFill>
        <p:spPr>
          <a:xfrm>
            <a:off x="0" y="1417638"/>
            <a:ext cx="9204434" cy="4724400"/>
          </a:xfrm>
          <a:prstGeom prst="rect">
            <a:avLst/>
          </a:prstGeom>
        </p:spPr>
      </p:pic>
      <p:sp>
        <p:nvSpPr>
          <p:cNvPr id="5" name="Title 4"/>
          <p:cNvSpPr>
            <a:spLocks noGrp="1"/>
          </p:cNvSpPr>
          <p:nvPr>
            <p:ph type="title"/>
          </p:nvPr>
        </p:nvSpPr>
        <p:spPr/>
        <p:txBody>
          <a:bodyPr>
            <a:normAutofit/>
          </a:bodyPr>
          <a:lstStyle/>
          <a:p>
            <a:r>
              <a:rPr lang="en-US" dirty="0" smtClean="0"/>
              <a:t>Schedule A </a:t>
            </a:r>
            <a:endParaRPr lang="en-US" dirty="0"/>
          </a:p>
        </p:txBody>
      </p:sp>
    </p:spTree>
    <p:extLst>
      <p:ext uri="{BB962C8B-B14F-4D97-AF65-F5344CB8AC3E}">
        <p14:creationId xmlns:p14="http://schemas.microsoft.com/office/powerpoint/2010/main" val="4835360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fontScale="77500" lnSpcReduction="20000"/>
          </a:bodyPr>
          <a:lstStyle/>
          <a:p>
            <a:r>
              <a:rPr lang="en-US" sz="3600" dirty="0">
                <a:latin typeface="Arial" panose="020B0604020202020204" pitchFamily="34" charset="0"/>
                <a:cs typeface="Arial" panose="020B0604020202020204" pitchFamily="34" charset="0"/>
              </a:rPr>
              <a:t>Column A lists all staff classifications identified on the claiming plan’s Grid. Also in Column A indicate yes or no for direct </a:t>
            </a:r>
            <a:r>
              <a:rPr lang="en-US" sz="3600" dirty="0" smtClean="0">
                <a:latin typeface="Arial" panose="020B0604020202020204" pitchFamily="34" charset="0"/>
                <a:cs typeface="Arial" panose="020B0604020202020204" pitchFamily="34" charset="0"/>
              </a:rPr>
              <a:t>charge.</a:t>
            </a:r>
          </a:p>
          <a:p>
            <a:r>
              <a:rPr lang="en-US" sz="3600" dirty="0" smtClean="0">
                <a:latin typeface="Arial" panose="020B0604020202020204" pitchFamily="34" charset="0"/>
                <a:cs typeface="Arial" panose="020B0604020202020204" pitchFamily="34" charset="0"/>
              </a:rPr>
              <a:t>In </a:t>
            </a:r>
            <a:r>
              <a:rPr lang="en-US" sz="3600" dirty="0">
                <a:latin typeface="Arial" panose="020B0604020202020204" pitchFamily="34" charset="0"/>
                <a:cs typeface="Arial" panose="020B0604020202020204" pitchFamily="34" charset="0"/>
              </a:rPr>
              <a:t>Columns B through L, report the number of minutes the person in each staff classification spent performing activities within each cost center as recorded on his/her time </a:t>
            </a:r>
            <a:r>
              <a:rPr lang="en-US" sz="3600" dirty="0" smtClean="0">
                <a:latin typeface="Arial" panose="020B0604020202020204" pitchFamily="34" charset="0"/>
                <a:cs typeface="Arial" panose="020B0604020202020204" pitchFamily="34" charset="0"/>
              </a:rPr>
              <a:t>study.</a:t>
            </a:r>
          </a:p>
          <a:p>
            <a:r>
              <a:rPr lang="en-US" sz="3600" dirty="0" smtClean="0">
                <a:latin typeface="Arial" panose="020B0604020202020204" pitchFamily="34" charset="0"/>
                <a:cs typeface="Arial" panose="020B0604020202020204" pitchFamily="34" charset="0"/>
              </a:rPr>
              <a:t>Column </a:t>
            </a:r>
            <a:r>
              <a:rPr lang="en-US" sz="3600" dirty="0">
                <a:latin typeface="Arial" panose="020B0604020202020204" pitchFamily="34" charset="0"/>
                <a:cs typeface="Arial" panose="020B0604020202020204" pitchFamily="34" charset="0"/>
              </a:rPr>
              <a:t>M is equal to the total minutes the person in the staff classification worked in that quarter.</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Schedule A – ENTER DATA</a:t>
            </a:r>
            <a:endParaRPr lang="en-US" dirty="0"/>
          </a:p>
        </p:txBody>
      </p:sp>
    </p:spTree>
    <p:extLst>
      <p:ext uri="{BB962C8B-B14F-4D97-AF65-F5344CB8AC3E}">
        <p14:creationId xmlns:p14="http://schemas.microsoft.com/office/powerpoint/2010/main" val="229642776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r>
              <a:rPr lang="en-US" dirty="0" smtClean="0">
                <a:solidFill>
                  <a:srgbClr val="0A295B"/>
                </a:solidFill>
                <a:latin typeface="Arial" panose="020B0604020202020204" pitchFamily="34" charset="0"/>
                <a:cs typeface="Arial" panose="020B0604020202020204" pitchFamily="34" charset="0"/>
              </a:rPr>
              <a:t>Will be posted on MH MAA website.</a:t>
            </a:r>
            <a:endParaRPr lang="en-US" dirty="0">
              <a:solidFill>
                <a:srgbClr val="0A295B"/>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PowerPoint Invoice Training</a:t>
            </a:r>
            <a:endParaRPr lang="en-US" dirty="0"/>
          </a:p>
        </p:txBody>
      </p:sp>
    </p:spTree>
    <p:extLst>
      <p:ext uri="{BB962C8B-B14F-4D97-AF65-F5344CB8AC3E}">
        <p14:creationId xmlns:p14="http://schemas.microsoft.com/office/powerpoint/2010/main" val="385478284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This concludes our presentation. I hope it will prove to be useful.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When the Mental Health MAA website is updated, it will be a good source for your MAA program.</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Thank you for attending this training.</a:t>
            </a:r>
            <a:endParaRPr lang="en-US" dirty="0">
              <a:solidFill>
                <a:schemeClr val="tx1"/>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r>
              <a:rPr lang="en-US" dirty="0" smtClean="0"/>
              <a:t>Conclusion</a:t>
            </a:r>
            <a:endParaRPr lang="en-US" dirty="0"/>
          </a:p>
        </p:txBody>
      </p:sp>
    </p:spTree>
    <p:extLst>
      <p:ext uri="{BB962C8B-B14F-4D97-AF65-F5344CB8AC3E}">
        <p14:creationId xmlns:p14="http://schemas.microsoft.com/office/powerpoint/2010/main" val="1628225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lstStyle/>
          <a:p>
            <a:r>
              <a:rPr lang="en-US" dirty="0" smtClean="0">
                <a:latin typeface="Arial" panose="020B0604020202020204" pitchFamily="34" charset="0"/>
                <a:cs typeface="Arial" panose="020B0604020202020204" pitchFamily="34" charset="0"/>
              </a:rPr>
              <a:t>Invoicing </a:t>
            </a:r>
          </a:p>
          <a:p>
            <a:r>
              <a:rPr lang="en-US" dirty="0" smtClean="0">
                <a:latin typeface="Arial" panose="020B0604020202020204" pitchFamily="34" charset="0"/>
                <a:cs typeface="Arial" panose="020B0604020202020204" pitchFamily="34" charset="0"/>
              </a:rPr>
              <a:t>How to complete the Quarterly Claims Worksheet</a:t>
            </a:r>
            <a:endParaRPr lang="en-US" dirty="0"/>
          </a:p>
        </p:txBody>
      </p:sp>
      <p:sp>
        <p:nvSpPr>
          <p:cNvPr id="5" name="Title 4"/>
          <p:cNvSpPr>
            <a:spLocks noGrp="1"/>
          </p:cNvSpPr>
          <p:nvPr>
            <p:ph type="title"/>
          </p:nvPr>
        </p:nvSpPr>
        <p:spPr/>
        <p:txBody>
          <a:bodyPr>
            <a:normAutofit/>
          </a:bodyPr>
          <a:lstStyle/>
          <a:p>
            <a:r>
              <a:rPr lang="en-US" dirty="0" smtClean="0"/>
              <a:t>Presentation Agenda (cont.)</a:t>
            </a:r>
            <a:endParaRPr lang="en-US" dirty="0"/>
          </a:p>
        </p:txBody>
      </p:sp>
    </p:spTree>
    <p:extLst>
      <p:ext uri="{BB962C8B-B14F-4D97-AF65-F5344CB8AC3E}">
        <p14:creationId xmlns:p14="http://schemas.microsoft.com/office/powerpoint/2010/main" val="383799265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70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5" name="Title 4"/>
          <p:cNvSpPr>
            <a:spLocks noGrp="1"/>
          </p:cNvSpPr>
          <p:nvPr>
            <p:ph type="title"/>
          </p:nvPr>
        </p:nvSpPr>
        <p:spPr/>
        <p:txBody>
          <a:bodyPr>
            <a:normAutofit/>
          </a:bodyPr>
          <a:lstStyle/>
          <a:p>
            <a:r>
              <a:rPr lang="en-US" dirty="0"/>
              <a:t>QUESTIONS </a:t>
            </a:r>
            <a:r>
              <a:rPr lang="en-US" dirty="0" smtClean="0"/>
              <a:t>??</a:t>
            </a:r>
            <a:endParaRPr lang="en-US" dirty="0"/>
          </a:p>
        </p:txBody>
      </p:sp>
    </p:spTree>
    <p:extLst>
      <p:ext uri="{BB962C8B-B14F-4D97-AF65-F5344CB8AC3E}">
        <p14:creationId xmlns:p14="http://schemas.microsoft.com/office/powerpoint/2010/main" val="3423149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lstStyle/>
          <a:p>
            <a:r>
              <a:rPr lang="en-US" dirty="0">
                <a:latin typeface="Arial" panose="020B0604020202020204" pitchFamily="34" charset="0"/>
                <a:cs typeface="Arial" panose="020B0604020202020204" pitchFamily="34" charset="0"/>
              </a:rPr>
              <a:t>The Code of Federal Regulations, 42 CFR Section 433.15 authorizes the Federal government to reimburse states for the cost of activities that the Secretary of Health and Human Services finds to be necessary for the proper and efficient administration of the State plan.</a:t>
            </a:r>
            <a:endParaRPr lang="en-US" dirty="0"/>
          </a:p>
        </p:txBody>
      </p:sp>
      <p:sp>
        <p:nvSpPr>
          <p:cNvPr id="5" name="Title 4"/>
          <p:cNvSpPr>
            <a:spLocks noGrp="1"/>
          </p:cNvSpPr>
          <p:nvPr>
            <p:ph type="title"/>
          </p:nvPr>
        </p:nvSpPr>
        <p:spPr/>
        <p:txBody>
          <a:bodyPr>
            <a:normAutofit/>
          </a:bodyPr>
          <a:lstStyle/>
          <a:p>
            <a:r>
              <a:rPr lang="en-US" dirty="0" smtClean="0"/>
              <a:t>Authority</a:t>
            </a:r>
            <a:endParaRPr lang="en-US" dirty="0"/>
          </a:p>
        </p:txBody>
      </p:sp>
    </p:spTree>
    <p:extLst>
      <p:ext uri="{BB962C8B-B14F-4D97-AF65-F5344CB8AC3E}">
        <p14:creationId xmlns:p14="http://schemas.microsoft.com/office/powerpoint/2010/main" val="3353925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8/16/2021</a:t>
            </a:fld>
            <a:endParaRPr lang="en-US"/>
          </a:p>
        </p:txBody>
      </p:sp>
      <p:sp>
        <p:nvSpPr>
          <p:cNvPr id="2" name="Content Placeholder 1"/>
          <p:cNvSpPr>
            <a:spLocks noGrp="1"/>
          </p:cNvSpPr>
          <p:nvPr>
            <p:ph idx="1"/>
          </p:nvPr>
        </p:nvSpPr>
        <p:spPr/>
        <p:txBody>
          <a:bodyPr/>
          <a:lstStyle/>
          <a:p>
            <a:r>
              <a:rPr lang="en-US" dirty="0">
                <a:latin typeface="Arial" panose="020B0604020202020204" pitchFamily="34" charset="0"/>
                <a:cs typeface="Arial" panose="020B0604020202020204" pitchFamily="34" charset="0"/>
              </a:rPr>
              <a:t>The Mental Health Medi-Cal Administrative Activities program allows county Mental Health Plans to claim federal reimbursement for the cost of administrative activities that support the Medi-Cal program.</a:t>
            </a:r>
            <a:endParaRPr lang="en-US" dirty="0"/>
          </a:p>
        </p:txBody>
      </p:sp>
      <p:sp>
        <p:nvSpPr>
          <p:cNvPr id="5" name="Title 4"/>
          <p:cNvSpPr>
            <a:spLocks noGrp="1"/>
          </p:cNvSpPr>
          <p:nvPr>
            <p:ph type="title"/>
          </p:nvPr>
        </p:nvSpPr>
        <p:spPr/>
        <p:txBody>
          <a:bodyPr>
            <a:normAutofit/>
          </a:bodyPr>
          <a:lstStyle/>
          <a:p>
            <a:r>
              <a:rPr lang="en-US" dirty="0" smtClean="0"/>
              <a:t>Purpose</a:t>
            </a:r>
            <a:endParaRPr lang="en-US" dirty="0"/>
          </a:p>
        </p:txBody>
      </p:sp>
    </p:spTree>
    <p:extLst>
      <p:ext uri="{BB962C8B-B14F-4D97-AF65-F5344CB8AC3E}">
        <p14:creationId xmlns:p14="http://schemas.microsoft.com/office/powerpoint/2010/main" val="3044053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2E2E2E"/>
      </a:dk1>
      <a:lt1>
        <a:srgbClr val="FFFFFF"/>
      </a:lt1>
      <a:dk2>
        <a:srgbClr val="2E2E2E"/>
      </a:dk2>
      <a:lt2>
        <a:srgbClr val="F9F7F5"/>
      </a:lt2>
      <a:accent1>
        <a:srgbClr val="27318B"/>
      </a:accent1>
      <a:accent2>
        <a:srgbClr val="7A227B"/>
      </a:accent2>
      <a:accent3>
        <a:srgbClr val="27318B"/>
      </a:accent3>
      <a:accent4>
        <a:srgbClr val="7A227B"/>
      </a:accent4>
      <a:accent5>
        <a:srgbClr val="27318B"/>
      </a:accent5>
      <a:accent6>
        <a:srgbClr val="7A227B"/>
      </a:accent6>
      <a:hlink>
        <a:srgbClr val="00B0F0"/>
      </a:hlink>
      <a:folHlink>
        <a:srgbClr val="0070C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HCS PowerPoint Template [Read-Only]" id="{F42FC367-53E4-448B-8B24-A78B508A4359}" vid="{705C266A-C3A1-46E0-B651-AA72FDD836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EF7B5F1A49D6C44F9EF3E441EAB6FA91" ma:contentTypeVersion="36" ma:contentTypeDescription="This is the Custom Document Type for use by DHCS" ma:contentTypeScope="" ma:versionID="dd9e60763d672dfd6005b7d42a358f16">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28</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Local Governmental Financing</TermName>
          <TermId xmlns="http://schemas.microsoft.com/office/infopath/2007/PartnerControls">80c71d1a-be15-484a-88bb-f1f056d69f94</TermId>
        </TermInfo>
      </Terms>
    </o68eaf9243684232b2418c37bbb152dc>
    <Abstract xmlns="69bc34b3-1921-46c7-8c7a-d18363374b4b" xsi:nil="true"/>
    <PublishingContactName xmlns="http://schemas.microsoft.com/sharepoint/v3" xsi:nil="true"/>
    <TAGAge xmlns="69bc34b3-1921-46c7-8c7a-d18363374b4b" xsi:nil="true"/>
    <_dlc_DocId xmlns="69bc34b3-1921-46c7-8c7a-d18363374b4b">DHCSDOC-1832079576-2489</_dlc_DocId>
    <_dlc_DocIdUrl xmlns="69bc34b3-1921-46c7-8c7a-d18363374b4b">
      <Url>https://dhcscagovauthoring/services/_layouts/15/DocIdRedir.aspx?ID=DHCSDOC-1832079576-2489</Url>
      <Description>DHCSDOC-1832079576-2489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68F89E4-0B74-45EE-A022-514155BCA6B6}"/>
</file>

<file path=customXml/itemProps2.xml><?xml version="1.0" encoding="utf-8"?>
<ds:datastoreItem xmlns:ds="http://schemas.openxmlformats.org/officeDocument/2006/customXml" ds:itemID="{404B4B0F-89AF-46B4-BE46-5C7A87D28001}">
  <ds:schemaRef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4070c4cb-03ac-4e22-aecf-ab319e2b04e2"/>
    <ds:schemaRef ds:uri="http://schemas.openxmlformats.org/package/2006/metadata/core-properties"/>
    <ds:schemaRef ds:uri="1c5906c4-8e77-4c84-9f56-54bab3758c46"/>
    <ds:schemaRef ds:uri="http://www.w3.org/XML/1998/namespace"/>
  </ds:schemaRefs>
</ds:datastoreItem>
</file>

<file path=customXml/itemProps3.xml><?xml version="1.0" encoding="utf-8"?>
<ds:datastoreItem xmlns:ds="http://schemas.openxmlformats.org/officeDocument/2006/customXml" ds:itemID="{8D70F66B-E7C7-42D1-B6D6-7604D8D137CE}">
  <ds:schemaRefs>
    <ds:schemaRef ds:uri="http://schemas.microsoft.com/sharepoint/v3/contenttype/forms"/>
  </ds:schemaRefs>
</ds:datastoreItem>
</file>

<file path=customXml/itemProps4.xml><?xml version="1.0" encoding="utf-8"?>
<ds:datastoreItem xmlns:ds="http://schemas.openxmlformats.org/officeDocument/2006/customXml" ds:itemID="{A9810617-7143-4396-954C-B653BE26F54A}"/>
</file>

<file path=docProps/app.xml><?xml version="1.0" encoding="utf-8"?>
<Properties xmlns="http://schemas.openxmlformats.org/officeDocument/2006/extended-properties" xmlns:vt="http://schemas.openxmlformats.org/officeDocument/2006/docPropsVTypes">
  <Template>DHCS PowerPoint Template</Template>
  <TotalTime>128</TotalTime>
  <Words>3174</Words>
  <Application>Microsoft Office PowerPoint</Application>
  <PresentationFormat>On-screen Show (4:3)</PresentationFormat>
  <Paragraphs>365</Paragraphs>
  <Slides>70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70</vt:i4>
      </vt:variant>
    </vt:vector>
  </HeadingPairs>
  <TitlesOfParts>
    <vt:vector size="74" baseType="lpstr">
      <vt:lpstr>Arial</vt:lpstr>
      <vt:lpstr>Calibri</vt:lpstr>
      <vt:lpstr>Open Sans</vt:lpstr>
      <vt:lpstr>Office Theme</vt:lpstr>
      <vt:lpstr>Department of Health Care Services – Mental Health Medi-Cal Administrative Activities</vt:lpstr>
      <vt:lpstr>Welcome ……</vt:lpstr>
      <vt:lpstr>Questions</vt:lpstr>
      <vt:lpstr>Overview of DHCS’ Role in MH MAA</vt:lpstr>
      <vt:lpstr>Presentation Agenda</vt:lpstr>
      <vt:lpstr>Presentation Agenda (cont)</vt:lpstr>
      <vt:lpstr>Presentation Agenda (cont.)</vt:lpstr>
      <vt:lpstr>Authority</vt:lpstr>
      <vt:lpstr>Purpose</vt:lpstr>
      <vt:lpstr>MH MAA Established in 1995</vt:lpstr>
      <vt:lpstr>Participation in MAA</vt:lpstr>
      <vt:lpstr>Why Participate in MH MAA</vt:lpstr>
      <vt:lpstr>Claiming Plans and Amendments</vt:lpstr>
      <vt:lpstr>Claiming Plan vs. Claiming Unit</vt:lpstr>
      <vt:lpstr>MAA Programs</vt:lpstr>
      <vt:lpstr>MH MAA Web Site</vt:lpstr>
      <vt:lpstr>MH MAA Website</vt:lpstr>
      <vt:lpstr>MH MAA Web Site (cont)</vt:lpstr>
      <vt:lpstr>MH MAA Mailbox</vt:lpstr>
      <vt:lpstr>Activity Codes</vt:lpstr>
      <vt:lpstr>Activity Codes (cont)</vt:lpstr>
      <vt:lpstr>Activity Codes (cont.)</vt:lpstr>
      <vt:lpstr>Preparing a Claiming Plan</vt:lpstr>
      <vt:lpstr>Preparing a Claiming Plan (cont)</vt:lpstr>
      <vt:lpstr>Components of a Claiming Plan</vt:lpstr>
      <vt:lpstr>Claiming Plan</vt:lpstr>
      <vt:lpstr>Checklist</vt:lpstr>
      <vt:lpstr>Claiming Plan (cont)</vt:lpstr>
      <vt:lpstr>Claiming Plan (cont.)</vt:lpstr>
      <vt:lpstr>Certification Statement</vt:lpstr>
      <vt:lpstr>Certification Statement (cont)</vt:lpstr>
      <vt:lpstr>Claiming Unit Functions Grid</vt:lpstr>
      <vt:lpstr>Claiming Unit Functions Grid (cont)</vt:lpstr>
      <vt:lpstr>Grid (cont)</vt:lpstr>
      <vt:lpstr>Claiming Unit Functions Grid (cont.)</vt:lpstr>
      <vt:lpstr>Outreach Activity Sheet</vt:lpstr>
      <vt:lpstr>Outreach Activity Sheet (cont)</vt:lpstr>
      <vt:lpstr>Activity Code 4 – M/C Outreach</vt:lpstr>
      <vt:lpstr>Activity Code 4 – M/C Outreach (cont)</vt:lpstr>
      <vt:lpstr>Outreach Activity Sheet (cont.)</vt:lpstr>
      <vt:lpstr>Outreach Activity Sheets (cont)</vt:lpstr>
      <vt:lpstr>Outreach Activity Sheets (cont.)</vt:lpstr>
      <vt:lpstr>Activity Sheets</vt:lpstr>
      <vt:lpstr>Contract</vt:lpstr>
      <vt:lpstr>Contract (cont)</vt:lpstr>
      <vt:lpstr>Duty Statements</vt:lpstr>
      <vt:lpstr>Common Oversights</vt:lpstr>
      <vt:lpstr>Common Oversights (cont)</vt:lpstr>
      <vt:lpstr>Common Oversights (cont.)</vt:lpstr>
      <vt:lpstr>Common Oversights – Code 17</vt:lpstr>
      <vt:lpstr>Common Oversights – Code 18</vt:lpstr>
      <vt:lpstr>Time Study</vt:lpstr>
      <vt:lpstr>Time Study (cont)</vt:lpstr>
      <vt:lpstr>Time Study (cont.)</vt:lpstr>
      <vt:lpstr>SKILLED PROFESSIONAL MEDICAL PERSONNEL</vt:lpstr>
      <vt:lpstr>SPMP (cont)</vt:lpstr>
      <vt:lpstr>SPMP (cont.)</vt:lpstr>
      <vt:lpstr>Medi-Cal Discount Percentage</vt:lpstr>
      <vt:lpstr>Medi-Cal Discount Percentage (cont)</vt:lpstr>
      <vt:lpstr>Medi-Cal Discount Percentage (cont.)</vt:lpstr>
      <vt:lpstr>Medi-Cal Discount Percentage Calculation</vt:lpstr>
      <vt:lpstr>Medi-Cal Discount Percentage Calculations</vt:lpstr>
      <vt:lpstr>Overview of SCHEDULE A through SCHEDULE G</vt:lpstr>
      <vt:lpstr>Schedule A Purpose</vt:lpstr>
      <vt:lpstr>Schedule A</vt:lpstr>
      <vt:lpstr>Schedule A </vt:lpstr>
      <vt:lpstr>Schedule A – ENTER DATA</vt:lpstr>
      <vt:lpstr>PowerPoint Invoice Training</vt:lpstr>
      <vt:lpstr>Conclusion</vt:lpstr>
      <vt:lpstr>QUESTIONS ??</vt:lpstr>
    </vt:vector>
  </TitlesOfParts>
  <Company>Dept. of Health Care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Kicin, Kevin@DHCS</dc:creator>
  <cp:lastModifiedBy>Kicin, Kevin@DHCS</cp:lastModifiedBy>
  <cp:revision>18</cp:revision>
  <dcterms:created xsi:type="dcterms:W3CDTF">2021-08-12T16:04:55Z</dcterms:created>
  <dcterms:modified xsi:type="dcterms:W3CDTF">2021-08-16T18:21:25Z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0x010100EEE380F46F125946A8B4C4C90D9FFCDC00EF7B5F1A49D6C44F9EF3E441EAB6FA91</vt:lpwstr>
  </property>
  <property fmtid="{D5CDD505-2E9C-101B-9397-08002B2CF9AE}" pid="3" name="_dlc_DocIdItemGuid">
    <vt:lpwstr>7fb65848-7b01-4dda-9246-f248c03be85e</vt:lpwstr>
  </property>
  <property fmtid="{D5CDD505-2E9C-101B-9397-08002B2CF9AE}" pid="4" name="Division">
    <vt:lpwstr>28;#Local Governmental Financing|80c71d1a-be15-484a-88bb-f1f056d69f94</vt:lpwstr>
  </property>
</Properties>
</file>