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notesSlides/notesSlide1.xml" ContentType="application/vnd.openxmlformats-officedocument.presentationml.notesSlide+xml"/>
  <Override PartName="/ppt/slideLayouts/slideLayout36.xml" ContentType="application/vnd.openxmlformats-officedocument.presentationml.slideLayout+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Masters/notesMaster1.xml" ContentType="application/vnd.openxmlformats-officedocument.presentationml.notesMaster+xml"/>
  <Override PartName="/ppt/authors.xml" ContentType="application/vnd.ms-powerpoint.authors+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customXml/itemProps1.xml" ContentType="application/vnd.openxmlformats-officedocument.customXmlProperties+xml"/>
  <Override PartName="/customXml/itemProps2.xml" ContentType="application/vnd.openxmlformats-officedocument.customXmlProperties+xml"/>
  <Override PartName="/docMetadata/LabelInfo.xml" ContentType="application/vnd.ms-office.classificationlabel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3.xml" ContentType="application/vnd.openxmlformats-officedocument.customXml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6" r:id="rId4"/>
  </p:sldMasterIdLst>
  <p:notesMasterIdLst>
    <p:notesMasterId r:id="rId23"/>
  </p:notesMasterIdLst>
  <p:handoutMasterIdLst>
    <p:handoutMasterId r:id="rId24"/>
  </p:handoutMasterIdLst>
  <p:sldIdLst>
    <p:sldId id="328" r:id="rId5"/>
    <p:sldId id="358" r:id="rId6"/>
    <p:sldId id="484" r:id="rId7"/>
    <p:sldId id="449" r:id="rId8"/>
    <p:sldId id="456" r:id="rId9"/>
    <p:sldId id="473" r:id="rId10"/>
    <p:sldId id="474" r:id="rId11"/>
    <p:sldId id="475" r:id="rId12"/>
    <p:sldId id="476" r:id="rId13"/>
    <p:sldId id="464" r:id="rId14"/>
    <p:sldId id="479" r:id="rId15"/>
    <p:sldId id="480" r:id="rId16"/>
    <p:sldId id="472" r:id="rId17"/>
    <p:sldId id="483" r:id="rId18"/>
    <p:sldId id="482" r:id="rId19"/>
    <p:sldId id="453" r:id="rId20"/>
    <p:sldId id="455" r:id="rId21"/>
    <p:sldId id="454" r:id="rId2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2FBF92F-B4F2-4649-0B12-007E3E24E6CD}" name="Vu, Carolyn@DHCS" initials="CV" userId="S::Carolyn.Vu@dhcs.ca.gov::633d4dd9-ff06-4956-8ebf-32f0e090c853" providerId="AD"/>
  <p188:author id="{D8CF2C37-30CA-E9E8-22A2-0FFA06889A84}" name="Gabrielle Katz - Mathematica" initials="GK" userId="S::GKatz@mathematica-mpr.com::a6345a7f-3b8e-4cf7-acbe-890c523e86f3" providerId="AD"/>
  <p188:author id="{DEC5943D-24E8-9B44-2C1F-C9855168AA3B}" name="Wendy Trafton" initials="WT" userId="S::WTrafton@mathematica-mpr.com::0ca90d27-ff0a-4922-83db-006559afa772" providerId="AD"/>
  <p188:author id="{2AF4D958-9792-D0C8-77D8-20AD331FE5F9}" name="Dayna Gallagher" initials="DG" userId="S::DGallagher@mathematica-mpr.com::f6635ec8-2445-476b-adb5-557379341cd5" providerId="AD"/>
  <p188:author id="{E2D9BDC5-C883-227D-3DB0-CB78FE6CFBEF}" name="Tovar, Andrea (Andie)@DHCS" initials="T(" userId="S::andrea.tovar@dhcs.ca.gov::44d24796-2024-46bd-8f37-06e652b0ba28" providerId="AD"/>
  <p188:author id="{52054FEF-639E-7518-9158-3A49D8AD65CE}" name="Meg Maxwell" initials="MM" userId="S::MMaxwell@mathematica-mpr.com::394731b1-19d4-4f34-9a3b-7c6dac2ca0c2" providerId="AD"/>
  <p188:author id="{625E76EF-9969-593F-91EF-2178B2124302}" name="Patricia Rowan" initials="PR" userId="S::PRowan@mathematica-mpr.com::8101b77c-9a9d-40a1-83a7-4c2743c759a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Tkachuk, Katie (DIR-OC)@DHCS" initials="TK(" lastIdx="14" clrIdx="0">
    <p:extLst>
      <p:ext uri="{19B8F6BF-5375-455C-9EA6-DF929625EA0E}">
        <p15:presenceInfo xmlns:p15="http://schemas.microsoft.com/office/powerpoint/2012/main" userId="S-1-5-21-746137067-1767777339-682003330-231562" providerId="AD"/>
      </p:ext>
    </p:extLst>
  </p:cmAuthor>
  <p:cmAuthor id="2" name="Limon, Nellie (OC)@DHCS" initials="LN(" lastIdx="5" clrIdx="1">
    <p:extLst>
      <p:ext uri="{19B8F6BF-5375-455C-9EA6-DF929625EA0E}">
        <p15:presenceInfo xmlns:p15="http://schemas.microsoft.com/office/powerpoint/2012/main" userId="S-1-5-21-746137067-1767777339-682003330-218914" providerId="AD"/>
      </p:ext>
    </p:extLst>
  </p:cmAuthor>
  <p:cmAuthor id="3" name="Weiner, Mitchell (OC)@DHCS" initials="WM(" lastIdx="1" clrIdx="2">
    <p:extLst>
      <p:ext uri="{19B8F6BF-5375-455C-9EA6-DF929625EA0E}">
        <p15:presenceInfo xmlns:p15="http://schemas.microsoft.com/office/powerpoint/2012/main" userId="S-1-5-21-746137067-1767777339-682003330-171837" providerId="AD"/>
      </p:ext>
    </p:extLst>
  </p:cmAuthor>
  <p:cmAuthor id="4" name="Williams, Norman (OC)@DHCS" initials="WN(" lastIdx="9" clrIdx="3">
    <p:extLst>
      <p:ext uri="{19B8F6BF-5375-455C-9EA6-DF929625EA0E}">
        <p15:presenceInfo xmlns:p15="http://schemas.microsoft.com/office/powerpoint/2012/main" userId="S-1-5-21-746137067-1767777339-682003330-101805" providerId="AD"/>
      </p:ext>
    </p:extLst>
  </p:cmAuthor>
  <p:cmAuthor id="5" name="Matamoros, Jennifer (OC)@DHCS" initials="MJ(" lastIdx="4" clrIdx="4">
    <p:extLst>
      <p:ext uri="{19B8F6BF-5375-455C-9EA6-DF929625EA0E}">
        <p15:presenceInfo xmlns:p15="http://schemas.microsoft.com/office/powerpoint/2012/main" userId="S-1-5-21-746137067-1767777339-682003330-20027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ADCE2"/>
    <a:srgbClr val="FDE9C6"/>
    <a:srgbClr val="1E72C7"/>
    <a:srgbClr val="505050"/>
    <a:srgbClr val="CADBE2"/>
    <a:srgbClr val="F8DCC8"/>
    <a:srgbClr val="F9A71C"/>
    <a:srgbClr val="14315A"/>
    <a:srgbClr val="2D6E8D"/>
    <a:srgbClr val="EAED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8E6523E-D7FE-4176-9EBD-51BC9727F29F}" v="1" dt="2025-10-10T15:16:31.97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1" d="100"/>
          <a:sy n="101" d="100"/>
        </p:scale>
        <p:origin x="348" y="102"/>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32" Type="http://schemas.openxmlformats.org/officeDocument/2006/relationships/customXml" Target="../customXml/item4.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73B4C319-6D69-4629-A11E-3F322A084010}" type="datetimeFigureOut">
              <a:rPr lang="en-US" smtClean="0"/>
              <a:t>1/6/2026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AFD3F05A-801B-440F-8252-3FD3A151B55C}" type="slidenum">
              <a:rPr lang="en-US" smtClean="0"/>
              <a:t>‹#›</a:t>
            </a:fld>
            <a:endParaRPr lang="en-US"/>
          </a:p>
        </p:txBody>
      </p:sp>
    </p:spTree>
    <p:extLst>
      <p:ext uri="{BB962C8B-B14F-4D97-AF65-F5344CB8AC3E}">
        <p14:creationId xmlns:p14="http://schemas.microsoft.com/office/powerpoint/2010/main" val="6481083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1"/>
            <a:ext cx="3037840" cy="466434"/>
          </a:xfrm>
          <a:prstGeom prst="rect">
            <a:avLst/>
          </a:prstGeom>
        </p:spPr>
        <p:txBody>
          <a:bodyPr vert="horz" lIns="93177" tIns="46589" rIns="93177" bIns="46589" rtlCol="0"/>
          <a:lstStyle>
            <a:lvl1pPr algn="r">
              <a:defRPr sz="1200"/>
            </a:lvl1pPr>
          </a:lstStyle>
          <a:p>
            <a:fld id="{7C6EC111-66C1-4EE5-A06C-ED37731955D0}" type="datetimeFigureOut">
              <a:rPr lang="en-US" smtClean="0"/>
              <a:t>1/6/2026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3"/>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0ECA9DC-8E96-4C18-A0D0-F5C5C0229E3D}" type="slidenum">
              <a:rPr lang="en-US" smtClean="0"/>
              <a:t>‹#›</a:t>
            </a:fld>
            <a:endParaRPr lang="en-US"/>
          </a:p>
        </p:txBody>
      </p:sp>
    </p:spTree>
    <p:extLst>
      <p:ext uri="{BB962C8B-B14F-4D97-AF65-F5344CB8AC3E}">
        <p14:creationId xmlns:p14="http://schemas.microsoft.com/office/powerpoint/2010/main" val="24525184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a:latin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D0ECA9DC-8E96-4C18-A0D0-F5C5C0229E3D}" type="slidenum">
              <a:rPr lang="en-US" smtClean="0"/>
              <a:t>1</a:t>
            </a:fld>
            <a:endParaRPr lang="en-US"/>
          </a:p>
        </p:txBody>
      </p:sp>
    </p:spTree>
    <p:extLst>
      <p:ext uri="{BB962C8B-B14F-4D97-AF65-F5344CB8AC3E}">
        <p14:creationId xmlns:p14="http://schemas.microsoft.com/office/powerpoint/2010/main" val="31246692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D0ECA9DC-8E96-4C18-A0D0-F5C5C0229E3D}" type="slidenum">
              <a:rPr lang="en-US" smtClean="0"/>
              <a:t>6</a:t>
            </a:fld>
            <a:endParaRPr lang="en-US"/>
          </a:p>
        </p:txBody>
      </p:sp>
    </p:spTree>
    <p:extLst>
      <p:ext uri="{BB962C8B-B14F-4D97-AF65-F5344CB8AC3E}">
        <p14:creationId xmlns:p14="http://schemas.microsoft.com/office/powerpoint/2010/main" val="7003584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a:latin typeface="Segoe UI"/>
              <a:cs typeface="Segoe UI"/>
            </a:endParaRPr>
          </a:p>
        </p:txBody>
      </p:sp>
      <p:sp>
        <p:nvSpPr>
          <p:cNvPr id="4" name="Slide Number Placeholder 3"/>
          <p:cNvSpPr>
            <a:spLocks noGrp="1"/>
          </p:cNvSpPr>
          <p:nvPr>
            <p:ph type="sldNum" sz="quarter" idx="5"/>
          </p:nvPr>
        </p:nvSpPr>
        <p:spPr/>
        <p:txBody>
          <a:bodyPr/>
          <a:lstStyle/>
          <a:p>
            <a:fld id="{D0ECA9DC-8E96-4C18-A0D0-F5C5C0229E3D}" type="slidenum">
              <a:rPr lang="en-US" smtClean="0"/>
              <a:t>9</a:t>
            </a:fld>
            <a:endParaRPr lang="en-US"/>
          </a:p>
        </p:txBody>
      </p:sp>
    </p:spTree>
    <p:extLst>
      <p:ext uri="{BB962C8B-B14F-4D97-AF65-F5344CB8AC3E}">
        <p14:creationId xmlns:p14="http://schemas.microsoft.com/office/powerpoint/2010/main" val="32395066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ECA9DC-8E96-4C18-A0D0-F5C5C0229E3D}" type="slidenum">
              <a:rPr lang="en-US" smtClean="0"/>
              <a:t>10</a:t>
            </a:fld>
            <a:endParaRPr lang="en-US"/>
          </a:p>
        </p:txBody>
      </p:sp>
    </p:spTree>
    <p:extLst>
      <p:ext uri="{BB962C8B-B14F-4D97-AF65-F5344CB8AC3E}">
        <p14:creationId xmlns:p14="http://schemas.microsoft.com/office/powerpoint/2010/main" val="42837511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C59662-F674-B02D-5488-175C4C8F91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0AE817-7111-5BE8-CBF2-45639E5EBB1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9F9FD1D-2FCE-0A37-E4AA-39471FE53B6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0EB52AD-6C83-678D-FA55-FC044CFEA627}"/>
              </a:ext>
            </a:extLst>
          </p:cNvPr>
          <p:cNvSpPr>
            <a:spLocks noGrp="1"/>
          </p:cNvSpPr>
          <p:nvPr>
            <p:ph type="sldNum" sz="quarter" idx="5"/>
          </p:nvPr>
        </p:nvSpPr>
        <p:spPr/>
        <p:txBody>
          <a:bodyPr/>
          <a:lstStyle/>
          <a:p>
            <a:fld id="{D0ECA9DC-8E96-4C18-A0D0-F5C5C0229E3D}" type="slidenum">
              <a:rPr lang="en-US" smtClean="0"/>
              <a:t>13</a:t>
            </a:fld>
            <a:endParaRPr lang="en-US"/>
          </a:p>
        </p:txBody>
      </p:sp>
    </p:spTree>
    <p:extLst>
      <p:ext uri="{BB962C8B-B14F-4D97-AF65-F5344CB8AC3E}">
        <p14:creationId xmlns:p14="http://schemas.microsoft.com/office/powerpoint/2010/main" val="39979644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ECA9DC-8E96-4C18-A0D0-F5C5C0229E3D}" type="slidenum">
              <a:rPr lang="en-US" smtClean="0"/>
              <a:t>17</a:t>
            </a:fld>
            <a:endParaRPr lang="en-US"/>
          </a:p>
        </p:txBody>
      </p:sp>
    </p:spTree>
    <p:extLst>
      <p:ext uri="{BB962C8B-B14F-4D97-AF65-F5344CB8AC3E}">
        <p14:creationId xmlns:p14="http://schemas.microsoft.com/office/powerpoint/2010/main" val="106888379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9" name="Graphic 8">
            <a:extLst>
              <a:ext uri="{FF2B5EF4-FFF2-40B4-BE49-F238E27FC236}">
                <a16:creationId xmlns:a16="http://schemas.microsoft.com/office/drawing/2014/main" id="{7EB933B1-79E1-F46F-31A0-92699C404BD4}"/>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296" t="10534" r="1162"/>
          <a:stretch/>
        </p:blipFill>
        <p:spPr>
          <a:xfrm>
            <a:off x="0" y="0"/>
            <a:ext cx="12191999" cy="5913033"/>
          </a:xfrm>
          <a:prstGeom prst="rect">
            <a:avLst/>
          </a:prstGeom>
        </p:spPr>
      </p:pic>
      <p:sp>
        <p:nvSpPr>
          <p:cNvPr id="2" name="Title 1"/>
          <p:cNvSpPr>
            <a:spLocks noGrp="1"/>
          </p:cNvSpPr>
          <p:nvPr>
            <p:ph type="ctrTitle" hasCustomPrompt="1"/>
          </p:nvPr>
        </p:nvSpPr>
        <p:spPr>
          <a:xfrm>
            <a:off x="1524000" y="607219"/>
            <a:ext cx="9144000" cy="2387600"/>
          </a:xfrm>
        </p:spPr>
        <p:txBody>
          <a:bodyPr anchor="b">
            <a:noAutofit/>
          </a:bodyPr>
          <a:lstStyle>
            <a:lvl1pPr algn="ctr">
              <a:spcAft>
                <a:spcPts val="600"/>
              </a:spcAft>
              <a:defRPr sz="4800" b="0" i="0" baseline="0">
                <a:solidFill>
                  <a:schemeClr val="bg1"/>
                </a:solidFill>
                <a:latin typeface="Segoe UI" panose="020B0502040204020203" pitchFamily="34" charset="0"/>
                <a:cs typeface="Segoe UI" panose="020B0502040204020203" pitchFamily="34" charset="0"/>
              </a:defRPr>
            </a:lvl1pPr>
          </a:lstStyle>
          <a:p>
            <a:r>
              <a:rPr lang="en-US"/>
              <a:t>TITLE OF THE MAIN PRESENTATION</a:t>
            </a:r>
          </a:p>
        </p:txBody>
      </p:sp>
      <p:sp>
        <p:nvSpPr>
          <p:cNvPr id="3" name="Subtitle 2"/>
          <p:cNvSpPr>
            <a:spLocks noGrp="1"/>
          </p:cNvSpPr>
          <p:nvPr>
            <p:ph type="subTitle" idx="1" hasCustomPrompt="1"/>
          </p:nvPr>
        </p:nvSpPr>
        <p:spPr>
          <a:xfrm>
            <a:off x="1524000" y="3192735"/>
            <a:ext cx="9144000" cy="1655762"/>
          </a:xfrm>
        </p:spPr>
        <p:txBody>
          <a:bodyPr>
            <a:noAutofit/>
          </a:bodyPr>
          <a:lstStyle>
            <a:lvl1pPr marL="0" indent="0" algn="ctr">
              <a:spcAft>
                <a:spcPts val="600"/>
              </a:spcAft>
              <a:buNone/>
              <a:defRPr sz="2800" baseline="0">
                <a:solidFill>
                  <a:schemeClr val="bg1"/>
                </a:solidFill>
                <a:latin typeface="Segoe UI" panose="020B0502040204020203" pitchFamily="34" charset="0"/>
                <a:cs typeface="Segoe UI"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AND A SUBTITLE, IF NEEDED</a:t>
            </a:r>
          </a:p>
        </p:txBody>
      </p:sp>
      <p:sp>
        <p:nvSpPr>
          <p:cNvPr id="6" name="Slide Number Placeholder 5"/>
          <p:cNvSpPr>
            <a:spLocks noGrp="1"/>
          </p:cNvSpPr>
          <p:nvPr>
            <p:ph type="sldNum" sz="quarter" idx="12"/>
          </p:nvPr>
        </p:nvSpPr>
        <p:spPr/>
        <p:txBody>
          <a:bodyPr/>
          <a:lstStyle>
            <a:lvl1pPr>
              <a:defRPr>
                <a:solidFill>
                  <a:schemeClr val="tx1"/>
                </a:solidFill>
              </a:defRPr>
            </a:lvl1pPr>
          </a:lstStyle>
          <a:p>
            <a:r>
              <a:rPr lang="en-US"/>
              <a:t>12/1/2024</a:t>
            </a: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812" y="6036375"/>
            <a:ext cx="1222102" cy="598254"/>
          </a:xfrm>
          <a:prstGeom prst="rect">
            <a:avLst/>
          </a:prstGeom>
        </p:spPr>
      </p:pic>
      <p:pic>
        <p:nvPicPr>
          <p:cNvPr id="5" name="Graphic 4">
            <a:extLst>
              <a:ext uri="{FF2B5EF4-FFF2-40B4-BE49-F238E27FC236}">
                <a16:creationId xmlns:a16="http://schemas.microsoft.com/office/drawing/2014/main" id="{F2BE1839-8EE3-8B11-CBAE-4E87A50B9A52}"/>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296" t="10534" r="1162"/>
          <a:stretch/>
        </p:blipFill>
        <p:spPr>
          <a:xfrm>
            <a:off x="0" y="0"/>
            <a:ext cx="12191999" cy="5913033"/>
          </a:xfrm>
          <a:prstGeom prst="rect">
            <a:avLst/>
          </a:prstGeom>
        </p:spPr>
      </p:pic>
      <p:pic>
        <p:nvPicPr>
          <p:cNvPr id="7" name="Picture 6">
            <a:extLst>
              <a:ext uri="{FF2B5EF4-FFF2-40B4-BE49-F238E27FC236}">
                <a16:creationId xmlns:a16="http://schemas.microsoft.com/office/drawing/2014/main" id="{08667A29-2114-38DD-9C08-6565D7865ED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57812" y="6036375"/>
            <a:ext cx="1222102" cy="598254"/>
          </a:xfrm>
          <a:prstGeom prst="rect">
            <a:avLst/>
          </a:prstGeom>
        </p:spPr>
      </p:pic>
    </p:spTree>
    <p:extLst>
      <p:ext uri="{BB962C8B-B14F-4D97-AF65-F5344CB8AC3E}">
        <p14:creationId xmlns:p14="http://schemas.microsoft.com/office/powerpoint/2010/main" val="97674752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hree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C5BF41E-3980-DD44-A21F-B0EAB4BB5E5E}"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F322374E-EE60-5672-8F63-B9288F03FF66}"/>
              </a:ext>
            </a:extLst>
          </p:cNvPr>
          <p:cNvSpPr>
            <a:spLocks noGrp="1"/>
          </p:cNvSpPr>
          <p:nvPr>
            <p:ph sz="quarter" idx="18"/>
          </p:nvPr>
        </p:nvSpPr>
        <p:spPr>
          <a:xfrm>
            <a:off x="838200"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F44B25EA-C171-DBD9-9E8D-B68381B94343}"/>
              </a:ext>
            </a:extLst>
          </p:cNvPr>
          <p:cNvSpPr>
            <a:spLocks noGrp="1"/>
          </p:cNvSpPr>
          <p:nvPr>
            <p:ph sz="quarter" idx="19"/>
          </p:nvPr>
        </p:nvSpPr>
        <p:spPr>
          <a:xfrm>
            <a:off x="446487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F8A568CF-0D09-9FF5-703A-4A5D58F54CEC}"/>
              </a:ext>
            </a:extLst>
          </p:cNvPr>
          <p:cNvSpPr>
            <a:spLocks noGrp="1"/>
          </p:cNvSpPr>
          <p:nvPr>
            <p:ph sz="quarter" idx="20"/>
          </p:nvPr>
        </p:nvSpPr>
        <p:spPr>
          <a:xfrm>
            <a:off x="808713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54584881"/>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hree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F01BD33-BE92-C04D-B2A6-9A4D9D39714D}"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57BE33ED-580C-9502-DB72-FC0FA78F5699}"/>
              </a:ext>
            </a:extLst>
          </p:cNvPr>
          <p:cNvSpPr>
            <a:spLocks noGrp="1"/>
          </p:cNvSpPr>
          <p:nvPr>
            <p:ph sz="quarter" idx="18"/>
          </p:nvPr>
        </p:nvSpPr>
        <p:spPr>
          <a:xfrm>
            <a:off x="838200" y="1803400"/>
            <a:ext cx="32639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20ACCB50-F818-CE54-5746-7B876F762079}"/>
              </a:ext>
            </a:extLst>
          </p:cNvPr>
          <p:cNvSpPr>
            <a:spLocks noGrp="1"/>
          </p:cNvSpPr>
          <p:nvPr>
            <p:ph sz="quarter" idx="19"/>
          </p:nvPr>
        </p:nvSpPr>
        <p:spPr>
          <a:xfrm>
            <a:off x="4460460" y="1803400"/>
            <a:ext cx="32639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8275F5BF-4E9C-E180-55E1-76D47C567F36}"/>
              </a:ext>
            </a:extLst>
          </p:cNvPr>
          <p:cNvSpPr>
            <a:spLocks noGrp="1"/>
          </p:cNvSpPr>
          <p:nvPr>
            <p:ph sz="quarter" idx="20"/>
          </p:nvPr>
        </p:nvSpPr>
        <p:spPr>
          <a:xfrm>
            <a:off x="8082721" y="1803400"/>
            <a:ext cx="3263900" cy="4351338"/>
          </a:xfrm>
          <a:solidFill>
            <a:srgbClr val="F8DCC8"/>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5402630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3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5A3E606-B700-454D-BDDF-6F82E9798BDB}"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1DBD8DB0-30E7-7721-D04D-68755AB62AF0}"/>
              </a:ext>
            </a:extLst>
          </p:cNvPr>
          <p:cNvSpPr>
            <a:spLocks noGrp="1"/>
          </p:cNvSpPr>
          <p:nvPr>
            <p:ph type="pic" sz="quarter" idx="18" hasCustomPrompt="1"/>
          </p:nvPr>
        </p:nvSpPr>
        <p:spPr>
          <a:xfrm>
            <a:off x="1906671" y="1828763"/>
            <a:ext cx="927107" cy="925763"/>
          </a:xfrm>
        </p:spPr>
        <p:txBody>
          <a:bodyPr anchor="ctr">
            <a:noAutofit/>
          </a:bodyPr>
          <a:lstStyle>
            <a:lvl1pPr marL="0" indent="0" algn="ctr">
              <a:buNone/>
              <a:defRPr sz="2000"/>
            </a:lvl1pPr>
          </a:lstStyle>
          <a:p>
            <a:r>
              <a:rPr lang="en-US"/>
              <a:t>Icon</a:t>
            </a:r>
          </a:p>
        </p:txBody>
      </p:sp>
      <p:sp>
        <p:nvSpPr>
          <p:cNvPr id="4" name="Picture Placeholder 2">
            <a:extLst>
              <a:ext uri="{FF2B5EF4-FFF2-40B4-BE49-F238E27FC236}">
                <a16:creationId xmlns:a16="http://schemas.microsoft.com/office/drawing/2014/main" id="{A57E1EF6-22A8-EF12-4EA1-4DF17C4B6996}"/>
              </a:ext>
            </a:extLst>
          </p:cNvPr>
          <p:cNvSpPr>
            <a:spLocks noGrp="1"/>
          </p:cNvSpPr>
          <p:nvPr>
            <p:ph type="pic" sz="quarter" idx="19" hasCustomPrompt="1"/>
          </p:nvPr>
        </p:nvSpPr>
        <p:spPr>
          <a:xfrm>
            <a:off x="5632446" y="1828763"/>
            <a:ext cx="927107" cy="925763"/>
          </a:xfrm>
        </p:spPr>
        <p:txBody>
          <a:bodyPr anchor="ctr">
            <a:noAutofit/>
          </a:bodyPr>
          <a:lstStyle>
            <a:lvl1pPr marL="0" indent="0" algn="ctr">
              <a:buNone/>
              <a:defRPr sz="2000"/>
            </a:lvl1pPr>
          </a:lstStyle>
          <a:p>
            <a:r>
              <a:rPr lang="en-US"/>
              <a:t>Icon</a:t>
            </a:r>
          </a:p>
        </p:txBody>
      </p:sp>
      <p:sp>
        <p:nvSpPr>
          <p:cNvPr id="9" name="Picture Placeholder 2">
            <a:extLst>
              <a:ext uri="{FF2B5EF4-FFF2-40B4-BE49-F238E27FC236}">
                <a16:creationId xmlns:a16="http://schemas.microsoft.com/office/drawing/2014/main" id="{BC654335-99BF-5746-C1CE-1C434A052B1D}"/>
              </a:ext>
            </a:extLst>
          </p:cNvPr>
          <p:cNvSpPr>
            <a:spLocks noGrp="1"/>
          </p:cNvSpPr>
          <p:nvPr>
            <p:ph type="pic" sz="quarter" idx="20" hasCustomPrompt="1"/>
          </p:nvPr>
        </p:nvSpPr>
        <p:spPr>
          <a:xfrm>
            <a:off x="9258124" y="1828763"/>
            <a:ext cx="927107" cy="925763"/>
          </a:xfrm>
        </p:spPr>
        <p:txBody>
          <a:bodyPr anchor="ctr">
            <a:noAutofit/>
          </a:bodyPr>
          <a:lstStyle>
            <a:lvl1pPr marL="0" indent="0" algn="ctr">
              <a:buNone/>
              <a:defRPr sz="2000"/>
            </a:lvl1pPr>
          </a:lstStyle>
          <a:p>
            <a:r>
              <a:rPr lang="en-US"/>
              <a:t>Icon</a:t>
            </a:r>
          </a:p>
        </p:txBody>
      </p:sp>
      <p:sp>
        <p:nvSpPr>
          <p:cNvPr id="10" name="Content Placeholder 9">
            <a:extLst>
              <a:ext uri="{FF2B5EF4-FFF2-40B4-BE49-F238E27FC236}">
                <a16:creationId xmlns:a16="http://schemas.microsoft.com/office/drawing/2014/main" id="{9A89F404-AEE8-D6CF-A736-C2CE27990CFA}"/>
              </a:ext>
            </a:extLst>
          </p:cNvPr>
          <p:cNvSpPr>
            <a:spLocks noGrp="1"/>
          </p:cNvSpPr>
          <p:nvPr>
            <p:ph sz="quarter" idx="21"/>
          </p:nvPr>
        </p:nvSpPr>
        <p:spPr>
          <a:xfrm>
            <a:off x="83820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9">
            <a:extLst>
              <a:ext uri="{FF2B5EF4-FFF2-40B4-BE49-F238E27FC236}">
                <a16:creationId xmlns:a16="http://schemas.microsoft.com/office/drawing/2014/main" id="{E322B6E6-F451-4719-19F8-64647E52B78A}"/>
              </a:ext>
            </a:extLst>
          </p:cNvPr>
          <p:cNvSpPr>
            <a:spLocks noGrp="1"/>
          </p:cNvSpPr>
          <p:nvPr>
            <p:ph sz="quarter" idx="22"/>
          </p:nvPr>
        </p:nvSpPr>
        <p:spPr>
          <a:xfrm>
            <a:off x="446046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9">
            <a:extLst>
              <a:ext uri="{FF2B5EF4-FFF2-40B4-BE49-F238E27FC236}">
                <a16:creationId xmlns:a16="http://schemas.microsoft.com/office/drawing/2014/main" id="{79EF0971-D0F4-74D5-1714-685153B1B146}"/>
              </a:ext>
            </a:extLst>
          </p:cNvPr>
          <p:cNvSpPr>
            <a:spLocks noGrp="1"/>
          </p:cNvSpPr>
          <p:nvPr>
            <p:ph sz="quarter" idx="23"/>
          </p:nvPr>
        </p:nvSpPr>
        <p:spPr>
          <a:xfrm>
            <a:off x="8087138"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3660114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ll Out Blu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182880" rIns="182880" bIns="228600">
            <a:noAutofit/>
          </a:bodyPr>
          <a:lstStyle>
            <a:lvl1pPr marL="0" indent="0">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5602640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all Out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9073B46-A856-6044-AEC0-E364DCA1FCF7}"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BE2"/>
          </a:solidFill>
        </p:spPr>
        <p:txBody>
          <a:bodyPr lIns="182880" tIns="182880" rIns="182880" bIns="228600">
            <a:noAutofit/>
          </a:bodyPr>
          <a:lstStyle>
            <a:lvl1pPr marL="0" indent="0">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A2E72B85-A0C5-4103-7203-114D993B65AB}"/>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3362034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all Out Blue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914400" rIns="182880" bIns="228600">
            <a:noAutofit/>
          </a:bodyPr>
          <a:lstStyle>
            <a:lvl1pPr marL="0" indent="0" algn="ctr">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5476149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all Out Tinted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CE2"/>
          </a:solidFill>
        </p:spPr>
        <p:txBody>
          <a:bodyPr lIns="182880" tIns="914400" rIns="182880" bIns="228600">
            <a:noAutofit/>
          </a:bodyPr>
          <a:lstStyle>
            <a:lvl1pPr marL="0" indent="0" algn="ctr">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97429369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Large Icon + Tex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96B61E7-9D15-5F4F-9525-1E9B445300B8}"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hasCustomPrompt="1"/>
          </p:nvPr>
        </p:nvSpPr>
        <p:spPr>
          <a:xfrm>
            <a:off x="838200" y="1803743"/>
            <a:ext cx="3264243" cy="4351338"/>
          </a:xfrm>
        </p:spPr>
        <p:txBody>
          <a:bodyPr anchor="ctr">
            <a:noAutofit/>
          </a:bodyPr>
          <a:lstStyle>
            <a:lvl1pPr marL="0" indent="0" algn="ctr">
              <a:buClr>
                <a:srgbClr val="E47225"/>
              </a:buClr>
              <a:buNone/>
              <a:defRPr b="0" i="0">
                <a:latin typeface="Segoe UI" panose="020B0502040204020203" pitchFamily="34" charset="0"/>
                <a:cs typeface="Segoe UI" panose="020B0502040204020203" pitchFamily="34" charset="0"/>
              </a:defRPr>
            </a:lvl1pPr>
            <a:lvl2pPr marL="6858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2pPr>
            <a:lvl3pPr marL="11430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3pPr>
            <a:lvl4pPr marL="16002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4pPr>
            <a:lvl5pPr marL="20574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5pPr>
          </a:lstStyle>
          <a:p>
            <a:pPr lvl="0"/>
            <a:r>
              <a:rPr lang="en-US"/>
              <a:t>Insert Large Icon Here</a:t>
            </a:r>
          </a:p>
        </p:txBody>
      </p:sp>
      <p:sp>
        <p:nvSpPr>
          <p:cNvPr id="2" name="Content Placeholder 2">
            <a:extLst>
              <a:ext uri="{FF2B5EF4-FFF2-40B4-BE49-F238E27FC236}">
                <a16:creationId xmlns:a16="http://schemas.microsoft.com/office/drawing/2014/main" id="{3BBFB658-C133-CA25-4517-2479D15F59C8}"/>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3985814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ext + Visual">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194300" y="0"/>
            <a:ext cx="6997700" cy="6858000"/>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8283073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ext + Tablet Image">
    <p:spTree>
      <p:nvGrpSpPr>
        <p:cNvPr id="1" name=""/>
        <p:cNvGrpSpPr/>
        <p:nvPr/>
      </p:nvGrpSpPr>
      <p:grpSpPr>
        <a:xfrm>
          <a:off x="0" y="0"/>
          <a:ext cx="0" cy="0"/>
          <a:chOff x="0" y="0"/>
          <a:chExt cx="0" cy="0"/>
        </a:xfrm>
      </p:grpSpPr>
      <p:pic>
        <p:nvPicPr>
          <p:cNvPr id="2" name="Picture Placeholder 6" descr="Shape, square&#10;&#10;Description automatically generated">
            <a:extLst>
              <a:ext uri="{FF2B5EF4-FFF2-40B4-BE49-F238E27FC236}">
                <a16:creationId xmlns:a16="http://schemas.microsoft.com/office/drawing/2014/main" id="{25FAF659-6FC8-EFAE-23CC-DDE22A48416F}"/>
              </a:ext>
            </a:extLst>
          </p:cNvPr>
          <p:cNvPicPr>
            <a:picLocks noChangeAspect="1"/>
          </p:cNvPicPr>
          <p:nvPr/>
        </p:nvPicPr>
        <p:blipFill>
          <a:blip r:embed="rId2"/>
          <a:srcRect l="54238" t="6066" r="8615" b="33259"/>
          <a:stretch/>
        </p:blipFill>
        <p:spPr>
          <a:xfrm>
            <a:off x="5286665" y="0"/>
            <a:ext cx="6997700" cy="6858000"/>
          </a:xfrm>
          <a:prstGeom prst="rect">
            <a:avLst/>
          </a:prstGeom>
        </p:spPr>
      </p:pic>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725739" y="926674"/>
            <a:ext cx="6063325" cy="6071026"/>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4" name="Picture Placeholder 6" descr="Shape, square&#10;&#10;Description automatically generated">
            <a:extLst>
              <a:ext uri="{FF2B5EF4-FFF2-40B4-BE49-F238E27FC236}">
                <a16:creationId xmlns:a16="http://schemas.microsoft.com/office/drawing/2014/main" id="{1F4CF17B-2B28-CA80-B111-A3AACF19D814}"/>
              </a:ext>
            </a:extLst>
          </p:cNvPr>
          <p:cNvPicPr>
            <a:picLocks noChangeAspect="1"/>
          </p:cNvPicPr>
          <p:nvPr userDrawn="1"/>
        </p:nvPicPr>
        <p:blipFill>
          <a:blip r:embed="rId2"/>
          <a:srcRect l="54238" t="6066" r="8615" b="33259"/>
          <a:stretch/>
        </p:blipFill>
        <p:spPr>
          <a:xfrm>
            <a:off x="5286665" y="0"/>
            <a:ext cx="6997700" cy="6858000"/>
          </a:xfrm>
          <a:prstGeom prst="rect">
            <a:avLst/>
          </a:prstGeom>
        </p:spPr>
      </p:pic>
    </p:spTree>
    <p:extLst>
      <p:ext uri="{BB962C8B-B14F-4D97-AF65-F5344CB8AC3E}">
        <p14:creationId xmlns:p14="http://schemas.microsoft.com/office/powerpoint/2010/main" val="112185959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Section Slide option 1">
    <p:spTree>
      <p:nvGrpSpPr>
        <p:cNvPr id="1" name=""/>
        <p:cNvGrpSpPr/>
        <p:nvPr/>
      </p:nvGrpSpPr>
      <p:grpSpPr>
        <a:xfrm>
          <a:off x="0" y="0"/>
          <a:ext cx="0" cy="0"/>
          <a:chOff x="0" y="0"/>
          <a:chExt cx="0" cy="0"/>
        </a:xfrm>
      </p:grpSpPr>
      <p:pic>
        <p:nvPicPr>
          <p:cNvPr id="6" name="Graphic 5">
            <a:extLst>
              <a:ext uri="{FF2B5EF4-FFF2-40B4-BE49-F238E27FC236}">
                <a16:creationId xmlns:a16="http://schemas.microsoft.com/office/drawing/2014/main" id="{B6742798-892B-D82A-5A62-779FA59AF39C}"/>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4065" r="642"/>
          <a:stretch/>
        </p:blipFill>
        <p:spPr>
          <a:xfrm>
            <a:off x="0" y="0"/>
            <a:ext cx="12192000" cy="6201973"/>
          </a:xfrm>
          <a:prstGeom prst="rect">
            <a:avLst/>
          </a:prstGeom>
        </p:spPr>
      </p:pic>
      <p:sp>
        <p:nvSpPr>
          <p:cNvPr id="2" name="Title 1"/>
          <p:cNvSpPr>
            <a:spLocks noGrp="1"/>
          </p:cNvSpPr>
          <p:nvPr>
            <p:ph type="ctrTitle" hasCustomPrompt="1"/>
          </p:nvPr>
        </p:nvSpPr>
        <p:spPr>
          <a:xfrm>
            <a:off x="1524000" y="607219"/>
            <a:ext cx="9144000" cy="2387600"/>
          </a:xfrm>
        </p:spPr>
        <p:txBody>
          <a:bodyPr anchor="b">
            <a:noAutofit/>
          </a:bodyPr>
          <a:lstStyle>
            <a:lvl1pPr algn="ctr">
              <a:lnSpc>
                <a:spcPct val="100000"/>
              </a:lnSpc>
              <a:spcAft>
                <a:spcPts val="600"/>
              </a:spcAft>
              <a:defRPr sz="4000" b="0" i="0" baseline="0">
                <a:solidFill>
                  <a:srgbClr val="14315A"/>
                </a:solidFill>
                <a:latin typeface="Segoe UI" panose="020B0502040204020203" pitchFamily="34" charset="0"/>
                <a:cs typeface="Segoe UI" panose="020B0502040204020203" pitchFamily="34" charset="0"/>
              </a:defRPr>
            </a:lvl1pPr>
          </a:lstStyle>
          <a:p>
            <a:r>
              <a:rPr lang="en-US"/>
              <a:t>TITLE OF A PRESENTATION </a:t>
            </a:r>
            <a:br>
              <a:rPr lang="en-US"/>
            </a:br>
            <a:r>
              <a:rPr lang="en-US"/>
              <a:t>WITHIN THE PRESENTATION</a:t>
            </a:r>
          </a:p>
        </p:txBody>
      </p:sp>
      <p:sp>
        <p:nvSpPr>
          <p:cNvPr id="3" name="Subtitle 2"/>
          <p:cNvSpPr>
            <a:spLocks noGrp="1"/>
          </p:cNvSpPr>
          <p:nvPr>
            <p:ph type="subTitle" idx="1" hasCustomPrompt="1"/>
          </p:nvPr>
        </p:nvSpPr>
        <p:spPr>
          <a:xfrm>
            <a:off x="1524000" y="3192735"/>
            <a:ext cx="9144000" cy="1655762"/>
          </a:xfrm>
        </p:spPr>
        <p:txBody>
          <a:bodyPr>
            <a:noAutofit/>
          </a:bodyPr>
          <a:lstStyle>
            <a:lvl1pPr marL="0" indent="0" algn="ctr">
              <a:buNone/>
              <a:defRPr sz="2400" b="0" i="0" baseline="0">
                <a:solidFill>
                  <a:srgbClr val="14315A"/>
                </a:solidFill>
                <a:latin typeface="Segoe UI" panose="020B0502040204020203" pitchFamily="34" charset="0"/>
                <a:cs typeface="Segoe UI"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AND A SUBTITLE, IF NEEDED</a:t>
            </a: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0544" y="6119874"/>
            <a:ext cx="1470449" cy="426996"/>
          </a:xfrm>
          <a:prstGeom prst="rect">
            <a:avLst/>
          </a:prstGeom>
        </p:spPr>
      </p:pic>
      <p:pic>
        <p:nvPicPr>
          <p:cNvPr id="4" name="Graphic 3">
            <a:extLst>
              <a:ext uri="{FF2B5EF4-FFF2-40B4-BE49-F238E27FC236}">
                <a16:creationId xmlns:a16="http://schemas.microsoft.com/office/drawing/2014/main" id="{A4C18EB6-3B05-F1A1-21F3-93CC36369C64}"/>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4065" r="642"/>
          <a:stretch/>
        </p:blipFill>
        <p:spPr>
          <a:xfrm>
            <a:off x="0" y="0"/>
            <a:ext cx="12192000" cy="6201973"/>
          </a:xfrm>
          <a:prstGeom prst="rect">
            <a:avLst/>
          </a:prstGeom>
        </p:spPr>
      </p:pic>
      <p:pic>
        <p:nvPicPr>
          <p:cNvPr id="5" name="Picture 4">
            <a:extLst>
              <a:ext uri="{FF2B5EF4-FFF2-40B4-BE49-F238E27FC236}">
                <a16:creationId xmlns:a16="http://schemas.microsoft.com/office/drawing/2014/main" id="{152A62F1-CC37-F309-3BA2-B707516C5DB2}"/>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10544" y="6119874"/>
            <a:ext cx="1470449" cy="426996"/>
          </a:xfrm>
          <a:prstGeom prst="rect">
            <a:avLst/>
          </a:prstGeom>
        </p:spPr>
      </p:pic>
    </p:spTree>
    <p:extLst>
      <p:ext uri="{BB962C8B-B14F-4D97-AF65-F5344CB8AC3E}">
        <p14:creationId xmlns:p14="http://schemas.microsoft.com/office/powerpoint/2010/main" val="400595939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107164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Website Imag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ABC3BA3-5FEA-9DD0-1F61-DFB64EFF80AC}"/>
              </a:ext>
            </a:extLst>
          </p:cNvPr>
          <p:cNvPicPr>
            <a:picLocks noChangeAspect="1"/>
          </p:cNvPicPr>
          <p:nvPr/>
        </p:nvPicPr>
        <p:blipFill>
          <a:blip r:embed="rId2"/>
          <a:srcRect l="1366" r="1366"/>
          <a:stretch/>
        </p:blipFill>
        <p:spPr>
          <a:xfrm>
            <a:off x="838200" y="790283"/>
            <a:ext cx="10670959" cy="6582441"/>
          </a:xfrm>
          <a:prstGeom prst="rect">
            <a:avLst/>
          </a:prstGeom>
        </p:spPr>
      </p:pic>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9" name="Picture Placeholder 8">
            <a:extLst>
              <a:ext uri="{FF2B5EF4-FFF2-40B4-BE49-F238E27FC236}">
                <a16:creationId xmlns:a16="http://schemas.microsoft.com/office/drawing/2014/main" id="{6C6AB98D-AFF8-8CCD-EA8B-351AC54DFE2A}"/>
              </a:ext>
            </a:extLst>
          </p:cNvPr>
          <p:cNvSpPr>
            <a:spLocks noGrp="1"/>
          </p:cNvSpPr>
          <p:nvPr>
            <p:ph type="pic" sz="quarter" idx="13" hasCustomPrompt="1"/>
          </p:nvPr>
        </p:nvSpPr>
        <p:spPr>
          <a:xfrm>
            <a:off x="2495550" y="1618090"/>
            <a:ext cx="7340600" cy="4609783"/>
          </a:xfrm>
        </p:spPr>
        <p:txBody>
          <a:bodyPr anchor="ctr"/>
          <a:lstStyle>
            <a:lvl1pPr marL="0" indent="0" algn="ctr">
              <a:buNone/>
              <a:defRPr/>
            </a:lvl1pPr>
          </a:lstStyle>
          <a:p>
            <a:r>
              <a:rPr lang="en-US"/>
              <a:t>Insert Image Here</a:t>
            </a:r>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a:xfrm>
            <a:off x="838200" y="365125"/>
            <a:ext cx="10515600" cy="1325563"/>
          </a:xfrm>
        </p:spPr>
        <p:txBody>
          <a:bodyPr/>
          <a:lstStyle/>
          <a:p>
            <a:r>
              <a:rPr lang="en-US"/>
              <a:t>Click to edit Master title style</a:t>
            </a:r>
          </a:p>
        </p:txBody>
      </p:sp>
      <p:sp>
        <p:nvSpPr>
          <p:cNvPr id="2" name="TextBox 1">
            <a:extLst>
              <a:ext uri="{FF2B5EF4-FFF2-40B4-BE49-F238E27FC236}">
                <a16:creationId xmlns:a16="http://schemas.microsoft.com/office/drawing/2014/main" id="{037430F4-48CB-548B-FB7F-395361727233}"/>
              </a:ext>
            </a:extLst>
          </p:cNvPr>
          <p:cNvSpPr txBox="1"/>
          <p:nvPr/>
        </p:nvSpPr>
        <p:spPr>
          <a:xfrm>
            <a:off x="14536271" y="1748118"/>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err="1"/>
          </a:p>
        </p:txBody>
      </p:sp>
      <p:pic>
        <p:nvPicPr>
          <p:cNvPr id="8" name="Picture 7">
            <a:extLst>
              <a:ext uri="{FF2B5EF4-FFF2-40B4-BE49-F238E27FC236}">
                <a16:creationId xmlns:a16="http://schemas.microsoft.com/office/drawing/2014/main" id="{364BD0E3-7640-53AC-59A7-FC677FC40575}"/>
              </a:ext>
            </a:extLst>
          </p:cNvPr>
          <p:cNvPicPr>
            <a:picLocks noChangeAspect="1"/>
          </p:cNvPicPr>
          <p:nvPr userDrawn="1"/>
        </p:nvPicPr>
        <p:blipFill>
          <a:blip r:embed="rId2"/>
          <a:srcRect l="1366" r="1366"/>
          <a:stretch/>
        </p:blipFill>
        <p:spPr>
          <a:xfrm>
            <a:off x="838200" y="790283"/>
            <a:ext cx="10670959" cy="6582441"/>
          </a:xfrm>
          <a:prstGeom prst="rect">
            <a:avLst/>
          </a:prstGeom>
        </p:spPr>
      </p:pic>
      <p:sp>
        <p:nvSpPr>
          <p:cNvPr id="10" name="TextBox 9">
            <a:extLst>
              <a:ext uri="{FF2B5EF4-FFF2-40B4-BE49-F238E27FC236}">
                <a16:creationId xmlns:a16="http://schemas.microsoft.com/office/drawing/2014/main" id="{81A795C2-3372-B510-AF3E-A7EE177EA859}"/>
              </a:ext>
            </a:extLst>
          </p:cNvPr>
          <p:cNvSpPr txBox="1"/>
          <p:nvPr userDrawn="1"/>
        </p:nvSpPr>
        <p:spPr>
          <a:xfrm>
            <a:off x="14536271" y="1748118"/>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err="1"/>
          </a:p>
        </p:txBody>
      </p:sp>
    </p:spTree>
    <p:extLst>
      <p:ext uri="{BB962C8B-B14F-4D97-AF65-F5344CB8AC3E}">
        <p14:creationId xmlns:p14="http://schemas.microsoft.com/office/powerpoint/2010/main" val="6891935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Speaker - O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One</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4973638"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0" y="4530725"/>
            <a:ext cx="12192000"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0" y="5153914"/>
            <a:ext cx="12192000"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293828219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peaker - Tw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Two</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1939862"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717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717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
        <p:nvSpPr>
          <p:cNvPr id="6" name="Picture Placeholder 6">
            <a:extLst>
              <a:ext uri="{FF2B5EF4-FFF2-40B4-BE49-F238E27FC236}">
                <a16:creationId xmlns:a16="http://schemas.microsoft.com/office/drawing/2014/main" id="{F766381B-8959-B778-CFC0-E3FC33DDC927}"/>
              </a:ext>
            </a:extLst>
          </p:cNvPr>
          <p:cNvSpPr>
            <a:spLocks noGrp="1"/>
          </p:cNvSpPr>
          <p:nvPr>
            <p:ph type="pic" sz="quarter" idx="16" hasCustomPrompt="1"/>
          </p:nvPr>
        </p:nvSpPr>
        <p:spPr>
          <a:xfrm>
            <a:off x="8035862" y="2125663"/>
            <a:ext cx="2219325" cy="2219325"/>
          </a:xfrm>
        </p:spPr>
        <p:txBody>
          <a:bodyPr anchor="ctr" anchorCtr="0"/>
          <a:lstStyle>
            <a:lvl1pPr marL="0" indent="0" algn="ctr">
              <a:buNone/>
              <a:defRPr/>
            </a:lvl1pPr>
          </a:lstStyle>
          <a:p>
            <a:r>
              <a:rPr lang="en-US"/>
              <a:t>Insert Image Here</a:t>
            </a:r>
          </a:p>
        </p:txBody>
      </p:sp>
      <p:sp>
        <p:nvSpPr>
          <p:cNvPr id="8" name="Text Placeholder 8">
            <a:extLst>
              <a:ext uri="{FF2B5EF4-FFF2-40B4-BE49-F238E27FC236}">
                <a16:creationId xmlns:a16="http://schemas.microsoft.com/office/drawing/2014/main" id="{6D0D5E31-5F6F-091D-21E2-0241112F0902}"/>
              </a:ext>
            </a:extLst>
          </p:cNvPr>
          <p:cNvSpPr>
            <a:spLocks noGrp="1"/>
          </p:cNvSpPr>
          <p:nvPr>
            <p:ph type="body" sz="quarter" idx="17" hasCustomPrompt="1"/>
          </p:nvPr>
        </p:nvSpPr>
        <p:spPr>
          <a:xfrm>
            <a:off x="6813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1" name="Text Placeholder 8">
            <a:extLst>
              <a:ext uri="{FF2B5EF4-FFF2-40B4-BE49-F238E27FC236}">
                <a16:creationId xmlns:a16="http://schemas.microsoft.com/office/drawing/2014/main" id="{B7CA5E15-0098-4AC6-8D76-1C14DCE83053}"/>
              </a:ext>
            </a:extLst>
          </p:cNvPr>
          <p:cNvSpPr>
            <a:spLocks noGrp="1"/>
          </p:cNvSpPr>
          <p:nvPr>
            <p:ph type="body" sz="quarter" idx="18" hasCustomPrompt="1"/>
          </p:nvPr>
        </p:nvSpPr>
        <p:spPr>
          <a:xfrm>
            <a:off x="6813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232021079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844D727-5ED6-9F41-A5C4-27FD5FD11C74}" type="datetime1">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a:p>
        </p:txBody>
      </p:sp>
      <p:sp>
        <p:nvSpPr>
          <p:cNvPr id="7" name="Title 6">
            <a:extLst>
              <a:ext uri="{FF2B5EF4-FFF2-40B4-BE49-F238E27FC236}">
                <a16:creationId xmlns:a16="http://schemas.microsoft.com/office/drawing/2014/main" id="{F24B395D-11DF-C4EF-1F7C-7D5E4BC22A6B}"/>
              </a:ext>
            </a:extLst>
          </p:cNvPr>
          <p:cNvSpPr>
            <a:spLocks noGrp="1"/>
          </p:cNvSpPr>
          <p:nvPr>
            <p:ph type="title"/>
          </p:nvPr>
        </p:nvSpPr>
        <p:spPr/>
        <p:txBody>
          <a:bodyPr/>
          <a:lstStyle/>
          <a:p>
            <a:r>
              <a:rPr lang="en-US"/>
              <a:t>Click to edit Master title style</a:t>
            </a:r>
          </a:p>
        </p:txBody>
      </p:sp>
      <p:sp>
        <p:nvSpPr>
          <p:cNvPr id="11" name="Content Placeholder 10">
            <a:extLst>
              <a:ext uri="{FF2B5EF4-FFF2-40B4-BE49-F238E27FC236}">
                <a16:creationId xmlns:a16="http://schemas.microsoft.com/office/drawing/2014/main" id="{65615E1E-A119-2ABF-19B9-7288DC5E5355}"/>
              </a:ext>
            </a:extLst>
          </p:cNvPr>
          <p:cNvSpPr>
            <a:spLocks noGrp="1"/>
          </p:cNvSpPr>
          <p:nvPr>
            <p:ph sz="quarter" idx="13"/>
          </p:nvPr>
        </p:nvSpPr>
        <p:spPr>
          <a:xfrm>
            <a:off x="838200" y="1822126"/>
            <a:ext cx="10515600" cy="4472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8771176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Section Slide option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077686"/>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CLICK TO EDIT TITLE</a:t>
            </a:r>
          </a:p>
        </p:txBody>
      </p:sp>
      <p:pic>
        <p:nvPicPr>
          <p:cNvPr id="5" name="Graphic 4">
            <a:extLst>
              <a:ext uri="{FF2B5EF4-FFF2-40B4-BE49-F238E27FC236}">
                <a16:creationId xmlns:a16="http://schemas.microsoft.com/office/drawing/2014/main" id="{6698368F-6547-279E-090F-D7BB68E83FF5}"/>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3115851"/>
            <a:ext cx="12259112" cy="1056535"/>
          </a:xfrm>
          <a:prstGeom prst="rect">
            <a:avLst/>
          </a:prstGeom>
        </p:spPr>
      </p:pic>
    </p:spTree>
    <p:extLst>
      <p:ext uri="{BB962C8B-B14F-4D97-AF65-F5344CB8AC3E}">
        <p14:creationId xmlns:p14="http://schemas.microsoft.com/office/powerpoint/2010/main" val="142712082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End Card">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B21E270B-94C7-0797-9EC6-022E9EE4E95D}"/>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4041008"/>
            <a:ext cx="12259112" cy="1056535"/>
          </a:xfrm>
          <a:prstGeom prst="rect">
            <a:avLst/>
          </a:prstGeom>
        </p:spPr>
      </p:pic>
      <p:sp>
        <p:nvSpPr>
          <p:cNvPr id="2" name="Title 1"/>
          <p:cNvSpPr>
            <a:spLocks noGrp="1"/>
          </p:cNvSpPr>
          <p:nvPr>
            <p:ph type="title" hasCustomPrompt="1"/>
          </p:nvPr>
        </p:nvSpPr>
        <p:spPr>
          <a:xfrm>
            <a:off x="838199" y="910632"/>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Questions?</a:t>
            </a:r>
          </a:p>
        </p:txBody>
      </p:sp>
      <p:pic>
        <p:nvPicPr>
          <p:cNvPr id="7" name="Picture 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142363" y="5618285"/>
            <a:ext cx="1907273" cy="553843"/>
          </a:xfrm>
          <a:prstGeom prst="rect">
            <a:avLst/>
          </a:prstGeom>
        </p:spPr>
      </p:pic>
    </p:spTree>
    <p:extLst>
      <p:ext uri="{BB962C8B-B14F-4D97-AF65-F5344CB8AC3E}">
        <p14:creationId xmlns:p14="http://schemas.microsoft.com/office/powerpoint/2010/main" val="33313088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Two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extBox 1">
            <a:extLst>
              <a:ext uri="{FF2B5EF4-FFF2-40B4-BE49-F238E27FC236}">
                <a16:creationId xmlns:a16="http://schemas.microsoft.com/office/drawing/2014/main" id="{F9B56E16-66CD-EFA9-7A0F-AE164E805F56}"/>
              </a:ext>
            </a:extLst>
          </p:cNvPr>
          <p:cNvSpPr txBox="1"/>
          <p:nvPr userDrawn="1"/>
        </p:nvSpPr>
        <p:spPr>
          <a:xfrm>
            <a:off x="2743200" y="1242391"/>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err="1"/>
          </a:p>
        </p:txBody>
      </p:sp>
    </p:spTree>
    <p:extLst>
      <p:ext uri="{BB962C8B-B14F-4D97-AF65-F5344CB8AC3E}">
        <p14:creationId xmlns:p14="http://schemas.microsoft.com/office/powerpoint/2010/main" val="23021478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_Two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0658431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839788" y="1681163"/>
            <a:ext cx="5157787" cy="823912"/>
          </a:xfrm>
        </p:spPr>
        <p:txBody>
          <a:bodyPr anchor="b">
            <a:noAutofit/>
          </a:bodyPr>
          <a:lstStyle>
            <a:lvl1pPr marL="0" indent="0">
              <a:buNone/>
              <a:defRPr sz="2400" b="0"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5" name="Text Placeholder 4"/>
          <p:cNvSpPr>
            <a:spLocks noGrp="1"/>
          </p:cNvSpPr>
          <p:nvPr>
            <p:ph type="body" sz="quarter" idx="3" hasCustomPrompt="1"/>
          </p:nvPr>
        </p:nvSpPr>
        <p:spPr>
          <a:xfrm>
            <a:off x="6172200" y="1681163"/>
            <a:ext cx="5183188" cy="823912"/>
          </a:xfrm>
        </p:spPr>
        <p:txBody>
          <a:bodyPr anchor="b">
            <a:noAutofit/>
          </a:bodyPr>
          <a:lstStyle>
            <a:lvl1pPr marL="0" indent="0">
              <a:buNone/>
              <a:defRPr sz="2400" b="1"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1" name="Text Placeholder 10">
            <a:extLst>
              <a:ext uri="{FF2B5EF4-FFF2-40B4-BE49-F238E27FC236}">
                <a16:creationId xmlns:a16="http://schemas.microsoft.com/office/drawing/2014/main" id="{3712C352-35AF-06D4-C7EC-3F5C0FC70F39}"/>
              </a:ext>
            </a:extLst>
          </p:cNvPr>
          <p:cNvSpPr>
            <a:spLocks noGrp="1"/>
          </p:cNvSpPr>
          <p:nvPr>
            <p:ph type="body" sz="quarter" idx="13"/>
          </p:nvPr>
        </p:nvSpPr>
        <p:spPr>
          <a:xfrm>
            <a:off x="838200" y="2505075"/>
            <a:ext cx="51577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0">
            <a:extLst>
              <a:ext uri="{FF2B5EF4-FFF2-40B4-BE49-F238E27FC236}">
                <a16:creationId xmlns:a16="http://schemas.microsoft.com/office/drawing/2014/main" id="{434F089B-9A24-7869-4654-E98A819711DD}"/>
              </a:ext>
            </a:extLst>
          </p:cNvPr>
          <p:cNvSpPr>
            <a:spLocks noGrp="1"/>
          </p:cNvSpPr>
          <p:nvPr>
            <p:ph type="body" sz="quarter" idx="14"/>
          </p:nvPr>
        </p:nvSpPr>
        <p:spPr>
          <a:xfrm>
            <a:off x="6169024" y="2505075"/>
            <a:ext cx="51831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3">
            <a:extLst>
              <a:ext uri="{FF2B5EF4-FFF2-40B4-BE49-F238E27FC236}">
                <a16:creationId xmlns:a16="http://schemas.microsoft.com/office/drawing/2014/main" id="{978E83BA-6158-C08C-1A28-551F610214F3}"/>
              </a:ext>
            </a:extLst>
          </p:cNvPr>
          <p:cNvSpPr>
            <a:spLocks noGrp="1"/>
          </p:cNvSpPr>
          <p:nvPr>
            <p:ph type="title"/>
          </p:nvPr>
        </p:nvSpPr>
        <p:spPr/>
        <p:txBody>
          <a:bodyPr/>
          <a:lstStyle/>
          <a:p>
            <a:r>
              <a:rPr lang="en-US"/>
              <a:t>Click to edit Master title style</a:t>
            </a:r>
          </a:p>
        </p:txBody>
      </p:sp>
      <p:sp>
        <p:nvSpPr>
          <p:cNvPr id="6" name="Date Placeholder 5">
            <a:extLst>
              <a:ext uri="{FF2B5EF4-FFF2-40B4-BE49-F238E27FC236}">
                <a16:creationId xmlns:a16="http://schemas.microsoft.com/office/drawing/2014/main" id="{DF896177-1B55-01BC-14F5-48EFFBA2278F}"/>
              </a:ext>
            </a:extLst>
          </p:cNvPr>
          <p:cNvSpPr>
            <a:spLocks noGrp="1"/>
          </p:cNvSpPr>
          <p:nvPr>
            <p:ph type="dt" sz="half" idx="15"/>
          </p:nvPr>
        </p:nvSpPr>
        <p:spPr/>
        <p:txBody>
          <a:bodyPr/>
          <a:lstStyle/>
          <a:p>
            <a:fld id="{347E3F1D-FE2D-9C41-8D50-BBEAD8186752}" type="datetime1">
              <a:rPr lang="en-US" smtClean="0"/>
              <a:t>1/6/2026</a:t>
            </a:fld>
            <a:endParaRPr lang="en-US"/>
          </a:p>
        </p:txBody>
      </p:sp>
      <p:sp>
        <p:nvSpPr>
          <p:cNvPr id="10" name="Footer Placeholder 9">
            <a:extLst>
              <a:ext uri="{FF2B5EF4-FFF2-40B4-BE49-F238E27FC236}">
                <a16:creationId xmlns:a16="http://schemas.microsoft.com/office/drawing/2014/main" id="{7D369284-B098-C8DE-DDD9-7BEC3AEFE02D}"/>
              </a:ext>
            </a:extLst>
          </p:cNvPr>
          <p:cNvSpPr>
            <a:spLocks noGrp="1"/>
          </p:cNvSpPr>
          <p:nvPr>
            <p:ph type="ftr" sz="quarter" idx="16"/>
          </p:nvPr>
        </p:nvSpPr>
        <p:spPr/>
        <p:txBody>
          <a:bodyPr/>
          <a:lstStyle/>
          <a:p>
            <a:endParaRPr lang="en-US"/>
          </a:p>
        </p:txBody>
      </p:sp>
      <p:sp>
        <p:nvSpPr>
          <p:cNvPr id="13" name="Slide Number Placeholder 12">
            <a:extLst>
              <a:ext uri="{FF2B5EF4-FFF2-40B4-BE49-F238E27FC236}">
                <a16:creationId xmlns:a16="http://schemas.microsoft.com/office/drawing/2014/main" id="{9A142A52-F549-F834-90AE-0A6EFFB992D5}"/>
              </a:ext>
            </a:extLst>
          </p:cNvPr>
          <p:cNvSpPr>
            <a:spLocks noGrp="1"/>
          </p:cNvSpPr>
          <p:nvPr>
            <p:ph type="sldNum" sz="quarter" idx="17"/>
          </p:nvPr>
        </p:nvSpPr>
        <p:spPr/>
        <p:txBody>
          <a:bodyPr/>
          <a:lstStyle/>
          <a:p>
            <a:fld id="{EB8090AE-F645-47C1-81A8-D4E28BF03D47}" type="slidenum">
              <a:rPr lang="en-US" smtClean="0"/>
              <a:pPr/>
              <a:t>‹#›</a:t>
            </a:fld>
            <a:endParaRPr lang="en-US"/>
          </a:p>
        </p:txBody>
      </p:sp>
    </p:spTree>
    <p:extLst>
      <p:ext uri="{BB962C8B-B14F-4D97-AF65-F5344CB8AC3E}">
        <p14:creationId xmlns:p14="http://schemas.microsoft.com/office/powerpoint/2010/main" val="2258680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844D727-5ED6-9F41-A5C4-27FD5FD11C74}" type="datetime1">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a:p>
        </p:txBody>
      </p:sp>
      <p:sp>
        <p:nvSpPr>
          <p:cNvPr id="7" name="Title 6">
            <a:extLst>
              <a:ext uri="{FF2B5EF4-FFF2-40B4-BE49-F238E27FC236}">
                <a16:creationId xmlns:a16="http://schemas.microsoft.com/office/drawing/2014/main" id="{F24B395D-11DF-C4EF-1F7C-7D5E4BC22A6B}"/>
              </a:ext>
            </a:extLst>
          </p:cNvPr>
          <p:cNvSpPr>
            <a:spLocks noGrp="1"/>
          </p:cNvSpPr>
          <p:nvPr>
            <p:ph type="title"/>
          </p:nvPr>
        </p:nvSpPr>
        <p:spPr/>
        <p:txBody>
          <a:bodyPr/>
          <a:lstStyle/>
          <a:p>
            <a:r>
              <a:rPr lang="en-US"/>
              <a:t>Click to edit Master title style</a:t>
            </a:r>
          </a:p>
        </p:txBody>
      </p:sp>
      <p:sp>
        <p:nvSpPr>
          <p:cNvPr id="11" name="Content Placeholder 10">
            <a:extLst>
              <a:ext uri="{FF2B5EF4-FFF2-40B4-BE49-F238E27FC236}">
                <a16:creationId xmlns:a16="http://schemas.microsoft.com/office/drawing/2014/main" id="{65615E1E-A119-2ABF-19B9-7288DC5E5355}"/>
              </a:ext>
            </a:extLst>
          </p:cNvPr>
          <p:cNvSpPr>
            <a:spLocks noGrp="1"/>
          </p:cNvSpPr>
          <p:nvPr>
            <p:ph sz="quarter" idx="13"/>
          </p:nvPr>
        </p:nvSpPr>
        <p:spPr>
          <a:xfrm>
            <a:off x="838200" y="1822126"/>
            <a:ext cx="10515600" cy="4472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8021660"/>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_Two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Picture Placeholder 2">
            <a:extLst>
              <a:ext uri="{FF2B5EF4-FFF2-40B4-BE49-F238E27FC236}">
                <a16:creationId xmlns:a16="http://schemas.microsoft.com/office/drawing/2014/main" id="{C6606565-F3E7-89DE-BCED-98F951937B2F}"/>
              </a:ext>
            </a:extLst>
          </p:cNvPr>
          <p:cNvSpPr>
            <a:spLocks noGrp="1"/>
          </p:cNvSpPr>
          <p:nvPr>
            <p:ph type="pic" sz="quarter" idx="18" hasCustomPrompt="1"/>
          </p:nvPr>
        </p:nvSpPr>
        <p:spPr>
          <a:xfrm>
            <a:off x="2965447" y="1828763"/>
            <a:ext cx="927107" cy="925763"/>
          </a:xfrm>
        </p:spPr>
        <p:txBody>
          <a:bodyPr anchor="ctr">
            <a:noAutofit/>
          </a:bodyPr>
          <a:lstStyle>
            <a:lvl1pPr marL="0" indent="0" algn="ctr">
              <a:buNone/>
              <a:defRPr sz="2000"/>
            </a:lvl1pPr>
          </a:lstStyle>
          <a:p>
            <a:r>
              <a:rPr lang="en-US"/>
              <a:t>Icon</a:t>
            </a:r>
          </a:p>
        </p:txBody>
      </p:sp>
      <p:sp>
        <p:nvSpPr>
          <p:cNvPr id="3" name="Picture Placeholder 2">
            <a:extLst>
              <a:ext uri="{FF2B5EF4-FFF2-40B4-BE49-F238E27FC236}">
                <a16:creationId xmlns:a16="http://schemas.microsoft.com/office/drawing/2014/main" id="{598BD681-020F-ADEB-FAF4-1B055BAF2F3F}"/>
              </a:ext>
            </a:extLst>
          </p:cNvPr>
          <p:cNvSpPr>
            <a:spLocks noGrp="1"/>
          </p:cNvSpPr>
          <p:nvPr>
            <p:ph type="pic" sz="quarter" idx="19" hasCustomPrompt="1"/>
          </p:nvPr>
        </p:nvSpPr>
        <p:spPr>
          <a:xfrm>
            <a:off x="8297238" y="1828763"/>
            <a:ext cx="927107" cy="925763"/>
          </a:xfrm>
        </p:spPr>
        <p:txBody>
          <a:bodyPr anchor="ctr">
            <a:noAutofit/>
          </a:bodyPr>
          <a:lstStyle>
            <a:lvl1pPr marL="0" indent="0" algn="ctr">
              <a:buNone/>
              <a:defRPr sz="2000"/>
            </a:lvl1pPr>
          </a:lstStyle>
          <a:p>
            <a:r>
              <a:rPr lang="en-US"/>
              <a:t>Icon</a:t>
            </a:r>
          </a:p>
        </p:txBody>
      </p:sp>
    </p:spTree>
    <p:extLst>
      <p:ext uri="{BB962C8B-B14F-4D97-AF65-F5344CB8AC3E}">
        <p14:creationId xmlns:p14="http://schemas.microsoft.com/office/powerpoint/2010/main" val="224497327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Three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C5BF41E-3980-DD44-A21F-B0EAB4BB5E5E}"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F322374E-EE60-5672-8F63-B9288F03FF66}"/>
              </a:ext>
            </a:extLst>
          </p:cNvPr>
          <p:cNvSpPr>
            <a:spLocks noGrp="1"/>
          </p:cNvSpPr>
          <p:nvPr>
            <p:ph sz="quarter" idx="18"/>
          </p:nvPr>
        </p:nvSpPr>
        <p:spPr>
          <a:xfrm>
            <a:off x="838200"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F44B25EA-C171-DBD9-9E8D-B68381B94343}"/>
              </a:ext>
            </a:extLst>
          </p:cNvPr>
          <p:cNvSpPr>
            <a:spLocks noGrp="1"/>
          </p:cNvSpPr>
          <p:nvPr>
            <p:ph sz="quarter" idx="19"/>
          </p:nvPr>
        </p:nvSpPr>
        <p:spPr>
          <a:xfrm>
            <a:off x="446487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F8A568CF-0D09-9FF5-703A-4A5D58F54CEC}"/>
              </a:ext>
            </a:extLst>
          </p:cNvPr>
          <p:cNvSpPr>
            <a:spLocks noGrp="1"/>
          </p:cNvSpPr>
          <p:nvPr>
            <p:ph sz="quarter" idx="20"/>
          </p:nvPr>
        </p:nvSpPr>
        <p:spPr>
          <a:xfrm>
            <a:off x="808713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6649927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_Three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F01BD33-BE92-C04D-B2A6-9A4D9D39714D}"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57BE33ED-580C-9502-DB72-FC0FA78F5699}"/>
              </a:ext>
            </a:extLst>
          </p:cNvPr>
          <p:cNvSpPr>
            <a:spLocks noGrp="1"/>
          </p:cNvSpPr>
          <p:nvPr>
            <p:ph sz="quarter" idx="18"/>
          </p:nvPr>
        </p:nvSpPr>
        <p:spPr>
          <a:xfrm>
            <a:off x="838200" y="1803400"/>
            <a:ext cx="32639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20ACCB50-F818-CE54-5746-7B876F762079}"/>
              </a:ext>
            </a:extLst>
          </p:cNvPr>
          <p:cNvSpPr>
            <a:spLocks noGrp="1"/>
          </p:cNvSpPr>
          <p:nvPr>
            <p:ph sz="quarter" idx="19"/>
          </p:nvPr>
        </p:nvSpPr>
        <p:spPr>
          <a:xfrm>
            <a:off x="4460460" y="1803400"/>
            <a:ext cx="32639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8275F5BF-4E9C-E180-55E1-76D47C567F36}"/>
              </a:ext>
            </a:extLst>
          </p:cNvPr>
          <p:cNvSpPr>
            <a:spLocks noGrp="1"/>
          </p:cNvSpPr>
          <p:nvPr>
            <p:ph sz="quarter" idx="20"/>
          </p:nvPr>
        </p:nvSpPr>
        <p:spPr>
          <a:xfrm>
            <a:off x="8082721" y="1803400"/>
            <a:ext cx="3263900" cy="4351338"/>
          </a:xfrm>
          <a:solidFill>
            <a:srgbClr val="F8DCC8"/>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5786622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_3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5A3E606-B700-454D-BDDF-6F82E9798BDB}"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1DBD8DB0-30E7-7721-D04D-68755AB62AF0}"/>
              </a:ext>
            </a:extLst>
          </p:cNvPr>
          <p:cNvSpPr>
            <a:spLocks noGrp="1"/>
          </p:cNvSpPr>
          <p:nvPr>
            <p:ph type="pic" sz="quarter" idx="18" hasCustomPrompt="1"/>
          </p:nvPr>
        </p:nvSpPr>
        <p:spPr>
          <a:xfrm>
            <a:off x="1906671" y="1828763"/>
            <a:ext cx="927107" cy="925763"/>
          </a:xfrm>
        </p:spPr>
        <p:txBody>
          <a:bodyPr anchor="ctr">
            <a:noAutofit/>
          </a:bodyPr>
          <a:lstStyle>
            <a:lvl1pPr marL="0" indent="0" algn="ctr">
              <a:buNone/>
              <a:defRPr sz="2000"/>
            </a:lvl1pPr>
          </a:lstStyle>
          <a:p>
            <a:r>
              <a:rPr lang="en-US"/>
              <a:t>Icon</a:t>
            </a:r>
          </a:p>
        </p:txBody>
      </p:sp>
      <p:sp>
        <p:nvSpPr>
          <p:cNvPr id="4" name="Picture Placeholder 2">
            <a:extLst>
              <a:ext uri="{FF2B5EF4-FFF2-40B4-BE49-F238E27FC236}">
                <a16:creationId xmlns:a16="http://schemas.microsoft.com/office/drawing/2014/main" id="{A57E1EF6-22A8-EF12-4EA1-4DF17C4B6996}"/>
              </a:ext>
            </a:extLst>
          </p:cNvPr>
          <p:cNvSpPr>
            <a:spLocks noGrp="1"/>
          </p:cNvSpPr>
          <p:nvPr>
            <p:ph type="pic" sz="quarter" idx="19" hasCustomPrompt="1"/>
          </p:nvPr>
        </p:nvSpPr>
        <p:spPr>
          <a:xfrm>
            <a:off x="5632446" y="1828763"/>
            <a:ext cx="927107" cy="925763"/>
          </a:xfrm>
        </p:spPr>
        <p:txBody>
          <a:bodyPr anchor="ctr">
            <a:noAutofit/>
          </a:bodyPr>
          <a:lstStyle>
            <a:lvl1pPr marL="0" indent="0" algn="ctr">
              <a:buNone/>
              <a:defRPr sz="2000"/>
            </a:lvl1pPr>
          </a:lstStyle>
          <a:p>
            <a:r>
              <a:rPr lang="en-US"/>
              <a:t>Icon</a:t>
            </a:r>
          </a:p>
        </p:txBody>
      </p:sp>
      <p:sp>
        <p:nvSpPr>
          <p:cNvPr id="9" name="Picture Placeholder 2">
            <a:extLst>
              <a:ext uri="{FF2B5EF4-FFF2-40B4-BE49-F238E27FC236}">
                <a16:creationId xmlns:a16="http://schemas.microsoft.com/office/drawing/2014/main" id="{BC654335-99BF-5746-C1CE-1C434A052B1D}"/>
              </a:ext>
            </a:extLst>
          </p:cNvPr>
          <p:cNvSpPr>
            <a:spLocks noGrp="1"/>
          </p:cNvSpPr>
          <p:nvPr>
            <p:ph type="pic" sz="quarter" idx="20" hasCustomPrompt="1"/>
          </p:nvPr>
        </p:nvSpPr>
        <p:spPr>
          <a:xfrm>
            <a:off x="9258124" y="1828763"/>
            <a:ext cx="927107" cy="925763"/>
          </a:xfrm>
        </p:spPr>
        <p:txBody>
          <a:bodyPr anchor="ctr">
            <a:noAutofit/>
          </a:bodyPr>
          <a:lstStyle>
            <a:lvl1pPr marL="0" indent="0" algn="ctr">
              <a:buNone/>
              <a:defRPr sz="2000"/>
            </a:lvl1pPr>
          </a:lstStyle>
          <a:p>
            <a:r>
              <a:rPr lang="en-US"/>
              <a:t>Icon</a:t>
            </a:r>
          </a:p>
        </p:txBody>
      </p:sp>
      <p:sp>
        <p:nvSpPr>
          <p:cNvPr id="10" name="Content Placeholder 9">
            <a:extLst>
              <a:ext uri="{FF2B5EF4-FFF2-40B4-BE49-F238E27FC236}">
                <a16:creationId xmlns:a16="http://schemas.microsoft.com/office/drawing/2014/main" id="{9A89F404-AEE8-D6CF-A736-C2CE27990CFA}"/>
              </a:ext>
            </a:extLst>
          </p:cNvPr>
          <p:cNvSpPr>
            <a:spLocks noGrp="1"/>
          </p:cNvSpPr>
          <p:nvPr>
            <p:ph sz="quarter" idx="21"/>
          </p:nvPr>
        </p:nvSpPr>
        <p:spPr>
          <a:xfrm>
            <a:off x="83820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9">
            <a:extLst>
              <a:ext uri="{FF2B5EF4-FFF2-40B4-BE49-F238E27FC236}">
                <a16:creationId xmlns:a16="http://schemas.microsoft.com/office/drawing/2014/main" id="{E322B6E6-F451-4719-19F8-64647E52B78A}"/>
              </a:ext>
            </a:extLst>
          </p:cNvPr>
          <p:cNvSpPr>
            <a:spLocks noGrp="1"/>
          </p:cNvSpPr>
          <p:nvPr>
            <p:ph sz="quarter" idx="22"/>
          </p:nvPr>
        </p:nvSpPr>
        <p:spPr>
          <a:xfrm>
            <a:off x="446046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9">
            <a:extLst>
              <a:ext uri="{FF2B5EF4-FFF2-40B4-BE49-F238E27FC236}">
                <a16:creationId xmlns:a16="http://schemas.microsoft.com/office/drawing/2014/main" id="{79EF0971-D0F4-74D5-1714-685153B1B146}"/>
              </a:ext>
            </a:extLst>
          </p:cNvPr>
          <p:cNvSpPr>
            <a:spLocks noGrp="1"/>
          </p:cNvSpPr>
          <p:nvPr>
            <p:ph sz="quarter" idx="23"/>
          </p:nvPr>
        </p:nvSpPr>
        <p:spPr>
          <a:xfrm>
            <a:off x="8087138"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7801009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_Call Out Blu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182880" rIns="182880" bIns="228600">
            <a:noAutofit/>
          </a:bodyPr>
          <a:lstStyle>
            <a:lvl1pPr marL="0" indent="0">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683195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1_Call Out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9073B46-A856-6044-AEC0-E364DCA1FCF7}"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BE2"/>
          </a:solidFill>
        </p:spPr>
        <p:txBody>
          <a:bodyPr lIns="182880" tIns="182880" rIns="182880" bIns="228600">
            <a:noAutofit/>
          </a:bodyPr>
          <a:lstStyle>
            <a:lvl1pPr marL="0" indent="0">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A2E72B85-A0C5-4103-7203-114D993B65AB}"/>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0517878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_Call Out Blue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914400" rIns="182880" bIns="228600">
            <a:noAutofit/>
          </a:bodyPr>
          <a:lstStyle>
            <a:lvl1pPr marL="0" indent="0" algn="ctr">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353962007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1_Call Out Tinted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CE2"/>
          </a:solidFill>
        </p:spPr>
        <p:txBody>
          <a:bodyPr lIns="182880" tIns="914400" rIns="182880" bIns="228600">
            <a:noAutofit/>
          </a:bodyPr>
          <a:lstStyle>
            <a:lvl1pPr marL="0" indent="0" algn="ctr">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139080813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_Large Icon + Tex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96B61E7-9D15-5F4F-9525-1E9B445300B8}"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hasCustomPrompt="1"/>
          </p:nvPr>
        </p:nvSpPr>
        <p:spPr>
          <a:xfrm>
            <a:off x="838200" y="1803743"/>
            <a:ext cx="3264243" cy="4351338"/>
          </a:xfrm>
        </p:spPr>
        <p:txBody>
          <a:bodyPr anchor="ctr">
            <a:noAutofit/>
          </a:bodyPr>
          <a:lstStyle>
            <a:lvl1pPr marL="0" indent="0" algn="ctr">
              <a:buClr>
                <a:srgbClr val="E47225"/>
              </a:buClr>
              <a:buNone/>
              <a:defRPr b="0" i="0">
                <a:latin typeface="Segoe UI" panose="020B0502040204020203" pitchFamily="34" charset="0"/>
                <a:cs typeface="Segoe UI" panose="020B0502040204020203" pitchFamily="34" charset="0"/>
              </a:defRPr>
            </a:lvl1pPr>
            <a:lvl2pPr marL="6858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2pPr>
            <a:lvl3pPr marL="11430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3pPr>
            <a:lvl4pPr marL="16002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4pPr>
            <a:lvl5pPr marL="20574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5pPr>
          </a:lstStyle>
          <a:p>
            <a:pPr lvl="0"/>
            <a:r>
              <a:rPr lang="en-US"/>
              <a:t>Insert Large Icon Here</a:t>
            </a:r>
          </a:p>
        </p:txBody>
      </p:sp>
      <p:sp>
        <p:nvSpPr>
          <p:cNvPr id="2" name="Content Placeholder 2">
            <a:extLst>
              <a:ext uri="{FF2B5EF4-FFF2-40B4-BE49-F238E27FC236}">
                <a16:creationId xmlns:a16="http://schemas.microsoft.com/office/drawing/2014/main" id="{3BBFB658-C133-CA25-4517-2479D15F59C8}"/>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643258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1_Text + Visual">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194300" y="0"/>
            <a:ext cx="6997700" cy="6858000"/>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1374469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ection Slide option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077686"/>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CLICK TO EDIT TITLE</a:t>
            </a:r>
          </a:p>
        </p:txBody>
      </p:sp>
      <p:pic>
        <p:nvPicPr>
          <p:cNvPr id="5" name="Graphic 4">
            <a:extLst>
              <a:ext uri="{FF2B5EF4-FFF2-40B4-BE49-F238E27FC236}">
                <a16:creationId xmlns:a16="http://schemas.microsoft.com/office/drawing/2014/main" id="{6698368F-6547-279E-090F-D7BB68E83FF5}"/>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3115851"/>
            <a:ext cx="12259112" cy="1056535"/>
          </a:xfrm>
          <a:prstGeom prst="rect">
            <a:avLst/>
          </a:prstGeom>
        </p:spPr>
      </p:pic>
      <p:pic>
        <p:nvPicPr>
          <p:cNvPr id="3" name="Graphic 2">
            <a:extLst>
              <a:ext uri="{FF2B5EF4-FFF2-40B4-BE49-F238E27FC236}">
                <a16:creationId xmlns:a16="http://schemas.microsoft.com/office/drawing/2014/main" id="{41E71C44-8931-128F-187A-BAEF7D14FDFC}"/>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3115851"/>
            <a:ext cx="12259112" cy="1056535"/>
          </a:xfrm>
          <a:prstGeom prst="rect">
            <a:avLst/>
          </a:prstGeom>
        </p:spPr>
      </p:pic>
    </p:spTree>
    <p:extLst>
      <p:ext uri="{BB962C8B-B14F-4D97-AF65-F5344CB8AC3E}">
        <p14:creationId xmlns:p14="http://schemas.microsoft.com/office/powerpoint/2010/main" val="1174765853"/>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1_Text + Tablet Image">
    <p:spTree>
      <p:nvGrpSpPr>
        <p:cNvPr id="1" name=""/>
        <p:cNvGrpSpPr/>
        <p:nvPr/>
      </p:nvGrpSpPr>
      <p:grpSpPr>
        <a:xfrm>
          <a:off x="0" y="0"/>
          <a:ext cx="0" cy="0"/>
          <a:chOff x="0" y="0"/>
          <a:chExt cx="0" cy="0"/>
        </a:xfrm>
      </p:grpSpPr>
      <p:pic>
        <p:nvPicPr>
          <p:cNvPr id="2" name="Picture Placeholder 6" descr="Shape, square&#10;&#10;Description automatically generated">
            <a:extLst>
              <a:ext uri="{FF2B5EF4-FFF2-40B4-BE49-F238E27FC236}">
                <a16:creationId xmlns:a16="http://schemas.microsoft.com/office/drawing/2014/main" id="{25FAF659-6FC8-EFAE-23CC-DDE22A48416F}"/>
              </a:ext>
            </a:extLst>
          </p:cNvPr>
          <p:cNvPicPr>
            <a:picLocks noChangeAspect="1"/>
          </p:cNvPicPr>
          <p:nvPr userDrawn="1"/>
        </p:nvPicPr>
        <p:blipFill>
          <a:blip r:embed="rId2"/>
          <a:srcRect l="54238" t="6066" r="8615" b="33259"/>
          <a:stretch/>
        </p:blipFill>
        <p:spPr>
          <a:xfrm>
            <a:off x="5286665" y="0"/>
            <a:ext cx="6997700" cy="6858000"/>
          </a:xfrm>
          <a:prstGeom prst="rect">
            <a:avLst/>
          </a:prstGeom>
        </p:spPr>
      </p:pic>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725739" y="926674"/>
            <a:ext cx="6063325" cy="6071026"/>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9347833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01448592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1_Website Imag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ABC3BA3-5FEA-9DD0-1F61-DFB64EFF80AC}"/>
              </a:ext>
            </a:extLst>
          </p:cNvPr>
          <p:cNvPicPr>
            <a:picLocks noChangeAspect="1"/>
          </p:cNvPicPr>
          <p:nvPr userDrawn="1"/>
        </p:nvPicPr>
        <p:blipFill>
          <a:blip r:embed="rId2"/>
          <a:srcRect l="1366" r="1366"/>
          <a:stretch/>
        </p:blipFill>
        <p:spPr>
          <a:xfrm>
            <a:off x="838200" y="790283"/>
            <a:ext cx="10670959" cy="6582441"/>
          </a:xfrm>
          <a:prstGeom prst="rect">
            <a:avLst/>
          </a:prstGeom>
        </p:spPr>
      </p:pic>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9" name="Picture Placeholder 8">
            <a:extLst>
              <a:ext uri="{FF2B5EF4-FFF2-40B4-BE49-F238E27FC236}">
                <a16:creationId xmlns:a16="http://schemas.microsoft.com/office/drawing/2014/main" id="{6C6AB98D-AFF8-8CCD-EA8B-351AC54DFE2A}"/>
              </a:ext>
            </a:extLst>
          </p:cNvPr>
          <p:cNvSpPr>
            <a:spLocks noGrp="1"/>
          </p:cNvSpPr>
          <p:nvPr>
            <p:ph type="pic" sz="quarter" idx="13" hasCustomPrompt="1"/>
          </p:nvPr>
        </p:nvSpPr>
        <p:spPr>
          <a:xfrm>
            <a:off x="2495550" y="1618090"/>
            <a:ext cx="7340600" cy="4609783"/>
          </a:xfrm>
        </p:spPr>
        <p:txBody>
          <a:bodyPr anchor="ctr"/>
          <a:lstStyle>
            <a:lvl1pPr marL="0" indent="0" algn="ctr">
              <a:buNone/>
              <a:defRPr/>
            </a:lvl1pPr>
          </a:lstStyle>
          <a:p>
            <a:r>
              <a:rPr lang="en-US"/>
              <a:t>Insert Image Here</a:t>
            </a:r>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a:xfrm>
            <a:off x="838200" y="365125"/>
            <a:ext cx="10515600" cy="1325563"/>
          </a:xfrm>
        </p:spPr>
        <p:txBody>
          <a:bodyPr/>
          <a:lstStyle/>
          <a:p>
            <a:r>
              <a:rPr lang="en-US"/>
              <a:t>Click to edit Master title style</a:t>
            </a:r>
          </a:p>
        </p:txBody>
      </p:sp>
      <p:sp>
        <p:nvSpPr>
          <p:cNvPr id="2" name="TextBox 1">
            <a:extLst>
              <a:ext uri="{FF2B5EF4-FFF2-40B4-BE49-F238E27FC236}">
                <a16:creationId xmlns:a16="http://schemas.microsoft.com/office/drawing/2014/main" id="{037430F4-48CB-548B-FB7F-395361727233}"/>
              </a:ext>
            </a:extLst>
          </p:cNvPr>
          <p:cNvSpPr txBox="1"/>
          <p:nvPr userDrawn="1"/>
        </p:nvSpPr>
        <p:spPr>
          <a:xfrm>
            <a:off x="14536271" y="1748118"/>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err="1"/>
          </a:p>
        </p:txBody>
      </p:sp>
    </p:spTree>
    <p:extLst>
      <p:ext uri="{BB962C8B-B14F-4D97-AF65-F5344CB8AC3E}">
        <p14:creationId xmlns:p14="http://schemas.microsoft.com/office/powerpoint/2010/main" val="365047611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1_Speaker - O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One</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4973638"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0" y="4530725"/>
            <a:ext cx="12192000"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0" y="5153914"/>
            <a:ext cx="12192000"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408623413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1_Speaker - Tw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Two</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1939862"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717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717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
        <p:nvSpPr>
          <p:cNvPr id="6" name="Picture Placeholder 6">
            <a:extLst>
              <a:ext uri="{FF2B5EF4-FFF2-40B4-BE49-F238E27FC236}">
                <a16:creationId xmlns:a16="http://schemas.microsoft.com/office/drawing/2014/main" id="{F766381B-8959-B778-CFC0-E3FC33DDC927}"/>
              </a:ext>
            </a:extLst>
          </p:cNvPr>
          <p:cNvSpPr>
            <a:spLocks noGrp="1"/>
          </p:cNvSpPr>
          <p:nvPr>
            <p:ph type="pic" sz="quarter" idx="16" hasCustomPrompt="1"/>
          </p:nvPr>
        </p:nvSpPr>
        <p:spPr>
          <a:xfrm>
            <a:off x="8035862" y="2125663"/>
            <a:ext cx="2219325" cy="2219325"/>
          </a:xfrm>
        </p:spPr>
        <p:txBody>
          <a:bodyPr anchor="ctr" anchorCtr="0"/>
          <a:lstStyle>
            <a:lvl1pPr marL="0" indent="0" algn="ctr">
              <a:buNone/>
              <a:defRPr/>
            </a:lvl1pPr>
          </a:lstStyle>
          <a:p>
            <a:r>
              <a:rPr lang="en-US"/>
              <a:t>Insert Image Here</a:t>
            </a:r>
          </a:p>
        </p:txBody>
      </p:sp>
      <p:sp>
        <p:nvSpPr>
          <p:cNvPr id="8" name="Text Placeholder 8">
            <a:extLst>
              <a:ext uri="{FF2B5EF4-FFF2-40B4-BE49-F238E27FC236}">
                <a16:creationId xmlns:a16="http://schemas.microsoft.com/office/drawing/2014/main" id="{6D0D5E31-5F6F-091D-21E2-0241112F0902}"/>
              </a:ext>
            </a:extLst>
          </p:cNvPr>
          <p:cNvSpPr>
            <a:spLocks noGrp="1"/>
          </p:cNvSpPr>
          <p:nvPr>
            <p:ph type="body" sz="quarter" idx="17" hasCustomPrompt="1"/>
          </p:nvPr>
        </p:nvSpPr>
        <p:spPr>
          <a:xfrm>
            <a:off x="6813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1" name="Text Placeholder 8">
            <a:extLst>
              <a:ext uri="{FF2B5EF4-FFF2-40B4-BE49-F238E27FC236}">
                <a16:creationId xmlns:a16="http://schemas.microsoft.com/office/drawing/2014/main" id="{B7CA5E15-0098-4AC6-8D76-1C14DCE83053}"/>
              </a:ext>
            </a:extLst>
          </p:cNvPr>
          <p:cNvSpPr>
            <a:spLocks noGrp="1"/>
          </p:cNvSpPr>
          <p:nvPr>
            <p:ph type="body" sz="quarter" idx="18" hasCustomPrompt="1"/>
          </p:nvPr>
        </p:nvSpPr>
        <p:spPr>
          <a:xfrm>
            <a:off x="6813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19389411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End Card">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B21E270B-94C7-0797-9EC6-022E9EE4E95D}"/>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4041008"/>
            <a:ext cx="12259112" cy="1056535"/>
          </a:xfrm>
          <a:prstGeom prst="rect">
            <a:avLst/>
          </a:prstGeom>
        </p:spPr>
      </p:pic>
      <p:sp>
        <p:nvSpPr>
          <p:cNvPr id="2" name="Title 1"/>
          <p:cNvSpPr>
            <a:spLocks noGrp="1"/>
          </p:cNvSpPr>
          <p:nvPr>
            <p:ph type="title" hasCustomPrompt="1"/>
          </p:nvPr>
        </p:nvSpPr>
        <p:spPr>
          <a:xfrm>
            <a:off x="838199" y="910632"/>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Questions?</a:t>
            </a:r>
          </a:p>
        </p:txBody>
      </p:sp>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142363" y="5618285"/>
            <a:ext cx="1907273" cy="553843"/>
          </a:xfrm>
          <a:prstGeom prst="rect">
            <a:avLst/>
          </a:prstGeom>
        </p:spPr>
      </p:pic>
      <p:pic>
        <p:nvPicPr>
          <p:cNvPr id="3" name="Graphic 2">
            <a:extLst>
              <a:ext uri="{FF2B5EF4-FFF2-40B4-BE49-F238E27FC236}">
                <a16:creationId xmlns:a16="http://schemas.microsoft.com/office/drawing/2014/main" id="{DEE0233D-EFFC-EC74-07AB-93B5DBDB8BB7}"/>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4041008"/>
            <a:ext cx="12259112" cy="1056535"/>
          </a:xfrm>
          <a:prstGeom prst="rect">
            <a:avLst/>
          </a:prstGeom>
        </p:spPr>
      </p:pic>
      <p:pic>
        <p:nvPicPr>
          <p:cNvPr id="5" name="Picture 4">
            <a:extLst>
              <a:ext uri="{FF2B5EF4-FFF2-40B4-BE49-F238E27FC236}">
                <a16:creationId xmlns:a16="http://schemas.microsoft.com/office/drawing/2014/main" id="{0B4329AB-E4E0-9926-D152-182BD984240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142363" y="5618285"/>
            <a:ext cx="1907273" cy="553843"/>
          </a:xfrm>
          <a:prstGeom prst="rect">
            <a:avLst/>
          </a:prstGeom>
        </p:spPr>
      </p:pic>
    </p:spTree>
    <p:extLst>
      <p:ext uri="{BB962C8B-B14F-4D97-AF65-F5344CB8AC3E}">
        <p14:creationId xmlns:p14="http://schemas.microsoft.com/office/powerpoint/2010/main" val="1043739022"/>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extBox 1">
            <a:extLst>
              <a:ext uri="{FF2B5EF4-FFF2-40B4-BE49-F238E27FC236}">
                <a16:creationId xmlns:a16="http://schemas.microsoft.com/office/drawing/2014/main" id="{F9B56E16-66CD-EFA9-7A0F-AE164E805F56}"/>
              </a:ext>
            </a:extLst>
          </p:cNvPr>
          <p:cNvSpPr txBox="1"/>
          <p:nvPr/>
        </p:nvSpPr>
        <p:spPr>
          <a:xfrm>
            <a:off x="2743200" y="1242391"/>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err="1"/>
          </a:p>
        </p:txBody>
      </p:sp>
      <p:sp>
        <p:nvSpPr>
          <p:cNvPr id="3" name="TextBox 2">
            <a:extLst>
              <a:ext uri="{FF2B5EF4-FFF2-40B4-BE49-F238E27FC236}">
                <a16:creationId xmlns:a16="http://schemas.microsoft.com/office/drawing/2014/main" id="{B53E384C-6A39-677E-A0E1-2DF9AF9B643F}"/>
              </a:ext>
            </a:extLst>
          </p:cNvPr>
          <p:cNvSpPr txBox="1"/>
          <p:nvPr userDrawn="1"/>
        </p:nvSpPr>
        <p:spPr>
          <a:xfrm>
            <a:off x="2743200" y="1242391"/>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err="1"/>
          </a:p>
        </p:txBody>
      </p:sp>
    </p:spTree>
    <p:extLst>
      <p:ext uri="{BB962C8B-B14F-4D97-AF65-F5344CB8AC3E}">
        <p14:creationId xmlns:p14="http://schemas.microsoft.com/office/powerpoint/2010/main" val="221878985"/>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wo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01294351"/>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839788" y="1681163"/>
            <a:ext cx="5157787" cy="823912"/>
          </a:xfrm>
        </p:spPr>
        <p:txBody>
          <a:bodyPr anchor="b">
            <a:noAutofit/>
          </a:bodyPr>
          <a:lstStyle>
            <a:lvl1pPr marL="0" indent="0">
              <a:buNone/>
              <a:defRPr sz="2400" b="0"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5" name="Text Placeholder 4"/>
          <p:cNvSpPr>
            <a:spLocks noGrp="1"/>
          </p:cNvSpPr>
          <p:nvPr>
            <p:ph type="body" sz="quarter" idx="3" hasCustomPrompt="1"/>
          </p:nvPr>
        </p:nvSpPr>
        <p:spPr>
          <a:xfrm>
            <a:off x="6172200" y="1681163"/>
            <a:ext cx="5183188" cy="823912"/>
          </a:xfrm>
        </p:spPr>
        <p:txBody>
          <a:bodyPr anchor="b">
            <a:noAutofit/>
          </a:bodyPr>
          <a:lstStyle>
            <a:lvl1pPr marL="0" indent="0">
              <a:buNone/>
              <a:defRPr sz="2400" b="1"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1" name="Text Placeholder 10">
            <a:extLst>
              <a:ext uri="{FF2B5EF4-FFF2-40B4-BE49-F238E27FC236}">
                <a16:creationId xmlns:a16="http://schemas.microsoft.com/office/drawing/2014/main" id="{3712C352-35AF-06D4-C7EC-3F5C0FC70F39}"/>
              </a:ext>
            </a:extLst>
          </p:cNvPr>
          <p:cNvSpPr>
            <a:spLocks noGrp="1"/>
          </p:cNvSpPr>
          <p:nvPr>
            <p:ph type="body" sz="quarter" idx="13"/>
          </p:nvPr>
        </p:nvSpPr>
        <p:spPr>
          <a:xfrm>
            <a:off x="838200" y="2505075"/>
            <a:ext cx="51577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0">
            <a:extLst>
              <a:ext uri="{FF2B5EF4-FFF2-40B4-BE49-F238E27FC236}">
                <a16:creationId xmlns:a16="http://schemas.microsoft.com/office/drawing/2014/main" id="{434F089B-9A24-7869-4654-E98A819711DD}"/>
              </a:ext>
            </a:extLst>
          </p:cNvPr>
          <p:cNvSpPr>
            <a:spLocks noGrp="1"/>
          </p:cNvSpPr>
          <p:nvPr>
            <p:ph type="body" sz="quarter" idx="14"/>
          </p:nvPr>
        </p:nvSpPr>
        <p:spPr>
          <a:xfrm>
            <a:off x="6169024" y="2505075"/>
            <a:ext cx="51831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3">
            <a:extLst>
              <a:ext uri="{FF2B5EF4-FFF2-40B4-BE49-F238E27FC236}">
                <a16:creationId xmlns:a16="http://schemas.microsoft.com/office/drawing/2014/main" id="{978E83BA-6158-C08C-1A28-551F610214F3}"/>
              </a:ext>
            </a:extLst>
          </p:cNvPr>
          <p:cNvSpPr>
            <a:spLocks noGrp="1"/>
          </p:cNvSpPr>
          <p:nvPr>
            <p:ph type="title"/>
          </p:nvPr>
        </p:nvSpPr>
        <p:spPr/>
        <p:txBody>
          <a:bodyPr/>
          <a:lstStyle/>
          <a:p>
            <a:r>
              <a:rPr lang="en-US"/>
              <a:t>Click to edit Master title style</a:t>
            </a:r>
          </a:p>
        </p:txBody>
      </p:sp>
      <p:sp>
        <p:nvSpPr>
          <p:cNvPr id="6" name="Date Placeholder 5">
            <a:extLst>
              <a:ext uri="{FF2B5EF4-FFF2-40B4-BE49-F238E27FC236}">
                <a16:creationId xmlns:a16="http://schemas.microsoft.com/office/drawing/2014/main" id="{DF896177-1B55-01BC-14F5-48EFFBA2278F}"/>
              </a:ext>
            </a:extLst>
          </p:cNvPr>
          <p:cNvSpPr>
            <a:spLocks noGrp="1"/>
          </p:cNvSpPr>
          <p:nvPr>
            <p:ph type="dt" sz="half" idx="15"/>
          </p:nvPr>
        </p:nvSpPr>
        <p:spPr/>
        <p:txBody>
          <a:bodyPr/>
          <a:lstStyle/>
          <a:p>
            <a:fld id="{347E3F1D-FE2D-9C41-8D50-BBEAD8186752}" type="datetime1">
              <a:rPr lang="en-US" smtClean="0"/>
              <a:t>1/6/2026</a:t>
            </a:fld>
            <a:endParaRPr lang="en-US"/>
          </a:p>
        </p:txBody>
      </p:sp>
      <p:sp>
        <p:nvSpPr>
          <p:cNvPr id="10" name="Footer Placeholder 9">
            <a:extLst>
              <a:ext uri="{FF2B5EF4-FFF2-40B4-BE49-F238E27FC236}">
                <a16:creationId xmlns:a16="http://schemas.microsoft.com/office/drawing/2014/main" id="{7D369284-B098-C8DE-DDD9-7BEC3AEFE02D}"/>
              </a:ext>
            </a:extLst>
          </p:cNvPr>
          <p:cNvSpPr>
            <a:spLocks noGrp="1"/>
          </p:cNvSpPr>
          <p:nvPr>
            <p:ph type="ftr" sz="quarter" idx="16"/>
          </p:nvPr>
        </p:nvSpPr>
        <p:spPr/>
        <p:txBody>
          <a:bodyPr/>
          <a:lstStyle/>
          <a:p>
            <a:endParaRPr lang="en-US"/>
          </a:p>
        </p:txBody>
      </p:sp>
      <p:sp>
        <p:nvSpPr>
          <p:cNvPr id="13" name="Slide Number Placeholder 12">
            <a:extLst>
              <a:ext uri="{FF2B5EF4-FFF2-40B4-BE49-F238E27FC236}">
                <a16:creationId xmlns:a16="http://schemas.microsoft.com/office/drawing/2014/main" id="{9A142A52-F549-F834-90AE-0A6EFFB992D5}"/>
              </a:ext>
            </a:extLst>
          </p:cNvPr>
          <p:cNvSpPr>
            <a:spLocks noGrp="1"/>
          </p:cNvSpPr>
          <p:nvPr>
            <p:ph type="sldNum" sz="quarter" idx="17"/>
          </p:nvPr>
        </p:nvSpPr>
        <p:spPr/>
        <p:txBody>
          <a:bodyPr/>
          <a:lstStyle/>
          <a:p>
            <a:fld id="{EB8090AE-F645-47C1-81A8-D4E28BF03D47}" type="slidenum">
              <a:rPr lang="en-US" smtClean="0"/>
              <a:pPr/>
              <a:t>‹#›</a:t>
            </a:fld>
            <a:endParaRPr lang="en-US"/>
          </a:p>
        </p:txBody>
      </p:sp>
    </p:spTree>
    <p:extLst>
      <p:ext uri="{BB962C8B-B14F-4D97-AF65-F5344CB8AC3E}">
        <p14:creationId xmlns:p14="http://schemas.microsoft.com/office/powerpoint/2010/main" val="96149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wo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Picture Placeholder 2">
            <a:extLst>
              <a:ext uri="{FF2B5EF4-FFF2-40B4-BE49-F238E27FC236}">
                <a16:creationId xmlns:a16="http://schemas.microsoft.com/office/drawing/2014/main" id="{C6606565-F3E7-89DE-BCED-98F951937B2F}"/>
              </a:ext>
            </a:extLst>
          </p:cNvPr>
          <p:cNvSpPr>
            <a:spLocks noGrp="1"/>
          </p:cNvSpPr>
          <p:nvPr>
            <p:ph type="pic" sz="quarter" idx="18" hasCustomPrompt="1"/>
          </p:nvPr>
        </p:nvSpPr>
        <p:spPr>
          <a:xfrm>
            <a:off x="2965447" y="1828763"/>
            <a:ext cx="927107" cy="925763"/>
          </a:xfrm>
        </p:spPr>
        <p:txBody>
          <a:bodyPr anchor="ctr">
            <a:noAutofit/>
          </a:bodyPr>
          <a:lstStyle>
            <a:lvl1pPr marL="0" indent="0" algn="ctr">
              <a:buNone/>
              <a:defRPr sz="2000"/>
            </a:lvl1pPr>
          </a:lstStyle>
          <a:p>
            <a:r>
              <a:rPr lang="en-US"/>
              <a:t>Icon</a:t>
            </a:r>
          </a:p>
        </p:txBody>
      </p:sp>
      <p:sp>
        <p:nvSpPr>
          <p:cNvPr id="3" name="Picture Placeholder 2">
            <a:extLst>
              <a:ext uri="{FF2B5EF4-FFF2-40B4-BE49-F238E27FC236}">
                <a16:creationId xmlns:a16="http://schemas.microsoft.com/office/drawing/2014/main" id="{598BD681-020F-ADEB-FAF4-1B055BAF2F3F}"/>
              </a:ext>
            </a:extLst>
          </p:cNvPr>
          <p:cNvSpPr>
            <a:spLocks noGrp="1"/>
          </p:cNvSpPr>
          <p:nvPr>
            <p:ph type="pic" sz="quarter" idx="19" hasCustomPrompt="1"/>
          </p:nvPr>
        </p:nvSpPr>
        <p:spPr>
          <a:xfrm>
            <a:off x="8297238" y="1828763"/>
            <a:ext cx="927107" cy="925763"/>
          </a:xfrm>
        </p:spPr>
        <p:txBody>
          <a:bodyPr anchor="ctr">
            <a:noAutofit/>
          </a:bodyPr>
          <a:lstStyle>
            <a:lvl1pPr marL="0" indent="0" algn="ctr">
              <a:buNone/>
              <a:defRPr sz="2000"/>
            </a:lvl1pPr>
          </a:lstStyle>
          <a:p>
            <a:r>
              <a:rPr lang="en-US"/>
              <a:t>Icon</a:t>
            </a:r>
          </a:p>
        </p:txBody>
      </p:sp>
    </p:spTree>
    <p:extLst>
      <p:ext uri="{BB962C8B-B14F-4D97-AF65-F5344CB8AC3E}">
        <p14:creationId xmlns:p14="http://schemas.microsoft.com/office/powerpoint/2010/main" val="3272811954"/>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0" i="0">
                <a:solidFill>
                  <a:schemeClr val="tx1"/>
                </a:solidFill>
                <a:latin typeface="Segoe UI Semilight" panose="020B0402040204020203" pitchFamily="34" charset="0"/>
                <a:cs typeface="Segoe UI Semilight" panose="020B0402040204020203" pitchFamily="34" charset="0"/>
              </a:defRPr>
            </a:lvl1pPr>
          </a:lstStyle>
          <a:p>
            <a:fld id="{343B9BFA-2FB2-4944-BB01-F4F4A11C16B5}" type="datetime1">
              <a:rPr lang="en-US" smtClean="0"/>
              <a:pPr/>
              <a:t>1/6/2026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0" i="0">
                <a:solidFill>
                  <a:schemeClr val="tx1"/>
                </a:solidFill>
                <a:latin typeface="Segoe UI Semilight" panose="020B0402040204020203" pitchFamily="34" charset="0"/>
                <a:cs typeface="Segoe UI Semilight" panose="020B0402040204020203" pitchFamily="34" charset="0"/>
              </a:defRPr>
            </a:lvl1pPr>
          </a:lstStyle>
          <a:p>
            <a:endParaRPr lang="en-US"/>
          </a:p>
        </p:txBody>
      </p:sp>
      <p:sp>
        <p:nvSpPr>
          <p:cNvPr id="6" name="Slide Number Placeholder 5"/>
          <p:cNvSpPr>
            <a:spLocks noGrp="1"/>
          </p:cNvSpPr>
          <p:nvPr>
            <p:ph type="sldNum" sz="quarter" idx="4"/>
          </p:nvPr>
        </p:nvSpPr>
        <p:spPr>
          <a:xfrm>
            <a:off x="9322443" y="6356350"/>
            <a:ext cx="2743200" cy="365125"/>
          </a:xfrm>
          <a:prstGeom prst="rect">
            <a:avLst/>
          </a:prstGeom>
        </p:spPr>
        <p:txBody>
          <a:bodyPr vert="horz" lIns="91440" tIns="45720" rIns="91440" bIns="45720" rtlCol="0" anchor="ctr"/>
          <a:lstStyle>
            <a:lvl1pPr algn="r">
              <a:defRPr sz="1200" b="0" i="0">
                <a:solidFill>
                  <a:schemeClr val="tx1"/>
                </a:solidFill>
                <a:latin typeface="Segoe UI Semilight" panose="020B0402040204020203" pitchFamily="34" charset="0"/>
                <a:cs typeface="Segoe UI Semilight" panose="020B0402040204020203" pitchFamily="34" charset="0"/>
              </a:defRPr>
            </a:lvl1pPr>
          </a:lstStyle>
          <a:p>
            <a:fld id="{EB8090AE-F645-47C1-81A8-D4E28BF03D47}" type="slidenum">
              <a:rPr lang="en-US" smtClean="0"/>
              <a:pPr/>
              <a:t>‹#›</a:t>
            </a:fld>
            <a:endParaRPr lang="en-US"/>
          </a:p>
        </p:txBody>
      </p:sp>
    </p:spTree>
    <p:extLst>
      <p:ext uri="{BB962C8B-B14F-4D97-AF65-F5344CB8AC3E}">
        <p14:creationId xmlns:p14="http://schemas.microsoft.com/office/powerpoint/2010/main" val="2360973481"/>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 id="2147483690" r:id="rId14"/>
    <p:sldLayoutId id="2147483691" r:id="rId15"/>
    <p:sldLayoutId id="2147483692" r:id="rId16"/>
    <p:sldLayoutId id="2147483693" r:id="rId17"/>
    <p:sldLayoutId id="2147483694" r:id="rId18"/>
    <p:sldLayoutId id="2147483695" r:id="rId19"/>
    <p:sldLayoutId id="2147483696" r:id="rId20"/>
    <p:sldLayoutId id="2147483697" r:id="rId21"/>
    <p:sldLayoutId id="2147483698" r:id="rId22"/>
    <p:sldLayoutId id="2147483699" r:id="rId23"/>
    <p:sldLayoutId id="2147483650" r:id="rId24"/>
    <p:sldLayoutId id="2147483651" r:id="rId25"/>
    <p:sldLayoutId id="2147483660" r:id="rId26"/>
    <p:sldLayoutId id="2147483652" r:id="rId27"/>
    <p:sldLayoutId id="2147483672" r:id="rId28"/>
    <p:sldLayoutId id="2147483653" r:id="rId29"/>
    <p:sldLayoutId id="2147483669" r:id="rId30"/>
    <p:sldLayoutId id="2147483658" r:id="rId31"/>
    <p:sldLayoutId id="2147483663" r:id="rId32"/>
    <p:sldLayoutId id="2147483661" r:id="rId33"/>
    <p:sldLayoutId id="2147483665" r:id="rId34"/>
    <p:sldLayoutId id="2147483666" r:id="rId35"/>
    <p:sldLayoutId id="2147483667" r:id="rId36"/>
    <p:sldLayoutId id="2147483673" r:id="rId37"/>
    <p:sldLayoutId id="2147483662" r:id="rId38"/>
    <p:sldLayoutId id="2147483664" r:id="rId39"/>
    <p:sldLayoutId id="2147483670" r:id="rId40"/>
    <p:sldLayoutId id="2147483654" r:id="rId41"/>
    <p:sldLayoutId id="2147483671" r:id="rId42"/>
    <p:sldLayoutId id="2147483674" r:id="rId43"/>
    <p:sldLayoutId id="2147483675" r:id="rId44"/>
  </p:sldLayoutIdLst>
  <p:hf hdr="0" ftr="0" dt="0"/>
  <p:txStyles>
    <p:titleStyle>
      <a:lvl1pPr algn="ctr" defTabSz="914400" rtl="0" eaLnBrk="1" latinLnBrk="0" hangingPunct="1">
        <a:lnSpc>
          <a:spcPct val="100000"/>
        </a:lnSpc>
        <a:spcBef>
          <a:spcPct val="0"/>
        </a:spcBef>
        <a:buNone/>
        <a:defRPr sz="4000" b="0" i="0" kern="1200">
          <a:solidFill>
            <a:srgbClr val="2D6E8D"/>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100000"/>
        </a:lnSpc>
        <a:spcBef>
          <a:spcPts val="0"/>
        </a:spcBef>
        <a:spcAft>
          <a:spcPts val="600"/>
        </a:spcAft>
        <a:buClr>
          <a:schemeClr val="accent4"/>
        </a:buClr>
        <a:buFont typeface="Segoe UI" panose="020B0502040204020203" pitchFamily="34" charset="0"/>
        <a:buChar char="»"/>
        <a:defRPr sz="2800" b="0" i="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2400" b="0" i="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2000" b="0" i="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1800" b="0" i="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1800" b="0" i="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0.xml"/></Relationships>
</file>

<file path=ppt/slides/_rels/slide18.xml.rels><?xml version="1.0" encoding="UTF-8" standalone="yes"?>
<Relationships xmlns="http://schemas.openxmlformats.org/package/2006/relationships"><Relationship Id="rId3" Type="http://schemas.openxmlformats.org/officeDocument/2006/relationships/hyperlink" Target="mailto:HCBSmodernization@dhcs.ca.gov" TargetMode="External"/><Relationship Id="rId2" Type="http://schemas.openxmlformats.org/officeDocument/2006/relationships/hyperlink" Target="mailto:Anna.Ostrander@dhcs.ca.gov" TargetMode="Externa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76494BE-14B5-582A-6B4A-D8816C86F03B}"/>
              </a:ext>
            </a:extLst>
          </p:cNvPr>
          <p:cNvSpPr>
            <a:spLocks noGrp="1"/>
          </p:cNvSpPr>
          <p:nvPr>
            <p:ph type="ctrTitle"/>
          </p:nvPr>
        </p:nvSpPr>
        <p:spPr/>
        <p:txBody>
          <a:bodyPr/>
          <a:lstStyle/>
          <a:p>
            <a:r>
              <a:rPr lang="en-US"/>
              <a:t>Medi-Cal HCBS Managed Care Integration Workgroup</a:t>
            </a:r>
          </a:p>
        </p:txBody>
      </p:sp>
      <p:sp>
        <p:nvSpPr>
          <p:cNvPr id="11" name="Subtitle 10">
            <a:extLst>
              <a:ext uri="{FF2B5EF4-FFF2-40B4-BE49-F238E27FC236}">
                <a16:creationId xmlns:a16="http://schemas.microsoft.com/office/drawing/2014/main" id="{6C2111A2-C159-239F-3086-D3AB6E018067}"/>
              </a:ext>
            </a:extLst>
          </p:cNvPr>
          <p:cNvSpPr>
            <a:spLocks noGrp="1"/>
          </p:cNvSpPr>
          <p:nvPr>
            <p:ph type="subTitle" idx="1"/>
          </p:nvPr>
        </p:nvSpPr>
        <p:spPr/>
        <p:txBody>
          <a:bodyPr/>
          <a:lstStyle/>
          <a:p>
            <a:r>
              <a:rPr lang="en-US">
                <a:latin typeface="Segoe UI"/>
                <a:cs typeface="Segoe UI"/>
              </a:rPr>
              <a:t>Session #8: Workgroup Reflection and Recap</a:t>
            </a:r>
          </a:p>
          <a:p>
            <a:endParaRPr lang="en-US"/>
          </a:p>
        </p:txBody>
      </p:sp>
      <p:sp>
        <p:nvSpPr>
          <p:cNvPr id="5" name="Subtitle 2"/>
          <p:cNvSpPr txBox="1">
            <a:spLocks/>
          </p:cNvSpPr>
          <p:nvPr/>
        </p:nvSpPr>
        <p:spPr>
          <a:xfrm>
            <a:off x="9500655" y="6244625"/>
            <a:ext cx="2691345" cy="276999"/>
          </a:xfrm>
          <a:prstGeom prst="rect">
            <a:avLst/>
          </a:prstGeom>
        </p:spPr>
        <p:txBody>
          <a:bodyPr vert="horz" lIns="91440" tIns="0" rIns="27432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3200" kern="1200" baseline="0">
                <a:solidFill>
                  <a:schemeClr val="bg1"/>
                </a:solidFill>
                <a:latin typeface="Segoe UI" panose="020B0502040204020203" pitchFamily="34" charset="0"/>
                <a:ea typeface="+mn-ea"/>
                <a:cs typeface="Segoe UI" panose="020B0502040204020203"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Segoe UI" panose="020B0502040204020203" pitchFamily="34" charset="0"/>
                <a:ea typeface="+mn-ea"/>
                <a:cs typeface="Segoe UI" panose="020B0502040204020203" pitchFamily="34" charset="0"/>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Segoe UI" panose="020B0502040204020203" pitchFamily="34" charset="0"/>
                <a:ea typeface="+mn-ea"/>
                <a:cs typeface="Segoe UI" panose="020B0502040204020203" pitchFamily="34" charset="0"/>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Segoe UI" panose="020B0502040204020203" pitchFamily="34" charset="0"/>
                <a:ea typeface="+mn-ea"/>
                <a:cs typeface="Segoe UI" panose="020B0502040204020203" pitchFamily="34" charset="0"/>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Segoe UI" panose="020B0502040204020203" pitchFamily="34" charset="0"/>
                <a:ea typeface="+mn-ea"/>
                <a:cs typeface="Segoe UI" panose="020B0502040204020203" pitchFamily="34" charset="0"/>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r>
              <a:rPr lang="en-US" sz="2000">
                <a:solidFill>
                  <a:schemeClr val="tx1"/>
                </a:solidFill>
              </a:rPr>
              <a:t>August 15, 2025</a:t>
            </a:r>
          </a:p>
        </p:txBody>
      </p:sp>
    </p:spTree>
    <p:extLst>
      <p:ext uri="{BB962C8B-B14F-4D97-AF65-F5344CB8AC3E}">
        <p14:creationId xmlns:p14="http://schemas.microsoft.com/office/powerpoint/2010/main" val="22533766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995D49E-6AA8-9768-6785-7CC864CBEF69}"/>
              </a:ext>
            </a:extLst>
          </p:cNvPr>
          <p:cNvSpPr>
            <a:spLocks noGrp="1"/>
          </p:cNvSpPr>
          <p:nvPr>
            <p:ph type="title"/>
          </p:nvPr>
        </p:nvSpPr>
        <p:spPr>
          <a:xfrm>
            <a:off x="838200" y="365126"/>
            <a:ext cx="10515600" cy="832304"/>
          </a:xfrm>
        </p:spPr>
        <p:txBody>
          <a:bodyPr/>
          <a:lstStyle/>
          <a:p>
            <a:r>
              <a:rPr lang="en-US"/>
              <a:t>Member Supports and Continuity of Care</a:t>
            </a:r>
          </a:p>
        </p:txBody>
      </p:sp>
      <p:sp>
        <p:nvSpPr>
          <p:cNvPr id="4" name="Content Placeholder 3">
            <a:extLst>
              <a:ext uri="{FF2B5EF4-FFF2-40B4-BE49-F238E27FC236}">
                <a16:creationId xmlns:a16="http://schemas.microsoft.com/office/drawing/2014/main" id="{C6F34791-DE08-38A7-9DE2-E217FBFA6DEA}"/>
              </a:ext>
            </a:extLst>
          </p:cNvPr>
          <p:cNvSpPr>
            <a:spLocks noGrp="1"/>
          </p:cNvSpPr>
          <p:nvPr>
            <p:ph sz="quarter" idx="13"/>
          </p:nvPr>
        </p:nvSpPr>
        <p:spPr>
          <a:xfrm>
            <a:off x="838200" y="1526495"/>
            <a:ext cx="10765971" cy="4879295"/>
          </a:xfrm>
        </p:spPr>
        <p:txBody>
          <a:bodyPr/>
          <a:lstStyle/>
          <a:p>
            <a:r>
              <a:rPr lang="en-US" sz="2400">
                <a:latin typeface="Segoe UI"/>
                <a:cs typeface="Segoe UI"/>
              </a:rPr>
              <a:t>DHCS proposed a 12-month enhanced </a:t>
            </a:r>
            <a:r>
              <a:rPr lang="en-US" sz="2400"/>
              <a:t>Continuity of Care (CoC) protections for members</a:t>
            </a:r>
          </a:p>
          <a:p>
            <a:r>
              <a:rPr lang="en-US" sz="2400">
                <a:latin typeface="Segoe UI"/>
                <a:cs typeface="Segoe UI"/>
              </a:rPr>
              <a:t>Workgroup members recommended a dedicated call-line for transition support with live trained agents and clear information on the plan websites</a:t>
            </a:r>
            <a:endParaRPr lang="en-US" sz="2400"/>
          </a:p>
          <a:p>
            <a:r>
              <a:rPr lang="en-US" sz="2400">
                <a:latin typeface="Segoe UI"/>
                <a:cs typeface="Segoe UI"/>
              </a:rPr>
              <a:t>Plans shared lessons learned for contracting with new providers </a:t>
            </a:r>
          </a:p>
          <a:p>
            <a:r>
              <a:rPr lang="en-US" sz="2400">
                <a:latin typeface="Segoe UI"/>
                <a:cs typeface="Segoe UI"/>
              </a:rPr>
              <a:t>Workgroup members identified a need for advanced planning to prepare members for potential provider changes after CoC period ends</a:t>
            </a:r>
          </a:p>
          <a:p>
            <a:endParaRPr lang="en-US"/>
          </a:p>
        </p:txBody>
      </p:sp>
      <p:sp>
        <p:nvSpPr>
          <p:cNvPr id="2" name="Slide Number Placeholder 1">
            <a:extLst>
              <a:ext uri="{FF2B5EF4-FFF2-40B4-BE49-F238E27FC236}">
                <a16:creationId xmlns:a16="http://schemas.microsoft.com/office/drawing/2014/main" id="{BD253B10-98FE-CB50-EE4F-C89FFF7CB113}"/>
              </a:ext>
            </a:extLst>
          </p:cNvPr>
          <p:cNvSpPr>
            <a:spLocks noGrp="1"/>
          </p:cNvSpPr>
          <p:nvPr>
            <p:ph type="sldNum" sz="quarter" idx="12"/>
          </p:nvPr>
        </p:nvSpPr>
        <p:spPr/>
        <p:txBody>
          <a:bodyPr/>
          <a:lstStyle/>
          <a:p>
            <a:fld id="{EB8090AE-F645-47C1-81A8-D4E28BF03D47}" type="slidenum">
              <a:rPr lang="en-US" smtClean="0"/>
              <a:t>10</a:t>
            </a:fld>
            <a:endParaRPr lang="en-US"/>
          </a:p>
        </p:txBody>
      </p:sp>
    </p:spTree>
    <p:extLst>
      <p:ext uri="{BB962C8B-B14F-4D97-AF65-F5344CB8AC3E}">
        <p14:creationId xmlns:p14="http://schemas.microsoft.com/office/powerpoint/2010/main" val="2078436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5530BF-61E6-9EE0-0817-F5CF3DF93E49}"/>
              </a:ext>
            </a:extLst>
          </p:cNvPr>
          <p:cNvSpPr>
            <a:spLocks noGrp="1"/>
          </p:cNvSpPr>
          <p:nvPr>
            <p:ph type="title"/>
          </p:nvPr>
        </p:nvSpPr>
        <p:spPr/>
        <p:txBody>
          <a:bodyPr/>
          <a:lstStyle/>
          <a:p>
            <a:r>
              <a:rPr lang="en-US"/>
              <a:t>Service Packages and Service Definitions </a:t>
            </a:r>
          </a:p>
        </p:txBody>
      </p:sp>
      <p:sp>
        <p:nvSpPr>
          <p:cNvPr id="4" name="Content Placeholder 3">
            <a:extLst>
              <a:ext uri="{FF2B5EF4-FFF2-40B4-BE49-F238E27FC236}">
                <a16:creationId xmlns:a16="http://schemas.microsoft.com/office/drawing/2014/main" id="{0A08C94F-642D-ADBD-E7D3-898B90ED042A}"/>
              </a:ext>
            </a:extLst>
          </p:cNvPr>
          <p:cNvSpPr>
            <a:spLocks noGrp="1"/>
          </p:cNvSpPr>
          <p:nvPr>
            <p:ph sz="quarter" idx="13"/>
          </p:nvPr>
        </p:nvSpPr>
        <p:spPr/>
        <p:txBody>
          <a:bodyPr/>
          <a:lstStyle/>
          <a:p>
            <a:r>
              <a:rPr lang="en-US" sz="2400" dirty="0">
                <a:latin typeface="Segoe UI"/>
                <a:cs typeface="Segoe UI"/>
              </a:rPr>
              <a:t>Broadly, members underscored a need for standardization in who provides which services, how the services are provided, and how they are paid </a:t>
            </a:r>
          </a:p>
          <a:p>
            <a:r>
              <a:rPr lang="en-US" sz="2400" dirty="0">
                <a:latin typeface="Segoe UI"/>
                <a:cs typeface="Segoe UI"/>
              </a:rPr>
              <a:t>For the child de novo waiver service package, members shared challenges with accessing private duty nursing services through EPSDT due to staff shortages</a:t>
            </a:r>
          </a:p>
          <a:p>
            <a:pPr lvl="1"/>
            <a:r>
              <a:rPr lang="en-US" sz="2000" dirty="0">
                <a:latin typeface="Segoe UI"/>
                <a:cs typeface="Segoe UI"/>
              </a:rPr>
              <a:t>Rates were mentioned as a contributing factor to staff shortages</a:t>
            </a:r>
          </a:p>
          <a:p>
            <a:r>
              <a:rPr lang="en-US" sz="2400" dirty="0">
                <a:latin typeface="Segoe UI"/>
                <a:cs typeface="Segoe UI"/>
              </a:rPr>
              <a:t>Workgroup members recommended leveraging lessons learned from definitions of some overlapping services in Community Supports or California Community Transitions</a:t>
            </a:r>
            <a:endParaRPr lang="en-US" sz="2400" dirty="0"/>
          </a:p>
          <a:p>
            <a:endParaRPr lang="en-US" sz="2400" dirty="0">
              <a:latin typeface="Segoe UI"/>
              <a:cs typeface="Segoe UI"/>
            </a:endParaRPr>
          </a:p>
          <a:p>
            <a:pPr marL="457200" lvl="1" indent="0">
              <a:buNone/>
            </a:pPr>
            <a:endParaRPr lang="en-US" dirty="0">
              <a:latin typeface="Segoe UI"/>
              <a:cs typeface="Segoe UI"/>
            </a:endParaRPr>
          </a:p>
          <a:p>
            <a:endParaRPr lang="en-US" dirty="0"/>
          </a:p>
        </p:txBody>
      </p:sp>
      <p:sp>
        <p:nvSpPr>
          <p:cNvPr id="2" name="Slide Number Placeholder 1">
            <a:extLst>
              <a:ext uri="{FF2B5EF4-FFF2-40B4-BE49-F238E27FC236}">
                <a16:creationId xmlns:a16="http://schemas.microsoft.com/office/drawing/2014/main" id="{16DC3A46-9758-75D7-5DCD-C478C6E8D757}"/>
              </a:ext>
            </a:extLst>
          </p:cNvPr>
          <p:cNvSpPr>
            <a:spLocks noGrp="1"/>
          </p:cNvSpPr>
          <p:nvPr>
            <p:ph type="sldNum" sz="quarter" idx="12"/>
          </p:nvPr>
        </p:nvSpPr>
        <p:spPr/>
        <p:txBody>
          <a:bodyPr/>
          <a:lstStyle/>
          <a:p>
            <a:fld id="{EB8090AE-F645-47C1-81A8-D4E28BF03D47}" type="slidenum">
              <a:rPr lang="en-US" smtClean="0"/>
              <a:t>11</a:t>
            </a:fld>
            <a:endParaRPr lang="en-US"/>
          </a:p>
        </p:txBody>
      </p:sp>
    </p:spTree>
    <p:extLst>
      <p:ext uri="{BB962C8B-B14F-4D97-AF65-F5344CB8AC3E}">
        <p14:creationId xmlns:p14="http://schemas.microsoft.com/office/powerpoint/2010/main" val="18811139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FD5B4B-12A3-0D2A-2A87-9F549FB264B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4EFB6CA-7775-7C17-349B-09CA81B90F79}"/>
              </a:ext>
            </a:extLst>
          </p:cNvPr>
          <p:cNvSpPr>
            <a:spLocks noGrp="1"/>
          </p:cNvSpPr>
          <p:nvPr>
            <p:ph type="title"/>
          </p:nvPr>
        </p:nvSpPr>
        <p:spPr>
          <a:xfrm>
            <a:off x="657936" y="324182"/>
            <a:ext cx="10876128" cy="1325563"/>
          </a:xfrm>
        </p:spPr>
        <p:txBody>
          <a:bodyPr/>
          <a:lstStyle/>
          <a:p>
            <a:r>
              <a:rPr lang="en-US"/>
              <a:t>Service Packages and Service Definitions, </a:t>
            </a:r>
            <a:r>
              <a:rPr lang="en-US" i="1"/>
              <a:t>cont</a:t>
            </a:r>
            <a:r>
              <a:rPr lang="en-US"/>
              <a:t>.</a:t>
            </a:r>
          </a:p>
        </p:txBody>
      </p:sp>
      <p:sp>
        <p:nvSpPr>
          <p:cNvPr id="4" name="Content Placeholder 3">
            <a:extLst>
              <a:ext uri="{FF2B5EF4-FFF2-40B4-BE49-F238E27FC236}">
                <a16:creationId xmlns:a16="http://schemas.microsoft.com/office/drawing/2014/main" id="{CCEDB024-9029-47F6-7C9B-97A5D04B4F62}"/>
              </a:ext>
            </a:extLst>
          </p:cNvPr>
          <p:cNvSpPr>
            <a:spLocks noGrp="1"/>
          </p:cNvSpPr>
          <p:nvPr>
            <p:ph sz="quarter" idx="13"/>
          </p:nvPr>
        </p:nvSpPr>
        <p:spPr/>
        <p:txBody>
          <a:bodyPr/>
          <a:lstStyle/>
          <a:p>
            <a:r>
              <a:rPr lang="en-US" sz="2400"/>
              <a:t>Workgroup discussed how overlapping services will be combined in adult and child de novo waiver service packages</a:t>
            </a:r>
          </a:p>
          <a:p>
            <a:pPr lvl="1"/>
            <a:r>
              <a:rPr lang="en-US" sz="2000"/>
              <a:t>On </a:t>
            </a:r>
            <a:r>
              <a:rPr lang="en-US" sz="2000" b="1"/>
              <a:t>care management</a:t>
            </a:r>
            <a:r>
              <a:rPr lang="en-US" sz="2000"/>
              <a:t>, workgroup members requested standardization of case and care management services across providers and advocated for knowledgeable local entities conducting care management </a:t>
            </a:r>
          </a:p>
          <a:p>
            <a:pPr lvl="1"/>
            <a:r>
              <a:rPr lang="en-US" sz="2000"/>
              <a:t>On </a:t>
            </a:r>
            <a:r>
              <a:rPr lang="en-US" sz="2000" b="1"/>
              <a:t>community transitions</a:t>
            </a:r>
            <a:r>
              <a:rPr lang="en-US" sz="2000"/>
              <a:t>, workgroup members noted workflow issues slow down timely transitions, resulting in some members not receiving care</a:t>
            </a:r>
          </a:p>
          <a:p>
            <a:pPr lvl="1"/>
            <a:r>
              <a:rPr lang="en-US" sz="2000"/>
              <a:t>On </a:t>
            </a:r>
            <a:r>
              <a:rPr lang="en-US" sz="2000" b="1"/>
              <a:t>home adaptations</a:t>
            </a:r>
            <a:r>
              <a:rPr lang="en-US" sz="2000"/>
              <a:t>, workgroup members recommended increasing the reimbursement limit, removing the Physical Therapist assessment, and allowing some work to be done remotely</a:t>
            </a:r>
          </a:p>
          <a:p>
            <a:pPr lvl="1"/>
            <a:endParaRPr lang="en-US">
              <a:latin typeface="Segoe UI"/>
              <a:cs typeface="Segoe UI"/>
            </a:endParaRPr>
          </a:p>
          <a:p>
            <a:endParaRPr lang="en-US"/>
          </a:p>
        </p:txBody>
      </p:sp>
      <p:sp>
        <p:nvSpPr>
          <p:cNvPr id="2" name="Slide Number Placeholder 1">
            <a:extLst>
              <a:ext uri="{FF2B5EF4-FFF2-40B4-BE49-F238E27FC236}">
                <a16:creationId xmlns:a16="http://schemas.microsoft.com/office/drawing/2014/main" id="{9B35BFF2-7C29-57D2-039A-07D1B09031DF}"/>
              </a:ext>
            </a:extLst>
          </p:cNvPr>
          <p:cNvSpPr>
            <a:spLocks noGrp="1"/>
          </p:cNvSpPr>
          <p:nvPr>
            <p:ph type="sldNum" sz="quarter" idx="12"/>
          </p:nvPr>
        </p:nvSpPr>
        <p:spPr/>
        <p:txBody>
          <a:bodyPr/>
          <a:lstStyle/>
          <a:p>
            <a:fld id="{EB8090AE-F645-47C1-81A8-D4E28BF03D47}" type="slidenum">
              <a:rPr lang="en-US" smtClean="0"/>
              <a:t>12</a:t>
            </a:fld>
            <a:endParaRPr lang="en-US"/>
          </a:p>
        </p:txBody>
      </p:sp>
    </p:spTree>
    <p:extLst>
      <p:ext uri="{BB962C8B-B14F-4D97-AF65-F5344CB8AC3E}">
        <p14:creationId xmlns:p14="http://schemas.microsoft.com/office/powerpoint/2010/main" val="32635327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53973B-06F3-A084-E409-2EA2C816954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C15069C-3839-05FE-CF89-D523A9B53BAF}"/>
              </a:ext>
            </a:extLst>
          </p:cNvPr>
          <p:cNvSpPr>
            <a:spLocks noGrp="1"/>
          </p:cNvSpPr>
          <p:nvPr>
            <p:ph type="title"/>
          </p:nvPr>
        </p:nvSpPr>
        <p:spPr/>
        <p:txBody>
          <a:bodyPr/>
          <a:lstStyle/>
          <a:p>
            <a:r>
              <a:rPr lang="en-US"/>
              <a:t>Changes in Service Use Under </a:t>
            </a:r>
            <a:br>
              <a:rPr lang="en-US"/>
            </a:br>
            <a:r>
              <a:rPr lang="en-US"/>
              <a:t>De Novo Waiver</a:t>
            </a:r>
          </a:p>
        </p:txBody>
      </p:sp>
      <p:sp>
        <p:nvSpPr>
          <p:cNvPr id="4" name="Content Placeholder 3">
            <a:extLst>
              <a:ext uri="{FF2B5EF4-FFF2-40B4-BE49-F238E27FC236}">
                <a16:creationId xmlns:a16="http://schemas.microsoft.com/office/drawing/2014/main" id="{797C85BE-68A4-F71C-A526-4FE91DA80F04}"/>
              </a:ext>
            </a:extLst>
          </p:cNvPr>
          <p:cNvSpPr>
            <a:spLocks noGrp="1"/>
          </p:cNvSpPr>
          <p:nvPr>
            <p:ph sz="quarter" idx="13"/>
          </p:nvPr>
        </p:nvSpPr>
        <p:spPr>
          <a:xfrm>
            <a:off x="838200" y="2040885"/>
            <a:ext cx="10967114" cy="4451990"/>
          </a:xfrm>
        </p:spPr>
        <p:txBody>
          <a:bodyPr/>
          <a:lstStyle/>
          <a:p>
            <a:r>
              <a:rPr lang="en-US" sz="2400">
                <a:latin typeface="Segoe UI"/>
                <a:cs typeface="Segoe UI"/>
              </a:rPr>
              <a:t>For HCBA, Workgroup members flagged non-medical transportation, translation, supplemental protective supervision, and adult day care as areas for potential growth in service use</a:t>
            </a:r>
          </a:p>
          <a:p>
            <a:r>
              <a:rPr lang="en-US" sz="2400"/>
              <a:t>Workgroup members anticipated an increase in use of waiver personal care services by some MSSP and MCWP enrollees</a:t>
            </a:r>
          </a:p>
          <a:p>
            <a:r>
              <a:rPr lang="en-US" sz="2400"/>
              <a:t>Workgroup members flagged the specific social and health needs of the MCWP population—particularly unmet socialization needs—and a need to maintain specialized care for this group if waivers are combined</a:t>
            </a:r>
          </a:p>
          <a:p>
            <a:r>
              <a:rPr lang="en-US" sz="2400"/>
              <a:t>Workgroup noted a need for higher limits for technology and personal emergency response units, including monthly expenses</a:t>
            </a:r>
          </a:p>
          <a:p>
            <a:endParaRPr lang="en-US" sz="2400"/>
          </a:p>
        </p:txBody>
      </p:sp>
      <p:sp>
        <p:nvSpPr>
          <p:cNvPr id="2" name="Slide Number Placeholder 1">
            <a:extLst>
              <a:ext uri="{FF2B5EF4-FFF2-40B4-BE49-F238E27FC236}">
                <a16:creationId xmlns:a16="http://schemas.microsoft.com/office/drawing/2014/main" id="{B809F8D6-532B-F68D-B126-492AB8CCCB57}"/>
              </a:ext>
            </a:extLst>
          </p:cNvPr>
          <p:cNvSpPr>
            <a:spLocks noGrp="1"/>
          </p:cNvSpPr>
          <p:nvPr>
            <p:ph type="sldNum" sz="quarter" idx="12"/>
          </p:nvPr>
        </p:nvSpPr>
        <p:spPr/>
        <p:txBody>
          <a:bodyPr/>
          <a:lstStyle/>
          <a:p>
            <a:fld id="{EB8090AE-F645-47C1-81A8-D4E28BF03D47}" type="slidenum">
              <a:rPr lang="en-US" smtClean="0"/>
              <a:t>13</a:t>
            </a:fld>
            <a:endParaRPr lang="en-US"/>
          </a:p>
        </p:txBody>
      </p:sp>
    </p:spTree>
    <p:extLst>
      <p:ext uri="{BB962C8B-B14F-4D97-AF65-F5344CB8AC3E}">
        <p14:creationId xmlns:p14="http://schemas.microsoft.com/office/powerpoint/2010/main" val="20952941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CEEEA3-1DE5-D811-CDE0-2BCB0ED3485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E674945-6FC7-3331-F1A5-B4916D203C84}"/>
              </a:ext>
            </a:extLst>
          </p:cNvPr>
          <p:cNvSpPr>
            <a:spLocks noGrp="1"/>
          </p:cNvSpPr>
          <p:nvPr>
            <p:ph type="title"/>
          </p:nvPr>
        </p:nvSpPr>
        <p:spPr/>
        <p:txBody>
          <a:bodyPr/>
          <a:lstStyle/>
          <a:p>
            <a:r>
              <a:rPr lang="en-US"/>
              <a:t>Looking Ahead</a:t>
            </a:r>
            <a:endParaRPr lang="en-US">
              <a:solidFill>
                <a:schemeClr val="tx2"/>
              </a:solidFill>
            </a:endParaRPr>
          </a:p>
        </p:txBody>
      </p:sp>
      <p:sp>
        <p:nvSpPr>
          <p:cNvPr id="2" name="Slide Number Placeholder 1">
            <a:extLst>
              <a:ext uri="{FF2B5EF4-FFF2-40B4-BE49-F238E27FC236}">
                <a16:creationId xmlns:a16="http://schemas.microsoft.com/office/drawing/2014/main" id="{1A16DF06-8BD7-09CB-633E-78F19CB9D1C8}"/>
              </a:ext>
            </a:extLst>
          </p:cNvPr>
          <p:cNvSpPr>
            <a:spLocks noGrp="1"/>
          </p:cNvSpPr>
          <p:nvPr>
            <p:ph type="sldNum" sz="quarter" idx="4294967295"/>
          </p:nvPr>
        </p:nvSpPr>
        <p:spPr>
          <a:xfrm>
            <a:off x="9448800" y="6356350"/>
            <a:ext cx="2743200" cy="365125"/>
          </a:xfrm>
        </p:spPr>
        <p:txBody>
          <a:bodyPr/>
          <a:lstStyle/>
          <a:p>
            <a:fld id="{EB8090AE-F645-47C1-81A8-D4E28BF03D47}" type="slidenum">
              <a:rPr lang="en-US" smtClean="0"/>
              <a:t>14</a:t>
            </a:fld>
            <a:endParaRPr lang="en-US"/>
          </a:p>
        </p:txBody>
      </p:sp>
    </p:spTree>
    <p:extLst>
      <p:ext uri="{BB962C8B-B14F-4D97-AF65-F5344CB8AC3E}">
        <p14:creationId xmlns:p14="http://schemas.microsoft.com/office/powerpoint/2010/main" val="18814602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78599F2-72F6-69F5-5230-7156F286DAC2}"/>
              </a:ext>
            </a:extLst>
          </p:cNvPr>
          <p:cNvSpPr>
            <a:spLocks noGrp="1"/>
          </p:cNvSpPr>
          <p:nvPr>
            <p:ph type="title"/>
          </p:nvPr>
        </p:nvSpPr>
        <p:spPr>
          <a:xfrm>
            <a:off x="838200" y="365126"/>
            <a:ext cx="10515600" cy="1053420"/>
          </a:xfrm>
        </p:spPr>
        <p:txBody>
          <a:bodyPr/>
          <a:lstStyle/>
          <a:p>
            <a:r>
              <a:rPr lang="en-US"/>
              <a:t>Potential Topics for Future Meetings</a:t>
            </a:r>
          </a:p>
        </p:txBody>
      </p:sp>
      <p:sp>
        <p:nvSpPr>
          <p:cNvPr id="4" name="Content Placeholder 3">
            <a:extLst>
              <a:ext uri="{FF2B5EF4-FFF2-40B4-BE49-F238E27FC236}">
                <a16:creationId xmlns:a16="http://schemas.microsoft.com/office/drawing/2014/main" id="{B15B7FD4-C6AF-02C4-D724-523C391EC251}"/>
              </a:ext>
            </a:extLst>
          </p:cNvPr>
          <p:cNvSpPr>
            <a:spLocks noGrp="1"/>
          </p:cNvSpPr>
          <p:nvPr>
            <p:ph sz="quarter" idx="13"/>
          </p:nvPr>
        </p:nvSpPr>
        <p:spPr>
          <a:xfrm>
            <a:off x="838200" y="1480457"/>
            <a:ext cx="10515600" cy="4813981"/>
          </a:xfrm>
        </p:spPr>
        <p:txBody>
          <a:bodyPr/>
          <a:lstStyle/>
          <a:p>
            <a:r>
              <a:rPr lang="en-US" sz="2400" dirty="0"/>
              <a:t>Roles and responsibilities of community-based case management entities under managed care</a:t>
            </a:r>
          </a:p>
          <a:p>
            <a:r>
              <a:rPr lang="en-US" sz="2400" dirty="0"/>
              <a:t>Opportunities to improve oversight of managed care plans’ provision of HCBA, including managed care quality and reporting</a:t>
            </a:r>
          </a:p>
          <a:p>
            <a:r>
              <a:rPr lang="en-US" sz="2400" dirty="0"/>
              <a:t>Supports for providers during the transition </a:t>
            </a:r>
          </a:p>
          <a:p>
            <a:r>
              <a:rPr lang="en-US" sz="2400" dirty="0"/>
              <a:t>Managed care network adequacy standards for HCBS</a:t>
            </a:r>
          </a:p>
          <a:p>
            <a:r>
              <a:rPr lang="en-US" sz="2400" dirty="0"/>
              <a:t>If DHCS moves forward with de novo waiver concepts: </a:t>
            </a:r>
          </a:p>
          <a:p>
            <a:pPr lvl="1"/>
            <a:r>
              <a:rPr lang="en-US" sz="2000" dirty="0"/>
              <a:t>Reconciling differences between administration of ALW, HCBA, MSSP, and MCWP waivers</a:t>
            </a:r>
          </a:p>
          <a:p>
            <a:pPr lvl="1"/>
            <a:r>
              <a:rPr lang="en-US" sz="2000" dirty="0"/>
              <a:t>Developing waitlist policies and practices​ for de novo waivers</a:t>
            </a:r>
          </a:p>
          <a:p>
            <a:pPr lvl="1"/>
            <a:r>
              <a:rPr lang="en-US" sz="2000" dirty="0"/>
              <a:t>Refining service packages and developing combined service package definitions</a:t>
            </a:r>
          </a:p>
          <a:p>
            <a:pPr lvl="1"/>
            <a:endParaRPr lang="en-US" sz="2000" dirty="0"/>
          </a:p>
          <a:p>
            <a:pPr lvl="1"/>
            <a:endParaRPr lang="en-US" dirty="0"/>
          </a:p>
          <a:p>
            <a:pPr lvl="1"/>
            <a:endParaRPr lang="en-US" dirty="0"/>
          </a:p>
        </p:txBody>
      </p:sp>
      <p:sp>
        <p:nvSpPr>
          <p:cNvPr id="2" name="Slide Number Placeholder 1">
            <a:extLst>
              <a:ext uri="{FF2B5EF4-FFF2-40B4-BE49-F238E27FC236}">
                <a16:creationId xmlns:a16="http://schemas.microsoft.com/office/drawing/2014/main" id="{F6386423-58B1-5146-D306-7F948371A76D}"/>
              </a:ext>
            </a:extLst>
          </p:cNvPr>
          <p:cNvSpPr>
            <a:spLocks noGrp="1"/>
          </p:cNvSpPr>
          <p:nvPr>
            <p:ph type="sldNum" sz="quarter" idx="12"/>
          </p:nvPr>
        </p:nvSpPr>
        <p:spPr/>
        <p:txBody>
          <a:bodyPr/>
          <a:lstStyle/>
          <a:p>
            <a:fld id="{EB8090AE-F645-47C1-81A8-D4E28BF03D47}" type="slidenum">
              <a:rPr lang="en-US" smtClean="0"/>
              <a:t>15</a:t>
            </a:fld>
            <a:endParaRPr lang="en-US"/>
          </a:p>
        </p:txBody>
      </p:sp>
    </p:spTree>
    <p:extLst>
      <p:ext uri="{BB962C8B-B14F-4D97-AF65-F5344CB8AC3E}">
        <p14:creationId xmlns:p14="http://schemas.microsoft.com/office/powerpoint/2010/main" val="23001028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E1352F-0CE5-8096-D325-8C7CEA321A5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769BE80-68D3-7F8A-CEEE-62EC8093704E}"/>
              </a:ext>
            </a:extLst>
          </p:cNvPr>
          <p:cNvSpPr>
            <a:spLocks noGrp="1"/>
          </p:cNvSpPr>
          <p:nvPr>
            <p:ph type="title"/>
          </p:nvPr>
        </p:nvSpPr>
        <p:spPr/>
        <p:txBody>
          <a:bodyPr/>
          <a:lstStyle/>
          <a:p>
            <a:r>
              <a:rPr lang="en-US"/>
              <a:t>Next Steps and Wrap Up</a:t>
            </a:r>
          </a:p>
        </p:txBody>
      </p:sp>
      <p:sp>
        <p:nvSpPr>
          <p:cNvPr id="2" name="Slide Number Placeholder 1">
            <a:extLst>
              <a:ext uri="{FF2B5EF4-FFF2-40B4-BE49-F238E27FC236}">
                <a16:creationId xmlns:a16="http://schemas.microsoft.com/office/drawing/2014/main" id="{A22EFC07-6366-A2BC-932A-810E1D99B279}"/>
              </a:ext>
            </a:extLst>
          </p:cNvPr>
          <p:cNvSpPr>
            <a:spLocks noGrp="1"/>
          </p:cNvSpPr>
          <p:nvPr>
            <p:ph type="sldNum" sz="quarter" idx="4294967295"/>
          </p:nvPr>
        </p:nvSpPr>
        <p:spPr>
          <a:xfrm>
            <a:off x="9448800" y="6356350"/>
            <a:ext cx="2743200" cy="365125"/>
          </a:xfrm>
        </p:spPr>
        <p:txBody>
          <a:bodyPr/>
          <a:lstStyle/>
          <a:p>
            <a:fld id="{EB8090AE-F645-47C1-81A8-D4E28BF03D47}" type="slidenum">
              <a:rPr lang="en-US" smtClean="0"/>
              <a:t>16</a:t>
            </a:fld>
            <a:endParaRPr lang="en-US"/>
          </a:p>
        </p:txBody>
      </p:sp>
    </p:spTree>
    <p:extLst>
      <p:ext uri="{BB962C8B-B14F-4D97-AF65-F5344CB8AC3E}">
        <p14:creationId xmlns:p14="http://schemas.microsoft.com/office/powerpoint/2010/main" val="41842262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41531A7-1F5F-723F-A66B-39FAF7E6957B}"/>
              </a:ext>
            </a:extLst>
          </p:cNvPr>
          <p:cNvSpPr>
            <a:spLocks noGrp="1"/>
          </p:cNvSpPr>
          <p:nvPr>
            <p:ph type="title"/>
          </p:nvPr>
        </p:nvSpPr>
        <p:spPr/>
        <p:txBody>
          <a:bodyPr/>
          <a:lstStyle/>
          <a:p>
            <a:r>
              <a:rPr lang="en-US"/>
              <a:t>Future Workgroup Sessions</a:t>
            </a:r>
            <a:endParaRPr lang="en-US">
              <a:solidFill>
                <a:srgbClr val="FF0000"/>
              </a:solidFill>
            </a:endParaRPr>
          </a:p>
        </p:txBody>
      </p:sp>
      <p:graphicFrame>
        <p:nvGraphicFramePr>
          <p:cNvPr id="4" name="Content Placeholder 5">
            <a:extLst>
              <a:ext uri="{FF2B5EF4-FFF2-40B4-BE49-F238E27FC236}">
                <a16:creationId xmlns:a16="http://schemas.microsoft.com/office/drawing/2014/main" id="{F5398AF1-F341-BCCF-FCFE-2B4C8D59B733}"/>
              </a:ext>
            </a:extLst>
          </p:cNvPr>
          <p:cNvGraphicFramePr>
            <a:graphicFrameLocks/>
          </p:cNvGraphicFramePr>
          <p:nvPr>
            <p:extLst>
              <p:ext uri="{D42A27DB-BD31-4B8C-83A1-F6EECF244321}">
                <p14:modId xmlns:p14="http://schemas.microsoft.com/office/powerpoint/2010/main" val="4013039542"/>
              </p:ext>
            </p:extLst>
          </p:nvPr>
        </p:nvGraphicFramePr>
        <p:xfrm>
          <a:off x="838200" y="2216503"/>
          <a:ext cx="10515600" cy="1950720"/>
        </p:xfrm>
        <a:graphic>
          <a:graphicData uri="http://schemas.openxmlformats.org/drawingml/2006/table">
            <a:tbl>
              <a:tblPr firstRow="1" bandRow="1">
                <a:tableStyleId>{69012ECD-51FC-41F1-AA8D-1B2483CD663E}</a:tableStyleId>
              </a:tblPr>
              <a:tblGrid>
                <a:gridCol w="4400550">
                  <a:extLst>
                    <a:ext uri="{9D8B030D-6E8A-4147-A177-3AD203B41FA5}">
                      <a16:colId xmlns:a16="http://schemas.microsoft.com/office/drawing/2014/main" val="1661605173"/>
                    </a:ext>
                  </a:extLst>
                </a:gridCol>
                <a:gridCol w="2552700">
                  <a:extLst>
                    <a:ext uri="{9D8B030D-6E8A-4147-A177-3AD203B41FA5}">
                      <a16:colId xmlns:a16="http://schemas.microsoft.com/office/drawing/2014/main" val="767589102"/>
                    </a:ext>
                  </a:extLst>
                </a:gridCol>
                <a:gridCol w="3562350">
                  <a:extLst>
                    <a:ext uri="{9D8B030D-6E8A-4147-A177-3AD203B41FA5}">
                      <a16:colId xmlns:a16="http://schemas.microsoft.com/office/drawing/2014/main" val="4238341802"/>
                    </a:ext>
                  </a:extLst>
                </a:gridCol>
              </a:tblGrid>
              <a:tr h="0">
                <a:tc>
                  <a:txBody>
                    <a:bodyPr/>
                    <a:lstStyle/>
                    <a:p>
                      <a:pPr algn="ctr"/>
                      <a:r>
                        <a:rPr lang="en-US" sz="2000">
                          <a:solidFill>
                            <a:schemeClr val="bg1"/>
                          </a:solidFill>
                        </a:rPr>
                        <a:t>Session Type</a:t>
                      </a:r>
                    </a:p>
                  </a:txBody>
                  <a:tcPr marL="182880" marR="182880" marT="91440" marB="91440">
                    <a:lnR w="6350" cap="flat" cmpd="sng" algn="ctr">
                      <a:solidFill>
                        <a:schemeClr val="tx1"/>
                      </a:solidFill>
                      <a:prstDash val="solid"/>
                      <a:round/>
                      <a:headEnd type="none" w="med" len="med"/>
                      <a:tailEnd type="none" w="med" len="med"/>
                    </a:lnR>
                    <a:solidFill>
                      <a:srgbClr val="173059"/>
                    </a:solidFill>
                  </a:tcPr>
                </a:tc>
                <a:tc>
                  <a:txBody>
                    <a:bodyPr/>
                    <a:lstStyle/>
                    <a:p>
                      <a:pPr algn="ctr"/>
                      <a:r>
                        <a:rPr lang="en-US" sz="2000"/>
                        <a:t>Date</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tcPr>
                </a:tc>
                <a:tc>
                  <a:txBody>
                    <a:bodyPr/>
                    <a:lstStyle/>
                    <a:p>
                      <a:pPr algn="ctr"/>
                      <a:r>
                        <a:rPr lang="en-US" sz="2000"/>
                        <a:t>Time</a:t>
                      </a:r>
                    </a:p>
                  </a:txBody>
                  <a:tcPr marL="182880" marR="182880" marT="91440" marB="91440">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226043129"/>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a:solidFill>
                            <a:schemeClr val="tx1"/>
                          </a:solidFill>
                          <a:effectLst/>
                          <a:latin typeface="Segoe UI" panose="020B0502040204020203" pitchFamily="34" charset="0"/>
                          <a:cs typeface="Segoe UI" panose="020B0502040204020203" pitchFamily="34" charset="0"/>
                        </a:rPr>
                        <a:t>Session 9 Stakeholder Meeting</a:t>
                      </a:r>
                    </a:p>
                  </a:txBody>
                  <a:tcPr marL="182880" marR="182880" marT="91440" marB="91440">
                    <a:lnR w="6350" cap="flat" cmpd="sng" algn="ctr">
                      <a:solidFill>
                        <a:schemeClr val="tx1"/>
                      </a:solidFill>
                      <a:prstDash val="solid"/>
                      <a:round/>
                      <a:headEnd type="none" w="med" len="med"/>
                      <a:tailEnd type="none" w="med" len="med"/>
                    </a:lnR>
                    <a:noFill/>
                  </a:tcPr>
                </a:tc>
                <a:tc>
                  <a:txBody>
                    <a:bodyPr/>
                    <a:lstStyle/>
                    <a:p>
                      <a:pPr marL="0" marR="0" algn="l"/>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October 10, 2025</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9:00 – 10:30 am PT</a:t>
                      </a:r>
                    </a:p>
                  </a:txBody>
                  <a:tcPr marL="182880" marR="182880" marT="91440" marB="91440">
                    <a:lnL w="635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879840049"/>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a:solidFill>
                            <a:schemeClr val="tx1"/>
                          </a:solidFill>
                          <a:effectLst/>
                          <a:latin typeface="Segoe UI" panose="020B0502040204020203" pitchFamily="34" charset="0"/>
                          <a:cs typeface="Segoe UI" panose="020B0502040204020203" pitchFamily="34" charset="0"/>
                        </a:rPr>
                        <a:t>Session 10 Stakeholder Meeting</a:t>
                      </a:r>
                    </a:p>
                  </a:txBody>
                  <a:tcPr marL="182880" marR="182880" marT="91440" marB="91440">
                    <a:lnR w="6350" cap="flat" cmpd="sng" algn="ctr">
                      <a:solidFill>
                        <a:schemeClr val="tx1"/>
                      </a:solidFill>
                      <a:prstDash val="solid"/>
                      <a:round/>
                      <a:headEnd type="none" w="med" len="med"/>
                      <a:tailEnd type="none" w="med" len="med"/>
                    </a:lnR>
                    <a:noFill/>
                  </a:tcPr>
                </a:tc>
                <a:tc>
                  <a:txBody>
                    <a:bodyPr/>
                    <a:lstStyle/>
                    <a:p>
                      <a:pPr marL="0" marR="0" algn="l"/>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November 7, 2025</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9:00 – 10:30 am PT</a:t>
                      </a:r>
                    </a:p>
                  </a:txBody>
                  <a:tcPr marL="182880" marR="182880" marT="91440" marB="91440">
                    <a:lnL w="635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4257530286"/>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a:solidFill>
                            <a:schemeClr val="tx1"/>
                          </a:solidFill>
                          <a:effectLst/>
                          <a:latin typeface="Segoe UI" panose="020B0502040204020203" pitchFamily="34" charset="0"/>
                          <a:cs typeface="Segoe UI" panose="020B0502040204020203" pitchFamily="34" charset="0"/>
                        </a:rPr>
                        <a:t>Session 11 Stakeholder Meeting</a:t>
                      </a:r>
                    </a:p>
                  </a:txBody>
                  <a:tcPr marL="182880" marR="182880" marT="91440" marB="91440">
                    <a:lnR w="6350" cap="flat" cmpd="sng" algn="ctr">
                      <a:solidFill>
                        <a:schemeClr val="tx1"/>
                      </a:solidFill>
                      <a:prstDash val="solid"/>
                      <a:round/>
                      <a:headEnd type="none" w="med" len="med"/>
                      <a:tailEnd type="none" w="med" len="med"/>
                    </a:lnR>
                    <a:noFill/>
                  </a:tcPr>
                </a:tc>
                <a:tc>
                  <a:txBody>
                    <a:bodyPr/>
                    <a:lstStyle/>
                    <a:p>
                      <a:pPr marL="0" marR="0" algn="l"/>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December 11, 2025</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dirty="0">
                          <a:solidFill>
                            <a:schemeClr val="tx1"/>
                          </a:solidFill>
                          <a:effectLst/>
                          <a:latin typeface="Segoe UI" panose="020B0502040204020203" pitchFamily="34" charset="0"/>
                          <a:ea typeface="DengXian" panose="02010600030101010101" pitchFamily="2" charset="-122"/>
                          <a:cs typeface="Segoe UI" panose="020B0502040204020203" pitchFamily="34" charset="0"/>
                        </a:rPr>
                        <a:t>1:00 – 2:30 pm PT</a:t>
                      </a:r>
                    </a:p>
                  </a:txBody>
                  <a:tcPr marL="182880" marR="182880" marT="91440" marB="91440">
                    <a:lnL w="635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4097038906"/>
                  </a:ext>
                </a:extLst>
              </a:tr>
            </a:tbl>
          </a:graphicData>
        </a:graphic>
      </p:graphicFrame>
      <p:sp>
        <p:nvSpPr>
          <p:cNvPr id="2" name="Slide Number Placeholder 1">
            <a:extLst>
              <a:ext uri="{FF2B5EF4-FFF2-40B4-BE49-F238E27FC236}">
                <a16:creationId xmlns:a16="http://schemas.microsoft.com/office/drawing/2014/main" id="{1BB6E93B-D4CE-1B02-9510-A26298DB6D0D}"/>
              </a:ext>
            </a:extLst>
          </p:cNvPr>
          <p:cNvSpPr>
            <a:spLocks noGrp="1"/>
          </p:cNvSpPr>
          <p:nvPr>
            <p:ph type="sldNum" sz="quarter" idx="12"/>
          </p:nvPr>
        </p:nvSpPr>
        <p:spPr/>
        <p:txBody>
          <a:bodyPr/>
          <a:lstStyle/>
          <a:p>
            <a:fld id="{EB8090AE-F645-47C1-81A8-D4E28BF03D47}" type="slidenum">
              <a:rPr lang="en-US" smtClean="0"/>
              <a:t>17</a:t>
            </a:fld>
            <a:endParaRPr lang="en-US"/>
          </a:p>
        </p:txBody>
      </p:sp>
    </p:spTree>
    <p:extLst>
      <p:ext uri="{BB962C8B-B14F-4D97-AF65-F5344CB8AC3E}">
        <p14:creationId xmlns:p14="http://schemas.microsoft.com/office/powerpoint/2010/main" val="1257202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54BD7B8-9CEE-2398-C703-171D629B373C}"/>
              </a:ext>
            </a:extLst>
          </p:cNvPr>
          <p:cNvSpPr>
            <a:spLocks noGrp="1"/>
          </p:cNvSpPr>
          <p:nvPr>
            <p:ph type="title"/>
          </p:nvPr>
        </p:nvSpPr>
        <p:spPr/>
        <p:txBody>
          <a:bodyPr/>
          <a:lstStyle/>
          <a:p>
            <a:r>
              <a:rPr lang="en-US"/>
              <a:t>Next Steps</a:t>
            </a:r>
          </a:p>
        </p:txBody>
      </p:sp>
      <p:sp>
        <p:nvSpPr>
          <p:cNvPr id="5" name="Content Placeholder 4">
            <a:extLst>
              <a:ext uri="{FF2B5EF4-FFF2-40B4-BE49-F238E27FC236}">
                <a16:creationId xmlns:a16="http://schemas.microsoft.com/office/drawing/2014/main" id="{E76A2974-A55C-0F2C-6278-EBC4708707BB}"/>
              </a:ext>
            </a:extLst>
          </p:cNvPr>
          <p:cNvSpPr>
            <a:spLocks noGrp="1"/>
          </p:cNvSpPr>
          <p:nvPr>
            <p:ph sz="quarter" idx="13"/>
          </p:nvPr>
        </p:nvSpPr>
        <p:spPr/>
        <p:txBody>
          <a:bodyPr vert="horz" lIns="91440" tIns="45720" rIns="91440" bIns="45720" rtlCol="0" anchor="t">
            <a:noAutofit/>
          </a:bodyPr>
          <a:lstStyle/>
          <a:p>
            <a:r>
              <a:rPr lang="en-US">
                <a:latin typeface="Segoe UI"/>
                <a:cs typeface="Times New Roman"/>
              </a:rPr>
              <a:t>The Workgroup will reconvene on October 10, 2025</a:t>
            </a:r>
          </a:p>
          <a:p>
            <a:pPr lvl="1"/>
            <a:r>
              <a:rPr lang="en-US">
                <a:latin typeface="Segoe UI"/>
                <a:cs typeface="Segoe UI"/>
              </a:rPr>
              <a:t>If you are missing any meeting invitations, contact </a:t>
            </a:r>
            <a:r>
              <a:rPr lang="en-US">
                <a:solidFill>
                  <a:srgbClr val="0563C1"/>
                </a:solidFill>
                <a:latin typeface="Segoe UI"/>
                <a:cs typeface="Segoe UI"/>
                <a:hlinkClick r:id="rId2">
                  <a:extLst>
                    <a:ext uri="{A12FA001-AC4F-418D-AE19-62706E023703}">
                      <ahyp:hlinkClr xmlns:ahyp="http://schemas.microsoft.com/office/drawing/2018/hyperlinkcolor" val="tx"/>
                    </a:ext>
                  </a:extLst>
                </a:hlinkClick>
              </a:rPr>
              <a:t>Anna.Ostrander@dhcs.ca.</a:t>
            </a:r>
            <a:r>
              <a:rPr lang="en-US">
                <a:solidFill>
                  <a:srgbClr val="1E72C7"/>
                </a:solidFill>
                <a:latin typeface="Segoe UI"/>
                <a:cs typeface="Segoe UI"/>
                <a:hlinkClick r:id="rId2">
                  <a:extLst>
                    <a:ext uri="{A12FA001-AC4F-418D-AE19-62706E023703}">
                      <ahyp:hlinkClr xmlns:ahyp="http://schemas.microsoft.com/office/drawing/2018/hyperlinkcolor" val="tx"/>
                    </a:ext>
                  </a:extLst>
                </a:hlinkClick>
              </a:rPr>
              <a:t>gov</a:t>
            </a:r>
            <a:r>
              <a:rPr lang="en-US">
                <a:solidFill>
                  <a:srgbClr val="1E72C7"/>
                </a:solidFill>
                <a:latin typeface="Segoe UI"/>
                <a:cs typeface="Segoe UI"/>
              </a:rPr>
              <a:t> </a:t>
            </a:r>
            <a:endParaRPr lang="en-US">
              <a:solidFill>
                <a:srgbClr val="1E72C7"/>
              </a:solidFill>
            </a:endParaRPr>
          </a:p>
          <a:p>
            <a:r>
              <a:rPr lang="en-US">
                <a:latin typeface="Segoe UI"/>
                <a:cs typeface="Times New Roman"/>
              </a:rPr>
              <a:t>Contact the team with questions, suggested topics for discussion, or other input at </a:t>
            </a:r>
            <a:r>
              <a:rPr lang="en-US">
                <a:latin typeface="Segoe UI"/>
                <a:cs typeface="Times New Roman"/>
                <a:hlinkClick r:id="rId3"/>
              </a:rPr>
              <a:t>HCBSIntegration@dhcs.ca.gov</a:t>
            </a:r>
            <a:r>
              <a:rPr lang="en-US">
                <a:latin typeface="Segoe UI"/>
                <a:cs typeface="Times New Roman"/>
              </a:rPr>
              <a:t> </a:t>
            </a:r>
          </a:p>
          <a:p>
            <a:endParaRPr lang="en-US"/>
          </a:p>
        </p:txBody>
      </p:sp>
      <p:sp>
        <p:nvSpPr>
          <p:cNvPr id="2" name="Slide Number Placeholder 1">
            <a:extLst>
              <a:ext uri="{FF2B5EF4-FFF2-40B4-BE49-F238E27FC236}">
                <a16:creationId xmlns:a16="http://schemas.microsoft.com/office/drawing/2014/main" id="{30ACB250-1220-AAF7-6D8E-470E4425A65C}"/>
              </a:ext>
            </a:extLst>
          </p:cNvPr>
          <p:cNvSpPr>
            <a:spLocks noGrp="1"/>
          </p:cNvSpPr>
          <p:nvPr>
            <p:ph type="sldNum" sz="quarter" idx="12"/>
          </p:nvPr>
        </p:nvSpPr>
        <p:spPr/>
        <p:txBody>
          <a:bodyPr/>
          <a:lstStyle/>
          <a:p>
            <a:fld id="{EB8090AE-F645-47C1-81A8-D4E28BF03D47}" type="slidenum">
              <a:rPr lang="en-US" smtClean="0"/>
              <a:t>18</a:t>
            </a:fld>
            <a:endParaRPr lang="en-US"/>
          </a:p>
        </p:txBody>
      </p:sp>
    </p:spTree>
    <p:extLst>
      <p:ext uri="{BB962C8B-B14F-4D97-AF65-F5344CB8AC3E}">
        <p14:creationId xmlns:p14="http://schemas.microsoft.com/office/powerpoint/2010/main" val="31089848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3B3E9-E651-DC2C-19AB-6FBF2FC40139}"/>
              </a:ext>
            </a:extLst>
          </p:cNvPr>
          <p:cNvSpPr>
            <a:spLocks noGrp="1"/>
          </p:cNvSpPr>
          <p:nvPr>
            <p:ph type="title"/>
          </p:nvPr>
        </p:nvSpPr>
        <p:spPr/>
        <p:txBody>
          <a:bodyPr/>
          <a:lstStyle/>
          <a:p>
            <a:r>
              <a:rPr lang="en-US">
                <a:solidFill>
                  <a:schemeClr val="accent2"/>
                </a:solidFill>
              </a:rPr>
              <a:t>Meeting #8 </a:t>
            </a:r>
            <a:r>
              <a:rPr lang="en-US"/>
              <a:t>Purpose and Agenda</a:t>
            </a:r>
          </a:p>
        </p:txBody>
      </p:sp>
      <p:sp>
        <p:nvSpPr>
          <p:cNvPr id="11" name="Rectangle: Rounded Corners 10">
            <a:extLst>
              <a:ext uri="{FF2B5EF4-FFF2-40B4-BE49-F238E27FC236}">
                <a16:creationId xmlns:a16="http://schemas.microsoft.com/office/drawing/2014/main" id="{C8882808-91C9-0FAB-1C52-565BAD17279E}"/>
              </a:ext>
            </a:extLst>
          </p:cNvPr>
          <p:cNvSpPr/>
          <p:nvPr/>
        </p:nvSpPr>
        <p:spPr>
          <a:xfrm>
            <a:off x="838200" y="1647825"/>
            <a:ext cx="10511418" cy="1005819"/>
          </a:xfrm>
          <a:prstGeom prst="roundRect">
            <a:avLst/>
          </a:prstGeom>
          <a:solidFill>
            <a:schemeClr val="bg1"/>
          </a:solidFill>
          <a:ln>
            <a:solidFill>
              <a:schemeClr val="bg2"/>
            </a:solidFill>
          </a:ln>
        </p:spPr>
        <p:style>
          <a:lnRef idx="1">
            <a:schemeClr val="accent6"/>
          </a:lnRef>
          <a:fillRef idx="2">
            <a:schemeClr val="accent6"/>
          </a:fillRef>
          <a:effectRef idx="1">
            <a:schemeClr val="accent6"/>
          </a:effectRef>
          <a:fontRef idx="minor">
            <a:schemeClr val="dk1"/>
          </a:fontRef>
        </p:style>
        <p:txBody>
          <a:bodyPr lIns="91440" tIns="45720" rIns="91440" bIns="45720" rtlCol="0" anchor="ctr"/>
          <a:lstStyle/>
          <a:p>
            <a:r>
              <a:rPr lang="en-US" b="1" dirty="0">
                <a:solidFill>
                  <a:schemeClr val="tx1"/>
                </a:solidFill>
                <a:latin typeface="+mj-lt"/>
              </a:rPr>
              <a:t>Purpose: </a:t>
            </a:r>
            <a:r>
              <a:rPr lang="en-US" dirty="0">
                <a:solidFill>
                  <a:schemeClr val="tx1"/>
                </a:solidFill>
                <a:latin typeface="+mj-lt"/>
              </a:rPr>
              <a:t>Review topics covered by the Workgroup to date and provide additional feedback on take-aways from discussion. Provide remarks about the next phase of the Workgroup and discuss future Workgroup meeting topics for Fall 2025. </a:t>
            </a:r>
          </a:p>
        </p:txBody>
      </p:sp>
      <p:sp>
        <p:nvSpPr>
          <p:cNvPr id="9" name="Content Placeholder 8">
            <a:extLst>
              <a:ext uri="{FF2B5EF4-FFF2-40B4-BE49-F238E27FC236}">
                <a16:creationId xmlns:a16="http://schemas.microsoft.com/office/drawing/2014/main" id="{55F69D7B-80C3-D3FD-E21F-46D1AB78178F}"/>
              </a:ext>
            </a:extLst>
          </p:cNvPr>
          <p:cNvSpPr>
            <a:spLocks noGrp="1"/>
          </p:cNvSpPr>
          <p:nvPr>
            <p:ph sz="quarter" idx="13"/>
          </p:nvPr>
        </p:nvSpPr>
        <p:spPr>
          <a:xfrm>
            <a:off x="834018" y="2973389"/>
            <a:ext cx="10515600" cy="3113088"/>
          </a:xfrm>
        </p:spPr>
        <p:txBody>
          <a:bodyPr/>
          <a:lstStyle/>
          <a:p>
            <a:r>
              <a:rPr lang="en-US"/>
              <a:t>Today’s agenda: </a:t>
            </a:r>
          </a:p>
        </p:txBody>
      </p:sp>
      <p:graphicFrame>
        <p:nvGraphicFramePr>
          <p:cNvPr id="10" name="Content Placeholder 5">
            <a:extLst>
              <a:ext uri="{FF2B5EF4-FFF2-40B4-BE49-F238E27FC236}">
                <a16:creationId xmlns:a16="http://schemas.microsoft.com/office/drawing/2014/main" id="{A641F7E3-8E64-53A4-9056-7CDB8A819A59}"/>
              </a:ext>
            </a:extLst>
          </p:cNvPr>
          <p:cNvGraphicFramePr>
            <a:graphicFrameLocks/>
          </p:cNvGraphicFramePr>
          <p:nvPr>
            <p:extLst>
              <p:ext uri="{D42A27DB-BD31-4B8C-83A1-F6EECF244321}">
                <p14:modId xmlns:p14="http://schemas.microsoft.com/office/powerpoint/2010/main" val="935659053"/>
              </p:ext>
            </p:extLst>
          </p:nvPr>
        </p:nvGraphicFramePr>
        <p:xfrm>
          <a:off x="918103" y="3619660"/>
          <a:ext cx="10347430" cy="2782070"/>
        </p:xfrm>
        <a:graphic>
          <a:graphicData uri="http://schemas.openxmlformats.org/drawingml/2006/table">
            <a:tbl>
              <a:tblPr firstRow="1" bandRow="1">
                <a:tableStyleId>{B301B821-A1FF-4177-AEE7-76D212191A09}</a:tableStyleId>
              </a:tblPr>
              <a:tblGrid>
                <a:gridCol w="2675461">
                  <a:extLst>
                    <a:ext uri="{9D8B030D-6E8A-4147-A177-3AD203B41FA5}">
                      <a16:colId xmlns:a16="http://schemas.microsoft.com/office/drawing/2014/main" val="1228369415"/>
                    </a:ext>
                  </a:extLst>
                </a:gridCol>
                <a:gridCol w="7671969">
                  <a:extLst>
                    <a:ext uri="{9D8B030D-6E8A-4147-A177-3AD203B41FA5}">
                      <a16:colId xmlns:a16="http://schemas.microsoft.com/office/drawing/2014/main" val="1609881568"/>
                    </a:ext>
                  </a:extLst>
                </a:gridCol>
              </a:tblGrid>
              <a:tr h="556414">
                <a:tc>
                  <a:txBody>
                    <a:bodyPr/>
                    <a:lstStyle/>
                    <a:p>
                      <a:r>
                        <a:rPr lang="en-US"/>
                        <a:t>Time Allocated</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73059"/>
                    </a:solidFill>
                  </a:tcPr>
                </a:tc>
                <a:tc>
                  <a:txBody>
                    <a:bodyPr/>
                    <a:lstStyle/>
                    <a:p>
                      <a:r>
                        <a:rPr lang="en-US">
                          <a:solidFill>
                            <a:schemeClr val="bg1"/>
                          </a:solidFill>
                        </a:rPr>
                        <a:t>Topic</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73059"/>
                    </a:solidFill>
                  </a:tcPr>
                </a:tc>
                <a:extLst>
                  <a:ext uri="{0D108BD9-81ED-4DB2-BD59-A6C34878D82A}">
                    <a16:rowId xmlns:a16="http://schemas.microsoft.com/office/drawing/2014/main" val="2758470041"/>
                  </a:ext>
                </a:extLst>
              </a:tr>
              <a:tr h="556414">
                <a:tc>
                  <a:txBody>
                    <a:bodyPr/>
                    <a:lstStyle/>
                    <a:p>
                      <a:r>
                        <a:rPr lang="en-US">
                          <a:solidFill>
                            <a:schemeClr val="tx1"/>
                          </a:solidFill>
                        </a:rPr>
                        <a:t>1:00-1:05pm</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a:solidFill>
                            <a:schemeClr val="tx1"/>
                          </a:solidFill>
                        </a:rPr>
                        <a:t>Welcome and Announcements</a:t>
                      </a:r>
                      <a:endParaRPr lang="en-US" strike="sngStrike">
                        <a:solidFill>
                          <a:schemeClr val="tx1"/>
                        </a:solidFill>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65678216"/>
                  </a:ext>
                </a:extLst>
              </a:tr>
              <a:tr h="556414">
                <a:tc>
                  <a:txBody>
                    <a:bodyPr/>
                    <a:lstStyle/>
                    <a:p>
                      <a:r>
                        <a:rPr lang="en-US">
                          <a:solidFill>
                            <a:schemeClr val="tx1"/>
                          </a:solidFill>
                        </a:rPr>
                        <a:t>1:05-1:40pm</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a:solidFill>
                            <a:schemeClr val="tx1"/>
                          </a:solidFill>
                        </a:rPr>
                        <a:t>Recap of Workgroup Discussions and Learnings</a:t>
                      </a:r>
                      <a:endParaRPr lang="en-US" strike="sngStrike">
                        <a:solidFill>
                          <a:srgbClr val="FF0000"/>
                        </a:solidFill>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01739058"/>
                  </a:ext>
                </a:extLst>
              </a:tr>
              <a:tr h="556414">
                <a:tc>
                  <a:txBody>
                    <a:bodyPr/>
                    <a:lstStyle/>
                    <a:p>
                      <a:r>
                        <a:rPr lang="en-US" strike="noStrike">
                          <a:solidFill>
                            <a:schemeClr val="tx1"/>
                          </a:solidFill>
                        </a:rPr>
                        <a:t>1:40-1:55pm</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strike="noStrike">
                          <a:solidFill>
                            <a:schemeClr val="tx1"/>
                          </a:solidFill>
                        </a:rPr>
                        <a:t>Looking Ahead</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89754001"/>
                  </a:ext>
                </a:extLst>
              </a:tr>
              <a:tr h="556414">
                <a:tc>
                  <a:txBody>
                    <a:bodyPr/>
                    <a:lstStyle/>
                    <a:p>
                      <a:r>
                        <a:rPr lang="en-US">
                          <a:solidFill>
                            <a:schemeClr val="tx1"/>
                          </a:solidFill>
                        </a:rPr>
                        <a:t>1:55-2:00pm</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dirty="0">
                          <a:solidFill>
                            <a:schemeClr val="tx1"/>
                          </a:solidFill>
                        </a:rPr>
                        <a:t>Next Steps and Wrap Up</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98664859"/>
                  </a:ext>
                </a:extLst>
              </a:tr>
            </a:tbl>
          </a:graphicData>
        </a:graphic>
      </p:graphicFrame>
      <p:sp>
        <p:nvSpPr>
          <p:cNvPr id="8" name="Slide Number Placeholder 7">
            <a:extLst>
              <a:ext uri="{FF2B5EF4-FFF2-40B4-BE49-F238E27FC236}">
                <a16:creationId xmlns:a16="http://schemas.microsoft.com/office/drawing/2014/main" id="{C03FAA04-1154-378E-1D7F-1223D61A53EB}"/>
              </a:ext>
            </a:extLst>
          </p:cNvPr>
          <p:cNvSpPr>
            <a:spLocks noGrp="1"/>
          </p:cNvSpPr>
          <p:nvPr>
            <p:ph type="sldNum" sz="quarter" idx="12"/>
          </p:nvPr>
        </p:nvSpPr>
        <p:spPr/>
        <p:txBody>
          <a:bodyPr/>
          <a:lstStyle/>
          <a:p>
            <a:fld id="{EB8090AE-F645-47C1-81A8-D4E28BF03D47}" type="slidenum">
              <a:rPr lang="en-US" smtClean="0"/>
              <a:t>2</a:t>
            </a:fld>
            <a:endParaRPr lang="en-US"/>
          </a:p>
        </p:txBody>
      </p:sp>
    </p:spTree>
    <p:extLst>
      <p:ext uri="{BB962C8B-B14F-4D97-AF65-F5344CB8AC3E}">
        <p14:creationId xmlns:p14="http://schemas.microsoft.com/office/powerpoint/2010/main" val="6612952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D07B95-3CB3-4D4C-A55F-E6ACEC1AEC2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8C4B5F5-BDF9-52CF-351B-3C134FDB1E5B}"/>
              </a:ext>
            </a:extLst>
          </p:cNvPr>
          <p:cNvSpPr>
            <a:spLocks noGrp="1"/>
          </p:cNvSpPr>
          <p:nvPr>
            <p:ph type="title"/>
          </p:nvPr>
        </p:nvSpPr>
        <p:spPr>
          <a:xfrm>
            <a:off x="838200" y="1077686"/>
            <a:ext cx="10515600" cy="1698171"/>
          </a:xfrm>
        </p:spPr>
        <p:txBody>
          <a:bodyPr/>
          <a:lstStyle/>
          <a:p>
            <a:r>
              <a:rPr lang="en-US"/>
              <a:t>DHCS Reflections</a:t>
            </a:r>
            <a:endParaRPr lang="en-US">
              <a:solidFill>
                <a:schemeClr val="tx2"/>
              </a:solidFill>
            </a:endParaRPr>
          </a:p>
        </p:txBody>
      </p:sp>
      <p:sp>
        <p:nvSpPr>
          <p:cNvPr id="2" name="Slide Number Placeholder 1">
            <a:extLst>
              <a:ext uri="{FF2B5EF4-FFF2-40B4-BE49-F238E27FC236}">
                <a16:creationId xmlns:a16="http://schemas.microsoft.com/office/drawing/2014/main" id="{A4C3B618-118E-0120-54A8-50D9D1D02745}"/>
              </a:ext>
            </a:extLst>
          </p:cNvPr>
          <p:cNvSpPr>
            <a:spLocks noGrp="1"/>
          </p:cNvSpPr>
          <p:nvPr>
            <p:ph type="sldNum" sz="quarter" idx="4294967295"/>
          </p:nvPr>
        </p:nvSpPr>
        <p:spPr>
          <a:xfrm>
            <a:off x="9448800" y="6356350"/>
            <a:ext cx="2743200" cy="365125"/>
          </a:xfrm>
        </p:spPr>
        <p:txBody>
          <a:bodyPr/>
          <a:lstStyle/>
          <a:p>
            <a:fld id="{EB8090AE-F645-47C1-81A8-D4E28BF03D47}" type="slidenum">
              <a:rPr lang="en-US" smtClean="0"/>
              <a:t>3</a:t>
            </a:fld>
            <a:endParaRPr lang="en-US"/>
          </a:p>
        </p:txBody>
      </p:sp>
    </p:spTree>
    <p:extLst>
      <p:ext uri="{BB962C8B-B14F-4D97-AF65-F5344CB8AC3E}">
        <p14:creationId xmlns:p14="http://schemas.microsoft.com/office/powerpoint/2010/main" val="21473339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76F3BAE-B880-0AD3-A1C0-31EFA0C0CD2C}"/>
              </a:ext>
            </a:extLst>
          </p:cNvPr>
          <p:cNvSpPr>
            <a:spLocks noGrp="1"/>
          </p:cNvSpPr>
          <p:nvPr>
            <p:ph type="title"/>
          </p:nvPr>
        </p:nvSpPr>
        <p:spPr/>
        <p:txBody>
          <a:bodyPr/>
          <a:lstStyle/>
          <a:p>
            <a:r>
              <a:rPr lang="en-US"/>
              <a:t>Recap of Workgroup Discussions </a:t>
            </a:r>
            <a:br>
              <a:rPr lang="en-US"/>
            </a:br>
            <a:r>
              <a:rPr lang="en-US"/>
              <a:t>and Learnings</a:t>
            </a:r>
            <a:endParaRPr lang="en-US">
              <a:solidFill>
                <a:schemeClr val="tx2"/>
              </a:solidFill>
            </a:endParaRPr>
          </a:p>
        </p:txBody>
      </p:sp>
      <p:sp>
        <p:nvSpPr>
          <p:cNvPr id="2" name="Slide Number Placeholder 1">
            <a:extLst>
              <a:ext uri="{FF2B5EF4-FFF2-40B4-BE49-F238E27FC236}">
                <a16:creationId xmlns:a16="http://schemas.microsoft.com/office/drawing/2014/main" id="{895C52AA-2199-0EE1-FDE3-8C824DDC95A8}"/>
              </a:ext>
            </a:extLst>
          </p:cNvPr>
          <p:cNvSpPr>
            <a:spLocks noGrp="1"/>
          </p:cNvSpPr>
          <p:nvPr>
            <p:ph type="sldNum" sz="quarter" idx="4294967295"/>
          </p:nvPr>
        </p:nvSpPr>
        <p:spPr>
          <a:xfrm>
            <a:off x="9448800" y="6356350"/>
            <a:ext cx="2743200" cy="365125"/>
          </a:xfrm>
        </p:spPr>
        <p:txBody>
          <a:bodyPr/>
          <a:lstStyle/>
          <a:p>
            <a:fld id="{EB8090AE-F645-47C1-81A8-D4E28BF03D47}" type="slidenum">
              <a:rPr lang="en-US" smtClean="0"/>
              <a:t>4</a:t>
            </a:fld>
            <a:endParaRPr lang="en-US"/>
          </a:p>
        </p:txBody>
      </p:sp>
    </p:spTree>
    <p:extLst>
      <p:ext uri="{BB962C8B-B14F-4D97-AF65-F5344CB8AC3E}">
        <p14:creationId xmlns:p14="http://schemas.microsoft.com/office/powerpoint/2010/main" val="42038801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1F8351E-9B8B-AC21-DB0C-3D7E2AE6C4C9}"/>
              </a:ext>
            </a:extLst>
          </p:cNvPr>
          <p:cNvSpPr>
            <a:spLocks noGrp="1"/>
          </p:cNvSpPr>
          <p:nvPr>
            <p:ph type="title"/>
          </p:nvPr>
        </p:nvSpPr>
        <p:spPr/>
        <p:txBody>
          <a:bodyPr/>
          <a:lstStyle/>
          <a:p>
            <a:r>
              <a:rPr lang="en-US"/>
              <a:t>Workgroup Meeting Topics to Date</a:t>
            </a:r>
          </a:p>
        </p:txBody>
      </p:sp>
      <p:sp>
        <p:nvSpPr>
          <p:cNvPr id="4" name="Content Placeholder 3">
            <a:extLst>
              <a:ext uri="{FF2B5EF4-FFF2-40B4-BE49-F238E27FC236}">
                <a16:creationId xmlns:a16="http://schemas.microsoft.com/office/drawing/2014/main" id="{4A70F69C-20F4-3F3F-5616-BBA333B4F56B}"/>
              </a:ext>
            </a:extLst>
          </p:cNvPr>
          <p:cNvSpPr>
            <a:spLocks noGrp="1"/>
          </p:cNvSpPr>
          <p:nvPr>
            <p:ph sz="half" idx="15"/>
          </p:nvPr>
        </p:nvSpPr>
        <p:spPr>
          <a:solidFill>
            <a:srgbClr val="CADCE2"/>
          </a:solidFill>
        </p:spPr>
        <p:txBody>
          <a:bodyPr/>
          <a:lstStyle/>
          <a:p>
            <a:pPr algn="ctr">
              <a:lnSpc>
                <a:spcPts val="3000"/>
              </a:lnSpc>
            </a:pPr>
            <a:endParaRPr lang="en-US" sz="2400" b="1" dirty="0"/>
          </a:p>
          <a:p>
            <a:pPr algn="ctr">
              <a:lnSpc>
                <a:spcPts val="3000"/>
              </a:lnSpc>
            </a:pPr>
            <a:r>
              <a:rPr lang="en-US" sz="2400" dirty="0"/>
              <a:t>During today’s meeting, please raise any key takeaways not captured in the slides for each topic recap.</a:t>
            </a:r>
          </a:p>
        </p:txBody>
      </p:sp>
      <p:sp>
        <p:nvSpPr>
          <p:cNvPr id="2" name="Content Placeholder 1">
            <a:extLst>
              <a:ext uri="{FF2B5EF4-FFF2-40B4-BE49-F238E27FC236}">
                <a16:creationId xmlns:a16="http://schemas.microsoft.com/office/drawing/2014/main" id="{2478393B-3B0F-5F9A-61C5-262A34B7F37B}"/>
              </a:ext>
            </a:extLst>
          </p:cNvPr>
          <p:cNvSpPr>
            <a:spLocks noGrp="1"/>
          </p:cNvSpPr>
          <p:nvPr>
            <p:ph sz="quarter" idx="17"/>
          </p:nvPr>
        </p:nvSpPr>
        <p:spPr/>
        <p:txBody>
          <a:bodyPr/>
          <a:lstStyle/>
          <a:p>
            <a:r>
              <a:rPr lang="en-US" sz="2400"/>
              <a:t>Federal Authorities for Integrating Waivers into Managed Care</a:t>
            </a:r>
          </a:p>
          <a:p>
            <a:r>
              <a:rPr lang="en-US" sz="2400"/>
              <a:t>Maintaining or Combining Waiver Programs</a:t>
            </a:r>
          </a:p>
          <a:p>
            <a:r>
              <a:rPr lang="en-US" sz="2400"/>
              <a:t>Populations Eligible and Prioritized for Waivers</a:t>
            </a:r>
          </a:p>
          <a:p>
            <a:r>
              <a:rPr lang="en-US" sz="2400"/>
              <a:t>Considerations for Statewide Implementation</a:t>
            </a:r>
          </a:p>
          <a:p>
            <a:r>
              <a:rPr lang="en-US" sz="2400"/>
              <a:t>Member Supports and Continuity of Care</a:t>
            </a:r>
          </a:p>
          <a:p>
            <a:r>
              <a:rPr lang="en-US" sz="2400"/>
              <a:t>Service Packages and Service Definitions </a:t>
            </a:r>
          </a:p>
          <a:p>
            <a:r>
              <a:rPr lang="en-US" sz="2400"/>
              <a:t>Anticipated</a:t>
            </a:r>
            <a:r>
              <a:rPr lang="en-US" sz="2400">
                <a:solidFill>
                  <a:srgbClr val="FF0000"/>
                </a:solidFill>
              </a:rPr>
              <a:t> </a:t>
            </a:r>
            <a:r>
              <a:rPr lang="en-US" sz="2400"/>
              <a:t>Changes in Service Use </a:t>
            </a:r>
          </a:p>
          <a:p>
            <a:r>
              <a:rPr lang="en-US" sz="2400"/>
              <a:t>Provider Availability and Service Use</a:t>
            </a:r>
          </a:p>
          <a:p>
            <a:endParaRPr lang="en-US" sz="2400"/>
          </a:p>
        </p:txBody>
      </p:sp>
      <p:pic>
        <p:nvPicPr>
          <p:cNvPr id="8" name="Picture Placeholder 7">
            <a:extLst>
              <a:ext uri="{FF2B5EF4-FFF2-40B4-BE49-F238E27FC236}">
                <a16:creationId xmlns:a16="http://schemas.microsoft.com/office/drawing/2014/main" id="{4B5E32F5-8BDF-6125-F9F0-8100ABB19F0C}"/>
              </a:ext>
              <a:ext uri="{C183D7F6-B498-43B3-948B-1728B52AA6E4}">
                <adec:decorative xmlns:adec="http://schemas.microsoft.com/office/drawing/2017/decorative" val="1"/>
              </a:ext>
            </a:extLst>
          </p:cNvPr>
          <p:cNvPicPr>
            <a:picLocks noGrp="1" noChangeAspect="1"/>
          </p:cNvPicPr>
          <p:nvPr>
            <p:ph type="pic" sz="quarter" idx="18"/>
          </p:nvPr>
        </p:nvPicPr>
        <p:blipFill>
          <a:blip r:embed="rId2">
            <a:extLst>
              <a:ext uri="{96DAC541-7B7A-43D3-8B79-37D633B846F1}">
                <asvg:svgBlip xmlns:asvg="http://schemas.microsoft.com/office/drawing/2016/SVG/main" r:embed="rId3"/>
              </a:ext>
            </a:extLst>
          </a:blip>
          <a:srcRect t="133" b="133"/>
          <a:stretch>
            <a:fillRect/>
          </a:stretch>
        </p:blipFill>
        <p:spPr>
          <a:xfrm>
            <a:off x="2076450" y="2032000"/>
            <a:ext cx="739380" cy="739380"/>
          </a:xfrm>
        </p:spPr>
      </p:pic>
      <p:sp>
        <p:nvSpPr>
          <p:cNvPr id="5" name="Slide Number Placeholder 4">
            <a:extLst>
              <a:ext uri="{FF2B5EF4-FFF2-40B4-BE49-F238E27FC236}">
                <a16:creationId xmlns:a16="http://schemas.microsoft.com/office/drawing/2014/main" id="{7170B5D7-2B61-F8BF-EF45-6AB2BDCF90DD}"/>
              </a:ext>
            </a:extLst>
          </p:cNvPr>
          <p:cNvSpPr>
            <a:spLocks noGrp="1"/>
          </p:cNvSpPr>
          <p:nvPr>
            <p:ph type="sldNum" sz="quarter" idx="12"/>
          </p:nvPr>
        </p:nvSpPr>
        <p:spPr/>
        <p:txBody>
          <a:bodyPr/>
          <a:lstStyle/>
          <a:p>
            <a:fld id="{EB8090AE-F645-47C1-81A8-D4E28BF03D47}" type="slidenum">
              <a:rPr lang="en-US" smtClean="0"/>
              <a:t>5</a:t>
            </a:fld>
            <a:endParaRPr lang="en-US"/>
          </a:p>
        </p:txBody>
      </p:sp>
    </p:spTree>
    <p:extLst>
      <p:ext uri="{BB962C8B-B14F-4D97-AF65-F5344CB8AC3E}">
        <p14:creationId xmlns:p14="http://schemas.microsoft.com/office/powerpoint/2010/main" val="3388888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23DA013-9EBB-3945-A3F6-443DED376D96}"/>
              </a:ext>
            </a:extLst>
          </p:cNvPr>
          <p:cNvSpPr>
            <a:spLocks noGrp="1"/>
          </p:cNvSpPr>
          <p:nvPr>
            <p:ph type="title"/>
          </p:nvPr>
        </p:nvSpPr>
        <p:spPr/>
        <p:txBody>
          <a:bodyPr/>
          <a:lstStyle/>
          <a:p>
            <a:r>
              <a:rPr lang="en-US"/>
              <a:t>Federal Authorities for Integrating Waivers into Managed Care</a:t>
            </a:r>
          </a:p>
        </p:txBody>
      </p:sp>
      <p:sp>
        <p:nvSpPr>
          <p:cNvPr id="4" name="Content Placeholder 3">
            <a:extLst>
              <a:ext uri="{FF2B5EF4-FFF2-40B4-BE49-F238E27FC236}">
                <a16:creationId xmlns:a16="http://schemas.microsoft.com/office/drawing/2014/main" id="{758589E1-0CDB-65BD-560F-5890E006EF57}"/>
              </a:ext>
            </a:extLst>
          </p:cNvPr>
          <p:cNvSpPr>
            <a:spLocks noGrp="1"/>
          </p:cNvSpPr>
          <p:nvPr>
            <p:ph sz="quarter" idx="13"/>
          </p:nvPr>
        </p:nvSpPr>
        <p:spPr/>
        <p:txBody>
          <a:bodyPr/>
          <a:lstStyle/>
          <a:p>
            <a:r>
              <a:rPr lang="en-US" sz="2400" dirty="0"/>
              <a:t>The Workgroup discussed different federal authorities for the managed care transition with a focus on Section 1915(</a:t>
            </a:r>
            <a:r>
              <a:rPr lang="en-US" sz="2400" dirty="0" err="1"/>
              <a:t>i</a:t>
            </a:r>
            <a:r>
              <a:rPr lang="en-US" sz="2400" dirty="0"/>
              <a:t>) and Section 1915(b)/(c) authorities </a:t>
            </a:r>
          </a:p>
          <a:p>
            <a:pPr lvl="1"/>
            <a:r>
              <a:rPr lang="en-US" sz="2000" dirty="0"/>
              <a:t>Benefits of 1915(</a:t>
            </a:r>
            <a:r>
              <a:rPr lang="en-US" sz="2000" dirty="0" err="1"/>
              <a:t>i</a:t>
            </a:r>
            <a:r>
              <a:rPr lang="en-US" sz="2000" dirty="0"/>
              <a:t>) included: (1) Required to be available statewide; (2) Waiver cannot cap enrollment; and (3) Can offer services below an institutional level of care (LOC), which may help with transitions of lower-acuity members from SNFs </a:t>
            </a:r>
          </a:p>
          <a:p>
            <a:pPr lvl="1"/>
            <a:r>
              <a:rPr lang="en-US" sz="2000" dirty="0"/>
              <a:t>Some workgroup members raised that having the institutional LOC requirement in the 1915(c) option prioritizes the highest-acuity members. For lower LOC members, DHCS could increase access to ECM and CS</a:t>
            </a:r>
          </a:p>
          <a:p>
            <a:pPr lvl="1"/>
            <a:r>
              <a:rPr lang="en-US" sz="2000" dirty="0"/>
              <a:t>Workgroup members acknowledged the budget landscape and the financial implications of increasing access</a:t>
            </a:r>
          </a:p>
          <a:p>
            <a:r>
              <a:rPr lang="en-US" sz="2400" dirty="0"/>
              <a:t>DHCS determined 1915(</a:t>
            </a:r>
            <a:r>
              <a:rPr lang="en-US" sz="2400" dirty="0" err="1"/>
              <a:t>i</a:t>
            </a:r>
            <a:r>
              <a:rPr lang="en-US" sz="2400" dirty="0"/>
              <a:t>) was not an option given current budget realities and determined to move forward with a 1915(b)/(c) combo</a:t>
            </a:r>
            <a:endParaRPr lang="en-US" dirty="0"/>
          </a:p>
        </p:txBody>
      </p:sp>
      <p:sp>
        <p:nvSpPr>
          <p:cNvPr id="2" name="Slide Number Placeholder 1">
            <a:extLst>
              <a:ext uri="{FF2B5EF4-FFF2-40B4-BE49-F238E27FC236}">
                <a16:creationId xmlns:a16="http://schemas.microsoft.com/office/drawing/2014/main" id="{C5749A67-340C-0983-30DB-E86E068400C7}"/>
              </a:ext>
            </a:extLst>
          </p:cNvPr>
          <p:cNvSpPr>
            <a:spLocks noGrp="1"/>
          </p:cNvSpPr>
          <p:nvPr>
            <p:ph type="sldNum" sz="quarter" idx="12"/>
          </p:nvPr>
        </p:nvSpPr>
        <p:spPr/>
        <p:txBody>
          <a:bodyPr/>
          <a:lstStyle/>
          <a:p>
            <a:fld id="{EB8090AE-F645-47C1-81A8-D4E28BF03D47}" type="slidenum">
              <a:rPr lang="en-US" smtClean="0"/>
              <a:t>6</a:t>
            </a:fld>
            <a:endParaRPr lang="en-US"/>
          </a:p>
        </p:txBody>
      </p:sp>
    </p:spTree>
    <p:extLst>
      <p:ext uri="{BB962C8B-B14F-4D97-AF65-F5344CB8AC3E}">
        <p14:creationId xmlns:p14="http://schemas.microsoft.com/office/powerpoint/2010/main" val="20032354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B62AE84-74D3-C9C6-EE56-8776A3CB47C1}"/>
              </a:ext>
            </a:extLst>
          </p:cNvPr>
          <p:cNvSpPr>
            <a:spLocks noGrp="1"/>
          </p:cNvSpPr>
          <p:nvPr>
            <p:ph type="title"/>
          </p:nvPr>
        </p:nvSpPr>
        <p:spPr/>
        <p:txBody>
          <a:bodyPr/>
          <a:lstStyle/>
          <a:p>
            <a:r>
              <a:rPr lang="en-US"/>
              <a:t>Maintaining or Combining Waiver Programs</a:t>
            </a:r>
          </a:p>
        </p:txBody>
      </p:sp>
      <p:sp>
        <p:nvSpPr>
          <p:cNvPr id="4" name="Content Placeholder 3">
            <a:extLst>
              <a:ext uri="{FF2B5EF4-FFF2-40B4-BE49-F238E27FC236}">
                <a16:creationId xmlns:a16="http://schemas.microsoft.com/office/drawing/2014/main" id="{7EE8DDCB-D221-B382-A717-F98FABA8F01E}"/>
              </a:ext>
            </a:extLst>
          </p:cNvPr>
          <p:cNvSpPr>
            <a:spLocks noGrp="1"/>
          </p:cNvSpPr>
          <p:nvPr>
            <p:ph sz="quarter" idx="13"/>
          </p:nvPr>
        </p:nvSpPr>
        <p:spPr/>
        <p:txBody>
          <a:bodyPr/>
          <a:lstStyle/>
          <a:p>
            <a:r>
              <a:rPr lang="en-US" sz="2400" dirty="0"/>
              <a:t>The Workgroup expressed a general preference for the combined “de novo waiver” over the “lift and shift” approach, based on a goal of reducing system complexity</a:t>
            </a:r>
          </a:p>
          <a:p>
            <a:r>
              <a:rPr lang="en-US" sz="2400" dirty="0"/>
              <a:t>Workgroup members cautioned that sufficient time would be needed to work through critical operational details, including: </a:t>
            </a:r>
          </a:p>
          <a:p>
            <a:pPr lvl="1"/>
            <a:r>
              <a:rPr lang="en-US" sz="2000" dirty="0"/>
              <a:t>Ensuring waivers still meet unique needs of different populations and maximizes choice</a:t>
            </a:r>
          </a:p>
          <a:p>
            <a:pPr lvl="1"/>
            <a:r>
              <a:rPr lang="en-US" sz="2000" dirty="0"/>
              <a:t>Either approach’s effects on the ability to expand waiver slots overall</a:t>
            </a:r>
          </a:p>
          <a:p>
            <a:pPr lvl="1"/>
            <a:r>
              <a:rPr lang="en-US" sz="2000" dirty="0"/>
              <a:t>Streamlining eligibility and enrollment into waivers to ease administrative burden on providers and wait times for members to receive services</a:t>
            </a:r>
          </a:p>
          <a:p>
            <a:pPr lvl="1"/>
            <a:endParaRPr lang="en-US" dirty="0"/>
          </a:p>
          <a:p>
            <a:endParaRPr lang="en-US" dirty="0"/>
          </a:p>
        </p:txBody>
      </p:sp>
      <p:sp>
        <p:nvSpPr>
          <p:cNvPr id="2" name="Slide Number Placeholder 1">
            <a:extLst>
              <a:ext uri="{FF2B5EF4-FFF2-40B4-BE49-F238E27FC236}">
                <a16:creationId xmlns:a16="http://schemas.microsoft.com/office/drawing/2014/main" id="{67AAB378-73AF-1EEB-0753-5859925EE889}"/>
              </a:ext>
            </a:extLst>
          </p:cNvPr>
          <p:cNvSpPr>
            <a:spLocks noGrp="1"/>
          </p:cNvSpPr>
          <p:nvPr>
            <p:ph type="sldNum" sz="quarter" idx="12"/>
          </p:nvPr>
        </p:nvSpPr>
        <p:spPr/>
        <p:txBody>
          <a:bodyPr/>
          <a:lstStyle/>
          <a:p>
            <a:fld id="{EB8090AE-F645-47C1-81A8-D4E28BF03D47}" type="slidenum">
              <a:rPr lang="en-US" smtClean="0"/>
              <a:t>7</a:t>
            </a:fld>
            <a:endParaRPr lang="en-US"/>
          </a:p>
        </p:txBody>
      </p:sp>
    </p:spTree>
    <p:extLst>
      <p:ext uri="{BB962C8B-B14F-4D97-AF65-F5344CB8AC3E}">
        <p14:creationId xmlns:p14="http://schemas.microsoft.com/office/powerpoint/2010/main" val="6286933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63D0403-6C7F-4363-2335-3C8F3C3494FA}"/>
              </a:ext>
            </a:extLst>
          </p:cNvPr>
          <p:cNvSpPr>
            <a:spLocks noGrp="1"/>
          </p:cNvSpPr>
          <p:nvPr>
            <p:ph type="title"/>
          </p:nvPr>
        </p:nvSpPr>
        <p:spPr/>
        <p:txBody>
          <a:bodyPr/>
          <a:lstStyle/>
          <a:p>
            <a:r>
              <a:rPr lang="en-US"/>
              <a:t>Populations Eligible and Prioritized for Waivers</a:t>
            </a:r>
          </a:p>
        </p:txBody>
      </p:sp>
      <p:sp>
        <p:nvSpPr>
          <p:cNvPr id="4" name="Content Placeholder 3">
            <a:extLst>
              <a:ext uri="{FF2B5EF4-FFF2-40B4-BE49-F238E27FC236}">
                <a16:creationId xmlns:a16="http://schemas.microsoft.com/office/drawing/2014/main" id="{A438BC0B-E5A0-F98E-0125-0E283DD5C1A1}"/>
              </a:ext>
            </a:extLst>
          </p:cNvPr>
          <p:cNvSpPr>
            <a:spLocks noGrp="1"/>
          </p:cNvSpPr>
          <p:nvPr>
            <p:ph sz="quarter" idx="13"/>
          </p:nvPr>
        </p:nvSpPr>
        <p:spPr/>
        <p:txBody>
          <a:bodyPr/>
          <a:lstStyle/>
          <a:p>
            <a:r>
              <a:rPr lang="en-US" sz="2400">
                <a:latin typeface="Segoe UI"/>
                <a:cs typeface="Segoe UI"/>
              </a:rPr>
              <a:t>Workgroup members supported the proposal to have two separate de novo waivers – one for children and one for adults</a:t>
            </a:r>
          </a:p>
          <a:p>
            <a:pPr lvl="1"/>
            <a:r>
              <a:rPr lang="en-US" sz="2000">
                <a:latin typeface="Segoe UI"/>
                <a:cs typeface="Segoe UI"/>
              </a:rPr>
              <a:t>Combining these populations in HCBA and MCWP has created tension between older adults and children</a:t>
            </a:r>
          </a:p>
          <a:p>
            <a:pPr lvl="1"/>
            <a:r>
              <a:rPr lang="en-US" sz="2000">
                <a:latin typeface="Segoe UI"/>
                <a:cs typeface="Segoe UI"/>
              </a:rPr>
              <a:t>Workgroup members emphasized the need to protect institutional deeming as a Medi-Cal eligibility pathway for children</a:t>
            </a:r>
          </a:p>
          <a:p>
            <a:r>
              <a:rPr lang="en-US" sz="2400">
                <a:latin typeface="Segoe UI"/>
                <a:cs typeface="Segoe UI"/>
              </a:rPr>
              <a:t>Workgroup members identified that individuals with cognitive impairments (including traumatic brain injury, Alzheimer's disease and related dementias) currently have limited access to HCBS waivers and should be prioritized</a:t>
            </a:r>
          </a:p>
          <a:p>
            <a:endParaRPr lang="en-US" sz="2400">
              <a:latin typeface="Segoe UI"/>
              <a:cs typeface="Segoe UI"/>
            </a:endParaRPr>
          </a:p>
        </p:txBody>
      </p:sp>
      <p:sp>
        <p:nvSpPr>
          <p:cNvPr id="2" name="Slide Number Placeholder 1">
            <a:extLst>
              <a:ext uri="{FF2B5EF4-FFF2-40B4-BE49-F238E27FC236}">
                <a16:creationId xmlns:a16="http://schemas.microsoft.com/office/drawing/2014/main" id="{8F65A9EC-747F-53A8-BCD8-10B617ECC9F5}"/>
              </a:ext>
            </a:extLst>
          </p:cNvPr>
          <p:cNvSpPr>
            <a:spLocks noGrp="1"/>
          </p:cNvSpPr>
          <p:nvPr>
            <p:ph type="sldNum" sz="quarter" idx="12"/>
          </p:nvPr>
        </p:nvSpPr>
        <p:spPr/>
        <p:txBody>
          <a:bodyPr/>
          <a:lstStyle/>
          <a:p>
            <a:fld id="{EB8090AE-F645-47C1-81A8-D4E28BF03D47}" type="slidenum">
              <a:rPr lang="en-US" smtClean="0"/>
              <a:t>8</a:t>
            </a:fld>
            <a:endParaRPr lang="en-US"/>
          </a:p>
        </p:txBody>
      </p:sp>
    </p:spTree>
    <p:extLst>
      <p:ext uri="{BB962C8B-B14F-4D97-AF65-F5344CB8AC3E}">
        <p14:creationId xmlns:p14="http://schemas.microsoft.com/office/powerpoint/2010/main" val="23648578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7198B2A-7DFB-6C49-7B06-B19BB62EE775}"/>
              </a:ext>
            </a:extLst>
          </p:cNvPr>
          <p:cNvSpPr>
            <a:spLocks noGrp="1"/>
          </p:cNvSpPr>
          <p:nvPr>
            <p:ph type="title"/>
          </p:nvPr>
        </p:nvSpPr>
        <p:spPr>
          <a:xfrm>
            <a:off x="838200" y="365125"/>
            <a:ext cx="10515600" cy="919389"/>
          </a:xfrm>
        </p:spPr>
        <p:txBody>
          <a:bodyPr/>
          <a:lstStyle/>
          <a:p>
            <a:r>
              <a:rPr lang="en-US"/>
              <a:t>Considerations for Statewide Implementation</a:t>
            </a:r>
          </a:p>
        </p:txBody>
      </p:sp>
      <p:sp>
        <p:nvSpPr>
          <p:cNvPr id="4" name="Content Placeholder 3">
            <a:extLst>
              <a:ext uri="{FF2B5EF4-FFF2-40B4-BE49-F238E27FC236}">
                <a16:creationId xmlns:a16="http://schemas.microsoft.com/office/drawing/2014/main" id="{58F32F6F-488B-9567-3020-397E97C7D517}"/>
              </a:ext>
            </a:extLst>
          </p:cNvPr>
          <p:cNvSpPr>
            <a:spLocks noGrp="1"/>
          </p:cNvSpPr>
          <p:nvPr>
            <p:ph sz="quarter" idx="13"/>
          </p:nvPr>
        </p:nvSpPr>
        <p:spPr>
          <a:xfrm>
            <a:off x="838200" y="1502229"/>
            <a:ext cx="10515600" cy="4792209"/>
          </a:xfrm>
        </p:spPr>
        <p:txBody>
          <a:bodyPr/>
          <a:lstStyle/>
          <a:p>
            <a:r>
              <a:rPr lang="en-US" sz="2400">
                <a:latin typeface="Segoe UI"/>
                <a:cs typeface="Segoe UI"/>
              </a:rPr>
              <a:t>DHCS has a strong preference for statewide implementation of the de novo waivers to increase access and make services available statewide that are currently limited</a:t>
            </a:r>
          </a:p>
          <a:p>
            <a:r>
              <a:rPr lang="en-US" sz="2400">
                <a:latin typeface="Segoe UI"/>
                <a:cs typeface="Segoe UI"/>
              </a:rPr>
              <a:t>Workgroup feedback included</a:t>
            </a:r>
          </a:p>
          <a:p>
            <a:pPr lvl="1"/>
            <a:r>
              <a:rPr lang="en-US" sz="2000">
                <a:latin typeface="Segoe UI"/>
                <a:cs typeface="Segoe UI"/>
              </a:rPr>
              <a:t>Some concerns with the lack of standardization in service delivery across plans, citing the rollout of Community Supports</a:t>
            </a:r>
          </a:p>
          <a:p>
            <a:pPr lvl="1"/>
            <a:r>
              <a:rPr lang="en-US" sz="2000">
                <a:latin typeface="Segoe UI"/>
                <a:cs typeface="Segoe UI"/>
              </a:rPr>
              <a:t>Importance of appropriate oversight of plans, clear policy guidance from DHCS, and a well-defined implementation plan</a:t>
            </a:r>
          </a:p>
          <a:p>
            <a:pPr lvl="1"/>
            <a:r>
              <a:rPr lang="en-US" sz="2000">
                <a:latin typeface="Segoe UI"/>
                <a:cs typeface="Segoe UI"/>
              </a:rPr>
              <a:t>Setting network adequacy standards specific to HCBS providers and requiring plans to partner with local community-based organizations</a:t>
            </a:r>
          </a:p>
          <a:p>
            <a:pPr lvl="1"/>
            <a:r>
              <a:rPr lang="en-US" sz="2000">
                <a:latin typeface="Segoe UI"/>
                <a:cs typeface="Segoe UI"/>
              </a:rPr>
              <a:t>Importance of appropriate timelines to ensure data systems and information flow</a:t>
            </a:r>
          </a:p>
          <a:p>
            <a:endParaRPr lang="en-US"/>
          </a:p>
        </p:txBody>
      </p:sp>
      <p:sp>
        <p:nvSpPr>
          <p:cNvPr id="2" name="Slide Number Placeholder 1">
            <a:extLst>
              <a:ext uri="{FF2B5EF4-FFF2-40B4-BE49-F238E27FC236}">
                <a16:creationId xmlns:a16="http://schemas.microsoft.com/office/drawing/2014/main" id="{3ACAAD27-62DF-BB2D-7C7B-9FF05C536CAE}"/>
              </a:ext>
            </a:extLst>
          </p:cNvPr>
          <p:cNvSpPr>
            <a:spLocks noGrp="1"/>
          </p:cNvSpPr>
          <p:nvPr>
            <p:ph type="sldNum" sz="quarter" idx="12"/>
          </p:nvPr>
        </p:nvSpPr>
        <p:spPr/>
        <p:txBody>
          <a:bodyPr/>
          <a:lstStyle/>
          <a:p>
            <a:fld id="{EB8090AE-F645-47C1-81A8-D4E28BF03D47}" type="slidenum">
              <a:rPr lang="en-US" smtClean="0"/>
              <a:t>9</a:t>
            </a:fld>
            <a:endParaRPr lang="en-US"/>
          </a:p>
        </p:txBody>
      </p:sp>
    </p:spTree>
    <p:extLst>
      <p:ext uri="{BB962C8B-B14F-4D97-AF65-F5344CB8AC3E}">
        <p14:creationId xmlns:p14="http://schemas.microsoft.com/office/powerpoint/2010/main" val="2355690391"/>
      </p:ext>
    </p:extLst>
  </p:cSld>
  <p:clrMapOvr>
    <a:masterClrMapping/>
  </p:clrMapOvr>
</p:sld>
</file>

<file path=ppt/theme/theme1.xml><?xml version="1.0" encoding="utf-8"?>
<a:theme xmlns:a="http://schemas.openxmlformats.org/drawingml/2006/main" name="DHCS">
  <a:themeElements>
    <a:clrScheme name="DHCS">
      <a:dk1>
        <a:srgbClr val="000000"/>
      </a:dk1>
      <a:lt1>
        <a:srgbClr val="FFFFFF"/>
      </a:lt1>
      <a:dk2>
        <a:srgbClr val="173059"/>
      </a:dk2>
      <a:lt2>
        <a:srgbClr val="FFFFFF"/>
      </a:lt2>
      <a:accent1>
        <a:srgbClr val="173059"/>
      </a:accent1>
      <a:accent2>
        <a:srgbClr val="2C6E8D"/>
      </a:accent2>
      <a:accent3>
        <a:srgbClr val="F9A71C"/>
      </a:accent3>
      <a:accent4>
        <a:srgbClr val="E37124"/>
      </a:accent4>
      <a:accent5>
        <a:srgbClr val="ECEEF0"/>
      </a:accent5>
      <a:accent6>
        <a:srgbClr val="AAAAA9"/>
      </a:accent6>
      <a:hlink>
        <a:srgbClr val="0563C1"/>
      </a:hlink>
      <a:folHlink>
        <a:srgbClr val="96607D"/>
      </a:folHlink>
    </a:clrScheme>
    <a:fontScheme name="DHCS">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wrap="square" rtlCol="0">
        <a:normAutofit/>
      </a:bodyPr>
      <a:lstStyle>
        <a:defPPr marL="285750" indent="-285750" algn="l">
          <a:buClr>
            <a:schemeClr val="accent5"/>
          </a:buClr>
          <a:buFont typeface="Segoe UI" panose="020B0502040204020203" pitchFamily="34" charset="0"/>
          <a:buChar char="»"/>
          <a:defRPr sz="2800" dirty="0" err="1" smtClean="0"/>
        </a:defPPr>
      </a:lstStyle>
    </a:txDef>
  </a:objectDefaults>
  <a:extraClrSchemeLst/>
  <a:extLst>
    <a:ext uri="{05A4C25C-085E-4340-85A3-A5531E510DB2}">
      <thm15:themeFamily xmlns:thm15="http://schemas.microsoft.com/office/thememl/2012/main" name="DHCS" id="{AD578527-F912-0C47-B7FB-8A6563B90857}" vid="{AEB88929-DD8B-AD49-B81D-D7E2EA9ABEA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anguage xmlns="http://schemas.microsoft.com/sharepoint/v3">English</Language>
    <TAGBusPart xmlns="69bc34b3-1921-46c7-8c7a-d18363374b4b" xsi:nil="true"/>
    <TAGender xmlns="69bc34b3-1921-46c7-8c7a-d18363374b4b" xsi:nil="true"/>
    <Publication_x0020_Type xmlns="69bc34b3-1921-46c7-8c7a-d18363374b4b" xsi:nil="true"/>
    <Topics xmlns="69bc34b3-1921-46c7-8c7a-d18363374b4b" xsi:nil="true"/>
    <TaxCatchAll xmlns="69bc34b3-1921-46c7-8c7a-d18363374b4b">
      <Value>22</Value>
    </TaxCatchAll>
    <Reading_x0020_Level xmlns="c1c1dc04-eeda-4b6e-b2df-40979f5da1d3" xsi:nil="true"/>
    <TAGEthnicity xmlns="69bc34b3-1921-46c7-8c7a-d18363374b4b" xsi:nil="true"/>
    <o68eaf9243684232b2418c37bbb152dc xmlns="69bc34b3-1921-46c7-8c7a-d18363374b4b">
      <Terms xmlns="http://schemas.microsoft.com/office/infopath/2007/PartnerControls">
        <TermInfo xmlns="http://schemas.microsoft.com/office/infopath/2007/PartnerControls">
          <TermName xmlns="http://schemas.microsoft.com/office/infopath/2007/PartnerControls">Integrated Systems of Care</TermName>
          <TermId xmlns="http://schemas.microsoft.com/office/infopath/2007/PartnerControls">6fd1b75e-be80-4bfc-8514-f354fda71f41</TermId>
        </TermInfo>
      </Terms>
    </o68eaf9243684232b2418c37bbb152dc>
    <Abstract xmlns="69bc34b3-1921-46c7-8c7a-d18363374b4b" xsi:nil="true"/>
    <PublishingContactName xmlns="http://schemas.microsoft.com/sharepoint/v3" xsi:nil="true"/>
    <TAGAge xmlns="69bc34b3-1921-46c7-8c7a-d18363374b4b" xsi:nil="true"/>
    <_dlc_DocId xmlns="69bc34b3-1921-46c7-8c7a-d18363374b4b">DHCSDOC-1060609964-1950</_dlc_DocId>
    <_dlc_DocIdUrl xmlns="69bc34b3-1921-46c7-8c7a-d18363374b4b">
      <Url>https://dhcscagovauthoring/services/ltc/_layouts/15/DocIdRedir.aspx?ID=DHCSDOC-1060609964-1950</Url>
      <Description>DHCSDOC-1060609964-1950</Description>
    </_dlc_DocIdUrl>
  </documentManagement>
</p:properties>
</file>

<file path=customXml/item3.xml><?xml version="1.0" encoding="utf-8"?>
<ct:contentTypeSchema xmlns:ct="http://schemas.microsoft.com/office/2006/metadata/contentType" xmlns:ma="http://schemas.microsoft.com/office/2006/metadata/properties/metaAttributes" ct:_="" ma:_="" ma:contentTypeName="DHCS Document" ma:contentTypeID="0x010100EEE380F46F125946A8B4C4C90D9FFCDC009B880912B5E53F4EB7731E8F36E12CBA" ma:contentTypeVersion="36" ma:contentTypeDescription="This is the Custom Document Type for use by DHCS" ma:contentTypeScope="" ma:versionID="d10252aeafdec9ccca2bcaaa25d47107">
  <xsd:schema xmlns:xsd="http://www.w3.org/2001/XMLSchema" xmlns:xs="http://www.w3.org/2001/XMLSchema" xmlns:p="http://schemas.microsoft.com/office/2006/metadata/properties" xmlns:ns1="http://schemas.microsoft.com/sharepoint/v3" xmlns:ns2="69bc34b3-1921-46c7-8c7a-d18363374b4b" xmlns:ns4="c1c1dc04-eeda-4b6e-b2df-40979f5da1d3" targetNamespace="http://schemas.microsoft.com/office/2006/metadata/properties" ma:root="true" ma:fieldsID="8a8688a3e2b5d3a76042e9603a825619" ns1:_="" ns2:_="" ns4:_="">
    <xsd:import namespace="http://schemas.microsoft.com/sharepoint/v3"/>
    <xsd:import namespace="69bc34b3-1921-46c7-8c7a-d18363374b4b"/>
    <xsd:import namespace="c1c1dc04-eeda-4b6e-b2df-40979f5da1d3"/>
    <xsd:element name="properties">
      <xsd:complexType>
        <xsd:sequence>
          <xsd:element name="documentManagement">
            <xsd:complexType>
              <xsd:all>
                <xsd:element ref="ns2:Publication_x0020_Type" minOccurs="0"/>
                <xsd:element ref="ns2:Abstract" minOccurs="0"/>
                <xsd:element ref="ns1:PublishingContactName" minOccurs="0"/>
                <xsd:element ref="ns1:Language" minOccurs="0"/>
                <xsd:element ref="ns2:TAGAge" minOccurs="0"/>
                <xsd:element ref="ns2:TAGBusPart" minOccurs="0"/>
                <xsd:element ref="ns2:TAGender" minOccurs="0"/>
                <xsd:element ref="ns2:TAGEthnicity" minOccurs="0"/>
                <xsd:element ref="ns2:Topics" minOccurs="0"/>
                <xsd:element ref="ns4:SharedWithUsers" minOccurs="0"/>
                <xsd:element ref="ns2:_dlc_DocId" minOccurs="0"/>
                <xsd:element ref="ns2:_dlc_DocIdUrl" minOccurs="0"/>
                <xsd:element ref="ns2:_dlc_DocIdPersistId" minOccurs="0"/>
                <xsd:element ref="ns2:o68eaf9243684232b2418c37bbb152dc" minOccurs="0"/>
                <xsd:element ref="ns2:TaxCatchAll" minOccurs="0"/>
                <xsd:element ref="ns2:TaxCatchAllLabel" minOccurs="0"/>
                <xsd:element ref="ns4:Reading_x0020_Lev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ContactName" ma:index="6" nillable="true" ma:displayName="Contact Name" ma:description="Contact Name is a site column created by the Publishing feature. It is used on the Page Content Type as the name of the person or group who is the contact person for the page." ma:hidden="true" ma:internalName="PublishingContactName" ma:readOnly="false">
      <xsd:simpleType>
        <xsd:restriction base="dms:Text">
          <xsd:maxLength value="255"/>
        </xsd:restriction>
      </xsd:simpleType>
    </xsd:element>
    <xsd:element name="Language" ma:index="7" nillable="true" ma:displayName="Language" ma:default="English" ma:hidden="true" ma:internalName="Language" ma:readOnly="false">
      <xsd:simpleType>
        <xsd:union memberTypes="dms:Text">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ürkiye)"/>
              <xsd:enumeration value="Ukrainian (Ukraine)"/>
              <xsd:enumeration value="Urdu (Islamic Republic of Pakistan)"/>
              <xsd:enumeration value="Vietnamese (Vietnam)"/>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69bc34b3-1921-46c7-8c7a-d18363374b4b" elementFormDefault="qualified">
    <xsd:import namespace="http://schemas.microsoft.com/office/2006/documentManagement/types"/>
    <xsd:import namespace="http://schemas.microsoft.com/office/infopath/2007/PartnerControls"/>
    <xsd:element name="Publication_x0020_Type" ma:index="3" nillable="true" ma:displayName="Publication Type" ma:list="adfece1d-3b17-431b-8151-7ebe638708da" ma:internalName="Publication_x0020_Type" ma:showField="Title" ma:web="69bc34b3-1921-46c7-8c7a-d18363374b4b">
      <xsd:simpleType>
        <xsd:restriction base="dms:Lookup"/>
      </xsd:simpleType>
    </xsd:element>
    <xsd:element name="Abstract" ma:index="4" nillable="true" ma:displayName="Abstract" ma:hidden="true" ma:internalName="Abstract" ma:readOnly="false">
      <xsd:simpleType>
        <xsd:restriction base="dms:Note"/>
      </xsd:simpleType>
    </xsd:element>
    <xsd:element name="TAGAge" ma:index="8" nillable="true" ma:displayName="TAGAge" ma:hidden="true" ma:list="379e5c79-d9c3-4952-a067-e05980d12f7d" ma:internalName="TAGAge" ma:readOnly="false" ma:showField="Title" ma:web="69bc34b3-1921-46c7-8c7a-d18363374b4b">
      <xsd:simpleType>
        <xsd:restriction base="dms:Lookup"/>
      </xsd:simpleType>
    </xsd:element>
    <xsd:element name="TAGBusPart" ma:index="9" nillable="true" ma:displayName="TAGBusPart" ma:hidden="true" ma:list="e6599d1e-16c4-4dcc-aa83-4b926728b2ff" ma:internalName="TAGBusPart" ma:readOnly="false" ma:showField="Title" ma:web="69bc34b3-1921-46c7-8c7a-d18363374b4b">
      <xsd:simpleType>
        <xsd:restriction base="dms:Lookup"/>
      </xsd:simpleType>
    </xsd:element>
    <xsd:element name="TAGender" ma:index="10" nillable="true" ma:displayName="TAGender" ma:hidden="true" ma:list="1fedfd00-9c5a-428a-8fed-99736ec43d80" ma:internalName="TAGender" ma:readOnly="false" ma:showField="Title" ma:web="69bc34b3-1921-46c7-8c7a-d18363374b4b">
      <xsd:simpleType>
        <xsd:restriction base="dms:Lookup"/>
      </xsd:simpleType>
    </xsd:element>
    <xsd:element name="TAGEthnicity" ma:index="11" nillable="true" ma:displayName="TAGEthnicity" ma:hidden="true" ma:list="90ba1348-e3b2-4d32-9e12-e8a4f76c577a" ma:internalName="TAGEthnicity" ma:readOnly="false" ma:showField="Title" ma:web="69bc34b3-1921-46c7-8c7a-d18363374b4b">
      <xsd:simpleType>
        <xsd:restriction base="dms:Lookup"/>
      </xsd:simpleType>
    </xsd:element>
    <xsd:element name="Topics" ma:index="12" nillable="true" ma:displayName="Topics" ma:hidden="true" ma:list="d882c70e-9a2a-4ac7-bf8a-63d5b11e81e5" ma:internalName="Topics" ma:readOnly="false" ma:showField="Title" ma:web="69bc34b3-1921-46c7-8c7a-d18363374b4b">
      <xsd:simpleType>
        <xsd:restriction base="dms:Lookup"/>
      </xsd:simpleType>
    </xsd:element>
    <xsd:element name="_dlc_DocId" ma:index="20" nillable="true" ma:displayName="Document ID Value" ma:description="The value of the document ID assigned to this item." ma:internalName="_dlc_DocId" ma:readOnly="true">
      <xsd:simpleType>
        <xsd:restriction base="dms:Text"/>
      </xsd:simpleType>
    </xsd:element>
    <xsd:element name="_dlc_DocIdUrl" ma:index="2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element name="o68eaf9243684232b2418c37bbb152dc" ma:index="23" ma:taxonomy="true" ma:internalName="o68eaf9243684232b2418c37bbb152dc" ma:taxonomyFieldName="Division" ma:displayName="Organization" ma:default="" ma:fieldId="{868eaf92-4368-4232-b241-8c37bbb152dc}" ma:sspId="c5141bb9-a4dc-4ae4-b00f-eda7f03420e3" ma:termSetId="fab399b8-4812-477e-b787-6d88ce91a47f" ma:anchorId="00000000-0000-0000-0000-000000000000" ma:open="false" ma:isKeyword="false">
      <xsd:complexType>
        <xsd:sequence>
          <xsd:element ref="pc:Terms" minOccurs="0" maxOccurs="1"/>
        </xsd:sequence>
      </xsd:complexType>
    </xsd:element>
    <xsd:element name="TaxCatchAll" ma:index="24" nillable="true" ma:displayName="Taxonomy Catch All Column" ma:hidden="true" ma:list="{9f1b1011-fad5-4ab7-8fa2-ac38007fb757}" ma:internalName="TaxCatchAll" ma:showField="CatchAllData" ma:web="69bc34b3-1921-46c7-8c7a-d18363374b4b">
      <xsd:complexType>
        <xsd:complexContent>
          <xsd:extension base="dms:MultiChoiceLookup">
            <xsd:sequence>
              <xsd:element name="Value" type="dms:Lookup" maxOccurs="unbounded" minOccurs="0" nillable="true"/>
            </xsd:sequence>
          </xsd:extension>
        </xsd:complexContent>
      </xsd:complexType>
    </xsd:element>
    <xsd:element name="TaxCatchAllLabel" ma:index="25" nillable="true" ma:displayName="Taxonomy Catch All Column1" ma:hidden="true" ma:list="{9f1b1011-fad5-4ab7-8fa2-ac38007fb757}" ma:internalName="TaxCatchAllLabel" ma:readOnly="true" ma:showField="CatchAllDataLabel" ma:web="69bc34b3-1921-46c7-8c7a-d18363374b4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1c1dc04-eeda-4b6e-b2df-40979f5da1d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ading_x0020_Level" ma:index="26" nillable="true" ma:displayName="Reading Level" ma:format="Dropdown" ma:hidden="true" ma:internalName="Reading_x0020_Level" ma:readOnly="false">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2+"/>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axOccurs="1" ma:index="1" ma:displayName="Title"/>
        <xsd:element ref="dc:subject" minOccurs="0" maxOccurs="1"/>
        <xsd:element ref="dc:description" minOccurs="0" maxOccurs="1"/>
        <xsd:element name="keywords" minOccurs="0" maxOccurs="1" type="xsd:string" ma:index="5"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EBCD57BF-B59C-47F1-98B1-445ED8D8CA81}">
  <ds:schemaRefs>
    <ds:schemaRef ds:uri="http://schemas.microsoft.com/sharepoint/v3/contenttype/forms"/>
  </ds:schemaRefs>
</ds:datastoreItem>
</file>

<file path=customXml/itemProps2.xml><?xml version="1.0" encoding="utf-8"?>
<ds:datastoreItem xmlns:ds="http://schemas.openxmlformats.org/officeDocument/2006/customXml" ds:itemID="{4553CF8C-90F3-4A97-88A2-C19B44EAF4E0}">
  <ds:schemaRefs>
    <ds:schemaRef ds:uri="http://www.w3.org/XML/1998/namespace"/>
    <ds:schemaRef ds:uri="http://schemas.microsoft.com/office/infopath/2007/PartnerControls"/>
    <ds:schemaRef ds:uri="http://purl.org/dc/terms/"/>
    <ds:schemaRef ds:uri="http://schemas.microsoft.com/office/2006/documentManagement/types"/>
    <ds:schemaRef ds:uri="96bd95d3-c0c0-465f-a671-a01ac6800dcb"/>
    <ds:schemaRef ds:uri="http://schemas.openxmlformats.org/package/2006/metadata/core-properties"/>
    <ds:schemaRef ds:uri="http://purl.org/dc/elements/1.1/"/>
    <ds:schemaRef ds:uri="19f46fa8-46e6-4f44-b650-fa30e3595f70"/>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5AEFE003-140D-4D6B-ACCE-9E9795B0EB5B}"/>
</file>

<file path=customXml/itemProps4.xml><?xml version="1.0" encoding="utf-8"?>
<ds:datastoreItem xmlns:ds="http://schemas.openxmlformats.org/officeDocument/2006/customXml" ds:itemID="{1DC632A8-0519-4BA7-98D0-304882D2C5F9}"/>
</file>

<file path=docMetadata/LabelInfo.xml><?xml version="1.0" encoding="utf-8"?>
<clbl:labelList xmlns:clbl="http://schemas.microsoft.com/office/2020/mipLabelMetadata">
  <clbl:label id="{34720645-5fdd-4302-8e87-9becee4e5aa1}" enabled="1" method="Standard" siteId="{265c2dcd-2a6e-43aa-b2e8-26421a8c8526}" contentBits="0" removed="0"/>
</clbl:labelList>
</file>

<file path=docProps/app.xml><?xml version="1.0" encoding="utf-8"?>
<Properties xmlns="http://schemas.openxmlformats.org/officeDocument/2006/extended-properties" xmlns:vt="http://schemas.openxmlformats.org/officeDocument/2006/docPropsVTypes">
  <Template>DHCS</Template>
  <TotalTime>3</TotalTime>
  <Words>1182</Words>
  <Application>Microsoft Office PowerPoint</Application>
  <PresentationFormat>Widescreen</PresentationFormat>
  <Paragraphs>126</Paragraphs>
  <Slides>18</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Segoe UI</vt:lpstr>
      <vt:lpstr>Segoe UI Semibold</vt:lpstr>
      <vt:lpstr>Segoe UI Semilight</vt:lpstr>
      <vt:lpstr>DHCS</vt:lpstr>
      <vt:lpstr>Medi-Cal HCBS Managed Care Integration Workgroup</vt:lpstr>
      <vt:lpstr>Meeting #8 Purpose and Agenda</vt:lpstr>
      <vt:lpstr>DHCS Reflections</vt:lpstr>
      <vt:lpstr>Recap of Workgroup Discussions  and Learnings</vt:lpstr>
      <vt:lpstr>Workgroup Meeting Topics to Date</vt:lpstr>
      <vt:lpstr>Federal Authorities for Integrating Waivers into Managed Care</vt:lpstr>
      <vt:lpstr>Maintaining or Combining Waiver Programs</vt:lpstr>
      <vt:lpstr>Populations Eligible and Prioritized for Waivers</vt:lpstr>
      <vt:lpstr>Considerations for Statewide Implementation</vt:lpstr>
      <vt:lpstr>Member Supports and Continuity of Care</vt:lpstr>
      <vt:lpstr>Service Packages and Service Definitions </vt:lpstr>
      <vt:lpstr>Service Packages and Service Definitions, cont.</vt:lpstr>
      <vt:lpstr>Changes in Service Use Under  De Novo Waiver</vt:lpstr>
      <vt:lpstr>Looking Ahead</vt:lpstr>
      <vt:lpstr>Potential Topics for Future Meetings</vt:lpstr>
      <vt:lpstr>Next Steps and Wrap Up</vt:lpstr>
      <vt:lpstr>Future Workgroup Sessions</vt:lpstr>
      <vt:lpstr>Next Steps</vt:lpstr>
    </vt:vector>
  </TitlesOfParts>
  <Company>DHCS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Eight Slide Deck</dc:title>
  <dc:creator>Integrated Systems of Care</dc:creator>
  <cp:keywords/>
  <cp:lastModifiedBy>Moses, Randy@DHCS</cp:lastModifiedBy>
  <cp:revision>15</cp:revision>
  <cp:lastPrinted>2019-09-18T16:04:03Z</cp:lastPrinted>
  <dcterms:created xsi:type="dcterms:W3CDTF">2018-04-04T17:42:31Z</dcterms:created>
  <dcterms:modified xsi:type="dcterms:W3CDTF">2026-01-06T18:37:02Z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0x010100EEE380F46F125946A8B4C4C90D9FFCDC009B880912B5E53F4EB7731E8F36E12CBA</vt:lpwstr>
  </property>
  <property fmtid="{D5CDD505-2E9C-101B-9397-08002B2CF9AE}" pid="4" name="_dlc_DocIdItemGuid">
    <vt:lpwstr>a25f7924-ec6f-4359-95d7-d6dc7e2a8410</vt:lpwstr>
  </property>
  <property fmtid="{D5CDD505-2E9C-101B-9397-08002B2CF9AE}" pid="5" name="Division">
    <vt:lpwstr>22;#Integrated Systems of Care|6fd1b75e-be80-4bfc-8514-f354fda71f41</vt:lpwstr>
  </property>
</Properties>
</file>