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entation.xml" ContentType="application/vnd.openxmlformats-officedocument.presentationml.presentation.main+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slideLayouts/slideLayout42.xml" ContentType="application/vnd.openxmlformats-officedocument.presentationml.slideLayout+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3.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authors.xml" ContentType="application/vnd.ms-powerpoint.author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revisionInfo.xml" ContentType="application/vnd.ms-powerpoint.revisioninfo+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6" r:id="rId4"/>
  </p:sldMasterIdLst>
  <p:notesMasterIdLst>
    <p:notesMasterId r:id="rId31"/>
  </p:notesMasterIdLst>
  <p:handoutMasterIdLst>
    <p:handoutMasterId r:id="rId32"/>
  </p:handoutMasterIdLst>
  <p:sldIdLst>
    <p:sldId id="509" r:id="rId5"/>
    <p:sldId id="327" r:id="rId6"/>
    <p:sldId id="2145707787" r:id="rId7"/>
    <p:sldId id="2145707711" r:id="rId8"/>
    <p:sldId id="2145707724" r:id="rId9"/>
    <p:sldId id="2145707725" r:id="rId10"/>
    <p:sldId id="2145707727" r:id="rId11"/>
    <p:sldId id="2145707726" r:id="rId12"/>
    <p:sldId id="2145707691" r:id="rId13"/>
    <p:sldId id="2145707729" r:id="rId14"/>
    <p:sldId id="2145707718" r:id="rId15"/>
    <p:sldId id="2145707788" r:id="rId16"/>
    <p:sldId id="2145707789" r:id="rId17"/>
    <p:sldId id="2145707791" r:id="rId18"/>
    <p:sldId id="2145707792" r:id="rId19"/>
    <p:sldId id="2145707793" r:id="rId20"/>
    <p:sldId id="2145707790" r:id="rId21"/>
    <p:sldId id="2145707797" r:id="rId22"/>
    <p:sldId id="2145707796" r:id="rId23"/>
    <p:sldId id="2145707795" r:id="rId24"/>
    <p:sldId id="2145707794" r:id="rId25"/>
    <p:sldId id="2145707798" r:id="rId26"/>
    <p:sldId id="346" r:id="rId27"/>
    <p:sldId id="458" r:id="rId28"/>
    <p:sldId id="2145707785" r:id="rId29"/>
    <p:sldId id="2145707782" r:id="rId30"/>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2262B2C-69A1-5D51-CCBA-01C74D9168CA}" name="Dayna Gallagher - Mathematica" initials="DM" userId="S::dgallagher_mathematica-mpr.com#ext#@progresstogether.onmicrosoft.com::37a64c8a-6217-4d42-86de-84bd25e31133" providerId="AD"/>
  <p188:author id="{62FBF92F-B4F2-4649-0B12-007E3E24E6CD}" name="Vu, Carolyn@DHCS" initials="CV" userId="S::Carolyn.Vu@dhcs.ca.gov::633d4dd9-ff06-4956-8ebf-32f0e090c853" providerId="AD"/>
  <p188:author id="{81A98F36-911B-6823-E611-5C0D3FACA9E9}" name="Kathleen Shea - Mathematica" initials="KM" userId="S::kshea_mathematica-mpr.com#ext#@progresstogether.onmicrosoft.com::ac6ea7e3-9a00-4a9a-9cfd-baee01f347b9" providerId="AD"/>
  <p188:author id="{D8CF2C37-30CA-E9E8-22A2-0FFA06889A84}" name="Gabrielle Katz" initials="GK" userId="S::GKatz@mathematica-mpr.com::a6345a7f-3b8e-4cf7-acbe-890c523e86f3" providerId="AD"/>
  <p188:author id="{DEC5943D-24E8-9B44-2C1F-C9855168AA3B}" name="Wendy Trafton" initials="WT" userId="S::WTrafton@mathematica-mpr.com::0ca90d27-ff0a-4922-83db-006559afa772" providerId="AD"/>
  <p188:author id="{CCCB883F-0442-8962-921B-65496DF42D6A}" name="Meg Maxwell - Mathematica" initials="MM" userId="S::mmaxwell_mathematica-mpr.com#ext#@progresstogether.onmicrosoft.com::3188f13a-6235-42e9-8edd-92b50ef4da5b" providerId="AD"/>
  <p188:author id="{39CCD745-34EB-331B-B647-338EA64E925C}" name="Dayna Gallagher" initials="DG" userId="S::dgallagher_mathematica-mpr.com#ext#@cadhcs.onmicrosoft.com::2a042163-1603-44f6-950d-653e5f75ec7a" providerId="AD"/>
  <p188:author id="{2AF4D958-9792-D0C8-77D8-20AD331FE5F9}" name="Dayna Gallagher" initials="DG" userId="S::DGallagher@mathematica-mpr.com::f6635ec8-2445-476b-adb5-557379341cd5" providerId="AD"/>
  <p188:author id="{C1789571-043F-2480-D1AB-45FD33BA1032}" name="Sara Bovat" initials="SB" userId="S::SBovat@mathematica-mpr.com::d0a8909d-b75b-46e0-a5a6-1dd38638ed68" providerId="AD"/>
  <p188:author id="{94A7BCB5-3C26-914E-F720-B6F2E5B7CD0D}" name="Patricia Rowan" initials="PR" userId="S::prowan_mathematica-mpr.com#ext#@cadhcs.onmicrosoft.com::f8148d86-b6c3-4081-ba69-6ae7d568d890" providerId="AD"/>
  <p188:author id="{29A3D8B9-3A93-558A-3D95-80ADA28EC4E7}" name="Gabrielle Katz - Mathematica" initials="GM" userId="S::gkatz_mathematica-mpr.com#ext#@progresstogether.onmicrosoft.com::1caf763c-fbbc-4a0e-b80e-0c0d86973695" providerId="AD"/>
  <p188:author id="{E2D9BDC5-C883-227D-3DB0-CB78FE6CFBEF}" name="Tovar, Andrea (Andie)@DHCS" initials="T(" userId="S::andrea.tovar@dhcs.ca.gov::44d24796-2024-46bd-8f37-06e652b0ba28" providerId="AD"/>
  <p188:author id="{03474ECB-DEA8-0BC9-5B09-268E25EAED25}" name="Wendy Trafton - Mathematica" initials="WM" userId="S::wtrafton_mathematica-mpr.com#ext#@progresstogether.onmicrosoft.com::79c159ce-2f02-4e45-a006-ec03ab72036a" providerId="AD"/>
  <p188:author id="{E3AD4ACE-55D6-AB33-4A6F-59F012DFD0C3}" name="Meg Maxwell" initials="MM" userId="S::mmaxwell_mathematica-mpr.com#ext#@cadhcs.onmicrosoft.com::45a59a1e-980b-4d16-a1ab-f3eef573bbc6" providerId="AD"/>
  <p188:author id="{F06644D9-6E85-5559-C11E-BF904F4007C7}" name="Debra Lipson - Mathematica" initials="DM" userId="S::dlipson_mathematica-mpr.com#ext#@progresstogether.onmicrosoft.com::3ba438ca-0f97-42a9-9d68-b4ca93eaeeb3" providerId="AD"/>
  <p188:author id="{B6771FDC-18BC-DF27-79CE-540C9659201D}" name="Patricia Rowan - Mathematica" initials="PM" userId="S::prowan_mathematica-mpr.com#ext#@progresstogether.onmicrosoft.com::6ab59f17-f3cf-4928-9ccf-406096d28e31" providerId="AD"/>
  <p188:author id="{52054FEF-639E-7518-9158-3A49D8AD65CE}" name="Meg Maxwell" initials="MM" userId="S::MMaxwell@mathematica-mpr.com::394731b1-19d4-4f34-9a3b-7c6dac2ca0c2" providerId="AD"/>
  <p188:author id="{625E76EF-9969-593F-91EF-2178B2124302}" name="Patricia Rowan" initials="PR" userId="S::PRowan@mathematica-mpr.com::8101b77c-9a9d-40a1-83a7-4c2743c759ad"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kachuk, Katie (DIR-OC)@DHCS" initials="TK(" lastIdx="14" clrIdx="0">
    <p:extLst>
      <p:ext uri="{19B8F6BF-5375-455C-9EA6-DF929625EA0E}">
        <p15:presenceInfo xmlns:p15="http://schemas.microsoft.com/office/powerpoint/2012/main" userId="S-1-5-21-746137067-1767777339-682003330-231562" providerId="AD"/>
      </p:ext>
    </p:extLst>
  </p:cmAuthor>
  <p:cmAuthor id="2" name="Limon, Nellie (OC)@DHCS" initials="LN(" lastIdx="5" clrIdx="1">
    <p:extLst>
      <p:ext uri="{19B8F6BF-5375-455C-9EA6-DF929625EA0E}">
        <p15:presenceInfo xmlns:p15="http://schemas.microsoft.com/office/powerpoint/2012/main" userId="S-1-5-21-746137067-1767777339-682003330-218914" providerId="AD"/>
      </p:ext>
    </p:extLst>
  </p:cmAuthor>
  <p:cmAuthor id="3" name="Weiner, Mitchell (OC)@DHCS" initials="WM(" lastIdx="1" clrIdx="2">
    <p:extLst>
      <p:ext uri="{19B8F6BF-5375-455C-9EA6-DF929625EA0E}">
        <p15:presenceInfo xmlns:p15="http://schemas.microsoft.com/office/powerpoint/2012/main" userId="S-1-5-21-746137067-1767777339-682003330-171837" providerId="AD"/>
      </p:ext>
    </p:extLst>
  </p:cmAuthor>
  <p:cmAuthor id="4" name="Williams, Norman (OC)@DHCS" initials="WN(" lastIdx="9" clrIdx="3">
    <p:extLst>
      <p:ext uri="{19B8F6BF-5375-455C-9EA6-DF929625EA0E}">
        <p15:presenceInfo xmlns:p15="http://schemas.microsoft.com/office/powerpoint/2012/main" userId="S-1-5-21-746137067-1767777339-682003330-101805" providerId="AD"/>
      </p:ext>
    </p:extLst>
  </p:cmAuthor>
  <p:cmAuthor id="5" name="Matamoros, Jennifer (OC)@DHCS" initials="MJ(" lastIdx="4" clrIdx="4">
    <p:extLst>
      <p:ext uri="{19B8F6BF-5375-455C-9EA6-DF929625EA0E}">
        <p15:presenceInfo xmlns:p15="http://schemas.microsoft.com/office/powerpoint/2012/main" userId="S-1-5-21-746137067-1767777339-682003330-20027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E9C6"/>
    <a:srgbClr val="CADBE2"/>
    <a:srgbClr val="CADCE2"/>
    <a:srgbClr val="505050"/>
    <a:srgbClr val="F8DCC8"/>
    <a:srgbClr val="F9A71C"/>
    <a:srgbClr val="14315A"/>
    <a:srgbClr val="2D6E8D"/>
    <a:srgbClr val="EAEDF2"/>
    <a:srgbClr val="E472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7832B6-5FA9-4047-A9C4-C23EAA9D9505}" v="9" dt="2025-10-07T18:17:11.648"/>
    <p1510:client id="{9920F850-C776-4A00-8FF2-CD8551AC289F}" v="50" dt="2025-10-07T19:23:44.6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1" d="100"/>
          <a:sy n="101" d="100"/>
        </p:scale>
        <p:origin x="348" y="102"/>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microsoft.com/office/2018/10/relationships/authors" Target="authors.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commentAuthors" Target="commentAuthors.xml"/><Relationship Id="rId38"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handoutMaster" Target="handoutMasters/handoutMaster1.xml"/><Relationship Id="rId37" Type="http://schemas.openxmlformats.org/officeDocument/2006/relationships/tableStyles" Target="tableStyles.xml"/><Relationship Id="rId40"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73B4C319-6D69-4629-A11E-3F322A084010}" type="datetimeFigureOut">
              <a:rPr lang="en-US" smtClean="0"/>
              <a:t>1/6/2026</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AFD3F05A-801B-440F-8252-3FD3A151B55C}" type="slidenum">
              <a:rPr lang="en-US" smtClean="0"/>
              <a:t>‹#›</a:t>
            </a:fld>
            <a:endParaRPr lang="en-US"/>
          </a:p>
        </p:txBody>
      </p:sp>
    </p:spTree>
    <p:extLst>
      <p:ext uri="{BB962C8B-B14F-4D97-AF65-F5344CB8AC3E}">
        <p14:creationId xmlns:p14="http://schemas.microsoft.com/office/powerpoint/2010/main" val="6481083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1"/>
            <a:ext cx="3037840" cy="466434"/>
          </a:xfrm>
          <a:prstGeom prst="rect">
            <a:avLst/>
          </a:prstGeom>
        </p:spPr>
        <p:txBody>
          <a:bodyPr vert="horz" lIns="93177" tIns="46589" rIns="93177" bIns="46589" rtlCol="0"/>
          <a:lstStyle>
            <a:lvl1pPr algn="r">
              <a:defRPr sz="1200"/>
            </a:lvl1pPr>
          </a:lstStyle>
          <a:p>
            <a:fld id="{7C6EC111-66C1-4EE5-A06C-ED37731955D0}" type="datetimeFigureOut">
              <a:rPr lang="en-US" smtClean="0"/>
              <a:t>1/6/2026</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0ECA9DC-8E96-4C18-A0D0-F5C5C0229E3D}" type="slidenum">
              <a:rPr lang="en-US" smtClean="0"/>
              <a:t>‹#›</a:t>
            </a:fld>
            <a:endParaRPr lang="en-US"/>
          </a:p>
        </p:txBody>
      </p:sp>
    </p:spTree>
    <p:extLst>
      <p:ext uri="{BB962C8B-B14F-4D97-AF65-F5344CB8AC3E}">
        <p14:creationId xmlns:p14="http://schemas.microsoft.com/office/powerpoint/2010/main" val="24525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1</a:t>
            </a:fld>
            <a:endParaRPr lang="en-US"/>
          </a:p>
        </p:txBody>
      </p:sp>
    </p:spTree>
    <p:extLst>
      <p:ext uri="{BB962C8B-B14F-4D97-AF65-F5344CB8AC3E}">
        <p14:creationId xmlns:p14="http://schemas.microsoft.com/office/powerpoint/2010/main" val="3124669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87BFC0-C713-DA0C-E71E-E2DB5A3152D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14FD63-2403-621A-977F-76610C53617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42560A9-F7B3-F3EB-231C-FF42247B88E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F8FB653-29A4-9E1B-D83C-45ACC9AE314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86591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383E99-AAB5-929C-4D5A-FDE64F380F0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ED2A26-306B-B3EF-B7EE-8C854F488BB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4011092-EC33-75EA-BE5A-8053272BF06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6F9BA4A9-BAF0-FD85-4956-9E24FE62DFB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69863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BF1BDD-A807-31D6-2501-2F5121A07C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E89F6E-FAF5-C761-A7A0-EF7A9D3588A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403A8CD-4F3C-E7E4-46C7-645239D842A0}"/>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65C1C5A-4CCE-795E-15C4-B882382D3B8F}"/>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101572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A922C4-8E29-3AF7-0D77-D63EAFAFF5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3595EC-766B-6628-8BDA-7BF847A6010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E93B9E-E24E-B020-685C-E101C02D50C6}"/>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5DCCB65-F0A6-A1D5-3C2D-11889F69B20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03827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71308A-6F82-481E-4AEC-11DEC317C4F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E612CD-A4E4-6905-907E-BAA1629859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37378E6-B4FA-E3E6-C87D-9B5F8AC87A5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E7FA3E14-E636-D1E7-F1E7-8820CE4CA54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203981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629871-7C39-17E1-1B47-32190DB26A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25C52A-C617-96CC-96D1-C44D88C6EF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B3FE6DA-D171-C138-32D5-622D5B8CCC3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75DAA9A-6E01-2E7A-43E5-09BE2CDB33B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318038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6686A7-502E-F5D2-0970-08025B7C34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DDAD5C-B434-AB08-5880-2A369BE06D5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9A07C8-2144-33A2-6BC7-2D82D5620E4A}"/>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0CDB2C4-06B3-DDA0-1A3A-2C81C9ACD61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481013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D0ECA9DC-8E96-4C18-A0D0-F5C5C0229E3D}" type="slidenum">
              <a:rPr lang="en-US" smtClean="0"/>
              <a:t>23</a:t>
            </a:fld>
            <a:endParaRPr lang="en-US"/>
          </a:p>
        </p:txBody>
      </p:sp>
    </p:spTree>
    <p:extLst>
      <p:ext uri="{BB962C8B-B14F-4D97-AF65-F5344CB8AC3E}">
        <p14:creationId xmlns:p14="http://schemas.microsoft.com/office/powerpoint/2010/main" val="20091511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a:p>
        </p:txBody>
      </p:sp>
      <p:sp>
        <p:nvSpPr>
          <p:cNvPr id="4" name="Slide Number Placeholder 3"/>
          <p:cNvSpPr>
            <a:spLocks noGrp="1"/>
          </p:cNvSpPr>
          <p:nvPr>
            <p:ph type="sldNum" sz="quarter" idx="10"/>
          </p:nvPr>
        </p:nvSpPr>
        <p:spPr/>
        <p:txBody>
          <a:bodyPr/>
          <a:lstStyle/>
          <a:p>
            <a:fld id="{D0ECA9DC-8E96-4C18-A0D0-F5C5C0229E3D}" type="slidenum">
              <a:rPr lang="en-US" smtClean="0"/>
              <a:t>24</a:t>
            </a:fld>
            <a:endParaRPr lang="en-US"/>
          </a:p>
        </p:txBody>
      </p:sp>
    </p:spTree>
    <p:extLst>
      <p:ext uri="{BB962C8B-B14F-4D97-AF65-F5344CB8AC3E}">
        <p14:creationId xmlns:p14="http://schemas.microsoft.com/office/powerpoint/2010/main" val="8608057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kern="120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0ECA9DC-8E96-4C18-A0D0-F5C5C0229E3D}" type="slidenum">
              <a:rPr lang="en-US" smtClean="0"/>
              <a:t>2</a:t>
            </a:fld>
            <a:endParaRPr lang="en-US"/>
          </a:p>
        </p:txBody>
      </p:sp>
    </p:spTree>
    <p:extLst>
      <p:ext uri="{BB962C8B-B14F-4D97-AF65-F5344CB8AC3E}">
        <p14:creationId xmlns:p14="http://schemas.microsoft.com/office/powerpoint/2010/main" val="27458040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Other examples: </a:t>
            </a:r>
          </a:p>
          <a:p>
            <a:pPr lvl="1"/>
            <a:r>
              <a:rPr lang="en-US" sz="1200">
                <a:latin typeface="Segoe UI"/>
                <a:cs typeface="Segoe UI"/>
              </a:rPr>
              <a:t>Attendant care and supplemental personal care (distinct from services combined under waiver personal care services)</a:t>
            </a:r>
          </a:p>
          <a:p>
            <a:pPr lvl="1"/>
            <a:r>
              <a:rPr lang="en-US" sz="1200">
                <a:latin typeface="Segoe UI"/>
                <a:cs typeface="Segoe UI"/>
              </a:rPr>
              <a:t>Therapeutic counseling and psychotherapy</a:t>
            </a:r>
          </a:p>
          <a:p>
            <a:pPr lvl="1"/>
            <a:r>
              <a:rPr lang="en-US" sz="1200">
                <a:latin typeface="Segoe UI"/>
                <a:cs typeface="Segoe UI"/>
              </a:rPr>
              <a:t>Care management nursing facility transition, transitional case management, and augmented plan of care and follow-up (distinct from services combined under care management: core service)</a:t>
            </a:r>
          </a:p>
          <a:p>
            <a:pPr lvl="1"/>
            <a:r>
              <a:rPr lang="en-US" sz="1200">
                <a:latin typeface="Segoe UI"/>
                <a:cs typeface="Segoe UI"/>
              </a:rPr>
              <a:t>Continuous nursing and supportive services (distinct from services combined under private duty nursing)</a:t>
            </a:r>
          </a:p>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331872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ECA9DC-8E96-4C18-A0D0-F5C5C0229E3D}" type="slidenum">
              <a:rPr lang="en-US" smtClean="0"/>
              <a:t>10</a:t>
            </a:fld>
            <a:endParaRPr lang="en-US"/>
          </a:p>
        </p:txBody>
      </p:sp>
    </p:spTree>
    <p:extLst>
      <p:ext uri="{BB962C8B-B14F-4D97-AF65-F5344CB8AC3E}">
        <p14:creationId xmlns:p14="http://schemas.microsoft.com/office/powerpoint/2010/main" val="31984463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DA80A-DA1A-018C-7706-BFCDB5DAEAE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81C6F4-F642-182C-B022-41173FD731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0516C4-7210-21D7-1F7A-9DD831D82F7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4C541F3-C778-1C42-18F3-EBCED7ABCD67}"/>
              </a:ext>
            </a:extLst>
          </p:cNvPr>
          <p:cNvSpPr>
            <a:spLocks noGrp="1"/>
          </p:cNvSpPr>
          <p:nvPr>
            <p:ph type="sldNum" sz="quarter" idx="5"/>
          </p:nvPr>
        </p:nvSpPr>
        <p:spPr/>
        <p:txBody>
          <a:bodyPr/>
          <a:lstStyle/>
          <a:p>
            <a:fld id="{D0ECA9DC-8E96-4C18-A0D0-F5C5C0229E3D}" type="slidenum">
              <a:rPr lang="en-US" smtClean="0"/>
              <a:t>11</a:t>
            </a:fld>
            <a:endParaRPr lang="en-US"/>
          </a:p>
        </p:txBody>
      </p:sp>
    </p:spTree>
    <p:extLst>
      <p:ext uri="{BB962C8B-B14F-4D97-AF65-F5344CB8AC3E}">
        <p14:creationId xmlns:p14="http://schemas.microsoft.com/office/powerpoint/2010/main" val="21958008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EB78BC-11BC-18CB-6A9D-F607F880C74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16EED6-8083-6EFC-1E01-C0CA85C45FC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E8BE09-76D6-39BA-8DEE-FE881A79692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7DEB178-4889-677E-A803-CF1D5F2DE2DA}"/>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82390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0B16E6-1D25-2274-C066-25147DE9A16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46C941-4361-1161-49D3-E01AFC0917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14D8179-E5AB-E10E-7897-FD9A529EF80C}"/>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170B752-7F24-4809-D461-D5FE7C79105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09591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960719-6C15-AB4B-450B-F28936C427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6A76C4D-015A-C519-27FB-4A515C9FA83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FE4CCDC-BFE5-ADD9-D68E-E82F8B6BC52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0E295B7-785C-75D9-3E5E-039D86887BDE}"/>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80527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BA09B3-9A8A-C247-6FE0-6E5254E8F85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EC2CB09-BDA5-87A7-FE1F-76DEF6D0A30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315C5A0-46F3-FC69-52BB-DF93D6119EE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F89E59E-A84F-395B-D46C-17F1EEE1FBB4}"/>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0ECA9DC-8E96-4C18-A0D0-F5C5C0229E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779207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9" name="Graphic 8">
            <a:extLst>
              <a:ext uri="{FF2B5EF4-FFF2-40B4-BE49-F238E27FC236}">
                <a16:creationId xmlns:a16="http://schemas.microsoft.com/office/drawing/2014/main" id="{7EB933B1-79E1-F46F-31A0-92699C404BD4}"/>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spcAft>
                <a:spcPts val="600"/>
              </a:spcAft>
              <a:defRPr sz="4800" b="0" i="0" baseline="0">
                <a:solidFill>
                  <a:schemeClr val="bg1"/>
                </a:solidFill>
                <a:latin typeface="Segoe UI" panose="020B0502040204020203" pitchFamily="34" charset="0"/>
                <a:cs typeface="Segoe UI" panose="020B0502040204020203" pitchFamily="34" charset="0"/>
              </a:defRPr>
            </a:lvl1pPr>
          </a:lstStyle>
          <a:p>
            <a:r>
              <a:rPr lang="en-US"/>
              <a:t>TITLE OF THE MAIN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spcAft>
                <a:spcPts val="600"/>
              </a:spcAft>
              <a:buNone/>
              <a:defRPr sz="2800" baseline="0">
                <a:solidFill>
                  <a:schemeClr val="bg1"/>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r>
              <a:rPr lang="en-US"/>
              <a:t>12/1/2024</a:t>
            </a: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pic>
        <p:nvPicPr>
          <p:cNvPr id="5" name="Graphic 4">
            <a:extLst>
              <a:ext uri="{FF2B5EF4-FFF2-40B4-BE49-F238E27FC236}">
                <a16:creationId xmlns:a16="http://schemas.microsoft.com/office/drawing/2014/main" id="{F2BE1839-8EE3-8B11-CBAE-4E87A50B9A52}"/>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296" t="10534" r="1162"/>
          <a:stretch/>
        </p:blipFill>
        <p:spPr>
          <a:xfrm>
            <a:off x="0" y="0"/>
            <a:ext cx="12191999" cy="5913033"/>
          </a:xfrm>
          <a:prstGeom prst="rect">
            <a:avLst/>
          </a:prstGeom>
        </p:spPr>
      </p:pic>
      <p:pic>
        <p:nvPicPr>
          <p:cNvPr id="7" name="Picture 6">
            <a:extLst>
              <a:ext uri="{FF2B5EF4-FFF2-40B4-BE49-F238E27FC236}">
                <a16:creationId xmlns:a16="http://schemas.microsoft.com/office/drawing/2014/main" id="{08667A29-2114-38DD-9C08-6565D7865ED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457812" y="6036375"/>
            <a:ext cx="1222102" cy="598254"/>
          </a:xfrm>
          <a:prstGeom prst="rect">
            <a:avLst/>
          </a:prstGeom>
        </p:spPr>
      </p:pic>
    </p:spTree>
    <p:extLst>
      <p:ext uri="{BB962C8B-B14F-4D97-AF65-F5344CB8AC3E}">
        <p14:creationId xmlns:p14="http://schemas.microsoft.com/office/powerpoint/2010/main" val="976747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5458488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4540263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3660114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56026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3362034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5476149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9742936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398581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28307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Placeholder 6" descr="Shape, square&#10;&#10;Description automatically generated">
            <a:extLst>
              <a:ext uri="{FF2B5EF4-FFF2-40B4-BE49-F238E27FC236}">
                <a16:creationId xmlns:a16="http://schemas.microsoft.com/office/drawing/2014/main" id="{1F4CF17B-2B28-CA80-B111-A3AACF19D814}"/>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Tree>
    <p:extLst>
      <p:ext uri="{BB962C8B-B14F-4D97-AF65-F5344CB8AC3E}">
        <p14:creationId xmlns:p14="http://schemas.microsoft.com/office/powerpoint/2010/main" val="112185959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Section Slide option 1">
    <p:spTree>
      <p:nvGrpSpPr>
        <p:cNvPr id="1" name=""/>
        <p:cNvGrpSpPr/>
        <p:nvPr/>
      </p:nvGrpSpPr>
      <p:grpSpPr>
        <a:xfrm>
          <a:off x="0" y="0"/>
          <a:ext cx="0" cy="0"/>
          <a:chOff x="0" y="0"/>
          <a:chExt cx="0" cy="0"/>
        </a:xfrm>
      </p:grpSpPr>
      <p:pic>
        <p:nvPicPr>
          <p:cNvPr id="6" name="Graphic 5">
            <a:extLst>
              <a:ext uri="{FF2B5EF4-FFF2-40B4-BE49-F238E27FC236}">
                <a16:creationId xmlns:a16="http://schemas.microsoft.com/office/drawing/2014/main" id="{B6742798-892B-D82A-5A62-779FA59AF39C}"/>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sp>
        <p:nvSpPr>
          <p:cNvPr id="2" name="Title 1"/>
          <p:cNvSpPr>
            <a:spLocks noGrp="1"/>
          </p:cNvSpPr>
          <p:nvPr>
            <p:ph type="ctrTitle" hasCustomPrompt="1"/>
          </p:nvPr>
        </p:nvSpPr>
        <p:spPr>
          <a:xfrm>
            <a:off x="1524000" y="607219"/>
            <a:ext cx="9144000" cy="2387600"/>
          </a:xfrm>
        </p:spPr>
        <p:txBody>
          <a:bodyPr anchor="b">
            <a:noAutofit/>
          </a:bodyPr>
          <a:lstStyle>
            <a:lvl1pPr algn="ctr">
              <a:lnSpc>
                <a:spcPct val="100000"/>
              </a:lnSpc>
              <a:spcAft>
                <a:spcPts val="600"/>
              </a:spcAft>
              <a:defRPr sz="4000" b="0" i="0" baseline="0">
                <a:solidFill>
                  <a:srgbClr val="14315A"/>
                </a:solidFill>
                <a:latin typeface="Segoe UI" panose="020B0502040204020203" pitchFamily="34" charset="0"/>
                <a:cs typeface="Segoe UI" panose="020B0502040204020203" pitchFamily="34" charset="0"/>
              </a:defRPr>
            </a:lvl1pPr>
          </a:lstStyle>
          <a:p>
            <a:r>
              <a:rPr lang="en-US"/>
              <a:t>TITLE OF A PRESENTATION </a:t>
            </a:r>
            <a:br>
              <a:rPr lang="en-US"/>
            </a:br>
            <a:r>
              <a:rPr lang="en-US"/>
              <a:t>WITHIN THE PRESENTATION</a:t>
            </a:r>
          </a:p>
        </p:txBody>
      </p:sp>
      <p:sp>
        <p:nvSpPr>
          <p:cNvPr id="3" name="Subtitle 2"/>
          <p:cNvSpPr>
            <a:spLocks noGrp="1"/>
          </p:cNvSpPr>
          <p:nvPr>
            <p:ph type="subTitle" idx="1" hasCustomPrompt="1"/>
          </p:nvPr>
        </p:nvSpPr>
        <p:spPr>
          <a:xfrm>
            <a:off x="1524000" y="3192735"/>
            <a:ext cx="9144000" cy="1655762"/>
          </a:xfrm>
        </p:spPr>
        <p:txBody>
          <a:bodyPr>
            <a:noAutofit/>
          </a:bodyPr>
          <a:lstStyle>
            <a:lvl1pPr marL="0" indent="0" algn="ctr">
              <a:buNone/>
              <a:defRPr sz="2400" b="0" i="0" baseline="0">
                <a:solidFill>
                  <a:srgbClr val="14315A"/>
                </a:solidFill>
                <a:latin typeface="Segoe UI" panose="020B0502040204020203" pitchFamily="34" charset="0"/>
                <a:cs typeface="Segoe UI" panose="020B0502040204020203"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AND A SUBTITLE, IF NEEDED</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pic>
        <p:nvPicPr>
          <p:cNvPr id="4" name="Graphic 3">
            <a:extLst>
              <a:ext uri="{FF2B5EF4-FFF2-40B4-BE49-F238E27FC236}">
                <a16:creationId xmlns:a16="http://schemas.microsoft.com/office/drawing/2014/main" id="{A4C18EB6-3B05-F1A1-21F3-93CC36369C64}"/>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t="14065" r="642"/>
          <a:stretch/>
        </p:blipFill>
        <p:spPr>
          <a:xfrm>
            <a:off x="0" y="0"/>
            <a:ext cx="12192000" cy="6201973"/>
          </a:xfrm>
          <a:prstGeom prst="rect">
            <a:avLst/>
          </a:prstGeom>
        </p:spPr>
      </p:pic>
      <p:pic>
        <p:nvPicPr>
          <p:cNvPr id="5" name="Picture 4">
            <a:extLst>
              <a:ext uri="{FF2B5EF4-FFF2-40B4-BE49-F238E27FC236}">
                <a16:creationId xmlns:a16="http://schemas.microsoft.com/office/drawing/2014/main" id="{152A62F1-CC37-F309-3BA2-B707516C5DB2}"/>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10544" y="6119874"/>
            <a:ext cx="1470449" cy="426996"/>
          </a:xfrm>
          <a:prstGeom prst="rect">
            <a:avLst/>
          </a:prstGeom>
        </p:spPr>
      </p:pic>
    </p:spTree>
    <p:extLst>
      <p:ext uri="{BB962C8B-B14F-4D97-AF65-F5344CB8AC3E}">
        <p14:creationId xmlns:p14="http://schemas.microsoft.com/office/powerpoint/2010/main" val="400595939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9107164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pic>
        <p:nvPicPr>
          <p:cNvPr id="8" name="Picture 7">
            <a:extLst>
              <a:ext uri="{FF2B5EF4-FFF2-40B4-BE49-F238E27FC236}">
                <a16:creationId xmlns:a16="http://schemas.microsoft.com/office/drawing/2014/main" id="{364BD0E3-7640-53AC-59A7-FC677FC40575}"/>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10" name="TextBox 9">
            <a:extLst>
              <a:ext uri="{FF2B5EF4-FFF2-40B4-BE49-F238E27FC236}">
                <a16:creationId xmlns:a16="http://schemas.microsoft.com/office/drawing/2014/main" id="{81A795C2-3372-B510-AF3E-A7EE177EA859}"/>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68919355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9382821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232021079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8771176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427120820"/>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_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33313088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230214788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1_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658431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2258680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8844D727-5ED6-9F41-A5C4-27FD5FD11C74}" type="datetime1">
              <a:rPr lang="en-US" smtClean="0"/>
              <a:t>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8090AE-F645-47C1-81A8-D4E28BF03D47}" type="slidenum">
              <a:rPr lang="en-US" smtClean="0"/>
              <a:t>‹#›</a:t>
            </a:fld>
            <a:endParaRPr lang="en-US"/>
          </a:p>
        </p:txBody>
      </p:sp>
      <p:sp>
        <p:nvSpPr>
          <p:cNvPr id="7" name="Title 6">
            <a:extLst>
              <a:ext uri="{FF2B5EF4-FFF2-40B4-BE49-F238E27FC236}">
                <a16:creationId xmlns:a16="http://schemas.microsoft.com/office/drawing/2014/main" id="{F24B395D-11DF-C4EF-1F7C-7D5E4BC22A6B}"/>
              </a:ext>
            </a:extLst>
          </p:cNvPr>
          <p:cNvSpPr>
            <a:spLocks noGrp="1"/>
          </p:cNvSpPr>
          <p:nvPr>
            <p:ph type="title"/>
          </p:nvPr>
        </p:nvSpPr>
        <p:spPr/>
        <p:txBody>
          <a:bodyPr/>
          <a:lstStyle/>
          <a:p>
            <a:r>
              <a:rPr lang="en-US"/>
              <a:t>Click to edit Master title style</a:t>
            </a:r>
          </a:p>
        </p:txBody>
      </p:sp>
      <p:sp>
        <p:nvSpPr>
          <p:cNvPr id="11" name="Content Placeholder 10">
            <a:extLst>
              <a:ext uri="{FF2B5EF4-FFF2-40B4-BE49-F238E27FC236}">
                <a16:creationId xmlns:a16="http://schemas.microsoft.com/office/drawing/2014/main" id="{65615E1E-A119-2ABF-19B9-7288DC5E5355}"/>
              </a:ext>
            </a:extLst>
          </p:cNvPr>
          <p:cNvSpPr>
            <a:spLocks noGrp="1"/>
          </p:cNvSpPr>
          <p:nvPr>
            <p:ph sz="quarter" idx="13"/>
          </p:nvPr>
        </p:nvSpPr>
        <p:spPr>
          <a:xfrm>
            <a:off x="838200" y="1822126"/>
            <a:ext cx="10515600" cy="44723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802166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224497327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hree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C5BF41E-3980-DD44-A21F-B0EAB4BB5E5E}"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F322374E-EE60-5672-8F63-B9288F03FF66}"/>
              </a:ext>
            </a:extLst>
          </p:cNvPr>
          <p:cNvSpPr>
            <a:spLocks noGrp="1"/>
          </p:cNvSpPr>
          <p:nvPr>
            <p:ph sz="quarter" idx="18"/>
          </p:nvPr>
        </p:nvSpPr>
        <p:spPr>
          <a:xfrm>
            <a:off x="838200"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F44B25EA-C171-DBD9-9E8D-B68381B94343}"/>
              </a:ext>
            </a:extLst>
          </p:cNvPr>
          <p:cNvSpPr>
            <a:spLocks noGrp="1"/>
          </p:cNvSpPr>
          <p:nvPr>
            <p:ph sz="quarter" idx="19"/>
          </p:nvPr>
        </p:nvSpPr>
        <p:spPr>
          <a:xfrm>
            <a:off x="446487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F8A568CF-0D09-9FF5-703A-4A5D58F54CEC}"/>
              </a:ext>
            </a:extLst>
          </p:cNvPr>
          <p:cNvSpPr>
            <a:spLocks noGrp="1"/>
          </p:cNvSpPr>
          <p:nvPr>
            <p:ph sz="quarter" idx="20"/>
          </p:nvPr>
        </p:nvSpPr>
        <p:spPr>
          <a:xfrm>
            <a:off x="8087137" y="1820026"/>
            <a:ext cx="32639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664992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_Three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F01BD33-BE92-C04D-B2A6-9A4D9D39714D}"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57BE33ED-580C-9502-DB72-FC0FA78F5699}"/>
              </a:ext>
            </a:extLst>
          </p:cNvPr>
          <p:cNvSpPr>
            <a:spLocks noGrp="1"/>
          </p:cNvSpPr>
          <p:nvPr>
            <p:ph sz="quarter" idx="18"/>
          </p:nvPr>
        </p:nvSpPr>
        <p:spPr>
          <a:xfrm>
            <a:off x="838200" y="1803400"/>
            <a:ext cx="32639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20ACCB50-F818-CE54-5746-7B876F762079}"/>
              </a:ext>
            </a:extLst>
          </p:cNvPr>
          <p:cNvSpPr>
            <a:spLocks noGrp="1"/>
          </p:cNvSpPr>
          <p:nvPr>
            <p:ph sz="quarter" idx="19"/>
          </p:nvPr>
        </p:nvSpPr>
        <p:spPr>
          <a:xfrm>
            <a:off x="4460460" y="1803400"/>
            <a:ext cx="32639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a:extLst>
              <a:ext uri="{FF2B5EF4-FFF2-40B4-BE49-F238E27FC236}">
                <a16:creationId xmlns:a16="http://schemas.microsoft.com/office/drawing/2014/main" id="{8275F5BF-4E9C-E180-55E1-76D47C567F36}"/>
              </a:ext>
            </a:extLst>
          </p:cNvPr>
          <p:cNvSpPr>
            <a:spLocks noGrp="1"/>
          </p:cNvSpPr>
          <p:nvPr>
            <p:ph sz="quarter" idx="20"/>
          </p:nvPr>
        </p:nvSpPr>
        <p:spPr>
          <a:xfrm>
            <a:off x="8082721" y="1803400"/>
            <a:ext cx="3263900" cy="4351338"/>
          </a:xfrm>
          <a:solidFill>
            <a:srgbClr val="F8DCC8"/>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578662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_3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5A3E606-B700-454D-BDDF-6F82E9798BDB}"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1DBD8DB0-30E7-7721-D04D-68755AB62AF0}"/>
              </a:ext>
            </a:extLst>
          </p:cNvPr>
          <p:cNvSpPr>
            <a:spLocks noGrp="1"/>
          </p:cNvSpPr>
          <p:nvPr>
            <p:ph type="pic" sz="quarter" idx="18" hasCustomPrompt="1"/>
          </p:nvPr>
        </p:nvSpPr>
        <p:spPr>
          <a:xfrm>
            <a:off x="1906671" y="1828763"/>
            <a:ext cx="927107" cy="925763"/>
          </a:xfrm>
        </p:spPr>
        <p:txBody>
          <a:bodyPr anchor="ctr">
            <a:noAutofit/>
          </a:bodyPr>
          <a:lstStyle>
            <a:lvl1pPr marL="0" indent="0" algn="ctr">
              <a:buNone/>
              <a:defRPr sz="2000"/>
            </a:lvl1pPr>
          </a:lstStyle>
          <a:p>
            <a:r>
              <a:rPr lang="en-US"/>
              <a:t>Icon</a:t>
            </a:r>
          </a:p>
        </p:txBody>
      </p:sp>
      <p:sp>
        <p:nvSpPr>
          <p:cNvPr id="4" name="Picture Placeholder 2">
            <a:extLst>
              <a:ext uri="{FF2B5EF4-FFF2-40B4-BE49-F238E27FC236}">
                <a16:creationId xmlns:a16="http://schemas.microsoft.com/office/drawing/2014/main" id="{A57E1EF6-22A8-EF12-4EA1-4DF17C4B6996}"/>
              </a:ext>
            </a:extLst>
          </p:cNvPr>
          <p:cNvSpPr>
            <a:spLocks noGrp="1"/>
          </p:cNvSpPr>
          <p:nvPr>
            <p:ph type="pic" sz="quarter" idx="19" hasCustomPrompt="1"/>
          </p:nvPr>
        </p:nvSpPr>
        <p:spPr>
          <a:xfrm>
            <a:off x="5632446" y="1828763"/>
            <a:ext cx="927107" cy="925763"/>
          </a:xfrm>
        </p:spPr>
        <p:txBody>
          <a:bodyPr anchor="ctr">
            <a:noAutofit/>
          </a:bodyPr>
          <a:lstStyle>
            <a:lvl1pPr marL="0" indent="0" algn="ctr">
              <a:buNone/>
              <a:defRPr sz="2000"/>
            </a:lvl1pPr>
          </a:lstStyle>
          <a:p>
            <a:r>
              <a:rPr lang="en-US"/>
              <a:t>Icon</a:t>
            </a:r>
          </a:p>
        </p:txBody>
      </p:sp>
      <p:sp>
        <p:nvSpPr>
          <p:cNvPr id="9" name="Picture Placeholder 2">
            <a:extLst>
              <a:ext uri="{FF2B5EF4-FFF2-40B4-BE49-F238E27FC236}">
                <a16:creationId xmlns:a16="http://schemas.microsoft.com/office/drawing/2014/main" id="{BC654335-99BF-5746-C1CE-1C434A052B1D}"/>
              </a:ext>
            </a:extLst>
          </p:cNvPr>
          <p:cNvSpPr>
            <a:spLocks noGrp="1"/>
          </p:cNvSpPr>
          <p:nvPr>
            <p:ph type="pic" sz="quarter" idx="20" hasCustomPrompt="1"/>
          </p:nvPr>
        </p:nvSpPr>
        <p:spPr>
          <a:xfrm>
            <a:off x="9258124" y="1828763"/>
            <a:ext cx="927107" cy="925763"/>
          </a:xfrm>
        </p:spPr>
        <p:txBody>
          <a:bodyPr anchor="ctr">
            <a:noAutofit/>
          </a:bodyPr>
          <a:lstStyle>
            <a:lvl1pPr marL="0" indent="0" algn="ctr">
              <a:buNone/>
              <a:defRPr sz="2000"/>
            </a:lvl1pPr>
          </a:lstStyle>
          <a:p>
            <a:r>
              <a:rPr lang="en-US"/>
              <a:t>Icon</a:t>
            </a:r>
          </a:p>
        </p:txBody>
      </p:sp>
      <p:sp>
        <p:nvSpPr>
          <p:cNvPr id="10" name="Content Placeholder 9">
            <a:extLst>
              <a:ext uri="{FF2B5EF4-FFF2-40B4-BE49-F238E27FC236}">
                <a16:creationId xmlns:a16="http://schemas.microsoft.com/office/drawing/2014/main" id="{9A89F404-AEE8-D6CF-A736-C2CE27990CFA}"/>
              </a:ext>
            </a:extLst>
          </p:cNvPr>
          <p:cNvSpPr>
            <a:spLocks noGrp="1"/>
          </p:cNvSpPr>
          <p:nvPr>
            <p:ph sz="quarter" idx="21"/>
          </p:nvPr>
        </p:nvSpPr>
        <p:spPr>
          <a:xfrm>
            <a:off x="83820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9">
            <a:extLst>
              <a:ext uri="{FF2B5EF4-FFF2-40B4-BE49-F238E27FC236}">
                <a16:creationId xmlns:a16="http://schemas.microsoft.com/office/drawing/2014/main" id="{E322B6E6-F451-4719-19F8-64647E52B78A}"/>
              </a:ext>
            </a:extLst>
          </p:cNvPr>
          <p:cNvSpPr>
            <a:spLocks noGrp="1"/>
          </p:cNvSpPr>
          <p:nvPr>
            <p:ph sz="quarter" idx="22"/>
          </p:nvPr>
        </p:nvSpPr>
        <p:spPr>
          <a:xfrm>
            <a:off x="4460460"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9">
            <a:extLst>
              <a:ext uri="{FF2B5EF4-FFF2-40B4-BE49-F238E27FC236}">
                <a16:creationId xmlns:a16="http://schemas.microsoft.com/office/drawing/2014/main" id="{79EF0971-D0F4-74D5-1714-685153B1B146}"/>
              </a:ext>
            </a:extLst>
          </p:cNvPr>
          <p:cNvSpPr>
            <a:spLocks noGrp="1"/>
          </p:cNvSpPr>
          <p:nvPr>
            <p:ph sz="quarter" idx="23"/>
          </p:nvPr>
        </p:nvSpPr>
        <p:spPr>
          <a:xfrm>
            <a:off x="8087138" y="2892425"/>
            <a:ext cx="3263900" cy="3365500"/>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78010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_Call Out Blue">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182880" rIns="182880" bIns="228600">
            <a:noAutofit/>
          </a:bodyPr>
          <a:lstStyle>
            <a:lvl1pPr marL="0" indent="0">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683195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_Call Out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F9073B46-A856-6044-AEC0-E364DCA1FCF7}"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BE2"/>
          </a:solidFill>
        </p:spPr>
        <p:txBody>
          <a:bodyPr lIns="182880" tIns="182880" rIns="182880" bIns="228600">
            <a:noAutofit/>
          </a:bodyPr>
          <a:lstStyle>
            <a:lvl1pPr marL="0" indent="0">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A2E72B85-A0C5-4103-7203-114D993B65AB}"/>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05178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Call Out Blue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chemeClr val="tx2"/>
          </a:solidFill>
        </p:spPr>
        <p:txBody>
          <a:bodyPr lIns="182880" tIns="914400" rIns="182880" bIns="228600">
            <a:noAutofit/>
          </a:bodyPr>
          <a:lstStyle>
            <a:lvl1pPr marL="0" indent="0" algn="ctr">
              <a:buClr>
                <a:srgbClr val="E47225"/>
              </a:buClr>
              <a:buNone/>
              <a:defRPr b="0" i="0">
                <a:solidFill>
                  <a:schemeClr val="bg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35396200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Call Out Tinted + Ico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0422CE51-DA9B-4947-9DB1-0D2BC2711833}"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p:nvPr>
        </p:nvSpPr>
        <p:spPr>
          <a:xfrm>
            <a:off x="838200" y="1803743"/>
            <a:ext cx="3264243" cy="4351338"/>
          </a:xfrm>
          <a:solidFill>
            <a:srgbClr val="CADCE2"/>
          </a:solidFill>
        </p:spPr>
        <p:txBody>
          <a:bodyPr lIns="182880" tIns="914400" rIns="182880" bIns="228600">
            <a:noAutofit/>
          </a:bodyPr>
          <a:lstStyle>
            <a:lvl1pPr marL="0" indent="0" algn="ctr">
              <a:buClr>
                <a:srgbClr val="E47225"/>
              </a:buClr>
              <a:buNone/>
              <a:defRPr b="0" i="0">
                <a:solidFill>
                  <a:schemeClr val="tx1"/>
                </a:solidFill>
                <a:latin typeface="Segoe UI" panose="020B0502040204020203" pitchFamily="34" charset="0"/>
                <a:cs typeface="Segoe UI" panose="020B0502040204020203" pitchFamily="34" charset="0"/>
              </a:defRPr>
            </a:lvl1pPr>
            <a:lvl2pPr marL="4572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2pPr>
            <a:lvl3pPr marL="9144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3pPr>
            <a:lvl4pPr marL="13716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4pPr>
            <a:lvl5pPr marL="1828800" indent="0">
              <a:buClr>
                <a:srgbClr val="E47225"/>
              </a:buClr>
              <a:buFont typeface="Arial" panose="020B0604020202020204" pitchFamily="34" charset="0"/>
              <a:buNone/>
              <a:defRPr>
                <a:solidFill>
                  <a:schemeClr val="bg1"/>
                </a:solidFill>
                <a:latin typeface="Segoe UI" panose="020B0502040204020203" pitchFamily="34" charset="0"/>
                <a:cs typeface="Segoe UI" panose="020B0502040204020203" pitchFamily="34" charset="0"/>
              </a:defRPr>
            </a:lvl5pPr>
          </a:lstStyle>
          <a:p>
            <a:pPr lvl="0"/>
            <a:r>
              <a:rPr lang="en-US"/>
              <a:t>Click to edit Master text styles</a:t>
            </a:r>
          </a:p>
        </p:txBody>
      </p:sp>
      <p:sp>
        <p:nvSpPr>
          <p:cNvPr id="3" name="Content Placeholder 2">
            <a:extLst>
              <a:ext uri="{FF2B5EF4-FFF2-40B4-BE49-F238E27FC236}">
                <a16:creationId xmlns:a16="http://schemas.microsoft.com/office/drawing/2014/main" id="{9F687851-0DBA-C02D-5291-7F6FA749CE89}"/>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Picture Placeholder 3">
            <a:extLst>
              <a:ext uri="{FF2B5EF4-FFF2-40B4-BE49-F238E27FC236}">
                <a16:creationId xmlns:a16="http://schemas.microsoft.com/office/drawing/2014/main" id="{78B68BF0-3AF9-1776-A2C0-5C4CCFFFC052}"/>
              </a:ext>
            </a:extLst>
          </p:cNvPr>
          <p:cNvSpPr>
            <a:spLocks noGrp="1"/>
          </p:cNvSpPr>
          <p:nvPr>
            <p:ph type="pic" sz="quarter" idx="18" hasCustomPrompt="1"/>
          </p:nvPr>
        </p:nvSpPr>
        <p:spPr>
          <a:xfrm>
            <a:off x="2172437" y="2032000"/>
            <a:ext cx="595768" cy="595768"/>
          </a:xfrm>
        </p:spPr>
        <p:txBody>
          <a:bodyPr anchor="ctr" anchorCtr="0"/>
          <a:lstStyle>
            <a:lvl1pPr marL="0" indent="0" algn="ctr">
              <a:buNone/>
              <a:defRPr sz="1600">
                <a:solidFill>
                  <a:schemeClr val="bg1"/>
                </a:solidFill>
              </a:defRPr>
            </a:lvl1pPr>
          </a:lstStyle>
          <a:p>
            <a:r>
              <a:rPr lang="en-US"/>
              <a:t>Icon</a:t>
            </a:r>
          </a:p>
        </p:txBody>
      </p:sp>
    </p:spTree>
    <p:extLst>
      <p:ext uri="{BB962C8B-B14F-4D97-AF65-F5344CB8AC3E}">
        <p14:creationId xmlns:p14="http://schemas.microsoft.com/office/powerpoint/2010/main" val="13908081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Large Icon + Tex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E96B61E7-9D15-5F4F-9525-1E9B445300B8}"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12" name="Content Placeholder 3"/>
          <p:cNvSpPr>
            <a:spLocks noGrp="1"/>
          </p:cNvSpPr>
          <p:nvPr>
            <p:ph sz="half" idx="15" hasCustomPrompt="1"/>
          </p:nvPr>
        </p:nvSpPr>
        <p:spPr>
          <a:xfrm>
            <a:off x="838200" y="1803743"/>
            <a:ext cx="3264243" cy="4351338"/>
          </a:xfrm>
        </p:spPr>
        <p:txBody>
          <a:bodyPr anchor="ctr">
            <a:noAutofit/>
          </a:bodyPr>
          <a:lstStyle>
            <a:lvl1pPr marL="0" indent="0" algn="ctr">
              <a:buClr>
                <a:srgbClr val="E47225"/>
              </a:buClr>
              <a:buNone/>
              <a:defRPr b="0" i="0">
                <a:latin typeface="Segoe UI" panose="020B0502040204020203" pitchFamily="34" charset="0"/>
                <a:cs typeface="Segoe UI" panose="020B0502040204020203" pitchFamily="34" charset="0"/>
              </a:defRPr>
            </a:lvl1pPr>
            <a:lvl2pPr marL="6858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2pPr>
            <a:lvl3pPr marL="11430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3pPr>
            <a:lvl4pPr marL="16002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4pPr>
            <a:lvl5pPr marL="2057400" indent="-228600">
              <a:buClr>
                <a:srgbClr val="E47225"/>
              </a:buClr>
              <a:buFont typeface="Arial" panose="020B0604020202020204" pitchFamily="34" charset="0"/>
              <a:buChar char="•"/>
              <a:defRPr>
                <a:latin typeface="Segoe UI" panose="020B0502040204020203" pitchFamily="34" charset="0"/>
                <a:cs typeface="Segoe UI" panose="020B0502040204020203" pitchFamily="34" charset="0"/>
              </a:defRPr>
            </a:lvl5pPr>
          </a:lstStyle>
          <a:p>
            <a:pPr lvl="0"/>
            <a:r>
              <a:rPr lang="en-US"/>
              <a:t>Insert Large Icon Here</a:t>
            </a:r>
          </a:p>
        </p:txBody>
      </p:sp>
      <p:sp>
        <p:nvSpPr>
          <p:cNvPr id="2" name="Content Placeholder 2">
            <a:extLst>
              <a:ext uri="{FF2B5EF4-FFF2-40B4-BE49-F238E27FC236}">
                <a16:creationId xmlns:a16="http://schemas.microsoft.com/office/drawing/2014/main" id="{3BBFB658-C133-CA25-4517-2479D15F59C8}"/>
              </a:ext>
            </a:extLst>
          </p:cNvPr>
          <p:cNvSpPr>
            <a:spLocks noGrp="1"/>
          </p:cNvSpPr>
          <p:nvPr>
            <p:ph sz="quarter" idx="17"/>
          </p:nvPr>
        </p:nvSpPr>
        <p:spPr>
          <a:xfrm>
            <a:off x="4465638" y="1803400"/>
            <a:ext cx="6888162"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6432583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1_Text + Visual">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194300" y="0"/>
            <a:ext cx="6997700" cy="6858000"/>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6137446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Slide option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077686"/>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CLICK TO EDIT TITLE</a:t>
            </a:r>
          </a:p>
        </p:txBody>
      </p:sp>
      <p:pic>
        <p:nvPicPr>
          <p:cNvPr id="5" name="Graphic 4">
            <a:extLst>
              <a:ext uri="{FF2B5EF4-FFF2-40B4-BE49-F238E27FC236}">
                <a16:creationId xmlns:a16="http://schemas.microsoft.com/office/drawing/2014/main" id="{6698368F-6547-279E-090F-D7BB68E83FF5}"/>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pic>
        <p:nvPicPr>
          <p:cNvPr id="3" name="Graphic 2">
            <a:extLst>
              <a:ext uri="{FF2B5EF4-FFF2-40B4-BE49-F238E27FC236}">
                <a16:creationId xmlns:a16="http://schemas.microsoft.com/office/drawing/2014/main" id="{41E71C44-8931-128F-187A-BAEF7D14FDFC}"/>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3115851"/>
            <a:ext cx="12259112" cy="1056535"/>
          </a:xfrm>
          <a:prstGeom prst="rect">
            <a:avLst/>
          </a:prstGeom>
        </p:spPr>
      </p:pic>
    </p:spTree>
    <p:extLst>
      <p:ext uri="{BB962C8B-B14F-4D97-AF65-F5344CB8AC3E}">
        <p14:creationId xmlns:p14="http://schemas.microsoft.com/office/powerpoint/2010/main" val="117476585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Text + Tablet Image">
    <p:spTree>
      <p:nvGrpSpPr>
        <p:cNvPr id="1" name=""/>
        <p:cNvGrpSpPr/>
        <p:nvPr/>
      </p:nvGrpSpPr>
      <p:grpSpPr>
        <a:xfrm>
          <a:off x="0" y="0"/>
          <a:ext cx="0" cy="0"/>
          <a:chOff x="0" y="0"/>
          <a:chExt cx="0" cy="0"/>
        </a:xfrm>
      </p:grpSpPr>
      <p:pic>
        <p:nvPicPr>
          <p:cNvPr id="2" name="Picture Placeholder 6" descr="Shape, square&#10;&#10;Description automatically generated">
            <a:extLst>
              <a:ext uri="{FF2B5EF4-FFF2-40B4-BE49-F238E27FC236}">
                <a16:creationId xmlns:a16="http://schemas.microsoft.com/office/drawing/2014/main" id="{25FAF659-6FC8-EFAE-23CC-DDE22A48416F}"/>
              </a:ext>
            </a:extLst>
          </p:cNvPr>
          <p:cNvPicPr>
            <a:picLocks noChangeAspect="1"/>
          </p:cNvPicPr>
          <p:nvPr userDrawn="1"/>
        </p:nvPicPr>
        <p:blipFill>
          <a:blip r:embed="rId2"/>
          <a:srcRect l="54238" t="6066" r="8615" b="33259"/>
          <a:stretch/>
        </p:blipFill>
        <p:spPr>
          <a:xfrm>
            <a:off x="5286665" y="0"/>
            <a:ext cx="6997700" cy="6858000"/>
          </a:xfrm>
          <a:prstGeom prst="rect">
            <a:avLst/>
          </a:prstGeom>
        </p:spPr>
      </p:pic>
      <p:sp>
        <p:nvSpPr>
          <p:cNvPr id="5" name="Date Placeholder 4"/>
          <p:cNvSpPr>
            <a:spLocks noGrp="1"/>
          </p:cNvSpPr>
          <p:nvPr>
            <p:ph type="dt" sz="half" idx="10"/>
          </p:nvPr>
        </p:nvSpPr>
        <p:spPr/>
        <p:txBody>
          <a:bodyPr/>
          <a:lstStyle/>
          <a:p>
            <a:fld id="{4B5357B5-9B37-5742-8DCD-D3CEEFEE83A6}"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a:xfrm>
            <a:off x="838200" y="365125"/>
            <a:ext cx="4206461" cy="1325563"/>
          </a:xfrm>
        </p:spPr>
        <p:txBody>
          <a:bodyPr anchor="t" anchorCtr="0">
            <a:noAutofit/>
          </a:bodyPr>
          <a:lstStyle>
            <a:lvl1pPr algn="l">
              <a:defRPr sz="4000">
                <a:solidFill>
                  <a:srgbClr val="2D6E8D"/>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B4AAC6D5-B3DF-62E7-E460-D2DE567E20A6}"/>
              </a:ext>
            </a:extLst>
          </p:cNvPr>
          <p:cNvSpPr>
            <a:spLocks noGrp="1"/>
          </p:cNvSpPr>
          <p:nvPr>
            <p:ph type="pic" sz="quarter" idx="17" hasCustomPrompt="1"/>
          </p:nvPr>
        </p:nvSpPr>
        <p:spPr>
          <a:xfrm>
            <a:off x="5725739" y="926674"/>
            <a:ext cx="6063325" cy="6071026"/>
          </a:xfrm>
          <a:ln>
            <a:noFill/>
          </a:ln>
        </p:spPr>
        <p:txBody>
          <a:bodyPr anchor="ctr" anchorCtr="0"/>
          <a:lstStyle>
            <a:lvl1pPr marL="0" indent="0" algn="ctr">
              <a:buNone/>
              <a:defRPr/>
            </a:lvl1pPr>
          </a:lstStyle>
          <a:p>
            <a:r>
              <a:rPr lang="en-US"/>
              <a:t>Insert Image Here</a:t>
            </a:r>
          </a:p>
        </p:txBody>
      </p:sp>
      <p:sp>
        <p:nvSpPr>
          <p:cNvPr id="10" name="Content Placeholder 9">
            <a:extLst>
              <a:ext uri="{FF2B5EF4-FFF2-40B4-BE49-F238E27FC236}">
                <a16:creationId xmlns:a16="http://schemas.microsoft.com/office/drawing/2014/main" id="{567AB5A1-5D87-E657-1EF7-415D59977E05}"/>
              </a:ext>
            </a:extLst>
          </p:cNvPr>
          <p:cNvSpPr>
            <a:spLocks noGrp="1"/>
          </p:cNvSpPr>
          <p:nvPr>
            <p:ph sz="quarter" idx="18"/>
          </p:nvPr>
        </p:nvSpPr>
        <p:spPr>
          <a:xfrm>
            <a:off x="838200" y="1803400"/>
            <a:ext cx="4206875"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934783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01448592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1_Website Imag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ABC3BA3-5FEA-9DD0-1F61-DFB64EFF80AC}"/>
              </a:ext>
            </a:extLst>
          </p:cNvPr>
          <p:cNvPicPr>
            <a:picLocks noChangeAspect="1"/>
          </p:cNvPicPr>
          <p:nvPr userDrawn="1"/>
        </p:nvPicPr>
        <p:blipFill>
          <a:blip r:embed="rId2"/>
          <a:srcRect l="1366" r="1366"/>
          <a:stretch/>
        </p:blipFill>
        <p:spPr>
          <a:xfrm>
            <a:off x="838200" y="790283"/>
            <a:ext cx="10670959" cy="6582441"/>
          </a:xfrm>
          <a:prstGeom prst="rect">
            <a:avLst/>
          </a:prstGeom>
        </p:spPr>
      </p:pic>
      <p:sp>
        <p:nvSpPr>
          <p:cNvPr id="3" name="Date Placeholder 2"/>
          <p:cNvSpPr>
            <a:spLocks noGrp="1"/>
          </p:cNvSpPr>
          <p:nvPr>
            <p:ph type="dt" sz="half" idx="10"/>
          </p:nvPr>
        </p:nvSpPr>
        <p:spPr/>
        <p:txBody>
          <a:bodyPr/>
          <a:lstStyle/>
          <a:p>
            <a:fld id="{2B22D0ED-A237-4544-89B1-4C722FD48BD2}" type="datetime1">
              <a:rPr lang="en-US" smtClean="0"/>
              <a:t>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8090AE-F645-47C1-81A8-D4E28BF03D47}" type="slidenum">
              <a:rPr lang="en-US" smtClean="0"/>
              <a:t>‹#›</a:t>
            </a:fld>
            <a:endParaRPr lang="en-US"/>
          </a:p>
        </p:txBody>
      </p:sp>
      <p:sp>
        <p:nvSpPr>
          <p:cNvPr id="9" name="Picture Placeholder 8">
            <a:extLst>
              <a:ext uri="{FF2B5EF4-FFF2-40B4-BE49-F238E27FC236}">
                <a16:creationId xmlns:a16="http://schemas.microsoft.com/office/drawing/2014/main" id="{6C6AB98D-AFF8-8CCD-EA8B-351AC54DFE2A}"/>
              </a:ext>
            </a:extLst>
          </p:cNvPr>
          <p:cNvSpPr>
            <a:spLocks noGrp="1"/>
          </p:cNvSpPr>
          <p:nvPr>
            <p:ph type="pic" sz="quarter" idx="13" hasCustomPrompt="1"/>
          </p:nvPr>
        </p:nvSpPr>
        <p:spPr>
          <a:xfrm>
            <a:off x="2495550" y="1618090"/>
            <a:ext cx="7340600" cy="4609783"/>
          </a:xfrm>
        </p:spPr>
        <p:txBody>
          <a:bodyPr anchor="ctr"/>
          <a:lstStyle>
            <a:lvl1pPr marL="0" indent="0" algn="ctr">
              <a:buNone/>
              <a:defRPr/>
            </a:lvl1pPr>
          </a:lstStyle>
          <a:p>
            <a:r>
              <a:rPr lang="en-US"/>
              <a:t>Insert Image Here</a:t>
            </a:r>
          </a:p>
        </p:txBody>
      </p:sp>
      <p:sp>
        <p:nvSpPr>
          <p:cNvPr id="6" name="Title 5">
            <a:extLst>
              <a:ext uri="{FF2B5EF4-FFF2-40B4-BE49-F238E27FC236}">
                <a16:creationId xmlns:a16="http://schemas.microsoft.com/office/drawing/2014/main" id="{577B61F6-BC33-1F41-17FA-D8113303CE49}"/>
              </a:ext>
            </a:extLst>
          </p:cNvPr>
          <p:cNvSpPr>
            <a:spLocks noGrp="1"/>
          </p:cNvSpPr>
          <p:nvPr>
            <p:ph type="title"/>
          </p:nvPr>
        </p:nvSpPr>
        <p:spPr>
          <a:xfrm>
            <a:off x="838200" y="365125"/>
            <a:ext cx="10515600" cy="1325563"/>
          </a:xfrm>
        </p:spPr>
        <p:txBody>
          <a:bodyPr/>
          <a:lstStyle/>
          <a:p>
            <a:r>
              <a:rPr lang="en-US"/>
              <a:t>Click to edit Master title style</a:t>
            </a:r>
          </a:p>
        </p:txBody>
      </p:sp>
      <p:sp>
        <p:nvSpPr>
          <p:cNvPr id="2" name="TextBox 1">
            <a:extLst>
              <a:ext uri="{FF2B5EF4-FFF2-40B4-BE49-F238E27FC236}">
                <a16:creationId xmlns:a16="http://schemas.microsoft.com/office/drawing/2014/main" id="{037430F4-48CB-548B-FB7F-395361727233}"/>
              </a:ext>
            </a:extLst>
          </p:cNvPr>
          <p:cNvSpPr txBox="1"/>
          <p:nvPr userDrawn="1"/>
        </p:nvSpPr>
        <p:spPr>
          <a:xfrm>
            <a:off x="14536271" y="1748118"/>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365047611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1_Speaker - On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One</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4973638"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0" y="4530725"/>
            <a:ext cx="12192000"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0" y="5153914"/>
            <a:ext cx="12192000"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408623413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1_Speaker - Tw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F0725-C56B-108D-3B64-B3EB686CEE77}"/>
              </a:ext>
            </a:extLst>
          </p:cNvPr>
          <p:cNvSpPr>
            <a:spLocks noGrp="1"/>
          </p:cNvSpPr>
          <p:nvPr>
            <p:ph type="title" hasCustomPrompt="1"/>
          </p:nvPr>
        </p:nvSpPr>
        <p:spPr/>
        <p:txBody>
          <a:bodyPr/>
          <a:lstStyle/>
          <a:p>
            <a:r>
              <a:rPr lang="en-US"/>
              <a:t>Speaker - Two</a:t>
            </a:r>
          </a:p>
        </p:txBody>
      </p:sp>
      <p:sp>
        <p:nvSpPr>
          <p:cNvPr id="3" name="Date Placeholder 2">
            <a:extLst>
              <a:ext uri="{FF2B5EF4-FFF2-40B4-BE49-F238E27FC236}">
                <a16:creationId xmlns:a16="http://schemas.microsoft.com/office/drawing/2014/main" id="{8392D320-B12E-959A-B124-391DD8C4AF13}"/>
              </a:ext>
            </a:extLst>
          </p:cNvPr>
          <p:cNvSpPr>
            <a:spLocks noGrp="1"/>
          </p:cNvSpPr>
          <p:nvPr>
            <p:ph type="dt" sz="half" idx="10"/>
          </p:nvPr>
        </p:nvSpPr>
        <p:spPr/>
        <p:txBody>
          <a:bodyPr/>
          <a:lstStyle/>
          <a:p>
            <a:fld id="{343B9BFA-2FB2-4944-BB01-F4F4A11C16B5}" type="datetime1">
              <a:rPr lang="en-US" smtClean="0"/>
              <a:t>1/6/2026</a:t>
            </a:fld>
            <a:endParaRPr lang="en-US"/>
          </a:p>
        </p:txBody>
      </p:sp>
      <p:sp>
        <p:nvSpPr>
          <p:cNvPr id="4" name="Footer Placeholder 3">
            <a:extLst>
              <a:ext uri="{FF2B5EF4-FFF2-40B4-BE49-F238E27FC236}">
                <a16:creationId xmlns:a16="http://schemas.microsoft.com/office/drawing/2014/main" id="{32FA6B7B-7929-1341-62C3-3BF09729DE0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084A860-8818-0B78-74E7-0686F5CF6D7B}"/>
              </a:ext>
            </a:extLst>
          </p:cNvPr>
          <p:cNvSpPr>
            <a:spLocks noGrp="1"/>
          </p:cNvSpPr>
          <p:nvPr>
            <p:ph type="sldNum" sz="quarter" idx="12"/>
          </p:nvPr>
        </p:nvSpPr>
        <p:spPr/>
        <p:txBody>
          <a:bodyPr/>
          <a:lstStyle/>
          <a:p>
            <a:fld id="{EB8090AE-F645-47C1-81A8-D4E28BF03D47}" type="slidenum">
              <a:rPr lang="en-US" smtClean="0"/>
              <a:pPr/>
              <a:t>‹#›</a:t>
            </a:fld>
            <a:endParaRPr lang="en-US"/>
          </a:p>
        </p:txBody>
      </p:sp>
      <p:sp>
        <p:nvSpPr>
          <p:cNvPr id="7" name="Picture Placeholder 6">
            <a:extLst>
              <a:ext uri="{FF2B5EF4-FFF2-40B4-BE49-F238E27FC236}">
                <a16:creationId xmlns:a16="http://schemas.microsoft.com/office/drawing/2014/main" id="{1A915156-DE27-C3B3-FB09-CAFC0F53DFC0}"/>
              </a:ext>
            </a:extLst>
          </p:cNvPr>
          <p:cNvSpPr>
            <a:spLocks noGrp="1"/>
          </p:cNvSpPr>
          <p:nvPr>
            <p:ph type="pic" sz="quarter" idx="13" hasCustomPrompt="1"/>
          </p:nvPr>
        </p:nvSpPr>
        <p:spPr>
          <a:xfrm>
            <a:off x="1939862" y="2125663"/>
            <a:ext cx="2219325" cy="2219325"/>
          </a:xfrm>
        </p:spPr>
        <p:txBody>
          <a:bodyPr anchor="ctr" anchorCtr="0"/>
          <a:lstStyle>
            <a:lvl1pPr marL="0" indent="0" algn="ctr">
              <a:buNone/>
              <a:defRPr/>
            </a:lvl1pPr>
          </a:lstStyle>
          <a:p>
            <a:r>
              <a:rPr lang="en-US"/>
              <a:t>Insert Image Here</a:t>
            </a:r>
          </a:p>
        </p:txBody>
      </p:sp>
      <p:sp>
        <p:nvSpPr>
          <p:cNvPr id="9" name="Text Placeholder 8">
            <a:extLst>
              <a:ext uri="{FF2B5EF4-FFF2-40B4-BE49-F238E27FC236}">
                <a16:creationId xmlns:a16="http://schemas.microsoft.com/office/drawing/2014/main" id="{8BAEA470-4F03-85DE-96F6-E847711FA360}"/>
              </a:ext>
            </a:extLst>
          </p:cNvPr>
          <p:cNvSpPr>
            <a:spLocks noGrp="1"/>
          </p:cNvSpPr>
          <p:nvPr>
            <p:ph type="body" sz="quarter" idx="14" hasCustomPrompt="1"/>
          </p:nvPr>
        </p:nvSpPr>
        <p:spPr>
          <a:xfrm>
            <a:off x="717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0" name="Text Placeholder 8">
            <a:extLst>
              <a:ext uri="{FF2B5EF4-FFF2-40B4-BE49-F238E27FC236}">
                <a16:creationId xmlns:a16="http://schemas.microsoft.com/office/drawing/2014/main" id="{7DED4809-D0C6-D08F-49C7-1F6F815F104A}"/>
              </a:ext>
            </a:extLst>
          </p:cNvPr>
          <p:cNvSpPr>
            <a:spLocks noGrp="1"/>
          </p:cNvSpPr>
          <p:nvPr>
            <p:ph type="body" sz="quarter" idx="15" hasCustomPrompt="1"/>
          </p:nvPr>
        </p:nvSpPr>
        <p:spPr>
          <a:xfrm>
            <a:off x="717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
        <p:nvSpPr>
          <p:cNvPr id="6" name="Picture Placeholder 6">
            <a:extLst>
              <a:ext uri="{FF2B5EF4-FFF2-40B4-BE49-F238E27FC236}">
                <a16:creationId xmlns:a16="http://schemas.microsoft.com/office/drawing/2014/main" id="{F766381B-8959-B778-CFC0-E3FC33DDC927}"/>
              </a:ext>
            </a:extLst>
          </p:cNvPr>
          <p:cNvSpPr>
            <a:spLocks noGrp="1"/>
          </p:cNvSpPr>
          <p:nvPr>
            <p:ph type="pic" sz="quarter" idx="16" hasCustomPrompt="1"/>
          </p:nvPr>
        </p:nvSpPr>
        <p:spPr>
          <a:xfrm>
            <a:off x="8035862" y="2125663"/>
            <a:ext cx="2219325" cy="2219325"/>
          </a:xfrm>
        </p:spPr>
        <p:txBody>
          <a:bodyPr anchor="ctr" anchorCtr="0"/>
          <a:lstStyle>
            <a:lvl1pPr marL="0" indent="0" algn="ctr">
              <a:buNone/>
              <a:defRPr/>
            </a:lvl1pPr>
          </a:lstStyle>
          <a:p>
            <a:r>
              <a:rPr lang="en-US"/>
              <a:t>Insert Image Here</a:t>
            </a:r>
          </a:p>
        </p:txBody>
      </p:sp>
      <p:sp>
        <p:nvSpPr>
          <p:cNvPr id="8" name="Text Placeholder 8">
            <a:extLst>
              <a:ext uri="{FF2B5EF4-FFF2-40B4-BE49-F238E27FC236}">
                <a16:creationId xmlns:a16="http://schemas.microsoft.com/office/drawing/2014/main" id="{6D0D5E31-5F6F-091D-21E2-0241112F0902}"/>
              </a:ext>
            </a:extLst>
          </p:cNvPr>
          <p:cNvSpPr>
            <a:spLocks noGrp="1"/>
          </p:cNvSpPr>
          <p:nvPr>
            <p:ph type="body" sz="quarter" idx="17" hasCustomPrompt="1"/>
          </p:nvPr>
        </p:nvSpPr>
        <p:spPr>
          <a:xfrm>
            <a:off x="6813901" y="4530725"/>
            <a:ext cx="4663246" cy="542925"/>
          </a:xfrm>
        </p:spPr>
        <p:txBody>
          <a:bodyPr/>
          <a:lstStyle>
            <a:lvl1pPr marL="0" indent="0" algn="ctr">
              <a:buNone/>
              <a:defRPr b="1"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First Last Name</a:t>
            </a:r>
          </a:p>
        </p:txBody>
      </p:sp>
      <p:sp>
        <p:nvSpPr>
          <p:cNvPr id="11" name="Text Placeholder 8">
            <a:extLst>
              <a:ext uri="{FF2B5EF4-FFF2-40B4-BE49-F238E27FC236}">
                <a16:creationId xmlns:a16="http://schemas.microsoft.com/office/drawing/2014/main" id="{B7CA5E15-0098-4AC6-8D76-1C14DCE83053}"/>
              </a:ext>
            </a:extLst>
          </p:cNvPr>
          <p:cNvSpPr>
            <a:spLocks noGrp="1"/>
          </p:cNvSpPr>
          <p:nvPr>
            <p:ph type="body" sz="quarter" idx="18" hasCustomPrompt="1"/>
          </p:nvPr>
        </p:nvSpPr>
        <p:spPr>
          <a:xfrm>
            <a:off x="6813901" y="5153914"/>
            <a:ext cx="4663246" cy="542925"/>
          </a:xfrm>
        </p:spPr>
        <p:txBody>
          <a:bodyPr/>
          <a:lstStyle>
            <a:lvl1pPr marL="0" indent="0" algn="ctr">
              <a:buNone/>
              <a:defRPr b="0" i="0">
                <a:latin typeface="Segoe UI" panose="020B0502040204020203" pitchFamily="34" charset="0"/>
                <a:cs typeface="Segoe UI" panose="020B0502040204020203"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Title, Department</a:t>
            </a:r>
          </a:p>
        </p:txBody>
      </p:sp>
    </p:spTree>
    <p:extLst>
      <p:ext uri="{BB962C8B-B14F-4D97-AF65-F5344CB8AC3E}">
        <p14:creationId xmlns:p14="http://schemas.microsoft.com/office/powerpoint/2010/main" val="19389411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End Card">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B21E270B-94C7-0797-9EC6-022E9EE4E95D}"/>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sp>
        <p:nvSpPr>
          <p:cNvPr id="2" name="Title 1"/>
          <p:cNvSpPr>
            <a:spLocks noGrp="1"/>
          </p:cNvSpPr>
          <p:nvPr>
            <p:ph type="title" hasCustomPrompt="1"/>
          </p:nvPr>
        </p:nvSpPr>
        <p:spPr>
          <a:xfrm>
            <a:off x="838199" y="910632"/>
            <a:ext cx="10515600" cy="1698171"/>
          </a:xfrm>
        </p:spPr>
        <p:txBody>
          <a:bodyPr anchor="b">
            <a:noAutofit/>
          </a:bodyPr>
          <a:lstStyle>
            <a:lvl1pPr>
              <a:lnSpc>
                <a:spcPct val="100000"/>
              </a:lnSpc>
              <a:spcAft>
                <a:spcPts val="600"/>
              </a:spcAft>
              <a:defRPr sz="4400" b="0" i="0">
                <a:solidFill>
                  <a:srgbClr val="14315A"/>
                </a:solidFill>
                <a:latin typeface="Segoe UI" panose="020B0502040204020203" pitchFamily="34" charset="0"/>
                <a:cs typeface="Segoe UI" panose="020B0502040204020203" pitchFamily="34" charset="0"/>
              </a:defRPr>
            </a:lvl1pPr>
          </a:lstStyle>
          <a:p>
            <a:r>
              <a:rPr lang="en-US"/>
              <a:t>Questions?</a:t>
            </a:r>
          </a:p>
        </p:txBody>
      </p:sp>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pic>
        <p:nvPicPr>
          <p:cNvPr id="3" name="Graphic 2">
            <a:extLst>
              <a:ext uri="{FF2B5EF4-FFF2-40B4-BE49-F238E27FC236}">
                <a16:creationId xmlns:a16="http://schemas.microsoft.com/office/drawing/2014/main" id="{DEE0233D-EFFC-EC74-07AB-93B5DBDB8BB7}"/>
              </a:ext>
            </a:extLst>
          </p:cNvPr>
          <p:cNvPicPr>
            <a:picLocks noChangeAspect="1"/>
          </p:cNvPicPr>
          <p:nvPr userDrawn="1"/>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859"/>
          <a:stretch/>
        </p:blipFill>
        <p:spPr>
          <a:xfrm>
            <a:off x="-67112" y="4041008"/>
            <a:ext cx="12259112" cy="1056535"/>
          </a:xfrm>
          <a:prstGeom prst="rect">
            <a:avLst/>
          </a:prstGeom>
        </p:spPr>
      </p:pic>
      <p:pic>
        <p:nvPicPr>
          <p:cNvPr id="5" name="Picture 4">
            <a:extLst>
              <a:ext uri="{FF2B5EF4-FFF2-40B4-BE49-F238E27FC236}">
                <a16:creationId xmlns:a16="http://schemas.microsoft.com/office/drawing/2014/main" id="{0B4329AB-E4E0-9926-D152-182BD984240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5142363" y="5618285"/>
            <a:ext cx="1907273" cy="553843"/>
          </a:xfrm>
          <a:prstGeom prst="rect">
            <a:avLst/>
          </a:prstGeom>
        </p:spPr>
      </p:pic>
    </p:spTree>
    <p:extLst>
      <p:ext uri="{BB962C8B-B14F-4D97-AF65-F5344CB8AC3E}">
        <p14:creationId xmlns:p14="http://schemas.microsoft.com/office/powerpoint/2010/main" val="104373902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wo Column">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extBox 1">
            <a:extLst>
              <a:ext uri="{FF2B5EF4-FFF2-40B4-BE49-F238E27FC236}">
                <a16:creationId xmlns:a16="http://schemas.microsoft.com/office/drawing/2014/main" id="{F9B56E16-66CD-EFA9-7A0F-AE164E805F56}"/>
              </a:ext>
            </a:extLst>
          </p:cNvPr>
          <p:cNvSpPr txBox="1"/>
          <p:nvPr/>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
        <p:nvSpPr>
          <p:cNvPr id="3" name="TextBox 2">
            <a:extLst>
              <a:ext uri="{FF2B5EF4-FFF2-40B4-BE49-F238E27FC236}">
                <a16:creationId xmlns:a16="http://schemas.microsoft.com/office/drawing/2014/main" id="{B53E384C-6A39-677E-A0E1-2DF9AF9B643F}"/>
              </a:ext>
            </a:extLst>
          </p:cNvPr>
          <p:cNvSpPr txBox="1"/>
          <p:nvPr userDrawn="1"/>
        </p:nvSpPr>
        <p:spPr>
          <a:xfrm>
            <a:off x="2743200" y="1242391"/>
            <a:ext cx="0" cy="0"/>
          </a:xfrm>
          <a:prstGeom prst="rect">
            <a:avLst/>
          </a:prstGeom>
        </p:spPr>
        <p:txBody>
          <a:bodyPr wrap="none" rtlCol="0">
            <a:normAutofit fontScale="25000" lnSpcReduction="20000"/>
          </a:bodyPr>
          <a:lstStyle/>
          <a:p>
            <a:pPr marL="285750" indent="-285750" algn="l">
              <a:buClr>
                <a:schemeClr val="accent5"/>
              </a:buClr>
              <a:buFont typeface="Segoe UI" panose="020B0502040204020203" pitchFamily="34" charset="0"/>
              <a:buChar char="»"/>
            </a:pPr>
            <a:endParaRPr lang="en-US" sz="2800"/>
          </a:p>
        </p:txBody>
      </p:sp>
    </p:spTree>
    <p:extLst>
      <p:ext uri="{BB962C8B-B14F-4D97-AF65-F5344CB8AC3E}">
        <p14:creationId xmlns:p14="http://schemas.microsoft.com/office/powerpoint/2010/main" val="221878985"/>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wo Column Tinted">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1825625"/>
            <a:ext cx="5181600" cy="4351338"/>
          </a:xfrm>
          <a:solidFill>
            <a:srgbClr val="CADBE2"/>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1825625"/>
            <a:ext cx="5181600" cy="4351338"/>
          </a:xfrm>
          <a:solidFill>
            <a:srgbClr val="FDE9C6"/>
          </a:solidFill>
        </p:spPr>
        <p:txBody>
          <a:bodyPr lIns="182880" tIns="182880" rIns="18288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0129435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hasCustomPrompt="1"/>
          </p:nvPr>
        </p:nvSpPr>
        <p:spPr>
          <a:xfrm>
            <a:off x="839788" y="1681163"/>
            <a:ext cx="5157787" cy="823912"/>
          </a:xfrm>
        </p:spPr>
        <p:txBody>
          <a:bodyPr anchor="b">
            <a:noAutofit/>
          </a:bodyPr>
          <a:lstStyle>
            <a:lvl1pPr marL="0" indent="0">
              <a:buNone/>
              <a:defRPr sz="2400" b="0"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5" name="Text Placeholder 4"/>
          <p:cNvSpPr>
            <a:spLocks noGrp="1"/>
          </p:cNvSpPr>
          <p:nvPr>
            <p:ph type="body" sz="quarter" idx="3" hasCustomPrompt="1"/>
          </p:nvPr>
        </p:nvSpPr>
        <p:spPr>
          <a:xfrm>
            <a:off x="6172200" y="1681163"/>
            <a:ext cx="5183188" cy="823912"/>
          </a:xfrm>
        </p:spPr>
        <p:txBody>
          <a:bodyPr anchor="b">
            <a:noAutofit/>
          </a:bodyPr>
          <a:lstStyle>
            <a:lvl1pPr marL="0" indent="0">
              <a:buNone/>
              <a:defRPr sz="2400" b="1" i="0">
                <a:latin typeface="Segoe UI Semibold" panose="020B0502040204020203" pitchFamily="34" charset="0"/>
                <a:cs typeface="Segoe UI Semibold" panose="020B0502040204020203"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1" name="Text Placeholder 10">
            <a:extLst>
              <a:ext uri="{FF2B5EF4-FFF2-40B4-BE49-F238E27FC236}">
                <a16:creationId xmlns:a16="http://schemas.microsoft.com/office/drawing/2014/main" id="{3712C352-35AF-06D4-C7EC-3F5C0FC70F39}"/>
              </a:ext>
            </a:extLst>
          </p:cNvPr>
          <p:cNvSpPr>
            <a:spLocks noGrp="1"/>
          </p:cNvSpPr>
          <p:nvPr>
            <p:ph type="body" sz="quarter" idx="13"/>
          </p:nvPr>
        </p:nvSpPr>
        <p:spPr>
          <a:xfrm>
            <a:off x="838200" y="2505075"/>
            <a:ext cx="51577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10">
            <a:extLst>
              <a:ext uri="{FF2B5EF4-FFF2-40B4-BE49-F238E27FC236}">
                <a16:creationId xmlns:a16="http://schemas.microsoft.com/office/drawing/2014/main" id="{434F089B-9A24-7869-4654-E98A819711DD}"/>
              </a:ext>
            </a:extLst>
          </p:cNvPr>
          <p:cNvSpPr>
            <a:spLocks noGrp="1"/>
          </p:cNvSpPr>
          <p:nvPr>
            <p:ph type="body" sz="quarter" idx="14"/>
          </p:nvPr>
        </p:nvSpPr>
        <p:spPr>
          <a:xfrm>
            <a:off x="6169024" y="2505075"/>
            <a:ext cx="5183188" cy="3684588"/>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a:extLst>
              <a:ext uri="{FF2B5EF4-FFF2-40B4-BE49-F238E27FC236}">
                <a16:creationId xmlns:a16="http://schemas.microsoft.com/office/drawing/2014/main" id="{978E83BA-6158-C08C-1A28-551F610214F3}"/>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DF896177-1B55-01BC-14F5-48EFFBA2278F}"/>
              </a:ext>
            </a:extLst>
          </p:cNvPr>
          <p:cNvSpPr>
            <a:spLocks noGrp="1"/>
          </p:cNvSpPr>
          <p:nvPr>
            <p:ph type="dt" sz="half" idx="15"/>
          </p:nvPr>
        </p:nvSpPr>
        <p:spPr/>
        <p:txBody>
          <a:bodyPr/>
          <a:lstStyle/>
          <a:p>
            <a:fld id="{347E3F1D-FE2D-9C41-8D50-BBEAD8186752}" type="datetime1">
              <a:rPr lang="en-US" smtClean="0"/>
              <a:t>1/6/2026</a:t>
            </a:fld>
            <a:endParaRPr lang="en-US"/>
          </a:p>
        </p:txBody>
      </p:sp>
      <p:sp>
        <p:nvSpPr>
          <p:cNvPr id="10" name="Footer Placeholder 9">
            <a:extLst>
              <a:ext uri="{FF2B5EF4-FFF2-40B4-BE49-F238E27FC236}">
                <a16:creationId xmlns:a16="http://schemas.microsoft.com/office/drawing/2014/main" id="{7D369284-B098-C8DE-DDD9-7BEC3AEFE02D}"/>
              </a:ext>
            </a:extLst>
          </p:cNvPr>
          <p:cNvSpPr>
            <a:spLocks noGrp="1"/>
          </p:cNvSpPr>
          <p:nvPr>
            <p:ph type="ftr" sz="quarter" idx="16"/>
          </p:nvPr>
        </p:nvSpPr>
        <p:spPr/>
        <p:txBody>
          <a:bodyPr/>
          <a:lstStyle/>
          <a:p>
            <a:endParaRPr lang="en-US"/>
          </a:p>
        </p:txBody>
      </p:sp>
      <p:sp>
        <p:nvSpPr>
          <p:cNvPr id="13" name="Slide Number Placeholder 12">
            <a:extLst>
              <a:ext uri="{FF2B5EF4-FFF2-40B4-BE49-F238E27FC236}">
                <a16:creationId xmlns:a16="http://schemas.microsoft.com/office/drawing/2014/main" id="{9A142A52-F549-F834-90AE-0A6EFFB992D5}"/>
              </a:ext>
            </a:extLst>
          </p:cNvPr>
          <p:cNvSpPr>
            <a:spLocks noGrp="1"/>
          </p:cNvSpPr>
          <p:nvPr>
            <p:ph type="sldNum" sz="quarter" idx="17"/>
          </p:nvPr>
        </p:nvSpPr>
        <p:spPr/>
        <p:txBody>
          <a:bodyPr/>
          <a:lstStyle/>
          <a:p>
            <a:fld id="{EB8090AE-F645-47C1-81A8-D4E28BF03D47}" type="slidenum">
              <a:rPr lang="en-US" smtClean="0"/>
              <a:pPr/>
              <a:t>‹#›</a:t>
            </a:fld>
            <a:endParaRPr lang="en-US"/>
          </a:p>
        </p:txBody>
      </p:sp>
    </p:spTree>
    <p:extLst>
      <p:ext uri="{BB962C8B-B14F-4D97-AF65-F5344CB8AC3E}">
        <p14:creationId xmlns:p14="http://schemas.microsoft.com/office/powerpoint/2010/main" val="9614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wo Column + Icons">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19B99C8-1896-A044-8CD9-674013BFA7D4}" type="datetime1">
              <a:rPr lang="en-US" smtClean="0"/>
              <a:t>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8090AE-F645-47C1-81A8-D4E28BF03D47}" type="slidenum">
              <a:rPr lang="en-US" smtClean="0"/>
              <a:t>‹#›</a:t>
            </a:fld>
            <a:endParaRPr lang="en-US"/>
          </a:p>
        </p:txBody>
      </p:sp>
      <p:sp>
        <p:nvSpPr>
          <p:cNvPr id="8" name="Title 7"/>
          <p:cNvSpPr>
            <a:spLocks noGrp="1"/>
          </p:cNvSpPr>
          <p:nvPr>
            <p:ph type="title"/>
          </p:nvPr>
        </p:nvSpPr>
        <p:spPr/>
        <p:txBody>
          <a:bodyPr>
            <a:noAutofit/>
          </a:bodyPr>
          <a:lstStyle>
            <a:lvl1pPr algn="ctr">
              <a:defRPr sz="4000">
                <a:solidFill>
                  <a:srgbClr val="2D6E8D"/>
                </a:solidFill>
              </a:defRPr>
            </a:lvl1pPr>
          </a:lstStyle>
          <a:p>
            <a:r>
              <a:rPr lang="en-US"/>
              <a:t>Click to edit Master title style</a:t>
            </a:r>
          </a:p>
        </p:txBody>
      </p:sp>
      <p:sp>
        <p:nvSpPr>
          <p:cNvPr id="9" name="Content Placeholder 8">
            <a:extLst>
              <a:ext uri="{FF2B5EF4-FFF2-40B4-BE49-F238E27FC236}">
                <a16:creationId xmlns:a16="http://schemas.microsoft.com/office/drawing/2014/main" id="{DFF39555-246F-292A-FF33-C74E3BEBDB1D}"/>
              </a:ext>
            </a:extLst>
          </p:cNvPr>
          <p:cNvSpPr>
            <a:spLocks noGrp="1"/>
          </p:cNvSpPr>
          <p:nvPr>
            <p:ph sz="quarter" idx="13"/>
          </p:nvPr>
        </p:nvSpPr>
        <p:spPr>
          <a:xfrm>
            <a:off x="838200"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8">
            <a:extLst>
              <a:ext uri="{FF2B5EF4-FFF2-40B4-BE49-F238E27FC236}">
                <a16:creationId xmlns:a16="http://schemas.microsoft.com/office/drawing/2014/main" id="{0D36D8A5-005B-4B81-5C75-8FB021B151C7}"/>
              </a:ext>
            </a:extLst>
          </p:cNvPr>
          <p:cNvSpPr>
            <a:spLocks noGrp="1"/>
          </p:cNvSpPr>
          <p:nvPr>
            <p:ph sz="quarter" idx="14"/>
          </p:nvPr>
        </p:nvSpPr>
        <p:spPr>
          <a:xfrm>
            <a:off x="6169991" y="2892601"/>
            <a:ext cx="5181600" cy="3284362"/>
          </a:xfrm>
        </p:spPr>
        <p:txBody>
          <a:bodyPr>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Picture Placeholder 2">
            <a:extLst>
              <a:ext uri="{FF2B5EF4-FFF2-40B4-BE49-F238E27FC236}">
                <a16:creationId xmlns:a16="http://schemas.microsoft.com/office/drawing/2014/main" id="{C6606565-F3E7-89DE-BCED-98F951937B2F}"/>
              </a:ext>
            </a:extLst>
          </p:cNvPr>
          <p:cNvSpPr>
            <a:spLocks noGrp="1"/>
          </p:cNvSpPr>
          <p:nvPr>
            <p:ph type="pic" sz="quarter" idx="18" hasCustomPrompt="1"/>
          </p:nvPr>
        </p:nvSpPr>
        <p:spPr>
          <a:xfrm>
            <a:off x="2965447" y="1828763"/>
            <a:ext cx="927107" cy="925763"/>
          </a:xfrm>
        </p:spPr>
        <p:txBody>
          <a:bodyPr anchor="ctr">
            <a:noAutofit/>
          </a:bodyPr>
          <a:lstStyle>
            <a:lvl1pPr marL="0" indent="0" algn="ctr">
              <a:buNone/>
              <a:defRPr sz="2000"/>
            </a:lvl1pPr>
          </a:lstStyle>
          <a:p>
            <a:r>
              <a:rPr lang="en-US"/>
              <a:t>Icon</a:t>
            </a:r>
          </a:p>
        </p:txBody>
      </p:sp>
      <p:sp>
        <p:nvSpPr>
          <p:cNvPr id="3" name="Picture Placeholder 2">
            <a:extLst>
              <a:ext uri="{FF2B5EF4-FFF2-40B4-BE49-F238E27FC236}">
                <a16:creationId xmlns:a16="http://schemas.microsoft.com/office/drawing/2014/main" id="{598BD681-020F-ADEB-FAF4-1B055BAF2F3F}"/>
              </a:ext>
            </a:extLst>
          </p:cNvPr>
          <p:cNvSpPr>
            <a:spLocks noGrp="1"/>
          </p:cNvSpPr>
          <p:nvPr>
            <p:ph type="pic" sz="quarter" idx="19" hasCustomPrompt="1"/>
          </p:nvPr>
        </p:nvSpPr>
        <p:spPr>
          <a:xfrm>
            <a:off x="8297238" y="1828763"/>
            <a:ext cx="927107" cy="925763"/>
          </a:xfrm>
        </p:spPr>
        <p:txBody>
          <a:bodyPr anchor="ctr">
            <a:noAutofit/>
          </a:bodyPr>
          <a:lstStyle>
            <a:lvl1pPr marL="0" indent="0" algn="ctr">
              <a:buNone/>
              <a:defRPr sz="2000"/>
            </a:lvl1pPr>
          </a:lstStyle>
          <a:p>
            <a:r>
              <a:rPr lang="en-US"/>
              <a:t>Icon</a:t>
            </a:r>
          </a:p>
        </p:txBody>
      </p:sp>
    </p:spTree>
    <p:extLst>
      <p:ext uri="{BB962C8B-B14F-4D97-AF65-F5344CB8AC3E}">
        <p14:creationId xmlns:p14="http://schemas.microsoft.com/office/powerpoint/2010/main" val="32728119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solidFill>
                <a:latin typeface="Segoe UI Semilight" panose="020B0402040204020203" pitchFamily="34" charset="0"/>
                <a:cs typeface="Segoe UI Semilight" panose="020B0402040204020203" pitchFamily="34" charset="0"/>
              </a:defRPr>
            </a:lvl1pPr>
          </a:lstStyle>
          <a:p>
            <a:fld id="{343B9BFA-2FB2-4944-BB01-F4F4A11C16B5}" type="datetime1">
              <a:rPr lang="en-US" smtClean="0"/>
              <a:pPr/>
              <a:t>1/6/2026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solidFill>
                <a:latin typeface="Segoe UI Semilight" panose="020B0402040204020203" pitchFamily="34" charset="0"/>
                <a:cs typeface="Segoe UI Semilight" panose="020B0402040204020203" pitchFamily="34" charset="0"/>
              </a:defRPr>
            </a:lvl1pPr>
          </a:lstStyle>
          <a:p>
            <a:endParaRPr lang="en-US"/>
          </a:p>
        </p:txBody>
      </p:sp>
      <p:sp>
        <p:nvSpPr>
          <p:cNvPr id="6" name="Slide Number Placeholder 5"/>
          <p:cNvSpPr>
            <a:spLocks noGrp="1"/>
          </p:cNvSpPr>
          <p:nvPr>
            <p:ph type="sldNum" sz="quarter" idx="4"/>
          </p:nvPr>
        </p:nvSpPr>
        <p:spPr>
          <a:xfrm>
            <a:off x="9322443" y="6356350"/>
            <a:ext cx="2743200" cy="365125"/>
          </a:xfrm>
          <a:prstGeom prst="rect">
            <a:avLst/>
          </a:prstGeom>
        </p:spPr>
        <p:txBody>
          <a:bodyPr vert="horz" lIns="91440" tIns="45720" rIns="91440" bIns="45720" rtlCol="0" anchor="ctr"/>
          <a:lstStyle>
            <a:lvl1pPr algn="r">
              <a:defRPr sz="1200" b="0" i="0">
                <a:solidFill>
                  <a:schemeClr val="tx1"/>
                </a:solidFill>
                <a:latin typeface="Segoe UI Semilight" panose="020B0402040204020203" pitchFamily="34" charset="0"/>
                <a:cs typeface="Segoe UI Semilight" panose="020B0402040204020203" pitchFamily="34" charset="0"/>
              </a:defRPr>
            </a:lvl1pPr>
          </a:lstStyle>
          <a:p>
            <a:fld id="{EB8090AE-F645-47C1-81A8-D4E28BF03D47}" type="slidenum">
              <a:rPr lang="en-US" smtClean="0"/>
              <a:pPr/>
              <a:t>‹#›</a:t>
            </a:fld>
            <a:endParaRPr lang="en-US"/>
          </a:p>
        </p:txBody>
      </p:sp>
    </p:spTree>
    <p:extLst>
      <p:ext uri="{BB962C8B-B14F-4D97-AF65-F5344CB8AC3E}">
        <p14:creationId xmlns:p14="http://schemas.microsoft.com/office/powerpoint/2010/main" val="236097348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 id="2147483693" r:id="rId17"/>
    <p:sldLayoutId id="2147483694" r:id="rId18"/>
    <p:sldLayoutId id="2147483695" r:id="rId19"/>
    <p:sldLayoutId id="2147483696" r:id="rId20"/>
    <p:sldLayoutId id="2147483697" r:id="rId21"/>
    <p:sldLayoutId id="2147483698" r:id="rId22"/>
    <p:sldLayoutId id="2147483699" r:id="rId23"/>
    <p:sldLayoutId id="2147483650" r:id="rId24"/>
    <p:sldLayoutId id="2147483651" r:id="rId25"/>
    <p:sldLayoutId id="2147483660" r:id="rId26"/>
    <p:sldLayoutId id="2147483652" r:id="rId27"/>
    <p:sldLayoutId id="2147483672" r:id="rId28"/>
    <p:sldLayoutId id="2147483653" r:id="rId29"/>
    <p:sldLayoutId id="2147483669" r:id="rId30"/>
    <p:sldLayoutId id="2147483658" r:id="rId31"/>
    <p:sldLayoutId id="2147483663" r:id="rId32"/>
    <p:sldLayoutId id="2147483661" r:id="rId33"/>
    <p:sldLayoutId id="2147483665" r:id="rId34"/>
    <p:sldLayoutId id="2147483666" r:id="rId35"/>
    <p:sldLayoutId id="2147483667" r:id="rId36"/>
    <p:sldLayoutId id="2147483673" r:id="rId37"/>
    <p:sldLayoutId id="2147483662" r:id="rId38"/>
    <p:sldLayoutId id="2147483664" r:id="rId39"/>
    <p:sldLayoutId id="2147483670" r:id="rId40"/>
    <p:sldLayoutId id="2147483654" r:id="rId41"/>
    <p:sldLayoutId id="2147483671" r:id="rId42"/>
    <p:sldLayoutId id="2147483674" r:id="rId43"/>
    <p:sldLayoutId id="2147483675" r:id="rId44"/>
  </p:sldLayoutIdLst>
  <p:hf hdr="0" ftr="0" dt="0"/>
  <p:txStyles>
    <p:titleStyle>
      <a:lvl1pPr algn="ctr" defTabSz="914400" rtl="0" eaLnBrk="1" latinLnBrk="0" hangingPunct="1">
        <a:lnSpc>
          <a:spcPct val="100000"/>
        </a:lnSpc>
        <a:spcBef>
          <a:spcPct val="0"/>
        </a:spcBef>
        <a:buNone/>
        <a:defRPr sz="4000" b="0" i="0" kern="1200">
          <a:solidFill>
            <a:srgbClr val="2D6E8D"/>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100000"/>
        </a:lnSpc>
        <a:spcBef>
          <a:spcPts val="0"/>
        </a:spcBef>
        <a:spcAft>
          <a:spcPts val="600"/>
        </a:spcAft>
        <a:buClr>
          <a:schemeClr val="accent4"/>
        </a:buClr>
        <a:buFont typeface="Segoe UI" panose="020B0502040204020203" pitchFamily="34" charset="0"/>
        <a:buChar char="»"/>
        <a:defRPr sz="2800" b="0" i="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400" b="0" i="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2000" b="0" i="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100000"/>
        </a:lnSpc>
        <a:spcBef>
          <a:spcPts val="0"/>
        </a:spcBef>
        <a:spcAft>
          <a:spcPts val="600"/>
        </a:spcAft>
        <a:buClr>
          <a:schemeClr val="accent4"/>
        </a:buClr>
        <a:buFont typeface="Arial" panose="020B0604020202020204" pitchFamily="34" charset="0"/>
        <a:buChar char="•"/>
        <a:defRPr sz="1800" b="0" i="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openxmlformats.org/officeDocument/2006/relationships/hyperlink" Target="mailto:HCBSmodernization@dhcs.ca.gov" TargetMode="External"/><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76494BE-14B5-582A-6B4A-D8816C86F03B}"/>
              </a:ext>
            </a:extLst>
          </p:cNvPr>
          <p:cNvSpPr>
            <a:spLocks noGrp="1"/>
          </p:cNvSpPr>
          <p:nvPr>
            <p:ph type="ctrTitle"/>
          </p:nvPr>
        </p:nvSpPr>
        <p:spPr/>
        <p:txBody>
          <a:bodyPr/>
          <a:lstStyle/>
          <a:p>
            <a:r>
              <a:rPr lang="en-US"/>
              <a:t>Medi-Cal HCBS Managed Care Integration Workgroup</a:t>
            </a:r>
          </a:p>
        </p:txBody>
      </p:sp>
      <p:sp>
        <p:nvSpPr>
          <p:cNvPr id="11" name="Subtitle 10">
            <a:extLst>
              <a:ext uri="{FF2B5EF4-FFF2-40B4-BE49-F238E27FC236}">
                <a16:creationId xmlns:a16="http://schemas.microsoft.com/office/drawing/2014/main" id="{6C2111A2-C159-239F-3086-D3AB6E018067}"/>
              </a:ext>
            </a:extLst>
          </p:cNvPr>
          <p:cNvSpPr>
            <a:spLocks noGrp="1"/>
          </p:cNvSpPr>
          <p:nvPr>
            <p:ph type="subTitle" idx="1"/>
          </p:nvPr>
        </p:nvSpPr>
        <p:spPr/>
        <p:txBody>
          <a:bodyPr vert="horz" lIns="91440" tIns="45720" rIns="91440" bIns="45720" rtlCol="0" anchor="t">
            <a:noAutofit/>
          </a:bodyPr>
          <a:lstStyle/>
          <a:p>
            <a:r>
              <a:rPr lang="en-US">
                <a:latin typeface="Segoe UI"/>
                <a:cs typeface="Segoe UI"/>
              </a:rPr>
              <a:t>Sessions #5 : Adult and Child Waiver Service Packages Under the De Novo Waivers</a:t>
            </a:r>
          </a:p>
        </p:txBody>
      </p:sp>
      <p:sp>
        <p:nvSpPr>
          <p:cNvPr id="2" name="Subtitle 2">
            <a:extLst>
              <a:ext uri="{FF2B5EF4-FFF2-40B4-BE49-F238E27FC236}">
                <a16:creationId xmlns:a16="http://schemas.microsoft.com/office/drawing/2014/main" id="{928DA76F-4B16-2918-0F41-3CE9A3449E28}"/>
              </a:ext>
            </a:extLst>
          </p:cNvPr>
          <p:cNvSpPr txBox="1">
            <a:spLocks/>
          </p:cNvSpPr>
          <p:nvPr/>
        </p:nvSpPr>
        <p:spPr>
          <a:xfrm>
            <a:off x="8531353" y="6244625"/>
            <a:ext cx="3660648" cy="276999"/>
          </a:xfrm>
          <a:prstGeom prst="rect">
            <a:avLst/>
          </a:prstGeom>
        </p:spPr>
        <p:txBody>
          <a:bodyPr vert="horz" lIns="91440" tIns="0" rIns="274320" bIns="0" rtlCol="0" anchor="t">
            <a:noAutofit/>
          </a:bodyPr>
          <a:lstStyle>
            <a:lvl1pPr marL="0" indent="0" algn="ctr" defTabSz="914400" rtl="0" eaLnBrk="1" latinLnBrk="0" hangingPunct="1">
              <a:lnSpc>
                <a:spcPct val="90000"/>
              </a:lnSpc>
              <a:spcBef>
                <a:spcPts val="1000"/>
              </a:spcBef>
              <a:buFont typeface="Arial" panose="020B0604020202020204" pitchFamily="34" charset="0"/>
              <a:buNone/>
              <a:defRPr sz="3200" kern="1200" baseline="0">
                <a:solidFill>
                  <a:schemeClr val="bg1"/>
                </a:solidFill>
                <a:latin typeface="Segoe UI" panose="020B0502040204020203" pitchFamily="34" charset="0"/>
                <a:ea typeface="+mn-ea"/>
                <a:cs typeface="Segoe UI" panose="020B0502040204020203"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Segoe UI" panose="020B0502040204020203" pitchFamily="34" charset="0"/>
                <a:ea typeface="+mn-ea"/>
                <a:cs typeface="Segoe UI" panose="020B0502040204020203"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Segoe UI" panose="020B0502040204020203" pitchFamily="34" charset="0"/>
                <a:ea typeface="+mn-ea"/>
                <a:cs typeface="Segoe UI" panose="020B0502040204020203"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Segoe UI" panose="020B0502040204020203" pitchFamily="34" charset="0"/>
                <a:ea typeface="+mn-ea"/>
                <a:cs typeface="Segoe UI" panose="020B0502040204020203"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r>
              <a:rPr lang="en-US" sz="2000">
                <a:solidFill>
                  <a:schemeClr val="tx1"/>
                </a:solidFill>
                <a:latin typeface="Segoe UI"/>
                <a:cs typeface="Segoe UI"/>
              </a:rPr>
              <a:t>July 16, 2025</a:t>
            </a:r>
          </a:p>
        </p:txBody>
      </p:sp>
    </p:spTree>
    <p:extLst>
      <p:ext uri="{BB962C8B-B14F-4D97-AF65-F5344CB8AC3E}">
        <p14:creationId xmlns:p14="http://schemas.microsoft.com/office/powerpoint/2010/main" val="9967592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368699-4513-BBC1-2DC4-EA1087B70B51}"/>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10</a:t>
            </a:fld>
            <a:endParaRPr lang="en-US"/>
          </a:p>
        </p:txBody>
      </p:sp>
      <p:sp>
        <p:nvSpPr>
          <p:cNvPr id="3" name="Title 2">
            <a:extLst>
              <a:ext uri="{FF2B5EF4-FFF2-40B4-BE49-F238E27FC236}">
                <a16:creationId xmlns:a16="http://schemas.microsoft.com/office/drawing/2014/main" id="{F529BA4C-67F8-AC53-9DE5-1BDA80C0F8A9}"/>
              </a:ext>
            </a:extLst>
          </p:cNvPr>
          <p:cNvSpPr>
            <a:spLocks noGrp="1"/>
          </p:cNvSpPr>
          <p:nvPr>
            <p:ph type="title"/>
          </p:nvPr>
        </p:nvSpPr>
        <p:spPr/>
        <p:txBody>
          <a:bodyPr/>
          <a:lstStyle/>
          <a:p>
            <a:r>
              <a:rPr lang="en-US"/>
              <a:t>Overlapping Core Services for Discussion</a:t>
            </a:r>
          </a:p>
        </p:txBody>
      </p:sp>
      <p:sp>
        <p:nvSpPr>
          <p:cNvPr id="4" name="Content Placeholder 3">
            <a:extLst>
              <a:ext uri="{FF2B5EF4-FFF2-40B4-BE49-F238E27FC236}">
                <a16:creationId xmlns:a16="http://schemas.microsoft.com/office/drawing/2014/main" id="{ADFBD95B-10E4-D336-F5B1-8EAE0DEC89AD}"/>
              </a:ext>
            </a:extLst>
          </p:cNvPr>
          <p:cNvSpPr>
            <a:spLocks noGrp="1"/>
          </p:cNvSpPr>
          <p:nvPr>
            <p:ph sz="half" idx="15"/>
          </p:nvPr>
        </p:nvSpPr>
        <p:spPr>
          <a:xfrm>
            <a:off x="838200" y="1803743"/>
            <a:ext cx="3533775" cy="4351338"/>
          </a:xfrm>
        </p:spPr>
        <p:txBody>
          <a:bodyPr tIns="91440"/>
          <a:lstStyle/>
          <a:p>
            <a:pPr marL="514350" indent="-514350">
              <a:spcAft>
                <a:spcPts val="400"/>
              </a:spcAft>
              <a:buClr>
                <a:schemeClr val="bg1"/>
              </a:buClr>
              <a:buFont typeface="+mj-lt"/>
              <a:buAutoNum type="arabicPeriod"/>
            </a:pPr>
            <a:r>
              <a:rPr lang="en-US" sz="1800" dirty="0"/>
              <a:t>Home adaptations</a:t>
            </a:r>
          </a:p>
          <a:p>
            <a:pPr marL="514350" indent="-514350">
              <a:spcAft>
                <a:spcPts val="400"/>
              </a:spcAft>
              <a:buClr>
                <a:schemeClr val="bg1"/>
              </a:buClr>
              <a:buFont typeface="+mj-lt"/>
              <a:buAutoNum type="arabicPeriod"/>
            </a:pPr>
            <a:r>
              <a:rPr lang="en-US" sz="1800" dirty="0"/>
              <a:t>Habilitation</a:t>
            </a:r>
          </a:p>
          <a:p>
            <a:pPr marL="514350" indent="-514350">
              <a:spcAft>
                <a:spcPts val="400"/>
              </a:spcAft>
              <a:buClr>
                <a:schemeClr val="bg1"/>
              </a:buClr>
              <a:buFont typeface="+mj-lt"/>
              <a:buAutoNum type="arabicPeriod"/>
            </a:pPr>
            <a:r>
              <a:rPr lang="en-US" sz="1800" dirty="0"/>
              <a:t>Waiver personal care</a:t>
            </a:r>
          </a:p>
          <a:p>
            <a:pPr marL="514350" indent="-514350">
              <a:spcAft>
                <a:spcPts val="400"/>
              </a:spcAft>
              <a:buClr>
                <a:schemeClr val="bg1"/>
              </a:buClr>
              <a:buFont typeface="+mj-lt"/>
              <a:buAutoNum type="arabicPeriod"/>
            </a:pPr>
            <a:r>
              <a:rPr lang="en-US" sz="1800" dirty="0"/>
              <a:t>Care management</a:t>
            </a:r>
          </a:p>
          <a:p>
            <a:pPr marL="514350" indent="-514350">
              <a:spcAft>
                <a:spcPts val="400"/>
              </a:spcAft>
              <a:buClr>
                <a:schemeClr val="bg1"/>
              </a:buClr>
              <a:buFont typeface="+mj-lt"/>
              <a:buAutoNum type="arabicPeriod"/>
            </a:pPr>
            <a:r>
              <a:rPr lang="en-US" sz="1800" dirty="0"/>
              <a:t>Consultive clinical services</a:t>
            </a:r>
          </a:p>
          <a:p>
            <a:pPr marL="514350" indent="-514350">
              <a:spcAft>
                <a:spcPts val="400"/>
              </a:spcAft>
              <a:buClr>
                <a:schemeClr val="bg1"/>
              </a:buClr>
              <a:buFont typeface="+mj-lt"/>
              <a:buAutoNum type="arabicPeriod"/>
            </a:pPr>
            <a:r>
              <a:rPr lang="en-US" sz="1800" dirty="0"/>
              <a:t>Community transition</a:t>
            </a:r>
          </a:p>
          <a:p>
            <a:pPr marL="514350" indent="-514350">
              <a:spcAft>
                <a:spcPts val="400"/>
              </a:spcAft>
              <a:buClr>
                <a:schemeClr val="bg1"/>
              </a:buClr>
              <a:buFont typeface="+mj-lt"/>
              <a:buAutoNum type="arabicPeriod"/>
            </a:pPr>
            <a:r>
              <a:rPr lang="en-US" sz="1800" dirty="0"/>
              <a:t>Assistive technology</a:t>
            </a:r>
          </a:p>
          <a:p>
            <a:pPr marL="514350" indent="-514350">
              <a:spcAft>
                <a:spcPts val="400"/>
              </a:spcAft>
              <a:buClr>
                <a:schemeClr val="bg1"/>
              </a:buClr>
              <a:buFont typeface="+mj-lt"/>
              <a:buAutoNum type="arabicPeriod"/>
            </a:pPr>
            <a:r>
              <a:rPr lang="en-US" sz="1800" dirty="0"/>
              <a:t>Home delivered meals/Nutrition</a:t>
            </a:r>
          </a:p>
          <a:p>
            <a:pPr marL="514350" indent="-514350">
              <a:spcAft>
                <a:spcPts val="400"/>
              </a:spcAft>
              <a:buClr>
                <a:schemeClr val="bg1"/>
              </a:buClr>
              <a:buFont typeface="+mj-lt"/>
              <a:buAutoNum type="arabicPeriod"/>
            </a:pPr>
            <a:r>
              <a:rPr lang="en-US" sz="1800" dirty="0"/>
              <a:t>Homemaker</a:t>
            </a:r>
          </a:p>
          <a:p>
            <a:pPr marL="514350" indent="-514350">
              <a:spcAft>
                <a:spcPts val="400"/>
              </a:spcAft>
              <a:buClr>
                <a:schemeClr val="bg1"/>
              </a:buClr>
              <a:buFont typeface="+mj-lt"/>
              <a:buAutoNum type="arabicPeriod"/>
            </a:pPr>
            <a:r>
              <a:rPr lang="en-US" sz="1800" dirty="0"/>
              <a:t>Nursing</a:t>
            </a:r>
          </a:p>
          <a:p>
            <a:pPr marL="514350" indent="-514350">
              <a:spcAft>
                <a:spcPts val="400"/>
              </a:spcAft>
              <a:buClr>
                <a:schemeClr val="bg1"/>
              </a:buClr>
              <a:buFont typeface="+mj-lt"/>
              <a:buAutoNum type="arabicPeriod"/>
            </a:pPr>
            <a:r>
              <a:rPr lang="en-US" sz="1800" dirty="0"/>
              <a:t>Respite (Facility)</a:t>
            </a:r>
          </a:p>
          <a:p>
            <a:pPr marL="514350" indent="-514350">
              <a:spcAft>
                <a:spcPts val="400"/>
              </a:spcAft>
              <a:buClr>
                <a:schemeClr val="bg1"/>
              </a:buClr>
              <a:buFont typeface="+mj-lt"/>
              <a:buAutoNum type="arabicPeriod"/>
            </a:pPr>
            <a:r>
              <a:rPr lang="en-US" sz="1800" dirty="0"/>
              <a:t>Respite (Home)</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p:txBody>
      </p:sp>
      <p:sp>
        <p:nvSpPr>
          <p:cNvPr id="5" name="Content Placeholder 4">
            <a:extLst>
              <a:ext uri="{FF2B5EF4-FFF2-40B4-BE49-F238E27FC236}">
                <a16:creationId xmlns:a16="http://schemas.microsoft.com/office/drawing/2014/main" id="{4C34C83D-54F3-C6AF-2D12-AEBEDDD230D3}"/>
              </a:ext>
            </a:extLst>
          </p:cNvPr>
          <p:cNvSpPr>
            <a:spLocks noGrp="1"/>
          </p:cNvSpPr>
          <p:nvPr>
            <p:ph sz="quarter" idx="17"/>
          </p:nvPr>
        </p:nvSpPr>
        <p:spPr>
          <a:xfrm>
            <a:off x="4619624" y="1803400"/>
            <a:ext cx="6734175" cy="4351338"/>
          </a:xfrm>
        </p:spPr>
        <p:txBody>
          <a:bodyPr/>
          <a:lstStyle/>
          <a:p>
            <a:r>
              <a:rPr lang="en-US" sz="2400" dirty="0"/>
              <a:t>This list covers the 12 overlapping services between the current waivers </a:t>
            </a:r>
          </a:p>
          <a:p>
            <a:r>
              <a:rPr lang="en-US" sz="2400" dirty="0"/>
              <a:t>DHCS may use a combined definition of the service or one waiver’s definition of the service for the de novo waivers</a:t>
            </a:r>
          </a:p>
          <a:p>
            <a:pPr lvl="1"/>
            <a:r>
              <a:rPr lang="en-US" sz="2000" dirty="0"/>
              <a:t>Proposed service package uses the most generous definition as a starting point</a:t>
            </a:r>
          </a:p>
          <a:p>
            <a:r>
              <a:rPr lang="en-US" sz="2400" b="1" dirty="0"/>
              <a:t>Using the chat, let us know which services you are most interested in discussing </a:t>
            </a:r>
            <a:r>
              <a:rPr lang="en-US" sz="2400" dirty="0"/>
              <a:t>and we will prioritize these in our discussion today</a:t>
            </a:r>
          </a:p>
        </p:txBody>
      </p:sp>
    </p:spTree>
    <p:extLst>
      <p:ext uri="{BB962C8B-B14F-4D97-AF65-F5344CB8AC3E}">
        <p14:creationId xmlns:p14="http://schemas.microsoft.com/office/powerpoint/2010/main" val="978973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E9F66-0743-76EA-6967-43B923052D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28C905-A697-F8C1-3438-75303F20789E}"/>
              </a:ext>
            </a:extLst>
          </p:cNvPr>
          <p:cNvSpPr>
            <a:spLocks noGrp="1"/>
          </p:cNvSpPr>
          <p:nvPr>
            <p:ph type="title"/>
          </p:nvPr>
        </p:nvSpPr>
        <p:spPr>
          <a:xfrm>
            <a:off x="838200" y="365126"/>
            <a:ext cx="10515600" cy="844550"/>
          </a:xfrm>
        </p:spPr>
        <p:txBody>
          <a:bodyPr/>
          <a:lstStyle/>
          <a:p>
            <a:r>
              <a:rPr lang="en-US" sz="3500" dirty="0">
                <a:latin typeface="Segoe UI"/>
                <a:cs typeface="Segoe UI"/>
              </a:rPr>
              <a:t>Home Adaptations</a:t>
            </a:r>
            <a:endParaRPr lang="en-US" dirty="0"/>
          </a:p>
        </p:txBody>
      </p:sp>
      <p:sp>
        <p:nvSpPr>
          <p:cNvPr id="4" name="Content Placeholder 3">
            <a:extLst>
              <a:ext uri="{FF2B5EF4-FFF2-40B4-BE49-F238E27FC236}">
                <a16:creationId xmlns:a16="http://schemas.microsoft.com/office/drawing/2014/main" id="{BC806DC7-C19D-5DFD-FD6B-69600889962C}"/>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Environmental Accessibility Adaptations (HCBA)</a:t>
            </a:r>
            <a:endParaRPr lang="en-US" sz="2000" dirty="0">
              <a:cs typeface="Segoe UI"/>
            </a:endParaRPr>
          </a:p>
          <a:p>
            <a:r>
              <a:rPr lang="en-US" sz="2000" dirty="0"/>
              <a:t>Minor Physical Adaptations to the Home (MCWP)</a:t>
            </a:r>
            <a:endParaRPr lang="en-US" sz="2000" dirty="0">
              <a:cs typeface="Segoe UI"/>
            </a:endParaRPr>
          </a:p>
          <a:p>
            <a:r>
              <a:rPr lang="en-US" sz="2000" dirty="0"/>
              <a:t>Minor Home Repairs and Maintenance (MSSP)</a:t>
            </a:r>
            <a:endParaRPr lang="en-US" sz="2000" dirty="0">
              <a:cs typeface="Segoe UI"/>
            </a:endParaRPr>
          </a:p>
          <a:p>
            <a:endParaRPr lang="en-US" dirty="0"/>
          </a:p>
        </p:txBody>
      </p:sp>
      <p:sp>
        <p:nvSpPr>
          <p:cNvPr id="11" name="Arrow: Right 10">
            <a:extLst>
              <a:ext uri="{FF2B5EF4-FFF2-40B4-BE49-F238E27FC236}">
                <a16:creationId xmlns:a16="http://schemas.microsoft.com/office/drawing/2014/main" id="{E1210745-32D1-050B-A244-7606F59570A6}"/>
              </a:ext>
              <a:ext uri="{C183D7F6-B498-43B3-948B-1728B52AA6E4}">
                <adec:decorative xmlns:adec="http://schemas.microsoft.com/office/drawing/2017/decorative" val="1"/>
              </a:ext>
            </a:extLst>
          </p:cNvPr>
          <p:cNvSpPr/>
          <p:nvPr/>
        </p:nvSpPr>
        <p:spPr>
          <a:xfrm>
            <a:off x="5364121"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Content Placeholder 9">
            <a:extLst>
              <a:ext uri="{FF2B5EF4-FFF2-40B4-BE49-F238E27FC236}">
                <a16:creationId xmlns:a16="http://schemas.microsoft.com/office/drawing/2014/main" id="{3B2C6469-8F2F-D3BA-3CB8-02B8C8F022BC}"/>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Home Adaptations</a:t>
            </a:r>
          </a:p>
          <a:p>
            <a:pPr lvl="1"/>
            <a:r>
              <a:rPr lang="en-US" sz="1800" dirty="0"/>
              <a:t>Available in Adult and Child de novo waivers</a:t>
            </a:r>
          </a:p>
          <a:p>
            <a:pPr lvl="1"/>
            <a:r>
              <a:rPr lang="en-US" sz="1800" dirty="0"/>
              <a:t>Uses HCBA definition of Environmental Accessibility Adaptations</a:t>
            </a:r>
          </a:p>
          <a:p>
            <a:pPr lvl="1"/>
            <a:r>
              <a:rPr lang="en-US" sz="1800" dirty="0"/>
              <a:t>Uses current HCBA limits ($5,000 lifetime maximum) or higher limits (to be determined)</a:t>
            </a:r>
          </a:p>
          <a:p>
            <a:endParaRPr lang="en-US" dirty="0"/>
          </a:p>
        </p:txBody>
      </p:sp>
      <p:sp>
        <p:nvSpPr>
          <p:cNvPr id="9" name="Rectangle 8">
            <a:extLst>
              <a:ext uri="{FF2B5EF4-FFF2-40B4-BE49-F238E27FC236}">
                <a16:creationId xmlns:a16="http://schemas.microsoft.com/office/drawing/2014/main" id="{7384DCA9-3EC8-D0D6-677B-034AED31B006}"/>
              </a:ext>
            </a:extLst>
          </p:cNvPr>
          <p:cNvSpPr/>
          <p:nvPr/>
        </p:nvSpPr>
        <p:spPr>
          <a:xfrm>
            <a:off x="838200" y="516254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latin typeface="Segoe UI"/>
                <a:cs typeface="Segoe UI"/>
              </a:rPr>
              <a:t>Discussion Questions:</a:t>
            </a:r>
          </a:p>
          <a:p>
            <a:pPr marL="342900" indent="-342900">
              <a:buClr>
                <a:schemeClr val="accent4"/>
              </a:buClr>
              <a:buAutoNum type="arabicPeriod"/>
            </a:pPr>
            <a:r>
              <a:rPr lang="en-US" dirty="0">
                <a:solidFill>
                  <a:schemeClr val="tx1"/>
                </a:solidFill>
                <a:latin typeface="Segoe UI"/>
                <a:cs typeface="Segoe UI"/>
              </a:rPr>
              <a:t>What are your experiences with this service? </a:t>
            </a:r>
          </a:p>
          <a:p>
            <a:pPr marL="342900" indent="-342900">
              <a:buClr>
                <a:schemeClr val="accent4"/>
              </a:buClr>
              <a:buAutoNum type="arabicPeriod"/>
            </a:pPr>
            <a:r>
              <a:rPr lang="en-US" dirty="0">
                <a:solidFill>
                  <a:schemeClr val="tx1"/>
                </a:solidFill>
                <a:latin typeface="Segoe UI"/>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latin typeface="Segoe UI"/>
                <a:cs typeface="Segoe UI"/>
              </a:rPr>
              <a:t>Do you have concerns with the updated waiver service as proposed?</a:t>
            </a:r>
          </a:p>
        </p:txBody>
      </p:sp>
      <p:sp>
        <p:nvSpPr>
          <p:cNvPr id="14" name="TextBox 13">
            <a:extLst>
              <a:ext uri="{FF2B5EF4-FFF2-40B4-BE49-F238E27FC236}">
                <a16:creationId xmlns:a16="http://schemas.microsoft.com/office/drawing/2014/main" id="{AEEB6061-2C8A-B26C-69B9-BB1FB8E5014F}"/>
              </a:ext>
            </a:extLst>
          </p:cNvPr>
          <p:cNvSpPr txBox="1"/>
          <p:nvPr/>
        </p:nvSpPr>
        <p:spPr>
          <a:xfrm>
            <a:off x="126356" y="6479357"/>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8EDF392D-2C83-9C4A-A340-9CFB6911135F}"/>
              </a:ext>
              <a:ext uri="{C183D7F6-B498-43B3-948B-1728B52AA6E4}">
                <adec:decorative xmlns:adec="http://schemas.microsoft.com/office/drawing/2017/decorative" val="0"/>
              </a:ext>
            </a:extLst>
          </p:cNvPr>
          <p:cNvSpPr>
            <a:spLocks noGrp="1"/>
          </p:cNvSpPr>
          <p:nvPr>
            <p:ph type="sldNum" sz="quarter" idx="12"/>
          </p:nvPr>
        </p:nvSpPr>
        <p:spPr/>
        <p:txBody>
          <a:bodyPr/>
          <a:lstStyle/>
          <a:p>
            <a:fld id="{EB8090AE-F645-47C1-81A8-D4E28BF03D47}" type="slidenum">
              <a:rPr lang="en-US" smtClean="0"/>
              <a:t>11</a:t>
            </a:fld>
            <a:endParaRPr lang="en-US"/>
          </a:p>
        </p:txBody>
      </p:sp>
    </p:spTree>
    <p:extLst>
      <p:ext uri="{BB962C8B-B14F-4D97-AF65-F5344CB8AC3E}">
        <p14:creationId xmlns:p14="http://schemas.microsoft.com/office/powerpoint/2010/main" val="1822959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933076-9578-925C-D791-4D92AFFEDA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A4DE05-F730-A5FA-5B08-8348340466C8}"/>
              </a:ext>
            </a:extLst>
          </p:cNvPr>
          <p:cNvSpPr>
            <a:spLocks noGrp="1"/>
          </p:cNvSpPr>
          <p:nvPr>
            <p:ph type="title"/>
          </p:nvPr>
        </p:nvSpPr>
        <p:spPr>
          <a:xfrm>
            <a:off x="838200" y="365126"/>
            <a:ext cx="10515600" cy="844550"/>
          </a:xfrm>
        </p:spPr>
        <p:txBody>
          <a:bodyPr/>
          <a:lstStyle/>
          <a:p>
            <a:r>
              <a:rPr lang="en-US" sz="3500" dirty="0">
                <a:latin typeface="Segoe UI"/>
                <a:cs typeface="Segoe UI"/>
              </a:rPr>
              <a:t>Habilitation Services</a:t>
            </a:r>
            <a:endParaRPr lang="en-US" dirty="0"/>
          </a:p>
        </p:txBody>
      </p:sp>
      <p:sp>
        <p:nvSpPr>
          <p:cNvPr id="4" name="Content Placeholder 3">
            <a:extLst>
              <a:ext uri="{FF2B5EF4-FFF2-40B4-BE49-F238E27FC236}">
                <a16:creationId xmlns:a16="http://schemas.microsoft.com/office/drawing/2014/main" id="{AD8060B0-4449-3BE6-DDA4-5171F5039427}"/>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Habilitation Services (HCBA)</a:t>
            </a:r>
          </a:p>
          <a:p>
            <a:r>
              <a:rPr lang="en-US" sz="2000" dirty="0"/>
              <a:t>Money Management (MSSP)</a:t>
            </a:r>
          </a:p>
          <a:p>
            <a:endParaRPr lang="en-US" sz="2000" dirty="0"/>
          </a:p>
        </p:txBody>
      </p:sp>
      <p:sp>
        <p:nvSpPr>
          <p:cNvPr id="11" name="Arrow: Right 10">
            <a:extLst>
              <a:ext uri="{FF2B5EF4-FFF2-40B4-BE49-F238E27FC236}">
                <a16:creationId xmlns:a16="http://schemas.microsoft.com/office/drawing/2014/main" id="{C8228560-25D2-922B-3000-C920A7D37214}"/>
              </a:ext>
              <a:ext uri="{C183D7F6-B498-43B3-948B-1728B52AA6E4}">
                <adec:decorative xmlns:adec="http://schemas.microsoft.com/office/drawing/2017/decorative" val="1"/>
              </a:ext>
            </a:extLst>
          </p:cNvPr>
          <p:cNvSpPr/>
          <p:nvPr/>
        </p:nvSpPr>
        <p:spPr>
          <a:xfrm>
            <a:off x="5364121"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16546227-B448-657A-6B17-8A902D4AB4FD}"/>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Habilitation Services</a:t>
            </a:r>
          </a:p>
          <a:p>
            <a:pPr lvl="1"/>
            <a:r>
              <a:rPr lang="en-US" sz="1800" dirty="0">
                <a:latin typeface="+mj-lt"/>
                <a:cs typeface="Segoe UI Semibold" panose="020B0702040204020203" pitchFamily="34" charset="0"/>
              </a:rPr>
              <a:t>Available in Child and Adult de novo waivers </a:t>
            </a:r>
          </a:p>
          <a:p>
            <a:pPr lvl="1"/>
            <a:r>
              <a:rPr lang="en-US" sz="1800" dirty="0">
                <a:latin typeface="+mj-lt"/>
                <a:cs typeface="Segoe UI Semibold" panose="020B0702040204020203" pitchFamily="34" charset="0"/>
              </a:rPr>
              <a:t>Uses HCBA definition of Habilitation Services</a:t>
            </a:r>
          </a:p>
          <a:p>
            <a:pPr lvl="1"/>
            <a:r>
              <a:rPr lang="en-US" sz="1800" dirty="0">
                <a:latin typeface="+mj-lt"/>
                <a:cs typeface="Segoe UI Semibold" panose="020B0702040204020203" pitchFamily="34" charset="0"/>
              </a:rPr>
              <a:t>Excludes discrete Money Management service under MSSP due to overlap with HCBA definition</a:t>
            </a:r>
          </a:p>
          <a:p>
            <a:endParaRPr lang="en-US" dirty="0"/>
          </a:p>
        </p:txBody>
      </p:sp>
      <p:sp>
        <p:nvSpPr>
          <p:cNvPr id="9" name="Rectangle 8">
            <a:extLst>
              <a:ext uri="{FF2B5EF4-FFF2-40B4-BE49-F238E27FC236}">
                <a16:creationId xmlns:a16="http://schemas.microsoft.com/office/drawing/2014/main" id="{8E34D1EB-BAE5-5D85-27ED-094AD64AE659}"/>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4BAD5C25-6AC9-E0FA-C358-368DF20BBE0C}"/>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C2890992-A615-4DEE-3F04-B480D3C98246}"/>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14248056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B6918-0A37-5AFC-CD9F-5018B7F8F8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2F9227-1F82-6910-BA1B-27F673CBFD0D}"/>
              </a:ext>
            </a:extLst>
          </p:cNvPr>
          <p:cNvSpPr>
            <a:spLocks noGrp="1"/>
          </p:cNvSpPr>
          <p:nvPr>
            <p:ph type="title"/>
          </p:nvPr>
        </p:nvSpPr>
        <p:spPr>
          <a:xfrm>
            <a:off x="838200" y="365126"/>
            <a:ext cx="10515600" cy="844550"/>
          </a:xfrm>
        </p:spPr>
        <p:txBody>
          <a:bodyPr/>
          <a:lstStyle/>
          <a:p>
            <a:r>
              <a:rPr lang="en-US" sz="3500" dirty="0">
                <a:latin typeface="Segoe UI"/>
                <a:cs typeface="Segoe UI"/>
              </a:rPr>
              <a:t>Waiver Personal Care Services</a:t>
            </a:r>
            <a:endParaRPr lang="en-US" dirty="0"/>
          </a:p>
        </p:txBody>
      </p:sp>
      <p:sp>
        <p:nvSpPr>
          <p:cNvPr id="4" name="Content Placeholder 3">
            <a:extLst>
              <a:ext uri="{FF2B5EF4-FFF2-40B4-BE49-F238E27FC236}">
                <a16:creationId xmlns:a16="http://schemas.microsoft.com/office/drawing/2014/main" id="{1B830A1A-8ADD-DDC8-6F81-92871ADB5661}"/>
              </a:ext>
            </a:extLst>
          </p:cNvPr>
          <p:cNvSpPr>
            <a:spLocks noGrp="1"/>
          </p:cNvSpPr>
          <p:nvPr>
            <p:ph sz="quarter" idx="13"/>
          </p:nvPr>
        </p:nvSpPr>
        <p:spPr>
          <a:xfrm>
            <a:off x="732945"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Waiver Personal Care Services (HCBA)</a:t>
            </a:r>
          </a:p>
          <a:p>
            <a:r>
              <a:rPr lang="en-US" sz="2000" dirty="0"/>
              <a:t>Supplemental Personal Care (MSSP)</a:t>
            </a:r>
          </a:p>
          <a:p>
            <a:endParaRPr lang="en-US" sz="2000" dirty="0"/>
          </a:p>
          <a:p>
            <a:endParaRPr lang="en-US" sz="2000" dirty="0"/>
          </a:p>
          <a:p>
            <a:endParaRPr lang="en-US" sz="2000" dirty="0"/>
          </a:p>
        </p:txBody>
      </p:sp>
      <p:sp>
        <p:nvSpPr>
          <p:cNvPr id="11" name="Arrow: Right 10">
            <a:extLst>
              <a:ext uri="{FF2B5EF4-FFF2-40B4-BE49-F238E27FC236}">
                <a16:creationId xmlns:a16="http://schemas.microsoft.com/office/drawing/2014/main" id="{D47F867D-21C8-967B-0568-119AF8D2ECF9}"/>
              </a:ext>
              <a:ext uri="{C183D7F6-B498-43B3-948B-1728B52AA6E4}">
                <adec:decorative xmlns:adec="http://schemas.microsoft.com/office/drawing/2017/decorative" val="1"/>
              </a:ext>
            </a:extLst>
          </p:cNvPr>
          <p:cNvSpPr/>
          <p:nvPr/>
        </p:nvSpPr>
        <p:spPr>
          <a:xfrm>
            <a:off x="5364121"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A60D7FB6-0DFE-3A85-7243-6D1D9DBA5094}"/>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Waiver Personal Care Services</a:t>
            </a:r>
          </a:p>
          <a:p>
            <a:pPr lvl="1"/>
            <a:r>
              <a:rPr lang="en-US" sz="1800" dirty="0">
                <a:latin typeface="+mj-lt"/>
                <a:cs typeface="Segoe UI Semibold" panose="020B0702040204020203" pitchFamily="34" charset="0"/>
              </a:rPr>
              <a:t>Available in Child and Adult de novo waivers </a:t>
            </a:r>
          </a:p>
          <a:p>
            <a:pPr lvl="1"/>
            <a:r>
              <a:rPr lang="en-US" sz="1800" dirty="0">
                <a:latin typeface="+mj-lt"/>
                <a:cs typeface="Segoe UI Semibold" panose="020B0702040204020203" pitchFamily="34" charset="0"/>
              </a:rPr>
              <a:t>Uses HCBA definition of Waiver Personal Care Services</a:t>
            </a:r>
          </a:p>
          <a:p>
            <a:pPr lvl="1"/>
            <a:r>
              <a:rPr lang="en-US" sz="1800" dirty="0">
                <a:latin typeface="+mj-lt"/>
                <a:cs typeface="Segoe UI Semibold" panose="020B0702040204020203" pitchFamily="34" charset="0"/>
              </a:rPr>
              <a:t>Removes discreet Social Support service under MSSP due to overlap</a:t>
            </a:r>
          </a:p>
          <a:p>
            <a:endParaRPr lang="en-US" dirty="0"/>
          </a:p>
        </p:txBody>
      </p:sp>
      <p:sp>
        <p:nvSpPr>
          <p:cNvPr id="9" name="Rectangle 8">
            <a:extLst>
              <a:ext uri="{FF2B5EF4-FFF2-40B4-BE49-F238E27FC236}">
                <a16:creationId xmlns:a16="http://schemas.microsoft.com/office/drawing/2014/main" id="{F342C6C1-1E33-2C35-F632-DDA88D842F45}"/>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AutoNum type="arabicPeriod"/>
            </a:pPr>
            <a:r>
              <a:rPr lang="en-US" dirty="0">
                <a:solidFill>
                  <a:schemeClr val="tx1"/>
                </a:solidFill>
                <a:cs typeface="Segoe UI"/>
              </a:rPr>
              <a:t>What are your experiences with this service? </a:t>
            </a:r>
          </a:p>
          <a:p>
            <a:pPr marL="342900" indent="-342900">
              <a:buAutoNum type="arabicPeriod"/>
            </a:pPr>
            <a:r>
              <a:rPr lang="en-US" dirty="0">
                <a:solidFill>
                  <a:schemeClr val="tx1"/>
                </a:solidFill>
                <a:cs typeface="Segoe UI"/>
              </a:rPr>
              <a:t>Are there additional factors that DHCS should consider in defining this service? </a:t>
            </a:r>
          </a:p>
          <a:p>
            <a:pPr marL="342900" indent="-342900">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F54D1EB8-B8B9-882F-03FC-91CF583F95CA}"/>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965B18B6-F33D-29C0-AFEC-A295D47DCC82}"/>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4609918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B42847-9369-6C46-C027-5B8F6D889C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BC405F-D7AD-C091-FA4C-7399FCB9AE0E}"/>
              </a:ext>
            </a:extLst>
          </p:cNvPr>
          <p:cNvSpPr>
            <a:spLocks noGrp="1"/>
          </p:cNvSpPr>
          <p:nvPr>
            <p:ph type="title"/>
          </p:nvPr>
        </p:nvSpPr>
        <p:spPr>
          <a:xfrm>
            <a:off x="838200" y="365126"/>
            <a:ext cx="10515600" cy="844550"/>
          </a:xfrm>
        </p:spPr>
        <p:txBody>
          <a:bodyPr/>
          <a:lstStyle/>
          <a:p>
            <a:r>
              <a:rPr lang="en-US" sz="3500" dirty="0">
                <a:latin typeface="Segoe UI"/>
                <a:cs typeface="Segoe UI"/>
              </a:rPr>
              <a:t>Care Management: Core Service</a:t>
            </a:r>
            <a:endParaRPr lang="en-US" dirty="0"/>
          </a:p>
        </p:txBody>
      </p:sp>
      <p:sp>
        <p:nvSpPr>
          <p:cNvPr id="4" name="Content Placeholder 3">
            <a:extLst>
              <a:ext uri="{FF2B5EF4-FFF2-40B4-BE49-F238E27FC236}">
                <a16:creationId xmlns:a16="http://schemas.microsoft.com/office/drawing/2014/main" id="{31C46079-F4AD-2B16-62BE-C5E9A71B6B6F}"/>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Case Management (HCBA)</a:t>
            </a:r>
          </a:p>
          <a:p>
            <a:r>
              <a:rPr lang="en-US" sz="2000" dirty="0"/>
              <a:t>Enhanced Case Management (MCWP)</a:t>
            </a:r>
          </a:p>
          <a:p>
            <a:r>
              <a:rPr lang="en-US" sz="2000" dirty="0"/>
              <a:t>Care Coordination (ALW)</a:t>
            </a:r>
          </a:p>
          <a:p>
            <a:r>
              <a:rPr lang="en-US" sz="2000" dirty="0"/>
              <a:t>Case Management (MSSP)</a:t>
            </a:r>
          </a:p>
          <a:p>
            <a:endParaRPr lang="en-US" sz="2000" dirty="0"/>
          </a:p>
        </p:txBody>
      </p:sp>
      <p:sp>
        <p:nvSpPr>
          <p:cNvPr id="11" name="Arrow: Right 10">
            <a:extLst>
              <a:ext uri="{FF2B5EF4-FFF2-40B4-BE49-F238E27FC236}">
                <a16:creationId xmlns:a16="http://schemas.microsoft.com/office/drawing/2014/main" id="{D61D64E1-E268-0378-5BEB-269C63767EB1}"/>
              </a:ext>
              <a:ext uri="{C183D7F6-B498-43B3-948B-1728B52AA6E4}">
                <adec:decorative xmlns:adec="http://schemas.microsoft.com/office/drawing/2017/decorative" val="1"/>
              </a:ext>
            </a:extLst>
          </p:cNvPr>
          <p:cNvSpPr/>
          <p:nvPr/>
        </p:nvSpPr>
        <p:spPr>
          <a:xfrm>
            <a:off x="5363926"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B542E8D3-E434-2404-215B-C983C55F12A2}"/>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Care Management: Core Service</a:t>
            </a:r>
          </a:p>
          <a:p>
            <a:pPr lvl="1"/>
            <a:r>
              <a:rPr lang="en-US" sz="1800" dirty="0">
                <a:latin typeface="+mj-lt"/>
                <a:cs typeface="Segoe UI Semibold" panose="020B0702040204020203" pitchFamily="34" charset="0"/>
              </a:rPr>
              <a:t>Available in Child and Adult de novo waivers</a:t>
            </a:r>
          </a:p>
          <a:p>
            <a:pPr lvl="1"/>
            <a:r>
              <a:rPr lang="en-US" sz="1800" dirty="0">
                <a:latin typeface="+mj-lt"/>
                <a:cs typeface="Segoe UI Semibold" panose="020B0702040204020203" pitchFamily="34" charset="0"/>
              </a:rPr>
              <a:t>Combined definition of core case management services under HCBA, MCWP, ALW, and MSSP </a:t>
            </a:r>
          </a:p>
          <a:p>
            <a:pPr lvl="1"/>
            <a:r>
              <a:rPr lang="en-US" sz="1800" dirty="0">
                <a:latin typeface="+mj-lt"/>
                <a:cs typeface="Segoe UI Semibold" panose="020B0702040204020203" pitchFamily="34" charset="0"/>
              </a:rPr>
              <a:t>Separate from nursing facility transition care coordination or transitional case management</a:t>
            </a:r>
          </a:p>
          <a:p>
            <a:endParaRPr lang="en-US" dirty="0"/>
          </a:p>
        </p:txBody>
      </p:sp>
      <p:sp>
        <p:nvSpPr>
          <p:cNvPr id="9" name="Rectangle 8">
            <a:extLst>
              <a:ext uri="{FF2B5EF4-FFF2-40B4-BE49-F238E27FC236}">
                <a16:creationId xmlns:a16="http://schemas.microsoft.com/office/drawing/2014/main" id="{CEF793A8-8E52-4975-4698-96B39689718D}"/>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E3667317-A0B9-228B-903C-AC4E4FBCE09E}"/>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CDA421DE-D7F8-05FF-D05D-588E8CAE456F}"/>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2821173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808D5-FAD3-8273-0B5B-F56153C520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5AABF7-86BC-3C23-0851-AAF2AF801DF6}"/>
              </a:ext>
            </a:extLst>
          </p:cNvPr>
          <p:cNvSpPr>
            <a:spLocks noGrp="1"/>
          </p:cNvSpPr>
          <p:nvPr>
            <p:ph type="title"/>
          </p:nvPr>
        </p:nvSpPr>
        <p:spPr>
          <a:xfrm>
            <a:off x="838200" y="365126"/>
            <a:ext cx="10515600" cy="844550"/>
          </a:xfrm>
        </p:spPr>
        <p:txBody>
          <a:bodyPr/>
          <a:lstStyle/>
          <a:p>
            <a:r>
              <a:rPr lang="en-US" sz="3500" dirty="0">
                <a:latin typeface="Segoe UI"/>
                <a:cs typeface="Segoe UI"/>
              </a:rPr>
              <a:t>Consultative Clinical Services</a:t>
            </a:r>
            <a:endParaRPr lang="en-US" dirty="0"/>
          </a:p>
        </p:txBody>
      </p:sp>
      <p:sp>
        <p:nvSpPr>
          <p:cNvPr id="4" name="Content Placeholder 3">
            <a:extLst>
              <a:ext uri="{FF2B5EF4-FFF2-40B4-BE49-F238E27FC236}">
                <a16:creationId xmlns:a16="http://schemas.microsoft.com/office/drawing/2014/main" id="{DEA4D5AF-9ADB-6F7A-73D1-165C4B0CC9FE}"/>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Nutritional Counseling (MCWP)</a:t>
            </a:r>
          </a:p>
          <a:p>
            <a:r>
              <a:rPr lang="en-US" sz="2000" dirty="0"/>
              <a:t>Consultative Clinical Services (MSSP)</a:t>
            </a:r>
          </a:p>
          <a:p>
            <a:endParaRPr lang="en-US" sz="2000" dirty="0"/>
          </a:p>
        </p:txBody>
      </p:sp>
      <p:sp>
        <p:nvSpPr>
          <p:cNvPr id="11" name="Arrow: Right 10">
            <a:extLst>
              <a:ext uri="{FF2B5EF4-FFF2-40B4-BE49-F238E27FC236}">
                <a16:creationId xmlns:a16="http://schemas.microsoft.com/office/drawing/2014/main" id="{E0FCA0DD-63F3-F570-940D-0F9A3BFA064D}"/>
              </a:ext>
              <a:ext uri="{C183D7F6-B498-43B3-948B-1728B52AA6E4}">
                <adec:decorative xmlns:adec="http://schemas.microsoft.com/office/drawing/2017/decorative" val="1"/>
              </a:ext>
            </a:extLst>
          </p:cNvPr>
          <p:cNvSpPr/>
          <p:nvPr/>
        </p:nvSpPr>
        <p:spPr>
          <a:xfrm>
            <a:off x="5363926"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C9D7D3DB-12B3-AC61-705C-4692A5ADB6BE}"/>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Consultive Clinical Services</a:t>
            </a:r>
          </a:p>
          <a:p>
            <a:pPr lvl="1"/>
            <a:r>
              <a:rPr lang="en-US" sz="1800" dirty="0">
                <a:latin typeface="+mj-lt"/>
                <a:cs typeface="Segoe UI Semibold" panose="020B0702040204020203" pitchFamily="34" charset="0"/>
              </a:rPr>
              <a:t>Available in Adult de novo waiver only</a:t>
            </a:r>
          </a:p>
          <a:p>
            <a:pPr lvl="1"/>
            <a:r>
              <a:rPr lang="en-US" sz="1800" dirty="0">
                <a:latin typeface="+mj-lt"/>
                <a:cs typeface="Segoe UI Semibold" panose="020B0702040204020203" pitchFamily="34" charset="0"/>
              </a:rPr>
              <a:t>Combined definition that includes components from MCWP nutritional counseling and MSSP consultive clinical services</a:t>
            </a:r>
          </a:p>
          <a:p>
            <a:endParaRPr lang="en-US" dirty="0"/>
          </a:p>
        </p:txBody>
      </p:sp>
      <p:sp>
        <p:nvSpPr>
          <p:cNvPr id="9" name="Rectangle 8">
            <a:extLst>
              <a:ext uri="{FF2B5EF4-FFF2-40B4-BE49-F238E27FC236}">
                <a16:creationId xmlns:a16="http://schemas.microsoft.com/office/drawing/2014/main" id="{D074ABF9-6B94-D284-1454-714BCFE9FB8C}"/>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3CF8A892-ACC4-6B6D-DECB-FD843BDA4034}"/>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439B4809-0278-355E-9AEB-7777CE5218E0}"/>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36260538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A493DC-9855-650E-AF1D-1879AA073B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906DED-49E3-A1D9-A7DC-3221D33326D1}"/>
              </a:ext>
            </a:extLst>
          </p:cNvPr>
          <p:cNvSpPr>
            <a:spLocks noGrp="1"/>
          </p:cNvSpPr>
          <p:nvPr>
            <p:ph type="title"/>
          </p:nvPr>
        </p:nvSpPr>
        <p:spPr>
          <a:xfrm>
            <a:off x="838200" y="365126"/>
            <a:ext cx="10515600" cy="844550"/>
          </a:xfrm>
        </p:spPr>
        <p:txBody>
          <a:bodyPr/>
          <a:lstStyle/>
          <a:p>
            <a:r>
              <a:rPr lang="en-US" sz="3500" dirty="0">
                <a:latin typeface="Segoe UI"/>
                <a:cs typeface="Segoe UI"/>
              </a:rPr>
              <a:t>Community Transition Services</a:t>
            </a:r>
            <a:endParaRPr lang="en-US" dirty="0"/>
          </a:p>
        </p:txBody>
      </p:sp>
      <p:sp>
        <p:nvSpPr>
          <p:cNvPr id="4" name="Content Placeholder 3">
            <a:extLst>
              <a:ext uri="{FF2B5EF4-FFF2-40B4-BE49-F238E27FC236}">
                <a16:creationId xmlns:a16="http://schemas.microsoft.com/office/drawing/2014/main" id="{F13C3A83-F59D-6D1F-5C25-F91906BCB693}"/>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Community Transition Services (HCBA)</a:t>
            </a:r>
          </a:p>
          <a:p>
            <a:r>
              <a:rPr lang="en-US" sz="2000" dirty="0"/>
              <a:t>Community Transition Services (MSSP)</a:t>
            </a:r>
          </a:p>
          <a:p>
            <a:endParaRPr lang="en-US" sz="2000" dirty="0"/>
          </a:p>
        </p:txBody>
      </p:sp>
      <p:sp>
        <p:nvSpPr>
          <p:cNvPr id="11" name="Arrow: Right 10">
            <a:extLst>
              <a:ext uri="{FF2B5EF4-FFF2-40B4-BE49-F238E27FC236}">
                <a16:creationId xmlns:a16="http://schemas.microsoft.com/office/drawing/2014/main" id="{152DBC6A-E7B3-A2C6-1712-E8E751081B35}"/>
              </a:ext>
              <a:ext uri="{C183D7F6-B498-43B3-948B-1728B52AA6E4}">
                <adec:decorative xmlns:adec="http://schemas.microsoft.com/office/drawing/2017/decorative" val="1"/>
              </a:ext>
            </a:extLst>
          </p:cNvPr>
          <p:cNvSpPr/>
          <p:nvPr/>
        </p:nvSpPr>
        <p:spPr>
          <a:xfrm>
            <a:off x="5363926"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FDD9E7EE-528A-7989-8DC4-2E368EA9903B}"/>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Community Transition Services</a:t>
            </a:r>
          </a:p>
          <a:p>
            <a:pPr lvl="1"/>
            <a:r>
              <a:rPr lang="en-US" sz="1800" dirty="0">
                <a:latin typeface="+mj-lt"/>
                <a:cs typeface="Segoe UI Semibold" panose="020B0702040204020203" pitchFamily="34" charset="0"/>
              </a:rPr>
              <a:t>Available in Adult and Child de novo waivers </a:t>
            </a:r>
          </a:p>
          <a:p>
            <a:pPr lvl="1"/>
            <a:r>
              <a:rPr lang="en-US" sz="1800" dirty="0">
                <a:latin typeface="+mj-lt"/>
                <a:cs typeface="Segoe UI Semibold" panose="020B0702040204020203" pitchFamily="34" charset="0"/>
              </a:rPr>
              <a:t>Uses HCBA definition of community transition services, not MSSP definition</a:t>
            </a:r>
          </a:p>
          <a:p>
            <a:endParaRPr lang="en-US" dirty="0"/>
          </a:p>
        </p:txBody>
      </p:sp>
      <p:sp>
        <p:nvSpPr>
          <p:cNvPr id="9" name="Rectangle 8">
            <a:extLst>
              <a:ext uri="{FF2B5EF4-FFF2-40B4-BE49-F238E27FC236}">
                <a16:creationId xmlns:a16="http://schemas.microsoft.com/office/drawing/2014/main" id="{A6324E9E-63C5-1129-0879-FCDD889D9DD6}"/>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1996C7F0-E07E-5608-72B9-09E94C23716A}"/>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DE1ED04A-4A8F-FB32-5685-9D684417425E}"/>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40147348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8ED29-E4F1-9569-5A8F-F42BDD2E55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F108AA-B68F-89CB-CB8E-01B57AE0D8BF}"/>
              </a:ext>
            </a:extLst>
          </p:cNvPr>
          <p:cNvSpPr>
            <a:spLocks noGrp="1"/>
          </p:cNvSpPr>
          <p:nvPr>
            <p:ph type="title"/>
          </p:nvPr>
        </p:nvSpPr>
        <p:spPr>
          <a:xfrm>
            <a:off x="838200" y="365126"/>
            <a:ext cx="10515600" cy="844550"/>
          </a:xfrm>
        </p:spPr>
        <p:txBody>
          <a:bodyPr/>
          <a:lstStyle/>
          <a:p>
            <a:r>
              <a:rPr lang="en-US" sz="3500" dirty="0">
                <a:latin typeface="Segoe UI"/>
                <a:cs typeface="Segoe UI"/>
              </a:rPr>
              <a:t>Assistive Technology</a:t>
            </a:r>
            <a:endParaRPr lang="en-US" dirty="0"/>
          </a:p>
        </p:txBody>
      </p:sp>
      <p:sp>
        <p:nvSpPr>
          <p:cNvPr id="4" name="Content Placeholder 3">
            <a:extLst>
              <a:ext uri="{FF2B5EF4-FFF2-40B4-BE49-F238E27FC236}">
                <a16:creationId xmlns:a16="http://schemas.microsoft.com/office/drawing/2014/main" id="{638D3B29-9A27-3929-F95A-7B6F69E66CB3}"/>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pPr>
              <a:spcAft>
                <a:spcPts val="400"/>
              </a:spcAft>
            </a:pPr>
            <a:r>
              <a:rPr lang="en-US" sz="2000" dirty="0"/>
              <a:t>Assistive Technology (HCBA &amp; MSSP)</a:t>
            </a:r>
          </a:p>
          <a:p>
            <a:pPr>
              <a:spcAft>
                <a:spcPts val="400"/>
              </a:spcAft>
            </a:pPr>
            <a:r>
              <a:rPr lang="en-US" sz="2000" dirty="0"/>
              <a:t>Communication Device (MSSP)</a:t>
            </a:r>
          </a:p>
          <a:p>
            <a:pPr>
              <a:spcAft>
                <a:spcPts val="400"/>
              </a:spcAft>
            </a:pPr>
            <a:r>
              <a:rPr lang="en-US" sz="2000" dirty="0"/>
              <a:t>Personal Emergency Response System (HCBA &amp; MSSP)</a:t>
            </a:r>
          </a:p>
          <a:p>
            <a:pPr>
              <a:spcAft>
                <a:spcPts val="400"/>
              </a:spcAft>
            </a:pPr>
            <a:r>
              <a:rPr lang="en-US" sz="2000" dirty="0"/>
              <a:t>PERS Installation and Testing (HCBA)</a:t>
            </a:r>
          </a:p>
          <a:p>
            <a:pPr>
              <a:spcAft>
                <a:spcPts val="400"/>
              </a:spcAft>
            </a:pPr>
            <a:r>
              <a:rPr lang="en-US" sz="2000" dirty="0"/>
              <a:t>Specialized Medical Equipment and Supplies (MCWP)</a:t>
            </a:r>
          </a:p>
          <a:p>
            <a:pPr>
              <a:spcAft>
                <a:spcPts val="400"/>
              </a:spcAft>
            </a:pPr>
            <a:r>
              <a:rPr lang="en-US" sz="2000" dirty="0"/>
              <a:t>Medical Equipment Operating Expenses (HCBA)</a:t>
            </a:r>
          </a:p>
          <a:p>
            <a:endParaRPr lang="en-US" sz="2000" dirty="0"/>
          </a:p>
        </p:txBody>
      </p:sp>
      <p:sp>
        <p:nvSpPr>
          <p:cNvPr id="11" name="Arrow: Right 10">
            <a:extLst>
              <a:ext uri="{FF2B5EF4-FFF2-40B4-BE49-F238E27FC236}">
                <a16:creationId xmlns:a16="http://schemas.microsoft.com/office/drawing/2014/main" id="{3495FD69-67E6-917D-AB7E-EAA4ADB53553}"/>
              </a:ext>
              <a:ext uri="{C183D7F6-B498-43B3-948B-1728B52AA6E4}">
                <adec:decorative xmlns:adec="http://schemas.microsoft.com/office/drawing/2017/decorative" val="1"/>
              </a:ext>
            </a:extLst>
          </p:cNvPr>
          <p:cNvSpPr/>
          <p:nvPr/>
        </p:nvSpPr>
        <p:spPr>
          <a:xfrm>
            <a:off x="5363926"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A7E47093-98A2-630F-4702-D5253AE19FF6}"/>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Assistive Technology</a:t>
            </a:r>
          </a:p>
          <a:p>
            <a:pPr lvl="1"/>
            <a:r>
              <a:rPr lang="en-US" sz="1800" dirty="0">
                <a:latin typeface="+mj-lt"/>
                <a:cs typeface="Segoe UI Semibold" panose="020B0702040204020203" pitchFamily="34" charset="0"/>
              </a:rPr>
              <a:t>Available in Adult and Child de novo waivers</a:t>
            </a:r>
          </a:p>
          <a:p>
            <a:pPr lvl="1"/>
            <a:r>
              <a:rPr lang="en-US" sz="1800" dirty="0">
                <a:latin typeface="+mj-lt"/>
                <a:cs typeface="Segoe UI Semibold" panose="020B0702040204020203" pitchFamily="34" charset="0"/>
              </a:rPr>
              <a:t>Combined definition that includes all services available under HCBA, MCWP, and MSSP</a:t>
            </a:r>
          </a:p>
          <a:p>
            <a:endParaRPr lang="en-US" dirty="0"/>
          </a:p>
        </p:txBody>
      </p:sp>
      <p:sp>
        <p:nvSpPr>
          <p:cNvPr id="9" name="Rectangle 8">
            <a:extLst>
              <a:ext uri="{FF2B5EF4-FFF2-40B4-BE49-F238E27FC236}">
                <a16:creationId xmlns:a16="http://schemas.microsoft.com/office/drawing/2014/main" id="{31667D2F-C577-AA06-79A5-DE99F18262DB}"/>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450102A1-F8B2-57FD-C041-3F3DB13795A0}"/>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CEBF70C9-16DD-170B-1992-468B58FABBC3}"/>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29505351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321164-51CD-68D7-1BBE-82370E1075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CA836C-09B3-D550-3F24-17057DEF97FD}"/>
              </a:ext>
            </a:extLst>
          </p:cNvPr>
          <p:cNvSpPr>
            <a:spLocks noGrp="1"/>
          </p:cNvSpPr>
          <p:nvPr>
            <p:ph type="title"/>
          </p:nvPr>
        </p:nvSpPr>
        <p:spPr>
          <a:xfrm>
            <a:off x="838200" y="365126"/>
            <a:ext cx="10515600" cy="844550"/>
          </a:xfrm>
        </p:spPr>
        <p:txBody>
          <a:bodyPr/>
          <a:lstStyle/>
          <a:p>
            <a:r>
              <a:rPr lang="en-US" sz="3500" dirty="0">
                <a:latin typeface="Segoe UI"/>
                <a:cs typeface="Segoe UI"/>
              </a:rPr>
              <a:t>Home Delivered Meals/Nutritional Supplements</a:t>
            </a:r>
            <a:endParaRPr lang="en-US" dirty="0"/>
          </a:p>
        </p:txBody>
      </p:sp>
      <p:sp>
        <p:nvSpPr>
          <p:cNvPr id="4" name="Content Placeholder 3">
            <a:extLst>
              <a:ext uri="{FF2B5EF4-FFF2-40B4-BE49-F238E27FC236}">
                <a16:creationId xmlns:a16="http://schemas.microsoft.com/office/drawing/2014/main" id="{BA114A77-79F3-D650-A2D4-C62D62BDE0A6}"/>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Home Delivered Meals / Nutritional Supplements (HCBA)</a:t>
            </a:r>
          </a:p>
          <a:p>
            <a:r>
              <a:rPr lang="en-US" sz="2000" dirty="0"/>
              <a:t>Money Management (MSSP)</a:t>
            </a:r>
          </a:p>
          <a:p>
            <a:endParaRPr lang="en-US" sz="2000" dirty="0"/>
          </a:p>
        </p:txBody>
      </p:sp>
      <p:sp>
        <p:nvSpPr>
          <p:cNvPr id="11" name="Arrow: Right 10">
            <a:extLst>
              <a:ext uri="{FF2B5EF4-FFF2-40B4-BE49-F238E27FC236}">
                <a16:creationId xmlns:a16="http://schemas.microsoft.com/office/drawing/2014/main" id="{D47F9259-DBF1-B126-D827-0E8EE4B1D5C9}"/>
              </a:ext>
              <a:ext uri="{C183D7F6-B498-43B3-948B-1728B52AA6E4}">
                <adec:decorative xmlns:adec="http://schemas.microsoft.com/office/drawing/2017/decorative" val="1"/>
              </a:ext>
            </a:extLst>
          </p:cNvPr>
          <p:cNvSpPr/>
          <p:nvPr/>
        </p:nvSpPr>
        <p:spPr>
          <a:xfrm>
            <a:off x="5363926"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7F911D92-3476-F92A-31B4-9496EB7D002E}"/>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Home Delivered Meals and Nutritional Supplements</a:t>
            </a:r>
          </a:p>
          <a:p>
            <a:pPr lvl="1"/>
            <a:r>
              <a:rPr lang="en-US" sz="1800" dirty="0">
                <a:latin typeface="+mj-lt"/>
                <a:cs typeface="Segoe UI Semibold" panose="020B0702040204020203" pitchFamily="34" charset="0"/>
              </a:rPr>
              <a:t>Available in Adult de novo waiver only</a:t>
            </a:r>
          </a:p>
          <a:p>
            <a:pPr lvl="1"/>
            <a:r>
              <a:rPr lang="en-US" sz="1800" dirty="0">
                <a:latin typeface="+mj-lt"/>
                <a:cs typeface="Segoe UI Semibold" panose="020B0702040204020203" pitchFamily="34" charset="0"/>
              </a:rPr>
              <a:t>Combined definition that builds on home delivered meals and nutritional supplements (MCWP) by adding congregate meals and oral nutrition supplements (MSSP) </a:t>
            </a:r>
          </a:p>
          <a:p>
            <a:endParaRPr lang="en-US" dirty="0"/>
          </a:p>
        </p:txBody>
      </p:sp>
      <p:sp>
        <p:nvSpPr>
          <p:cNvPr id="9" name="Rectangle 8">
            <a:extLst>
              <a:ext uri="{FF2B5EF4-FFF2-40B4-BE49-F238E27FC236}">
                <a16:creationId xmlns:a16="http://schemas.microsoft.com/office/drawing/2014/main" id="{24941F02-3122-6E52-8833-9EB853AE3DD2}"/>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9CA65778-D7CB-660C-C72D-2C2FFB057EFB}"/>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42BC0A18-D354-647D-6070-081C91D2C312}"/>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30589529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15F5E6-AD50-9505-A870-D60C036FD5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B5DCE7-A2DC-2022-38FA-9D312F19ADBB}"/>
              </a:ext>
            </a:extLst>
          </p:cNvPr>
          <p:cNvSpPr>
            <a:spLocks noGrp="1"/>
          </p:cNvSpPr>
          <p:nvPr>
            <p:ph type="title"/>
          </p:nvPr>
        </p:nvSpPr>
        <p:spPr>
          <a:xfrm>
            <a:off x="838200" y="365126"/>
            <a:ext cx="10515600" cy="844550"/>
          </a:xfrm>
        </p:spPr>
        <p:txBody>
          <a:bodyPr/>
          <a:lstStyle/>
          <a:p>
            <a:r>
              <a:rPr lang="en-US" sz="3500" dirty="0">
                <a:latin typeface="Segoe UI"/>
                <a:cs typeface="Segoe UI"/>
              </a:rPr>
              <a:t>Homemaker</a:t>
            </a:r>
            <a:endParaRPr lang="en-US" dirty="0"/>
          </a:p>
        </p:txBody>
      </p:sp>
      <p:sp>
        <p:nvSpPr>
          <p:cNvPr id="4" name="Content Placeholder 3">
            <a:extLst>
              <a:ext uri="{FF2B5EF4-FFF2-40B4-BE49-F238E27FC236}">
                <a16:creationId xmlns:a16="http://schemas.microsoft.com/office/drawing/2014/main" id="{ED10AF1E-2B08-6F0C-083E-DD1C1F43BF2E}"/>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Homemaker (MCWP)</a:t>
            </a:r>
          </a:p>
          <a:p>
            <a:r>
              <a:rPr lang="en-US" sz="2000" dirty="0"/>
              <a:t>Supplemental Homemaker Services (MSSP)</a:t>
            </a:r>
          </a:p>
        </p:txBody>
      </p:sp>
      <p:sp>
        <p:nvSpPr>
          <p:cNvPr id="11" name="Arrow: Right 10">
            <a:extLst>
              <a:ext uri="{FF2B5EF4-FFF2-40B4-BE49-F238E27FC236}">
                <a16:creationId xmlns:a16="http://schemas.microsoft.com/office/drawing/2014/main" id="{2E0D36A9-9D9E-DA9E-3040-F675839E47F8}"/>
              </a:ext>
              <a:ext uri="{C183D7F6-B498-43B3-948B-1728B52AA6E4}">
                <adec:decorative xmlns:adec="http://schemas.microsoft.com/office/drawing/2017/decorative" val="1"/>
              </a:ext>
            </a:extLst>
          </p:cNvPr>
          <p:cNvSpPr/>
          <p:nvPr/>
        </p:nvSpPr>
        <p:spPr>
          <a:xfrm>
            <a:off x="5370699"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C1C2639F-EDD9-9C2A-452F-8BEB78D378F8}"/>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Homemaker</a:t>
            </a:r>
          </a:p>
          <a:p>
            <a:pPr lvl="1"/>
            <a:r>
              <a:rPr lang="en-US" sz="1800" dirty="0">
                <a:latin typeface="+mj-lt"/>
                <a:cs typeface="Segoe UI Semibold" panose="020B0702040204020203" pitchFamily="34" charset="0"/>
              </a:rPr>
              <a:t>Available in Adult de novo waiver only</a:t>
            </a:r>
          </a:p>
          <a:p>
            <a:pPr lvl="1"/>
            <a:r>
              <a:rPr lang="en-US" sz="1800" dirty="0">
                <a:latin typeface="+mj-lt"/>
                <a:cs typeface="Segoe UI Semibold" panose="020B0702040204020203" pitchFamily="34" charset="0"/>
              </a:rPr>
              <a:t>Combined definition of homemaker services under MCWP and MSSP</a:t>
            </a:r>
          </a:p>
          <a:p>
            <a:endParaRPr lang="en-US" dirty="0"/>
          </a:p>
        </p:txBody>
      </p:sp>
      <p:sp>
        <p:nvSpPr>
          <p:cNvPr id="9" name="Rectangle 8">
            <a:extLst>
              <a:ext uri="{FF2B5EF4-FFF2-40B4-BE49-F238E27FC236}">
                <a16:creationId xmlns:a16="http://schemas.microsoft.com/office/drawing/2014/main" id="{3EC4A3F1-5E0F-D8C7-5841-F41CE907C40F}"/>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4386B262-1BAE-DE76-2A9B-BA83AFF2E19F}"/>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B3F159A1-956A-464E-5F8B-FE4EB1A658D5}"/>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1861741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80396"/>
            <a:ext cx="10515600" cy="1325563"/>
          </a:xfrm>
        </p:spPr>
        <p:txBody>
          <a:bodyPr>
            <a:normAutofit/>
          </a:bodyPr>
          <a:lstStyle/>
          <a:p>
            <a:r>
              <a:rPr lang="en-US"/>
              <a:t>Meeting</a:t>
            </a:r>
            <a:r>
              <a:rPr lang="en-US">
                <a:solidFill>
                  <a:schemeClr val="accent2"/>
                </a:solidFill>
              </a:rPr>
              <a:t> #5 </a:t>
            </a:r>
            <a:r>
              <a:rPr lang="en-US"/>
              <a:t>Purpose and Agenda</a:t>
            </a:r>
          </a:p>
        </p:txBody>
      </p:sp>
      <p:sp>
        <p:nvSpPr>
          <p:cNvPr id="4" name="Rectangle: Rounded Corners 3">
            <a:extLst>
              <a:ext uri="{FF2B5EF4-FFF2-40B4-BE49-F238E27FC236}">
                <a16:creationId xmlns:a16="http://schemas.microsoft.com/office/drawing/2014/main" id="{386FB190-B97C-D657-6B30-6455535ADA2B}"/>
              </a:ext>
            </a:extLst>
          </p:cNvPr>
          <p:cNvSpPr/>
          <p:nvPr/>
        </p:nvSpPr>
        <p:spPr>
          <a:xfrm>
            <a:off x="842382" y="1472138"/>
            <a:ext cx="10511418" cy="1113900"/>
          </a:xfrm>
          <a:prstGeom prst="roundRect">
            <a:avLst/>
          </a:prstGeom>
          <a:solidFill>
            <a:schemeClr val="bg1"/>
          </a:solidFill>
          <a:ln>
            <a:solidFill>
              <a:schemeClr val="bg2"/>
            </a:solidFill>
          </a:ln>
        </p:spPr>
        <p:style>
          <a:lnRef idx="1">
            <a:schemeClr val="accent6"/>
          </a:lnRef>
          <a:fillRef idx="2">
            <a:schemeClr val="accent6"/>
          </a:fillRef>
          <a:effectRef idx="1">
            <a:schemeClr val="accent6"/>
          </a:effectRef>
          <a:fontRef idx="minor">
            <a:schemeClr val="dk1"/>
          </a:fontRef>
        </p:style>
        <p:txBody>
          <a:bodyPr lIns="91440" tIns="45720" rIns="91440" bIns="45720" rtlCol="0" anchor="ctr"/>
          <a:lstStyle/>
          <a:p>
            <a:r>
              <a:rPr lang="en-US" sz="2000" b="1" dirty="0">
                <a:solidFill>
                  <a:schemeClr val="tx1"/>
                </a:solidFill>
                <a:latin typeface="+mj-lt"/>
              </a:rPr>
              <a:t>Purpose: </a:t>
            </a:r>
            <a:r>
              <a:rPr lang="en-US" sz="2000" dirty="0">
                <a:solidFill>
                  <a:schemeClr val="tx1"/>
                </a:solidFill>
                <a:latin typeface="+mj-lt"/>
              </a:rPr>
              <a:t>Discuss considerations for developing service packages for the child and adult de novo waivers. Discussion how overlapping services across current waivers can be streamlined, including considerations for the child waiver service package. </a:t>
            </a:r>
          </a:p>
        </p:txBody>
      </p:sp>
      <p:sp>
        <p:nvSpPr>
          <p:cNvPr id="3" name="Content Placeholder 2"/>
          <p:cNvSpPr>
            <a:spLocks noGrp="1"/>
          </p:cNvSpPr>
          <p:nvPr>
            <p:ph sz="quarter" idx="13"/>
          </p:nvPr>
        </p:nvSpPr>
        <p:spPr>
          <a:xfrm>
            <a:off x="677389" y="2686321"/>
            <a:ext cx="10515600" cy="2979738"/>
          </a:xfrm>
        </p:spPr>
        <p:txBody>
          <a:bodyPr>
            <a:normAutofit/>
          </a:bodyPr>
          <a:lstStyle/>
          <a:p>
            <a:r>
              <a:rPr lang="en-US" sz="2400" dirty="0"/>
              <a:t>Today’s agenda:</a:t>
            </a:r>
          </a:p>
        </p:txBody>
      </p:sp>
      <p:sp>
        <p:nvSpPr>
          <p:cNvPr id="6" name="Slide Number Placeholder 5">
            <a:extLst>
              <a:ext uri="{FF2B5EF4-FFF2-40B4-BE49-F238E27FC236}">
                <a16:creationId xmlns:a16="http://schemas.microsoft.com/office/drawing/2014/main" id="{2EDBBA84-CA74-9430-9F2B-2B199D011C72}"/>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pPr/>
              <a:t>2</a:t>
            </a:fld>
            <a:endParaRPr lang="en-US"/>
          </a:p>
        </p:txBody>
      </p:sp>
      <p:graphicFrame>
        <p:nvGraphicFramePr>
          <p:cNvPr id="7" name="Content Placeholder 5">
            <a:extLst>
              <a:ext uri="{FF2B5EF4-FFF2-40B4-BE49-F238E27FC236}">
                <a16:creationId xmlns:a16="http://schemas.microsoft.com/office/drawing/2014/main" id="{57CC53AB-BCC2-D07B-A4CE-F4BF96FB84E2}"/>
              </a:ext>
            </a:extLst>
          </p:cNvPr>
          <p:cNvGraphicFramePr>
            <a:graphicFrameLocks/>
          </p:cNvGraphicFramePr>
          <p:nvPr>
            <p:extLst>
              <p:ext uri="{D42A27DB-BD31-4B8C-83A1-F6EECF244321}">
                <p14:modId xmlns:p14="http://schemas.microsoft.com/office/powerpoint/2010/main" val="2337857951"/>
              </p:ext>
            </p:extLst>
          </p:nvPr>
        </p:nvGraphicFramePr>
        <p:xfrm>
          <a:off x="920194" y="3229135"/>
          <a:ext cx="10347430" cy="2782069"/>
        </p:xfrm>
        <a:graphic>
          <a:graphicData uri="http://schemas.openxmlformats.org/drawingml/2006/table">
            <a:tbl>
              <a:tblPr firstRow="1" bandRow="1">
                <a:tableStyleId>{B301B821-A1FF-4177-AEE7-76D212191A09}</a:tableStyleId>
              </a:tblPr>
              <a:tblGrid>
                <a:gridCol w="2675461">
                  <a:extLst>
                    <a:ext uri="{9D8B030D-6E8A-4147-A177-3AD203B41FA5}">
                      <a16:colId xmlns:a16="http://schemas.microsoft.com/office/drawing/2014/main" val="1228369415"/>
                    </a:ext>
                  </a:extLst>
                </a:gridCol>
                <a:gridCol w="7671969">
                  <a:extLst>
                    <a:ext uri="{9D8B030D-6E8A-4147-A177-3AD203B41FA5}">
                      <a16:colId xmlns:a16="http://schemas.microsoft.com/office/drawing/2014/main" val="1609881568"/>
                    </a:ext>
                  </a:extLst>
                </a:gridCol>
              </a:tblGrid>
              <a:tr h="556414">
                <a:tc>
                  <a:txBody>
                    <a:bodyPr/>
                    <a:lstStyle/>
                    <a:p>
                      <a:r>
                        <a:rPr lang="en-US"/>
                        <a:t>Time Allocated</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tc>
                  <a:txBody>
                    <a:bodyPr/>
                    <a:lstStyle/>
                    <a:p>
                      <a:r>
                        <a:rPr lang="en-US">
                          <a:solidFill>
                            <a:schemeClr val="bg1"/>
                          </a:solidFill>
                        </a:rPr>
                        <a:t>Topic</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173059"/>
                    </a:solidFill>
                  </a:tcPr>
                </a:tc>
                <a:extLst>
                  <a:ext uri="{0D108BD9-81ED-4DB2-BD59-A6C34878D82A}">
                    <a16:rowId xmlns:a16="http://schemas.microsoft.com/office/drawing/2014/main" val="2758470041"/>
                  </a:ext>
                </a:extLst>
              </a:tr>
              <a:tr h="556414">
                <a:tc>
                  <a:txBody>
                    <a:bodyPr/>
                    <a:lstStyle/>
                    <a:p>
                      <a:r>
                        <a:rPr lang="en-US" dirty="0">
                          <a:solidFill>
                            <a:schemeClr val="tx1"/>
                          </a:solidFill>
                          <a:latin typeface="Segoe UI" panose="020B0502040204020203" pitchFamily="34" charset="0"/>
                          <a:cs typeface="Segoe UI" panose="020B0502040204020203" pitchFamily="34" charset="0"/>
                        </a:rPr>
                        <a:t>10:00-10:05am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Welcome </a:t>
                      </a:r>
                      <a:endParaRPr lang="en-US" strike="sngStrike" dirty="0">
                        <a:solidFill>
                          <a:schemeClr val="tx1"/>
                        </a:solidFill>
                        <a:latin typeface="Segoe UI" panose="020B0502040204020203" pitchFamily="34" charset="0"/>
                        <a:cs typeface="Segoe UI" panose="020B0502040204020203"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65678216"/>
                  </a:ext>
                </a:extLst>
              </a:tr>
              <a:tr h="556414">
                <a:tc>
                  <a:txBody>
                    <a:bodyPr/>
                    <a:lstStyle/>
                    <a:p>
                      <a:r>
                        <a:rPr lang="en-US">
                          <a:solidFill>
                            <a:schemeClr val="tx1"/>
                          </a:solidFill>
                          <a:latin typeface="Segoe UI" panose="020B0502040204020203" pitchFamily="34" charset="0"/>
                          <a:cs typeface="Segoe UI" panose="020B0502040204020203" pitchFamily="34" charset="0"/>
                        </a:rPr>
                        <a:t>10:05-10:35am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Proposed De Novo Service Packages</a:t>
                      </a:r>
                      <a:endParaRPr lang="en-US" strike="sngStrike" dirty="0">
                        <a:solidFill>
                          <a:srgbClr val="FF0000"/>
                        </a:solidFill>
                        <a:latin typeface="Segoe UI" panose="020B0502040204020203" pitchFamily="34" charset="0"/>
                        <a:cs typeface="Segoe UI" panose="020B0502040204020203" pitchFamily="34" charset="0"/>
                      </a:endParaRP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801739058"/>
                  </a:ext>
                </a:extLst>
              </a:tr>
              <a:tr h="556413">
                <a:tc>
                  <a:txBody>
                    <a:bodyPr/>
                    <a:lstStyle/>
                    <a:p>
                      <a:pPr lvl="0">
                        <a:buNone/>
                      </a:pPr>
                      <a:r>
                        <a:rPr lang="en-US">
                          <a:solidFill>
                            <a:schemeClr val="tx1"/>
                          </a:solidFill>
                          <a:latin typeface="Segoe UI" panose="020B0502040204020203" pitchFamily="34" charset="0"/>
                          <a:cs typeface="Segoe UI" panose="020B0502040204020203" pitchFamily="34" charset="0"/>
                        </a:rPr>
                        <a:t>10:35-11:25am</a:t>
                      </a:r>
                    </a:p>
                  </a:txBody>
                  <a:tcPr>
                    <a:lnL w="6350">
                      <a:solidFill>
                        <a:schemeClr val="tx1"/>
                      </a:solidFill>
                    </a:lnL>
                    <a:lnR w="6350">
                      <a:solidFill>
                        <a:schemeClr val="tx1"/>
                      </a:solidFill>
                    </a:lnR>
                    <a:lnT w="6350">
                      <a:solidFill>
                        <a:schemeClr val="tx1"/>
                      </a:solidFill>
                    </a:lnT>
                    <a:lnB w="6350">
                      <a:solidFill>
                        <a:schemeClr val="tx1"/>
                      </a:solidFill>
                    </a:lnB>
                    <a:solidFill>
                      <a:schemeClr val="bg1"/>
                    </a:solidFill>
                  </a:tcPr>
                </a:tc>
                <a:tc>
                  <a:txBody>
                    <a:bodyPr/>
                    <a:lstStyle/>
                    <a:p>
                      <a:pPr lvl="0">
                        <a:buNone/>
                      </a:pPr>
                      <a:r>
                        <a:rPr lang="en-US" dirty="0">
                          <a:solidFill>
                            <a:schemeClr val="tx1"/>
                          </a:solidFill>
                          <a:latin typeface="Segoe UI" panose="020B0502040204020203" pitchFamily="34" charset="0"/>
                          <a:cs typeface="Segoe UI" panose="020B0502040204020203" pitchFamily="34" charset="0"/>
                        </a:rPr>
                        <a:t>Overlapping Waiver Services</a:t>
                      </a:r>
                    </a:p>
                  </a:txBody>
                  <a:tcPr>
                    <a:lnL w="6350">
                      <a:solidFill>
                        <a:schemeClr val="tx1"/>
                      </a:solidFill>
                    </a:lnL>
                    <a:lnR w="6350">
                      <a:solidFill>
                        <a:schemeClr val="tx1"/>
                      </a:solidFill>
                    </a:lnR>
                    <a:lnT w="6350">
                      <a:solidFill>
                        <a:schemeClr val="tx1"/>
                      </a:solidFill>
                    </a:lnT>
                    <a:lnB w="6350">
                      <a:solidFill>
                        <a:schemeClr val="tx1"/>
                      </a:solidFill>
                    </a:lnB>
                    <a:solidFill>
                      <a:schemeClr val="bg1"/>
                    </a:solidFill>
                  </a:tcPr>
                </a:tc>
                <a:extLst>
                  <a:ext uri="{0D108BD9-81ED-4DB2-BD59-A6C34878D82A}">
                    <a16:rowId xmlns:a16="http://schemas.microsoft.com/office/drawing/2014/main" val="3663255224"/>
                  </a:ext>
                </a:extLst>
              </a:tr>
              <a:tr h="556414">
                <a:tc>
                  <a:txBody>
                    <a:bodyPr/>
                    <a:lstStyle/>
                    <a:p>
                      <a:r>
                        <a:rPr lang="en-US">
                          <a:solidFill>
                            <a:schemeClr val="tx1"/>
                          </a:solidFill>
                          <a:latin typeface="Segoe UI" panose="020B0502040204020203" pitchFamily="34" charset="0"/>
                          <a:cs typeface="Segoe UI" panose="020B0502040204020203" pitchFamily="34" charset="0"/>
                        </a:rPr>
                        <a:t>11:25-11:30am</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r>
                        <a:rPr lang="en-US" dirty="0">
                          <a:solidFill>
                            <a:schemeClr val="tx1"/>
                          </a:solidFill>
                          <a:latin typeface="Segoe UI" panose="020B0502040204020203" pitchFamily="34" charset="0"/>
                          <a:cs typeface="Segoe UI" panose="020B0502040204020203" pitchFamily="34" charset="0"/>
                        </a:rPr>
                        <a:t>Next Steps and Wrap Up</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98664859"/>
                  </a:ext>
                </a:extLst>
              </a:tr>
            </a:tbl>
          </a:graphicData>
        </a:graphic>
      </p:graphicFrame>
    </p:spTree>
    <p:extLst>
      <p:ext uri="{BB962C8B-B14F-4D97-AF65-F5344CB8AC3E}">
        <p14:creationId xmlns:p14="http://schemas.microsoft.com/office/powerpoint/2010/main" val="13694034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14CD30-FADE-154B-1E62-05D09C2992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3C941F4-5D49-F93E-56FB-4F986CAA39E7}"/>
              </a:ext>
            </a:extLst>
          </p:cNvPr>
          <p:cNvSpPr>
            <a:spLocks noGrp="1"/>
          </p:cNvSpPr>
          <p:nvPr>
            <p:ph type="title"/>
          </p:nvPr>
        </p:nvSpPr>
        <p:spPr>
          <a:xfrm>
            <a:off x="838200" y="365126"/>
            <a:ext cx="10515600" cy="844550"/>
          </a:xfrm>
        </p:spPr>
        <p:txBody>
          <a:bodyPr/>
          <a:lstStyle/>
          <a:p>
            <a:r>
              <a:rPr lang="en-US" sz="3500" dirty="0">
                <a:latin typeface="Segoe UI"/>
                <a:cs typeface="Segoe UI"/>
              </a:rPr>
              <a:t>Nursing (Home/Community)</a:t>
            </a:r>
            <a:endParaRPr lang="en-US" dirty="0"/>
          </a:p>
        </p:txBody>
      </p:sp>
      <p:sp>
        <p:nvSpPr>
          <p:cNvPr id="4" name="Content Placeholder 3">
            <a:extLst>
              <a:ext uri="{FF2B5EF4-FFF2-40B4-BE49-F238E27FC236}">
                <a16:creationId xmlns:a16="http://schemas.microsoft.com/office/drawing/2014/main" id="{A87038ED-C8EA-9D67-419C-B6A7062386A0}"/>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Private Duty Nursing (HCBA)</a:t>
            </a:r>
          </a:p>
          <a:p>
            <a:r>
              <a:rPr lang="en-US" sz="2000" dirty="0"/>
              <a:t>Skilled Nursing, LVN/RN (MCWP)</a:t>
            </a:r>
          </a:p>
          <a:p>
            <a:endParaRPr lang="en-US" sz="2000" dirty="0"/>
          </a:p>
        </p:txBody>
      </p:sp>
      <p:sp>
        <p:nvSpPr>
          <p:cNvPr id="11" name="Arrow: Right 10">
            <a:extLst>
              <a:ext uri="{FF2B5EF4-FFF2-40B4-BE49-F238E27FC236}">
                <a16:creationId xmlns:a16="http://schemas.microsoft.com/office/drawing/2014/main" id="{8E80A783-0363-61EA-1535-40010F6EFB88}"/>
              </a:ext>
              <a:ext uri="{C183D7F6-B498-43B3-948B-1728B52AA6E4}">
                <adec:decorative xmlns:adec="http://schemas.microsoft.com/office/drawing/2017/decorative" val="1"/>
              </a:ext>
            </a:extLst>
          </p:cNvPr>
          <p:cNvSpPr/>
          <p:nvPr/>
        </p:nvSpPr>
        <p:spPr>
          <a:xfrm>
            <a:off x="5370699"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4B185EA6-B9B6-956D-0382-38B2F49B463E}"/>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Nursing (Home/Community)</a:t>
            </a:r>
          </a:p>
          <a:p>
            <a:pPr lvl="1"/>
            <a:r>
              <a:rPr lang="en-US" sz="1800" dirty="0">
                <a:latin typeface="+mj-lt"/>
                <a:cs typeface="Segoe UI Semibold" panose="020B0702040204020203" pitchFamily="34" charset="0"/>
              </a:rPr>
              <a:t>Available in Adult de novo waiver only</a:t>
            </a:r>
          </a:p>
          <a:p>
            <a:pPr lvl="1"/>
            <a:r>
              <a:rPr lang="en-US" sz="1800" dirty="0">
                <a:latin typeface="+mj-lt"/>
                <a:cs typeface="Segoe UI Semibold" panose="020B0702040204020203" pitchFamily="34" charset="0"/>
              </a:rPr>
              <a:t>Combined definition of home nursing services from HCBA and MCWP</a:t>
            </a:r>
          </a:p>
          <a:p>
            <a:endParaRPr lang="en-US" dirty="0"/>
          </a:p>
        </p:txBody>
      </p:sp>
      <p:sp>
        <p:nvSpPr>
          <p:cNvPr id="9" name="Rectangle 8">
            <a:extLst>
              <a:ext uri="{FF2B5EF4-FFF2-40B4-BE49-F238E27FC236}">
                <a16:creationId xmlns:a16="http://schemas.microsoft.com/office/drawing/2014/main" id="{8677005C-444E-9F01-0E31-C7462869F98D}"/>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C49528D8-042C-DCF9-2D88-AAA59662C089}"/>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7338B858-4A99-968C-16EF-2DADF5CA8599}"/>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18754963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1F6CFA-93E1-194D-5F20-9E19EA70A57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0442AD3-A2BB-E233-EDAC-589B881AC0BE}"/>
              </a:ext>
            </a:extLst>
          </p:cNvPr>
          <p:cNvSpPr>
            <a:spLocks noGrp="1"/>
          </p:cNvSpPr>
          <p:nvPr>
            <p:ph type="title"/>
          </p:nvPr>
        </p:nvSpPr>
        <p:spPr>
          <a:xfrm>
            <a:off x="838200" y="365126"/>
            <a:ext cx="10515600" cy="844550"/>
          </a:xfrm>
        </p:spPr>
        <p:txBody>
          <a:bodyPr/>
          <a:lstStyle/>
          <a:p>
            <a:r>
              <a:rPr lang="en-US" sz="3500" dirty="0">
                <a:latin typeface="Segoe UI"/>
                <a:cs typeface="Segoe UI"/>
              </a:rPr>
              <a:t>Respite (Facility)</a:t>
            </a:r>
            <a:endParaRPr lang="en-US" dirty="0"/>
          </a:p>
        </p:txBody>
      </p:sp>
      <p:sp>
        <p:nvSpPr>
          <p:cNvPr id="4" name="Content Placeholder 3">
            <a:extLst>
              <a:ext uri="{FF2B5EF4-FFF2-40B4-BE49-F238E27FC236}">
                <a16:creationId xmlns:a16="http://schemas.microsoft.com/office/drawing/2014/main" id="{C718B009-EAFC-8B66-8184-B928B122DFC5}"/>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p>
          <a:p>
            <a:r>
              <a:rPr lang="en-US" sz="2000" dirty="0"/>
              <a:t>Facility Respite (HCBA)</a:t>
            </a:r>
          </a:p>
          <a:p>
            <a:r>
              <a:rPr lang="en-US" sz="2000" dirty="0"/>
              <a:t>Respite Care (MSSP)</a:t>
            </a:r>
          </a:p>
          <a:p>
            <a:endParaRPr lang="en-US" sz="2000" dirty="0"/>
          </a:p>
        </p:txBody>
      </p:sp>
      <p:sp>
        <p:nvSpPr>
          <p:cNvPr id="11" name="Arrow: Right 10">
            <a:extLst>
              <a:ext uri="{FF2B5EF4-FFF2-40B4-BE49-F238E27FC236}">
                <a16:creationId xmlns:a16="http://schemas.microsoft.com/office/drawing/2014/main" id="{C5A00DFD-ED50-715A-1CBF-5A89886ABCF4}"/>
              </a:ext>
              <a:ext uri="{C183D7F6-B498-43B3-948B-1728B52AA6E4}">
                <adec:decorative xmlns:adec="http://schemas.microsoft.com/office/drawing/2017/decorative" val="1"/>
              </a:ext>
            </a:extLst>
          </p:cNvPr>
          <p:cNvSpPr/>
          <p:nvPr/>
        </p:nvSpPr>
        <p:spPr>
          <a:xfrm>
            <a:off x="5363926"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0361480C-180E-E7D8-680A-970F9F3413EC}"/>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Respite (Facility)</a:t>
            </a:r>
          </a:p>
          <a:p>
            <a:pPr lvl="1"/>
            <a:r>
              <a:rPr lang="en-US" sz="1800" dirty="0">
                <a:latin typeface="+mj-lt"/>
                <a:cs typeface="Segoe UI Semibold" panose="020B0702040204020203" pitchFamily="34" charset="0"/>
              </a:rPr>
              <a:t>Available in Child and Adult de novo waivers </a:t>
            </a:r>
          </a:p>
          <a:p>
            <a:pPr lvl="1"/>
            <a:r>
              <a:rPr lang="en-US" sz="1800" dirty="0">
                <a:latin typeface="+mj-lt"/>
                <a:cs typeface="Segoe UI Semibold" panose="020B0702040204020203" pitchFamily="34" charset="0"/>
              </a:rPr>
              <a:t>Combined definition of facility respite services from HCBA and MCWP respite</a:t>
            </a:r>
          </a:p>
          <a:p>
            <a:endParaRPr lang="en-US" dirty="0"/>
          </a:p>
        </p:txBody>
      </p:sp>
      <p:sp>
        <p:nvSpPr>
          <p:cNvPr id="9" name="Rectangle 8">
            <a:extLst>
              <a:ext uri="{FF2B5EF4-FFF2-40B4-BE49-F238E27FC236}">
                <a16:creationId xmlns:a16="http://schemas.microsoft.com/office/drawing/2014/main" id="{B85E894C-D079-C436-6677-F8801CE777CC}"/>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1ECEEC3F-FAC4-D583-7BD0-50C9ACF256D9}"/>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9D1EEBDA-DD49-1A30-77F9-525D0FF30B3E}"/>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38557633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EC9F3F-D13D-BC4E-5CF8-73A14AC979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50A026-5841-20E8-7471-5D7F06F98EF5}"/>
              </a:ext>
            </a:extLst>
          </p:cNvPr>
          <p:cNvSpPr>
            <a:spLocks noGrp="1"/>
          </p:cNvSpPr>
          <p:nvPr>
            <p:ph type="title"/>
          </p:nvPr>
        </p:nvSpPr>
        <p:spPr>
          <a:xfrm>
            <a:off x="838200" y="365126"/>
            <a:ext cx="10515600" cy="844550"/>
          </a:xfrm>
        </p:spPr>
        <p:txBody>
          <a:bodyPr/>
          <a:lstStyle/>
          <a:p>
            <a:r>
              <a:rPr lang="en-US" sz="3500" dirty="0">
                <a:latin typeface="Segoe UI"/>
                <a:cs typeface="Segoe UI"/>
              </a:rPr>
              <a:t>Respite (Home)</a:t>
            </a:r>
            <a:endParaRPr lang="en-US" dirty="0"/>
          </a:p>
        </p:txBody>
      </p:sp>
      <p:sp>
        <p:nvSpPr>
          <p:cNvPr id="4" name="Content Placeholder 3">
            <a:extLst>
              <a:ext uri="{FF2B5EF4-FFF2-40B4-BE49-F238E27FC236}">
                <a16:creationId xmlns:a16="http://schemas.microsoft.com/office/drawing/2014/main" id="{57969FED-8C46-9259-54A4-94C809D01185}"/>
              </a:ext>
            </a:extLst>
          </p:cNvPr>
          <p:cNvSpPr>
            <a:spLocks noGrp="1"/>
          </p:cNvSpPr>
          <p:nvPr>
            <p:ph sz="quarter" idx="13"/>
          </p:nvPr>
        </p:nvSpPr>
        <p:spPr>
          <a:xfrm>
            <a:off x="838200" y="1387475"/>
            <a:ext cx="5181600" cy="3638547"/>
          </a:xfrm>
          <a:solidFill>
            <a:srgbClr val="CADBE2"/>
          </a:solidFill>
        </p:spPr>
        <p:txBody>
          <a:bodyPr/>
          <a:lstStyle/>
          <a:p>
            <a:pPr marL="0" indent="0">
              <a:buNone/>
            </a:pPr>
            <a:r>
              <a:rPr lang="en-US" sz="2000" b="1" dirty="0">
                <a:latin typeface="Segoe UI Semibold" panose="020B0702040204020203" pitchFamily="34" charset="0"/>
                <a:cs typeface="Segoe UI Semibold" panose="020B0702040204020203" pitchFamily="34" charset="0"/>
              </a:rPr>
              <a:t>Current Waiver Services</a:t>
            </a:r>
            <a:endParaRPr lang="en-US" sz="2000" dirty="0"/>
          </a:p>
          <a:p>
            <a:r>
              <a:rPr lang="en-US" sz="2000" dirty="0"/>
              <a:t>Home Respite (HCBA)</a:t>
            </a:r>
          </a:p>
          <a:p>
            <a:r>
              <a:rPr lang="en-US" sz="2000" dirty="0"/>
              <a:t>Respite Care (MSSP)</a:t>
            </a:r>
          </a:p>
          <a:p>
            <a:endParaRPr lang="en-US" sz="2000" dirty="0"/>
          </a:p>
        </p:txBody>
      </p:sp>
      <p:sp>
        <p:nvSpPr>
          <p:cNvPr id="11" name="Arrow: Right 10">
            <a:extLst>
              <a:ext uri="{FF2B5EF4-FFF2-40B4-BE49-F238E27FC236}">
                <a16:creationId xmlns:a16="http://schemas.microsoft.com/office/drawing/2014/main" id="{C5D5FA08-6186-F9BF-2934-AB26291CF203}"/>
              </a:ext>
              <a:ext uri="{C183D7F6-B498-43B3-948B-1728B52AA6E4}">
                <adec:decorative xmlns:adec="http://schemas.microsoft.com/office/drawing/2017/decorative" val="1"/>
              </a:ext>
            </a:extLst>
          </p:cNvPr>
          <p:cNvSpPr/>
          <p:nvPr/>
        </p:nvSpPr>
        <p:spPr>
          <a:xfrm>
            <a:off x="5363926" y="1387475"/>
            <a:ext cx="799292" cy="548640"/>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Segoe UI"/>
              <a:ea typeface="+mn-ea"/>
              <a:cs typeface="+mn-cs"/>
            </a:endParaRPr>
          </a:p>
        </p:txBody>
      </p:sp>
      <p:sp>
        <p:nvSpPr>
          <p:cNvPr id="10" name="Content Placeholder 9">
            <a:extLst>
              <a:ext uri="{FF2B5EF4-FFF2-40B4-BE49-F238E27FC236}">
                <a16:creationId xmlns:a16="http://schemas.microsoft.com/office/drawing/2014/main" id="{9DC2DE4B-1967-5381-A167-7BE197B94458}"/>
              </a:ext>
            </a:extLst>
          </p:cNvPr>
          <p:cNvSpPr>
            <a:spLocks noGrp="1"/>
          </p:cNvSpPr>
          <p:nvPr>
            <p:ph sz="quarter" idx="14"/>
          </p:nvPr>
        </p:nvSpPr>
        <p:spPr>
          <a:xfrm>
            <a:off x="6169991" y="1387475"/>
            <a:ext cx="5181600" cy="3638547"/>
          </a:xfrm>
          <a:solidFill>
            <a:srgbClr val="FDE9C6"/>
          </a:solidFill>
        </p:spPr>
        <p:txBody>
          <a:bodyPr/>
          <a:lstStyle/>
          <a:p>
            <a:pPr marL="0" indent="0">
              <a:buNone/>
            </a:pPr>
            <a:r>
              <a:rPr lang="en-US" sz="2000" dirty="0">
                <a:latin typeface="Segoe UI Semibold" panose="020B0702040204020203" pitchFamily="34" charset="0"/>
                <a:cs typeface="Segoe UI Semibold" panose="020B0702040204020203" pitchFamily="34" charset="0"/>
              </a:rPr>
              <a:t>Proposed De Novo Waiver Service</a:t>
            </a:r>
            <a:endParaRPr lang="en-US" sz="2000" dirty="0">
              <a:solidFill>
                <a:srgbClr val="FF0000"/>
              </a:solidFill>
              <a:latin typeface="Segoe UI Semibold" panose="020B0702040204020203" pitchFamily="34" charset="0"/>
              <a:cs typeface="Segoe UI Semibold" panose="020B0702040204020203" pitchFamily="34" charset="0"/>
            </a:endParaRPr>
          </a:p>
          <a:p>
            <a:r>
              <a:rPr lang="en-US" sz="2000" dirty="0">
                <a:latin typeface="+mj-lt"/>
                <a:cs typeface="Segoe UI Semibold" panose="020B0702040204020203" pitchFamily="34" charset="0"/>
              </a:rPr>
              <a:t>Respite (Home)</a:t>
            </a:r>
          </a:p>
          <a:p>
            <a:pPr lvl="1"/>
            <a:r>
              <a:rPr lang="en-US" sz="1800" dirty="0">
                <a:latin typeface="+mj-lt"/>
                <a:cs typeface="Segoe UI Semibold" panose="020B0702040204020203" pitchFamily="34" charset="0"/>
              </a:rPr>
              <a:t>Available in Child and Adult de novo waivers </a:t>
            </a:r>
          </a:p>
          <a:p>
            <a:pPr lvl="1"/>
            <a:r>
              <a:rPr lang="en-US" sz="1800" dirty="0">
                <a:latin typeface="+mj-lt"/>
                <a:cs typeface="Segoe UI Semibold" panose="020B0702040204020203" pitchFamily="34" charset="0"/>
              </a:rPr>
              <a:t>Combined definition of home respite services from HCBA and MCWP respite</a:t>
            </a:r>
          </a:p>
          <a:p>
            <a:endParaRPr lang="en-US" dirty="0"/>
          </a:p>
        </p:txBody>
      </p:sp>
      <p:sp>
        <p:nvSpPr>
          <p:cNvPr id="9" name="Rectangle 8">
            <a:extLst>
              <a:ext uri="{FF2B5EF4-FFF2-40B4-BE49-F238E27FC236}">
                <a16:creationId xmlns:a16="http://schemas.microsoft.com/office/drawing/2014/main" id="{93A799E4-4126-043B-2DE9-004D3C1FCB79}"/>
              </a:ext>
            </a:extLst>
          </p:cNvPr>
          <p:cNvSpPr/>
          <p:nvPr/>
        </p:nvSpPr>
        <p:spPr>
          <a:xfrm>
            <a:off x="838200" y="5176069"/>
            <a:ext cx="10442362" cy="1180281"/>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b="1" dirty="0">
                <a:solidFill>
                  <a:schemeClr val="tx1"/>
                </a:solidFill>
                <a:cs typeface="Segoe UI"/>
              </a:rPr>
              <a:t>Discussion Questions</a:t>
            </a:r>
          </a:p>
          <a:p>
            <a:pPr marL="342900" indent="-342900">
              <a:buClr>
                <a:schemeClr val="accent4"/>
              </a:buClr>
              <a:buAutoNum type="arabicPeriod"/>
            </a:pPr>
            <a:r>
              <a:rPr lang="en-US" dirty="0">
                <a:solidFill>
                  <a:schemeClr val="tx1"/>
                </a:solidFill>
                <a:cs typeface="Segoe UI"/>
              </a:rPr>
              <a:t>What are your experiences with this service? </a:t>
            </a:r>
          </a:p>
          <a:p>
            <a:pPr marL="342900" indent="-342900">
              <a:buClr>
                <a:schemeClr val="accent4"/>
              </a:buClr>
              <a:buAutoNum type="arabicPeriod"/>
            </a:pPr>
            <a:r>
              <a:rPr lang="en-US" dirty="0">
                <a:solidFill>
                  <a:schemeClr val="tx1"/>
                </a:solidFill>
                <a:cs typeface="Segoe UI"/>
              </a:rPr>
              <a:t>Are there additional factors that DHCS should consider in defining this service? </a:t>
            </a:r>
          </a:p>
          <a:p>
            <a:pPr marL="342900" indent="-342900">
              <a:buClr>
                <a:schemeClr val="accent4"/>
              </a:buClr>
              <a:buAutoNum type="arabicPeriod"/>
            </a:pPr>
            <a:r>
              <a:rPr lang="en-US" dirty="0">
                <a:solidFill>
                  <a:schemeClr val="tx1"/>
                </a:solidFill>
                <a:cs typeface="Segoe UI"/>
              </a:rPr>
              <a:t>Do you have concerns with the updated waiver service as proposed?</a:t>
            </a:r>
          </a:p>
        </p:txBody>
      </p:sp>
      <p:sp>
        <p:nvSpPr>
          <p:cNvPr id="14" name="TextBox 13">
            <a:extLst>
              <a:ext uri="{FF2B5EF4-FFF2-40B4-BE49-F238E27FC236}">
                <a16:creationId xmlns:a16="http://schemas.microsoft.com/office/drawing/2014/main" id="{3F27B61A-6443-3F0B-E0F9-105BD50AFE3F}"/>
              </a:ext>
            </a:extLst>
          </p:cNvPr>
          <p:cNvSpPr txBox="1"/>
          <p:nvPr/>
        </p:nvSpPr>
        <p:spPr>
          <a:xfrm>
            <a:off x="126356" y="6479357"/>
            <a:ext cx="11939285" cy="255637"/>
          </a:xfrm>
          <a:prstGeom prst="rect">
            <a:avLst/>
          </a:prstGeom>
        </p:spPr>
        <p:txBody>
          <a:bodyPr wrap="square" lIns="91440" tIns="45720" rIns="91440" bIns="45720" rtlCol="0" anchor="t">
            <a:noAutofit/>
          </a:bodyPr>
          <a:lstStyle/>
          <a:p>
            <a:pPr marL="0" marR="0" lvl="0" indent="0" algn="ctr" defTabSz="914400" rtl="0" eaLnBrk="1" fontAlgn="auto" latinLnBrk="0" hangingPunct="1">
              <a:lnSpc>
                <a:spcPct val="100000"/>
              </a:lnSpc>
              <a:spcBef>
                <a:spcPts val="0"/>
              </a:spcBef>
              <a:spcAft>
                <a:spcPts val="0"/>
              </a:spcAft>
              <a:buClr>
                <a:srgbClr val="ECEEF0"/>
              </a:buClr>
              <a:buSzTx/>
              <a:buFontTx/>
              <a:buNone/>
              <a:tabLst/>
              <a:defRPr/>
            </a:pPr>
            <a:r>
              <a:rPr kumimoji="0" lang="en-US" sz="1800" b="0" i="1" u="none" strike="noStrike" kern="1200" cap="none" spc="0" normalizeH="0" baseline="0" noProof="0" dirty="0">
                <a:ln>
                  <a:noFill/>
                </a:ln>
                <a:solidFill>
                  <a:srgbClr val="C00000"/>
                </a:solidFill>
                <a:effectLst/>
                <a:uLnTx/>
                <a:uFillTx/>
                <a:latin typeface="Segoe UI"/>
                <a:ea typeface="+mn-ea"/>
                <a:cs typeface="+mn-cs"/>
              </a:rPr>
              <a:t>Note: These materials are pre-decisional and subject to change pending State budget and policy considerations</a:t>
            </a:r>
          </a:p>
        </p:txBody>
      </p:sp>
      <p:sp>
        <p:nvSpPr>
          <p:cNvPr id="8" name="Slide Number Placeholder 7">
            <a:extLst>
              <a:ext uri="{FF2B5EF4-FFF2-40B4-BE49-F238E27FC236}">
                <a16:creationId xmlns:a16="http://schemas.microsoft.com/office/drawing/2014/main" id="{34D56883-3287-EC7E-48F7-921ACE05F9F1}"/>
              </a:ext>
              <a:ext uri="{C183D7F6-B498-43B3-948B-1728B52AA6E4}">
                <adec:decorative xmlns:adec="http://schemas.microsoft.com/office/drawing/2017/decorative" val="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Tree>
    <p:extLst>
      <p:ext uri="{BB962C8B-B14F-4D97-AF65-F5344CB8AC3E}">
        <p14:creationId xmlns:p14="http://schemas.microsoft.com/office/powerpoint/2010/main" val="41478901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t>Upcoming Workgroup Sessions</a:t>
            </a:r>
          </a:p>
        </p:txBody>
      </p:sp>
      <p:graphicFrame>
        <p:nvGraphicFramePr>
          <p:cNvPr id="13" name="Content Placeholder 5">
            <a:extLst>
              <a:ext uri="{FF2B5EF4-FFF2-40B4-BE49-F238E27FC236}">
                <a16:creationId xmlns:a16="http://schemas.microsoft.com/office/drawing/2014/main" id="{7D51772A-BEB2-2C7E-C6A8-E0C1732464ED}"/>
              </a:ext>
              <a:ext uri="{C183D7F6-B498-43B3-948B-1728B52AA6E4}">
                <adec:decorative xmlns:adec="http://schemas.microsoft.com/office/drawing/2017/decorative" val="0"/>
              </a:ext>
            </a:extLst>
          </p:cNvPr>
          <p:cNvGraphicFramePr>
            <a:graphicFrameLocks/>
          </p:cNvGraphicFramePr>
          <p:nvPr>
            <p:extLst>
              <p:ext uri="{D42A27DB-BD31-4B8C-83A1-F6EECF244321}">
                <p14:modId xmlns:p14="http://schemas.microsoft.com/office/powerpoint/2010/main" val="798826372"/>
              </p:ext>
            </p:extLst>
          </p:nvPr>
        </p:nvGraphicFramePr>
        <p:xfrm>
          <a:off x="838200" y="2216503"/>
          <a:ext cx="10515600" cy="1950720"/>
        </p:xfrm>
        <a:graphic>
          <a:graphicData uri="http://schemas.openxmlformats.org/drawingml/2006/table">
            <a:tbl>
              <a:tblPr firstRow="1" bandRow="1">
                <a:tableStyleId>{69012ECD-51FC-41F1-AA8D-1B2483CD663E}</a:tableStyleId>
              </a:tblPr>
              <a:tblGrid>
                <a:gridCol w="4549309">
                  <a:extLst>
                    <a:ext uri="{9D8B030D-6E8A-4147-A177-3AD203B41FA5}">
                      <a16:colId xmlns:a16="http://schemas.microsoft.com/office/drawing/2014/main" val="1661605173"/>
                    </a:ext>
                  </a:extLst>
                </a:gridCol>
                <a:gridCol w="2403941">
                  <a:extLst>
                    <a:ext uri="{9D8B030D-6E8A-4147-A177-3AD203B41FA5}">
                      <a16:colId xmlns:a16="http://schemas.microsoft.com/office/drawing/2014/main" val="767589102"/>
                    </a:ext>
                  </a:extLst>
                </a:gridCol>
                <a:gridCol w="3562350">
                  <a:extLst>
                    <a:ext uri="{9D8B030D-6E8A-4147-A177-3AD203B41FA5}">
                      <a16:colId xmlns:a16="http://schemas.microsoft.com/office/drawing/2014/main" val="4238341802"/>
                    </a:ext>
                  </a:extLst>
                </a:gridCol>
              </a:tblGrid>
              <a:tr h="0">
                <a:tc>
                  <a:txBody>
                    <a:bodyPr/>
                    <a:lstStyle/>
                    <a:p>
                      <a:pPr algn="ctr"/>
                      <a:r>
                        <a:rPr lang="en-US" sz="2000">
                          <a:solidFill>
                            <a:schemeClr val="bg1"/>
                          </a:solidFill>
                        </a:rPr>
                        <a:t>Session Type</a:t>
                      </a:r>
                    </a:p>
                  </a:txBody>
                  <a:tcPr marL="182880" marR="182880" marT="91440" marB="91440">
                    <a:lnR w="6350" cap="flat" cmpd="sng" algn="ctr">
                      <a:solidFill>
                        <a:schemeClr val="tx1"/>
                      </a:solidFill>
                      <a:prstDash val="solid"/>
                      <a:round/>
                      <a:headEnd type="none" w="med" len="med"/>
                      <a:tailEnd type="none" w="med" len="med"/>
                    </a:lnR>
                    <a:solidFill>
                      <a:srgbClr val="173059"/>
                    </a:solidFill>
                  </a:tcPr>
                </a:tc>
                <a:tc>
                  <a:txBody>
                    <a:bodyPr/>
                    <a:lstStyle/>
                    <a:p>
                      <a:pPr algn="ctr"/>
                      <a:r>
                        <a:rPr lang="en-US" sz="2000"/>
                        <a:t>Date</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tcPr>
                </a:tc>
                <a:tc>
                  <a:txBody>
                    <a:bodyPr/>
                    <a:lstStyle/>
                    <a:p>
                      <a:pPr algn="ctr"/>
                      <a:r>
                        <a:rPr lang="en-US" sz="2000"/>
                        <a:t>Time</a:t>
                      </a:r>
                    </a:p>
                  </a:txBody>
                  <a:tcPr marL="182880" marR="182880" marT="91440" marB="91440">
                    <a:lnL w="635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3226043129"/>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cs typeface="Segoe UI" panose="020B0502040204020203" pitchFamily="34" charset="0"/>
                        </a:rPr>
                        <a:t>Session 6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July 23,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9:00 – 10:00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3483458660"/>
                  </a:ext>
                </a:extLst>
              </a:tr>
              <a:tr h="0">
                <a:tc>
                  <a:txBody>
                    <a:bodyPr/>
                    <a:lstStyle/>
                    <a:p>
                      <a:pPr marL="0" marR="0" algn="l"/>
                      <a:r>
                        <a:rPr lang="en-US" sz="2000" b="0" i="0">
                          <a:solidFill>
                            <a:schemeClr val="tx1"/>
                          </a:solidFill>
                          <a:effectLst/>
                          <a:latin typeface="Segoe UI" panose="020B0502040204020203" pitchFamily="34" charset="0"/>
                          <a:cs typeface="Segoe UI" panose="020B0502040204020203" pitchFamily="34" charset="0"/>
                        </a:rPr>
                        <a:t>Session 7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12,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10:00 – 11:30 am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1628655030"/>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a:solidFill>
                            <a:schemeClr val="tx1"/>
                          </a:solidFill>
                          <a:effectLst/>
                          <a:latin typeface="Segoe UI" panose="020B0502040204020203" pitchFamily="34" charset="0"/>
                          <a:cs typeface="Segoe UI" panose="020B0502040204020203" pitchFamily="34" charset="0"/>
                        </a:rPr>
                        <a:t>Session 8 Stakeholder Meeting</a:t>
                      </a:r>
                    </a:p>
                  </a:txBody>
                  <a:tcPr marL="182880" marR="182880" marT="91440" marB="91440">
                    <a:lnR w="6350" cap="flat" cmpd="sng" algn="ctr">
                      <a:solidFill>
                        <a:schemeClr val="tx1"/>
                      </a:solidFill>
                      <a:prstDash val="solid"/>
                      <a:round/>
                      <a:headEnd type="none" w="med" len="med"/>
                      <a:tailEnd type="none" w="med" len="med"/>
                    </a:lnR>
                    <a:noFill/>
                  </a:tcPr>
                </a:tc>
                <a:tc>
                  <a:txBody>
                    <a:bodyPr/>
                    <a:lstStyle/>
                    <a:p>
                      <a:pPr marL="0" marR="0" algn="l"/>
                      <a:r>
                        <a:rPr lang="en-US" sz="2000" b="0" i="0">
                          <a:solidFill>
                            <a:schemeClr val="tx1"/>
                          </a:solidFill>
                          <a:effectLst/>
                          <a:latin typeface="Segoe UI" panose="020B0502040204020203" pitchFamily="34" charset="0"/>
                          <a:ea typeface="DengXian" panose="02010600030101010101" pitchFamily="2" charset="-122"/>
                          <a:cs typeface="Segoe UI" panose="020B0502040204020203" pitchFamily="34" charset="0"/>
                        </a:rPr>
                        <a:t>August 15, 2025</a:t>
                      </a:r>
                    </a:p>
                  </a:txBody>
                  <a:tcPr marL="182880" marR="182880" marT="91440" marB="9144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b="0" i="0" dirty="0">
                          <a:solidFill>
                            <a:schemeClr val="tx1"/>
                          </a:solidFill>
                          <a:effectLst/>
                          <a:latin typeface="Segoe UI" panose="020B0502040204020203" pitchFamily="34" charset="0"/>
                          <a:ea typeface="DengXian" panose="02010600030101010101" pitchFamily="2" charset="-122"/>
                          <a:cs typeface="Segoe UI" panose="020B0502040204020203" pitchFamily="34" charset="0"/>
                        </a:rPr>
                        <a:t>1:00 – 2:00 pm PT</a:t>
                      </a:r>
                    </a:p>
                  </a:txBody>
                  <a:tcPr marL="182880" marR="182880" marT="91440" marB="91440">
                    <a:lnL w="6350" cap="flat" cmpd="sng" algn="ctr">
                      <a:solidFill>
                        <a:schemeClr val="tx1"/>
                      </a:solidFill>
                      <a:prstDash val="solid"/>
                      <a:round/>
                      <a:headEnd type="none" w="med" len="med"/>
                      <a:tailEnd type="none" w="med" len="med"/>
                    </a:lnL>
                    <a:noFill/>
                  </a:tcPr>
                </a:tc>
                <a:extLst>
                  <a:ext uri="{0D108BD9-81ED-4DB2-BD59-A6C34878D82A}">
                    <a16:rowId xmlns:a16="http://schemas.microsoft.com/office/drawing/2014/main" val="2780155721"/>
                  </a:ext>
                </a:extLst>
              </a:tr>
            </a:tbl>
          </a:graphicData>
        </a:graphic>
      </p:graphicFrame>
      <p:sp>
        <p:nvSpPr>
          <p:cNvPr id="4" name="Slide Number Placeholder 3">
            <a:extLst>
              <a:ext uri="{FF2B5EF4-FFF2-40B4-BE49-F238E27FC236}">
                <a16:creationId xmlns:a16="http://schemas.microsoft.com/office/drawing/2014/main" id="{3912E9FA-53D1-B69C-88D8-AC20CE039646}"/>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23</a:t>
            </a:fld>
            <a:endParaRPr lang="en-US"/>
          </a:p>
        </p:txBody>
      </p:sp>
    </p:spTree>
    <p:extLst>
      <p:ext uri="{BB962C8B-B14F-4D97-AF65-F5344CB8AC3E}">
        <p14:creationId xmlns:p14="http://schemas.microsoft.com/office/powerpoint/2010/main" val="11992683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63562"/>
            <a:ext cx="10515600" cy="1325563"/>
          </a:xfrm>
        </p:spPr>
        <p:txBody>
          <a:bodyPr>
            <a:normAutofit/>
          </a:bodyPr>
          <a:lstStyle/>
          <a:p>
            <a:r>
              <a:rPr lang="en-US"/>
              <a:t>Next Steps</a:t>
            </a:r>
          </a:p>
        </p:txBody>
      </p:sp>
      <p:sp>
        <p:nvSpPr>
          <p:cNvPr id="3" name="Content Placeholder 2"/>
          <p:cNvSpPr>
            <a:spLocks noGrp="1"/>
          </p:cNvSpPr>
          <p:nvPr>
            <p:ph sz="quarter" idx="13"/>
          </p:nvPr>
        </p:nvSpPr>
        <p:spPr>
          <a:xfrm>
            <a:off x="838200" y="2194560"/>
            <a:ext cx="10706100" cy="4099878"/>
          </a:xfrm>
        </p:spPr>
        <p:txBody>
          <a:bodyPr vert="horz" lIns="91440" tIns="45720" rIns="91440" bIns="45720" rtlCol="0" anchor="t">
            <a:noAutofit/>
          </a:bodyPr>
          <a:lstStyle/>
          <a:p>
            <a:r>
              <a:rPr lang="en-US">
                <a:latin typeface="+mn-lt"/>
                <a:cs typeface="Times New Roman"/>
              </a:rPr>
              <a:t>HCBS Integration Planning Workgroup Session #6: July 23, 2025</a:t>
            </a:r>
          </a:p>
          <a:p>
            <a:pPr marL="0" indent="0">
              <a:buNone/>
            </a:pPr>
            <a:r>
              <a:rPr lang="en-US">
                <a:latin typeface="+mn-lt"/>
                <a:cs typeface="Times New Roman"/>
              </a:rPr>
              <a:t>   from 9:00-10:00 am PT</a:t>
            </a:r>
          </a:p>
          <a:p>
            <a:r>
              <a:rPr lang="en-US">
                <a:latin typeface="+mn-lt"/>
                <a:cs typeface="Times New Roman"/>
              </a:rPr>
              <a:t>Contact the team with questions, suggested topics for discussion, or other input at </a:t>
            </a:r>
            <a:r>
              <a:rPr lang="en-US" b="1">
                <a:latin typeface="+mn-lt"/>
                <a:cs typeface="Times New Roman"/>
                <a:hlinkClick r:id="rId3"/>
              </a:rPr>
              <a:t>HCBSIntegration@dhcs.ca.gov</a:t>
            </a:r>
            <a:r>
              <a:rPr lang="en-US" b="1">
                <a:latin typeface="+mn-lt"/>
                <a:cs typeface="Times New Roman"/>
              </a:rPr>
              <a:t> </a:t>
            </a:r>
          </a:p>
        </p:txBody>
      </p:sp>
      <p:sp>
        <p:nvSpPr>
          <p:cNvPr id="6" name="Slide Number Placeholder 5">
            <a:extLst>
              <a:ext uri="{FF2B5EF4-FFF2-40B4-BE49-F238E27FC236}">
                <a16:creationId xmlns:a16="http://schemas.microsoft.com/office/drawing/2014/main" id="{DAB4EAD8-8968-9F51-4217-B7A045D03A5A}"/>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pPr/>
              <a:t>24</a:t>
            </a:fld>
            <a:endParaRPr lang="en-US"/>
          </a:p>
        </p:txBody>
      </p:sp>
    </p:spTree>
    <p:extLst>
      <p:ext uri="{BB962C8B-B14F-4D97-AF65-F5344CB8AC3E}">
        <p14:creationId xmlns:p14="http://schemas.microsoft.com/office/powerpoint/2010/main" val="19263209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743403-EA35-18E6-5CA1-7E8150B6B85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655D880-C387-7E7F-2D6B-08941AB2B944}"/>
              </a:ext>
            </a:extLst>
          </p:cNvPr>
          <p:cNvSpPr>
            <a:spLocks noGrp="1"/>
          </p:cNvSpPr>
          <p:nvPr>
            <p:ph type="title"/>
          </p:nvPr>
        </p:nvSpPr>
        <p:spPr/>
        <p:txBody>
          <a:bodyPr>
            <a:normAutofit/>
          </a:bodyPr>
          <a:lstStyle/>
          <a:p>
            <a:r>
              <a:rPr lang="en-US"/>
              <a:t>Appendix</a:t>
            </a:r>
          </a:p>
        </p:txBody>
      </p:sp>
    </p:spTree>
    <p:extLst>
      <p:ext uri="{BB962C8B-B14F-4D97-AF65-F5344CB8AC3E}">
        <p14:creationId xmlns:p14="http://schemas.microsoft.com/office/powerpoint/2010/main" val="16534406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E92E1A98-A58F-5D58-0B05-1F7905A73A42}"/>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26</a:t>
            </a:fld>
            <a:endParaRPr lang="en-US"/>
          </a:p>
        </p:txBody>
      </p:sp>
      <p:sp>
        <p:nvSpPr>
          <p:cNvPr id="5" name="Title 4">
            <a:extLst>
              <a:ext uri="{FF2B5EF4-FFF2-40B4-BE49-F238E27FC236}">
                <a16:creationId xmlns:a16="http://schemas.microsoft.com/office/drawing/2014/main" id="{5C729632-E375-7CA6-CE7C-A31D64907F76}"/>
              </a:ext>
            </a:extLst>
          </p:cNvPr>
          <p:cNvSpPr>
            <a:spLocks noGrp="1"/>
          </p:cNvSpPr>
          <p:nvPr>
            <p:ph type="title"/>
          </p:nvPr>
        </p:nvSpPr>
        <p:spPr/>
        <p:txBody>
          <a:bodyPr/>
          <a:lstStyle/>
          <a:p>
            <a:r>
              <a:rPr lang="en-US" dirty="0"/>
              <a:t>Non-Overlapping Services to be Added to De Novo Adult Waiver</a:t>
            </a:r>
          </a:p>
        </p:txBody>
      </p:sp>
      <p:sp>
        <p:nvSpPr>
          <p:cNvPr id="6" name="Content Placeholder 5">
            <a:extLst>
              <a:ext uri="{FF2B5EF4-FFF2-40B4-BE49-F238E27FC236}">
                <a16:creationId xmlns:a16="http://schemas.microsoft.com/office/drawing/2014/main" id="{4FCE0E03-FE08-61EE-C9D1-D50677CEB3EF}"/>
              </a:ext>
            </a:extLst>
          </p:cNvPr>
          <p:cNvSpPr>
            <a:spLocks noGrp="1"/>
          </p:cNvSpPr>
          <p:nvPr>
            <p:ph sz="quarter" idx="13"/>
          </p:nvPr>
        </p:nvSpPr>
        <p:spPr>
          <a:xfrm>
            <a:off x="414528" y="2035935"/>
            <a:ext cx="5257801" cy="3761359"/>
          </a:xfrm>
          <a:solidFill>
            <a:schemeClr val="bg1"/>
          </a:solidFill>
        </p:spPr>
        <p:txBody>
          <a:bodyPr/>
          <a:lstStyle/>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Adult Day Care​</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Assisted Living Services (Homemaker; Home Health Aide; Personal Care)​</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Attendant Care​</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Augmented Plan of Care Development and Follow-up​</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Care Management: NF Transition Care Coordination​</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Care Management: Transitional Case Management​</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Communication: Translation/Interpretation​</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Continuous Nursing and Supportive Services​</a:t>
            </a:r>
            <a:endParaRPr lang="en-US" sz="1800" b="0" i="0" u="none" strike="noStrike" dirty="0">
              <a:solidFill>
                <a:sysClr val="windowText" lastClr="000000"/>
              </a:solidFill>
              <a:effectLst/>
              <a:latin typeface="+mn-lt"/>
            </a:endParaRPr>
          </a:p>
          <a:p>
            <a:pPr>
              <a:buClr>
                <a:schemeClr val="accent2"/>
              </a:buClr>
              <a:buFont typeface="Arial" panose="020B0604020202020204" pitchFamily="34" charset="0"/>
              <a:buChar char="•"/>
            </a:pPr>
            <a:endParaRPr lang="en-US" dirty="0">
              <a:solidFill>
                <a:sysClr val="windowText" lastClr="000000"/>
              </a:solidFill>
            </a:endParaRPr>
          </a:p>
        </p:txBody>
      </p:sp>
      <p:sp>
        <p:nvSpPr>
          <p:cNvPr id="7" name="Content Placeholder 6">
            <a:extLst>
              <a:ext uri="{FF2B5EF4-FFF2-40B4-BE49-F238E27FC236}">
                <a16:creationId xmlns:a16="http://schemas.microsoft.com/office/drawing/2014/main" id="{F3648182-CC88-48E0-3983-2899C4CE47EE}"/>
              </a:ext>
            </a:extLst>
          </p:cNvPr>
          <p:cNvSpPr>
            <a:spLocks noGrp="1"/>
          </p:cNvSpPr>
          <p:nvPr>
            <p:ph sz="quarter" idx="14"/>
          </p:nvPr>
        </p:nvSpPr>
        <p:spPr>
          <a:xfrm>
            <a:off x="5938893" y="2035934"/>
            <a:ext cx="5838579" cy="3761359"/>
          </a:xfrm>
          <a:solidFill>
            <a:schemeClr val="bg1"/>
          </a:solidFill>
        </p:spPr>
        <p:txBody>
          <a:bodyPr/>
          <a:lstStyle/>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Family/Caregiving Training​</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Medi-Cal Supplements for Infants and Children in Foster Care​</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Paramedical Service​</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Psychotherapy​</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Residential Habilitation​</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Social Support​</a:t>
            </a:r>
          </a:p>
          <a:p>
            <a:pPr fontAlgn="base">
              <a:lnSpc>
                <a:spcPts val="1800"/>
              </a:lnSpc>
              <a:spcBef>
                <a:spcPts val="600"/>
              </a:spcBef>
              <a:spcAft>
                <a:spcPts val="0"/>
              </a:spcAft>
              <a:buClr>
                <a:schemeClr val="accent2"/>
              </a:buClr>
              <a:buFont typeface="Arial" panose="020B0604020202020204" pitchFamily="34" charset="0"/>
              <a:buChar char="•"/>
            </a:pPr>
            <a:r>
              <a:rPr lang="en-US" sz="1800" dirty="0">
                <a:solidFill>
                  <a:sysClr val="windowText" lastClr="000000"/>
                </a:solidFill>
              </a:rPr>
              <a:t>Specialized Non-Medical Home Equipment​</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Supplemental Protective Supervision​</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Therapeutic Counseling​</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Therapeutic Services​</a:t>
            </a:r>
            <a:endParaRPr lang="en-US" sz="1800" b="0" i="0" u="none" strike="noStrike" dirty="0">
              <a:solidFill>
                <a:sysClr val="windowText" lastClr="000000"/>
              </a:solidFill>
              <a:effectLst/>
              <a:latin typeface="+mn-lt"/>
            </a:endParaRPr>
          </a:p>
          <a:p>
            <a:pPr fontAlgn="base">
              <a:lnSpc>
                <a:spcPts val="1800"/>
              </a:lnSpc>
              <a:spcBef>
                <a:spcPts val="600"/>
              </a:spcBef>
              <a:spcAft>
                <a:spcPts val="0"/>
              </a:spcAft>
              <a:buClr>
                <a:schemeClr val="accent2"/>
              </a:buClr>
              <a:buFont typeface="Arial" panose="020B0604020202020204" pitchFamily="34" charset="0"/>
              <a:buChar char="•"/>
            </a:pPr>
            <a:r>
              <a:rPr lang="en-US" sz="1800" b="0" i="0" u="none" strike="noStrike" kern="1200" dirty="0">
                <a:solidFill>
                  <a:sysClr val="windowText" lastClr="000000"/>
                </a:solidFill>
                <a:effectLst/>
                <a:latin typeface="+mn-lt"/>
              </a:rPr>
              <a:t>Transportation​</a:t>
            </a:r>
            <a:endParaRPr lang="en-US" sz="1800" b="0" i="0" u="none" strike="noStrike" dirty="0">
              <a:solidFill>
                <a:sysClr val="windowText" lastClr="000000"/>
              </a:solidFill>
              <a:effectLst/>
              <a:latin typeface="+mn-lt"/>
            </a:endParaRPr>
          </a:p>
          <a:p>
            <a:pPr>
              <a:buClr>
                <a:schemeClr val="accent2"/>
              </a:buClr>
              <a:buFont typeface="Arial" panose="020B0604020202020204" pitchFamily="34" charset="0"/>
              <a:buChar char="•"/>
            </a:pPr>
            <a:endParaRPr lang="en-US" dirty="0">
              <a:solidFill>
                <a:sysClr val="windowText" lastClr="000000"/>
              </a:solidFill>
            </a:endParaRPr>
          </a:p>
        </p:txBody>
      </p:sp>
      <p:sp>
        <p:nvSpPr>
          <p:cNvPr id="8" name="TextBox 7">
            <a:extLst>
              <a:ext uri="{FF2B5EF4-FFF2-40B4-BE49-F238E27FC236}">
                <a16:creationId xmlns:a16="http://schemas.microsoft.com/office/drawing/2014/main" id="{EF15B7FE-55E7-77D7-3150-2D67B3DDEE3D}"/>
              </a:ext>
            </a:extLst>
          </p:cNvPr>
          <p:cNvSpPr txBox="1"/>
          <p:nvPr/>
        </p:nvSpPr>
        <p:spPr>
          <a:xfrm>
            <a:off x="524256" y="6094105"/>
            <a:ext cx="11253216" cy="320675"/>
          </a:xfrm>
          <a:prstGeom prst="rect">
            <a:avLst/>
          </a:prstGeom>
        </p:spPr>
        <p:txBody>
          <a:bodyPr wrap="square" rtlCol="0">
            <a:normAutofit fontScale="62500" lnSpcReduction="20000"/>
          </a:bodyPr>
          <a:lstStyle/>
          <a:p>
            <a:pPr algn="l">
              <a:buClr>
                <a:schemeClr val="accent5"/>
              </a:buClr>
            </a:pPr>
            <a:r>
              <a:rPr lang="en-US" sz="2800" i="1" dirty="0"/>
              <a:t>This content is included for reference but is not the primary focus of the discussion</a:t>
            </a:r>
          </a:p>
        </p:txBody>
      </p:sp>
      <p:sp>
        <p:nvSpPr>
          <p:cNvPr id="3" name="TextBox 2">
            <a:extLst>
              <a:ext uri="{FF2B5EF4-FFF2-40B4-BE49-F238E27FC236}">
                <a16:creationId xmlns:a16="http://schemas.microsoft.com/office/drawing/2014/main" id="{5AE9BF25-4791-6BCA-D493-F37C207B9579}"/>
              </a:ext>
            </a:extLst>
          </p:cNvPr>
          <p:cNvSpPr txBox="1"/>
          <p:nvPr/>
        </p:nvSpPr>
        <p:spPr>
          <a:xfrm>
            <a:off x="126357" y="6465838"/>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Tree>
    <p:extLst>
      <p:ext uri="{BB962C8B-B14F-4D97-AF65-F5344CB8AC3E}">
        <p14:creationId xmlns:p14="http://schemas.microsoft.com/office/powerpoint/2010/main" val="11916113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D8C36D-1C64-920D-0EAB-E1FC1127CC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EB7A6E-0F3D-05C0-ED17-DA7DD743E727}"/>
              </a:ext>
            </a:extLst>
          </p:cNvPr>
          <p:cNvSpPr>
            <a:spLocks noGrp="1"/>
          </p:cNvSpPr>
          <p:nvPr>
            <p:ph type="title"/>
          </p:nvPr>
        </p:nvSpPr>
        <p:spPr/>
        <p:txBody>
          <a:bodyPr>
            <a:normAutofit/>
          </a:bodyPr>
          <a:lstStyle/>
          <a:p>
            <a:r>
              <a:rPr lang="en-US">
                <a:latin typeface="Segoe UI"/>
                <a:cs typeface="Segoe UI"/>
              </a:rPr>
              <a:t>Proposed De Novo Waiver Service Packages</a:t>
            </a:r>
            <a:endParaRPr lang="en-US"/>
          </a:p>
        </p:txBody>
      </p:sp>
    </p:spTree>
    <p:extLst>
      <p:ext uri="{BB962C8B-B14F-4D97-AF65-F5344CB8AC3E}">
        <p14:creationId xmlns:p14="http://schemas.microsoft.com/office/powerpoint/2010/main" val="1697423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A33E1CB-B50D-539D-2E5E-F1972FCBD013}"/>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4</a:t>
            </a:fld>
            <a:endParaRPr lang="en-US"/>
          </a:p>
        </p:txBody>
      </p:sp>
      <p:sp>
        <p:nvSpPr>
          <p:cNvPr id="3" name="Title 2">
            <a:extLst>
              <a:ext uri="{FF2B5EF4-FFF2-40B4-BE49-F238E27FC236}">
                <a16:creationId xmlns:a16="http://schemas.microsoft.com/office/drawing/2014/main" id="{990C97FF-7C7F-DE6B-3A41-31DE49D92319}"/>
              </a:ext>
            </a:extLst>
          </p:cNvPr>
          <p:cNvSpPr>
            <a:spLocks noGrp="1"/>
          </p:cNvSpPr>
          <p:nvPr>
            <p:ph type="title"/>
          </p:nvPr>
        </p:nvSpPr>
        <p:spPr/>
        <p:txBody>
          <a:bodyPr/>
          <a:lstStyle/>
          <a:p>
            <a:r>
              <a:rPr lang="en-US">
                <a:latin typeface="Segoe UI"/>
                <a:cs typeface="Segoe UI"/>
              </a:rPr>
              <a:t>Guiding Principles for Developing Service </a:t>
            </a:r>
            <a:r>
              <a:rPr lang="en-US">
                <a:solidFill>
                  <a:schemeClr val="accent2"/>
                </a:solidFill>
                <a:latin typeface="Segoe UI"/>
                <a:cs typeface="Segoe UI"/>
              </a:rPr>
              <a:t>Packages</a:t>
            </a:r>
          </a:p>
        </p:txBody>
      </p:sp>
      <p:sp>
        <p:nvSpPr>
          <p:cNvPr id="4" name="Content Placeholder 3">
            <a:extLst>
              <a:ext uri="{FF2B5EF4-FFF2-40B4-BE49-F238E27FC236}">
                <a16:creationId xmlns:a16="http://schemas.microsoft.com/office/drawing/2014/main" id="{0DABB2FB-166C-0D7C-8C28-37D72B37D6BF}"/>
              </a:ext>
            </a:extLst>
          </p:cNvPr>
          <p:cNvSpPr>
            <a:spLocks noGrp="1"/>
          </p:cNvSpPr>
          <p:nvPr>
            <p:ph sz="quarter" idx="13"/>
          </p:nvPr>
        </p:nvSpPr>
        <p:spPr/>
        <p:txBody>
          <a:bodyPr vert="horz" lIns="91440" tIns="45720" rIns="91440" bIns="45720" rtlCol="0" anchor="t">
            <a:noAutofit/>
          </a:bodyPr>
          <a:lstStyle/>
          <a:p>
            <a:r>
              <a:rPr lang="en-US" sz="2400" dirty="0">
                <a:latin typeface="Segoe UI"/>
                <a:cs typeface="Segoe UI"/>
              </a:rPr>
              <a:t>De novo waiver service packages should:</a:t>
            </a:r>
          </a:p>
          <a:p>
            <a:pPr lvl="1">
              <a:buFont typeface="Wingdings,Sans-Serif" panose="020B0502040204020203" pitchFamily="34" charset="0"/>
              <a:buChar char="§"/>
            </a:pPr>
            <a:r>
              <a:rPr lang="en-US" sz="2000" dirty="0">
                <a:latin typeface="Segoe UI"/>
                <a:cs typeface="Segoe UI"/>
              </a:rPr>
              <a:t>Streamline similar services across existing waivers to avoid duplication</a:t>
            </a:r>
          </a:p>
          <a:p>
            <a:pPr lvl="1">
              <a:buFont typeface="Wingdings,Sans-Serif" panose="020B0502040204020203" pitchFamily="34" charset="0"/>
              <a:buChar char="§"/>
            </a:pPr>
            <a:r>
              <a:rPr lang="en-US" sz="2000" dirty="0">
                <a:latin typeface="Segoe UI"/>
                <a:cs typeface="Segoe UI"/>
              </a:rPr>
              <a:t>Include the broadest definition that encompasses all current service components for overlapping services to limit member disruption</a:t>
            </a:r>
          </a:p>
          <a:p>
            <a:pPr lvl="1">
              <a:buFont typeface="Wingdings,Sans-Serif" panose="020B0502040204020203" pitchFamily="34" charset="0"/>
              <a:buChar char="§"/>
            </a:pPr>
            <a:r>
              <a:rPr lang="en-US" sz="2000" dirty="0">
                <a:latin typeface="Segoe UI"/>
                <a:cs typeface="Segoe UI"/>
              </a:rPr>
              <a:t>Allow all current provider types to continue providing services once combined</a:t>
            </a:r>
          </a:p>
          <a:p>
            <a:pPr lvl="1">
              <a:buFont typeface="Wingdings,Sans-Serif" panose="020B0502040204020203" pitchFamily="34" charset="0"/>
              <a:buChar char="§"/>
            </a:pPr>
            <a:r>
              <a:rPr lang="en-US" sz="2000" dirty="0">
                <a:latin typeface="Segoe UI"/>
                <a:cs typeface="Segoe UI"/>
              </a:rPr>
              <a:t>Include all non-overlapping services</a:t>
            </a:r>
          </a:p>
          <a:p>
            <a:pPr lvl="1">
              <a:buFont typeface="Wingdings,Sans-Serif" panose="020B0502040204020203" pitchFamily="34" charset="0"/>
              <a:buChar char="§"/>
            </a:pPr>
            <a:r>
              <a:rPr lang="en-US" sz="2000" dirty="0">
                <a:latin typeface="Segoe UI"/>
                <a:cs typeface="Segoe UI"/>
              </a:rPr>
              <a:t>Exclude services that are covered through EPSDT for the child de novo waiver</a:t>
            </a:r>
          </a:p>
          <a:p>
            <a:r>
              <a:rPr lang="en-US" sz="2400" dirty="0">
                <a:latin typeface="Segoe UI"/>
                <a:cs typeface="Segoe UI"/>
              </a:rPr>
              <a:t>We will use an iterative design approach to refine initial concepts of service packages, based on stakeholder input and fiscal modeling </a:t>
            </a:r>
          </a:p>
          <a:p>
            <a:pPr>
              <a:buFont typeface="Wingdings,Sans-Serif" panose="020B0502040204020203" pitchFamily="34" charset="0"/>
              <a:buChar char="§"/>
            </a:pPr>
            <a:endParaRPr lang="en-US" sz="2400" dirty="0"/>
          </a:p>
          <a:p>
            <a:endParaRPr lang="en-US" dirty="0"/>
          </a:p>
        </p:txBody>
      </p:sp>
      <p:sp>
        <p:nvSpPr>
          <p:cNvPr id="5" name="TextBox 4">
            <a:extLst>
              <a:ext uri="{FF2B5EF4-FFF2-40B4-BE49-F238E27FC236}">
                <a16:creationId xmlns:a16="http://schemas.microsoft.com/office/drawing/2014/main" id="{06F8CA25-6772-85BA-979B-996DB0A63B8A}"/>
              </a:ext>
              <a:ext uri="{C183D7F6-B498-43B3-948B-1728B52AA6E4}">
                <adec:decorative xmlns:adec="http://schemas.microsoft.com/office/drawing/2017/decorative" val="1"/>
              </a:ext>
            </a:extLst>
          </p:cNvPr>
          <p:cNvSpPr txBox="1"/>
          <p:nvPr/>
        </p:nvSpPr>
        <p:spPr>
          <a:xfrm>
            <a:off x="126358" y="6298057"/>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Tree>
    <p:extLst>
      <p:ext uri="{BB962C8B-B14F-4D97-AF65-F5344CB8AC3E}">
        <p14:creationId xmlns:p14="http://schemas.microsoft.com/office/powerpoint/2010/main" val="3499907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20E64F-4820-EF4C-92FB-2AEC6F146068}"/>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0DB2076-686C-BCFF-54A3-11AFB5EA37A6}"/>
              </a:ext>
              <a:ext uri="{C183D7F6-B498-43B3-948B-1728B52AA6E4}">
                <adec:decorative xmlns:adec="http://schemas.microsoft.com/office/drawing/2017/decorative" val="1"/>
              </a:ext>
            </a:extLst>
          </p:cNvPr>
          <p:cNvSpPr>
            <a:spLocks noGrp="1"/>
          </p:cNvSpPr>
          <p:nvPr>
            <p:ph type="sldNum" sz="quarter" idx="12"/>
          </p:nvPr>
        </p:nvSpPr>
        <p:spPr>
          <a:xfrm>
            <a:off x="9322443" y="6356350"/>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8090AE-F645-47C1-81A8-D4E28BF03D47}" type="slidenum">
              <a:rPr kumimoji="0" lang="en-US" sz="1200" b="0" i="0" u="none" strike="noStrike" kern="1200" cap="none" spc="0" normalizeH="0" baseline="0" noProof="0" smtClean="0">
                <a:ln>
                  <a:noFill/>
                </a:ln>
                <a:solidFill>
                  <a:srgbClr val="000000"/>
                </a:solidFill>
                <a:effectLst/>
                <a:uLnTx/>
                <a:uFillTx/>
                <a:latin typeface="Segoe UI Semilight" panose="020B0402040204020203" pitchFamily="34" charset="0"/>
                <a:ea typeface="+mn-ea"/>
                <a:cs typeface="Segoe UI Semilight" panose="020B0402040204020203"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srgbClr val="000000"/>
              </a:solidFill>
              <a:effectLst/>
              <a:uLnTx/>
              <a:uFillTx/>
              <a:latin typeface="Segoe UI Semilight" panose="020B0402040204020203" pitchFamily="34" charset="0"/>
              <a:ea typeface="+mn-ea"/>
              <a:cs typeface="Segoe UI Semilight" panose="020B0402040204020203" pitchFamily="34" charset="0"/>
            </a:endParaRPr>
          </a:p>
        </p:txBody>
      </p:sp>
      <p:sp>
        <p:nvSpPr>
          <p:cNvPr id="3" name="Title 2">
            <a:extLst>
              <a:ext uri="{FF2B5EF4-FFF2-40B4-BE49-F238E27FC236}">
                <a16:creationId xmlns:a16="http://schemas.microsoft.com/office/drawing/2014/main" id="{EF9FB081-FCD7-51CF-6910-50B645019DB1}"/>
              </a:ext>
            </a:extLst>
          </p:cNvPr>
          <p:cNvSpPr>
            <a:spLocks noGrp="1"/>
          </p:cNvSpPr>
          <p:nvPr>
            <p:ph type="title"/>
          </p:nvPr>
        </p:nvSpPr>
        <p:spPr>
          <a:xfrm>
            <a:off x="838200" y="365125"/>
            <a:ext cx="10515600" cy="1325563"/>
          </a:xfrm>
        </p:spPr>
        <p:txBody>
          <a:bodyPr/>
          <a:lstStyle/>
          <a:p>
            <a:r>
              <a:rPr lang="en-US"/>
              <a:t>Summary of Proposed Adult De Novo Waiver Service Package</a:t>
            </a:r>
          </a:p>
        </p:txBody>
      </p:sp>
      <p:sp>
        <p:nvSpPr>
          <p:cNvPr id="10" name="Content Placeholder 9">
            <a:extLst>
              <a:ext uri="{FF2B5EF4-FFF2-40B4-BE49-F238E27FC236}">
                <a16:creationId xmlns:a16="http://schemas.microsoft.com/office/drawing/2014/main" id="{E16B1F2F-7DAC-7104-7F13-DE13FAB61231}"/>
              </a:ext>
            </a:extLst>
          </p:cNvPr>
          <p:cNvSpPr>
            <a:spLocks noGrp="1"/>
          </p:cNvSpPr>
          <p:nvPr>
            <p:ph sz="quarter" idx="13"/>
          </p:nvPr>
        </p:nvSpPr>
        <p:spPr>
          <a:xfrm>
            <a:off x="838199" y="1944709"/>
            <a:ext cx="10515600" cy="4472312"/>
          </a:xfrm>
        </p:spPr>
        <p:txBody>
          <a:bodyPr vert="horz" lIns="91440" tIns="45720" rIns="91440" bIns="45720" rtlCol="0" anchor="t">
            <a:noAutofit/>
          </a:bodyPr>
          <a:lstStyle/>
          <a:p>
            <a:r>
              <a:rPr lang="en-US" sz="2400" dirty="0">
                <a:latin typeface="Segoe UI"/>
                <a:cs typeface="Segoe UI"/>
              </a:rPr>
              <a:t>Combines overlapping</a:t>
            </a:r>
            <a:r>
              <a:rPr lang="en-US" sz="2400" dirty="0">
                <a:solidFill>
                  <a:srgbClr val="FF0000"/>
                </a:solidFill>
                <a:latin typeface="Segoe UI"/>
                <a:cs typeface="Segoe UI"/>
              </a:rPr>
              <a:t> </a:t>
            </a:r>
            <a:r>
              <a:rPr lang="en-US" sz="2400" dirty="0">
                <a:latin typeface="Segoe UI"/>
                <a:cs typeface="Segoe UI"/>
              </a:rPr>
              <a:t>services with 32 unique definitions into 12 services</a:t>
            </a:r>
          </a:p>
          <a:p>
            <a:r>
              <a:rPr lang="en-US" sz="2400" dirty="0">
                <a:latin typeface="Segoe UI"/>
                <a:cs typeface="Segoe UI"/>
              </a:rPr>
              <a:t>Maintains 19 non-overlapping services</a:t>
            </a:r>
          </a:p>
          <a:p>
            <a:r>
              <a:rPr lang="en-US" sz="2400" dirty="0">
                <a:latin typeface="Segoe UI"/>
                <a:cs typeface="Segoe UI"/>
              </a:rPr>
              <a:t>Initial concept maintains some similar services with different operational models, settings, provider skill level, or level of intensity</a:t>
            </a:r>
          </a:p>
          <a:p>
            <a:pPr lvl="1"/>
            <a:r>
              <a:rPr lang="en-US" sz="2000" dirty="0">
                <a:latin typeface="Segoe UI"/>
                <a:cs typeface="Segoe UI"/>
              </a:rPr>
              <a:t>For example, adult day care, respite (facility), and respite (home)</a:t>
            </a:r>
          </a:p>
          <a:p>
            <a:r>
              <a:rPr lang="en-US" sz="2400" dirty="0">
                <a:latin typeface="Segoe UI"/>
                <a:cs typeface="Segoe UI"/>
              </a:rPr>
              <a:t>Initial concept of service package will be refined based on your input and learnings from a financial analysis</a:t>
            </a:r>
            <a:endParaRPr lang="en-US" sz="2400" strike="sngStrike" dirty="0">
              <a:latin typeface="Segoe UI"/>
              <a:cs typeface="Segoe UI"/>
            </a:endParaRPr>
          </a:p>
          <a:p>
            <a:pPr lvl="1"/>
            <a:endParaRPr lang="en-US" sz="1600" dirty="0">
              <a:latin typeface="Segoe UI"/>
              <a:cs typeface="Segoe UI"/>
            </a:endParaRPr>
          </a:p>
          <a:p>
            <a:pPr lvl="1"/>
            <a:endParaRPr lang="en-US" sz="1600" dirty="0">
              <a:latin typeface="Segoe UI"/>
              <a:cs typeface="Segoe UI"/>
            </a:endParaRPr>
          </a:p>
          <a:p>
            <a:pPr lvl="1"/>
            <a:endParaRPr lang="en-US" sz="2000" dirty="0">
              <a:latin typeface="Segoe UI"/>
              <a:cs typeface="Segoe UI"/>
            </a:endParaRPr>
          </a:p>
          <a:p>
            <a:pPr lvl="1"/>
            <a:endParaRPr lang="en-US" sz="2000" dirty="0">
              <a:latin typeface="Segoe UI"/>
              <a:cs typeface="Segoe UI"/>
            </a:endParaRPr>
          </a:p>
          <a:p>
            <a:pPr lvl="1"/>
            <a:endParaRPr lang="en-US" sz="2000" dirty="0">
              <a:latin typeface="Segoe UI"/>
              <a:cs typeface="Segoe UI"/>
            </a:endParaRPr>
          </a:p>
          <a:p>
            <a:pPr lvl="1"/>
            <a:endParaRPr lang="en-US" sz="2000" dirty="0">
              <a:latin typeface="Segoe UI"/>
              <a:cs typeface="Segoe UI"/>
            </a:endParaRPr>
          </a:p>
          <a:p>
            <a:endParaRPr lang="en-US" sz="2400" dirty="0"/>
          </a:p>
          <a:p>
            <a:endParaRPr lang="en-US" sz="2400" dirty="0"/>
          </a:p>
        </p:txBody>
      </p:sp>
      <p:sp>
        <p:nvSpPr>
          <p:cNvPr id="4" name="TextBox 3">
            <a:extLst>
              <a:ext uri="{FF2B5EF4-FFF2-40B4-BE49-F238E27FC236}">
                <a16:creationId xmlns:a16="http://schemas.microsoft.com/office/drawing/2014/main" id="{DEAD6E54-C3D8-81DE-DD13-BE3235C6BDA7}"/>
              </a:ext>
            </a:extLst>
          </p:cNvPr>
          <p:cNvSpPr txBox="1"/>
          <p:nvPr/>
        </p:nvSpPr>
        <p:spPr>
          <a:xfrm>
            <a:off x="252715" y="6356350"/>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Tree>
    <p:extLst>
      <p:ext uri="{BB962C8B-B14F-4D97-AF65-F5344CB8AC3E}">
        <p14:creationId xmlns:p14="http://schemas.microsoft.com/office/powerpoint/2010/main" val="3432231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6802FA8-872B-3B55-4B1D-BF15250E024A}"/>
              </a:ext>
              <a:ext uri="{C183D7F6-B498-43B3-948B-1728B52AA6E4}">
                <adec:decorative xmlns:adec="http://schemas.microsoft.com/office/drawing/2017/decorative" val="1"/>
              </a:ext>
            </a:extLst>
          </p:cNvPr>
          <p:cNvSpPr>
            <a:spLocks noGrp="1"/>
          </p:cNvSpPr>
          <p:nvPr>
            <p:ph type="sldNum" sz="quarter" idx="12"/>
          </p:nvPr>
        </p:nvSpPr>
        <p:spPr>
          <a:xfrm>
            <a:off x="9322443" y="6356350"/>
            <a:ext cx="2743200" cy="365125"/>
          </a:xfrm>
        </p:spPr>
        <p:txBody>
          <a:bodyPr/>
          <a:lstStyle/>
          <a:p>
            <a:pPr lvl="0"/>
            <a:fld id="{EB8090AE-F645-47C1-81A8-D4E28BF03D47}" type="slidenum">
              <a:rPr lang="en-US" noProof="0" smtClean="0"/>
              <a:pPr lvl="0"/>
              <a:t>6</a:t>
            </a:fld>
            <a:endParaRPr lang="en-US" noProof="0"/>
          </a:p>
        </p:txBody>
      </p:sp>
      <p:sp>
        <p:nvSpPr>
          <p:cNvPr id="3" name="Title 2">
            <a:extLst>
              <a:ext uri="{FF2B5EF4-FFF2-40B4-BE49-F238E27FC236}">
                <a16:creationId xmlns:a16="http://schemas.microsoft.com/office/drawing/2014/main" id="{F26BBD92-5697-1312-F04F-D27A463D0457}"/>
              </a:ext>
            </a:extLst>
          </p:cNvPr>
          <p:cNvSpPr>
            <a:spLocks noGrp="1"/>
          </p:cNvSpPr>
          <p:nvPr>
            <p:ph type="title"/>
          </p:nvPr>
        </p:nvSpPr>
        <p:spPr>
          <a:xfrm>
            <a:off x="838200" y="365125"/>
            <a:ext cx="10515600" cy="1325563"/>
          </a:xfrm>
        </p:spPr>
        <p:txBody>
          <a:bodyPr/>
          <a:lstStyle/>
          <a:p>
            <a:r>
              <a:rPr lang="en-US">
                <a:latin typeface="Segoe UI"/>
                <a:cs typeface="Segoe UI"/>
              </a:rPr>
              <a:t>Context for Child De Novo Waiver Service Package Design</a:t>
            </a:r>
          </a:p>
        </p:txBody>
      </p:sp>
      <p:sp>
        <p:nvSpPr>
          <p:cNvPr id="4" name="Content Placeholder 3">
            <a:extLst>
              <a:ext uri="{FF2B5EF4-FFF2-40B4-BE49-F238E27FC236}">
                <a16:creationId xmlns:a16="http://schemas.microsoft.com/office/drawing/2014/main" id="{160F6A43-54EE-4C4D-2DEB-E26159929710}"/>
              </a:ext>
            </a:extLst>
          </p:cNvPr>
          <p:cNvSpPr>
            <a:spLocks noGrp="1"/>
          </p:cNvSpPr>
          <p:nvPr>
            <p:ph sz="quarter" idx="13"/>
          </p:nvPr>
        </p:nvSpPr>
        <p:spPr>
          <a:xfrm>
            <a:off x="838200" y="2041658"/>
            <a:ext cx="10515600" cy="3806768"/>
          </a:xfrm>
        </p:spPr>
        <p:txBody>
          <a:bodyPr vert="horz" lIns="91440" tIns="45720" rIns="91440" bIns="45720" rtlCol="0" anchor="t">
            <a:noAutofit/>
          </a:bodyPr>
          <a:lstStyle/>
          <a:p>
            <a:r>
              <a:rPr lang="en-US" sz="2400" dirty="0">
                <a:latin typeface="Segoe UI"/>
                <a:cs typeface="Segoe UI"/>
              </a:rPr>
              <a:t>Of the four waivers, only HCBA &amp; MCWP currently cover children under 21</a:t>
            </a:r>
          </a:p>
          <a:p>
            <a:pPr lvl="1"/>
            <a:r>
              <a:rPr lang="en-US" sz="2000" dirty="0">
                <a:latin typeface="Segoe UI"/>
                <a:cs typeface="Segoe UI"/>
              </a:rPr>
              <a:t>Child enrollment in MCWP is very low to non-existent  </a:t>
            </a:r>
          </a:p>
          <a:p>
            <a:r>
              <a:rPr lang="en-US" sz="2400" dirty="0">
                <a:latin typeface="Segoe UI"/>
                <a:cs typeface="Segoe UI"/>
              </a:rPr>
              <a:t>Age restrictions currently exist on some HCBA &amp; MCWP waiver services </a:t>
            </a:r>
          </a:p>
          <a:p>
            <a:pPr lvl="1"/>
            <a:r>
              <a:rPr lang="en-US" sz="2000" dirty="0">
                <a:latin typeface="Segoe UI"/>
                <a:cs typeface="Segoe UI"/>
              </a:rPr>
              <a:t>All children on Medicaid, including those enrolled in waivers, are </a:t>
            </a:r>
            <a:r>
              <a:rPr lang="en-US" sz="2000" dirty="0">
                <a:latin typeface="Segoe UI"/>
                <a:ea typeface="Source Sans Pro"/>
                <a:cs typeface="Segoe UI"/>
              </a:rPr>
              <a:t>entitled to comprehensive Medicaid Early and Periodic Screening, Diagnostic and Treatment (EPSDT) services </a:t>
            </a:r>
            <a:endParaRPr lang="en-US" sz="2000" dirty="0"/>
          </a:p>
          <a:p>
            <a:pPr lvl="1"/>
            <a:r>
              <a:rPr lang="en-US" sz="2000" dirty="0">
                <a:latin typeface="Segoe UI"/>
                <a:ea typeface="Source Sans Pro"/>
                <a:cs typeface="Segoe UI"/>
              </a:rPr>
              <a:t>Some EPSDT services overlap with services on the waiver</a:t>
            </a:r>
            <a:endParaRPr lang="en-US" sz="2000" dirty="0">
              <a:ea typeface="Source Sans Pro"/>
            </a:endParaRPr>
          </a:p>
          <a:p>
            <a:pPr lvl="1"/>
            <a:r>
              <a:rPr lang="en-US" sz="2000" dirty="0">
                <a:latin typeface="Segoe UI"/>
                <a:ea typeface="Source Sans Pro"/>
                <a:cs typeface="Segoe UI"/>
              </a:rPr>
              <a:t>Services</a:t>
            </a:r>
            <a:r>
              <a:rPr lang="en-US" sz="2000" dirty="0">
                <a:latin typeface="Segoe UI"/>
                <a:cs typeface="Segoe UI"/>
              </a:rPr>
              <a:t> covered through EPSDT are currently limited to enrollees ages 21+</a:t>
            </a:r>
            <a:endParaRPr lang="en-US" sz="2000" dirty="0"/>
          </a:p>
          <a:p>
            <a:r>
              <a:rPr lang="en-US" sz="2400" dirty="0">
                <a:latin typeface="Segoe UI"/>
                <a:cs typeface="Segoe UI"/>
              </a:rPr>
              <a:t>Approach for child de novo waiver service package reflects this current state</a:t>
            </a:r>
          </a:p>
          <a:p>
            <a:pPr lvl="1"/>
            <a:endParaRPr lang="en-US" sz="2000" dirty="0">
              <a:latin typeface="Segoe UI"/>
              <a:cs typeface="Segoe UI"/>
            </a:endParaRPr>
          </a:p>
          <a:p>
            <a:pPr lvl="2"/>
            <a:endParaRPr lang="en-US" sz="1800" dirty="0"/>
          </a:p>
          <a:p>
            <a:pPr lvl="2"/>
            <a:endParaRPr lang="en-US" sz="1800" dirty="0"/>
          </a:p>
          <a:p>
            <a:pPr lvl="1"/>
            <a:endParaRPr lang="en-US" sz="2000" dirty="0"/>
          </a:p>
        </p:txBody>
      </p:sp>
      <p:sp>
        <p:nvSpPr>
          <p:cNvPr id="5" name="TextBox 4">
            <a:extLst>
              <a:ext uri="{FF2B5EF4-FFF2-40B4-BE49-F238E27FC236}">
                <a16:creationId xmlns:a16="http://schemas.microsoft.com/office/drawing/2014/main" id="{E8700885-3BCD-E218-7E41-E2D9E18A8C40}"/>
              </a:ext>
            </a:extLst>
          </p:cNvPr>
          <p:cNvSpPr txBox="1"/>
          <p:nvPr/>
        </p:nvSpPr>
        <p:spPr>
          <a:xfrm>
            <a:off x="126358" y="6356350"/>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Tree>
    <p:extLst>
      <p:ext uri="{BB962C8B-B14F-4D97-AF65-F5344CB8AC3E}">
        <p14:creationId xmlns:p14="http://schemas.microsoft.com/office/powerpoint/2010/main" val="24364011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6802FA8-872B-3B55-4B1D-BF15250E024A}"/>
              </a:ext>
              <a:ext uri="{C183D7F6-B498-43B3-948B-1728B52AA6E4}">
                <adec:decorative xmlns:adec="http://schemas.microsoft.com/office/drawing/2017/decorative" val="1"/>
              </a:ext>
            </a:extLst>
          </p:cNvPr>
          <p:cNvSpPr>
            <a:spLocks noGrp="1"/>
          </p:cNvSpPr>
          <p:nvPr>
            <p:ph type="sldNum" sz="quarter" idx="12"/>
          </p:nvPr>
        </p:nvSpPr>
        <p:spPr>
          <a:xfrm>
            <a:off x="9322443" y="6356350"/>
            <a:ext cx="2743200" cy="365125"/>
          </a:xfrm>
        </p:spPr>
        <p:txBody>
          <a:bodyPr/>
          <a:lstStyle/>
          <a:p>
            <a:pPr lvl="0"/>
            <a:fld id="{EB8090AE-F645-47C1-81A8-D4E28BF03D47}" type="slidenum">
              <a:rPr lang="en-US" noProof="0" smtClean="0"/>
              <a:pPr lvl="0"/>
              <a:t>7</a:t>
            </a:fld>
            <a:endParaRPr lang="en-US" noProof="0"/>
          </a:p>
        </p:txBody>
      </p:sp>
      <p:sp>
        <p:nvSpPr>
          <p:cNvPr id="3" name="Title 2">
            <a:extLst>
              <a:ext uri="{FF2B5EF4-FFF2-40B4-BE49-F238E27FC236}">
                <a16:creationId xmlns:a16="http://schemas.microsoft.com/office/drawing/2014/main" id="{F26BBD92-5697-1312-F04F-D27A463D0457}"/>
              </a:ext>
            </a:extLst>
          </p:cNvPr>
          <p:cNvSpPr>
            <a:spLocks noGrp="1"/>
          </p:cNvSpPr>
          <p:nvPr>
            <p:ph type="title"/>
          </p:nvPr>
        </p:nvSpPr>
        <p:spPr>
          <a:xfrm>
            <a:off x="838200" y="365125"/>
            <a:ext cx="10515600" cy="1325563"/>
          </a:xfrm>
        </p:spPr>
        <p:txBody>
          <a:bodyPr/>
          <a:lstStyle/>
          <a:p>
            <a:r>
              <a:rPr lang="en-US"/>
              <a:t>Summary of </a:t>
            </a:r>
            <a:r>
              <a:rPr lang="en-US">
                <a:solidFill>
                  <a:schemeClr val="accent2"/>
                </a:solidFill>
              </a:rPr>
              <a:t>Proposed</a:t>
            </a:r>
            <a:r>
              <a:rPr lang="en-US">
                <a:solidFill>
                  <a:srgbClr val="FF0000"/>
                </a:solidFill>
              </a:rPr>
              <a:t> </a:t>
            </a:r>
            <a:r>
              <a:rPr lang="en-US"/>
              <a:t>Child De Novo Waiver Service Package</a:t>
            </a:r>
          </a:p>
        </p:txBody>
      </p:sp>
      <p:sp>
        <p:nvSpPr>
          <p:cNvPr id="4" name="Content Placeholder 3">
            <a:extLst>
              <a:ext uri="{FF2B5EF4-FFF2-40B4-BE49-F238E27FC236}">
                <a16:creationId xmlns:a16="http://schemas.microsoft.com/office/drawing/2014/main" id="{160F6A43-54EE-4C4D-2DEB-E26159929710}"/>
              </a:ext>
            </a:extLst>
          </p:cNvPr>
          <p:cNvSpPr>
            <a:spLocks noGrp="1"/>
          </p:cNvSpPr>
          <p:nvPr>
            <p:ph sz="quarter" idx="13"/>
          </p:nvPr>
        </p:nvSpPr>
        <p:spPr>
          <a:xfrm>
            <a:off x="838200" y="1822126"/>
            <a:ext cx="10515600" cy="4472312"/>
          </a:xfrm>
        </p:spPr>
        <p:txBody>
          <a:bodyPr vert="horz" lIns="91440" tIns="45720" rIns="91440" bIns="45720" rtlCol="0" anchor="t">
            <a:noAutofit/>
          </a:bodyPr>
          <a:lstStyle/>
          <a:p>
            <a:r>
              <a:rPr lang="en-US" sz="2400" dirty="0">
                <a:latin typeface="Segoe UI"/>
                <a:cs typeface="Segoe UI"/>
              </a:rPr>
              <a:t>Approach for initial concept of child de novo waiver service package</a:t>
            </a:r>
          </a:p>
          <a:p>
            <a:pPr lvl="1"/>
            <a:r>
              <a:rPr lang="en-US" sz="2000" dirty="0">
                <a:latin typeface="Segoe UI"/>
                <a:cs typeface="Segoe UI"/>
              </a:rPr>
              <a:t>Includes HCBA services currently offered to enrollees under age 21</a:t>
            </a:r>
          </a:p>
          <a:p>
            <a:pPr lvl="1"/>
            <a:r>
              <a:rPr lang="en-US" sz="2000" dirty="0">
                <a:latin typeface="Segoe UI"/>
                <a:cs typeface="Segoe UI"/>
              </a:rPr>
              <a:t>Does not incorporate other MCWP services due to very low to non-existent utilization of the waiver by children/youth</a:t>
            </a:r>
            <a:endParaRPr lang="en-US" sz="2400" dirty="0">
              <a:latin typeface="Segoe UI"/>
              <a:cs typeface="Segoe UI"/>
            </a:endParaRPr>
          </a:p>
          <a:p>
            <a:r>
              <a:rPr lang="en-US" sz="2400" dirty="0">
                <a:latin typeface="Segoe UI"/>
                <a:cs typeface="Segoe UI"/>
              </a:rPr>
              <a:t>Revises definition of some HCBA services to align with combined definitions in adult waiver</a:t>
            </a:r>
          </a:p>
          <a:p>
            <a:pPr lvl="1"/>
            <a:r>
              <a:rPr lang="en-US" sz="2000" dirty="0">
                <a:latin typeface="Segoe UI"/>
                <a:cs typeface="Segoe UI"/>
              </a:rPr>
              <a:t>Care management, respite (facility), respite (home), and assistive technology</a:t>
            </a:r>
          </a:p>
          <a:p>
            <a:r>
              <a:rPr lang="en-US" sz="2400" dirty="0">
                <a:latin typeface="Segoe UI"/>
                <a:cs typeface="Segoe UI"/>
              </a:rPr>
              <a:t>Removes 1 service due to EPSDT overlap (private duty nursing)</a:t>
            </a:r>
          </a:p>
          <a:p>
            <a:r>
              <a:rPr lang="en-US" sz="2400" dirty="0">
                <a:latin typeface="Segoe UI"/>
                <a:cs typeface="Segoe UI"/>
              </a:rPr>
              <a:t>Maintains 11 HCBA services </a:t>
            </a:r>
            <a:endParaRPr lang="en-US" dirty="0"/>
          </a:p>
        </p:txBody>
      </p:sp>
      <p:sp>
        <p:nvSpPr>
          <p:cNvPr id="5" name="TextBox 4">
            <a:extLst>
              <a:ext uri="{FF2B5EF4-FFF2-40B4-BE49-F238E27FC236}">
                <a16:creationId xmlns:a16="http://schemas.microsoft.com/office/drawing/2014/main" id="{A8313064-BA90-7054-FE98-44701E99DBF9}"/>
              </a:ext>
            </a:extLst>
          </p:cNvPr>
          <p:cNvSpPr txBox="1"/>
          <p:nvPr/>
        </p:nvSpPr>
        <p:spPr>
          <a:xfrm>
            <a:off x="252715" y="6356350"/>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Tree>
    <p:extLst>
      <p:ext uri="{BB962C8B-B14F-4D97-AF65-F5344CB8AC3E}">
        <p14:creationId xmlns:p14="http://schemas.microsoft.com/office/powerpoint/2010/main" val="2642253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8F2A235-8C44-8237-316C-D228004AA6CC}"/>
              </a:ext>
              <a:ext uri="{C183D7F6-B498-43B3-948B-1728B52AA6E4}">
                <adec:decorative xmlns:adec="http://schemas.microsoft.com/office/drawing/2017/decorative" val="1"/>
              </a:ext>
            </a:extLst>
          </p:cNvPr>
          <p:cNvSpPr>
            <a:spLocks noGrp="1"/>
          </p:cNvSpPr>
          <p:nvPr>
            <p:ph type="sldNum" sz="quarter" idx="12"/>
          </p:nvPr>
        </p:nvSpPr>
        <p:spPr/>
        <p:txBody>
          <a:bodyPr/>
          <a:lstStyle/>
          <a:p>
            <a:fld id="{EB8090AE-F645-47C1-81A8-D4E28BF03D47}" type="slidenum">
              <a:rPr lang="en-US" smtClean="0"/>
              <a:t>8</a:t>
            </a:fld>
            <a:endParaRPr lang="en-US"/>
          </a:p>
        </p:txBody>
      </p:sp>
      <p:sp>
        <p:nvSpPr>
          <p:cNvPr id="3" name="Title 2">
            <a:extLst>
              <a:ext uri="{FF2B5EF4-FFF2-40B4-BE49-F238E27FC236}">
                <a16:creationId xmlns:a16="http://schemas.microsoft.com/office/drawing/2014/main" id="{B1C66463-DA65-8143-D30A-D3716590BFE7}"/>
              </a:ext>
            </a:extLst>
          </p:cNvPr>
          <p:cNvSpPr>
            <a:spLocks noGrp="1"/>
          </p:cNvSpPr>
          <p:nvPr>
            <p:ph type="title"/>
          </p:nvPr>
        </p:nvSpPr>
        <p:spPr/>
        <p:txBody>
          <a:bodyPr/>
          <a:lstStyle/>
          <a:p>
            <a:r>
              <a:rPr lang="en-US">
                <a:latin typeface="Segoe UI"/>
                <a:cs typeface="Segoe UI"/>
              </a:rPr>
              <a:t>Services in Child De Novo Waiver Package</a:t>
            </a:r>
            <a:endParaRPr lang="en-US"/>
          </a:p>
        </p:txBody>
      </p:sp>
      <p:sp>
        <p:nvSpPr>
          <p:cNvPr id="4" name="Content Placeholder 3">
            <a:extLst>
              <a:ext uri="{FF2B5EF4-FFF2-40B4-BE49-F238E27FC236}">
                <a16:creationId xmlns:a16="http://schemas.microsoft.com/office/drawing/2014/main" id="{125D0E93-4177-99F1-0030-46EBB602EADE}"/>
              </a:ext>
            </a:extLst>
          </p:cNvPr>
          <p:cNvSpPr>
            <a:spLocks noGrp="1"/>
          </p:cNvSpPr>
          <p:nvPr>
            <p:ph sz="quarter" idx="13"/>
          </p:nvPr>
        </p:nvSpPr>
        <p:spPr/>
        <p:txBody>
          <a:bodyPr vert="horz" lIns="91440" tIns="45720" rIns="91440" bIns="45720" rtlCol="0" anchor="t">
            <a:noAutofit/>
          </a:bodyPr>
          <a:lstStyle/>
          <a:p>
            <a:r>
              <a:rPr lang="en-US" sz="2400" dirty="0">
                <a:latin typeface="Segoe UI"/>
                <a:cs typeface="Segoe UI"/>
              </a:rPr>
              <a:t>Services from HCBA: </a:t>
            </a:r>
          </a:p>
          <a:p>
            <a:pPr lvl="1">
              <a:spcAft>
                <a:spcPts val="400"/>
              </a:spcAft>
              <a:buFont typeface="Courier New" panose="020B0502040204020203" pitchFamily="34" charset="0"/>
              <a:buChar char="o"/>
            </a:pPr>
            <a:r>
              <a:rPr lang="en-US" sz="2000" dirty="0">
                <a:latin typeface="Segoe UI"/>
                <a:cs typeface="Segoe UI"/>
              </a:rPr>
              <a:t>Assistive Technology</a:t>
            </a:r>
          </a:p>
          <a:p>
            <a:pPr lvl="1">
              <a:spcAft>
                <a:spcPts val="400"/>
              </a:spcAft>
              <a:buFont typeface="Courier New" panose="020B0502040204020203" pitchFamily="34" charset="0"/>
              <a:buChar char="o"/>
            </a:pPr>
            <a:r>
              <a:rPr lang="en-US" sz="2000" dirty="0">
                <a:latin typeface="Segoe UI"/>
                <a:cs typeface="Segoe UI"/>
              </a:rPr>
              <a:t>Care Management: Core Service</a:t>
            </a:r>
          </a:p>
          <a:p>
            <a:pPr lvl="1">
              <a:spcAft>
                <a:spcPts val="400"/>
              </a:spcAft>
              <a:buFont typeface="Courier New" panose="020B0502040204020203" pitchFamily="34" charset="0"/>
              <a:buChar char="o"/>
            </a:pPr>
            <a:r>
              <a:rPr lang="en-US" sz="2000" dirty="0">
                <a:latin typeface="Segoe UI"/>
                <a:cs typeface="Segoe UI"/>
              </a:rPr>
              <a:t>Community Transition Services</a:t>
            </a:r>
          </a:p>
          <a:p>
            <a:pPr lvl="1">
              <a:spcAft>
                <a:spcPts val="400"/>
              </a:spcAft>
              <a:buFont typeface="Courier New" panose="020B0502040204020203" pitchFamily="34" charset="0"/>
              <a:buChar char="o"/>
            </a:pPr>
            <a:r>
              <a:rPr lang="en-US" sz="2000" dirty="0">
                <a:latin typeface="Segoe UI"/>
                <a:cs typeface="Segoe UI"/>
              </a:rPr>
              <a:t>Family/Caregiver Training</a:t>
            </a:r>
          </a:p>
          <a:p>
            <a:pPr lvl="1">
              <a:spcAft>
                <a:spcPts val="400"/>
              </a:spcAft>
              <a:buFont typeface="Courier New" panose="020B0502040204020203" pitchFamily="34" charset="0"/>
              <a:buChar char="o"/>
            </a:pPr>
            <a:r>
              <a:rPr lang="en-US" sz="2000" dirty="0">
                <a:latin typeface="Segoe UI"/>
                <a:cs typeface="Segoe UI"/>
              </a:rPr>
              <a:t>Habilitation Services</a:t>
            </a:r>
          </a:p>
          <a:p>
            <a:pPr lvl="1">
              <a:spcAft>
                <a:spcPts val="400"/>
              </a:spcAft>
              <a:buFont typeface="Courier New" panose="020B0502040204020203" pitchFamily="34" charset="0"/>
              <a:buChar char="o"/>
            </a:pPr>
            <a:r>
              <a:rPr lang="en-US" sz="2000" dirty="0">
                <a:latin typeface="Segoe UI"/>
                <a:cs typeface="Segoe UI"/>
              </a:rPr>
              <a:t>Home Adaptations</a:t>
            </a:r>
          </a:p>
          <a:p>
            <a:pPr lvl="1">
              <a:spcAft>
                <a:spcPts val="400"/>
              </a:spcAft>
              <a:buFont typeface="Courier New" panose="020B0502040204020203" pitchFamily="34" charset="0"/>
              <a:buChar char="o"/>
            </a:pPr>
            <a:r>
              <a:rPr lang="en-US" sz="2000" dirty="0">
                <a:latin typeface="Segoe UI"/>
                <a:cs typeface="Segoe UI"/>
              </a:rPr>
              <a:t>Respite (Facility)</a:t>
            </a:r>
          </a:p>
          <a:p>
            <a:pPr lvl="1">
              <a:spcAft>
                <a:spcPts val="400"/>
              </a:spcAft>
              <a:buFont typeface="Courier New" panose="020B0502040204020203" pitchFamily="34" charset="0"/>
              <a:buChar char="o"/>
            </a:pPr>
            <a:r>
              <a:rPr lang="en-US" sz="2000" dirty="0">
                <a:latin typeface="Segoe UI"/>
                <a:cs typeface="Segoe UI"/>
              </a:rPr>
              <a:t>Respite (Home)</a:t>
            </a:r>
          </a:p>
          <a:p>
            <a:pPr lvl="1">
              <a:spcAft>
                <a:spcPts val="400"/>
              </a:spcAft>
              <a:buFont typeface="Courier New" panose="020B0502040204020203" pitchFamily="34" charset="0"/>
              <a:buChar char="o"/>
            </a:pPr>
            <a:r>
              <a:rPr lang="en-US" sz="2000" dirty="0">
                <a:latin typeface="Segoe UI"/>
                <a:cs typeface="Segoe UI"/>
              </a:rPr>
              <a:t>Transitional Case Management</a:t>
            </a:r>
          </a:p>
          <a:p>
            <a:pPr lvl="1">
              <a:spcAft>
                <a:spcPts val="400"/>
              </a:spcAft>
              <a:buFont typeface="Courier New" panose="020B0502040204020203" pitchFamily="34" charset="0"/>
              <a:buChar char="o"/>
            </a:pPr>
            <a:r>
              <a:rPr lang="en-US" sz="2000" dirty="0">
                <a:latin typeface="Segoe UI"/>
                <a:cs typeface="Segoe UI"/>
              </a:rPr>
              <a:t>Paramedical Services</a:t>
            </a:r>
          </a:p>
          <a:p>
            <a:pPr lvl="1">
              <a:spcAft>
                <a:spcPts val="400"/>
              </a:spcAft>
              <a:buFont typeface="Courier New" panose="020B0502040204020203" pitchFamily="34" charset="0"/>
              <a:buChar char="o"/>
            </a:pPr>
            <a:r>
              <a:rPr lang="en-US" sz="2000" dirty="0">
                <a:latin typeface="Segoe UI"/>
                <a:cs typeface="Segoe UI"/>
              </a:rPr>
              <a:t>Waiver Personal Care Services</a:t>
            </a:r>
          </a:p>
          <a:p>
            <a:endParaRPr lang="en-US" sz="2000" dirty="0">
              <a:latin typeface="Segoe UI"/>
              <a:cs typeface="Segoe UI"/>
            </a:endParaRPr>
          </a:p>
        </p:txBody>
      </p:sp>
      <p:sp>
        <p:nvSpPr>
          <p:cNvPr id="8" name="Content Placeholder 7">
            <a:extLst>
              <a:ext uri="{FF2B5EF4-FFF2-40B4-BE49-F238E27FC236}">
                <a16:creationId xmlns:a16="http://schemas.microsoft.com/office/drawing/2014/main" id="{FD63EA77-AA25-30AA-A5F6-342757A84368}"/>
              </a:ext>
            </a:extLst>
          </p:cNvPr>
          <p:cNvSpPr>
            <a:spLocks noGrp="1"/>
          </p:cNvSpPr>
          <p:nvPr>
            <p:ph sz="quarter" idx="14"/>
          </p:nvPr>
        </p:nvSpPr>
        <p:spPr/>
        <p:txBody>
          <a:bodyPr/>
          <a:lstStyle/>
          <a:p>
            <a:r>
              <a:rPr lang="en-US" sz="2400" dirty="0">
                <a:latin typeface="Segoe UI"/>
                <a:cs typeface="Segoe UI"/>
              </a:rPr>
              <a:t>HCBA services that overlap with EPSDT and will not be included:</a:t>
            </a:r>
            <a:endParaRPr lang="en-US" sz="2400" dirty="0"/>
          </a:p>
          <a:p>
            <a:pPr lvl="1">
              <a:buFont typeface="Courier New" panose="020B0502040204020203" pitchFamily="34" charset="0"/>
              <a:buChar char="o"/>
            </a:pPr>
            <a:r>
              <a:rPr lang="en-US" sz="2000" dirty="0">
                <a:latin typeface="Segoe UI"/>
                <a:cs typeface="Segoe UI"/>
              </a:rPr>
              <a:t>Private Duty Nursing</a:t>
            </a:r>
          </a:p>
          <a:p>
            <a:pPr marL="0" indent="0" algn="ctr">
              <a:buNone/>
            </a:pPr>
            <a:endParaRPr lang="en-US" sz="2000" dirty="0">
              <a:latin typeface="Segoe UI"/>
              <a:cs typeface="Segoe UI"/>
            </a:endParaRPr>
          </a:p>
          <a:p>
            <a:pPr marL="0" indent="0">
              <a:buNone/>
            </a:pPr>
            <a:endParaRPr lang="en-US" sz="2000" b="1" dirty="0">
              <a:latin typeface="Segoe UI"/>
              <a:cs typeface="Segoe UI"/>
            </a:endParaRPr>
          </a:p>
          <a:p>
            <a:pPr marL="0" indent="0">
              <a:buNone/>
            </a:pPr>
            <a:r>
              <a:rPr lang="en-US" sz="2000" b="1" dirty="0">
                <a:latin typeface="Segoe UI"/>
                <a:cs typeface="Segoe UI"/>
              </a:rPr>
              <a:t>Discussion Questions:</a:t>
            </a:r>
            <a:r>
              <a:rPr lang="en-US" sz="2000" dirty="0">
                <a:latin typeface="Segoe UI"/>
                <a:cs typeface="Segoe UI"/>
              </a:rPr>
              <a:t> </a:t>
            </a:r>
          </a:p>
          <a:p>
            <a:pPr marL="342900" indent="-342900">
              <a:buFont typeface="+mj-lt"/>
              <a:buAutoNum type="arabicPeriod"/>
            </a:pPr>
            <a:r>
              <a:rPr lang="en-US" sz="2000" dirty="0">
                <a:latin typeface="Segoe UI"/>
                <a:cs typeface="Segoe UI"/>
              </a:rPr>
              <a:t>Are there barriers to obtaining Private Duty Nursing outside of the waiver? </a:t>
            </a:r>
            <a:endParaRPr lang="en-US" sz="2000" dirty="0">
              <a:cs typeface="Segoe UI"/>
            </a:endParaRPr>
          </a:p>
          <a:p>
            <a:pPr marL="342900" indent="-342900">
              <a:buFont typeface="+mj-lt"/>
              <a:buAutoNum type="arabicPeriod"/>
            </a:pPr>
            <a:r>
              <a:rPr lang="en-US" sz="2000" dirty="0">
                <a:latin typeface="Segoe UI"/>
                <a:cs typeface="Segoe UI"/>
              </a:rPr>
              <a:t>What gaps or duplication in services can be addressed through this service package? </a:t>
            </a:r>
          </a:p>
          <a:p>
            <a:pPr lvl="1">
              <a:buFont typeface="Courier New" panose="020B0502040204020203" pitchFamily="34" charset="0"/>
              <a:buChar char="o"/>
            </a:pPr>
            <a:endParaRPr lang="en-US" sz="2000" dirty="0">
              <a:latin typeface="Segoe UI"/>
              <a:cs typeface="Segoe UI"/>
            </a:endParaRPr>
          </a:p>
          <a:p>
            <a:endParaRPr lang="en-US" dirty="0"/>
          </a:p>
        </p:txBody>
      </p:sp>
      <p:sp>
        <p:nvSpPr>
          <p:cNvPr id="5" name="TextBox 4">
            <a:extLst>
              <a:ext uri="{FF2B5EF4-FFF2-40B4-BE49-F238E27FC236}">
                <a16:creationId xmlns:a16="http://schemas.microsoft.com/office/drawing/2014/main" id="{0B4C27EF-4118-B4D3-5050-394A7A942750}"/>
              </a:ext>
            </a:extLst>
          </p:cNvPr>
          <p:cNvSpPr txBox="1"/>
          <p:nvPr/>
        </p:nvSpPr>
        <p:spPr>
          <a:xfrm>
            <a:off x="126357" y="6385346"/>
            <a:ext cx="11939285" cy="255637"/>
          </a:xfrm>
          <a:prstGeom prst="rect">
            <a:avLst/>
          </a:prstGeom>
        </p:spPr>
        <p:txBody>
          <a:bodyPr wrap="square" lIns="91440" tIns="45720" rIns="91440" bIns="45720" rtlCol="0" anchor="t">
            <a:noAutofit/>
          </a:bodyPr>
          <a:lstStyle/>
          <a:p>
            <a:pPr algn="ctr">
              <a:buClr>
                <a:schemeClr val="accent5"/>
              </a:buClr>
            </a:pPr>
            <a:r>
              <a:rPr lang="en-US" i="1" dirty="0">
                <a:solidFill>
                  <a:srgbClr val="C00000"/>
                </a:solidFill>
              </a:rPr>
              <a:t>Note: These materials are pre-decisional and subject to change pending State budget and policy considerations</a:t>
            </a:r>
          </a:p>
        </p:txBody>
      </p:sp>
    </p:spTree>
    <p:extLst>
      <p:ext uri="{BB962C8B-B14F-4D97-AF65-F5344CB8AC3E}">
        <p14:creationId xmlns:p14="http://schemas.microsoft.com/office/powerpoint/2010/main" val="1154592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311F41-5F34-9BFD-B533-A80B07BDED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1C77C08-BC38-6683-0825-55F1D32D7ABF}"/>
              </a:ext>
            </a:extLst>
          </p:cNvPr>
          <p:cNvSpPr>
            <a:spLocks noGrp="1"/>
          </p:cNvSpPr>
          <p:nvPr>
            <p:ph type="title"/>
          </p:nvPr>
        </p:nvSpPr>
        <p:spPr/>
        <p:txBody>
          <a:bodyPr>
            <a:normAutofit/>
          </a:bodyPr>
          <a:lstStyle/>
          <a:p>
            <a:r>
              <a:rPr lang="en-US">
                <a:latin typeface="Segoe UI"/>
                <a:cs typeface="Segoe UI"/>
              </a:rPr>
              <a:t>Overlapping Waiver Services</a:t>
            </a:r>
            <a:endParaRPr lang="en-US"/>
          </a:p>
        </p:txBody>
      </p:sp>
    </p:spTree>
    <p:extLst>
      <p:ext uri="{BB962C8B-B14F-4D97-AF65-F5344CB8AC3E}">
        <p14:creationId xmlns:p14="http://schemas.microsoft.com/office/powerpoint/2010/main" val="3344104601"/>
      </p:ext>
    </p:extLst>
  </p:cSld>
  <p:clrMapOvr>
    <a:masterClrMapping/>
  </p:clrMapOvr>
</p:sld>
</file>

<file path=ppt/theme/theme1.xml><?xml version="1.0" encoding="utf-8"?>
<a:theme xmlns:a="http://schemas.openxmlformats.org/drawingml/2006/main" name="DHCS">
  <a:themeElements>
    <a:clrScheme name="DHCS">
      <a:dk1>
        <a:srgbClr val="000000"/>
      </a:dk1>
      <a:lt1>
        <a:srgbClr val="FFFFFF"/>
      </a:lt1>
      <a:dk2>
        <a:srgbClr val="173059"/>
      </a:dk2>
      <a:lt2>
        <a:srgbClr val="FFFFFF"/>
      </a:lt2>
      <a:accent1>
        <a:srgbClr val="173059"/>
      </a:accent1>
      <a:accent2>
        <a:srgbClr val="2C6E8D"/>
      </a:accent2>
      <a:accent3>
        <a:srgbClr val="F9A71C"/>
      </a:accent3>
      <a:accent4>
        <a:srgbClr val="E37124"/>
      </a:accent4>
      <a:accent5>
        <a:srgbClr val="ECEEF0"/>
      </a:accent5>
      <a:accent6>
        <a:srgbClr val="AAAAA9"/>
      </a:accent6>
      <a:hlink>
        <a:srgbClr val="0563C1"/>
      </a:hlink>
      <a:folHlink>
        <a:srgbClr val="96607D"/>
      </a:folHlink>
    </a:clrScheme>
    <a:fontScheme name="DHCS">
      <a:majorFont>
        <a:latin typeface="Segoe UI"/>
        <a:ea typeface=""/>
        <a:cs typeface=""/>
      </a:majorFont>
      <a:minorFont>
        <a:latin typeface="Segoe U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wrap="square" rtlCol="0">
        <a:normAutofit/>
      </a:bodyPr>
      <a:lstStyle>
        <a:defPPr marL="285750" indent="-285750" algn="l">
          <a:buClr>
            <a:schemeClr val="accent5"/>
          </a:buClr>
          <a:buFont typeface="Segoe UI" panose="020B0502040204020203" pitchFamily="34" charset="0"/>
          <a:buChar char="»"/>
          <a:defRPr sz="2800" dirty="0" err="1" smtClean="0"/>
        </a:defPPr>
      </a:lstStyle>
    </a:txDef>
  </a:objectDefaults>
  <a:extraClrSchemeLst/>
  <a:extLst>
    <a:ext uri="{05A4C25C-085E-4340-85A3-A5531E510DB2}">
      <thm15:themeFamily xmlns:thm15="http://schemas.microsoft.com/office/thememl/2012/main" name="DHCS" id="{AD578527-F912-0C47-B7FB-8A6563B90857}" vid="{AEB88929-DD8B-AD49-B81D-D7E2EA9ABE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Language xmlns="http://schemas.microsoft.com/sharepoint/v3">English</Language>
    <TAGBusPart xmlns="69bc34b3-1921-46c7-8c7a-d18363374b4b" xsi:nil="true"/>
    <TAGender xmlns="69bc34b3-1921-46c7-8c7a-d18363374b4b" xsi:nil="true"/>
    <Publication_x0020_Type xmlns="69bc34b3-1921-46c7-8c7a-d18363374b4b" xsi:nil="true"/>
    <Topics xmlns="69bc34b3-1921-46c7-8c7a-d18363374b4b" xsi:nil="true"/>
    <TaxCatchAll xmlns="69bc34b3-1921-46c7-8c7a-d18363374b4b">
      <Value>22</Value>
    </TaxCatchAll>
    <Reading_x0020_Level xmlns="c1c1dc04-eeda-4b6e-b2df-40979f5da1d3" xsi:nil="true"/>
    <TAGEthnicity xmlns="69bc34b3-1921-46c7-8c7a-d18363374b4b" xsi:nil="true"/>
    <o68eaf9243684232b2418c37bbb152dc xmlns="69bc34b3-1921-46c7-8c7a-d18363374b4b">
      <Terms xmlns="http://schemas.microsoft.com/office/infopath/2007/PartnerControls">
        <TermInfo xmlns="http://schemas.microsoft.com/office/infopath/2007/PartnerControls">
          <TermName xmlns="http://schemas.microsoft.com/office/infopath/2007/PartnerControls">Integrated Systems of Care</TermName>
          <TermId xmlns="http://schemas.microsoft.com/office/infopath/2007/PartnerControls">6fd1b75e-be80-4bfc-8514-f354fda71f41</TermId>
        </TermInfo>
      </Terms>
    </o68eaf9243684232b2418c37bbb152dc>
    <Abstract xmlns="69bc34b3-1921-46c7-8c7a-d18363374b4b" xsi:nil="true"/>
    <PublishingContactName xmlns="http://schemas.microsoft.com/sharepoint/v3" xsi:nil="true"/>
    <TAGAge xmlns="69bc34b3-1921-46c7-8c7a-d18363374b4b" xsi:nil="true"/>
    <_dlc_DocId xmlns="69bc34b3-1921-46c7-8c7a-d18363374b4b">DHCSDOC-1060609964-1947</_dlc_DocId>
    <_dlc_DocIdUrl xmlns="69bc34b3-1921-46c7-8c7a-d18363374b4b">
      <Url>https://dhcscagovauthoring/services/ltc/_layouts/15/DocIdRedir.aspx?ID=DHCSDOC-1060609964-1947</Url>
      <Description>DHCSDOC-1060609964-1947</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HCS Document" ma:contentTypeID="0x010100EEE380F46F125946A8B4C4C90D9FFCDC009B880912B5E53F4EB7731E8F36E12CBA" ma:contentTypeVersion="36" ma:contentTypeDescription="This is the Custom Document Type for use by DHCS" ma:contentTypeScope="" ma:versionID="d10252aeafdec9ccca2bcaaa25d47107">
  <xsd:schema xmlns:xsd="http://www.w3.org/2001/XMLSchema" xmlns:xs="http://www.w3.org/2001/XMLSchema" xmlns:p="http://schemas.microsoft.com/office/2006/metadata/properties" xmlns:ns1="http://schemas.microsoft.com/sharepoint/v3" xmlns:ns2="69bc34b3-1921-46c7-8c7a-d18363374b4b" xmlns:ns4="c1c1dc04-eeda-4b6e-b2df-40979f5da1d3" targetNamespace="http://schemas.microsoft.com/office/2006/metadata/properties" ma:root="true" ma:fieldsID="8a8688a3e2b5d3a76042e9603a825619" ns1:_="" ns2:_="" ns4:_="">
    <xsd:import namespace="http://schemas.microsoft.com/sharepoint/v3"/>
    <xsd:import namespace="69bc34b3-1921-46c7-8c7a-d18363374b4b"/>
    <xsd:import namespace="c1c1dc04-eeda-4b6e-b2df-40979f5da1d3"/>
    <xsd:element name="properties">
      <xsd:complexType>
        <xsd:sequence>
          <xsd:element name="documentManagement">
            <xsd:complexType>
              <xsd:all>
                <xsd:element ref="ns2:Publication_x0020_Type" minOccurs="0"/>
                <xsd:element ref="ns2:Abstract" minOccurs="0"/>
                <xsd:element ref="ns1:PublishingContactName" minOccurs="0"/>
                <xsd:element ref="ns1:Language" minOccurs="0"/>
                <xsd:element ref="ns2:TAGAge" minOccurs="0"/>
                <xsd:element ref="ns2:TAGBusPart" minOccurs="0"/>
                <xsd:element ref="ns2:TAGender" minOccurs="0"/>
                <xsd:element ref="ns2:TAGEthnicity" minOccurs="0"/>
                <xsd:element ref="ns2:Topics" minOccurs="0"/>
                <xsd:element ref="ns4:SharedWithUsers" minOccurs="0"/>
                <xsd:element ref="ns2:_dlc_DocId" minOccurs="0"/>
                <xsd:element ref="ns2:_dlc_DocIdUrl" minOccurs="0"/>
                <xsd:element ref="ns2:_dlc_DocIdPersistId" minOccurs="0"/>
                <xsd:element ref="ns2:o68eaf9243684232b2418c37bbb152dc" minOccurs="0"/>
                <xsd:element ref="ns2:TaxCatchAll" minOccurs="0"/>
                <xsd:element ref="ns2:TaxCatchAllLabel" minOccurs="0"/>
                <xsd:element ref="ns4:Reading_x0020_Leve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ContactName" ma:index="6" nillable="true" ma:displayName="Contact Name" ma:description="Contact Name is a site column created by the Publishing feature. It is used on the Page Content Type as the name of the person or group who is the contact person for the page." ma:hidden="true" ma:internalName="PublishingContactName" ma:readOnly="false">
      <xsd:simpleType>
        <xsd:restriction base="dms:Text">
          <xsd:maxLength value="255"/>
        </xsd:restriction>
      </xsd:simpleType>
    </xsd:element>
    <xsd:element name="Language" ma:index="7" nillable="true" ma:displayName="Language" ma:default="English" ma:hidden="true" ma:internalName="Language" ma:readOnly="false">
      <xsd:simpleType>
        <xsd:union memberTypes="dms:Text">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ürkiye)"/>
              <xsd:enumeration value="Ukrainian (Ukraine)"/>
              <xsd:enumeration value="Urdu (Islamic Republic of Pakistan)"/>
              <xsd:enumeration value="Vietnamese (Vietnam)"/>
            </xsd:restriction>
          </xsd:simpleType>
        </xsd:union>
      </xsd:simpleType>
    </xsd:element>
  </xsd:schema>
  <xsd:schema xmlns:xsd="http://www.w3.org/2001/XMLSchema" xmlns:xs="http://www.w3.org/2001/XMLSchema" xmlns:dms="http://schemas.microsoft.com/office/2006/documentManagement/types" xmlns:pc="http://schemas.microsoft.com/office/infopath/2007/PartnerControls" targetNamespace="69bc34b3-1921-46c7-8c7a-d18363374b4b" elementFormDefault="qualified">
    <xsd:import namespace="http://schemas.microsoft.com/office/2006/documentManagement/types"/>
    <xsd:import namespace="http://schemas.microsoft.com/office/infopath/2007/PartnerControls"/>
    <xsd:element name="Publication_x0020_Type" ma:index="3" nillable="true" ma:displayName="Publication Type" ma:list="adfece1d-3b17-431b-8151-7ebe638708da" ma:internalName="Publication_x0020_Type" ma:showField="Title" ma:web="69bc34b3-1921-46c7-8c7a-d18363374b4b">
      <xsd:simpleType>
        <xsd:restriction base="dms:Lookup"/>
      </xsd:simpleType>
    </xsd:element>
    <xsd:element name="Abstract" ma:index="4" nillable="true" ma:displayName="Abstract" ma:hidden="true" ma:internalName="Abstract" ma:readOnly="false">
      <xsd:simpleType>
        <xsd:restriction base="dms:Note"/>
      </xsd:simpleType>
    </xsd:element>
    <xsd:element name="TAGAge" ma:index="8" nillable="true" ma:displayName="TAGAge" ma:hidden="true" ma:list="379e5c79-d9c3-4952-a067-e05980d12f7d" ma:internalName="TAGAge" ma:readOnly="false" ma:showField="Title" ma:web="69bc34b3-1921-46c7-8c7a-d18363374b4b">
      <xsd:simpleType>
        <xsd:restriction base="dms:Lookup"/>
      </xsd:simpleType>
    </xsd:element>
    <xsd:element name="TAGBusPart" ma:index="9" nillable="true" ma:displayName="TAGBusPart" ma:hidden="true" ma:list="e6599d1e-16c4-4dcc-aa83-4b926728b2ff" ma:internalName="TAGBusPart" ma:readOnly="false" ma:showField="Title" ma:web="69bc34b3-1921-46c7-8c7a-d18363374b4b">
      <xsd:simpleType>
        <xsd:restriction base="dms:Lookup"/>
      </xsd:simpleType>
    </xsd:element>
    <xsd:element name="TAGender" ma:index="10" nillable="true" ma:displayName="TAGender" ma:hidden="true" ma:list="1fedfd00-9c5a-428a-8fed-99736ec43d80" ma:internalName="TAGender" ma:readOnly="false" ma:showField="Title" ma:web="69bc34b3-1921-46c7-8c7a-d18363374b4b">
      <xsd:simpleType>
        <xsd:restriction base="dms:Lookup"/>
      </xsd:simpleType>
    </xsd:element>
    <xsd:element name="TAGEthnicity" ma:index="11" nillable="true" ma:displayName="TAGEthnicity" ma:hidden="true" ma:list="90ba1348-e3b2-4d32-9e12-e8a4f76c577a" ma:internalName="TAGEthnicity" ma:readOnly="false" ma:showField="Title" ma:web="69bc34b3-1921-46c7-8c7a-d18363374b4b">
      <xsd:simpleType>
        <xsd:restriction base="dms:Lookup"/>
      </xsd:simpleType>
    </xsd:element>
    <xsd:element name="Topics" ma:index="12" nillable="true" ma:displayName="Topics" ma:hidden="true" ma:list="d882c70e-9a2a-4ac7-bf8a-63d5b11e81e5" ma:internalName="Topics" ma:readOnly="false" ma:showField="Title" ma:web="69bc34b3-1921-46c7-8c7a-d18363374b4b">
      <xsd:simpleType>
        <xsd:restriction base="dms:Lookup"/>
      </xsd:simpleType>
    </xsd:element>
    <xsd:element name="_dlc_DocId" ma:index="20" nillable="true" ma:displayName="Document ID Value" ma:description="The value of the document ID assigned to this item." ma:internalName="_dlc_DocId" ma:readOnly="true">
      <xsd:simpleType>
        <xsd:restriction base="dms:Text"/>
      </xsd:simpleType>
    </xsd:element>
    <xsd:element name="_dlc_DocIdUrl" ma:index="21"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2" nillable="true" ma:displayName="Persist ID" ma:description="Keep ID on add." ma:hidden="true" ma:internalName="_dlc_DocIdPersistId" ma:readOnly="true">
      <xsd:simpleType>
        <xsd:restriction base="dms:Boolean"/>
      </xsd:simpleType>
    </xsd:element>
    <xsd:element name="o68eaf9243684232b2418c37bbb152dc" ma:index="23" ma:taxonomy="true" ma:internalName="o68eaf9243684232b2418c37bbb152dc" ma:taxonomyFieldName="Division" ma:displayName="Organization" ma:default="" ma:fieldId="{868eaf92-4368-4232-b241-8c37bbb152dc}" ma:sspId="c5141bb9-a4dc-4ae4-b00f-eda7f03420e3" ma:termSetId="fab399b8-4812-477e-b787-6d88ce91a47f" ma:anchorId="00000000-0000-0000-0000-000000000000" ma:open="false" ma:isKeyword="false">
      <xsd:complexType>
        <xsd:sequence>
          <xsd:element ref="pc:Terms" minOccurs="0" maxOccurs="1"/>
        </xsd:sequence>
      </xsd:complexType>
    </xsd:element>
    <xsd:element name="TaxCatchAll" ma:index="24" nillable="true" ma:displayName="Taxonomy Catch All Column" ma:hidden="true" ma:list="{9f1b1011-fad5-4ab7-8fa2-ac38007fb757}" ma:internalName="TaxCatchAll" ma:showField="CatchAllData" ma:web="69bc34b3-1921-46c7-8c7a-d18363374b4b">
      <xsd:complexType>
        <xsd:complexContent>
          <xsd:extension base="dms:MultiChoiceLookup">
            <xsd:sequence>
              <xsd:element name="Value" type="dms:Lookup" maxOccurs="unbounded" minOccurs="0" nillable="true"/>
            </xsd:sequence>
          </xsd:extension>
        </xsd:complexContent>
      </xsd:complexType>
    </xsd:element>
    <xsd:element name="TaxCatchAllLabel" ma:index="25" nillable="true" ma:displayName="Taxonomy Catch All Column1" ma:hidden="true" ma:list="{9f1b1011-fad5-4ab7-8fa2-ac38007fb757}" ma:internalName="TaxCatchAllLabel" ma:readOnly="true" ma:showField="CatchAllDataLabel" ma:web="69bc34b3-1921-46c7-8c7a-d18363374b4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1c1dc04-eeda-4b6e-b2df-40979f5da1d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ading_x0020_Level" ma:index="26" nillable="true" ma:displayName="Reading Level" ma:format="Dropdown" ma:hidden="true" ma:internalName="Reading_x0020_Level" ma:readOnly="false">
      <xsd:simpleType>
        <xsd:restriction base="dms:Choice">
          <xsd:enumeration value="1"/>
          <xsd:enumeration value="2"/>
          <xsd:enumeration value="3"/>
          <xsd:enumeration value="4"/>
          <xsd:enumeration value="5"/>
          <xsd:enumeration value="6"/>
          <xsd:enumeration value="7"/>
          <xsd:enumeration value="8"/>
          <xsd:enumeration value="9"/>
          <xsd:enumeration value="10"/>
          <xsd:enumeration value="11"/>
          <xsd:enumeration value="12"/>
          <xsd:enumeration value="12+"/>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Content Type"/>
        <xsd:element ref="dc:title" maxOccurs="1" ma:index="1" ma:displayName="Title"/>
        <xsd:element ref="dc:subject" minOccurs="0" maxOccurs="1"/>
        <xsd:element ref="dc:description" minOccurs="0" maxOccurs="1"/>
        <xsd:element name="keywords" minOccurs="0" maxOccurs="1" type="xsd:string" ma:index="5"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4553CF8C-90F3-4A97-88A2-C19B44EAF4E0}">
  <ds:schemaRefs>
    <ds:schemaRef ds:uri="http://schemas.microsoft.com/office/infopath/2007/PartnerControls"/>
    <ds:schemaRef ds:uri="http://schemas.openxmlformats.org/package/2006/metadata/core-properties"/>
    <ds:schemaRef ds:uri="http://purl.org/dc/dcmitype/"/>
    <ds:schemaRef ds:uri="http://schemas.microsoft.com/office/2006/documentManagement/types"/>
    <ds:schemaRef ds:uri="19f46fa8-46e6-4f44-b650-fa30e3595f70"/>
    <ds:schemaRef ds:uri="http://www.w3.org/XML/1998/namespace"/>
    <ds:schemaRef ds:uri="http://purl.org/dc/elements/1.1/"/>
    <ds:schemaRef ds:uri="96bd95d3-c0c0-465f-a671-a01ac6800dcb"/>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EBCD57BF-B59C-47F1-98B1-445ED8D8CA81}">
  <ds:schemaRefs>
    <ds:schemaRef ds:uri="http://schemas.microsoft.com/sharepoint/v3/contenttype/forms"/>
  </ds:schemaRefs>
</ds:datastoreItem>
</file>

<file path=customXml/itemProps3.xml><?xml version="1.0" encoding="utf-8"?>
<ds:datastoreItem xmlns:ds="http://schemas.openxmlformats.org/officeDocument/2006/customXml" ds:itemID="{97CFD874-B917-4DD8-85AF-0342010EB116}"/>
</file>

<file path=customXml/itemProps4.xml><?xml version="1.0" encoding="utf-8"?>
<ds:datastoreItem xmlns:ds="http://schemas.openxmlformats.org/officeDocument/2006/customXml" ds:itemID="{86C041E0-5AA6-42EA-B2B1-B5343BAC244E}"/>
</file>

<file path=docMetadata/LabelInfo.xml><?xml version="1.0" encoding="utf-8"?>
<clbl:labelList xmlns:clbl="http://schemas.microsoft.com/office/2020/mipLabelMetadata">
  <clbl:label id="{34720645-5fdd-4302-8e87-9becee4e5aa1}" enabled="1" method="Standard" siteId="{265c2dcd-2a6e-43aa-b2e8-26421a8c8526}" contentBits="0" removed="0"/>
</clbl:labelList>
</file>

<file path=docProps/app.xml><?xml version="1.0" encoding="utf-8"?>
<Properties xmlns="http://schemas.openxmlformats.org/officeDocument/2006/extended-properties" xmlns:vt="http://schemas.openxmlformats.org/officeDocument/2006/docPropsVTypes">
  <Template>DHCS</Template>
  <TotalTime>63</TotalTime>
  <Words>2346</Words>
  <Application>Microsoft Office PowerPoint</Application>
  <PresentationFormat>Widescreen</PresentationFormat>
  <Paragraphs>352</Paragraphs>
  <Slides>26</Slides>
  <Notes>18</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26</vt:i4>
      </vt:variant>
    </vt:vector>
  </HeadingPairs>
  <TitlesOfParts>
    <vt:vector size="35" baseType="lpstr">
      <vt:lpstr>Arial</vt:lpstr>
      <vt:lpstr>Calibri</vt:lpstr>
      <vt:lpstr>Courier New</vt:lpstr>
      <vt:lpstr>Segoe UI</vt:lpstr>
      <vt:lpstr>Segoe UI Semibold</vt:lpstr>
      <vt:lpstr>Segoe UI Semilight</vt:lpstr>
      <vt:lpstr>Source Sans Pro</vt:lpstr>
      <vt:lpstr>Wingdings,Sans-Serif</vt:lpstr>
      <vt:lpstr>DHCS</vt:lpstr>
      <vt:lpstr>Medi-Cal HCBS Managed Care Integration Workgroup</vt:lpstr>
      <vt:lpstr>Meeting #5 Purpose and Agenda</vt:lpstr>
      <vt:lpstr>Proposed De Novo Waiver Service Packages</vt:lpstr>
      <vt:lpstr>Guiding Principles for Developing Service Packages</vt:lpstr>
      <vt:lpstr>Summary of Proposed Adult De Novo Waiver Service Package</vt:lpstr>
      <vt:lpstr>Context for Child De Novo Waiver Service Package Design</vt:lpstr>
      <vt:lpstr>Summary of Proposed Child De Novo Waiver Service Package</vt:lpstr>
      <vt:lpstr>Services in Child De Novo Waiver Package</vt:lpstr>
      <vt:lpstr>Overlapping Waiver Services</vt:lpstr>
      <vt:lpstr>Overlapping Core Services for Discussion</vt:lpstr>
      <vt:lpstr>Home Adaptations</vt:lpstr>
      <vt:lpstr>Habilitation Services</vt:lpstr>
      <vt:lpstr>Waiver Personal Care Services</vt:lpstr>
      <vt:lpstr>Care Management: Core Service</vt:lpstr>
      <vt:lpstr>Consultative Clinical Services</vt:lpstr>
      <vt:lpstr>Community Transition Services</vt:lpstr>
      <vt:lpstr>Assistive Technology</vt:lpstr>
      <vt:lpstr>Home Delivered Meals/Nutritional Supplements</vt:lpstr>
      <vt:lpstr>Homemaker</vt:lpstr>
      <vt:lpstr>Nursing (Home/Community)</vt:lpstr>
      <vt:lpstr>Respite (Facility)</vt:lpstr>
      <vt:lpstr>Respite (Home)</vt:lpstr>
      <vt:lpstr>Upcoming Workgroup Sessions</vt:lpstr>
      <vt:lpstr>Next Steps</vt:lpstr>
      <vt:lpstr>Appendix</vt:lpstr>
      <vt:lpstr>Non-Overlapping Services to be Added to De Novo Adult Waiver</vt:lpstr>
    </vt:vector>
  </TitlesOfParts>
  <Company>DHCS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Five Slide Deck</dc:title>
  <dc:creator>Integrated Systems of Care</dc:creator>
  <cp:keywords/>
  <cp:lastModifiedBy>Moses, Randy@DHCS</cp:lastModifiedBy>
  <cp:revision>6</cp:revision>
  <cp:lastPrinted>2019-09-18T16:04:03Z</cp:lastPrinted>
  <dcterms:created xsi:type="dcterms:W3CDTF">2018-04-04T17:42:31Z</dcterms:created>
  <dcterms:modified xsi:type="dcterms:W3CDTF">2026-01-06T18:33:16Z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0x010100EEE380F46F125946A8B4C4C90D9FFCDC009B880912B5E53F4EB7731E8F36E12CBA</vt:lpwstr>
  </property>
  <property fmtid="{D5CDD505-2E9C-101B-9397-08002B2CF9AE}" pid="4" name="_dlc_DocIdItemGuid">
    <vt:lpwstr>72983ac1-b96f-42f1-8619-0e17efbcf0fa</vt:lpwstr>
  </property>
  <property fmtid="{D5CDD505-2E9C-101B-9397-08002B2CF9AE}" pid="5" name="Division">
    <vt:lpwstr>22;#Integrated Systems of Care|6fd1b75e-be80-4bfc-8514-f354fda71f41</vt:lpwstr>
  </property>
</Properties>
</file>