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36.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3.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authors.xml" ContentType="application/vnd.ms-powerpoint.authors+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ustom.xml" ContentType="application/vnd.openxmlformats-officedocument.custom-properties+xml"/>
  <Override PartName="/docMetadata/LabelInfo.xml" ContentType="application/vnd.ms-office.classificationlabels+xml"/>
  <Override PartName="/docProps/core.xml" ContentType="application/vnd.openxmlformats-package.core-properties+xml"/>
  <Override PartName="/customXml/itemProps2.xml" ContentType="application/vnd.openxmlformats-officedocument.customXmlProperties+xml"/>
  <Override PartName="/docProps/app.xml" ContentType="application/vnd.openxmlformats-officedocument.extended-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25"/>
  </p:notesMasterIdLst>
  <p:handoutMasterIdLst>
    <p:handoutMasterId r:id="rId26"/>
  </p:handoutMasterIdLst>
  <p:sldIdLst>
    <p:sldId id="328" r:id="rId5"/>
    <p:sldId id="358" r:id="rId6"/>
    <p:sldId id="480" r:id="rId7"/>
    <p:sldId id="449" r:id="rId8"/>
    <p:sldId id="2145707790" r:id="rId9"/>
    <p:sldId id="451" r:id="rId10"/>
    <p:sldId id="471" r:id="rId11"/>
    <p:sldId id="479" r:id="rId12"/>
    <p:sldId id="452" r:id="rId13"/>
    <p:sldId id="472" r:id="rId14"/>
    <p:sldId id="477" r:id="rId15"/>
    <p:sldId id="469" r:id="rId16"/>
    <p:sldId id="473" r:id="rId17"/>
    <p:sldId id="474" r:id="rId18"/>
    <p:sldId id="475" r:id="rId19"/>
    <p:sldId id="476" r:id="rId20"/>
    <p:sldId id="478" r:id="rId21"/>
    <p:sldId id="453" r:id="rId22"/>
    <p:sldId id="455" r:id="rId23"/>
    <p:sldId id="454"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 Mathematica"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E2D9BDC5-C883-227D-3DB0-CB78FE6CFBEF}" name="Tovar, Andrea (Andie)@DHCS" initials="T(" userId="S::andrea.tovar@dhcs.ca.gov::44d24796-2024-46bd-8f37-06e652b0ba28"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FDE9C6"/>
    <a:srgbClr val="CADBE2"/>
    <a:srgbClr val="1E72C7"/>
    <a:srgbClr val="505050"/>
    <a:srgbClr val="F8DCC8"/>
    <a:srgbClr val="F9A71C"/>
    <a:srgbClr val="14315A"/>
    <a:srgbClr val="2D6E8D"/>
    <a:srgbClr val="EAED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8E6FA2-C9A4-4258-84AF-3D0D6CB93C1A}" v="5" dt="2025-10-10T15:10:59.9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ustomXml" Target="../customXml/item4.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dirty="0"/>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dirty="0"/>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dirty="0"/>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dirty="0"/>
          </a:p>
        </p:txBody>
      </p:sp>
    </p:spTree>
    <p:extLst>
      <p:ext uri="{BB962C8B-B14F-4D97-AF65-F5344CB8AC3E}">
        <p14:creationId xmlns:p14="http://schemas.microsoft.com/office/powerpoint/2010/main" val="2246007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dirty="0"/>
          </a:p>
        </p:txBody>
      </p:sp>
    </p:spTree>
    <p:extLst>
      <p:ext uri="{BB962C8B-B14F-4D97-AF65-F5344CB8AC3E}">
        <p14:creationId xmlns:p14="http://schemas.microsoft.com/office/powerpoint/2010/main" val="4287099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F3710-D648-3CE5-A2D3-146BAC4403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07DF9C-7FE3-DB06-FB16-9FC65A45D8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896E9F-0926-3CEC-E565-399C8BA4AB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3BBBDE-A999-9D05-5D14-73408957CE64}"/>
              </a:ext>
            </a:extLst>
          </p:cNvPr>
          <p:cNvSpPr>
            <a:spLocks noGrp="1"/>
          </p:cNvSpPr>
          <p:nvPr>
            <p:ph type="sldNum" sz="quarter" idx="5"/>
          </p:nvPr>
        </p:nvSpPr>
        <p:spPr/>
        <p:txBody>
          <a:bodyPr/>
          <a:lstStyle/>
          <a:p>
            <a:fld id="{D0ECA9DC-8E96-4C18-A0D0-F5C5C0229E3D}" type="slidenum">
              <a:rPr lang="en-US" smtClean="0"/>
              <a:t>8</a:t>
            </a:fld>
            <a:endParaRPr lang="en-US" dirty="0"/>
          </a:p>
        </p:txBody>
      </p:sp>
    </p:spTree>
    <p:extLst>
      <p:ext uri="{BB962C8B-B14F-4D97-AF65-F5344CB8AC3E}">
        <p14:creationId xmlns:p14="http://schemas.microsoft.com/office/powerpoint/2010/main" val="2672477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dirty="0"/>
          </a:p>
        </p:txBody>
      </p:sp>
    </p:spTree>
    <p:extLst>
      <p:ext uri="{BB962C8B-B14F-4D97-AF65-F5344CB8AC3E}">
        <p14:creationId xmlns:p14="http://schemas.microsoft.com/office/powerpoint/2010/main" val="15860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11</a:t>
            </a:fld>
            <a:endParaRPr lang="en-US" dirty="0"/>
          </a:p>
        </p:txBody>
      </p:sp>
    </p:spTree>
    <p:extLst>
      <p:ext uri="{BB962C8B-B14F-4D97-AF65-F5344CB8AC3E}">
        <p14:creationId xmlns:p14="http://schemas.microsoft.com/office/powerpoint/2010/main" val="2536536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13</a:t>
            </a:fld>
            <a:endParaRPr lang="en-US" dirty="0"/>
          </a:p>
        </p:txBody>
      </p:sp>
    </p:spTree>
    <p:extLst>
      <p:ext uri="{BB962C8B-B14F-4D97-AF65-F5344CB8AC3E}">
        <p14:creationId xmlns:p14="http://schemas.microsoft.com/office/powerpoint/2010/main" val="3195843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19</a:t>
            </a:fld>
            <a:endParaRPr lang="en-US" dirty="0"/>
          </a:p>
        </p:txBody>
      </p:sp>
    </p:spTree>
    <p:extLst>
      <p:ext uri="{BB962C8B-B14F-4D97-AF65-F5344CB8AC3E}">
        <p14:creationId xmlns:p14="http://schemas.microsoft.com/office/powerpoint/2010/main" val="10688837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dirty="0"/>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dirty="0"/>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dirty="0"/>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dirty="0"/>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dirty="0"/>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dirty="0"/>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dirty="0"/>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dirty="0"/>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dirty="0"/>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dirty="0"/>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dirty="0"/>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dirty="0"/>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dirty="0"/>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dirty="0"/>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dirty="0"/>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dirty="0"/>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dirty="0"/>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dirty="0"/>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dirty="0"/>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dirty="0"/>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mailto:HCBSmodernization@dhcs.ca.gov"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mailto:Anna.Ostrander@dhcs.ca.gov"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dirty="0"/>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a:lstStyle/>
          <a:p>
            <a:r>
              <a:rPr lang="en-US" dirty="0">
                <a:latin typeface="Segoe UI"/>
                <a:cs typeface="Segoe UI"/>
              </a:rPr>
              <a:t>Session #7: Provider Availability Under the De Novo Waivers</a:t>
            </a:r>
          </a:p>
          <a:p>
            <a:endParaRPr lang="en-US" dirty="0"/>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dirty="0">
                <a:solidFill>
                  <a:schemeClr val="tx1"/>
                </a:solidFill>
              </a:rPr>
              <a:t>August 12, 2025</a:t>
            </a:r>
          </a:p>
        </p:txBody>
      </p:sp>
    </p:spTree>
    <p:extLst>
      <p:ext uri="{BB962C8B-B14F-4D97-AF65-F5344CB8AC3E}">
        <p14:creationId xmlns:p14="http://schemas.microsoft.com/office/powerpoint/2010/main" val="225337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F74B4-8A60-6EA8-6BF1-E1151D8AD8B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E1DFC79-0D11-8110-1AF2-3B6095095720}"/>
              </a:ext>
            </a:extLst>
          </p:cNvPr>
          <p:cNvSpPr>
            <a:spLocks noGrp="1"/>
          </p:cNvSpPr>
          <p:nvPr>
            <p:ph type="title"/>
          </p:nvPr>
        </p:nvSpPr>
        <p:spPr/>
        <p:txBody>
          <a:bodyPr/>
          <a:lstStyle/>
          <a:p>
            <a:r>
              <a:rPr lang="en-US" dirty="0"/>
              <a:t>Goals for Workgroup Discussion</a:t>
            </a:r>
          </a:p>
        </p:txBody>
      </p:sp>
      <p:sp>
        <p:nvSpPr>
          <p:cNvPr id="4" name="Content Placeholder 3">
            <a:extLst>
              <a:ext uri="{FF2B5EF4-FFF2-40B4-BE49-F238E27FC236}">
                <a16:creationId xmlns:a16="http://schemas.microsoft.com/office/drawing/2014/main" id="{58FF6154-55DC-9376-9391-779D189B2086}"/>
              </a:ext>
            </a:extLst>
          </p:cNvPr>
          <p:cNvSpPr>
            <a:spLocks noGrp="1"/>
          </p:cNvSpPr>
          <p:nvPr>
            <p:ph sz="quarter" idx="13"/>
          </p:nvPr>
        </p:nvSpPr>
        <p:spPr>
          <a:xfrm>
            <a:off x="838200" y="1822126"/>
            <a:ext cx="10792326" cy="4472312"/>
          </a:xfrm>
        </p:spPr>
        <p:txBody>
          <a:bodyPr/>
          <a:lstStyle/>
          <a:p>
            <a:r>
              <a:rPr lang="en-US" dirty="0"/>
              <a:t>We would like your input to help us understand how provider capacity may impact members’ use of expanded services</a:t>
            </a:r>
          </a:p>
          <a:p>
            <a:r>
              <a:rPr lang="en-US" dirty="0"/>
              <a:t>We have grouped services into categories and listed some illustrative waiver services and providers for each category</a:t>
            </a:r>
          </a:p>
          <a:p>
            <a:r>
              <a:rPr lang="en-US" dirty="0"/>
              <a:t>For each service category, consider:</a:t>
            </a:r>
          </a:p>
          <a:p>
            <a:pPr lvl="1"/>
            <a:r>
              <a:rPr lang="en-US" dirty="0"/>
              <a:t>Which services currently have workforce challenges or provider shortages that will limit availability if more populations could select them? </a:t>
            </a:r>
          </a:p>
          <a:p>
            <a:pPr lvl="1"/>
            <a:r>
              <a:rPr lang="en-US" dirty="0"/>
              <a:t>Which providers and services have availability to serve more members?</a:t>
            </a:r>
          </a:p>
        </p:txBody>
      </p:sp>
      <p:sp>
        <p:nvSpPr>
          <p:cNvPr id="2" name="Slide Number Placeholder 1">
            <a:extLst>
              <a:ext uri="{FF2B5EF4-FFF2-40B4-BE49-F238E27FC236}">
                <a16:creationId xmlns:a16="http://schemas.microsoft.com/office/drawing/2014/main" id="{77F6304A-CFC5-8569-CDA9-41B18B219017}"/>
              </a:ext>
            </a:extLst>
          </p:cNvPr>
          <p:cNvSpPr>
            <a:spLocks noGrp="1"/>
          </p:cNvSpPr>
          <p:nvPr>
            <p:ph type="sldNum" sz="quarter" idx="12"/>
          </p:nvPr>
        </p:nvSpPr>
        <p:spPr/>
        <p:txBody>
          <a:bodyPr/>
          <a:lstStyle/>
          <a:p>
            <a:fld id="{EB8090AE-F645-47C1-81A8-D4E28BF03D47}" type="slidenum">
              <a:rPr lang="en-US" smtClean="0"/>
              <a:t>10</a:t>
            </a:fld>
            <a:endParaRPr lang="en-US" dirty="0"/>
          </a:p>
        </p:txBody>
      </p:sp>
    </p:spTree>
    <p:extLst>
      <p:ext uri="{BB962C8B-B14F-4D97-AF65-F5344CB8AC3E}">
        <p14:creationId xmlns:p14="http://schemas.microsoft.com/office/powerpoint/2010/main" val="944888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60D69FC-EC3F-5C80-81FA-C5395AC4E1BB}"/>
              </a:ext>
            </a:extLst>
          </p:cNvPr>
          <p:cNvSpPr>
            <a:spLocks noGrp="1"/>
          </p:cNvSpPr>
          <p:nvPr>
            <p:ph type="title"/>
          </p:nvPr>
        </p:nvSpPr>
        <p:spPr/>
        <p:txBody>
          <a:bodyPr/>
          <a:lstStyle/>
          <a:p>
            <a:r>
              <a:rPr lang="en-US" dirty="0"/>
              <a:t>De Novo Waiver Assumptions for Discussion</a:t>
            </a:r>
          </a:p>
        </p:txBody>
      </p:sp>
      <p:sp>
        <p:nvSpPr>
          <p:cNvPr id="4" name="Content Placeholder 3">
            <a:extLst>
              <a:ext uri="{FF2B5EF4-FFF2-40B4-BE49-F238E27FC236}">
                <a16:creationId xmlns:a16="http://schemas.microsoft.com/office/drawing/2014/main" id="{FB1C3FD4-E30D-37D8-D068-6379D3E13953}"/>
              </a:ext>
            </a:extLst>
          </p:cNvPr>
          <p:cNvSpPr>
            <a:spLocks noGrp="1"/>
          </p:cNvSpPr>
          <p:nvPr>
            <p:ph sz="quarter" idx="13"/>
          </p:nvPr>
        </p:nvSpPr>
        <p:spPr/>
        <p:txBody>
          <a:bodyPr/>
          <a:lstStyle/>
          <a:p>
            <a:pPr fontAlgn="base"/>
            <a:r>
              <a:rPr lang="en-US" dirty="0"/>
              <a:t>During the 12-month continuity of care period, current waiver providers will not reduce their service levels </a:t>
            </a:r>
          </a:p>
          <a:p>
            <a:pPr fontAlgn="base"/>
            <a:r>
              <a:rPr lang="en-US" dirty="0"/>
              <a:t>Current providers will provide the same services, even if service definitions change slightly </a:t>
            </a:r>
          </a:p>
          <a:p>
            <a:pPr fontAlgn="base"/>
            <a:r>
              <a:rPr lang="en-US" dirty="0"/>
              <a:t>Some waiver enrollees will use new services available to them based on their person-centered plan, increasing demand for these services​</a:t>
            </a:r>
          </a:p>
          <a:p>
            <a:pPr marL="0" indent="0">
              <a:buNone/>
            </a:pPr>
            <a:endParaRPr lang="en-US" dirty="0"/>
          </a:p>
        </p:txBody>
      </p:sp>
      <p:sp>
        <p:nvSpPr>
          <p:cNvPr id="5" name="TextBox 4">
            <a:extLst>
              <a:ext uri="{FF2B5EF4-FFF2-40B4-BE49-F238E27FC236}">
                <a16:creationId xmlns:a16="http://schemas.microsoft.com/office/drawing/2014/main" id="{7FFF900C-B408-3280-6EC7-9AE25C66E410}"/>
              </a:ext>
            </a:extLst>
          </p:cNvPr>
          <p:cNvSpPr txBox="1"/>
          <p:nvPr/>
        </p:nvSpPr>
        <p:spPr>
          <a:xfrm>
            <a:off x="252715"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F750F4A6-9FFF-D58F-F9BF-5493FD378CCA}"/>
              </a:ext>
            </a:extLst>
          </p:cNvPr>
          <p:cNvSpPr>
            <a:spLocks noGrp="1"/>
          </p:cNvSpPr>
          <p:nvPr>
            <p:ph type="sldNum" sz="quarter" idx="12"/>
          </p:nvPr>
        </p:nvSpPr>
        <p:spPr/>
        <p:txBody>
          <a:bodyPr/>
          <a:lstStyle/>
          <a:p>
            <a:fld id="{EB8090AE-F645-47C1-81A8-D4E28BF03D47}" type="slidenum">
              <a:rPr lang="en-US" smtClean="0"/>
              <a:t>11</a:t>
            </a:fld>
            <a:endParaRPr lang="en-US" dirty="0"/>
          </a:p>
        </p:txBody>
      </p:sp>
    </p:spTree>
    <p:extLst>
      <p:ext uri="{BB962C8B-B14F-4D97-AF65-F5344CB8AC3E}">
        <p14:creationId xmlns:p14="http://schemas.microsoft.com/office/powerpoint/2010/main" val="3973179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45FFBF-4685-212E-4237-3C7418FEC4BF}"/>
              </a:ext>
            </a:extLst>
          </p:cNvPr>
          <p:cNvSpPr>
            <a:spLocks noGrp="1"/>
          </p:cNvSpPr>
          <p:nvPr>
            <p:ph type="title"/>
          </p:nvPr>
        </p:nvSpPr>
        <p:spPr/>
        <p:txBody>
          <a:bodyPr/>
          <a:lstStyle/>
          <a:p>
            <a:r>
              <a:rPr lang="en-US" dirty="0"/>
              <a:t>Residential Supports</a:t>
            </a:r>
          </a:p>
        </p:txBody>
      </p:sp>
      <p:sp>
        <p:nvSpPr>
          <p:cNvPr id="5" name="Content Placeholder 4">
            <a:extLst>
              <a:ext uri="{FF2B5EF4-FFF2-40B4-BE49-F238E27FC236}">
                <a16:creationId xmlns:a16="http://schemas.microsoft.com/office/drawing/2014/main" id="{22EA6502-A8F2-06D2-1F24-B7710116B2A4}"/>
              </a:ext>
            </a:extLst>
          </p:cNvPr>
          <p:cNvSpPr>
            <a:spLocks noGrp="1"/>
          </p:cNvSpPr>
          <p:nvPr>
            <p:ph sz="quarter" idx="13"/>
          </p:nvPr>
        </p:nvSpPr>
        <p:spPr>
          <a:xfrm>
            <a:off x="838200" y="1825625"/>
            <a:ext cx="5181600" cy="2381074"/>
          </a:xfrm>
          <a:solidFill>
            <a:srgbClr val="CADBE2"/>
          </a:solidFill>
        </p:spPr>
        <p:txBody>
          <a:bodyPr/>
          <a:lstStyle/>
          <a:p>
            <a:r>
              <a:rPr lang="en-US" sz="2400" b="1" dirty="0"/>
              <a:t>De Novo Waiver Services</a:t>
            </a:r>
          </a:p>
          <a:p>
            <a:pPr lvl="1"/>
            <a:r>
              <a:rPr lang="en-US" sz="2000" dirty="0"/>
              <a:t>Assisted Living Services</a:t>
            </a:r>
          </a:p>
        </p:txBody>
      </p:sp>
      <p:sp>
        <p:nvSpPr>
          <p:cNvPr id="6" name="Content Placeholder 5">
            <a:extLst>
              <a:ext uri="{FF2B5EF4-FFF2-40B4-BE49-F238E27FC236}">
                <a16:creationId xmlns:a16="http://schemas.microsoft.com/office/drawing/2014/main" id="{D7F2F558-1FCB-4239-6603-39872ADD42F8}"/>
              </a:ext>
            </a:extLst>
          </p:cNvPr>
          <p:cNvSpPr>
            <a:spLocks noGrp="1"/>
          </p:cNvSpPr>
          <p:nvPr>
            <p:ph sz="quarter" idx="14"/>
          </p:nvPr>
        </p:nvSpPr>
        <p:spPr>
          <a:xfrm>
            <a:off x="6169991" y="1825624"/>
            <a:ext cx="5181600" cy="2381073"/>
          </a:xfrm>
          <a:solidFill>
            <a:srgbClr val="FDE9C6"/>
          </a:solidFill>
        </p:spPr>
        <p:txBody>
          <a:bodyPr/>
          <a:lstStyle/>
          <a:p>
            <a:r>
              <a:rPr lang="en-US" sz="2400" b="1" dirty="0"/>
              <a:t>Provider Types for Residential Services</a:t>
            </a:r>
            <a:endParaRPr lang="en-US" sz="2400" dirty="0"/>
          </a:p>
          <a:p>
            <a:pPr lvl="1"/>
            <a:r>
              <a:rPr lang="en-US" sz="2000" dirty="0"/>
              <a:t>Residential Care Facility for the Elderly (RCFE) </a:t>
            </a:r>
          </a:p>
          <a:p>
            <a:pPr lvl="1"/>
            <a:r>
              <a:rPr lang="en-US" sz="2000" dirty="0"/>
              <a:t>Adult Residential Facility (ARF)</a:t>
            </a:r>
          </a:p>
        </p:txBody>
      </p:sp>
      <p:sp>
        <p:nvSpPr>
          <p:cNvPr id="7" name="Rectangle 6">
            <a:extLst>
              <a:ext uri="{FF2B5EF4-FFF2-40B4-BE49-F238E27FC236}">
                <a16:creationId xmlns:a16="http://schemas.microsoft.com/office/drawing/2014/main" id="{15A5BCA0-7C8D-31ED-23B9-87410A48417F}"/>
              </a:ext>
            </a:extLst>
          </p:cNvPr>
          <p:cNvSpPr/>
          <p:nvPr/>
        </p:nvSpPr>
        <p:spPr>
          <a:xfrm>
            <a:off x="935659" y="4419600"/>
            <a:ext cx="10573396" cy="172384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ALW services are offered statewide, new providers would need to enroll in newly expanded counties. What proportion of RCFE-ARFs might opt to participate? </a:t>
            </a:r>
          </a:p>
          <a:p>
            <a:pPr marL="681038" lvl="4" indent="-466725">
              <a:buClr>
                <a:schemeClr val="accent4"/>
              </a:buClr>
              <a:buFont typeface="Segoe UI"/>
              <a:buAutoNum type="arabicPeriod"/>
            </a:pPr>
            <a:r>
              <a:rPr lang="en-US" sz="2200" dirty="0">
                <a:solidFill>
                  <a:schemeClr val="tx1"/>
                </a:solidFill>
                <a:latin typeface="+mj-lt"/>
              </a:rPr>
              <a:t>Do you anticipate unique challenges to accessing ALW providers for different populations or regions? </a:t>
            </a:r>
            <a:endParaRPr lang="en-US" sz="2200" dirty="0">
              <a:solidFill>
                <a:schemeClr val="tx1"/>
              </a:solidFill>
              <a:latin typeface="+mj-lt"/>
              <a:cs typeface="Segoe UI"/>
            </a:endParaRPr>
          </a:p>
        </p:txBody>
      </p:sp>
      <p:sp>
        <p:nvSpPr>
          <p:cNvPr id="4" name="TextBox 3">
            <a:extLst>
              <a:ext uri="{FF2B5EF4-FFF2-40B4-BE49-F238E27FC236}">
                <a16:creationId xmlns:a16="http://schemas.microsoft.com/office/drawing/2014/main" id="{45F6A335-20CD-0679-E360-4110E4C5C081}"/>
              </a:ext>
            </a:extLst>
          </p:cNvPr>
          <p:cNvSpPr txBox="1"/>
          <p:nvPr/>
        </p:nvSpPr>
        <p:spPr>
          <a:xfrm>
            <a:off x="200348" y="650415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A39071CA-45FD-53EC-1A51-5F9EF888631E}"/>
              </a:ext>
            </a:extLst>
          </p:cNvPr>
          <p:cNvSpPr>
            <a:spLocks noGrp="1"/>
          </p:cNvSpPr>
          <p:nvPr>
            <p:ph type="sldNum" sz="quarter" idx="12"/>
          </p:nvPr>
        </p:nvSpPr>
        <p:spPr/>
        <p:txBody>
          <a:bodyPr/>
          <a:lstStyle/>
          <a:p>
            <a:fld id="{EB8090AE-F645-47C1-81A8-D4E28BF03D47}" type="slidenum">
              <a:rPr lang="en-US" smtClean="0"/>
              <a:t>12</a:t>
            </a:fld>
            <a:endParaRPr lang="en-US" dirty="0"/>
          </a:p>
        </p:txBody>
      </p:sp>
    </p:spTree>
    <p:extLst>
      <p:ext uri="{BB962C8B-B14F-4D97-AF65-F5344CB8AC3E}">
        <p14:creationId xmlns:p14="http://schemas.microsoft.com/office/powerpoint/2010/main" val="3709727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9131-BA92-DA22-F36F-837C6A9CC3E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E2584B6-C265-656E-90B4-A259509638B9}"/>
              </a:ext>
            </a:extLst>
          </p:cNvPr>
          <p:cNvSpPr>
            <a:spLocks noGrp="1"/>
          </p:cNvSpPr>
          <p:nvPr>
            <p:ph type="title"/>
          </p:nvPr>
        </p:nvSpPr>
        <p:spPr>
          <a:xfrm>
            <a:off x="838200" y="365125"/>
            <a:ext cx="10515600" cy="964911"/>
          </a:xfrm>
        </p:spPr>
        <p:txBody>
          <a:bodyPr/>
          <a:lstStyle/>
          <a:p>
            <a:r>
              <a:rPr lang="en-US" dirty="0"/>
              <a:t>Skilled Care</a:t>
            </a:r>
          </a:p>
        </p:txBody>
      </p:sp>
      <p:sp>
        <p:nvSpPr>
          <p:cNvPr id="5" name="Content Placeholder 4">
            <a:extLst>
              <a:ext uri="{FF2B5EF4-FFF2-40B4-BE49-F238E27FC236}">
                <a16:creationId xmlns:a16="http://schemas.microsoft.com/office/drawing/2014/main" id="{78F9BD4D-CA73-081F-140F-BD8118EA6485}"/>
              </a:ext>
            </a:extLst>
          </p:cNvPr>
          <p:cNvSpPr>
            <a:spLocks noGrp="1"/>
          </p:cNvSpPr>
          <p:nvPr>
            <p:ph sz="quarter" idx="13"/>
          </p:nvPr>
        </p:nvSpPr>
        <p:spPr>
          <a:xfrm>
            <a:off x="840410" y="1442190"/>
            <a:ext cx="5181600" cy="3374360"/>
          </a:xfrm>
          <a:solidFill>
            <a:srgbClr val="CADCE2"/>
          </a:solidFill>
        </p:spPr>
        <p:txBody>
          <a:bodyPr/>
          <a:lstStyle/>
          <a:p>
            <a:r>
              <a:rPr lang="en-US" sz="2400" b="1" dirty="0"/>
              <a:t>De Novo Waiver Services</a:t>
            </a:r>
          </a:p>
          <a:p>
            <a:pPr lvl="1"/>
            <a:r>
              <a:rPr lang="en-US" sz="2000" dirty="0"/>
              <a:t>Skilled or Private Duty Nursing </a:t>
            </a:r>
          </a:p>
          <a:p>
            <a:pPr lvl="1"/>
            <a:r>
              <a:rPr lang="en-US" sz="2000" dirty="0"/>
              <a:t>Psychotherapy or Therapeutic Counseling</a:t>
            </a:r>
          </a:p>
          <a:p>
            <a:pPr lvl="1"/>
            <a:r>
              <a:rPr lang="en-US" sz="2000" dirty="0"/>
              <a:t>Consultative Clinical Services</a:t>
            </a:r>
          </a:p>
          <a:p>
            <a:pPr lvl="1"/>
            <a:r>
              <a:rPr lang="en-US" sz="2000" dirty="0"/>
              <a:t>Family/Caregiver Training</a:t>
            </a:r>
          </a:p>
        </p:txBody>
      </p:sp>
      <p:sp>
        <p:nvSpPr>
          <p:cNvPr id="6" name="Content Placeholder 5">
            <a:extLst>
              <a:ext uri="{FF2B5EF4-FFF2-40B4-BE49-F238E27FC236}">
                <a16:creationId xmlns:a16="http://schemas.microsoft.com/office/drawing/2014/main" id="{19F25ABC-D65C-ABB0-6405-D4CDF8B00B0C}"/>
              </a:ext>
            </a:extLst>
          </p:cNvPr>
          <p:cNvSpPr>
            <a:spLocks noGrp="1"/>
          </p:cNvSpPr>
          <p:nvPr>
            <p:ph sz="quarter" idx="14"/>
          </p:nvPr>
        </p:nvSpPr>
        <p:spPr>
          <a:xfrm>
            <a:off x="6169992" y="1442190"/>
            <a:ext cx="5286698" cy="3374360"/>
          </a:xfrm>
          <a:solidFill>
            <a:srgbClr val="FDE9C6"/>
          </a:solidFill>
        </p:spPr>
        <p:txBody>
          <a:bodyPr/>
          <a:lstStyle/>
          <a:p>
            <a:r>
              <a:rPr lang="en-US" sz="2400" b="1" dirty="0"/>
              <a:t>Provider Types for Skilled Care Services</a:t>
            </a:r>
            <a:endParaRPr lang="en-US" sz="2400" dirty="0"/>
          </a:p>
          <a:p>
            <a:pPr lvl="1"/>
            <a:r>
              <a:rPr lang="en-US" sz="2000" dirty="0"/>
              <a:t>Agencies (Home health agency, pediatric health care center, congregate living facility)</a:t>
            </a:r>
          </a:p>
          <a:p>
            <a:pPr lvl="1"/>
            <a:r>
              <a:rPr lang="en-US" sz="2000" dirty="0"/>
              <a:t>Nurses (RNs, LVNs)</a:t>
            </a:r>
          </a:p>
          <a:p>
            <a:pPr lvl="1"/>
            <a:r>
              <a:rPr lang="en-US" sz="2000" dirty="0"/>
              <a:t>Psychologists or Social Workers</a:t>
            </a:r>
          </a:p>
          <a:p>
            <a:pPr lvl="1"/>
            <a:r>
              <a:rPr lang="en-US" sz="2000" dirty="0"/>
              <a:t>Legal and Paralegal </a:t>
            </a:r>
          </a:p>
          <a:p>
            <a:pPr lvl="1"/>
            <a:endParaRPr lang="en-US" sz="2000" dirty="0"/>
          </a:p>
        </p:txBody>
      </p:sp>
      <p:sp>
        <p:nvSpPr>
          <p:cNvPr id="7" name="Rectangle 6">
            <a:extLst>
              <a:ext uri="{FF2B5EF4-FFF2-40B4-BE49-F238E27FC236}">
                <a16:creationId xmlns:a16="http://schemas.microsoft.com/office/drawing/2014/main" id="{7165FD70-21F8-226A-424D-CD5F041FDB88}"/>
              </a:ext>
            </a:extLst>
          </p:cNvPr>
          <p:cNvSpPr/>
          <p:nvPr/>
        </p:nvSpPr>
        <p:spPr>
          <a:xfrm>
            <a:off x="883294" y="5017602"/>
            <a:ext cx="10573396" cy="12468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p:txBody>
      </p:sp>
      <p:sp>
        <p:nvSpPr>
          <p:cNvPr id="4" name="TextBox 3">
            <a:extLst>
              <a:ext uri="{FF2B5EF4-FFF2-40B4-BE49-F238E27FC236}">
                <a16:creationId xmlns:a16="http://schemas.microsoft.com/office/drawing/2014/main" id="{4860EFE8-B35B-D537-305B-324C64B303E2}"/>
              </a:ext>
            </a:extLst>
          </p:cNvPr>
          <p:cNvSpPr txBox="1"/>
          <p:nvPr/>
        </p:nvSpPr>
        <p:spPr>
          <a:xfrm>
            <a:off x="252715" y="646551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738AAEDD-AFC2-6ED9-FD7D-E89A8B5C6496}"/>
              </a:ext>
            </a:extLst>
          </p:cNvPr>
          <p:cNvSpPr>
            <a:spLocks noGrp="1"/>
          </p:cNvSpPr>
          <p:nvPr>
            <p:ph type="sldNum" sz="quarter" idx="12"/>
          </p:nvPr>
        </p:nvSpPr>
        <p:spPr/>
        <p:txBody>
          <a:bodyPr/>
          <a:lstStyle/>
          <a:p>
            <a:fld id="{EB8090AE-F645-47C1-81A8-D4E28BF03D47}" type="slidenum">
              <a:rPr lang="en-US" smtClean="0"/>
              <a:t>13</a:t>
            </a:fld>
            <a:endParaRPr lang="en-US" dirty="0"/>
          </a:p>
        </p:txBody>
      </p:sp>
    </p:spTree>
    <p:extLst>
      <p:ext uri="{BB962C8B-B14F-4D97-AF65-F5344CB8AC3E}">
        <p14:creationId xmlns:p14="http://schemas.microsoft.com/office/powerpoint/2010/main" val="837619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CAF8D04-6480-4588-A027-C3B3EAAEA672}"/>
              </a:ext>
            </a:extLst>
          </p:cNvPr>
          <p:cNvSpPr>
            <a:spLocks noGrp="1"/>
          </p:cNvSpPr>
          <p:nvPr>
            <p:ph type="title"/>
          </p:nvPr>
        </p:nvSpPr>
        <p:spPr/>
        <p:txBody>
          <a:bodyPr/>
          <a:lstStyle/>
          <a:p>
            <a:r>
              <a:rPr lang="en-US" dirty="0"/>
              <a:t>Direct Support at Home</a:t>
            </a:r>
          </a:p>
        </p:txBody>
      </p:sp>
      <p:sp>
        <p:nvSpPr>
          <p:cNvPr id="4" name="Content Placeholder 3">
            <a:extLst>
              <a:ext uri="{FF2B5EF4-FFF2-40B4-BE49-F238E27FC236}">
                <a16:creationId xmlns:a16="http://schemas.microsoft.com/office/drawing/2014/main" id="{019DEE8C-B203-7182-B0D5-1EFE0F435C80}"/>
              </a:ext>
            </a:extLst>
          </p:cNvPr>
          <p:cNvSpPr>
            <a:spLocks noGrp="1"/>
          </p:cNvSpPr>
          <p:nvPr>
            <p:ph sz="quarter" idx="13"/>
          </p:nvPr>
        </p:nvSpPr>
        <p:spPr>
          <a:xfrm>
            <a:off x="838200" y="1825624"/>
            <a:ext cx="5181600" cy="2896753"/>
          </a:xfrm>
          <a:solidFill>
            <a:srgbClr val="CADCE2"/>
          </a:solidFill>
        </p:spPr>
        <p:txBody>
          <a:bodyPr/>
          <a:lstStyle/>
          <a:p>
            <a:r>
              <a:rPr lang="en-US" sz="2400" b="1" dirty="0"/>
              <a:t>De Novo Waiver Services</a:t>
            </a:r>
            <a:endParaRPr lang="en-US" sz="2400" b="1" baseline="30000" dirty="0"/>
          </a:p>
          <a:p>
            <a:pPr lvl="1"/>
            <a:r>
              <a:rPr lang="en-US" sz="2000" dirty="0"/>
              <a:t>Personal Care</a:t>
            </a:r>
          </a:p>
          <a:p>
            <a:pPr lvl="1"/>
            <a:r>
              <a:rPr lang="en-US" sz="2000" dirty="0"/>
              <a:t>Homemaker </a:t>
            </a:r>
          </a:p>
          <a:p>
            <a:pPr lvl="1"/>
            <a:r>
              <a:rPr lang="en-US" sz="2000" dirty="0"/>
              <a:t>Social Support </a:t>
            </a:r>
          </a:p>
          <a:p>
            <a:endParaRPr lang="en-US" sz="2400" dirty="0"/>
          </a:p>
        </p:txBody>
      </p:sp>
      <p:sp>
        <p:nvSpPr>
          <p:cNvPr id="5" name="Content Placeholder 4">
            <a:extLst>
              <a:ext uri="{FF2B5EF4-FFF2-40B4-BE49-F238E27FC236}">
                <a16:creationId xmlns:a16="http://schemas.microsoft.com/office/drawing/2014/main" id="{D3C97810-285A-47C7-99D7-BB878EEBEC9C}"/>
              </a:ext>
            </a:extLst>
          </p:cNvPr>
          <p:cNvSpPr>
            <a:spLocks noGrp="1"/>
          </p:cNvSpPr>
          <p:nvPr>
            <p:ph sz="quarter" idx="14"/>
          </p:nvPr>
        </p:nvSpPr>
        <p:spPr>
          <a:xfrm>
            <a:off x="6169991" y="1825625"/>
            <a:ext cx="4996773" cy="2896754"/>
          </a:xfrm>
          <a:solidFill>
            <a:srgbClr val="FDE9C6"/>
          </a:solidFill>
        </p:spPr>
        <p:txBody>
          <a:bodyPr/>
          <a:lstStyle/>
          <a:p>
            <a:r>
              <a:rPr lang="en-US" sz="2400" b="1" dirty="0"/>
              <a:t>Provider Types for Direct Support Services</a:t>
            </a:r>
          </a:p>
          <a:p>
            <a:pPr lvl="1"/>
            <a:r>
              <a:rPr lang="en-US" sz="2000" dirty="0"/>
              <a:t>Agencies (home health agency, private non-profit)</a:t>
            </a:r>
          </a:p>
          <a:p>
            <a:pPr lvl="1"/>
            <a:r>
              <a:rPr lang="en-US" sz="2000" dirty="0"/>
              <a:t>Individuals (Personal Care Aide, Home Health Aide, Certified Nursing Assistant)</a:t>
            </a:r>
          </a:p>
        </p:txBody>
      </p:sp>
      <p:sp>
        <p:nvSpPr>
          <p:cNvPr id="6" name="Rectangle 5">
            <a:extLst>
              <a:ext uri="{FF2B5EF4-FFF2-40B4-BE49-F238E27FC236}">
                <a16:creationId xmlns:a16="http://schemas.microsoft.com/office/drawing/2014/main" id="{D3C219BB-FDA6-093D-78C8-72C6C0B93B7C}"/>
              </a:ext>
            </a:extLst>
          </p:cNvPr>
          <p:cNvSpPr/>
          <p:nvPr/>
        </p:nvSpPr>
        <p:spPr>
          <a:xfrm>
            <a:off x="883293" y="4722379"/>
            <a:ext cx="10573396" cy="1633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p:txBody>
      </p:sp>
      <p:sp>
        <p:nvSpPr>
          <p:cNvPr id="8" name="TextBox 7">
            <a:extLst>
              <a:ext uri="{FF2B5EF4-FFF2-40B4-BE49-F238E27FC236}">
                <a16:creationId xmlns:a16="http://schemas.microsoft.com/office/drawing/2014/main" id="{28337C81-A927-A442-69FA-BB8E7A3EBD00}"/>
              </a:ext>
            </a:extLst>
          </p:cNvPr>
          <p:cNvSpPr txBox="1"/>
          <p:nvPr/>
        </p:nvSpPr>
        <p:spPr>
          <a:xfrm>
            <a:off x="200348" y="646583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16EE0E85-F150-3C19-698F-21962308663D}"/>
              </a:ext>
            </a:extLst>
          </p:cNvPr>
          <p:cNvSpPr>
            <a:spLocks noGrp="1"/>
          </p:cNvSpPr>
          <p:nvPr>
            <p:ph type="sldNum" sz="quarter" idx="12"/>
          </p:nvPr>
        </p:nvSpPr>
        <p:spPr/>
        <p:txBody>
          <a:bodyPr/>
          <a:lstStyle/>
          <a:p>
            <a:fld id="{EB8090AE-F645-47C1-81A8-D4E28BF03D47}" type="slidenum">
              <a:rPr lang="en-US" smtClean="0"/>
              <a:t>14</a:t>
            </a:fld>
            <a:endParaRPr lang="en-US" dirty="0"/>
          </a:p>
        </p:txBody>
      </p:sp>
    </p:spTree>
    <p:extLst>
      <p:ext uri="{BB962C8B-B14F-4D97-AF65-F5344CB8AC3E}">
        <p14:creationId xmlns:p14="http://schemas.microsoft.com/office/powerpoint/2010/main" val="248853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47E3F0-871B-ECE2-4E12-FCB861F72D15}"/>
              </a:ext>
            </a:extLst>
          </p:cNvPr>
          <p:cNvSpPr>
            <a:spLocks noGrp="1"/>
          </p:cNvSpPr>
          <p:nvPr>
            <p:ph type="title"/>
          </p:nvPr>
        </p:nvSpPr>
        <p:spPr>
          <a:xfrm>
            <a:off x="838200" y="365125"/>
            <a:ext cx="10515600" cy="1229929"/>
          </a:xfrm>
        </p:spPr>
        <p:txBody>
          <a:bodyPr/>
          <a:lstStyle/>
          <a:p>
            <a:r>
              <a:rPr lang="en-US" dirty="0"/>
              <a:t>Site-based Supports</a:t>
            </a:r>
          </a:p>
        </p:txBody>
      </p:sp>
      <p:sp>
        <p:nvSpPr>
          <p:cNvPr id="4" name="Content Placeholder 3">
            <a:extLst>
              <a:ext uri="{FF2B5EF4-FFF2-40B4-BE49-F238E27FC236}">
                <a16:creationId xmlns:a16="http://schemas.microsoft.com/office/drawing/2014/main" id="{93FD0E4E-C4C9-8875-62BE-9055838F2853}"/>
              </a:ext>
            </a:extLst>
          </p:cNvPr>
          <p:cNvSpPr>
            <a:spLocks noGrp="1"/>
          </p:cNvSpPr>
          <p:nvPr>
            <p:ph sz="quarter" idx="13"/>
          </p:nvPr>
        </p:nvSpPr>
        <p:spPr>
          <a:xfrm>
            <a:off x="838200" y="1686727"/>
            <a:ext cx="4972291" cy="2522795"/>
          </a:xfrm>
          <a:solidFill>
            <a:srgbClr val="CADCE2"/>
          </a:solidFill>
        </p:spPr>
        <p:txBody>
          <a:bodyPr/>
          <a:lstStyle/>
          <a:p>
            <a:r>
              <a:rPr lang="en-US" sz="2400" b="1" dirty="0"/>
              <a:t>De Novo Waiver Services</a:t>
            </a:r>
            <a:endParaRPr lang="en-US" sz="2400" dirty="0"/>
          </a:p>
          <a:p>
            <a:pPr lvl="1"/>
            <a:r>
              <a:rPr lang="en-US" sz="2000" dirty="0"/>
              <a:t>Adult Day Care</a:t>
            </a:r>
          </a:p>
          <a:p>
            <a:pPr lvl="1"/>
            <a:r>
              <a:rPr lang="en-US" sz="2000" dirty="0"/>
              <a:t>Facility Respite</a:t>
            </a:r>
          </a:p>
          <a:p>
            <a:pPr lvl="1"/>
            <a:endParaRPr lang="en-US" sz="2000" dirty="0"/>
          </a:p>
        </p:txBody>
      </p:sp>
      <p:sp>
        <p:nvSpPr>
          <p:cNvPr id="5" name="Content Placeholder 4">
            <a:extLst>
              <a:ext uri="{FF2B5EF4-FFF2-40B4-BE49-F238E27FC236}">
                <a16:creationId xmlns:a16="http://schemas.microsoft.com/office/drawing/2014/main" id="{1CC828DB-26E5-51F8-F22E-710DC8A074BA}"/>
              </a:ext>
            </a:extLst>
          </p:cNvPr>
          <p:cNvSpPr>
            <a:spLocks noGrp="1"/>
          </p:cNvSpPr>
          <p:nvPr>
            <p:ph sz="quarter" idx="14"/>
          </p:nvPr>
        </p:nvSpPr>
        <p:spPr>
          <a:xfrm>
            <a:off x="5950069" y="1686728"/>
            <a:ext cx="5403732" cy="2522796"/>
          </a:xfrm>
          <a:solidFill>
            <a:srgbClr val="FDE9C6"/>
          </a:solidFill>
        </p:spPr>
        <p:txBody>
          <a:bodyPr/>
          <a:lstStyle/>
          <a:p>
            <a:r>
              <a:rPr lang="en-US" sz="2400" b="1" dirty="0"/>
              <a:t>Provider Types for Site-Based Services</a:t>
            </a:r>
          </a:p>
          <a:p>
            <a:pPr lvl="1"/>
            <a:r>
              <a:rPr lang="en-US" sz="2000" dirty="0"/>
              <a:t>Adult Community Care Facility</a:t>
            </a:r>
          </a:p>
          <a:p>
            <a:pPr lvl="1"/>
            <a:r>
              <a:rPr lang="en-US" sz="2000" dirty="0"/>
              <a:t>Congregate Living Health Facility </a:t>
            </a:r>
          </a:p>
          <a:p>
            <a:pPr lvl="1"/>
            <a:r>
              <a:rPr lang="en-US" sz="2000" dirty="0"/>
              <a:t>Pediatric Health Care Center</a:t>
            </a:r>
          </a:p>
        </p:txBody>
      </p:sp>
      <p:sp>
        <p:nvSpPr>
          <p:cNvPr id="7" name="Rectangle 6">
            <a:extLst>
              <a:ext uri="{FF2B5EF4-FFF2-40B4-BE49-F238E27FC236}">
                <a16:creationId xmlns:a16="http://schemas.microsoft.com/office/drawing/2014/main" id="{0A4836DB-DACC-0437-C6B7-1B418F363952}"/>
              </a:ext>
            </a:extLst>
          </p:cNvPr>
          <p:cNvSpPr/>
          <p:nvPr/>
        </p:nvSpPr>
        <p:spPr>
          <a:xfrm>
            <a:off x="883293" y="4319010"/>
            <a:ext cx="10573396" cy="20373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a:p>
            <a:pPr marL="681038" lvl="4" indent="-466725">
              <a:buClr>
                <a:schemeClr val="accent4"/>
              </a:buClr>
              <a:buFont typeface="Segoe UI"/>
              <a:buAutoNum type="arabicPeriod"/>
            </a:pPr>
            <a:r>
              <a:rPr lang="en-US" sz="2200" dirty="0">
                <a:solidFill>
                  <a:schemeClr val="tx1"/>
                </a:solidFill>
                <a:latin typeface="+mj-lt"/>
              </a:rPr>
              <a:t>Are there geographic differences in availability or other factors that influence availability? </a:t>
            </a:r>
          </a:p>
        </p:txBody>
      </p:sp>
      <p:sp>
        <p:nvSpPr>
          <p:cNvPr id="8" name="TextBox 7">
            <a:extLst>
              <a:ext uri="{FF2B5EF4-FFF2-40B4-BE49-F238E27FC236}">
                <a16:creationId xmlns:a16="http://schemas.microsoft.com/office/drawing/2014/main" id="{1C67AC81-4E10-823E-A466-A92D37DFE728}"/>
              </a:ext>
            </a:extLst>
          </p:cNvPr>
          <p:cNvSpPr txBox="1"/>
          <p:nvPr/>
        </p:nvSpPr>
        <p:spPr>
          <a:xfrm>
            <a:off x="252715" y="646583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F88DB5F7-2C42-6EFD-AC9C-B2A7A1C92E7D}"/>
              </a:ext>
            </a:extLst>
          </p:cNvPr>
          <p:cNvSpPr>
            <a:spLocks noGrp="1"/>
          </p:cNvSpPr>
          <p:nvPr>
            <p:ph type="sldNum" sz="quarter" idx="12"/>
          </p:nvPr>
        </p:nvSpPr>
        <p:spPr/>
        <p:txBody>
          <a:bodyPr/>
          <a:lstStyle/>
          <a:p>
            <a:fld id="{EB8090AE-F645-47C1-81A8-D4E28BF03D47}" type="slidenum">
              <a:rPr lang="en-US" smtClean="0"/>
              <a:t>15</a:t>
            </a:fld>
            <a:endParaRPr lang="en-US" dirty="0"/>
          </a:p>
        </p:txBody>
      </p:sp>
    </p:spTree>
    <p:extLst>
      <p:ext uri="{BB962C8B-B14F-4D97-AF65-F5344CB8AC3E}">
        <p14:creationId xmlns:p14="http://schemas.microsoft.com/office/powerpoint/2010/main" val="1545952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90ACC-283E-E62C-A721-EB19FB4FD16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69A0D38-0748-5599-F4D5-DAF249D3F323}"/>
              </a:ext>
            </a:extLst>
          </p:cNvPr>
          <p:cNvSpPr>
            <a:spLocks noGrp="1"/>
          </p:cNvSpPr>
          <p:nvPr>
            <p:ph type="title"/>
          </p:nvPr>
        </p:nvSpPr>
        <p:spPr>
          <a:xfrm>
            <a:off x="838200" y="365125"/>
            <a:ext cx="10515600" cy="956365"/>
          </a:xfrm>
        </p:spPr>
        <p:txBody>
          <a:bodyPr/>
          <a:lstStyle/>
          <a:p>
            <a:r>
              <a:rPr lang="en-US" dirty="0"/>
              <a:t>Physical Goods</a:t>
            </a:r>
          </a:p>
        </p:txBody>
      </p:sp>
      <p:sp>
        <p:nvSpPr>
          <p:cNvPr id="4" name="Content Placeholder 3">
            <a:extLst>
              <a:ext uri="{FF2B5EF4-FFF2-40B4-BE49-F238E27FC236}">
                <a16:creationId xmlns:a16="http://schemas.microsoft.com/office/drawing/2014/main" id="{795B8727-912B-29BE-6B6B-83FB82596FE2}"/>
              </a:ext>
            </a:extLst>
          </p:cNvPr>
          <p:cNvSpPr>
            <a:spLocks noGrp="1"/>
          </p:cNvSpPr>
          <p:nvPr>
            <p:ph sz="quarter" idx="13"/>
          </p:nvPr>
        </p:nvSpPr>
        <p:spPr>
          <a:xfrm>
            <a:off x="838199" y="1413165"/>
            <a:ext cx="5183811" cy="3052510"/>
          </a:xfrm>
          <a:solidFill>
            <a:srgbClr val="CADCE2"/>
          </a:solidFill>
        </p:spPr>
        <p:txBody>
          <a:bodyPr/>
          <a:lstStyle/>
          <a:p>
            <a:r>
              <a:rPr lang="en-US" sz="2400" b="1" dirty="0"/>
              <a:t>De Novo Waiver Services</a:t>
            </a:r>
            <a:endParaRPr lang="en-US" sz="2400" dirty="0"/>
          </a:p>
          <a:p>
            <a:pPr lvl="1"/>
            <a:r>
              <a:rPr lang="en-US" sz="2000" dirty="0"/>
              <a:t>Assistive Technology</a:t>
            </a:r>
          </a:p>
          <a:p>
            <a:pPr lvl="1"/>
            <a:r>
              <a:rPr lang="en-US" sz="2000" dirty="0"/>
              <a:t>Accessibility Adaptations and Home Repairs</a:t>
            </a:r>
          </a:p>
          <a:p>
            <a:pPr lvl="1"/>
            <a:r>
              <a:rPr lang="en-US" sz="2000" dirty="0"/>
              <a:t>Specialized Medical and Non-Medical Equipment/Supplies</a:t>
            </a:r>
          </a:p>
          <a:p>
            <a:pPr lvl="1"/>
            <a:r>
              <a:rPr lang="en-US" sz="2000" dirty="0"/>
              <a:t>Home delivered meals </a:t>
            </a:r>
          </a:p>
        </p:txBody>
      </p:sp>
      <p:sp>
        <p:nvSpPr>
          <p:cNvPr id="5" name="Content Placeholder 4">
            <a:extLst>
              <a:ext uri="{FF2B5EF4-FFF2-40B4-BE49-F238E27FC236}">
                <a16:creationId xmlns:a16="http://schemas.microsoft.com/office/drawing/2014/main" id="{D55841FC-C0B5-1C47-5D4F-99BF0AE11737}"/>
              </a:ext>
            </a:extLst>
          </p:cNvPr>
          <p:cNvSpPr>
            <a:spLocks noGrp="1"/>
          </p:cNvSpPr>
          <p:nvPr>
            <p:ph sz="quarter" idx="14"/>
          </p:nvPr>
        </p:nvSpPr>
        <p:spPr>
          <a:xfrm>
            <a:off x="6169991" y="1413165"/>
            <a:ext cx="5183810" cy="3052510"/>
          </a:xfrm>
          <a:solidFill>
            <a:srgbClr val="FDE9C6"/>
          </a:solidFill>
        </p:spPr>
        <p:txBody>
          <a:bodyPr/>
          <a:lstStyle/>
          <a:p>
            <a:r>
              <a:rPr lang="en-US" sz="2400" b="1" dirty="0"/>
              <a:t>Provider Types for Physical Goods</a:t>
            </a:r>
          </a:p>
          <a:p>
            <a:pPr lvl="1"/>
            <a:r>
              <a:rPr lang="en-US" sz="2000" dirty="0"/>
              <a:t>Medical Equipment Provider</a:t>
            </a:r>
          </a:p>
          <a:p>
            <a:pPr lvl="1"/>
            <a:r>
              <a:rPr lang="en-US" sz="2000" dirty="0"/>
              <a:t>Local Pharmacy or Vendor</a:t>
            </a:r>
          </a:p>
          <a:p>
            <a:pPr lvl="1"/>
            <a:r>
              <a:rPr lang="en-US" sz="2000" dirty="0"/>
              <a:t>Agencies (Private Non-profit, Proprietary Agency or Business)</a:t>
            </a:r>
          </a:p>
          <a:p>
            <a:pPr lvl="1"/>
            <a:r>
              <a:rPr lang="en-US" sz="2000" dirty="0"/>
              <a:t>Building Contractor, Handyman</a:t>
            </a:r>
          </a:p>
        </p:txBody>
      </p:sp>
      <p:sp>
        <p:nvSpPr>
          <p:cNvPr id="7" name="Rectangle 6">
            <a:extLst>
              <a:ext uri="{FF2B5EF4-FFF2-40B4-BE49-F238E27FC236}">
                <a16:creationId xmlns:a16="http://schemas.microsoft.com/office/drawing/2014/main" id="{91B54A5C-7929-CA39-C470-168C33909183}"/>
              </a:ext>
            </a:extLst>
          </p:cNvPr>
          <p:cNvSpPr/>
          <p:nvPr/>
        </p:nvSpPr>
        <p:spPr>
          <a:xfrm>
            <a:off x="883293" y="4736032"/>
            <a:ext cx="10573396" cy="15125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a:p>
            <a:pPr marL="681038" lvl="4" indent="-466725">
              <a:buClr>
                <a:schemeClr val="accent4"/>
              </a:buClr>
              <a:buFont typeface="Segoe UI"/>
              <a:buAutoNum type="arabicPeriod"/>
            </a:pPr>
            <a:r>
              <a:rPr lang="en-US" sz="2200" dirty="0">
                <a:solidFill>
                  <a:schemeClr val="tx1"/>
                </a:solidFill>
                <a:latin typeface="+mj-lt"/>
              </a:rPr>
              <a:t>Are there differences in provider capacity across waivers based on qualified provider types? </a:t>
            </a:r>
          </a:p>
        </p:txBody>
      </p:sp>
      <p:sp>
        <p:nvSpPr>
          <p:cNvPr id="8" name="TextBox 7">
            <a:extLst>
              <a:ext uri="{FF2B5EF4-FFF2-40B4-BE49-F238E27FC236}">
                <a16:creationId xmlns:a16="http://schemas.microsoft.com/office/drawing/2014/main" id="{8AD95348-1480-40D7-FF9A-BDC9FA7E95A5}"/>
              </a:ext>
            </a:extLst>
          </p:cNvPr>
          <p:cNvSpPr txBox="1"/>
          <p:nvPr/>
        </p:nvSpPr>
        <p:spPr>
          <a:xfrm>
            <a:off x="126358" y="6518956"/>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53E4546C-5B06-9123-6E40-6E689C0E02B9}"/>
              </a:ext>
            </a:extLst>
          </p:cNvPr>
          <p:cNvSpPr>
            <a:spLocks noGrp="1"/>
          </p:cNvSpPr>
          <p:nvPr>
            <p:ph type="sldNum" sz="quarter" idx="12"/>
          </p:nvPr>
        </p:nvSpPr>
        <p:spPr/>
        <p:txBody>
          <a:bodyPr/>
          <a:lstStyle/>
          <a:p>
            <a:fld id="{EB8090AE-F645-47C1-81A8-D4E28BF03D47}" type="slidenum">
              <a:rPr lang="en-US" smtClean="0"/>
              <a:t>16</a:t>
            </a:fld>
            <a:endParaRPr lang="en-US" dirty="0"/>
          </a:p>
        </p:txBody>
      </p:sp>
    </p:spTree>
    <p:extLst>
      <p:ext uri="{BB962C8B-B14F-4D97-AF65-F5344CB8AC3E}">
        <p14:creationId xmlns:p14="http://schemas.microsoft.com/office/powerpoint/2010/main" val="1709781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279A6-5C15-4F00-6D0B-35546B922ED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11004D-1FC5-243A-7A6A-8AE9365D8087}"/>
              </a:ext>
            </a:extLst>
          </p:cNvPr>
          <p:cNvSpPr>
            <a:spLocks noGrp="1"/>
          </p:cNvSpPr>
          <p:nvPr>
            <p:ph type="title"/>
          </p:nvPr>
        </p:nvSpPr>
        <p:spPr/>
        <p:txBody>
          <a:bodyPr/>
          <a:lstStyle/>
          <a:p>
            <a:r>
              <a:rPr lang="en-US" dirty="0"/>
              <a:t>Transportation</a:t>
            </a:r>
          </a:p>
        </p:txBody>
      </p:sp>
      <p:sp>
        <p:nvSpPr>
          <p:cNvPr id="4" name="Content Placeholder 3">
            <a:extLst>
              <a:ext uri="{FF2B5EF4-FFF2-40B4-BE49-F238E27FC236}">
                <a16:creationId xmlns:a16="http://schemas.microsoft.com/office/drawing/2014/main" id="{3CA54C9A-2C00-6AE5-134A-FFA71E990F40}"/>
              </a:ext>
            </a:extLst>
          </p:cNvPr>
          <p:cNvSpPr>
            <a:spLocks noGrp="1"/>
          </p:cNvSpPr>
          <p:nvPr>
            <p:ph sz="quarter" idx="13"/>
          </p:nvPr>
        </p:nvSpPr>
        <p:spPr>
          <a:xfrm>
            <a:off x="838199" y="1825625"/>
            <a:ext cx="5183809" cy="2267910"/>
          </a:xfrm>
          <a:solidFill>
            <a:srgbClr val="CADCE2"/>
          </a:solidFill>
        </p:spPr>
        <p:txBody>
          <a:bodyPr/>
          <a:lstStyle/>
          <a:p>
            <a:r>
              <a:rPr lang="en-US" sz="2400" b="1" dirty="0"/>
              <a:t>De Novo Waiver Services</a:t>
            </a:r>
            <a:endParaRPr lang="en-US" sz="2400" dirty="0"/>
          </a:p>
          <a:p>
            <a:pPr lvl="1"/>
            <a:r>
              <a:rPr lang="en-US" sz="2000" dirty="0"/>
              <a:t>Transportation</a:t>
            </a:r>
          </a:p>
          <a:p>
            <a:pPr lvl="1"/>
            <a:endParaRPr lang="en-US" sz="2000" dirty="0"/>
          </a:p>
        </p:txBody>
      </p:sp>
      <p:sp>
        <p:nvSpPr>
          <p:cNvPr id="5" name="Content Placeholder 4">
            <a:extLst>
              <a:ext uri="{FF2B5EF4-FFF2-40B4-BE49-F238E27FC236}">
                <a16:creationId xmlns:a16="http://schemas.microsoft.com/office/drawing/2014/main" id="{C15BE1DC-B293-A5B5-7FC7-7D3EFA9E1D0F}"/>
              </a:ext>
            </a:extLst>
          </p:cNvPr>
          <p:cNvSpPr>
            <a:spLocks noGrp="1"/>
          </p:cNvSpPr>
          <p:nvPr>
            <p:ph sz="quarter" idx="14"/>
          </p:nvPr>
        </p:nvSpPr>
        <p:spPr>
          <a:xfrm>
            <a:off x="6169990" y="1825625"/>
            <a:ext cx="5183809" cy="2267910"/>
          </a:xfrm>
          <a:solidFill>
            <a:srgbClr val="FDE9C6"/>
          </a:solidFill>
        </p:spPr>
        <p:txBody>
          <a:bodyPr/>
          <a:lstStyle/>
          <a:p>
            <a:r>
              <a:rPr lang="en-US" sz="2400" b="1" dirty="0"/>
              <a:t>Provider Types for Transportation Services</a:t>
            </a:r>
          </a:p>
          <a:p>
            <a:pPr lvl="1"/>
            <a:r>
              <a:rPr lang="en-US" sz="2000" dirty="0"/>
              <a:t>Agencies (Private non-profit, proprietary agency ambulance or wheelchair van/paratransit)</a:t>
            </a:r>
          </a:p>
        </p:txBody>
      </p:sp>
      <p:sp>
        <p:nvSpPr>
          <p:cNvPr id="7" name="Rectangle 6">
            <a:extLst>
              <a:ext uri="{FF2B5EF4-FFF2-40B4-BE49-F238E27FC236}">
                <a16:creationId xmlns:a16="http://schemas.microsoft.com/office/drawing/2014/main" id="{873D1169-ED94-52F9-0F6E-E9B4E71CB40B}"/>
              </a:ext>
            </a:extLst>
          </p:cNvPr>
          <p:cNvSpPr/>
          <p:nvPr/>
        </p:nvSpPr>
        <p:spPr>
          <a:xfrm>
            <a:off x="883293" y="4547287"/>
            <a:ext cx="10573396" cy="18090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availability to meet increased demand?</a:t>
            </a:r>
          </a:p>
        </p:txBody>
      </p:sp>
      <p:sp>
        <p:nvSpPr>
          <p:cNvPr id="8" name="TextBox 7">
            <a:extLst>
              <a:ext uri="{FF2B5EF4-FFF2-40B4-BE49-F238E27FC236}">
                <a16:creationId xmlns:a16="http://schemas.microsoft.com/office/drawing/2014/main" id="{F234485E-FE06-85BE-CBF6-E163B21BDB78}"/>
              </a:ext>
            </a:extLst>
          </p:cNvPr>
          <p:cNvSpPr txBox="1"/>
          <p:nvPr/>
        </p:nvSpPr>
        <p:spPr>
          <a:xfrm>
            <a:off x="200348" y="6492875"/>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ED48E803-058A-2ED5-B248-F5DD8DBAAB51}"/>
              </a:ext>
            </a:extLst>
          </p:cNvPr>
          <p:cNvSpPr>
            <a:spLocks noGrp="1"/>
          </p:cNvSpPr>
          <p:nvPr>
            <p:ph type="sldNum" sz="quarter" idx="12"/>
          </p:nvPr>
        </p:nvSpPr>
        <p:spPr/>
        <p:txBody>
          <a:bodyPr/>
          <a:lstStyle/>
          <a:p>
            <a:fld id="{EB8090AE-F645-47C1-81A8-D4E28BF03D47}" type="slidenum">
              <a:rPr lang="en-US" smtClean="0"/>
              <a:t>17</a:t>
            </a:fld>
            <a:endParaRPr lang="en-US" dirty="0"/>
          </a:p>
        </p:txBody>
      </p:sp>
    </p:spTree>
    <p:extLst>
      <p:ext uri="{BB962C8B-B14F-4D97-AF65-F5344CB8AC3E}">
        <p14:creationId xmlns:p14="http://schemas.microsoft.com/office/powerpoint/2010/main" val="462852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1352F-0CE5-8096-D325-8C7CEA321A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69BE80-68D3-7F8A-CEEE-62EC8093704E}"/>
              </a:ext>
            </a:extLst>
          </p:cNvPr>
          <p:cNvSpPr>
            <a:spLocks noGrp="1"/>
          </p:cNvSpPr>
          <p:nvPr>
            <p:ph type="title"/>
          </p:nvPr>
        </p:nvSpPr>
        <p:spPr/>
        <p:txBody>
          <a:bodyPr/>
          <a:lstStyle/>
          <a:p>
            <a:r>
              <a:rPr lang="en-US" dirty="0"/>
              <a:t>Next Steps and Wrap Up</a:t>
            </a:r>
          </a:p>
        </p:txBody>
      </p:sp>
      <p:sp>
        <p:nvSpPr>
          <p:cNvPr id="2" name="Slide Number Placeholder 1">
            <a:extLst>
              <a:ext uri="{FF2B5EF4-FFF2-40B4-BE49-F238E27FC236}">
                <a16:creationId xmlns:a16="http://schemas.microsoft.com/office/drawing/2014/main" id="{A22EFC07-6366-A2BC-932A-810E1D99B27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18</a:t>
            </a:fld>
            <a:endParaRPr lang="en-US" dirty="0"/>
          </a:p>
        </p:txBody>
      </p:sp>
    </p:spTree>
    <p:extLst>
      <p:ext uri="{BB962C8B-B14F-4D97-AF65-F5344CB8AC3E}">
        <p14:creationId xmlns:p14="http://schemas.microsoft.com/office/powerpoint/2010/main" val="4184226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1531A7-1F5F-723F-A66B-39FAF7E6957B}"/>
              </a:ext>
            </a:extLst>
          </p:cNvPr>
          <p:cNvSpPr>
            <a:spLocks noGrp="1"/>
          </p:cNvSpPr>
          <p:nvPr>
            <p:ph type="title"/>
          </p:nvPr>
        </p:nvSpPr>
        <p:spPr/>
        <p:txBody>
          <a:bodyPr/>
          <a:lstStyle/>
          <a:p>
            <a:r>
              <a:rPr lang="en-US" dirty="0"/>
              <a:t>Future Workgroup Sessions</a:t>
            </a:r>
            <a:endParaRPr lang="en-US" dirty="0">
              <a:solidFill>
                <a:srgbClr val="FF0000"/>
              </a:solidFill>
            </a:endParaRPr>
          </a:p>
        </p:txBody>
      </p:sp>
      <p:graphicFrame>
        <p:nvGraphicFramePr>
          <p:cNvPr id="4" name="Content Placeholder 5">
            <a:extLst>
              <a:ext uri="{FF2B5EF4-FFF2-40B4-BE49-F238E27FC236}">
                <a16:creationId xmlns:a16="http://schemas.microsoft.com/office/drawing/2014/main" id="{F5398AF1-F341-BCCF-FCFE-2B4C8D59B733}"/>
              </a:ext>
            </a:extLst>
          </p:cNvPr>
          <p:cNvGraphicFramePr>
            <a:graphicFrameLocks/>
          </p:cNvGraphicFramePr>
          <p:nvPr>
            <p:extLst>
              <p:ext uri="{D42A27DB-BD31-4B8C-83A1-F6EECF244321}">
                <p14:modId xmlns:p14="http://schemas.microsoft.com/office/powerpoint/2010/main" val="1958017957"/>
              </p:ext>
            </p:extLst>
          </p:nvPr>
        </p:nvGraphicFramePr>
        <p:xfrm>
          <a:off x="838200" y="2216503"/>
          <a:ext cx="10515600" cy="2438400"/>
        </p:xfrm>
        <a:graphic>
          <a:graphicData uri="http://schemas.openxmlformats.org/drawingml/2006/table">
            <a:tbl>
              <a:tblPr firstRow="1" bandRow="1">
                <a:tableStyleId>{69012ECD-51FC-41F1-AA8D-1B2483CD663E}</a:tableStyleId>
              </a:tblPr>
              <a:tblGrid>
                <a:gridCol w="4400550">
                  <a:extLst>
                    <a:ext uri="{9D8B030D-6E8A-4147-A177-3AD203B41FA5}">
                      <a16:colId xmlns:a16="http://schemas.microsoft.com/office/drawing/2014/main" val="1661605173"/>
                    </a:ext>
                  </a:extLst>
                </a:gridCol>
                <a:gridCol w="2552700">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dirty="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dirty="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dirty="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9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October 10,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798400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10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November 7,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25753028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11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December 11,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2:30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97038906"/>
                  </a:ext>
                </a:extLst>
              </a:tr>
            </a:tbl>
          </a:graphicData>
        </a:graphic>
      </p:graphicFrame>
      <p:sp>
        <p:nvSpPr>
          <p:cNvPr id="2" name="Slide Number Placeholder 1">
            <a:extLst>
              <a:ext uri="{FF2B5EF4-FFF2-40B4-BE49-F238E27FC236}">
                <a16:creationId xmlns:a16="http://schemas.microsoft.com/office/drawing/2014/main" id="{4149822C-C825-7DF0-AE23-DDF43B80CCD5}"/>
              </a:ext>
            </a:extLst>
          </p:cNvPr>
          <p:cNvSpPr>
            <a:spLocks noGrp="1"/>
          </p:cNvSpPr>
          <p:nvPr>
            <p:ph type="sldNum" sz="quarter" idx="12"/>
          </p:nvPr>
        </p:nvSpPr>
        <p:spPr/>
        <p:txBody>
          <a:bodyPr/>
          <a:lstStyle/>
          <a:p>
            <a:fld id="{EB8090AE-F645-47C1-81A8-D4E28BF03D47}" type="slidenum">
              <a:rPr lang="en-US" smtClean="0"/>
              <a:t>19</a:t>
            </a:fld>
            <a:endParaRPr lang="en-US" dirty="0"/>
          </a:p>
        </p:txBody>
      </p:sp>
    </p:spTree>
    <p:extLst>
      <p:ext uri="{BB962C8B-B14F-4D97-AF65-F5344CB8AC3E}">
        <p14:creationId xmlns:p14="http://schemas.microsoft.com/office/powerpoint/2010/main" val="125720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3B3E9-E651-DC2C-19AB-6FBF2FC40139}"/>
              </a:ext>
            </a:extLst>
          </p:cNvPr>
          <p:cNvSpPr>
            <a:spLocks noGrp="1"/>
          </p:cNvSpPr>
          <p:nvPr>
            <p:ph type="title"/>
          </p:nvPr>
        </p:nvSpPr>
        <p:spPr/>
        <p:txBody>
          <a:bodyPr/>
          <a:lstStyle/>
          <a:p>
            <a:r>
              <a:rPr lang="en-US" dirty="0">
                <a:solidFill>
                  <a:schemeClr val="accent2"/>
                </a:solidFill>
              </a:rPr>
              <a:t>Meeting #7 </a:t>
            </a:r>
            <a:r>
              <a:rPr lang="en-US" dirty="0"/>
              <a:t>Purpose and Agenda</a:t>
            </a:r>
          </a:p>
        </p:txBody>
      </p:sp>
      <p:sp>
        <p:nvSpPr>
          <p:cNvPr id="11" name="Rectangle: Rounded Corners 10">
            <a:extLst>
              <a:ext uri="{FF2B5EF4-FFF2-40B4-BE49-F238E27FC236}">
                <a16:creationId xmlns:a16="http://schemas.microsoft.com/office/drawing/2014/main" id="{C8882808-91C9-0FAB-1C52-565BAD17279E}"/>
              </a:ext>
            </a:extLst>
          </p:cNvPr>
          <p:cNvSpPr/>
          <p:nvPr/>
        </p:nvSpPr>
        <p:spPr>
          <a:xfrm>
            <a:off x="838200" y="1647825"/>
            <a:ext cx="10511418" cy="1219199"/>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b="1" dirty="0">
                <a:solidFill>
                  <a:schemeClr val="tx1"/>
                </a:solidFill>
                <a:latin typeface="+mj-lt"/>
              </a:rPr>
              <a:t>Purpose: </a:t>
            </a:r>
            <a:r>
              <a:rPr lang="en-US" dirty="0">
                <a:solidFill>
                  <a:schemeClr val="tx1"/>
                </a:solidFill>
                <a:latin typeface="+mj-lt"/>
              </a:rPr>
              <a:t>Continue discussion of additional services that should be considered for people currently enrolled in the ALW waiver and anticipated impacts on use. Discuss providers’ availability to serve additional enrollees and how this may impact use of new services available under de novo waivers. </a:t>
            </a:r>
          </a:p>
        </p:txBody>
      </p:sp>
      <p:sp>
        <p:nvSpPr>
          <p:cNvPr id="9" name="Content Placeholder 8">
            <a:extLst>
              <a:ext uri="{FF2B5EF4-FFF2-40B4-BE49-F238E27FC236}">
                <a16:creationId xmlns:a16="http://schemas.microsoft.com/office/drawing/2014/main" id="{55F69D7B-80C3-D3FD-E21F-46D1AB78178F}"/>
              </a:ext>
            </a:extLst>
          </p:cNvPr>
          <p:cNvSpPr>
            <a:spLocks noGrp="1"/>
          </p:cNvSpPr>
          <p:nvPr>
            <p:ph sz="quarter" idx="13"/>
          </p:nvPr>
        </p:nvSpPr>
        <p:spPr>
          <a:xfrm>
            <a:off x="834018" y="2973389"/>
            <a:ext cx="10515600" cy="3113088"/>
          </a:xfrm>
        </p:spPr>
        <p:txBody>
          <a:bodyPr/>
          <a:lstStyle/>
          <a:p>
            <a:r>
              <a:rPr lang="en-US" dirty="0"/>
              <a:t>Today’s agenda: </a:t>
            </a:r>
          </a:p>
        </p:txBody>
      </p:sp>
      <p:graphicFrame>
        <p:nvGraphicFramePr>
          <p:cNvPr id="10" name="Content Placeholder 5">
            <a:extLst>
              <a:ext uri="{FF2B5EF4-FFF2-40B4-BE49-F238E27FC236}">
                <a16:creationId xmlns:a16="http://schemas.microsoft.com/office/drawing/2014/main" id="{A641F7E3-8E64-53A4-9056-7CDB8A819A59}"/>
              </a:ext>
            </a:extLst>
          </p:cNvPr>
          <p:cNvGraphicFramePr>
            <a:graphicFrameLocks/>
          </p:cNvGraphicFramePr>
          <p:nvPr>
            <p:extLst>
              <p:ext uri="{D42A27DB-BD31-4B8C-83A1-F6EECF244321}">
                <p14:modId xmlns:p14="http://schemas.microsoft.com/office/powerpoint/2010/main" val="4073565396"/>
              </p:ext>
            </p:extLst>
          </p:nvPr>
        </p:nvGraphicFramePr>
        <p:xfrm>
          <a:off x="918103" y="3619660"/>
          <a:ext cx="10347430" cy="2782070"/>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mn-lt"/>
                        </a:rPr>
                        <a:t>10:00-10:05am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mn-lt"/>
                        </a:rPr>
                        <a:t>Welcome and Announcements</a:t>
                      </a:r>
                      <a:endParaRPr lang="en-US" strike="sngStrike" dirty="0">
                        <a:solidFill>
                          <a:schemeClr val="tx1"/>
                        </a:solidFill>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dirty="0">
                          <a:solidFill>
                            <a:schemeClr val="tx1"/>
                          </a:solidFill>
                          <a:latin typeface="+mn-lt"/>
                        </a:rPr>
                        <a:t>10:05-10:40am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mn-lt"/>
                        </a:rPr>
                        <a:t>Services for Assisted Living Settings</a:t>
                      </a:r>
                      <a:endParaRPr lang="en-US" strike="sngStrike" dirty="0">
                        <a:solidFill>
                          <a:srgbClr val="FF0000"/>
                        </a:solidFill>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strike="noStrike" dirty="0">
                          <a:solidFill>
                            <a:schemeClr val="tx1"/>
                          </a:solidFill>
                          <a:latin typeface="+mn-lt"/>
                        </a:rPr>
                        <a:t>10:40-11:25am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dirty="0">
                          <a:solidFill>
                            <a:schemeClr val="tx1"/>
                          </a:solidFill>
                          <a:latin typeface="+mn-lt"/>
                        </a:rPr>
                        <a:t>Provider Availability to Meet Demand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9754001"/>
                  </a:ext>
                </a:extLst>
              </a:tr>
              <a:tr h="556414">
                <a:tc>
                  <a:txBody>
                    <a:bodyPr/>
                    <a:lstStyle/>
                    <a:p>
                      <a:r>
                        <a:rPr lang="en-US" dirty="0">
                          <a:solidFill>
                            <a:schemeClr val="tx1"/>
                          </a:solidFill>
                          <a:latin typeface="+mn-lt"/>
                        </a:rPr>
                        <a:t>11:25-11:30am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mn-lt"/>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8" name="Slide Number Placeholder 7">
            <a:extLst>
              <a:ext uri="{FF2B5EF4-FFF2-40B4-BE49-F238E27FC236}">
                <a16:creationId xmlns:a16="http://schemas.microsoft.com/office/drawing/2014/main" id="{C03FAA04-1154-378E-1D7F-1223D61A53EB}"/>
              </a:ext>
            </a:extLst>
          </p:cNvPr>
          <p:cNvSpPr>
            <a:spLocks noGrp="1"/>
          </p:cNvSpPr>
          <p:nvPr>
            <p:ph type="sldNum" sz="quarter" idx="12"/>
          </p:nvPr>
        </p:nvSpPr>
        <p:spPr/>
        <p:txBody>
          <a:bodyPr/>
          <a:lstStyle/>
          <a:p>
            <a:fld id="{EB8090AE-F645-47C1-81A8-D4E28BF03D47}" type="slidenum">
              <a:rPr lang="en-US" smtClean="0"/>
              <a:t>2</a:t>
            </a:fld>
            <a:endParaRPr lang="en-US" dirty="0"/>
          </a:p>
        </p:txBody>
      </p:sp>
    </p:spTree>
    <p:extLst>
      <p:ext uri="{BB962C8B-B14F-4D97-AF65-F5344CB8AC3E}">
        <p14:creationId xmlns:p14="http://schemas.microsoft.com/office/powerpoint/2010/main" val="6612952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4BD7B8-9CEE-2398-C703-171D629B373C}"/>
              </a:ext>
            </a:extLst>
          </p:cNvPr>
          <p:cNvSpPr>
            <a:spLocks noGrp="1"/>
          </p:cNvSpPr>
          <p:nvPr>
            <p:ph type="title"/>
          </p:nvPr>
        </p:nvSpPr>
        <p:spPr/>
        <p:txBody>
          <a:bodyPr/>
          <a:lstStyle/>
          <a:p>
            <a:r>
              <a:rPr lang="en-US" dirty="0"/>
              <a:t>Next Steps</a:t>
            </a:r>
          </a:p>
        </p:txBody>
      </p:sp>
      <p:sp>
        <p:nvSpPr>
          <p:cNvPr id="5" name="Content Placeholder 4">
            <a:extLst>
              <a:ext uri="{FF2B5EF4-FFF2-40B4-BE49-F238E27FC236}">
                <a16:creationId xmlns:a16="http://schemas.microsoft.com/office/drawing/2014/main" id="{E76A2974-A55C-0F2C-6278-EBC4708707BB}"/>
              </a:ext>
            </a:extLst>
          </p:cNvPr>
          <p:cNvSpPr>
            <a:spLocks noGrp="1"/>
          </p:cNvSpPr>
          <p:nvPr>
            <p:ph sz="quarter" idx="13"/>
          </p:nvPr>
        </p:nvSpPr>
        <p:spPr/>
        <p:txBody>
          <a:bodyPr vert="horz" lIns="91440" tIns="45720" rIns="91440" bIns="45720" rtlCol="0" anchor="t">
            <a:noAutofit/>
          </a:bodyPr>
          <a:lstStyle/>
          <a:p>
            <a:r>
              <a:rPr lang="en-US" dirty="0">
                <a:latin typeface="Segoe UI"/>
                <a:cs typeface="Times New Roman"/>
              </a:rPr>
              <a:t>HCBS Integration Planning Workgroup Session #8: </a:t>
            </a:r>
            <a:r>
              <a:rPr lang="en-US" b="1" dirty="0">
                <a:latin typeface="Segoe UI"/>
                <a:cs typeface="Times New Roman"/>
              </a:rPr>
              <a:t>this Friday</a:t>
            </a:r>
            <a:r>
              <a:rPr lang="en-US" dirty="0">
                <a:latin typeface="Segoe UI"/>
                <a:cs typeface="Times New Roman"/>
              </a:rPr>
              <a:t>, August 15, 2025 from 1:00-2:00 pm PT</a:t>
            </a:r>
          </a:p>
          <a:p>
            <a:pPr lvl="1"/>
            <a:r>
              <a:rPr lang="en-US" dirty="0">
                <a:latin typeface="Segoe UI"/>
                <a:cs typeface="Times New Roman"/>
              </a:rPr>
              <a:t>Will provide an opportunity to recap the Workgroup’s progress so far and provide updates on next steps for DHCS</a:t>
            </a:r>
          </a:p>
          <a:p>
            <a:r>
              <a:rPr lang="en-US" dirty="0">
                <a:latin typeface="Segoe UI"/>
                <a:cs typeface="Segoe UI"/>
              </a:rPr>
              <a:t>We will distribute meeting invitations after today’s session</a:t>
            </a:r>
            <a:endParaRPr lang="en-US" dirty="0">
              <a:latin typeface="Segoe UI"/>
              <a:cs typeface="Times New Roman"/>
            </a:endParaRPr>
          </a:p>
          <a:p>
            <a:r>
              <a:rPr lang="en-US" dirty="0">
                <a:latin typeface="Segoe UI"/>
                <a:cs typeface="Times New Roman"/>
              </a:rPr>
              <a:t>Contact the team with questions, suggested topics for discussion, or other input at </a:t>
            </a:r>
            <a:r>
              <a:rPr lang="en-US" dirty="0">
                <a:latin typeface="Segoe UI"/>
                <a:cs typeface="Times New Roman"/>
                <a:hlinkClick r:id="rId2"/>
              </a:rPr>
              <a:t>HCBSIntegration@dhcs.ca.gov</a:t>
            </a:r>
            <a:r>
              <a:rPr lang="en-US" dirty="0">
                <a:latin typeface="Segoe UI"/>
                <a:cs typeface="Times New Roman"/>
              </a:rPr>
              <a:t> </a:t>
            </a:r>
          </a:p>
          <a:p>
            <a:endParaRPr lang="en-US" dirty="0"/>
          </a:p>
        </p:txBody>
      </p:sp>
      <p:sp>
        <p:nvSpPr>
          <p:cNvPr id="2" name="Slide Number Placeholder 1">
            <a:extLst>
              <a:ext uri="{FF2B5EF4-FFF2-40B4-BE49-F238E27FC236}">
                <a16:creationId xmlns:a16="http://schemas.microsoft.com/office/drawing/2014/main" id="{4CD189C2-D7B1-F0B5-5E33-4E88283D23D4}"/>
              </a:ext>
            </a:extLst>
          </p:cNvPr>
          <p:cNvSpPr>
            <a:spLocks noGrp="1"/>
          </p:cNvSpPr>
          <p:nvPr>
            <p:ph type="sldNum" sz="quarter" idx="12"/>
          </p:nvPr>
        </p:nvSpPr>
        <p:spPr/>
        <p:txBody>
          <a:bodyPr/>
          <a:lstStyle/>
          <a:p>
            <a:fld id="{EB8090AE-F645-47C1-81A8-D4E28BF03D47}" type="slidenum">
              <a:rPr lang="en-US" smtClean="0"/>
              <a:t>20</a:t>
            </a:fld>
            <a:endParaRPr lang="en-US" dirty="0"/>
          </a:p>
        </p:txBody>
      </p:sp>
    </p:spTree>
    <p:extLst>
      <p:ext uri="{BB962C8B-B14F-4D97-AF65-F5344CB8AC3E}">
        <p14:creationId xmlns:p14="http://schemas.microsoft.com/office/powerpoint/2010/main" val="310898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C94E67-032C-E7A6-A47D-D62F473D59C1}"/>
              </a:ext>
            </a:extLst>
          </p:cNvPr>
          <p:cNvSpPr>
            <a:spLocks noGrp="1"/>
          </p:cNvSpPr>
          <p:nvPr>
            <p:ph type="title"/>
          </p:nvPr>
        </p:nvSpPr>
        <p:spPr/>
        <p:txBody>
          <a:bodyPr/>
          <a:lstStyle/>
          <a:p>
            <a:r>
              <a:rPr lang="en-US" dirty="0"/>
              <a:t>Extended Fall 2025 Workgroup Sessions </a:t>
            </a:r>
          </a:p>
        </p:txBody>
      </p:sp>
      <p:sp>
        <p:nvSpPr>
          <p:cNvPr id="4" name="Content Placeholder 3">
            <a:extLst>
              <a:ext uri="{FF2B5EF4-FFF2-40B4-BE49-F238E27FC236}">
                <a16:creationId xmlns:a16="http://schemas.microsoft.com/office/drawing/2014/main" id="{33E4778A-D077-003B-ED03-9BBCB78B50EF}"/>
              </a:ext>
            </a:extLst>
          </p:cNvPr>
          <p:cNvSpPr>
            <a:spLocks noGrp="1"/>
          </p:cNvSpPr>
          <p:nvPr>
            <p:ph sz="quarter" idx="13"/>
          </p:nvPr>
        </p:nvSpPr>
        <p:spPr/>
        <p:txBody>
          <a:bodyPr/>
          <a:lstStyle/>
          <a:p>
            <a:r>
              <a:rPr lang="en-US" dirty="0">
                <a:latin typeface="Segoe UI"/>
                <a:cs typeface="Segoe UI"/>
              </a:rPr>
              <a:t>Schedule for additional Workgroup meetings through the end of 2025 has been set</a:t>
            </a:r>
          </a:p>
          <a:p>
            <a:r>
              <a:rPr lang="en-US" dirty="0">
                <a:latin typeface="Segoe UI"/>
                <a:cs typeface="Segoe UI"/>
              </a:rPr>
              <a:t>Meeting invitations will be distributed after today’s session</a:t>
            </a:r>
          </a:p>
          <a:p>
            <a:pPr lvl="1"/>
            <a:r>
              <a:rPr lang="en-US" dirty="0">
                <a:latin typeface="Segoe UI"/>
                <a:cs typeface="Segoe UI"/>
              </a:rPr>
              <a:t>If any invitations are missing, contact </a:t>
            </a:r>
            <a:r>
              <a:rPr lang="en-US" dirty="0">
                <a:solidFill>
                  <a:srgbClr val="0563C1"/>
                </a:solidFill>
                <a:latin typeface="Segoe UI"/>
                <a:cs typeface="Segoe UI"/>
                <a:hlinkClick r:id="rId2">
                  <a:extLst>
                    <a:ext uri="{A12FA001-AC4F-418D-AE19-62706E023703}">
                      <ahyp:hlinkClr xmlns:ahyp="http://schemas.microsoft.com/office/drawing/2018/hyperlinkcolor" val="tx"/>
                    </a:ext>
                  </a:extLst>
                </a:hlinkClick>
              </a:rPr>
              <a:t>Anna.Ostrander@dhcs.ca.</a:t>
            </a:r>
            <a:r>
              <a:rPr lang="en-US" dirty="0">
                <a:solidFill>
                  <a:srgbClr val="1E72C7"/>
                </a:solidFill>
                <a:latin typeface="Segoe UI"/>
                <a:cs typeface="Segoe UI"/>
                <a:hlinkClick r:id="rId2">
                  <a:extLst>
                    <a:ext uri="{A12FA001-AC4F-418D-AE19-62706E023703}">
                      <ahyp:hlinkClr xmlns:ahyp="http://schemas.microsoft.com/office/drawing/2018/hyperlinkcolor" val="tx"/>
                    </a:ext>
                  </a:extLst>
                </a:hlinkClick>
              </a:rPr>
              <a:t>gov</a:t>
            </a:r>
            <a:r>
              <a:rPr lang="en-US" dirty="0">
                <a:solidFill>
                  <a:srgbClr val="1E72C7"/>
                </a:solidFill>
                <a:latin typeface="Segoe UI"/>
                <a:cs typeface="Segoe UI"/>
              </a:rPr>
              <a:t> </a:t>
            </a:r>
            <a:endParaRPr lang="en-US" dirty="0">
              <a:solidFill>
                <a:srgbClr val="1E72C7"/>
              </a:solidFill>
            </a:endParaRPr>
          </a:p>
          <a:p>
            <a:endParaRPr lang="en-US" dirty="0"/>
          </a:p>
        </p:txBody>
      </p:sp>
      <p:graphicFrame>
        <p:nvGraphicFramePr>
          <p:cNvPr id="5" name="Content Placeholder 5">
            <a:extLst>
              <a:ext uri="{FF2B5EF4-FFF2-40B4-BE49-F238E27FC236}">
                <a16:creationId xmlns:a16="http://schemas.microsoft.com/office/drawing/2014/main" id="{DC143B0B-53DA-4FAD-CDCD-1883D1E319FB}"/>
              </a:ext>
            </a:extLst>
          </p:cNvPr>
          <p:cNvGraphicFramePr>
            <a:graphicFrameLocks/>
          </p:cNvGraphicFramePr>
          <p:nvPr>
            <p:extLst>
              <p:ext uri="{D42A27DB-BD31-4B8C-83A1-F6EECF244321}">
                <p14:modId xmlns:p14="http://schemas.microsoft.com/office/powerpoint/2010/main" val="3304814195"/>
              </p:ext>
            </p:extLst>
          </p:nvPr>
        </p:nvGraphicFramePr>
        <p:xfrm>
          <a:off x="838200" y="4162262"/>
          <a:ext cx="10515600" cy="1950720"/>
        </p:xfrm>
        <a:graphic>
          <a:graphicData uri="http://schemas.openxmlformats.org/drawingml/2006/table">
            <a:tbl>
              <a:tblPr firstRow="1" bandRow="1">
                <a:tableStyleId>{69012ECD-51FC-41F1-AA8D-1B2483CD663E}</a:tableStyleId>
              </a:tblPr>
              <a:tblGrid>
                <a:gridCol w="4400550">
                  <a:extLst>
                    <a:ext uri="{9D8B030D-6E8A-4147-A177-3AD203B41FA5}">
                      <a16:colId xmlns:a16="http://schemas.microsoft.com/office/drawing/2014/main" val="1661605173"/>
                    </a:ext>
                  </a:extLst>
                </a:gridCol>
                <a:gridCol w="2552700">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dirty="0">
                          <a:solidFill>
                            <a:schemeClr val="bg1"/>
                          </a:solidFill>
                        </a:rPr>
                        <a:t>Meeting</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dirty="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dirty="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9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October 10,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798400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10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November 7,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25753028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11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December 11,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2:30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97038906"/>
                  </a:ext>
                </a:extLst>
              </a:tr>
            </a:tbl>
          </a:graphicData>
        </a:graphic>
      </p:graphicFrame>
      <p:sp>
        <p:nvSpPr>
          <p:cNvPr id="2" name="Slide Number Placeholder 1">
            <a:extLst>
              <a:ext uri="{FF2B5EF4-FFF2-40B4-BE49-F238E27FC236}">
                <a16:creationId xmlns:a16="http://schemas.microsoft.com/office/drawing/2014/main" id="{4AD3F626-14EE-5B93-81E5-52D85AA89B4C}"/>
              </a:ext>
            </a:extLst>
          </p:cNvPr>
          <p:cNvSpPr>
            <a:spLocks noGrp="1"/>
          </p:cNvSpPr>
          <p:nvPr>
            <p:ph type="sldNum" sz="quarter" idx="12"/>
          </p:nvPr>
        </p:nvSpPr>
        <p:spPr/>
        <p:txBody>
          <a:bodyPr/>
          <a:lstStyle/>
          <a:p>
            <a:fld id="{EB8090AE-F645-47C1-81A8-D4E28BF03D47}" type="slidenum">
              <a:rPr lang="en-US" smtClean="0"/>
              <a:t>3</a:t>
            </a:fld>
            <a:endParaRPr lang="en-US" dirty="0"/>
          </a:p>
        </p:txBody>
      </p:sp>
    </p:spTree>
    <p:extLst>
      <p:ext uri="{BB962C8B-B14F-4D97-AF65-F5344CB8AC3E}">
        <p14:creationId xmlns:p14="http://schemas.microsoft.com/office/powerpoint/2010/main" val="2799924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6F3BAE-B880-0AD3-A1C0-31EFA0C0CD2C}"/>
              </a:ext>
            </a:extLst>
          </p:cNvPr>
          <p:cNvSpPr>
            <a:spLocks noGrp="1"/>
          </p:cNvSpPr>
          <p:nvPr>
            <p:ph type="title"/>
          </p:nvPr>
        </p:nvSpPr>
        <p:spPr/>
        <p:txBody>
          <a:bodyPr/>
          <a:lstStyle/>
          <a:p>
            <a:r>
              <a:rPr lang="en-US" dirty="0"/>
              <a:t>Services Available in Assisted Living Settings under Adult De Novo </a:t>
            </a:r>
            <a:r>
              <a:rPr lang="en-US" dirty="0">
                <a:solidFill>
                  <a:schemeClr val="tx2"/>
                </a:solidFill>
              </a:rPr>
              <a:t>Waiver</a:t>
            </a:r>
          </a:p>
        </p:txBody>
      </p:sp>
      <p:sp>
        <p:nvSpPr>
          <p:cNvPr id="2" name="Slide Number Placeholder 1">
            <a:extLst>
              <a:ext uri="{FF2B5EF4-FFF2-40B4-BE49-F238E27FC236}">
                <a16:creationId xmlns:a16="http://schemas.microsoft.com/office/drawing/2014/main" id="{895C52AA-2199-0EE1-FDE3-8C824DDC95A8}"/>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4</a:t>
            </a:fld>
            <a:endParaRPr lang="en-US" dirty="0"/>
          </a:p>
        </p:txBody>
      </p:sp>
    </p:spTree>
    <p:extLst>
      <p:ext uri="{BB962C8B-B14F-4D97-AF65-F5344CB8AC3E}">
        <p14:creationId xmlns:p14="http://schemas.microsoft.com/office/powerpoint/2010/main" val="4203880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CAFBC-77AA-8194-26CA-92C3DD86BF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BDA0FC-9C20-42C3-A91B-FCD3D9DD71CB}"/>
              </a:ext>
            </a:extLst>
          </p:cNvPr>
          <p:cNvSpPr>
            <a:spLocks noGrp="1"/>
          </p:cNvSpPr>
          <p:nvPr>
            <p:ph type="title"/>
          </p:nvPr>
        </p:nvSpPr>
        <p:spPr>
          <a:xfrm>
            <a:off x="838200" y="365125"/>
            <a:ext cx="10515600" cy="962777"/>
          </a:xfrm>
        </p:spPr>
        <p:txBody>
          <a:bodyPr/>
          <a:lstStyle/>
          <a:p>
            <a:r>
              <a:rPr lang="en-US" sz="3600"/>
              <a:t>Assisted Living Waiver (ALW)</a:t>
            </a:r>
          </a:p>
        </p:txBody>
      </p:sp>
      <p:sp>
        <p:nvSpPr>
          <p:cNvPr id="6" name="Content Placeholder 5">
            <a:extLst>
              <a:ext uri="{FF2B5EF4-FFF2-40B4-BE49-F238E27FC236}">
                <a16:creationId xmlns:a16="http://schemas.microsoft.com/office/drawing/2014/main" id="{94B71897-FC0F-7363-DF35-AC95B3795887}"/>
              </a:ext>
            </a:extLst>
          </p:cNvPr>
          <p:cNvSpPr>
            <a:spLocks noGrp="1"/>
          </p:cNvSpPr>
          <p:nvPr>
            <p:ph sz="quarter" idx="13"/>
          </p:nvPr>
        </p:nvSpPr>
        <p:spPr>
          <a:xfrm>
            <a:off x="838200" y="1435100"/>
            <a:ext cx="5181600" cy="4351338"/>
          </a:xfrm>
        </p:spPr>
        <p:txBody>
          <a:bodyPr/>
          <a:lstStyle/>
          <a:p>
            <a:pPr marL="109220" lvl="1" indent="0" algn="ctr">
              <a:spcAft>
                <a:spcPts val="300"/>
              </a:spcAft>
              <a:buClr>
                <a:schemeClr val="tx1"/>
              </a:buClr>
              <a:buNone/>
            </a:pPr>
            <a:r>
              <a:rPr lang="en-US" sz="1800" b="1"/>
              <a:t>Current ALW Services</a:t>
            </a:r>
          </a:p>
          <a:p>
            <a:pPr marL="394970" lvl="1" indent="-285750">
              <a:spcAft>
                <a:spcPts val="300"/>
              </a:spcAft>
              <a:buFont typeface="Segoe UI" panose="020B0502040204020203" pitchFamily="34" charset="0"/>
              <a:buChar char="»"/>
            </a:pPr>
            <a:r>
              <a:rPr lang="en-US" sz="1800"/>
              <a:t>Assisted Living Services – Homemaker, Home Health Aide, Personal Care​</a:t>
            </a:r>
          </a:p>
          <a:p>
            <a:pPr marL="394970" lvl="1" indent="-285750">
              <a:spcAft>
                <a:spcPts val="300"/>
              </a:spcAft>
              <a:buFont typeface="Segoe UI" panose="020B0502040204020203" pitchFamily="34" charset="0"/>
              <a:buChar char="»"/>
            </a:pPr>
            <a:r>
              <a:rPr lang="en-US" sz="1800"/>
              <a:t>Augmented Plan of Care Development and Follow-up​</a:t>
            </a:r>
          </a:p>
          <a:p>
            <a:pPr marL="394970" lvl="1" indent="-285750">
              <a:spcAft>
                <a:spcPts val="300"/>
              </a:spcAft>
              <a:buFont typeface="Segoe UI" panose="020B0502040204020203" pitchFamily="34" charset="0"/>
              <a:buChar char="»"/>
            </a:pPr>
            <a:r>
              <a:rPr lang="en-US" sz="1800"/>
              <a:t>Care Coordination​</a:t>
            </a:r>
          </a:p>
          <a:p>
            <a:pPr marL="394970" lvl="1" indent="-285750">
              <a:spcAft>
                <a:spcPts val="300"/>
              </a:spcAft>
              <a:buFont typeface="Segoe UI" panose="020B0502040204020203" pitchFamily="34" charset="0"/>
              <a:buChar char="»"/>
            </a:pPr>
            <a:r>
              <a:rPr lang="en-US" sz="1800"/>
              <a:t>Nursing Facility Transition Care Coordination ​</a:t>
            </a:r>
          </a:p>
          <a:p>
            <a:pPr marL="394970" lvl="1" indent="-285750">
              <a:spcAft>
                <a:spcPts val="300"/>
              </a:spcAft>
              <a:buFont typeface="Segoe UI" panose="020B0502040204020203" pitchFamily="34" charset="0"/>
              <a:buChar char="»"/>
            </a:pPr>
            <a:r>
              <a:rPr lang="en-US" sz="1800"/>
              <a:t>Residential Habilitation</a:t>
            </a:r>
            <a:endParaRPr lang="en-US"/>
          </a:p>
        </p:txBody>
      </p:sp>
      <p:sp>
        <p:nvSpPr>
          <p:cNvPr id="7" name="Content Placeholder 6">
            <a:extLst>
              <a:ext uri="{FF2B5EF4-FFF2-40B4-BE49-F238E27FC236}">
                <a16:creationId xmlns:a16="http://schemas.microsoft.com/office/drawing/2014/main" id="{BFB43C64-6959-6255-DC04-E4F964E45EE7}"/>
              </a:ext>
            </a:extLst>
          </p:cNvPr>
          <p:cNvSpPr>
            <a:spLocks noGrp="1"/>
          </p:cNvSpPr>
          <p:nvPr>
            <p:ph sz="quarter" idx="14"/>
          </p:nvPr>
        </p:nvSpPr>
        <p:spPr>
          <a:xfrm>
            <a:off x="6169991" y="1435100"/>
            <a:ext cx="5181600" cy="4351338"/>
          </a:xfrm>
        </p:spPr>
        <p:txBody>
          <a:bodyPr/>
          <a:lstStyle/>
          <a:p>
            <a:pPr marL="0" indent="0" algn="ctr">
              <a:spcAft>
                <a:spcPts val="300"/>
              </a:spcAft>
              <a:buClr>
                <a:schemeClr val="tx1"/>
              </a:buClr>
              <a:buNone/>
            </a:pPr>
            <a:r>
              <a:rPr lang="en-US" sz="1800" b="1">
                <a:cs typeface="Segoe UI"/>
              </a:rPr>
              <a:t>Current Assumptions for the Adult De Novo Waiver​</a:t>
            </a:r>
          </a:p>
          <a:p>
            <a:pPr marL="285750" indent="-285750">
              <a:spcAft>
                <a:spcPts val="300"/>
              </a:spcAft>
            </a:pPr>
            <a:r>
              <a:rPr lang="en-US" sz="1800">
                <a:cs typeface="Segoe UI"/>
              </a:rPr>
              <a:t>Individuals would only be able to access current ALW services if they reside in an approved setting ​</a:t>
            </a:r>
          </a:p>
          <a:p>
            <a:pPr marL="285750" indent="-285750">
              <a:spcAft>
                <a:spcPts val="300"/>
              </a:spcAft>
            </a:pPr>
            <a:r>
              <a:rPr lang="en-US" sz="1800">
                <a:cs typeface="Segoe UI"/>
              </a:rPr>
              <a:t>Individuals receiving services in Assisted Living settings may be able to access a limited set of other de novo waiver services (those services would be limited to community-based settings)​</a:t>
            </a:r>
            <a:endParaRPr lang="en-US"/>
          </a:p>
        </p:txBody>
      </p:sp>
      <p:sp>
        <p:nvSpPr>
          <p:cNvPr id="8" name="TextBox 7">
            <a:extLst>
              <a:ext uri="{FF2B5EF4-FFF2-40B4-BE49-F238E27FC236}">
                <a16:creationId xmlns:a16="http://schemas.microsoft.com/office/drawing/2014/main" id="{3E77FF6F-6DA7-1995-186C-FA672DAAC201}"/>
              </a:ext>
            </a:extLst>
          </p:cNvPr>
          <p:cNvSpPr txBox="1"/>
          <p:nvPr/>
        </p:nvSpPr>
        <p:spPr>
          <a:xfrm>
            <a:off x="838200" y="5072721"/>
            <a:ext cx="10513391" cy="1245929"/>
          </a:xfrm>
          <a:prstGeom prst="rect">
            <a:avLst/>
          </a:prstGeom>
        </p:spPr>
        <p:txBody>
          <a:bodyPr wrap="square" lIns="91440" tIns="45720" rIns="91440" bIns="45720" rtlCol="0" anchor="ctr">
            <a:noAutofit/>
          </a:bodyPr>
          <a:lstStyle/>
          <a:p>
            <a:pPr marL="0" marR="0" lvl="0" indent="0" algn="ctr" defTabSz="914400" rtl="0" eaLnBrk="1" fontAlgn="auto" latinLnBrk="0" hangingPunct="1">
              <a:lnSpc>
                <a:spcPct val="100000"/>
              </a:lnSpc>
              <a:spcBef>
                <a:spcPts val="0"/>
              </a:spcBef>
              <a:spcAft>
                <a:spcPts val="600"/>
              </a:spcAft>
              <a:buClr>
                <a:srgbClr val="000000"/>
              </a:buClr>
              <a:buSzTx/>
              <a:buFontTx/>
              <a:buNone/>
              <a:tabLst/>
              <a:defRPr/>
            </a:pPr>
            <a:r>
              <a:rPr kumimoji="0" lang="en-US" sz="1800" b="1" i="0" u="none" strike="noStrike" kern="1200" cap="none" spc="0" normalizeH="0" baseline="0" noProof="0">
                <a:ln>
                  <a:noFill/>
                </a:ln>
                <a:solidFill>
                  <a:srgbClr val="000000"/>
                </a:solidFill>
                <a:effectLst/>
                <a:uLnTx/>
                <a:uFillTx/>
                <a:latin typeface="Segoe UI"/>
                <a:ea typeface="+mn-ea"/>
                <a:cs typeface="+mn-cs"/>
              </a:rPr>
              <a:t>Discussion Questions</a:t>
            </a:r>
          </a:p>
          <a:p>
            <a:pPr marL="342900" indent="-342900" fontAlgn="base">
              <a:buClr>
                <a:schemeClr val="accent4"/>
              </a:buClr>
              <a:buFont typeface="+mj-lt"/>
              <a:buAutoNum type="arabicPeriod"/>
            </a:pPr>
            <a:r>
              <a:rPr lang="en-US"/>
              <a:t>What additional waiver services should be available to enrollees in Assisted Living settings? ​</a:t>
            </a:r>
          </a:p>
          <a:p>
            <a:pPr marL="342900" indent="-342900" fontAlgn="base">
              <a:buClr>
                <a:schemeClr val="accent4"/>
              </a:buClr>
              <a:buFont typeface="+mj-lt"/>
              <a:buAutoNum type="arabicPeriod"/>
            </a:pPr>
            <a:r>
              <a:rPr lang="en-US"/>
              <a:t>Do you think many current HCBA, MCWP, and MSSP enrollees would transition to Assisted Living settings? ​</a:t>
            </a:r>
          </a:p>
          <a:p>
            <a:pPr marL="342900" indent="-342900" fontAlgn="base">
              <a:buClr>
                <a:schemeClr val="accent4"/>
              </a:buClr>
              <a:buFont typeface="+mj-lt"/>
              <a:buAutoNum type="arabicPeriod"/>
            </a:pPr>
            <a:r>
              <a:rPr lang="en-US"/>
              <a:t>Do you think many current ALW enrollees would transition out of this setting ​</a:t>
            </a:r>
            <a:br>
              <a:rPr lang="en-US"/>
            </a:br>
            <a:r>
              <a:rPr lang="en-US"/>
              <a:t>into other community settings?</a:t>
            </a:r>
          </a:p>
          <a:p>
            <a:pPr marL="342900" marR="0" lvl="0" indent="-342900" algn="l" defTabSz="914400" rtl="0" eaLnBrk="1" fontAlgn="auto" latinLnBrk="0" hangingPunct="1">
              <a:lnSpc>
                <a:spcPct val="100000"/>
              </a:lnSpc>
              <a:spcBef>
                <a:spcPts val="0"/>
              </a:spcBef>
              <a:spcAft>
                <a:spcPts val="600"/>
              </a:spcAft>
              <a:buClr>
                <a:srgbClr val="000000"/>
              </a:buClr>
              <a:buSzTx/>
              <a:buFont typeface="+mj-lt"/>
              <a:buAutoNum type="arabicPeriod"/>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a:p>
            <a:pPr marL="0" marR="0" lvl="0" indent="0" algn="l" defTabSz="914400" rtl="0" eaLnBrk="1" fontAlgn="auto" latinLnBrk="0" hangingPunct="1">
              <a:lnSpc>
                <a:spcPct val="100000"/>
              </a:lnSpc>
              <a:spcBef>
                <a:spcPts val="0"/>
              </a:spcBef>
              <a:spcAft>
                <a:spcPts val="600"/>
              </a:spcAft>
              <a:buClr>
                <a:srgbClr val="000000"/>
              </a:buClr>
              <a:buSzTx/>
              <a:buFontTx/>
              <a:buNone/>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p:txBody>
      </p:sp>
      <p:sp>
        <p:nvSpPr>
          <p:cNvPr id="3" name="TextBox 2">
            <a:extLst>
              <a:ext uri="{FF2B5EF4-FFF2-40B4-BE49-F238E27FC236}">
                <a16:creationId xmlns:a16="http://schemas.microsoft.com/office/drawing/2014/main" id="{F9CE6D00-42E8-3A0D-17D9-4CF18CCCBAA7}"/>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3FC7973C-2EBD-5A1B-26B3-88028AB70A7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776352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F508A-AA42-A5F6-3152-5D58C476A07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9665301-BC8C-883C-CA82-0539F976F6DC}"/>
              </a:ext>
            </a:extLst>
          </p:cNvPr>
          <p:cNvSpPr>
            <a:spLocks noGrp="1"/>
          </p:cNvSpPr>
          <p:nvPr>
            <p:ph type="title"/>
          </p:nvPr>
        </p:nvSpPr>
        <p:spPr>
          <a:xfrm>
            <a:off x="1090484" y="1077686"/>
            <a:ext cx="10011032" cy="1698171"/>
          </a:xfrm>
        </p:spPr>
        <p:txBody>
          <a:bodyPr/>
          <a:lstStyle/>
          <a:p>
            <a:r>
              <a:rPr lang="en-US" dirty="0"/>
              <a:t>Impact of Provider Availability on </a:t>
            </a:r>
            <a:br>
              <a:rPr lang="en-US" dirty="0"/>
            </a:br>
            <a:r>
              <a:rPr lang="en-US" dirty="0"/>
              <a:t>Service Use</a:t>
            </a:r>
          </a:p>
        </p:txBody>
      </p:sp>
      <p:sp>
        <p:nvSpPr>
          <p:cNvPr id="2" name="Slide Number Placeholder 1">
            <a:extLst>
              <a:ext uri="{FF2B5EF4-FFF2-40B4-BE49-F238E27FC236}">
                <a16:creationId xmlns:a16="http://schemas.microsoft.com/office/drawing/2014/main" id="{21A007F3-236F-7519-5914-7577F153E141}"/>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6</a:t>
            </a:fld>
            <a:endParaRPr lang="en-US" dirty="0"/>
          </a:p>
        </p:txBody>
      </p:sp>
    </p:spTree>
    <p:extLst>
      <p:ext uri="{BB962C8B-B14F-4D97-AF65-F5344CB8AC3E}">
        <p14:creationId xmlns:p14="http://schemas.microsoft.com/office/powerpoint/2010/main" val="2601139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BBC234-EF53-37F5-AFC4-C773D14A9FAC}"/>
              </a:ext>
            </a:extLst>
          </p:cNvPr>
          <p:cNvSpPr>
            <a:spLocks noGrp="1"/>
          </p:cNvSpPr>
          <p:nvPr>
            <p:ph type="title"/>
          </p:nvPr>
        </p:nvSpPr>
        <p:spPr/>
        <p:txBody>
          <a:bodyPr/>
          <a:lstStyle/>
          <a:p>
            <a:r>
              <a:rPr lang="en-US" dirty="0"/>
              <a:t>Findings from the Gap Analysis Report on Provider Participation</a:t>
            </a:r>
          </a:p>
        </p:txBody>
      </p:sp>
      <p:sp>
        <p:nvSpPr>
          <p:cNvPr id="4" name="Content Placeholder 3">
            <a:extLst>
              <a:ext uri="{FF2B5EF4-FFF2-40B4-BE49-F238E27FC236}">
                <a16:creationId xmlns:a16="http://schemas.microsoft.com/office/drawing/2014/main" id="{277AA31F-F48D-8B66-E9B9-DEAD367FCF7B}"/>
              </a:ext>
            </a:extLst>
          </p:cNvPr>
          <p:cNvSpPr>
            <a:spLocks noGrp="1"/>
          </p:cNvSpPr>
          <p:nvPr>
            <p:ph sz="quarter" idx="13"/>
          </p:nvPr>
        </p:nvSpPr>
        <p:spPr>
          <a:xfrm>
            <a:off x="838200" y="2020563"/>
            <a:ext cx="10515600" cy="4472312"/>
          </a:xfrm>
        </p:spPr>
        <p:txBody>
          <a:bodyPr/>
          <a:lstStyle/>
          <a:p>
            <a:r>
              <a:rPr lang="en-US" dirty="0">
                <a:latin typeface="Segoe UI"/>
                <a:cs typeface="Segoe UI"/>
              </a:rPr>
              <a:t>Low provider participation in some HCBS programs</a:t>
            </a:r>
          </a:p>
          <a:p>
            <a:pPr lvl="1"/>
            <a:r>
              <a:rPr lang="en-US" dirty="0">
                <a:latin typeface="Segoe UI"/>
                <a:cs typeface="Segoe UI"/>
              </a:rPr>
              <a:t>6 percent of RCFE-ARFs in the state currently participate in ALW (only offered in 15 counties) </a:t>
            </a:r>
          </a:p>
          <a:p>
            <a:pPr lvl="1"/>
            <a:r>
              <a:rPr lang="en-US" dirty="0">
                <a:latin typeface="Segoe UI"/>
                <a:cs typeface="Segoe UI"/>
              </a:rPr>
              <a:t>60 percent of Congregate Living Health Facilities (CLHFs) in the state currently participate in HCBA</a:t>
            </a:r>
          </a:p>
          <a:p>
            <a:pPr lvl="1"/>
            <a:r>
              <a:rPr lang="en-US" dirty="0">
                <a:latin typeface="Segoe UI"/>
                <a:cs typeface="Segoe UI"/>
              </a:rPr>
              <a:t>MSSP agencies can have difficulty finding vendors with the proper licensures and insurance coverage to provide services, particularly in rural areas</a:t>
            </a:r>
          </a:p>
        </p:txBody>
      </p:sp>
      <p:sp>
        <p:nvSpPr>
          <p:cNvPr id="2" name="Slide Number Placeholder 1">
            <a:extLst>
              <a:ext uri="{FF2B5EF4-FFF2-40B4-BE49-F238E27FC236}">
                <a16:creationId xmlns:a16="http://schemas.microsoft.com/office/drawing/2014/main" id="{B1BE00DC-4EFB-8123-E32E-85EF69C77E1A}"/>
              </a:ext>
            </a:extLst>
          </p:cNvPr>
          <p:cNvSpPr>
            <a:spLocks noGrp="1"/>
          </p:cNvSpPr>
          <p:nvPr>
            <p:ph type="sldNum" sz="quarter" idx="12"/>
          </p:nvPr>
        </p:nvSpPr>
        <p:spPr/>
        <p:txBody>
          <a:bodyPr/>
          <a:lstStyle/>
          <a:p>
            <a:fld id="{EB8090AE-F645-47C1-81A8-D4E28BF03D47}" type="slidenum">
              <a:rPr lang="en-US" smtClean="0"/>
              <a:t>7</a:t>
            </a:fld>
            <a:endParaRPr lang="en-US" dirty="0"/>
          </a:p>
        </p:txBody>
      </p:sp>
    </p:spTree>
    <p:extLst>
      <p:ext uri="{BB962C8B-B14F-4D97-AF65-F5344CB8AC3E}">
        <p14:creationId xmlns:p14="http://schemas.microsoft.com/office/powerpoint/2010/main" val="1539761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DF9BA-2C92-041E-26EE-47D27317A96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7597163-18C7-E166-C33D-C9F95FC395E0}"/>
              </a:ext>
            </a:extLst>
          </p:cNvPr>
          <p:cNvSpPr>
            <a:spLocks noGrp="1"/>
          </p:cNvSpPr>
          <p:nvPr>
            <p:ph type="title"/>
          </p:nvPr>
        </p:nvSpPr>
        <p:spPr/>
        <p:txBody>
          <a:bodyPr/>
          <a:lstStyle/>
          <a:p>
            <a:r>
              <a:rPr lang="en-US" dirty="0"/>
              <a:t>Findings from the Gap Analysis Report on Workforce Shortages</a:t>
            </a:r>
          </a:p>
        </p:txBody>
      </p:sp>
      <p:sp>
        <p:nvSpPr>
          <p:cNvPr id="4" name="Content Placeholder 3">
            <a:extLst>
              <a:ext uri="{FF2B5EF4-FFF2-40B4-BE49-F238E27FC236}">
                <a16:creationId xmlns:a16="http://schemas.microsoft.com/office/drawing/2014/main" id="{202F6D19-48D7-26B1-F64C-16CBD497CAA2}"/>
              </a:ext>
            </a:extLst>
          </p:cNvPr>
          <p:cNvSpPr>
            <a:spLocks noGrp="1"/>
          </p:cNvSpPr>
          <p:nvPr>
            <p:ph sz="quarter" idx="13"/>
          </p:nvPr>
        </p:nvSpPr>
        <p:spPr>
          <a:xfrm>
            <a:off x="838200" y="1869751"/>
            <a:ext cx="10515600" cy="4472312"/>
          </a:xfrm>
        </p:spPr>
        <p:txBody>
          <a:bodyPr/>
          <a:lstStyle/>
          <a:p>
            <a:r>
              <a:rPr lang="en-US" dirty="0">
                <a:latin typeface="Segoe UI"/>
                <a:cs typeface="Segoe UI"/>
              </a:rPr>
              <a:t>Significant staffing vacancies and shortages create challenges for Medi-Cal participating HCBS providers </a:t>
            </a:r>
          </a:p>
          <a:p>
            <a:pPr lvl="1"/>
            <a:r>
              <a:rPr lang="en-US" dirty="0">
                <a:latin typeface="Segoe UI"/>
                <a:cs typeface="Segoe UI"/>
              </a:rPr>
              <a:t>In interviews, providers said that low Medi-Cal reimbursement rates make it difficult to offer competitive wages for staff recruitment and retention</a:t>
            </a:r>
            <a:endParaRPr lang="en-US" strike="sngStrike" dirty="0">
              <a:latin typeface="Segoe UI"/>
              <a:cs typeface="Segoe UI"/>
            </a:endParaRPr>
          </a:p>
          <a:p>
            <a:r>
              <a:rPr lang="en-US" dirty="0">
                <a:latin typeface="Segoe UI"/>
                <a:cs typeface="Segoe UI"/>
              </a:rPr>
              <a:t>In addition to state waitlists, many ALW providers maintain their own waitlists to manage their caseloads or because they have no available Medi-Cal beds </a:t>
            </a:r>
          </a:p>
          <a:p>
            <a:endParaRPr lang="en-US" dirty="0"/>
          </a:p>
        </p:txBody>
      </p:sp>
      <p:sp>
        <p:nvSpPr>
          <p:cNvPr id="2" name="Slide Number Placeholder 1">
            <a:extLst>
              <a:ext uri="{FF2B5EF4-FFF2-40B4-BE49-F238E27FC236}">
                <a16:creationId xmlns:a16="http://schemas.microsoft.com/office/drawing/2014/main" id="{BFD7B16D-1A16-9F10-2F76-EAA13DD989D1}"/>
              </a:ext>
            </a:extLst>
          </p:cNvPr>
          <p:cNvSpPr>
            <a:spLocks noGrp="1"/>
          </p:cNvSpPr>
          <p:nvPr>
            <p:ph type="sldNum" sz="quarter" idx="12"/>
          </p:nvPr>
        </p:nvSpPr>
        <p:spPr/>
        <p:txBody>
          <a:bodyPr/>
          <a:lstStyle/>
          <a:p>
            <a:fld id="{EB8090AE-F645-47C1-81A8-D4E28BF03D47}" type="slidenum">
              <a:rPr lang="en-US" smtClean="0"/>
              <a:t>8</a:t>
            </a:fld>
            <a:endParaRPr lang="en-US" dirty="0"/>
          </a:p>
        </p:txBody>
      </p:sp>
    </p:spTree>
    <p:extLst>
      <p:ext uri="{BB962C8B-B14F-4D97-AF65-F5344CB8AC3E}">
        <p14:creationId xmlns:p14="http://schemas.microsoft.com/office/powerpoint/2010/main" val="1632403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1D6394-2806-21E9-AD8A-65C60E009C10}"/>
              </a:ext>
            </a:extLst>
          </p:cNvPr>
          <p:cNvSpPr>
            <a:spLocks noGrp="1"/>
          </p:cNvSpPr>
          <p:nvPr>
            <p:ph type="title"/>
          </p:nvPr>
        </p:nvSpPr>
        <p:spPr/>
        <p:txBody>
          <a:bodyPr/>
          <a:lstStyle/>
          <a:p>
            <a:r>
              <a:rPr lang="en-US" dirty="0"/>
              <a:t>Provider Availability under De Novo Waivers​</a:t>
            </a:r>
          </a:p>
        </p:txBody>
      </p:sp>
      <p:sp>
        <p:nvSpPr>
          <p:cNvPr id="4" name="Content Placeholder 3">
            <a:extLst>
              <a:ext uri="{FF2B5EF4-FFF2-40B4-BE49-F238E27FC236}">
                <a16:creationId xmlns:a16="http://schemas.microsoft.com/office/drawing/2014/main" id="{A537A4A8-BFB4-796F-4ECE-15D8E5CD1E9A}"/>
              </a:ext>
            </a:extLst>
          </p:cNvPr>
          <p:cNvSpPr>
            <a:spLocks noGrp="1"/>
          </p:cNvSpPr>
          <p:nvPr>
            <p:ph sz="quarter" idx="13"/>
          </p:nvPr>
        </p:nvSpPr>
        <p:spPr>
          <a:xfrm>
            <a:off x="838200" y="1822126"/>
            <a:ext cx="10792326" cy="4472312"/>
          </a:xfrm>
        </p:spPr>
        <p:txBody>
          <a:bodyPr/>
          <a:lstStyle/>
          <a:p>
            <a:r>
              <a:rPr lang="en-US" dirty="0"/>
              <a:t>Some waiver enrollees will be able to select from additional service types under the de novo waivers to meet their needs</a:t>
            </a:r>
          </a:p>
          <a:p>
            <a:r>
              <a:rPr lang="en-US" dirty="0"/>
              <a:t>Current provider capacity could impact members’ ability to access and use these services</a:t>
            </a:r>
          </a:p>
          <a:p>
            <a:r>
              <a:rPr lang="en-US" dirty="0"/>
              <a:t>DHCS seeks to understand which services and provider types may have the capacity to serve more members which will help: </a:t>
            </a:r>
          </a:p>
          <a:p>
            <a:pPr lvl="1"/>
            <a:r>
              <a:rPr lang="en-US" dirty="0"/>
              <a:t>Develop cost projections and refine waiver service packages</a:t>
            </a:r>
          </a:p>
          <a:p>
            <a:pPr lvl="1"/>
            <a:r>
              <a:rPr lang="en-US" dirty="0"/>
              <a:t>Develop support strategies to address projected network adequacy gaps</a:t>
            </a:r>
          </a:p>
        </p:txBody>
      </p:sp>
      <p:sp>
        <p:nvSpPr>
          <p:cNvPr id="2" name="TextBox 1">
            <a:extLst>
              <a:ext uri="{FF2B5EF4-FFF2-40B4-BE49-F238E27FC236}">
                <a16:creationId xmlns:a16="http://schemas.microsoft.com/office/drawing/2014/main" id="{E1EA405E-8E7B-8D23-CF0A-EAFB46051402}"/>
              </a:ext>
            </a:extLst>
          </p:cNvPr>
          <p:cNvSpPr txBox="1"/>
          <p:nvPr/>
        </p:nvSpPr>
        <p:spPr>
          <a:xfrm>
            <a:off x="126357" y="6443663"/>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5" name="Slide Number Placeholder 4">
            <a:extLst>
              <a:ext uri="{FF2B5EF4-FFF2-40B4-BE49-F238E27FC236}">
                <a16:creationId xmlns:a16="http://schemas.microsoft.com/office/drawing/2014/main" id="{5CCD7708-97E5-C033-55DB-D83455E817BB}"/>
              </a:ext>
            </a:extLst>
          </p:cNvPr>
          <p:cNvSpPr>
            <a:spLocks noGrp="1"/>
          </p:cNvSpPr>
          <p:nvPr>
            <p:ph type="sldNum" sz="quarter" idx="12"/>
          </p:nvPr>
        </p:nvSpPr>
        <p:spPr/>
        <p:txBody>
          <a:bodyPr/>
          <a:lstStyle/>
          <a:p>
            <a:fld id="{EB8090AE-F645-47C1-81A8-D4E28BF03D47}" type="slidenum">
              <a:rPr lang="en-US" smtClean="0"/>
              <a:t>9</a:t>
            </a:fld>
            <a:endParaRPr lang="en-US" dirty="0"/>
          </a:p>
        </p:txBody>
      </p:sp>
    </p:spTree>
    <p:extLst>
      <p:ext uri="{BB962C8B-B14F-4D97-AF65-F5344CB8AC3E}">
        <p14:creationId xmlns:p14="http://schemas.microsoft.com/office/powerpoint/2010/main" val="1740372903"/>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DHCSDOC-1060609964-1949</_dlc_DocId>
    <_dlc_DocIdUrl xmlns="69bc34b3-1921-46c7-8c7a-d18363374b4b">
      <Url>https://dhcscagovauthoring/services/ltc/_layouts/15/DocIdRedir.aspx?ID=DHCSDOC-1060609964-1949</Url>
      <Description>DHCSDOC-1060609964-1949</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2.xml><?xml version="1.0" encoding="utf-8"?>
<ds:datastoreItem xmlns:ds="http://schemas.openxmlformats.org/officeDocument/2006/customXml" ds:itemID="{4553CF8C-90F3-4A97-88A2-C19B44EAF4E0}">
  <ds:schemaRefs>
    <ds:schemaRef ds:uri="http://purl.org/dc/elements/1.1/"/>
    <ds:schemaRef ds:uri="96bd95d3-c0c0-465f-a671-a01ac6800dcb"/>
    <ds:schemaRef ds:uri="http://schemas.microsoft.com/office/infopath/2007/PartnerControls"/>
    <ds:schemaRef ds:uri="http://schemas.microsoft.com/office/2006/documentManagement/types"/>
    <ds:schemaRef ds:uri="http://schemas.microsoft.com/office/2006/metadata/properties"/>
    <ds:schemaRef ds:uri="http://purl.org/dc/terms/"/>
    <ds:schemaRef ds:uri="http://www.w3.org/XML/1998/namespace"/>
    <ds:schemaRef ds:uri="http://purl.org/dc/dcmitype/"/>
    <ds:schemaRef ds:uri="http://schemas.openxmlformats.org/package/2006/metadata/core-properties"/>
    <ds:schemaRef ds:uri="19f46fa8-46e6-4f44-b650-fa30e3595f70"/>
  </ds:schemaRefs>
</ds:datastoreItem>
</file>

<file path=customXml/itemProps3.xml><?xml version="1.0" encoding="utf-8"?>
<ds:datastoreItem xmlns:ds="http://schemas.openxmlformats.org/officeDocument/2006/customXml" ds:itemID="{59E0C047-6122-49ED-AF01-55F0D110E033}"/>
</file>

<file path=customXml/itemProps4.xml><?xml version="1.0" encoding="utf-8"?>
<ds:datastoreItem xmlns:ds="http://schemas.openxmlformats.org/officeDocument/2006/customXml" ds:itemID="{EA333598-32A6-4770-A921-6BAEF6AA8E7F}"/>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35</TotalTime>
  <Words>1420</Words>
  <Application>Microsoft Office PowerPoint</Application>
  <PresentationFormat>Widescreen</PresentationFormat>
  <Paragraphs>189</Paragraphs>
  <Slides>20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Segoe UI</vt:lpstr>
      <vt:lpstr>Segoe UI Semibold</vt:lpstr>
      <vt:lpstr>Segoe UI Semilight</vt:lpstr>
      <vt:lpstr>DHCS</vt:lpstr>
      <vt:lpstr>Medi-Cal HCBS Managed Care Integration Workgroup</vt:lpstr>
      <vt:lpstr>Meeting #7 Purpose and Agenda</vt:lpstr>
      <vt:lpstr>Extended Fall 2025 Workgroup Sessions </vt:lpstr>
      <vt:lpstr>Services Available in Assisted Living Settings under Adult De Novo Waiver</vt:lpstr>
      <vt:lpstr>Assisted Living Waiver (ALW)</vt:lpstr>
      <vt:lpstr>Impact of Provider Availability on  Service Use</vt:lpstr>
      <vt:lpstr>Findings from the Gap Analysis Report on Provider Participation</vt:lpstr>
      <vt:lpstr>Findings from the Gap Analysis Report on Workforce Shortages</vt:lpstr>
      <vt:lpstr>Provider Availability under De Novo Waivers​</vt:lpstr>
      <vt:lpstr>Goals for Workgroup Discussion</vt:lpstr>
      <vt:lpstr>De Novo Waiver Assumptions for Discussion</vt:lpstr>
      <vt:lpstr>Residential Supports</vt:lpstr>
      <vt:lpstr>Skilled Care</vt:lpstr>
      <vt:lpstr>Direct Support at Home</vt:lpstr>
      <vt:lpstr>Site-based Supports</vt:lpstr>
      <vt:lpstr>Physical Goods</vt:lpstr>
      <vt:lpstr>Transportation</vt:lpstr>
      <vt:lpstr>Next Steps and Wrap Up</vt:lpstr>
      <vt:lpstr>Future Workgroup Sessions</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Seven Slide Deck</dc:title>
  <dc:creator>Integrated Systems of Care</dc:creator>
  <cp:keywords/>
  <cp:lastModifiedBy>Moses, Randy@DHCS</cp:lastModifiedBy>
  <cp:revision>7</cp:revision>
  <cp:lastPrinted>2019-09-18T16:04:03Z</cp:lastPrinted>
  <dcterms:created xsi:type="dcterms:W3CDTF">2018-04-04T17:42:31Z</dcterms:created>
  <dcterms:modified xsi:type="dcterms:W3CDTF">2026-01-06T18:36:05Z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e2e987ac-6066-448d-9e1e-d6a5e243cb76</vt:lpwstr>
  </property>
  <property fmtid="{D5CDD505-2E9C-101B-9397-08002B2CF9AE}" pid="5" name="Division">
    <vt:lpwstr>22;#Integrated Systems of Care|6fd1b75e-be80-4bfc-8514-f354fda71f41</vt:lpwstr>
  </property>
</Properties>
</file>