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35.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commentAuthors.xml" ContentType="application/vnd.openxmlformats-officedocument.presentationml.commentAuthors+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customXml/itemProps2.xml" ContentType="application/vnd.openxmlformats-officedocument.customXmlProperties+xml"/>
  <Override PartName="/ppt/revisionInfo.xml" ContentType="application/vnd.ms-powerpoint.revisioninfo+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19"/>
  </p:notesMasterIdLst>
  <p:handoutMasterIdLst>
    <p:handoutMasterId r:id="rId20"/>
  </p:handoutMasterIdLst>
  <p:sldIdLst>
    <p:sldId id="509" r:id="rId5"/>
    <p:sldId id="2145707773" r:id="rId6"/>
    <p:sldId id="2145707786" r:id="rId7"/>
    <p:sldId id="2145707771" r:id="rId8"/>
    <p:sldId id="2145707738" r:id="rId9"/>
    <p:sldId id="2145707787" r:id="rId10"/>
    <p:sldId id="2145707788" r:id="rId11"/>
    <p:sldId id="2145707789" r:id="rId12"/>
    <p:sldId id="2145707790" r:id="rId13"/>
    <p:sldId id="413" r:id="rId14"/>
    <p:sldId id="2145707774" r:id="rId15"/>
    <p:sldId id="2145707775" r:id="rId16"/>
    <p:sldId id="2145707785" r:id="rId17"/>
    <p:sldId id="2145707782" r:id="rId1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CCCB883F-0442-8962-921B-65496DF42D6A}" name="Meg Maxwell - Mathematica" initials="MM" userId="S::mmaxwell_mathematica-mpr.com#ext#@progresstogether.onmicrosoft.com::3188f13a-6235-42e9-8edd-92b50ef4da5b" providerId="AD"/>
  <p188:author id="{39CCD745-34EB-331B-B647-338EA64E925C}" name="Dayna Gallagher" initials="DG" userId="S::dgallagher_mathematica-mpr.com#ext#@cadhcs.onmicrosoft.com::2a042163-1603-44f6-950d-653e5f75ec7a"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B6771FDC-18BC-DF27-79CE-540C9659201D}" name="Patricia Rowan - Mathematica" initials="PM" userId="S::prowan_mathematica-mpr.com#ext#@progresstogether.onmicrosoft.com::6ab59f17-f3cf-4928-9ccf-406096d28e31"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505050"/>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CC49DA-1894-4A72-BEDB-8D3BD4F51F88}" v="72" dt="2025-10-10T15:07:22.5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28"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B5319-D89D-6A5B-0D5B-5CCD4D3C3D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FC4D8-C3ED-FA66-F0BD-116B6C7C63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B6F26E-BA61-AA4E-D517-7AB40FAF8B43}"/>
              </a:ext>
            </a:extLst>
          </p:cNvPr>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90A003D8-F42D-D82D-B639-4D068D883456}"/>
              </a:ext>
            </a:extLst>
          </p:cNvPr>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3312015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1546834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D04B9-CF3D-095D-C987-E8CACAEFF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D8871E-C353-0B6C-128B-8326D04AD2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197086-DEC8-2CDC-42BC-4D7F4007BBB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BB6B1967-EF9D-D94D-044F-F6B092E4E150}"/>
              </a:ext>
            </a:extLst>
          </p:cNvPr>
          <p:cNvSpPr>
            <a:spLocks noGrp="1"/>
          </p:cNvSpPr>
          <p:nvPr>
            <p:ph type="sldNum" sz="quarter" idx="10"/>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1992166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4EE78-9BB6-5A8D-EF09-F5F0AD272A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7804A-97A3-5B8F-6A87-AA45F4FF5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4CA30C-E1D4-2F6B-BB3D-578864D519A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a:extLst>
              <a:ext uri="{FF2B5EF4-FFF2-40B4-BE49-F238E27FC236}">
                <a16:creationId xmlns:a16="http://schemas.microsoft.com/office/drawing/2014/main" id="{8966468B-D9EB-76DC-6710-BF07C610181C}"/>
              </a:ext>
            </a:extLst>
          </p:cNvPr>
          <p:cNvSpPr>
            <a:spLocks noGrp="1"/>
          </p:cNvSpPr>
          <p:nvPr>
            <p:ph type="sldNum" sz="quarter" idx="10"/>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13308092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 #6: Adult and Child Waiver Service Packages Under the De Novo Waivers</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8531353" y="6244625"/>
            <a:ext cx="3660648" cy="276999"/>
          </a:xfrm>
          <a:prstGeom prst="rect">
            <a:avLst/>
          </a:prstGeom>
        </p:spPr>
        <p:txBody>
          <a:bodyPr vert="horz" lIns="91440" tIns="0" rIns="27432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latin typeface="Segoe UI"/>
                <a:cs typeface="Segoe UI"/>
              </a:rPr>
              <a:t>July 23,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87F91-6EBF-08C4-3102-BA1D9398C0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4A3261-2AAD-4E5B-1C9C-8E84D0C5C0C7}"/>
              </a:ext>
            </a:extLst>
          </p:cNvPr>
          <p:cNvSpPr>
            <a:spLocks noGrp="1"/>
          </p:cNvSpPr>
          <p:nvPr>
            <p:ph type="title"/>
          </p:nvPr>
        </p:nvSpPr>
        <p:spPr/>
        <p:txBody>
          <a:bodyPr>
            <a:normAutofit/>
          </a:bodyPr>
          <a:lstStyle/>
          <a:p>
            <a:r>
              <a:rPr lang="en-US"/>
              <a:t>Next Steps and Wrap Up</a:t>
            </a:r>
          </a:p>
        </p:txBody>
      </p:sp>
    </p:spTree>
    <p:extLst>
      <p:ext uri="{BB962C8B-B14F-4D97-AF65-F5344CB8AC3E}">
        <p14:creationId xmlns:p14="http://schemas.microsoft.com/office/powerpoint/2010/main" val="3511743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02A5F-6499-04AC-0539-6DCA28ED5F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A2DB8C-915A-C31C-3307-927BCD570EC5}"/>
              </a:ext>
            </a:extLst>
          </p:cNvPr>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A4BD73CE-895E-4C49-3829-102007777443}"/>
              </a:ext>
            </a:extLst>
          </p:cNvPr>
          <p:cNvGraphicFramePr>
            <a:graphicFrameLocks/>
          </p:cNvGraphicFramePr>
          <p:nvPr>
            <p:extLst>
              <p:ext uri="{D42A27DB-BD31-4B8C-83A1-F6EECF244321}">
                <p14:modId xmlns:p14="http://schemas.microsoft.com/office/powerpoint/2010/main" val="188351346"/>
              </p:ext>
            </p:extLst>
          </p:nvPr>
        </p:nvGraphicFramePr>
        <p:xfrm>
          <a:off x="838200" y="2216503"/>
          <a:ext cx="10515600" cy="146304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6F611F6E-43AD-3455-EB69-EB428190318F}"/>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3559964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29175-30C0-B931-5050-EABB63B12F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FA02C-DA98-DA9B-8926-36402E313EAE}"/>
              </a:ext>
            </a:extLst>
          </p:cNvPr>
          <p:cNvSpPr>
            <a:spLocks noGrp="1"/>
          </p:cNvSpPr>
          <p:nvPr>
            <p:ph type="title"/>
          </p:nvPr>
        </p:nvSpPr>
        <p:spPr>
          <a:xfrm>
            <a:off x="838200" y="563562"/>
            <a:ext cx="10515600" cy="1325563"/>
          </a:xfrm>
        </p:spPr>
        <p:txBody>
          <a:bodyPr>
            <a:normAutofit/>
          </a:bodyPr>
          <a:lstStyle/>
          <a:p>
            <a:r>
              <a:rPr lang="en-US"/>
              <a:t>Next Steps</a:t>
            </a:r>
          </a:p>
        </p:txBody>
      </p:sp>
      <p:sp>
        <p:nvSpPr>
          <p:cNvPr id="3" name="Content Placeholder 2">
            <a:extLst>
              <a:ext uri="{FF2B5EF4-FFF2-40B4-BE49-F238E27FC236}">
                <a16:creationId xmlns:a16="http://schemas.microsoft.com/office/drawing/2014/main" id="{54A91C99-85C0-7B7C-1A33-295AE6C29CC4}"/>
              </a:ext>
            </a:extLst>
          </p:cNvPr>
          <p:cNvSpPr>
            <a:spLocks noGrp="1"/>
          </p:cNvSpPr>
          <p:nvPr>
            <p:ph sz="quarter" idx="13"/>
          </p:nvPr>
        </p:nvSpPr>
        <p:spPr>
          <a:xfrm>
            <a:off x="838200" y="2194560"/>
            <a:ext cx="10706100" cy="4099878"/>
          </a:xfrm>
        </p:spPr>
        <p:txBody>
          <a:bodyPr vert="horz" lIns="91440" tIns="45720" rIns="91440" bIns="45720" rtlCol="0" anchor="t">
            <a:noAutofit/>
          </a:bodyPr>
          <a:lstStyle/>
          <a:p>
            <a:r>
              <a:rPr lang="en-US">
                <a:latin typeface="+mn-lt"/>
                <a:cs typeface="Times New Roman"/>
              </a:rPr>
              <a:t>HCBS Integration Planning Workgroup Session #7: August 12, 2025 from 10:00-11:30 am PT</a:t>
            </a:r>
          </a:p>
          <a:p>
            <a:r>
              <a:rPr lang="en-US">
                <a:latin typeface="+mn-lt"/>
                <a:cs typeface="Times New Roman"/>
              </a:rPr>
              <a:t>Contact the team with questions, suggested topics for discussion, or other input at </a:t>
            </a:r>
            <a:r>
              <a:rPr lang="en-US" b="1">
                <a:latin typeface="+mn-lt"/>
                <a:cs typeface="Times New Roman"/>
                <a:hlinkClick r:id="rId3"/>
              </a:rPr>
              <a:t>HCBSIntegration@dhcs.ca.gov</a:t>
            </a:r>
            <a:r>
              <a:rPr lang="en-US" b="1">
                <a:latin typeface="+mn-lt"/>
                <a:cs typeface="Times New Roman"/>
              </a:rPr>
              <a:t> </a:t>
            </a:r>
          </a:p>
        </p:txBody>
      </p:sp>
      <p:sp>
        <p:nvSpPr>
          <p:cNvPr id="6" name="Slide Number Placeholder 5">
            <a:extLst>
              <a:ext uri="{FF2B5EF4-FFF2-40B4-BE49-F238E27FC236}">
                <a16:creationId xmlns:a16="http://schemas.microsoft.com/office/drawing/2014/main" id="{56D65BD7-B302-2F9B-296C-49981A07D33D}"/>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pPr/>
              <a:t>12</a:t>
            </a:fld>
            <a:endParaRPr lang="en-US"/>
          </a:p>
        </p:txBody>
      </p:sp>
    </p:spTree>
    <p:extLst>
      <p:ext uri="{BB962C8B-B14F-4D97-AF65-F5344CB8AC3E}">
        <p14:creationId xmlns:p14="http://schemas.microsoft.com/office/powerpoint/2010/main" val="1735619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43403-EA35-18E6-5CA1-7E8150B6B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5D880-C387-7E7F-2D6B-08941AB2B944}"/>
              </a:ext>
            </a:extLst>
          </p:cNvPr>
          <p:cNvSpPr>
            <a:spLocks noGrp="1"/>
          </p:cNvSpPr>
          <p:nvPr>
            <p:ph type="title"/>
          </p:nvPr>
        </p:nvSpPr>
        <p:spPr/>
        <p:txBody>
          <a:bodyPr>
            <a:normAutofit/>
          </a:bodyPr>
          <a:lstStyle/>
          <a:p>
            <a:r>
              <a:rPr lang="en-US"/>
              <a:t>Appendix</a:t>
            </a:r>
          </a:p>
        </p:txBody>
      </p:sp>
    </p:spTree>
    <p:extLst>
      <p:ext uri="{BB962C8B-B14F-4D97-AF65-F5344CB8AC3E}">
        <p14:creationId xmlns:p14="http://schemas.microsoft.com/office/powerpoint/2010/main" val="1653440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C729632-E375-7CA6-CE7C-A31D64907F76}"/>
              </a:ext>
            </a:extLst>
          </p:cNvPr>
          <p:cNvSpPr>
            <a:spLocks noGrp="1"/>
          </p:cNvSpPr>
          <p:nvPr>
            <p:ph type="title"/>
          </p:nvPr>
        </p:nvSpPr>
        <p:spPr/>
        <p:txBody>
          <a:bodyPr/>
          <a:lstStyle/>
          <a:p>
            <a:r>
              <a:rPr lang="en-US"/>
              <a:t>Non-Overlapping Services to be Added to </a:t>
            </a:r>
            <a:br>
              <a:rPr lang="en-US"/>
            </a:br>
            <a:r>
              <a:rPr lang="en-US"/>
              <a:t>De Novo Adult Waiver</a:t>
            </a:r>
          </a:p>
        </p:txBody>
      </p:sp>
      <p:sp>
        <p:nvSpPr>
          <p:cNvPr id="6" name="Content Placeholder 5">
            <a:extLst>
              <a:ext uri="{FF2B5EF4-FFF2-40B4-BE49-F238E27FC236}">
                <a16:creationId xmlns:a16="http://schemas.microsoft.com/office/drawing/2014/main" id="{4FCE0E03-FE08-61EE-C9D1-D50677CEB3EF}"/>
              </a:ext>
            </a:extLst>
          </p:cNvPr>
          <p:cNvSpPr>
            <a:spLocks noGrp="1"/>
          </p:cNvSpPr>
          <p:nvPr>
            <p:ph sz="quarter" idx="13"/>
          </p:nvPr>
        </p:nvSpPr>
        <p:spPr>
          <a:solidFill>
            <a:schemeClr val="bg1"/>
          </a:solidFill>
        </p:spPr>
        <p:txBody>
          <a:bodyPr/>
          <a:lstStyle/>
          <a:p>
            <a:pPr marL="394970" lvl="1" indent="-285750" fontAlgn="base">
              <a:spcAft>
                <a:spcPts val="300"/>
              </a:spcAft>
              <a:buFont typeface="Segoe UI" panose="020B0502040204020203" pitchFamily="34" charset="0"/>
              <a:buChar char="»"/>
            </a:pPr>
            <a:r>
              <a:rPr lang="en-US" sz="1800"/>
              <a:t>Adult Day Care​</a:t>
            </a:r>
          </a:p>
          <a:p>
            <a:pPr marL="394970" lvl="1" indent="-285750" fontAlgn="base">
              <a:spcAft>
                <a:spcPts val="300"/>
              </a:spcAft>
              <a:buFont typeface="Segoe UI" panose="020B0502040204020203" pitchFamily="34" charset="0"/>
              <a:buChar char="»"/>
            </a:pPr>
            <a:r>
              <a:rPr lang="en-US" sz="1800"/>
              <a:t>Assisted Living Services (Homemaker; Home Health Aide; Personal Care)​</a:t>
            </a:r>
          </a:p>
          <a:p>
            <a:pPr marL="394970" lvl="1" indent="-285750" fontAlgn="base">
              <a:spcAft>
                <a:spcPts val="300"/>
              </a:spcAft>
              <a:buFont typeface="Segoe UI" panose="020B0502040204020203" pitchFamily="34" charset="0"/>
              <a:buChar char="»"/>
            </a:pPr>
            <a:r>
              <a:rPr lang="en-US" sz="1800"/>
              <a:t>Attendant Care​</a:t>
            </a:r>
          </a:p>
          <a:p>
            <a:pPr marL="394970" lvl="1" indent="-285750" fontAlgn="base">
              <a:spcAft>
                <a:spcPts val="300"/>
              </a:spcAft>
              <a:buFont typeface="Segoe UI" panose="020B0502040204020203" pitchFamily="34" charset="0"/>
              <a:buChar char="»"/>
            </a:pPr>
            <a:r>
              <a:rPr lang="en-US" sz="1800"/>
              <a:t>Augmented Plan of Care Development and Follow-up​</a:t>
            </a:r>
          </a:p>
          <a:p>
            <a:pPr marL="394970" lvl="1" indent="-285750" fontAlgn="base">
              <a:spcAft>
                <a:spcPts val="300"/>
              </a:spcAft>
              <a:buFont typeface="Segoe UI" panose="020B0502040204020203" pitchFamily="34" charset="0"/>
              <a:buChar char="»"/>
            </a:pPr>
            <a:r>
              <a:rPr lang="en-US" sz="1800"/>
              <a:t>Care Management: NF Transition Care Coordination​</a:t>
            </a:r>
          </a:p>
          <a:p>
            <a:pPr marL="394970" lvl="1" indent="-285750" fontAlgn="base">
              <a:spcAft>
                <a:spcPts val="300"/>
              </a:spcAft>
              <a:buFont typeface="Segoe UI" panose="020B0502040204020203" pitchFamily="34" charset="0"/>
              <a:buChar char="»"/>
            </a:pPr>
            <a:r>
              <a:rPr lang="en-US" sz="1800"/>
              <a:t>Care Management: Transitional Case Management​</a:t>
            </a:r>
          </a:p>
          <a:p>
            <a:pPr marL="394970" lvl="1" indent="-285750" fontAlgn="base">
              <a:spcAft>
                <a:spcPts val="300"/>
              </a:spcAft>
              <a:buFont typeface="Segoe UI" panose="020B0502040204020203" pitchFamily="34" charset="0"/>
              <a:buChar char="»"/>
            </a:pPr>
            <a:r>
              <a:rPr lang="en-US" sz="1800"/>
              <a:t>Communication: Translation/Interpretation​</a:t>
            </a:r>
          </a:p>
          <a:p>
            <a:pPr marL="394970" lvl="1" indent="-285750" fontAlgn="base">
              <a:spcAft>
                <a:spcPts val="300"/>
              </a:spcAft>
              <a:buFont typeface="Segoe UI" panose="020B0502040204020203" pitchFamily="34" charset="0"/>
              <a:buChar char="»"/>
            </a:pPr>
            <a:r>
              <a:rPr lang="en-US" sz="1800"/>
              <a:t>Continuous Nursing and Supportive Services​</a:t>
            </a:r>
          </a:p>
          <a:p>
            <a:pPr>
              <a:buClr>
                <a:schemeClr val="accent2"/>
              </a:buClr>
              <a:buFont typeface="Arial" panose="020B0604020202020204" pitchFamily="34" charset="0"/>
              <a:buChar char="•"/>
            </a:pPr>
            <a:endParaRPr lang="en-US">
              <a:solidFill>
                <a:sysClr val="windowText" lastClr="000000"/>
              </a:solidFill>
            </a:endParaRPr>
          </a:p>
        </p:txBody>
      </p:sp>
      <p:sp>
        <p:nvSpPr>
          <p:cNvPr id="7" name="Content Placeholder 6">
            <a:extLst>
              <a:ext uri="{FF2B5EF4-FFF2-40B4-BE49-F238E27FC236}">
                <a16:creationId xmlns:a16="http://schemas.microsoft.com/office/drawing/2014/main" id="{F3648182-CC88-48E0-3983-2899C4CE47EE}"/>
              </a:ext>
            </a:extLst>
          </p:cNvPr>
          <p:cNvSpPr>
            <a:spLocks noGrp="1"/>
          </p:cNvSpPr>
          <p:nvPr>
            <p:ph sz="quarter" idx="14"/>
          </p:nvPr>
        </p:nvSpPr>
        <p:spPr>
          <a:solidFill>
            <a:schemeClr val="bg1"/>
          </a:solidFill>
        </p:spPr>
        <p:txBody>
          <a:bodyPr/>
          <a:lstStyle/>
          <a:p>
            <a:pPr marL="394970" lvl="1" indent="-285750" fontAlgn="base">
              <a:spcAft>
                <a:spcPts val="300"/>
              </a:spcAft>
              <a:buFont typeface="Segoe UI" panose="020B0502040204020203" pitchFamily="34" charset="0"/>
              <a:buChar char="»"/>
            </a:pPr>
            <a:r>
              <a:rPr lang="en-US" sz="1800"/>
              <a:t>Family/Caregiving Training​</a:t>
            </a:r>
          </a:p>
          <a:p>
            <a:pPr marL="394970" lvl="1" indent="-285750" fontAlgn="base">
              <a:spcAft>
                <a:spcPts val="300"/>
              </a:spcAft>
              <a:buFont typeface="Segoe UI" panose="020B0502040204020203" pitchFamily="34" charset="0"/>
              <a:buChar char="»"/>
            </a:pPr>
            <a:r>
              <a:rPr lang="en-US" sz="1800"/>
              <a:t>Medi-Cal Supplements for Infants and Children in Foster Care​</a:t>
            </a:r>
          </a:p>
          <a:p>
            <a:pPr marL="394970" lvl="1" indent="-285750" fontAlgn="base">
              <a:spcAft>
                <a:spcPts val="300"/>
              </a:spcAft>
              <a:buFont typeface="Segoe UI" panose="020B0502040204020203" pitchFamily="34" charset="0"/>
              <a:buChar char="»"/>
            </a:pPr>
            <a:r>
              <a:rPr lang="en-US" sz="1800"/>
              <a:t>Paramedical Service​</a:t>
            </a:r>
          </a:p>
          <a:p>
            <a:pPr marL="394970" lvl="1" indent="-285750" fontAlgn="base">
              <a:spcAft>
                <a:spcPts val="300"/>
              </a:spcAft>
              <a:buFont typeface="Segoe UI" panose="020B0502040204020203" pitchFamily="34" charset="0"/>
              <a:buChar char="»"/>
            </a:pPr>
            <a:r>
              <a:rPr lang="en-US" sz="1800"/>
              <a:t>Psychotherapy​</a:t>
            </a:r>
          </a:p>
          <a:p>
            <a:pPr marL="394970" lvl="1" indent="-285750" fontAlgn="base">
              <a:spcAft>
                <a:spcPts val="300"/>
              </a:spcAft>
              <a:buFont typeface="Segoe UI" panose="020B0502040204020203" pitchFamily="34" charset="0"/>
              <a:buChar char="»"/>
            </a:pPr>
            <a:r>
              <a:rPr lang="en-US" sz="1800"/>
              <a:t>Residential Habilitation​</a:t>
            </a:r>
          </a:p>
          <a:p>
            <a:pPr marL="394970" lvl="1" indent="-285750" fontAlgn="base">
              <a:spcAft>
                <a:spcPts val="300"/>
              </a:spcAft>
              <a:buFont typeface="Segoe UI" panose="020B0502040204020203" pitchFamily="34" charset="0"/>
              <a:buChar char="»"/>
            </a:pPr>
            <a:r>
              <a:rPr lang="en-US" sz="1800"/>
              <a:t>Social Support</a:t>
            </a:r>
          </a:p>
          <a:p>
            <a:pPr marL="394970" lvl="1" indent="-285750" fontAlgn="base">
              <a:spcAft>
                <a:spcPts val="300"/>
              </a:spcAft>
              <a:buFont typeface="Segoe UI" panose="020B0502040204020203" pitchFamily="34" charset="0"/>
              <a:buChar char="»"/>
            </a:pPr>
            <a:r>
              <a:rPr lang="en-US" sz="1800"/>
              <a:t>Specialized Non-Medical Home Equipment​​</a:t>
            </a:r>
          </a:p>
          <a:p>
            <a:pPr marL="394970" lvl="1" indent="-285750" fontAlgn="base">
              <a:spcAft>
                <a:spcPts val="300"/>
              </a:spcAft>
              <a:buFont typeface="Segoe UI" panose="020B0502040204020203" pitchFamily="34" charset="0"/>
              <a:buChar char="»"/>
            </a:pPr>
            <a:r>
              <a:rPr lang="en-US" sz="1800"/>
              <a:t>Supplemental Protective Supervision​</a:t>
            </a:r>
          </a:p>
          <a:p>
            <a:pPr marL="394970" lvl="1" indent="-285750" fontAlgn="base">
              <a:spcAft>
                <a:spcPts val="300"/>
              </a:spcAft>
              <a:buFont typeface="Segoe UI" panose="020B0502040204020203" pitchFamily="34" charset="0"/>
              <a:buChar char="»"/>
            </a:pPr>
            <a:r>
              <a:rPr lang="en-US" sz="1800"/>
              <a:t>Therapeutic Counseling​</a:t>
            </a:r>
          </a:p>
          <a:p>
            <a:pPr marL="394970" lvl="1" indent="-285750" fontAlgn="base">
              <a:spcAft>
                <a:spcPts val="300"/>
              </a:spcAft>
              <a:buFont typeface="Segoe UI" panose="020B0502040204020203" pitchFamily="34" charset="0"/>
              <a:buChar char="»"/>
            </a:pPr>
            <a:r>
              <a:rPr lang="en-US" sz="1800"/>
              <a:t>Therapeutic Services​</a:t>
            </a:r>
          </a:p>
          <a:p>
            <a:pPr marL="394970" lvl="1" indent="-285750" fontAlgn="base">
              <a:spcAft>
                <a:spcPts val="300"/>
              </a:spcAft>
              <a:buFont typeface="Segoe UI" panose="020B0502040204020203" pitchFamily="34" charset="0"/>
              <a:buChar char="»"/>
            </a:pPr>
            <a:r>
              <a:rPr lang="en-US" sz="1800"/>
              <a:t>Transportation​</a:t>
            </a:r>
          </a:p>
          <a:p>
            <a:pPr>
              <a:buClr>
                <a:schemeClr val="accent2"/>
              </a:buClr>
              <a:buFont typeface="Arial" panose="020B0604020202020204" pitchFamily="34" charset="0"/>
              <a:buChar char="•"/>
            </a:pPr>
            <a:endParaRPr lang="en-US">
              <a:solidFill>
                <a:sysClr val="windowText" lastClr="000000"/>
              </a:solidFill>
            </a:endParaRPr>
          </a:p>
        </p:txBody>
      </p:sp>
      <p:sp>
        <p:nvSpPr>
          <p:cNvPr id="8" name="TextBox 7">
            <a:extLst>
              <a:ext uri="{FF2B5EF4-FFF2-40B4-BE49-F238E27FC236}">
                <a16:creationId xmlns:a16="http://schemas.microsoft.com/office/drawing/2014/main" id="{EF15B7FE-55E7-77D7-3150-2D67B3DDEE3D}"/>
              </a:ext>
            </a:extLst>
          </p:cNvPr>
          <p:cNvSpPr txBox="1"/>
          <p:nvPr/>
        </p:nvSpPr>
        <p:spPr>
          <a:xfrm>
            <a:off x="524256" y="6172200"/>
            <a:ext cx="11253216" cy="320675"/>
          </a:xfrm>
          <a:prstGeom prst="rect">
            <a:avLst/>
          </a:prstGeom>
        </p:spPr>
        <p:txBody>
          <a:bodyPr wrap="square" rtlCol="0">
            <a:normAutofit fontScale="62500" lnSpcReduction="20000"/>
          </a:bodyPr>
          <a:lstStyle/>
          <a:p>
            <a:pPr algn="l">
              <a:buClr>
                <a:schemeClr val="accent5"/>
              </a:buClr>
            </a:pPr>
            <a:r>
              <a:rPr lang="en-US" sz="2800" i="1"/>
              <a:t>This content is included for reference but is not the primary focus of the discussion</a:t>
            </a:r>
          </a:p>
        </p:txBody>
      </p:sp>
      <p:sp>
        <p:nvSpPr>
          <p:cNvPr id="3" name="TextBox 2">
            <a:extLst>
              <a:ext uri="{FF2B5EF4-FFF2-40B4-BE49-F238E27FC236}">
                <a16:creationId xmlns:a16="http://schemas.microsoft.com/office/drawing/2014/main" id="{5AE9BF25-4791-6BCA-D493-F37C207B9579}"/>
              </a:ext>
            </a:extLst>
          </p:cNvPr>
          <p:cNvSpPr txBox="1"/>
          <p:nvPr/>
        </p:nvSpPr>
        <p:spPr>
          <a:xfrm>
            <a:off x="126357" y="6465838"/>
            <a:ext cx="11939285"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92E1A98-A58F-5D58-0B05-1F7905A73A42}"/>
              </a:ext>
            </a:extLst>
          </p:cNvPr>
          <p:cNvSpPr>
            <a:spLocks noGrp="1"/>
          </p:cNvSpPr>
          <p:nvPr>
            <p:ph type="sldNum" sz="quarter" idx="12"/>
          </p:nvPr>
        </p:nvSpPr>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1191611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7B6CC-C3FB-0EF0-2AEC-72350DBD81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23C062-99B3-BEBD-E627-251E5E9D94D5}"/>
              </a:ext>
            </a:extLst>
          </p:cNvPr>
          <p:cNvSpPr>
            <a:spLocks noGrp="1"/>
          </p:cNvSpPr>
          <p:nvPr>
            <p:ph type="title"/>
          </p:nvPr>
        </p:nvSpPr>
        <p:spPr>
          <a:xfrm>
            <a:off x="838200" y="80396"/>
            <a:ext cx="10515600" cy="1325563"/>
          </a:xfrm>
        </p:spPr>
        <p:txBody>
          <a:bodyPr>
            <a:normAutofit/>
          </a:bodyPr>
          <a:lstStyle/>
          <a:p>
            <a:r>
              <a:rPr lang="en-US">
                <a:solidFill>
                  <a:schemeClr val="accent2"/>
                </a:solidFill>
              </a:rPr>
              <a:t>Meeting #6 </a:t>
            </a:r>
            <a:r>
              <a:rPr lang="en-US"/>
              <a:t>Purpose and Agenda</a:t>
            </a:r>
          </a:p>
        </p:txBody>
      </p:sp>
      <p:sp>
        <p:nvSpPr>
          <p:cNvPr id="4" name="Rectangle: Rounded Corners 3">
            <a:extLst>
              <a:ext uri="{FF2B5EF4-FFF2-40B4-BE49-F238E27FC236}">
                <a16:creationId xmlns:a16="http://schemas.microsoft.com/office/drawing/2014/main" id="{DB34E19C-D30A-3FB2-9050-9EB5202B09CC}"/>
              </a:ext>
            </a:extLst>
          </p:cNvPr>
          <p:cNvSpPr/>
          <p:nvPr/>
        </p:nvSpPr>
        <p:spPr>
          <a:xfrm>
            <a:off x="842382" y="147213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a:solidFill>
                  <a:schemeClr val="tx1"/>
                </a:solidFill>
                <a:latin typeface="+mj-lt"/>
              </a:rPr>
              <a:t>Purpose: </a:t>
            </a:r>
            <a:r>
              <a:rPr lang="en-US">
                <a:solidFill>
                  <a:schemeClr val="tx1"/>
                </a:solidFill>
                <a:latin typeface="+mj-lt"/>
              </a:rPr>
              <a:t>Discuss considerations for utilization of proposed service packages </a:t>
            </a:r>
            <a:r>
              <a:rPr lang="en-US">
                <a:solidFill>
                  <a:schemeClr val="tx1"/>
                </a:solidFill>
              </a:rPr>
              <a:t>for the De Novo waivers.</a:t>
            </a:r>
            <a:r>
              <a:rPr lang="en-US">
                <a:solidFill>
                  <a:schemeClr val="tx1"/>
                </a:solidFill>
                <a:latin typeface="+mj-lt"/>
              </a:rPr>
              <a:t> Review and discuss concepts of how utilization may change for new services available to people who did not receive them in current waivers. </a:t>
            </a:r>
          </a:p>
        </p:txBody>
      </p:sp>
      <p:sp>
        <p:nvSpPr>
          <p:cNvPr id="3" name="Content Placeholder 2">
            <a:extLst>
              <a:ext uri="{FF2B5EF4-FFF2-40B4-BE49-F238E27FC236}">
                <a16:creationId xmlns:a16="http://schemas.microsoft.com/office/drawing/2014/main" id="{C936F1D3-1F52-F626-190B-3A0703F52B0B}"/>
              </a:ext>
            </a:extLst>
          </p:cNvPr>
          <p:cNvSpPr>
            <a:spLocks noGrp="1"/>
          </p:cNvSpPr>
          <p:nvPr>
            <p:ph sz="quarter" idx="13"/>
          </p:nvPr>
        </p:nvSpPr>
        <p:spPr>
          <a:xfrm>
            <a:off x="677389" y="2686321"/>
            <a:ext cx="10515600" cy="2979738"/>
          </a:xfrm>
        </p:spPr>
        <p:txBody>
          <a:bodyPr>
            <a:normAutofit/>
          </a:bodyPr>
          <a:lstStyle/>
          <a:p>
            <a:r>
              <a:rPr lang="en-US" sz="2400"/>
              <a:t>Today’s agenda:</a:t>
            </a:r>
          </a:p>
        </p:txBody>
      </p:sp>
      <p:graphicFrame>
        <p:nvGraphicFramePr>
          <p:cNvPr id="7" name="Content Placeholder 5">
            <a:extLst>
              <a:ext uri="{FF2B5EF4-FFF2-40B4-BE49-F238E27FC236}">
                <a16:creationId xmlns:a16="http://schemas.microsoft.com/office/drawing/2014/main" id="{810F7CDD-88F5-CA3C-2392-B2C7A886ED9F}"/>
              </a:ext>
            </a:extLst>
          </p:cNvPr>
          <p:cNvGraphicFramePr>
            <a:graphicFrameLocks/>
          </p:cNvGraphicFramePr>
          <p:nvPr>
            <p:extLst>
              <p:ext uri="{D42A27DB-BD31-4B8C-83A1-F6EECF244321}">
                <p14:modId xmlns:p14="http://schemas.microsoft.com/office/powerpoint/2010/main" val="1765409313"/>
              </p:ext>
            </p:extLst>
          </p:nvPr>
        </p:nvGraphicFramePr>
        <p:xfrm>
          <a:off x="920194" y="3229135"/>
          <a:ext cx="10347430" cy="2225656"/>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a:solidFill>
                            <a:schemeClr val="tx1"/>
                          </a:solidFill>
                          <a:latin typeface="Segoe UI" panose="020B0502040204020203" pitchFamily="34" charset="0"/>
                          <a:cs typeface="Segoe UI" panose="020B0502040204020203" pitchFamily="34" charset="0"/>
                        </a:rPr>
                        <a:t>9:00-9:05am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latin typeface="Segoe UI" panose="020B0502040204020203" pitchFamily="34" charset="0"/>
                          <a:cs typeface="Segoe UI" panose="020B0502040204020203" pitchFamily="34" charset="0"/>
                        </a:rPr>
                        <a:t>9:05-9:55am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a:solidFill>
                            <a:schemeClr val="tx1"/>
                          </a:solidFill>
                          <a:latin typeface="Segoe UI" panose="020B0502040204020203" pitchFamily="34" charset="0"/>
                          <a:cs typeface="Segoe UI" panose="020B0502040204020203" pitchFamily="34" charset="0"/>
                        </a:rPr>
                        <a:t>Utilization of services</a:t>
                      </a:r>
                      <a:endParaRPr lang="en-US" strike="sngStrike">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a:solidFill>
                            <a:schemeClr val="tx1"/>
                          </a:solidFill>
                          <a:latin typeface="Segoe UI" panose="020B0502040204020203" pitchFamily="34" charset="0"/>
                          <a:cs typeface="Segoe UI" panose="020B0502040204020203" pitchFamily="34" charset="0"/>
                        </a:rPr>
                        <a:t>9:55-10:00am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6" name="Slide Number Placeholder 5">
            <a:extLst>
              <a:ext uri="{FF2B5EF4-FFF2-40B4-BE49-F238E27FC236}">
                <a16:creationId xmlns:a16="http://schemas.microsoft.com/office/drawing/2014/main" id="{182C35A7-A57F-BECA-523C-D6D2EAFAFFFA}"/>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pPr/>
              <a:t>2</a:t>
            </a:fld>
            <a:endParaRPr lang="en-US"/>
          </a:p>
        </p:txBody>
      </p:sp>
    </p:spTree>
    <p:extLst>
      <p:ext uri="{BB962C8B-B14F-4D97-AF65-F5344CB8AC3E}">
        <p14:creationId xmlns:p14="http://schemas.microsoft.com/office/powerpoint/2010/main" val="792910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EE71CE6-8F5E-19EC-2885-745E74EB2D6B}"/>
              </a:ext>
            </a:extLst>
          </p:cNvPr>
          <p:cNvSpPr>
            <a:spLocks noGrp="1"/>
          </p:cNvSpPr>
          <p:nvPr>
            <p:ph type="title"/>
          </p:nvPr>
        </p:nvSpPr>
        <p:spPr/>
        <p:txBody>
          <a:bodyPr/>
          <a:lstStyle/>
          <a:p>
            <a:r>
              <a:rPr lang="en-US"/>
              <a:t>Future Medi-Cal HCBS Managed Care Integration Workgroup Meetings</a:t>
            </a:r>
          </a:p>
        </p:txBody>
      </p:sp>
      <p:sp>
        <p:nvSpPr>
          <p:cNvPr id="4" name="Content Placeholder 3">
            <a:extLst>
              <a:ext uri="{FF2B5EF4-FFF2-40B4-BE49-F238E27FC236}">
                <a16:creationId xmlns:a16="http://schemas.microsoft.com/office/drawing/2014/main" id="{58B9F87E-F22E-362E-3F3A-B81F2A9E96AD}"/>
              </a:ext>
              <a:ext uri="{C183D7F6-B498-43B3-948B-1728B52AA6E4}">
                <adec:decorative xmlns:adec="http://schemas.microsoft.com/office/drawing/2017/decorative" val="0"/>
              </a:ext>
            </a:extLst>
          </p:cNvPr>
          <p:cNvSpPr>
            <a:spLocks noGrp="1"/>
          </p:cNvSpPr>
          <p:nvPr>
            <p:ph sz="quarter" idx="13"/>
          </p:nvPr>
        </p:nvSpPr>
        <p:spPr/>
        <p:txBody>
          <a:bodyPr vert="horz" lIns="91440" tIns="45720" rIns="91440" bIns="45720" rtlCol="0" anchor="t">
            <a:noAutofit/>
          </a:bodyPr>
          <a:lstStyle/>
          <a:p>
            <a:r>
              <a:rPr lang="en-US"/>
              <a:t>DHCS would like to continue meeting with this Workgroup to cover additional policy- and operationally- focused topics on managed care integration of HCBS</a:t>
            </a:r>
          </a:p>
          <a:p>
            <a:r>
              <a:rPr lang="en-US">
                <a:latin typeface="Segoe UI"/>
                <a:cs typeface="Segoe UI"/>
              </a:rPr>
              <a:t>The Workgroup would take a brief end-of-summer break and then restart monthly in the fall through the end of 2025</a:t>
            </a:r>
          </a:p>
          <a:p>
            <a:pPr lvl="1">
              <a:buFont typeface="Courier New" panose="020B0502040204020203" pitchFamily="34" charset="0"/>
              <a:buChar char="o"/>
            </a:pPr>
            <a:r>
              <a:rPr lang="en-US">
                <a:latin typeface="Segoe UI"/>
                <a:cs typeface="Segoe UI"/>
              </a:rPr>
              <a:t>Monthly invites for October through December will be distributed in the coming weeks</a:t>
            </a:r>
          </a:p>
          <a:p>
            <a:r>
              <a:rPr lang="en-US">
                <a:latin typeface="Segoe UI"/>
                <a:cs typeface="Segoe UI"/>
              </a:rPr>
              <a:t>DHCS may convene ad-hoc intermittent smaller group discussions with specific subgroups of the Workgroup members to discuss focused meeting topics</a:t>
            </a:r>
            <a:endParaRPr lang="en-US"/>
          </a:p>
        </p:txBody>
      </p:sp>
      <p:sp>
        <p:nvSpPr>
          <p:cNvPr id="2" name="Slide Number Placeholder 1">
            <a:extLst>
              <a:ext uri="{FF2B5EF4-FFF2-40B4-BE49-F238E27FC236}">
                <a16:creationId xmlns:a16="http://schemas.microsoft.com/office/drawing/2014/main" id="{A6F3C0C6-D795-97B2-0BAF-2CCED9645021}"/>
              </a:ext>
            </a:extLst>
          </p:cNvPr>
          <p:cNvSpPr>
            <a:spLocks noGrp="1"/>
          </p:cNvSpPr>
          <p:nvPr>
            <p:ph type="sldNum" sz="quarter" idx="12"/>
          </p:nvPr>
        </p:nvSpPr>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3777908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8D114-4C7C-17CA-7202-2C0FDE67D575}"/>
              </a:ext>
            </a:extLst>
          </p:cNvPr>
          <p:cNvSpPr>
            <a:spLocks noGrp="1"/>
          </p:cNvSpPr>
          <p:nvPr>
            <p:ph type="title"/>
          </p:nvPr>
        </p:nvSpPr>
        <p:spPr/>
        <p:txBody>
          <a:bodyPr/>
          <a:lstStyle/>
          <a:p>
            <a:r>
              <a:rPr lang="en-US"/>
              <a:t>Service Utilization</a:t>
            </a:r>
          </a:p>
        </p:txBody>
      </p:sp>
    </p:spTree>
    <p:extLst>
      <p:ext uri="{BB962C8B-B14F-4D97-AF65-F5344CB8AC3E}">
        <p14:creationId xmlns:p14="http://schemas.microsoft.com/office/powerpoint/2010/main" val="127048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5FF3819-42BB-C6EF-6026-3ACE2FFB7FA7}"/>
              </a:ext>
            </a:extLst>
          </p:cNvPr>
          <p:cNvSpPr>
            <a:spLocks noGrp="1"/>
          </p:cNvSpPr>
          <p:nvPr>
            <p:ph type="title"/>
          </p:nvPr>
        </p:nvSpPr>
        <p:spPr>
          <a:xfrm>
            <a:off x="838200" y="249378"/>
            <a:ext cx="10515600" cy="1325563"/>
          </a:xfrm>
        </p:spPr>
        <p:txBody>
          <a:bodyPr/>
          <a:lstStyle/>
          <a:p>
            <a:r>
              <a:rPr lang="en-US"/>
              <a:t>Waiver Service Utilization under De Novo Waivers</a:t>
            </a:r>
          </a:p>
        </p:txBody>
      </p:sp>
      <p:sp>
        <p:nvSpPr>
          <p:cNvPr id="4" name="Content Placeholder 3">
            <a:extLst>
              <a:ext uri="{FF2B5EF4-FFF2-40B4-BE49-F238E27FC236}">
                <a16:creationId xmlns:a16="http://schemas.microsoft.com/office/drawing/2014/main" id="{F15BC0F6-81C3-A40D-7ABF-721B05E07C02}"/>
              </a:ext>
            </a:extLst>
          </p:cNvPr>
          <p:cNvSpPr>
            <a:spLocks noGrp="1"/>
          </p:cNvSpPr>
          <p:nvPr>
            <p:ph sz="quarter" idx="13"/>
          </p:nvPr>
        </p:nvSpPr>
        <p:spPr>
          <a:xfrm>
            <a:off x="838200" y="1716386"/>
            <a:ext cx="10515600" cy="4699325"/>
          </a:xfrm>
        </p:spPr>
        <p:txBody>
          <a:bodyPr vert="horz" lIns="91440" tIns="45720" rIns="91440" bIns="45720" rtlCol="0" anchor="t">
            <a:noAutofit/>
          </a:bodyPr>
          <a:lstStyle/>
          <a:p>
            <a:r>
              <a:rPr lang="en-US" sz="2400">
                <a:latin typeface="Segoe UI"/>
                <a:cs typeface="Segoe UI"/>
              </a:rPr>
              <a:t>If current waivers are consolidated into the de novo waivers, current enrollees would gain access to a broader package of services and provider types. This will have cost implications</a:t>
            </a:r>
          </a:p>
          <a:p>
            <a:r>
              <a:rPr lang="en-US" sz="2400">
                <a:latin typeface="Segoe UI"/>
                <a:cs typeface="Segoe UI"/>
              </a:rPr>
              <a:t>Today, we would like to understand </a:t>
            </a:r>
            <a:r>
              <a:rPr lang="en-US" sz="2400" b="1">
                <a:latin typeface="Segoe UI"/>
                <a:cs typeface="Segoe UI"/>
              </a:rPr>
              <a:t>to what extent</a:t>
            </a:r>
            <a:r>
              <a:rPr lang="en-US" sz="2400">
                <a:latin typeface="Segoe UI"/>
                <a:cs typeface="Segoe UI"/>
              </a:rPr>
              <a:t> </a:t>
            </a:r>
            <a:r>
              <a:rPr lang="en-US" sz="2400" b="1">
                <a:latin typeface="Segoe UI"/>
                <a:cs typeface="Segoe UI"/>
              </a:rPr>
              <a:t>current enrollees</a:t>
            </a:r>
            <a:r>
              <a:rPr lang="en-US" sz="2400">
                <a:latin typeface="Segoe UI"/>
                <a:cs typeface="Segoe UI"/>
              </a:rPr>
              <a:t> in the HCBA, MCWP, MSSP, and ALW waivers </a:t>
            </a:r>
            <a:r>
              <a:rPr lang="en-US" sz="2400" b="1">
                <a:latin typeface="Segoe UI"/>
                <a:cs typeface="Segoe UI"/>
              </a:rPr>
              <a:t>would use newly offered services</a:t>
            </a:r>
          </a:p>
          <a:p>
            <a:pPr lvl="1"/>
            <a:r>
              <a:rPr lang="en-US" sz="2000">
                <a:latin typeface="Segoe UI"/>
                <a:cs typeface="Segoe UI"/>
              </a:rPr>
              <a:t>Which services might see increased utilization if the current waiver populations could access them? </a:t>
            </a:r>
          </a:p>
          <a:p>
            <a:pPr lvl="1"/>
            <a:r>
              <a:rPr lang="en-US" sz="2000">
                <a:latin typeface="Segoe UI"/>
                <a:cs typeface="Segoe UI"/>
              </a:rPr>
              <a:t>Which might see minimal additional utilization? </a:t>
            </a:r>
          </a:p>
        </p:txBody>
      </p:sp>
      <p:sp>
        <p:nvSpPr>
          <p:cNvPr id="5" name="TextBox 4">
            <a:extLst>
              <a:ext uri="{FF2B5EF4-FFF2-40B4-BE49-F238E27FC236}">
                <a16:creationId xmlns:a16="http://schemas.microsoft.com/office/drawing/2014/main" id="{B3457ADF-E45E-0C6E-E632-B402485961D4}"/>
              </a:ext>
            </a:extLst>
          </p:cNvPr>
          <p:cNvSpPr txBox="1"/>
          <p:nvPr/>
        </p:nvSpPr>
        <p:spPr>
          <a:xfrm>
            <a:off x="126357" y="6440774"/>
            <a:ext cx="11939285"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A32114C-4823-78F6-C1E6-64DEBC849F98}"/>
              </a:ext>
            </a:extLst>
          </p:cNvPr>
          <p:cNvSpPr>
            <a:spLocks noGrp="1"/>
          </p:cNvSpPr>
          <p:nvPr>
            <p:ph type="sldNum" sz="quarter" idx="12"/>
          </p:nvPr>
        </p:nvSpPr>
        <p:spPr/>
        <p:txBody>
          <a:bodyPr/>
          <a:lstStyle/>
          <a:p>
            <a:fld id="{EB8090AE-F645-47C1-81A8-D4E28BF03D47}" type="slidenum">
              <a:rPr lang="en-US" smtClean="0"/>
              <a:t>5</a:t>
            </a:fld>
            <a:endParaRPr lang="en-US"/>
          </a:p>
        </p:txBody>
      </p:sp>
    </p:spTree>
    <p:extLst>
      <p:ext uri="{BB962C8B-B14F-4D97-AF65-F5344CB8AC3E}">
        <p14:creationId xmlns:p14="http://schemas.microsoft.com/office/powerpoint/2010/main" val="1824108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CCCDCAD-7B77-3DD8-B6D2-F660DED54DBC}"/>
              </a:ext>
            </a:extLst>
          </p:cNvPr>
          <p:cNvSpPr>
            <a:spLocks noGrp="1"/>
          </p:cNvSpPr>
          <p:nvPr>
            <p:ph type="title"/>
          </p:nvPr>
        </p:nvSpPr>
        <p:spPr>
          <a:xfrm>
            <a:off x="795337" y="358597"/>
            <a:ext cx="10601325" cy="1325563"/>
          </a:xfrm>
        </p:spPr>
        <p:txBody>
          <a:bodyPr/>
          <a:lstStyle/>
          <a:p>
            <a:r>
              <a:rPr lang="en-US" sz="3200"/>
              <a:t>Home and Community-Based Alternatives (HCBA) Waiver: Potential Additional Services under Adult De Novo Waiver</a:t>
            </a:r>
          </a:p>
        </p:txBody>
      </p:sp>
      <p:sp>
        <p:nvSpPr>
          <p:cNvPr id="6" name="Content Placeholder 5">
            <a:extLst>
              <a:ext uri="{FF2B5EF4-FFF2-40B4-BE49-F238E27FC236}">
                <a16:creationId xmlns:a16="http://schemas.microsoft.com/office/drawing/2014/main" id="{E74F60DE-4669-0CD5-1E23-205587968DAD}"/>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sz="2000"/>
              <a:t>Adult Day Care</a:t>
            </a:r>
          </a:p>
          <a:p>
            <a:pPr marL="394970" lvl="1" indent="-285750">
              <a:spcAft>
                <a:spcPts val="300"/>
              </a:spcAft>
              <a:buFont typeface="Segoe UI" panose="020B0502040204020203" pitchFamily="34" charset="0"/>
              <a:buChar char="»"/>
            </a:pPr>
            <a:r>
              <a:rPr lang="en-US" sz="2000"/>
              <a:t>Communication Devices</a:t>
            </a:r>
            <a:endParaRPr lang="en-US" sz="2000">
              <a:cs typeface="Segoe UI"/>
            </a:endParaRPr>
          </a:p>
          <a:p>
            <a:pPr marL="394970" lvl="1" indent="-285750">
              <a:spcAft>
                <a:spcPts val="300"/>
              </a:spcAft>
              <a:buFont typeface="Segoe UI" panose="020B0502040204020203" pitchFamily="34" charset="0"/>
              <a:buChar char="»"/>
            </a:pPr>
            <a:r>
              <a:rPr lang="en-US" sz="2000"/>
              <a:t>Translation/Interpretation</a:t>
            </a:r>
            <a:endParaRPr lang="en-US" sz="2000">
              <a:cs typeface="Segoe UI"/>
            </a:endParaRPr>
          </a:p>
          <a:p>
            <a:pPr marL="394970" lvl="1" indent="-285750">
              <a:spcAft>
                <a:spcPts val="300"/>
              </a:spcAft>
              <a:buFont typeface="Segoe UI" panose="020B0502040204020203" pitchFamily="34" charset="0"/>
              <a:buChar char="»"/>
            </a:pPr>
            <a:r>
              <a:rPr lang="en-US" sz="2000"/>
              <a:t>Consultative Clinical Services*</a:t>
            </a:r>
            <a:endParaRPr lang="en-US" sz="2000">
              <a:cs typeface="Segoe UI"/>
            </a:endParaRPr>
          </a:p>
          <a:p>
            <a:pPr marL="394970" lvl="1" indent="-285750">
              <a:spcAft>
                <a:spcPts val="300"/>
              </a:spcAft>
              <a:buFont typeface="Segoe UI" panose="020B0502040204020203" pitchFamily="34" charset="0"/>
              <a:buChar char="»"/>
            </a:pPr>
            <a:r>
              <a:rPr lang="en-US" sz="2000"/>
              <a:t>Home Delivered Meals Nutritional Supplements </a:t>
            </a:r>
            <a:endParaRPr lang="en-US" sz="2000">
              <a:cs typeface="Segoe UI"/>
            </a:endParaRPr>
          </a:p>
          <a:p>
            <a:pPr marL="394970" lvl="1" indent="-285750">
              <a:spcAft>
                <a:spcPts val="300"/>
              </a:spcAft>
              <a:buFont typeface="Segoe UI" panose="020B0502040204020203" pitchFamily="34" charset="0"/>
              <a:buChar char="»"/>
            </a:pPr>
            <a:r>
              <a:rPr lang="en-US" sz="2000"/>
              <a:t>Nutritional Counseling</a:t>
            </a:r>
            <a:endParaRPr lang="en-US" sz="2000">
              <a:cs typeface="Segoe UI"/>
            </a:endParaRPr>
          </a:p>
          <a:p>
            <a:endParaRPr lang="en-US" sz="3200"/>
          </a:p>
        </p:txBody>
      </p:sp>
      <p:sp>
        <p:nvSpPr>
          <p:cNvPr id="7" name="Content Placeholder 6">
            <a:extLst>
              <a:ext uri="{FF2B5EF4-FFF2-40B4-BE49-F238E27FC236}">
                <a16:creationId xmlns:a16="http://schemas.microsoft.com/office/drawing/2014/main" id="{FE0CE656-D33F-DE39-AA25-EE30F9618C4F}"/>
              </a:ext>
            </a:extLst>
          </p:cNvPr>
          <p:cNvSpPr>
            <a:spLocks noGrp="1"/>
          </p:cNvSpPr>
          <p:nvPr>
            <p:ph sz="quarter" idx="14"/>
          </p:nvPr>
        </p:nvSpPr>
        <p:spPr/>
        <p:txBody>
          <a:bodyPr/>
          <a:lstStyle/>
          <a:p>
            <a:pPr marL="394970" lvl="1" indent="-285750">
              <a:spcAft>
                <a:spcPts val="300"/>
              </a:spcAft>
              <a:buFont typeface="Segoe UI" panose="020B0502040204020203" pitchFamily="34" charset="0"/>
              <a:buChar char="»"/>
            </a:pPr>
            <a:r>
              <a:rPr lang="en-US" sz="2000"/>
              <a:t>Psychotherapy, Therapeutic Counseling &amp; Services</a:t>
            </a:r>
          </a:p>
          <a:p>
            <a:pPr marL="394970" lvl="1" indent="-285750">
              <a:spcAft>
                <a:spcPts val="300"/>
              </a:spcAft>
              <a:buFont typeface="Segoe UI" panose="020B0502040204020203" pitchFamily="34" charset="0"/>
              <a:buChar char="»"/>
            </a:pPr>
            <a:r>
              <a:rPr lang="en-US" sz="2000"/>
              <a:t>Specialized Medical Equipment &amp; Non-Medical Home Equipment </a:t>
            </a:r>
          </a:p>
          <a:p>
            <a:pPr marL="394970" lvl="1" indent="-285750">
              <a:spcAft>
                <a:spcPts val="300"/>
              </a:spcAft>
              <a:buFont typeface="Segoe UI" panose="020B0502040204020203" pitchFamily="34" charset="0"/>
              <a:buChar char="»"/>
            </a:pPr>
            <a:r>
              <a:rPr lang="en-US" sz="2000"/>
              <a:t>Supplemental Protective Supervision</a:t>
            </a:r>
          </a:p>
          <a:p>
            <a:pPr marL="394970" lvl="1" indent="-285750">
              <a:spcAft>
                <a:spcPts val="300"/>
              </a:spcAft>
              <a:buFont typeface="Segoe UI" panose="020B0502040204020203" pitchFamily="34" charset="0"/>
              <a:buChar char="»"/>
            </a:pPr>
            <a:r>
              <a:rPr lang="en-US" sz="2000"/>
              <a:t>Transportation (non-medical)</a:t>
            </a:r>
          </a:p>
          <a:p>
            <a:endParaRPr lang="en-US" sz="3200"/>
          </a:p>
        </p:txBody>
      </p:sp>
      <p:sp>
        <p:nvSpPr>
          <p:cNvPr id="8" name="TextBox 7">
            <a:extLst>
              <a:ext uri="{FF2B5EF4-FFF2-40B4-BE49-F238E27FC236}">
                <a16:creationId xmlns:a16="http://schemas.microsoft.com/office/drawing/2014/main" id="{2417ED7E-9504-203C-7B00-64FA7D010D69}"/>
              </a:ext>
            </a:extLst>
          </p:cNvPr>
          <p:cNvSpPr txBox="1"/>
          <p:nvPr/>
        </p:nvSpPr>
        <p:spPr>
          <a:xfrm>
            <a:off x="838200" y="5093142"/>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HCBA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buClr>
                <a:schemeClr val="accent5"/>
              </a:buClr>
            </a:pPr>
            <a:r>
              <a:rPr lang="en-US" i="1"/>
              <a:t>*This service may require additional review to determine if there are duplicative components</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FB635D80-1097-6BEA-93CA-75BBC2D5B722}"/>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0074126A-53E4-2033-B066-98A030746C58}"/>
              </a:ext>
            </a:extLst>
          </p:cNvPr>
          <p:cNvSpPr>
            <a:spLocks noGrp="1"/>
          </p:cNvSpPr>
          <p:nvPr>
            <p:ph type="sldNum" sz="quarter" idx="12"/>
          </p:nvPr>
        </p:nvSpPr>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615937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D72F5-A780-0ACB-741D-CBD4C16D35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A21137A-B9D1-AADD-F40B-3F2ADDD8831B}"/>
              </a:ext>
            </a:extLst>
          </p:cNvPr>
          <p:cNvSpPr>
            <a:spLocks noGrp="1"/>
          </p:cNvSpPr>
          <p:nvPr>
            <p:ph type="title"/>
          </p:nvPr>
        </p:nvSpPr>
        <p:spPr>
          <a:xfrm>
            <a:off x="779945" y="374474"/>
            <a:ext cx="10629900" cy="1325563"/>
          </a:xfrm>
        </p:spPr>
        <p:txBody>
          <a:bodyPr/>
          <a:lstStyle/>
          <a:p>
            <a:r>
              <a:rPr lang="en-US" sz="3200"/>
              <a:t>Medi-Cal Waiver Program (MCWP): </a:t>
            </a:r>
            <a:br>
              <a:rPr lang="en-US" sz="3200"/>
            </a:br>
            <a:r>
              <a:rPr lang="en-US" sz="3200"/>
              <a:t>Potential Additional Services under Adult De Novo Waiver</a:t>
            </a:r>
          </a:p>
        </p:txBody>
      </p:sp>
      <p:sp>
        <p:nvSpPr>
          <p:cNvPr id="6" name="Content Placeholder 5">
            <a:extLst>
              <a:ext uri="{FF2B5EF4-FFF2-40B4-BE49-F238E27FC236}">
                <a16:creationId xmlns:a16="http://schemas.microsoft.com/office/drawing/2014/main" id="{03393503-F9C7-DC13-F34B-715F5B08B53C}"/>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sz="2000"/>
              <a:t>Adult Day Care </a:t>
            </a:r>
          </a:p>
          <a:p>
            <a:pPr marL="394970" lvl="1" indent="-285750">
              <a:spcAft>
                <a:spcPts val="300"/>
              </a:spcAft>
              <a:buFont typeface="Segoe UI" panose="020B0502040204020203" pitchFamily="34" charset="0"/>
              <a:buChar char="»"/>
            </a:pPr>
            <a:r>
              <a:rPr lang="en-US" sz="2000"/>
              <a:t>Assistive Technology </a:t>
            </a:r>
          </a:p>
          <a:p>
            <a:pPr marL="394970" lvl="1" indent="-285750">
              <a:spcAft>
                <a:spcPts val="300"/>
              </a:spcAft>
              <a:buFont typeface="Segoe UI" panose="020B0502040204020203" pitchFamily="34" charset="0"/>
              <a:buChar char="»"/>
            </a:pPr>
            <a:r>
              <a:rPr lang="en-US" sz="2000"/>
              <a:t>Communication Devices </a:t>
            </a:r>
          </a:p>
          <a:p>
            <a:pPr marL="394970" lvl="1" indent="-285750">
              <a:spcAft>
                <a:spcPts val="300"/>
              </a:spcAft>
              <a:buFont typeface="Segoe UI" panose="020B0502040204020203" pitchFamily="34" charset="0"/>
              <a:buChar char="»"/>
            </a:pPr>
            <a:r>
              <a:rPr lang="en-US" sz="2000"/>
              <a:t>Community Transition Services </a:t>
            </a:r>
          </a:p>
          <a:p>
            <a:pPr marL="394970" lvl="1" indent="-285750">
              <a:spcAft>
                <a:spcPts val="300"/>
              </a:spcAft>
              <a:buFont typeface="Segoe UI" panose="020B0502040204020203" pitchFamily="34" charset="0"/>
              <a:buChar char="»"/>
            </a:pPr>
            <a:r>
              <a:rPr lang="en-US" sz="2000"/>
              <a:t>Consultative Clinical Services* </a:t>
            </a:r>
          </a:p>
          <a:p>
            <a:pPr marL="394970" lvl="1" indent="-285750">
              <a:spcAft>
                <a:spcPts val="300"/>
              </a:spcAft>
              <a:buFont typeface="Segoe UI" panose="020B0502040204020203" pitchFamily="34" charset="0"/>
              <a:buChar char="»"/>
            </a:pPr>
            <a:r>
              <a:rPr lang="en-US" sz="2000"/>
              <a:t>Family/Caregiver Training </a:t>
            </a:r>
          </a:p>
          <a:p>
            <a:pPr marL="394970" lvl="1" indent="-285750">
              <a:spcAft>
                <a:spcPts val="300"/>
              </a:spcAft>
              <a:buFont typeface="Segoe UI" panose="020B0502040204020203" pitchFamily="34" charset="0"/>
              <a:buChar char="»"/>
            </a:pPr>
            <a:r>
              <a:rPr lang="en-US" sz="2000"/>
              <a:t>Habilitation Services </a:t>
            </a:r>
          </a:p>
          <a:p>
            <a:endParaRPr lang="en-US" sz="3200"/>
          </a:p>
        </p:txBody>
      </p:sp>
      <p:sp>
        <p:nvSpPr>
          <p:cNvPr id="7" name="Content Placeholder 6">
            <a:extLst>
              <a:ext uri="{FF2B5EF4-FFF2-40B4-BE49-F238E27FC236}">
                <a16:creationId xmlns:a16="http://schemas.microsoft.com/office/drawing/2014/main" id="{735F67E3-0AFE-DF02-6C4A-2BCB598E4391}"/>
              </a:ext>
            </a:extLst>
          </p:cNvPr>
          <p:cNvSpPr>
            <a:spLocks noGrp="1"/>
          </p:cNvSpPr>
          <p:nvPr>
            <p:ph sz="quarter" idx="14"/>
          </p:nvPr>
        </p:nvSpPr>
        <p:spPr/>
        <p:txBody>
          <a:bodyPr/>
          <a:lstStyle/>
          <a:p>
            <a:pPr marL="394970" marR="0" lvl="1" indent="-285750" fontAlgn="auto">
              <a:spcAft>
                <a:spcPts val="300"/>
              </a:spcAft>
              <a:buSzTx/>
              <a:buFont typeface="Segoe UI" panose="020B0502040204020203" pitchFamily="34" charset="0"/>
              <a:buChar char="»"/>
              <a:tabLst/>
              <a:defRPr/>
            </a:pPr>
            <a:r>
              <a:rPr lang="en-US" sz="2000"/>
              <a:t>Non-Medical Home Equipment</a:t>
            </a:r>
          </a:p>
          <a:p>
            <a:pPr marL="394970" marR="0" lvl="1" indent="-285750" fontAlgn="auto">
              <a:spcAft>
                <a:spcPts val="300"/>
              </a:spcAft>
              <a:buSzTx/>
              <a:buFont typeface="Segoe UI" panose="020B0502040204020203" pitchFamily="34" charset="0"/>
              <a:buChar char="»"/>
              <a:tabLst/>
              <a:defRPr/>
            </a:pPr>
            <a:r>
              <a:rPr lang="en-US" sz="2000"/>
              <a:t>Paramedical Services </a:t>
            </a:r>
          </a:p>
          <a:p>
            <a:pPr marL="394970" marR="0" lvl="1" indent="-285750" fontAlgn="auto">
              <a:spcAft>
                <a:spcPts val="300"/>
              </a:spcAft>
              <a:buSzTx/>
              <a:buFont typeface="Segoe UI" panose="020B0502040204020203" pitchFamily="34" charset="0"/>
              <a:buChar char="»"/>
              <a:tabLst/>
              <a:defRPr/>
            </a:pPr>
            <a:r>
              <a:rPr lang="en-US" sz="2000"/>
              <a:t>Personal Emergency Response Systems </a:t>
            </a:r>
          </a:p>
          <a:p>
            <a:pPr marL="394970" marR="0" lvl="1" indent="-285750" fontAlgn="auto">
              <a:spcAft>
                <a:spcPts val="300"/>
              </a:spcAft>
              <a:buSzTx/>
              <a:buFont typeface="Segoe UI" panose="020B0502040204020203" pitchFamily="34" charset="0"/>
              <a:buChar char="»"/>
              <a:tabLst/>
              <a:defRPr/>
            </a:pPr>
            <a:r>
              <a:rPr lang="en-US" sz="2000"/>
              <a:t>Respite (Facility &amp; Home) </a:t>
            </a:r>
          </a:p>
          <a:p>
            <a:pPr marL="394970" marR="0" lvl="1" indent="-285750" fontAlgn="auto">
              <a:spcAft>
                <a:spcPts val="300"/>
              </a:spcAft>
              <a:buSzTx/>
              <a:buFont typeface="Segoe UI" panose="020B0502040204020203" pitchFamily="34" charset="0"/>
              <a:buChar char="»"/>
              <a:tabLst/>
              <a:defRPr/>
            </a:pPr>
            <a:r>
              <a:rPr lang="en-US" sz="2000"/>
              <a:t>Translation/Interpretation </a:t>
            </a:r>
          </a:p>
          <a:p>
            <a:pPr marL="394970" marR="0" lvl="1" indent="-285750" fontAlgn="auto">
              <a:spcAft>
                <a:spcPts val="300"/>
              </a:spcAft>
              <a:buSzTx/>
              <a:buFont typeface="Segoe UI" panose="020B0502040204020203" pitchFamily="34" charset="0"/>
              <a:buChar char="»"/>
              <a:tabLst/>
              <a:defRPr/>
            </a:pPr>
            <a:r>
              <a:rPr lang="en-US" sz="2000"/>
              <a:t>Supplemental Protective Supervision </a:t>
            </a:r>
          </a:p>
          <a:p>
            <a:pPr marL="394970" marR="0" lvl="1" indent="-285750" fontAlgn="auto">
              <a:spcAft>
                <a:spcPts val="300"/>
              </a:spcAft>
              <a:buSzTx/>
              <a:buFont typeface="Segoe UI" panose="020B0502040204020203" pitchFamily="34" charset="0"/>
              <a:buChar char="»"/>
              <a:tabLst/>
              <a:defRPr/>
            </a:pPr>
            <a:r>
              <a:rPr lang="en-US" sz="2000"/>
              <a:t>Waiver Personal Care Services</a:t>
            </a:r>
          </a:p>
          <a:p>
            <a:endParaRPr lang="en-US" sz="3200"/>
          </a:p>
        </p:txBody>
      </p:sp>
      <p:sp>
        <p:nvSpPr>
          <p:cNvPr id="4" name="TextBox 3">
            <a:extLst>
              <a:ext uri="{FF2B5EF4-FFF2-40B4-BE49-F238E27FC236}">
                <a16:creationId xmlns:a16="http://schemas.microsoft.com/office/drawing/2014/main" id="{586D8BCC-92EA-1BAB-399B-B10DC90FD24A}"/>
              </a:ext>
            </a:extLst>
          </p:cNvPr>
          <p:cNvSpPr txBox="1"/>
          <p:nvPr/>
        </p:nvSpPr>
        <p:spPr>
          <a:xfrm>
            <a:off x="838200" y="5182835"/>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MCWP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buClr>
                <a:schemeClr val="accent5"/>
              </a:buClr>
            </a:pPr>
            <a:r>
              <a:rPr lang="en-US" i="1"/>
              <a:t>*This service may require additional review to determine if there are duplicative components</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7F2B0732-8E8A-D8EF-54F3-2C3E34E70A83}"/>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9A9B26B9-8E41-7FE4-0C5D-CA6B8D23D7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036342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1A4FE7-C05A-C770-BF0E-3AEBAA81530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920C378-0C0A-161C-960C-C78E989A4913}"/>
              </a:ext>
            </a:extLst>
          </p:cNvPr>
          <p:cNvSpPr>
            <a:spLocks noGrp="1"/>
          </p:cNvSpPr>
          <p:nvPr>
            <p:ph type="title"/>
          </p:nvPr>
        </p:nvSpPr>
        <p:spPr>
          <a:xfrm>
            <a:off x="794232" y="374474"/>
            <a:ext cx="10601325" cy="1325563"/>
          </a:xfrm>
        </p:spPr>
        <p:txBody>
          <a:bodyPr/>
          <a:lstStyle/>
          <a:p>
            <a:r>
              <a:rPr lang="en-US" sz="3200"/>
              <a:t>Multipurpose Senior Services Program (MSSP): </a:t>
            </a:r>
            <a:br>
              <a:rPr lang="en-US" sz="3200"/>
            </a:br>
            <a:r>
              <a:rPr lang="en-US" sz="3200"/>
              <a:t>Potential Additional Services under Adult De Novo Waiver</a:t>
            </a:r>
          </a:p>
        </p:txBody>
      </p:sp>
      <p:sp>
        <p:nvSpPr>
          <p:cNvPr id="6" name="Content Placeholder 5">
            <a:extLst>
              <a:ext uri="{FF2B5EF4-FFF2-40B4-BE49-F238E27FC236}">
                <a16:creationId xmlns:a16="http://schemas.microsoft.com/office/drawing/2014/main" id="{D3B5A91A-698E-256E-5ACB-820F14439801}"/>
              </a:ext>
            </a:extLst>
          </p:cNvPr>
          <p:cNvSpPr>
            <a:spLocks noGrp="1"/>
          </p:cNvSpPr>
          <p:nvPr>
            <p:ph sz="quarter" idx="13"/>
          </p:nvPr>
        </p:nvSpPr>
        <p:spPr/>
        <p:txBody>
          <a:bodyPr/>
          <a:lstStyle/>
          <a:p>
            <a:pPr marL="394970" lvl="1" indent="-285750">
              <a:spcAft>
                <a:spcPts val="300"/>
              </a:spcAft>
              <a:buFont typeface="Segoe UI" panose="020B0502040204020203" pitchFamily="34" charset="0"/>
              <a:buChar char="»"/>
            </a:pPr>
            <a:r>
              <a:rPr lang="en-US"/>
              <a:t>Family/Caregiver Training</a:t>
            </a:r>
            <a:endParaRPr lang="en-US">
              <a:cs typeface="Segoe UI"/>
            </a:endParaRPr>
          </a:p>
          <a:p>
            <a:pPr marL="394970" lvl="1" indent="-285750">
              <a:spcAft>
                <a:spcPts val="300"/>
              </a:spcAft>
              <a:buFont typeface="Segoe UI" panose="020B0502040204020203" pitchFamily="34" charset="0"/>
              <a:buChar char="»"/>
            </a:pPr>
            <a:r>
              <a:rPr lang="en-US"/>
              <a:t>Habilitation Services </a:t>
            </a:r>
            <a:endParaRPr lang="en-US">
              <a:cs typeface="Segoe UI"/>
            </a:endParaRPr>
          </a:p>
          <a:p>
            <a:pPr marL="394970" lvl="1" indent="-285750">
              <a:spcAft>
                <a:spcPts val="300"/>
              </a:spcAft>
              <a:buFont typeface="Segoe UI" panose="020B0502040204020203" pitchFamily="34" charset="0"/>
              <a:buChar char="»"/>
            </a:pPr>
            <a:r>
              <a:rPr lang="en-US"/>
              <a:t>Nursing Services </a:t>
            </a:r>
            <a:endParaRPr lang="en-US">
              <a:cs typeface="Segoe UI"/>
            </a:endParaRPr>
          </a:p>
          <a:p>
            <a:pPr marL="394970" lvl="1" indent="-285750">
              <a:spcAft>
                <a:spcPts val="300"/>
              </a:spcAft>
              <a:buFont typeface="Segoe UI" panose="020B0502040204020203" pitchFamily="34" charset="0"/>
              <a:buChar char="»"/>
            </a:pPr>
            <a:r>
              <a:rPr lang="en-US"/>
              <a:t>Nutritional Counseling </a:t>
            </a:r>
            <a:endParaRPr lang="en-US">
              <a:cs typeface="Segoe UI"/>
            </a:endParaRPr>
          </a:p>
          <a:p>
            <a:endParaRPr lang="en-US"/>
          </a:p>
        </p:txBody>
      </p:sp>
      <p:sp>
        <p:nvSpPr>
          <p:cNvPr id="7" name="Content Placeholder 6">
            <a:extLst>
              <a:ext uri="{FF2B5EF4-FFF2-40B4-BE49-F238E27FC236}">
                <a16:creationId xmlns:a16="http://schemas.microsoft.com/office/drawing/2014/main" id="{ED5EA45F-A358-FDF6-2AC3-15D7311E5132}"/>
              </a:ext>
            </a:extLst>
          </p:cNvPr>
          <p:cNvSpPr>
            <a:spLocks noGrp="1"/>
          </p:cNvSpPr>
          <p:nvPr>
            <p:ph sz="quarter" idx="14"/>
          </p:nvPr>
        </p:nvSpPr>
        <p:spPr/>
        <p:txBody>
          <a:bodyPr/>
          <a:lstStyle/>
          <a:p>
            <a:pPr marL="285750" indent="-285750">
              <a:spcAft>
                <a:spcPts val="300"/>
              </a:spcAft>
              <a:buClr>
                <a:srgbClr val="E47225"/>
              </a:buClr>
            </a:pPr>
            <a:r>
              <a:rPr lang="en-US" sz="2400">
                <a:cs typeface="Segoe UI"/>
              </a:rPr>
              <a:t>Paramedical Service </a:t>
            </a:r>
            <a:endParaRPr lang="en-US" sz="2400"/>
          </a:p>
          <a:p>
            <a:pPr marL="285750" indent="-285750">
              <a:spcAft>
                <a:spcPts val="300"/>
              </a:spcAft>
              <a:buClr>
                <a:srgbClr val="E47225"/>
              </a:buClr>
            </a:pPr>
            <a:r>
              <a:rPr lang="en-US" sz="2400"/>
              <a:t>Personal Emergency Response Systems </a:t>
            </a:r>
          </a:p>
          <a:p>
            <a:pPr marL="285750" indent="-285750">
              <a:spcAft>
                <a:spcPts val="300"/>
              </a:spcAft>
              <a:buClr>
                <a:srgbClr val="E47225"/>
              </a:buClr>
            </a:pPr>
            <a:r>
              <a:rPr lang="en-US" sz="2400"/>
              <a:t>Waiver Personal Care Services</a:t>
            </a:r>
            <a:endParaRPr lang="en-US" sz="2400">
              <a:cs typeface="Segoe UI"/>
            </a:endParaRPr>
          </a:p>
          <a:p>
            <a:endParaRPr lang="en-US"/>
          </a:p>
        </p:txBody>
      </p:sp>
      <p:sp>
        <p:nvSpPr>
          <p:cNvPr id="4" name="TextBox 3">
            <a:extLst>
              <a:ext uri="{FF2B5EF4-FFF2-40B4-BE49-F238E27FC236}">
                <a16:creationId xmlns:a16="http://schemas.microsoft.com/office/drawing/2014/main" id="{02652F7B-FCEA-193D-F70A-B5AAD8E95FD7}"/>
              </a:ext>
            </a:extLst>
          </p:cNvPr>
          <p:cNvSpPr txBox="1"/>
          <p:nvPr/>
        </p:nvSpPr>
        <p:spPr>
          <a:xfrm>
            <a:off x="838200" y="5021353"/>
            <a:ext cx="10513391" cy="806273"/>
          </a:xfrm>
          <a:prstGeom prst="rect">
            <a:avLst/>
          </a:prstGeom>
        </p:spPr>
        <p:txBody>
          <a:bodyPr wrap="square" lIns="91440" tIns="45720" rIns="91440" bIns="45720" rtlCol="0" anchor="ctr">
            <a:noAutofit/>
          </a:bodyPr>
          <a:lstStyle/>
          <a:p>
            <a:pPr algn="ctr">
              <a:spcAft>
                <a:spcPts val="600"/>
              </a:spcAft>
              <a:buClr>
                <a:schemeClr val="tx1"/>
              </a:buClr>
            </a:pPr>
            <a:r>
              <a:rPr lang="en-US" sz="2000" b="1"/>
              <a:t>Discussion Questions</a:t>
            </a:r>
          </a:p>
          <a:p>
            <a:pPr marL="342900" indent="-342900">
              <a:spcAft>
                <a:spcPts val="600"/>
              </a:spcAft>
              <a:buClr>
                <a:schemeClr val="accent4"/>
              </a:buClr>
              <a:buFont typeface="+mj-lt"/>
              <a:buAutoNum type="arabicPeriod"/>
            </a:pPr>
            <a:r>
              <a:rPr lang="en-US" sz="2000"/>
              <a:t>Of the additional services MSSP enrollees would have access to under the adult de novo waivers, which do you think would be </a:t>
            </a:r>
            <a:r>
              <a:rPr lang="en-US" sz="2000" b="1"/>
              <a:t>most utilized</a:t>
            </a:r>
            <a:r>
              <a:rPr lang="en-US" sz="2000"/>
              <a:t> by this population? </a:t>
            </a:r>
          </a:p>
          <a:p>
            <a:pPr marL="342900" indent="-342900">
              <a:spcAft>
                <a:spcPts val="600"/>
              </a:spcAft>
              <a:buClr>
                <a:schemeClr val="accent4"/>
              </a:buClr>
              <a:buFont typeface="+mj-lt"/>
              <a:buAutoNum type="arabicPeriod"/>
            </a:pPr>
            <a:r>
              <a:rPr lang="en-US" sz="2000"/>
              <a:t>Which additional services would be</a:t>
            </a:r>
            <a:r>
              <a:rPr lang="en-US" sz="2000" b="1"/>
              <a:t> least utilized</a:t>
            </a:r>
            <a:r>
              <a:rPr lang="en-US" sz="2000"/>
              <a:t>? </a:t>
            </a:r>
          </a:p>
          <a:p>
            <a:pPr marL="342900" indent="-342900">
              <a:spcAft>
                <a:spcPts val="600"/>
              </a:spcAft>
              <a:buClr>
                <a:schemeClr val="tx1"/>
              </a:buClr>
              <a:buFont typeface="+mj-lt"/>
              <a:buAutoNum type="arabicPeriod"/>
            </a:pPr>
            <a:endParaRPr lang="en-US" sz="200">
              <a:cs typeface="Segoe UI"/>
            </a:endParaRPr>
          </a:p>
          <a:p>
            <a:pPr marL="342900" indent="-342900">
              <a:spcAft>
                <a:spcPts val="600"/>
              </a:spcAft>
              <a:buClr>
                <a:schemeClr val="tx1"/>
              </a:buClr>
              <a:buFont typeface="+mj-lt"/>
              <a:buAutoNum type="arabicPeriod"/>
            </a:pPr>
            <a:endParaRPr lang="en-US" sz="200">
              <a:cs typeface="Segoe UI"/>
            </a:endParaRPr>
          </a:p>
          <a:p>
            <a:pPr marL="342900" indent="-342900">
              <a:spcAft>
                <a:spcPts val="600"/>
              </a:spcAft>
              <a:buClr>
                <a:schemeClr val="tx1"/>
              </a:buClr>
              <a:buFont typeface="+mj-lt"/>
              <a:buAutoNum type="arabicPeriod"/>
            </a:pPr>
            <a:endParaRPr lang="en-US" sz="200">
              <a:cs typeface="Segoe UI"/>
            </a:endParaRPr>
          </a:p>
          <a:p>
            <a:pPr>
              <a:buClr>
                <a:schemeClr val="accent5"/>
              </a:buClr>
            </a:pPr>
            <a:r>
              <a:rPr lang="en-US" i="1">
                <a:cs typeface="Segoe UI"/>
              </a:rPr>
              <a:t>Note: </a:t>
            </a:r>
            <a:r>
              <a:rPr lang="en-US" i="1"/>
              <a:t>For purposes of this discussion, some services were combined.</a:t>
            </a:r>
          </a:p>
          <a:p>
            <a:pPr>
              <a:spcAft>
                <a:spcPts val="600"/>
              </a:spcAft>
              <a:buClr>
                <a:schemeClr val="tx1"/>
              </a:buClr>
            </a:pPr>
            <a:endParaRPr lang="en-US">
              <a:cs typeface="Segoe UI"/>
            </a:endParaRPr>
          </a:p>
        </p:txBody>
      </p:sp>
      <p:sp>
        <p:nvSpPr>
          <p:cNvPr id="3" name="TextBox 2">
            <a:extLst>
              <a:ext uri="{FF2B5EF4-FFF2-40B4-BE49-F238E27FC236}">
                <a16:creationId xmlns:a16="http://schemas.microsoft.com/office/drawing/2014/main" id="{51D4F18B-D550-C4AD-D541-EFF50053A6AD}"/>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52D1A73C-3F0E-7A61-A850-90440777CC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916165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CAFBC-77AA-8194-26CA-92C3DD86BF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BDA0FC-9C20-42C3-A91B-FCD3D9DD71CB}"/>
              </a:ext>
            </a:extLst>
          </p:cNvPr>
          <p:cNvSpPr>
            <a:spLocks noGrp="1"/>
          </p:cNvSpPr>
          <p:nvPr>
            <p:ph type="title"/>
          </p:nvPr>
        </p:nvSpPr>
        <p:spPr>
          <a:xfrm>
            <a:off x="838200" y="365125"/>
            <a:ext cx="10515600" cy="962777"/>
          </a:xfrm>
        </p:spPr>
        <p:txBody>
          <a:bodyPr/>
          <a:lstStyle/>
          <a:p>
            <a:r>
              <a:rPr lang="en-US" sz="3600"/>
              <a:t>Assisted Living Waiver (ALW)</a:t>
            </a:r>
          </a:p>
        </p:txBody>
      </p:sp>
      <p:sp>
        <p:nvSpPr>
          <p:cNvPr id="6" name="Content Placeholder 5">
            <a:extLst>
              <a:ext uri="{FF2B5EF4-FFF2-40B4-BE49-F238E27FC236}">
                <a16:creationId xmlns:a16="http://schemas.microsoft.com/office/drawing/2014/main" id="{94B71897-FC0F-7363-DF35-AC95B3795887}"/>
              </a:ext>
            </a:extLst>
          </p:cNvPr>
          <p:cNvSpPr>
            <a:spLocks noGrp="1"/>
          </p:cNvSpPr>
          <p:nvPr>
            <p:ph sz="quarter" idx="13"/>
          </p:nvPr>
        </p:nvSpPr>
        <p:spPr>
          <a:xfrm>
            <a:off x="838200" y="1435100"/>
            <a:ext cx="5181600" cy="4351338"/>
          </a:xfrm>
        </p:spPr>
        <p:txBody>
          <a:bodyPr/>
          <a:lstStyle/>
          <a:p>
            <a:pPr marL="109220" lvl="1" indent="0" algn="ctr">
              <a:spcAft>
                <a:spcPts val="300"/>
              </a:spcAft>
              <a:buClr>
                <a:schemeClr val="tx1"/>
              </a:buClr>
              <a:buNone/>
            </a:pPr>
            <a:r>
              <a:rPr lang="en-US" sz="1800" b="1"/>
              <a:t>Current ALW Services</a:t>
            </a:r>
          </a:p>
          <a:p>
            <a:pPr marL="394970" lvl="1" indent="-285750">
              <a:spcAft>
                <a:spcPts val="300"/>
              </a:spcAft>
              <a:buFont typeface="Segoe UI" panose="020B0502040204020203" pitchFamily="34" charset="0"/>
              <a:buChar char="»"/>
            </a:pPr>
            <a:r>
              <a:rPr lang="en-US" sz="1800"/>
              <a:t>Assisted Living Services – Homemaker, Home Health Aide, Personal Care​</a:t>
            </a:r>
          </a:p>
          <a:p>
            <a:pPr marL="394970" lvl="1" indent="-285750">
              <a:spcAft>
                <a:spcPts val="300"/>
              </a:spcAft>
              <a:buFont typeface="Segoe UI" panose="020B0502040204020203" pitchFamily="34" charset="0"/>
              <a:buChar char="»"/>
            </a:pPr>
            <a:r>
              <a:rPr lang="en-US" sz="1800"/>
              <a:t>Augmented Plan of Care Development and Follow-up​</a:t>
            </a:r>
          </a:p>
          <a:p>
            <a:pPr marL="394970" lvl="1" indent="-285750">
              <a:spcAft>
                <a:spcPts val="300"/>
              </a:spcAft>
              <a:buFont typeface="Segoe UI" panose="020B0502040204020203" pitchFamily="34" charset="0"/>
              <a:buChar char="»"/>
            </a:pPr>
            <a:r>
              <a:rPr lang="en-US" sz="1800"/>
              <a:t>Care Coordination​</a:t>
            </a:r>
          </a:p>
          <a:p>
            <a:pPr marL="394970" lvl="1" indent="-285750">
              <a:spcAft>
                <a:spcPts val="300"/>
              </a:spcAft>
              <a:buFont typeface="Segoe UI" panose="020B0502040204020203" pitchFamily="34" charset="0"/>
              <a:buChar char="»"/>
            </a:pPr>
            <a:r>
              <a:rPr lang="en-US" sz="1800"/>
              <a:t>Nursing Facility Transition Care Coordination ​</a:t>
            </a:r>
          </a:p>
          <a:p>
            <a:pPr marL="394970" lvl="1" indent="-285750">
              <a:spcAft>
                <a:spcPts val="300"/>
              </a:spcAft>
              <a:buFont typeface="Segoe UI" panose="020B0502040204020203" pitchFamily="34" charset="0"/>
              <a:buChar char="»"/>
            </a:pPr>
            <a:r>
              <a:rPr lang="en-US" sz="1800"/>
              <a:t>Residential Habilitation</a:t>
            </a:r>
            <a:endParaRPr lang="en-US"/>
          </a:p>
        </p:txBody>
      </p:sp>
      <p:sp>
        <p:nvSpPr>
          <p:cNvPr id="7" name="Content Placeholder 6">
            <a:extLst>
              <a:ext uri="{FF2B5EF4-FFF2-40B4-BE49-F238E27FC236}">
                <a16:creationId xmlns:a16="http://schemas.microsoft.com/office/drawing/2014/main" id="{BFB43C64-6959-6255-DC04-E4F964E45EE7}"/>
              </a:ext>
            </a:extLst>
          </p:cNvPr>
          <p:cNvSpPr>
            <a:spLocks noGrp="1"/>
          </p:cNvSpPr>
          <p:nvPr>
            <p:ph sz="quarter" idx="14"/>
          </p:nvPr>
        </p:nvSpPr>
        <p:spPr>
          <a:xfrm>
            <a:off x="6169991" y="1435100"/>
            <a:ext cx="5181600" cy="4351338"/>
          </a:xfrm>
        </p:spPr>
        <p:txBody>
          <a:bodyPr/>
          <a:lstStyle/>
          <a:p>
            <a:pPr marL="0" indent="0" algn="ctr">
              <a:spcAft>
                <a:spcPts val="300"/>
              </a:spcAft>
              <a:buClr>
                <a:schemeClr val="tx1"/>
              </a:buClr>
              <a:buNone/>
            </a:pPr>
            <a:r>
              <a:rPr lang="en-US" sz="1800" b="1">
                <a:cs typeface="Segoe UI"/>
              </a:rPr>
              <a:t>Current Assumptions for the Adult De Novo Waiver​</a:t>
            </a:r>
          </a:p>
          <a:p>
            <a:pPr marL="285750" indent="-285750">
              <a:spcAft>
                <a:spcPts val="300"/>
              </a:spcAft>
            </a:pPr>
            <a:r>
              <a:rPr lang="en-US" sz="1800">
                <a:cs typeface="Segoe UI"/>
              </a:rPr>
              <a:t>Individuals would only be able to access current ALW services if they reside in an approved setting ​</a:t>
            </a:r>
          </a:p>
          <a:p>
            <a:pPr marL="285750" indent="-285750">
              <a:spcAft>
                <a:spcPts val="300"/>
              </a:spcAft>
            </a:pPr>
            <a:r>
              <a:rPr lang="en-US" sz="1800">
                <a:cs typeface="Segoe UI"/>
              </a:rPr>
              <a:t>Individuals receiving services in Assisted Living settings may be able to access a limited set of other de novo waiver services (those services would be limited to community-based settings)​</a:t>
            </a:r>
            <a:endParaRPr lang="en-US"/>
          </a:p>
        </p:txBody>
      </p:sp>
      <p:sp>
        <p:nvSpPr>
          <p:cNvPr id="8" name="TextBox 7">
            <a:extLst>
              <a:ext uri="{FF2B5EF4-FFF2-40B4-BE49-F238E27FC236}">
                <a16:creationId xmlns:a16="http://schemas.microsoft.com/office/drawing/2014/main" id="{3E77FF6F-6DA7-1995-186C-FA672DAAC201}"/>
              </a:ext>
            </a:extLst>
          </p:cNvPr>
          <p:cNvSpPr txBox="1"/>
          <p:nvPr/>
        </p:nvSpPr>
        <p:spPr>
          <a:xfrm>
            <a:off x="838200" y="5072721"/>
            <a:ext cx="10513391" cy="1245929"/>
          </a:xfrm>
          <a:prstGeom prst="rect">
            <a:avLst/>
          </a:prstGeom>
        </p:spPr>
        <p:txBody>
          <a:bodyPr wrap="square" lIns="91440" tIns="45720" rIns="91440" bIns="45720" rtlCol="0" anchor="ctr">
            <a:noAutofit/>
          </a:bodyPr>
          <a:lstStyle/>
          <a:p>
            <a:pPr marL="0" marR="0" lvl="0" indent="0" algn="ctr" defTabSz="914400" rtl="0" eaLnBrk="1" fontAlgn="auto" latinLnBrk="0" hangingPunct="1">
              <a:lnSpc>
                <a:spcPct val="100000"/>
              </a:lnSpc>
              <a:spcBef>
                <a:spcPts val="0"/>
              </a:spcBef>
              <a:spcAft>
                <a:spcPts val="600"/>
              </a:spcAft>
              <a:buClr>
                <a:srgbClr val="000000"/>
              </a:buClr>
              <a:buSzTx/>
              <a:buFontTx/>
              <a:buNone/>
              <a:tabLst/>
              <a:defRPr/>
            </a:pPr>
            <a:r>
              <a:rPr kumimoji="0" lang="en-US" sz="1800" b="1" i="0" u="none" strike="noStrike" kern="1200" cap="none" spc="0" normalizeH="0" baseline="0" noProof="0">
                <a:ln>
                  <a:noFill/>
                </a:ln>
                <a:solidFill>
                  <a:srgbClr val="000000"/>
                </a:solidFill>
                <a:effectLst/>
                <a:uLnTx/>
                <a:uFillTx/>
                <a:latin typeface="Segoe UI"/>
                <a:ea typeface="+mn-ea"/>
                <a:cs typeface="+mn-cs"/>
              </a:rPr>
              <a:t>Discussion Questions</a:t>
            </a:r>
          </a:p>
          <a:p>
            <a:pPr marL="342900" indent="-342900" fontAlgn="base">
              <a:buClr>
                <a:schemeClr val="accent4"/>
              </a:buClr>
              <a:buFont typeface="+mj-lt"/>
              <a:buAutoNum type="arabicPeriod"/>
            </a:pPr>
            <a:r>
              <a:rPr lang="en-US"/>
              <a:t>What additional waiver services should be available to enrollees in Assisted Living settings? ​</a:t>
            </a:r>
          </a:p>
          <a:p>
            <a:pPr marL="342900" indent="-342900" fontAlgn="base">
              <a:buClr>
                <a:schemeClr val="accent4"/>
              </a:buClr>
              <a:buFont typeface="+mj-lt"/>
              <a:buAutoNum type="arabicPeriod"/>
            </a:pPr>
            <a:r>
              <a:rPr lang="en-US"/>
              <a:t>Do you think many current HCBA, MCWP, and MSSP enrollees would transition to Assisted Living settings? ​</a:t>
            </a:r>
          </a:p>
          <a:p>
            <a:pPr marL="342900" indent="-342900" fontAlgn="base">
              <a:buClr>
                <a:schemeClr val="accent4"/>
              </a:buClr>
              <a:buFont typeface="+mj-lt"/>
              <a:buAutoNum type="arabicPeriod"/>
            </a:pPr>
            <a:r>
              <a:rPr lang="en-US"/>
              <a:t>Do you think many current ALW enrollees would transition out of this setting ​</a:t>
            </a:r>
            <a:br>
              <a:rPr lang="en-US"/>
            </a:br>
            <a:r>
              <a:rPr lang="en-US"/>
              <a:t>into other community settings?</a:t>
            </a:r>
          </a:p>
          <a:p>
            <a:pPr marL="342900" marR="0" lvl="0" indent="-342900" algn="l" defTabSz="914400" rtl="0" eaLnBrk="1" fontAlgn="auto" latinLnBrk="0" hangingPunct="1">
              <a:lnSpc>
                <a:spcPct val="100000"/>
              </a:lnSpc>
              <a:spcBef>
                <a:spcPts val="0"/>
              </a:spcBef>
              <a:spcAft>
                <a:spcPts val="600"/>
              </a:spcAft>
              <a:buClr>
                <a:srgbClr val="000000"/>
              </a:buClr>
              <a:buSzTx/>
              <a:buFont typeface="+mj-lt"/>
              <a:buAutoNum type="arabicPeriod"/>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a:p>
            <a:pPr marL="0" marR="0" lvl="0" indent="0" algn="l" defTabSz="914400" rtl="0" eaLnBrk="1" fontAlgn="auto" latinLnBrk="0" hangingPunct="1">
              <a:lnSpc>
                <a:spcPct val="100000"/>
              </a:lnSpc>
              <a:spcBef>
                <a:spcPts val="0"/>
              </a:spcBef>
              <a:spcAft>
                <a:spcPts val="600"/>
              </a:spcAft>
              <a:buClr>
                <a:srgbClr val="000000"/>
              </a:buClr>
              <a:buSzTx/>
              <a:buFontTx/>
              <a:buNone/>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p:txBody>
      </p:sp>
      <p:sp>
        <p:nvSpPr>
          <p:cNvPr id="3" name="TextBox 2">
            <a:extLst>
              <a:ext uri="{FF2B5EF4-FFF2-40B4-BE49-F238E27FC236}">
                <a16:creationId xmlns:a16="http://schemas.microsoft.com/office/drawing/2014/main" id="{F9CE6D00-42E8-3A0D-17D9-4CF18CCCBAA7}"/>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3FC7973C-2EBD-5A1B-26B3-88028AB70A7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776352814"/>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DHCSDOC-1060609964-1948</_dlc_DocId>
    <_dlc_DocIdUrl xmlns="69bc34b3-1921-46c7-8c7a-d18363374b4b">
      <Url>https://dhcscagovauthoring/services/ltc/_layouts/15/DocIdRedir.aspx?ID=DHCSDOC-1060609964-1948</Url>
      <Description>DHCSDOC-1060609964-1948</Description>
    </_dlc_DocIdUrl>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D730B7C6-820F-448F-8985-116307473C18}"/>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4553CF8C-90F3-4A97-88A2-C19B44EAF4E0}">
  <ds:schemaRefs>
    <ds:schemaRef ds:uri="19f46fa8-46e6-4f44-b650-fa30e3595f70"/>
    <ds:schemaRef ds:uri="96bd95d3-c0c0-465f-a671-a01ac6800d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315B2DAB-002A-43FC-A2E4-5C8579DFEA95}"/>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0</TotalTime>
  <Words>1070</Words>
  <Application>Microsoft Office PowerPoint</Application>
  <PresentationFormat>Widescreen</PresentationFormat>
  <Paragraphs>149</Paragraphs>
  <Slides>14</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Courier New</vt:lpstr>
      <vt:lpstr>Segoe UI</vt:lpstr>
      <vt:lpstr>Segoe UI Semibold</vt:lpstr>
      <vt:lpstr>Segoe UI Semilight</vt:lpstr>
      <vt:lpstr>DHCS</vt:lpstr>
      <vt:lpstr>Medi-Cal HCBS Managed Care Integration Workgroup</vt:lpstr>
      <vt:lpstr>Meeting #6 Purpose and Agenda</vt:lpstr>
      <vt:lpstr>Future Medi-Cal HCBS Managed Care Integration Workgroup Meetings</vt:lpstr>
      <vt:lpstr>Service Utilization</vt:lpstr>
      <vt:lpstr>Waiver Service Utilization under De Novo Waivers</vt:lpstr>
      <vt:lpstr>Home and Community-Based Alternatives (HCBA) Waiver: Potential Additional Services under Adult De Novo Waiver</vt:lpstr>
      <vt:lpstr>Medi-Cal Waiver Program (MCWP):  Potential Additional Services under Adult De Novo Waiver</vt:lpstr>
      <vt:lpstr>Multipurpose Senior Services Program (MSSP):  Potential Additional Services under Adult De Novo Waiver</vt:lpstr>
      <vt:lpstr>Assisted Living Waiver (ALW)</vt:lpstr>
      <vt:lpstr>Next Steps and Wrap Up</vt:lpstr>
      <vt:lpstr>Upcoming Workgroup Sessions</vt:lpstr>
      <vt:lpstr>Next Steps</vt:lpstr>
      <vt:lpstr>Appendix</vt:lpstr>
      <vt:lpstr>Non-Overlapping Services to be Added to  De Novo Adult Waiver</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Six Slide Deck</dc:title>
  <dc:creator>Integrated Systems of Care</dc:creator>
  <cp:keywords/>
  <cp:lastModifiedBy>Moses, Randy@DHCS</cp:lastModifiedBy>
  <cp:revision>4</cp:revision>
  <cp:lastPrinted>2019-09-18T16:04:03Z</cp:lastPrinted>
  <dcterms:created xsi:type="dcterms:W3CDTF">2018-04-04T17:42:31Z</dcterms:created>
  <dcterms:modified xsi:type="dcterms:W3CDTF">2026-01-06T18:34:48Z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aeab7807-d273-47b8-86e9-5394f2da3074</vt:lpwstr>
  </property>
  <property fmtid="{D5CDD505-2E9C-101B-9397-08002B2CF9AE}" pid="5" name="Division">
    <vt:lpwstr>22;#Integrated Systems of Care|6fd1b75e-be80-4bfc-8514-f354fda71f41</vt:lpwstr>
  </property>
</Properties>
</file>