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3.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revisionInfo.xml" ContentType="application/vnd.ms-powerpoint.revisioninfo+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4"/>
  </p:sldMasterIdLst>
  <p:notesMasterIdLst>
    <p:notesMasterId r:id="rId13"/>
  </p:notesMasterIdLst>
  <p:handoutMasterIdLst>
    <p:handoutMasterId r:id="rId14"/>
  </p:handoutMasterIdLst>
  <p:sldIdLst>
    <p:sldId id="328" r:id="rId5"/>
    <p:sldId id="327" r:id="rId6"/>
    <p:sldId id="333" r:id="rId7"/>
    <p:sldId id="329" r:id="rId8"/>
    <p:sldId id="330" r:id="rId9"/>
    <p:sldId id="334" r:id="rId10"/>
    <p:sldId id="331" r:id="rId11"/>
    <p:sldId id="332"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4166400-C57A-B9BE-A087-078AF96075E7}" name="Maxwell, Meg@DHCS" initials="MM" userId="S::meg.maxwell@dhcs.ca.gov::e5b65bb7-a66d-4add-aa3b-9a55a3975b45" providerId="AD"/>
  <p188:author id="{B441E61D-A669-197F-1B38-3A70C0A8B449}" name="Kathleen Shea" initials="KS" userId="S::kshea_mathematica-mpr.com#ext#@cadhcs.onmicrosoft.com::3c4bd03b-1990-49c1-834b-a4841937d2a9" providerId="AD"/>
  <p188:author id="{62FBF92F-B4F2-4649-0B12-007E3E24E6CD}" name="Vu, Carolyn@DHCS" initials="CV" userId="S::Carolyn.Vu@dhcs.ca.gov::633d4dd9-ff06-4956-8ebf-32f0e090c853" providerId="AD"/>
  <p188:author id="{E2D9BDC5-C883-227D-3DB0-CB78FE6CFBEF}" name="Tovar, Andrea (Andie)@DHCS" initials="T(" userId="S::andrea.tovar@dhcs.ca.gov::44d24796-2024-46bd-8f37-06e652b0ba28" providerId="AD"/>
  <p188:author id="{E3AD4ACE-55D6-AB33-4A6F-59F012DFD0C3}" name="Meg Maxwell" initials="MM" userId="S::mmaxwell_mathematica-mpr.com#ext#@cadhcs.onmicrosoft.com::45a59a1e-980b-4d16-a1ab-f3eef573bbc6" providerId="AD"/>
  <p188:author id="{52054FEF-639E-7518-9158-3A49D8AD65CE}" name="Meg Maxwell" initials="MM" userId="S::MMaxwell@mathematica-mpr.com::394731b1-19d4-4f34-9a3b-7c6dac2ca0c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14"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6E8D"/>
    <a:srgbClr val="505050"/>
    <a:srgbClr val="CADCE2"/>
    <a:srgbClr val="FDE9C6"/>
    <a:srgbClr val="CADBE2"/>
    <a:srgbClr val="F8DCC8"/>
    <a:srgbClr val="F9A71C"/>
    <a:srgbClr val="14315A"/>
    <a:srgbClr val="EAEDF2"/>
    <a:srgbClr val="E472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E52183-86B9-485F-ABDA-F883B57E3EAE}" v="30" dt="2025-12-10T22:03:54.278"/>
    <p1510:client id="{D8F94089-D368-7FC3-4855-16D646EB2322}" v="4" dt="2025-12-10T21:57:32.4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 Id="rId22" Type="http://schemas.openxmlformats.org/officeDocument/2006/relationships/customXml" Target="../customXml/item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1/6/2026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1/6/2026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124669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2</a:t>
            </a:fld>
            <a:endParaRPr lang="en-US"/>
          </a:p>
        </p:txBody>
      </p:sp>
    </p:spTree>
    <p:extLst>
      <p:ext uri="{BB962C8B-B14F-4D97-AF65-F5344CB8AC3E}">
        <p14:creationId xmlns:p14="http://schemas.microsoft.com/office/powerpoint/2010/main" val="27458040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EB933B1-79E1-F46F-31A0-92699C404BD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spcAft>
                <a:spcPts val="600"/>
              </a:spcAft>
              <a:defRPr sz="4800" b="0" i="0" baseline="0">
                <a:solidFill>
                  <a:schemeClr val="bg1"/>
                </a:solidFill>
                <a:latin typeface="Segoe UI" panose="020B0502040204020203" pitchFamily="34" charset="0"/>
                <a:cs typeface="Segoe UI" panose="020B0502040204020203" pitchFamily="34" charset="0"/>
              </a:defRPr>
            </a:lvl1pPr>
          </a:lstStyle>
          <a:p>
            <a:r>
              <a:rPr lang="en-US"/>
              <a:t>TITLE OF THE MAIN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spcAft>
                <a:spcPts val="600"/>
              </a:spcAft>
              <a:buNone/>
              <a:defRPr sz="28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a:t>12/1/2024</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pic>
        <p:nvPicPr>
          <p:cNvPr id="5" name="Graphic 4">
            <a:extLst>
              <a:ext uri="{FF2B5EF4-FFF2-40B4-BE49-F238E27FC236}">
                <a16:creationId xmlns:a16="http://schemas.microsoft.com/office/drawing/2014/main" id="{F2BE1839-8EE3-8B11-CBAE-4E87A50B9A5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pic>
        <p:nvPicPr>
          <p:cNvPr id="7" name="Picture 6">
            <a:extLst>
              <a:ext uri="{FF2B5EF4-FFF2-40B4-BE49-F238E27FC236}">
                <a16:creationId xmlns:a16="http://schemas.microsoft.com/office/drawing/2014/main" id="{08667A29-2114-38DD-9C08-6565D7865E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spTree>
    <p:extLst>
      <p:ext uri="{BB962C8B-B14F-4D97-AF65-F5344CB8AC3E}">
        <p14:creationId xmlns:p14="http://schemas.microsoft.com/office/powerpoint/2010/main" val="976747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458488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4026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66011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026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20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547614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9742936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9858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28307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Placeholder 6" descr="Shape, square&#10;&#10;Description automatically generated">
            <a:extLst>
              <a:ext uri="{FF2B5EF4-FFF2-40B4-BE49-F238E27FC236}">
                <a16:creationId xmlns:a16="http://schemas.microsoft.com/office/drawing/2014/main" id="{1F4CF17B-2B28-CA80-B111-A3AACF19D814}"/>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Tree>
    <p:extLst>
      <p:ext uri="{BB962C8B-B14F-4D97-AF65-F5344CB8AC3E}">
        <p14:creationId xmlns:p14="http://schemas.microsoft.com/office/powerpoint/2010/main" val="11218595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Slide option 1">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B6742798-892B-D82A-5A62-779FA59AF39C}"/>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lnSpc>
                <a:spcPct val="100000"/>
              </a:lnSpc>
              <a:spcAft>
                <a:spcPts val="600"/>
              </a:spcAft>
              <a:defRPr sz="4000" b="0" i="0" baseline="0">
                <a:solidFill>
                  <a:srgbClr val="14315A"/>
                </a:solidFill>
                <a:latin typeface="Segoe UI" panose="020B0502040204020203" pitchFamily="34" charset="0"/>
                <a:cs typeface="Segoe UI" panose="020B0502040204020203" pitchFamily="34" charset="0"/>
              </a:defRPr>
            </a:lvl1pPr>
          </a:lstStyle>
          <a:p>
            <a:r>
              <a:rPr lang="en-US"/>
              <a:t>TITLE OF A PRESENTATION </a:t>
            </a:r>
            <a:br>
              <a:rPr lang="en-US"/>
            </a:br>
            <a:r>
              <a:rPr lang="en-US"/>
              <a:t>WITHIN THE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buNone/>
              <a:defRPr sz="2400" b="0" i="0" baseline="0">
                <a:solidFill>
                  <a:srgbClr val="14315A"/>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pic>
        <p:nvPicPr>
          <p:cNvPr id="4" name="Graphic 3">
            <a:extLst>
              <a:ext uri="{FF2B5EF4-FFF2-40B4-BE49-F238E27FC236}">
                <a16:creationId xmlns:a16="http://schemas.microsoft.com/office/drawing/2014/main" id="{A4C18EB6-3B05-F1A1-21F3-93CC36369C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pic>
        <p:nvPicPr>
          <p:cNvPr id="5" name="Picture 4">
            <a:extLst>
              <a:ext uri="{FF2B5EF4-FFF2-40B4-BE49-F238E27FC236}">
                <a16:creationId xmlns:a16="http://schemas.microsoft.com/office/drawing/2014/main" id="{152A62F1-CC37-F309-3BA2-B707516C5DB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spTree>
    <p:extLst>
      <p:ext uri="{BB962C8B-B14F-4D97-AF65-F5344CB8AC3E}">
        <p14:creationId xmlns:p14="http://schemas.microsoft.com/office/powerpoint/2010/main" val="40059593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0716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pic>
        <p:nvPicPr>
          <p:cNvPr id="8" name="Picture 7">
            <a:extLst>
              <a:ext uri="{FF2B5EF4-FFF2-40B4-BE49-F238E27FC236}">
                <a16:creationId xmlns:a16="http://schemas.microsoft.com/office/drawing/2014/main" id="{364BD0E3-7640-53AC-59A7-FC677FC40575}"/>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10" name="TextBox 9">
            <a:extLst>
              <a:ext uri="{FF2B5EF4-FFF2-40B4-BE49-F238E27FC236}">
                <a16:creationId xmlns:a16="http://schemas.microsoft.com/office/drawing/2014/main" id="{81A795C2-3372-B510-AF3E-A7EE177EA859}"/>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689193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938282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320210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771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4271208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333130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23021478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3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02166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2244973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4992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8662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8010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319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178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3539620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13908081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4325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37446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pic>
        <p:nvPicPr>
          <p:cNvPr id="3" name="Graphic 2">
            <a:extLst>
              <a:ext uri="{FF2B5EF4-FFF2-40B4-BE49-F238E27FC236}">
                <a16:creationId xmlns:a16="http://schemas.microsoft.com/office/drawing/2014/main" id="{41E71C44-8931-128F-187A-BAEF7D14FDF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17476585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78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4485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36504761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40862341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193894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pic>
        <p:nvPicPr>
          <p:cNvPr id="3" name="Graphic 2">
            <a:extLst>
              <a:ext uri="{FF2B5EF4-FFF2-40B4-BE49-F238E27FC236}">
                <a16:creationId xmlns:a16="http://schemas.microsoft.com/office/drawing/2014/main" id="{DEE0233D-EFFC-EC74-07AB-93B5DBDB8BB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pic>
        <p:nvPicPr>
          <p:cNvPr id="5" name="Picture 4">
            <a:extLst>
              <a:ext uri="{FF2B5EF4-FFF2-40B4-BE49-F238E27FC236}">
                <a16:creationId xmlns:a16="http://schemas.microsoft.com/office/drawing/2014/main" id="{0B4329AB-E4E0-9926-D152-182BD98424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104373902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
        <p:nvSpPr>
          <p:cNvPr id="3" name="TextBox 2">
            <a:extLst>
              <a:ext uri="{FF2B5EF4-FFF2-40B4-BE49-F238E27FC236}">
                <a16:creationId xmlns:a16="http://schemas.microsoft.com/office/drawing/2014/main" id="{B53E384C-6A39-677E-A0E1-2DF9AF9B643F}"/>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221878985"/>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129435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961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32728119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solidFill>
                <a:latin typeface="Segoe UI Semilight" panose="020B0402040204020203" pitchFamily="34" charset="0"/>
                <a:cs typeface="Segoe UI Semilight" panose="020B0402040204020203" pitchFamily="34" charset="0"/>
              </a:defRPr>
            </a:lvl1pPr>
          </a:lstStyle>
          <a:p>
            <a:fld id="{343B9BFA-2FB2-4944-BB01-F4F4A11C16B5}" type="datetime1">
              <a:rPr lang="en-US" smtClean="0"/>
              <a:pPr/>
              <a:t>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solidFill>
                <a:latin typeface="Segoe UI Semilight" panose="020B0402040204020203" pitchFamily="34" charset="0"/>
                <a:cs typeface="Segoe UI Semilight" panose="020B0402040204020203" pitchFamily="34" charset="0"/>
              </a:defRPr>
            </a:lvl1pPr>
          </a:lstStyle>
          <a:p>
            <a:endParaRPr lang="en-US"/>
          </a:p>
        </p:txBody>
      </p:sp>
      <p:sp>
        <p:nvSpPr>
          <p:cNvPr id="6" name="Slide Number Placeholder 5"/>
          <p:cNvSpPr>
            <a:spLocks noGrp="1"/>
          </p:cNvSpPr>
          <p:nvPr>
            <p:ph type="sldNum" sz="quarter" idx="4"/>
          </p:nvPr>
        </p:nvSpPr>
        <p:spPr>
          <a:xfrm>
            <a:off x="9322443" y="6356350"/>
            <a:ext cx="2743200" cy="365125"/>
          </a:xfrm>
          <a:prstGeom prst="rect">
            <a:avLst/>
          </a:prstGeom>
        </p:spPr>
        <p:txBody>
          <a:bodyPr vert="horz" lIns="91440" tIns="45720" rIns="91440" bIns="45720" rtlCol="0" anchor="ctr"/>
          <a:lstStyle>
            <a:lvl1pPr algn="r">
              <a:defRPr sz="1200" b="0" i="0">
                <a:solidFill>
                  <a:schemeClr val="tx1"/>
                </a:solidFill>
                <a:latin typeface="Segoe UI Semilight" panose="020B0402040204020203" pitchFamily="34" charset="0"/>
                <a:cs typeface="Segoe UI Semilight" panose="020B0402040204020203" pitchFamily="34" charset="0"/>
              </a:defRPr>
            </a:lvl1pPr>
          </a:lstStyle>
          <a:p>
            <a:fld id="{EB8090AE-F645-47C1-81A8-D4E28BF03D47}" type="slidenum">
              <a:rPr lang="en-US" smtClean="0"/>
              <a:pPr/>
              <a:t>‹#›</a:t>
            </a:fld>
            <a:endParaRPr lang="en-US"/>
          </a:p>
        </p:txBody>
      </p:sp>
    </p:spTree>
    <p:extLst>
      <p:ext uri="{BB962C8B-B14F-4D97-AF65-F5344CB8AC3E}">
        <p14:creationId xmlns:p14="http://schemas.microsoft.com/office/powerpoint/2010/main" val="23609734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650" r:id="rId24"/>
    <p:sldLayoutId id="2147483651" r:id="rId25"/>
    <p:sldLayoutId id="2147483660" r:id="rId26"/>
    <p:sldLayoutId id="2147483652" r:id="rId27"/>
    <p:sldLayoutId id="2147483672" r:id="rId28"/>
    <p:sldLayoutId id="2147483653" r:id="rId29"/>
    <p:sldLayoutId id="2147483669" r:id="rId30"/>
    <p:sldLayoutId id="2147483658" r:id="rId31"/>
    <p:sldLayoutId id="2147483663" r:id="rId32"/>
    <p:sldLayoutId id="2147483661" r:id="rId33"/>
    <p:sldLayoutId id="2147483665" r:id="rId34"/>
    <p:sldLayoutId id="2147483666" r:id="rId35"/>
    <p:sldLayoutId id="2147483667" r:id="rId36"/>
    <p:sldLayoutId id="2147483673" r:id="rId37"/>
    <p:sldLayoutId id="2147483662" r:id="rId38"/>
    <p:sldLayoutId id="2147483664" r:id="rId39"/>
    <p:sldLayoutId id="2147483670" r:id="rId40"/>
    <p:sldLayoutId id="2147483654" r:id="rId41"/>
    <p:sldLayoutId id="2147483671" r:id="rId42"/>
    <p:sldLayoutId id="2147483674" r:id="rId43"/>
    <p:sldLayoutId id="2147483675" r:id="rId44"/>
  </p:sldLayoutIdLst>
  <p:hf hdr="0" ftr="0" dt="0"/>
  <p:txStyles>
    <p:titleStyle>
      <a:lvl1pPr algn="ctr" defTabSz="914400" rtl="0" eaLnBrk="1" latinLnBrk="0" hangingPunct="1">
        <a:lnSpc>
          <a:spcPct val="100000"/>
        </a:lnSpc>
        <a:spcBef>
          <a:spcPct val="0"/>
        </a:spcBef>
        <a:buNone/>
        <a:defRPr sz="4000" b="0" i="0" kern="1200">
          <a:solidFill>
            <a:srgbClr val="2D6E8D"/>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https://www.dhcs.ca.gov/services/ltc/Documents/CA-HCBS-Gap-Analysis-Final-Report.pdf"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6494BE-14B5-582A-6B4A-D8816C86F03B}"/>
              </a:ext>
            </a:extLst>
          </p:cNvPr>
          <p:cNvSpPr>
            <a:spLocks noGrp="1"/>
          </p:cNvSpPr>
          <p:nvPr>
            <p:ph type="ctrTitle"/>
          </p:nvPr>
        </p:nvSpPr>
        <p:spPr/>
        <p:txBody>
          <a:bodyPr/>
          <a:lstStyle/>
          <a:p>
            <a:r>
              <a:rPr lang="en-US" dirty="0"/>
              <a:t>Medi-Cal HCBS Managed Care Integration Workgroup</a:t>
            </a:r>
            <a:endParaRPr lang="en-US" dirty="0">
              <a:latin typeface="Segoe UI"/>
              <a:cs typeface="Segoe UI"/>
            </a:endParaRPr>
          </a:p>
        </p:txBody>
      </p:sp>
      <p:sp>
        <p:nvSpPr>
          <p:cNvPr id="2" name="Subtitle 1">
            <a:extLst>
              <a:ext uri="{FF2B5EF4-FFF2-40B4-BE49-F238E27FC236}">
                <a16:creationId xmlns:a16="http://schemas.microsoft.com/office/drawing/2014/main" id="{8D957019-60AA-B370-F76A-89CADDD511AA}"/>
              </a:ext>
            </a:extLst>
          </p:cNvPr>
          <p:cNvSpPr>
            <a:spLocks noGrp="1"/>
          </p:cNvSpPr>
          <p:nvPr>
            <p:ph type="subTitle" idx="1"/>
          </p:nvPr>
        </p:nvSpPr>
        <p:spPr/>
        <p:txBody>
          <a:bodyPr/>
          <a:lstStyle/>
          <a:p>
            <a:r>
              <a:rPr lang="en-US" dirty="0">
                <a:latin typeface="Segoe UI"/>
                <a:cs typeface="Segoe UI"/>
              </a:rPr>
              <a:t>Update on the Medi-Cal HCBS Integration </a:t>
            </a:r>
            <a:br>
              <a:rPr lang="en-US" dirty="0">
                <a:latin typeface="Segoe UI"/>
                <a:cs typeface="Segoe UI"/>
              </a:rPr>
            </a:br>
            <a:r>
              <a:rPr lang="en-US" dirty="0">
                <a:latin typeface="Segoe UI"/>
                <a:cs typeface="Segoe UI"/>
              </a:rPr>
              <a:t>into Managed Care</a:t>
            </a:r>
            <a:endParaRPr lang="en-US" dirty="0"/>
          </a:p>
        </p:txBody>
      </p:sp>
      <p:sp>
        <p:nvSpPr>
          <p:cNvPr id="5" name="Subtitle 2"/>
          <p:cNvSpPr txBox="1">
            <a:spLocks/>
          </p:cNvSpPr>
          <p:nvPr/>
        </p:nvSpPr>
        <p:spPr>
          <a:xfrm>
            <a:off x="9500655" y="6244625"/>
            <a:ext cx="2691345" cy="276999"/>
          </a:xfrm>
          <a:prstGeom prst="rect">
            <a:avLst/>
          </a:prstGeom>
        </p:spPr>
        <p:txBody>
          <a:bodyPr vert="horz" lIns="91440" tIns="0" rIns="27432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3200" kern="1200" baseline="0">
                <a:solidFill>
                  <a:schemeClr val="bg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000" dirty="0">
                <a:solidFill>
                  <a:schemeClr val="tx1"/>
                </a:solidFill>
              </a:rPr>
              <a:t>December 11, 2025</a:t>
            </a:r>
          </a:p>
        </p:txBody>
      </p:sp>
    </p:spTree>
    <p:extLst>
      <p:ext uri="{BB962C8B-B14F-4D97-AF65-F5344CB8AC3E}">
        <p14:creationId xmlns:p14="http://schemas.microsoft.com/office/powerpoint/2010/main" val="2253376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0396"/>
            <a:ext cx="10515600" cy="1325563"/>
          </a:xfrm>
        </p:spPr>
        <p:txBody>
          <a:bodyPr>
            <a:normAutofit/>
          </a:bodyPr>
          <a:lstStyle/>
          <a:p>
            <a:r>
              <a:rPr lang="en-US" dirty="0"/>
              <a:t>Meeting Purpose and Agenda</a:t>
            </a:r>
          </a:p>
        </p:txBody>
      </p:sp>
      <p:sp>
        <p:nvSpPr>
          <p:cNvPr id="4" name="Rectangle: Rounded Corners 3">
            <a:extLst>
              <a:ext uri="{FF2B5EF4-FFF2-40B4-BE49-F238E27FC236}">
                <a16:creationId xmlns:a16="http://schemas.microsoft.com/office/drawing/2014/main" id="{386FB190-B97C-D657-6B30-6455535ADA2B}"/>
              </a:ext>
            </a:extLst>
          </p:cNvPr>
          <p:cNvSpPr/>
          <p:nvPr/>
        </p:nvSpPr>
        <p:spPr>
          <a:xfrm>
            <a:off x="838200" y="1404631"/>
            <a:ext cx="10511418" cy="953270"/>
          </a:xfrm>
          <a:prstGeom prst="roundRect">
            <a:avLst/>
          </a:prstGeom>
          <a:noFill/>
          <a:ln>
            <a:solidFill>
              <a:schemeClr val="bg2"/>
            </a:solidFill>
          </a:ln>
        </p:spPr>
        <p:style>
          <a:lnRef idx="1">
            <a:schemeClr val="accent6"/>
          </a:lnRef>
          <a:fillRef idx="2">
            <a:schemeClr val="accent6"/>
          </a:fillRef>
          <a:effectRef idx="1">
            <a:schemeClr val="accent6"/>
          </a:effectRef>
          <a:fontRef idx="minor">
            <a:schemeClr val="dk1"/>
          </a:fontRef>
        </p:style>
        <p:txBody>
          <a:bodyPr lIns="91440" tIns="45720" rIns="91440" bIns="45720" rtlCol="0" anchor="ctr"/>
          <a:lstStyle/>
          <a:p>
            <a:r>
              <a:rPr lang="en-US" sz="2000" b="1">
                <a:solidFill>
                  <a:schemeClr val="tx1"/>
                </a:solidFill>
                <a:latin typeface="+mj-lt"/>
              </a:rPr>
              <a:t>Purpose: </a:t>
            </a:r>
            <a:r>
              <a:rPr lang="en-US" sz="2000">
                <a:solidFill>
                  <a:schemeClr val="tx1"/>
                </a:solidFill>
                <a:latin typeface="+mj-lt"/>
              </a:rPr>
              <a:t>Discuss updates to integrate select HCBS waivers and services into the Medi-Cal managed care delivery system. Review next steps for HCBS programs and stakeholder engagement. </a:t>
            </a:r>
            <a:endParaRPr lang="en-US" sz="2000">
              <a:solidFill>
                <a:schemeClr val="tx1"/>
              </a:solidFill>
              <a:latin typeface="+mj-lt"/>
              <a:cs typeface="Segoe UI"/>
            </a:endParaRPr>
          </a:p>
        </p:txBody>
      </p:sp>
      <p:sp>
        <p:nvSpPr>
          <p:cNvPr id="3" name="Content Placeholder 2"/>
          <p:cNvSpPr>
            <a:spLocks noGrp="1"/>
          </p:cNvSpPr>
          <p:nvPr>
            <p:ph sz="quarter" idx="13"/>
          </p:nvPr>
        </p:nvSpPr>
        <p:spPr>
          <a:xfrm>
            <a:off x="921804" y="2686321"/>
            <a:ext cx="10515600" cy="2979738"/>
          </a:xfrm>
        </p:spPr>
        <p:txBody>
          <a:bodyPr>
            <a:normAutofit/>
          </a:bodyPr>
          <a:lstStyle/>
          <a:p>
            <a:r>
              <a:rPr lang="en-US" sz="2400" dirty="0"/>
              <a:t>Today’s agenda:</a:t>
            </a:r>
          </a:p>
        </p:txBody>
      </p:sp>
      <p:graphicFrame>
        <p:nvGraphicFramePr>
          <p:cNvPr id="5" name="Content Placeholder 5">
            <a:extLst>
              <a:ext uri="{FF2B5EF4-FFF2-40B4-BE49-F238E27FC236}">
                <a16:creationId xmlns:a16="http://schemas.microsoft.com/office/drawing/2014/main" id="{4348BCA8-B70D-B130-F9F0-DB9AE4256E54}"/>
              </a:ext>
            </a:extLst>
          </p:cNvPr>
          <p:cNvGraphicFramePr>
            <a:graphicFrameLocks/>
          </p:cNvGraphicFramePr>
          <p:nvPr>
            <p:extLst>
              <p:ext uri="{D42A27DB-BD31-4B8C-83A1-F6EECF244321}">
                <p14:modId xmlns:p14="http://schemas.microsoft.com/office/powerpoint/2010/main" val="622743290"/>
              </p:ext>
            </p:extLst>
          </p:nvPr>
        </p:nvGraphicFramePr>
        <p:xfrm>
          <a:off x="1002188" y="3226889"/>
          <a:ext cx="10347430" cy="2225656"/>
        </p:xfrm>
        <a:graphic>
          <a:graphicData uri="http://schemas.openxmlformats.org/drawingml/2006/table">
            <a:tbl>
              <a:tblPr firstRow="1" bandRow="1">
                <a:tableStyleId>{B301B821-A1FF-4177-AEE7-76D212191A09}</a:tableStyleId>
              </a:tblPr>
              <a:tblGrid>
                <a:gridCol w="2675461">
                  <a:extLst>
                    <a:ext uri="{9D8B030D-6E8A-4147-A177-3AD203B41FA5}">
                      <a16:colId xmlns:a16="http://schemas.microsoft.com/office/drawing/2014/main" val="1228369415"/>
                    </a:ext>
                  </a:extLst>
                </a:gridCol>
                <a:gridCol w="7671969">
                  <a:extLst>
                    <a:ext uri="{9D8B030D-6E8A-4147-A177-3AD203B41FA5}">
                      <a16:colId xmlns:a16="http://schemas.microsoft.com/office/drawing/2014/main" val="1609881568"/>
                    </a:ext>
                  </a:extLst>
                </a:gridCol>
              </a:tblGrid>
              <a:tr h="556414">
                <a:tc>
                  <a:txBody>
                    <a:bodyPr/>
                    <a:lstStyle/>
                    <a:p>
                      <a:r>
                        <a:rPr lang="en-US" dirty="0">
                          <a:latin typeface="+mj-lt"/>
                          <a:cs typeface="Segoe UI Semibold" panose="020B0702040204020203" pitchFamily="34" charset="0"/>
                        </a:rPr>
                        <a:t>Time Allocated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tc>
                  <a:txBody>
                    <a:bodyPr/>
                    <a:lstStyle/>
                    <a:p>
                      <a:r>
                        <a:rPr lang="en-US" dirty="0">
                          <a:solidFill>
                            <a:schemeClr val="bg1"/>
                          </a:solidFill>
                          <a:latin typeface="+mj-lt"/>
                          <a:cs typeface="Segoe UI Semibold" panose="020B0702040204020203" pitchFamily="34" charset="0"/>
                        </a:rPr>
                        <a:t>Topic</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extLst>
                  <a:ext uri="{0D108BD9-81ED-4DB2-BD59-A6C34878D82A}">
                    <a16:rowId xmlns:a16="http://schemas.microsoft.com/office/drawing/2014/main" val="2758470041"/>
                  </a:ext>
                </a:extLst>
              </a:tr>
              <a:tr h="556414">
                <a:tc>
                  <a:txBody>
                    <a:bodyPr/>
                    <a:lstStyle/>
                    <a:p>
                      <a:r>
                        <a:rPr lang="en-US" dirty="0">
                          <a:solidFill>
                            <a:schemeClr val="tx1"/>
                          </a:solidFill>
                        </a:rPr>
                        <a:t>1:30-1:45pm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solidFill>
                            <a:schemeClr val="tx1"/>
                          </a:solidFill>
                        </a:rPr>
                        <a:t> DHCS Update on Medi-Cal HCBS Integration</a:t>
                      </a:r>
                      <a:endParaRPr lang="en-US" strike="sngStrike">
                        <a:solidFill>
                          <a:schemeClr val="tx1"/>
                        </a:solidFill>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5678216"/>
                  </a:ext>
                </a:extLst>
              </a:tr>
              <a:tr h="556414">
                <a:tc>
                  <a:txBody>
                    <a:bodyPr/>
                    <a:lstStyle/>
                    <a:p>
                      <a:r>
                        <a:rPr lang="en-US">
                          <a:solidFill>
                            <a:schemeClr val="tx1"/>
                          </a:solidFill>
                        </a:rPr>
                        <a:t>1:45-1:55pm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strike="noStrike">
                          <a:solidFill>
                            <a:schemeClr val="tx1"/>
                          </a:solidFill>
                        </a:rPr>
                        <a:t>What Comes Next</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3450422"/>
                  </a:ext>
                </a:extLst>
              </a:tr>
              <a:tr h="556414">
                <a:tc>
                  <a:txBody>
                    <a:bodyPr/>
                    <a:lstStyle/>
                    <a:p>
                      <a:r>
                        <a:rPr lang="en-US">
                          <a:solidFill>
                            <a:schemeClr val="tx1"/>
                          </a:solidFill>
                        </a:rPr>
                        <a:t>1:55-2:00pm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rPr>
                        <a:t>Questions</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8664859"/>
                  </a:ext>
                </a:extLst>
              </a:tr>
            </a:tbl>
          </a:graphicData>
        </a:graphic>
      </p:graphicFrame>
      <p:sp>
        <p:nvSpPr>
          <p:cNvPr id="6" name="Slide Number Placeholder 5">
            <a:extLst>
              <a:ext uri="{FF2B5EF4-FFF2-40B4-BE49-F238E27FC236}">
                <a16:creationId xmlns:a16="http://schemas.microsoft.com/office/drawing/2014/main" id="{2EDBBA84-CA74-9430-9F2B-2B199D011C72}"/>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pPr/>
              <a:t>2</a:t>
            </a:fld>
            <a:endParaRPr lang="en-US"/>
          </a:p>
        </p:txBody>
      </p:sp>
    </p:spTree>
    <p:extLst>
      <p:ext uri="{BB962C8B-B14F-4D97-AF65-F5344CB8AC3E}">
        <p14:creationId xmlns:p14="http://schemas.microsoft.com/office/powerpoint/2010/main" val="1369403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EE7F6D1-F532-FF3E-8BAA-0430D91C2492}"/>
              </a:ext>
              <a:ext uri="{C183D7F6-B498-43B3-948B-1728B52AA6E4}">
                <adec:decorative xmlns:adec="http://schemas.microsoft.com/office/drawing/2017/decorative" val="1"/>
              </a:ext>
            </a:extLst>
          </p:cNvPr>
          <p:cNvSpPr>
            <a:spLocks noGrp="1"/>
          </p:cNvSpPr>
          <p:nvPr>
            <p:ph type="sldNum" sz="quarter" idx="12"/>
          </p:nvPr>
        </p:nvSpPr>
        <p:spPr>
          <a:xfrm>
            <a:off x="9322443" y="6356350"/>
            <a:ext cx="2743200" cy="365125"/>
          </a:xfrm>
        </p:spPr>
        <p:txBody>
          <a:bodyPr anchor="ctr">
            <a:normAutofit/>
          </a:bodyPr>
          <a:lstStyle/>
          <a:p>
            <a:pPr>
              <a:spcAft>
                <a:spcPts val="600"/>
              </a:spcAft>
            </a:pPr>
            <a:fld id="{EB8090AE-F645-47C1-81A8-D4E28BF03D47}" type="slidenum">
              <a:rPr lang="en-US" smtClean="0"/>
              <a:pPr>
                <a:spcAft>
                  <a:spcPts val="600"/>
                </a:spcAft>
              </a:pPr>
              <a:t>3</a:t>
            </a:fld>
            <a:endParaRPr lang="en-US"/>
          </a:p>
        </p:txBody>
      </p:sp>
      <p:sp>
        <p:nvSpPr>
          <p:cNvPr id="3" name="Title 2">
            <a:extLst>
              <a:ext uri="{FF2B5EF4-FFF2-40B4-BE49-F238E27FC236}">
                <a16:creationId xmlns:a16="http://schemas.microsoft.com/office/drawing/2014/main" id="{421B76FA-974C-B039-3967-1E84F0BCA076}"/>
              </a:ext>
            </a:extLst>
          </p:cNvPr>
          <p:cNvSpPr>
            <a:spLocks noGrp="1"/>
          </p:cNvSpPr>
          <p:nvPr>
            <p:ph type="title"/>
          </p:nvPr>
        </p:nvSpPr>
        <p:spPr>
          <a:xfrm>
            <a:off x="838200" y="365125"/>
            <a:ext cx="10515600" cy="1325563"/>
          </a:xfrm>
        </p:spPr>
        <p:txBody>
          <a:bodyPr anchor="ctr">
            <a:normAutofit/>
          </a:bodyPr>
          <a:lstStyle/>
          <a:p>
            <a:r>
              <a:rPr lang="en-US" dirty="0"/>
              <a:t>Thank You</a:t>
            </a:r>
          </a:p>
        </p:txBody>
      </p:sp>
      <p:sp>
        <p:nvSpPr>
          <p:cNvPr id="4" name="Content Placeholder 3">
            <a:extLst>
              <a:ext uri="{FF2B5EF4-FFF2-40B4-BE49-F238E27FC236}">
                <a16:creationId xmlns:a16="http://schemas.microsoft.com/office/drawing/2014/main" id="{FDB946AD-DD10-9906-C4D3-96FDBD6E3FB2}"/>
              </a:ext>
            </a:extLst>
          </p:cNvPr>
          <p:cNvSpPr>
            <a:spLocks noGrp="1"/>
          </p:cNvSpPr>
          <p:nvPr>
            <p:ph sz="quarter" idx="13"/>
          </p:nvPr>
        </p:nvSpPr>
        <p:spPr>
          <a:xfrm>
            <a:off x="838200" y="1822126"/>
            <a:ext cx="10515600" cy="4472312"/>
          </a:xfrm>
        </p:spPr>
        <p:txBody>
          <a:bodyPr>
            <a:normAutofit/>
          </a:bodyPr>
          <a:lstStyle/>
          <a:p>
            <a:r>
              <a:rPr lang="en-US" dirty="0"/>
              <a:t>Thank you for your active engagement and participation over this series of Workgroup meetings</a:t>
            </a:r>
          </a:p>
          <a:p>
            <a:r>
              <a:rPr lang="en-US" dirty="0"/>
              <a:t>Your feedback has been invaluable to the Department of Health Care Services and the HCBS Integration Team</a:t>
            </a:r>
          </a:p>
        </p:txBody>
      </p:sp>
    </p:spTree>
    <p:extLst>
      <p:ext uri="{BB962C8B-B14F-4D97-AF65-F5344CB8AC3E}">
        <p14:creationId xmlns:p14="http://schemas.microsoft.com/office/powerpoint/2010/main" val="3684653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E507D8-8B36-C38F-5D71-4C8EDB3BEDD2}"/>
              </a:ext>
            </a:extLst>
          </p:cNvPr>
          <p:cNvSpPr>
            <a:spLocks noGrp="1"/>
          </p:cNvSpPr>
          <p:nvPr>
            <p:ph type="title"/>
          </p:nvPr>
        </p:nvSpPr>
        <p:spPr/>
        <p:txBody>
          <a:bodyPr/>
          <a:lstStyle/>
          <a:p>
            <a:r>
              <a:rPr lang="en-US">
                <a:latin typeface="Segoe UI"/>
                <a:cs typeface="Segoe UI"/>
              </a:rPr>
              <a:t>DHCS Update on Medi-Cal HCBS Integration</a:t>
            </a:r>
            <a:endParaRPr lang="en-US"/>
          </a:p>
        </p:txBody>
      </p:sp>
      <p:sp>
        <p:nvSpPr>
          <p:cNvPr id="5" name="Content Placeholder 4">
            <a:extLst>
              <a:ext uri="{FF2B5EF4-FFF2-40B4-BE49-F238E27FC236}">
                <a16:creationId xmlns:a16="http://schemas.microsoft.com/office/drawing/2014/main" id="{799F1C1E-5792-1E11-E716-8E4CD81D5F8D}"/>
              </a:ext>
            </a:extLst>
          </p:cNvPr>
          <p:cNvSpPr>
            <a:spLocks noGrp="1"/>
          </p:cNvSpPr>
          <p:nvPr>
            <p:ph sz="quarter" idx="13"/>
          </p:nvPr>
        </p:nvSpPr>
        <p:spPr/>
        <p:txBody>
          <a:bodyPr vert="horz" lIns="91440" tIns="45720" rIns="91440" bIns="45720" rtlCol="0" anchor="t">
            <a:noAutofit/>
          </a:bodyPr>
          <a:lstStyle/>
          <a:p>
            <a:r>
              <a:rPr lang="en-US"/>
              <a:t>As part of the </a:t>
            </a:r>
            <a:r>
              <a:rPr lang="en-US" err="1"/>
              <a:t>CalAIM</a:t>
            </a:r>
            <a:r>
              <a:rPr lang="en-US"/>
              <a:t> initiative, DHCS had begun planning to integrate select HCBS waivers and services into the Medi-Cal managed care delivery system</a:t>
            </a:r>
          </a:p>
          <a:p>
            <a:pPr lvl="1"/>
            <a:r>
              <a:rPr lang="en-US"/>
              <a:t>Waivers included the Home and Community-Based Alternatives (HCBA) waiver, the Assisted Living Waiver (ALW), the Multipurpose Senior Services Program (MSSP), and the Medi-Cal Waiver Program (MCWP)</a:t>
            </a:r>
          </a:p>
          <a:p>
            <a:r>
              <a:rPr lang="en-US">
                <a:latin typeface="Segoe UI"/>
                <a:cs typeface="Segoe UI"/>
              </a:rPr>
              <a:t>As a result of stakeholder feedback and evolving priorities, DHCS has decided to halt efforts to integrate these HCBS waivers into managed care</a:t>
            </a:r>
          </a:p>
          <a:p>
            <a:pPr lvl="1"/>
            <a:r>
              <a:rPr lang="en-US"/>
              <a:t>Waivers will continue to operate as they currently do, under the existing waiver approvals from CMS</a:t>
            </a:r>
          </a:p>
        </p:txBody>
      </p:sp>
    </p:spTree>
    <p:extLst>
      <p:ext uri="{BB962C8B-B14F-4D97-AF65-F5344CB8AC3E}">
        <p14:creationId xmlns:p14="http://schemas.microsoft.com/office/powerpoint/2010/main" val="1690315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FC94A27-E0C4-1DDA-AFAF-C688D5A8FC90}"/>
              </a:ext>
            </a:extLst>
          </p:cNvPr>
          <p:cNvSpPr>
            <a:spLocks noGrp="1"/>
          </p:cNvSpPr>
          <p:nvPr>
            <p:ph type="title"/>
          </p:nvPr>
        </p:nvSpPr>
        <p:spPr/>
        <p:txBody>
          <a:bodyPr/>
          <a:lstStyle/>
          <a:p>
            <a:r>
              <a:rPr lang="en-US"/>
              <a:t>Reasons for Concluding HCBS Integration</a:t>
            </a:r>
          </a:p>
        </p:txBody>
      </p:sp>
      <p:sp>
        <p:nvSpPr>
          <p:cNvPr id="4" name="Content Placeholder 3">
            <a:extLst>
              <a:ext uri="{FF2B5EF4-FFF2-40B4-BE49-F238E27FC236}">
                <a16:creationId xmlns:a16="http://schemas.microsoft.com/office/drawing/2014/main" id="{A7F8EA9D-4ADE-D1EF-C83B-773BB35987F5}"/>
              </a:ext>
            </a:extLst>
          </p:cNvPr>
          <p:cNvSpPr>
            <a:spLocks noGrp="1"/>
          </p:cNvSpPr>
          <p:nvPr>
            <p:ph sz="quarter" idx="13"/>
          </p:nvPr>
        </p:nvSpPr>
        <p:spPr/>
        <p:txBody>
          <a:bodyPr vert="horz" lIns="91440" tIns="45720" rIns="91440" bIns="45720" rtlCol="0" anchor="t">
            <a:noAutofit/>
          </a:bodyPr>
          <a:lstStyle/>
          <a:p>
            <a:r>
              <a:rPr lang="en-US" sz="2400"/>
              <a:t>DHCS priorities and the Medi-Cal environment have shifted since planning began</a:t>
            </a:r>
          </a:p>
          <a:p>
            <a:pPr lvl="1"/>
            <a:r>
              <a:rPr lang="en-US" sz="2000">
                <a:latin typeface="Segoe UI"/>
                <a:cs typeface="Segoe UI"/>
              </a:rPr>
              <a:t>DHCS to prioritize federal obligations, including compliance with the Access Rule and responding to impacts of H.R.1</a:t>
            </a:r>
            <a:endParaRPr lang="en-US" sz="2000"/>
          </a:p>
          <a:p>
            <a:pPr lvl="1"/>
            <a:r>
              <a:rPr lang="en-US" sz="2000">
                <a:latin typeface="Segoe UI"/>
                <a:cs typeface="Segoe UI"/>
              </a:rPr>
              <a:t>The potential for waiver redesign to have significant financial impacts raises concerns in the state's current fiscal environment</a:t>
            </a:r>
          </a:p>
          <a:p>
            <a:r>
              <a:rPr lang="en-US" sz="2400">
                <a:latin typeface="Segoe UI"/>
                <a:cs typeface="Segoe UI"/>
              </a:rPr>
              <a:t>Stakeholders consistently expressed concerns about the timing of a transition, potential impacts on members, and operational readiness of the system</a:t>
            </a:r>
          </a:p>
          <a:p>
            <a:r>
              <a:rPr lang="en-US" sz="2400"/>
              <a:t>As a result, DHCS is concluding the HCBS Integration planning effort to preserve the stability of the Medi-Cal service environment for members</a:t>
            </a:r>
          </a:p>
          <a:p>
            <a:endParaRPr lang="en-US"/>
          </a:p>
          <a:p>
            <a:endParaRPr lang="en-US"/>
          </a:p>
        </p:txBody>
      </p:sp>
      <p:sp>
        <p:nvSpPr>
          <p:cNvPr id="2" name="Slide Number Placeholder 1">
            <a:extLst>
              <a:ext uri="{FF2B5EF4-FFF2-40B4-BE49-F238E27FC236}">
                <a16:creationId xmlns:a16="http://schemas.microsoft.com/office/drawing/2014/main" id="{65A19DE6-AFBC-874A-249F-3FD35414C18C}"/>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5</a:t>
            </a:fld>
            <a:endParaRPr lang="en-US"/>
          </a:p>
        </p:txBody>
      </p:sp>
    </p:spTree>
    <p:extLst>
      <p:ext uri="{BB962C8B-B14F-4D97-AF65-F5344CB8AC3E}">
        <p14:creationId xmlns:p14="http://schemas.microsoft.com/office/powerpoint/2010/main" val="2661373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AD8CD-9570-A588-3B76-D76C36B99B3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A30946D-0D7E-BEF2-056E-8D538E2FFB4C}"/>
              </a:ext>
            </a:extLst>
          </p:cNvPr>
          <p:cNvSpPr>
            <a:spLocks noGrp="1"/>
          </p:cNvSpPr>
          <p:nvPr>
            <p:ph type="title"/>
          </p:nvPr>
        </p:nvSpPr>
        <p:spPr/>
        <p:txBody>
          <a:bodyPr/>
          <a:lstStyle/>
          <a:p>
            <a:r>
              <a:rPr lang="en-US"/>
              <a:t>What Comes Next</a:t>
            </a:r>
          </a:p>
        </p:txBody>
      </p:sp>
      <p:sp>
        <p:nvSpPr>
          <p:cNvPr id="4" name="Content Placeholder 3">
            <a:extLst>
              <a:ext uri="{FF2B5EF4-FFF2-40B4-BE49-F238E27FC236}">
                <a16:creationId xmlns:a16="http://schemas.microsoft.com/office/drawing/2014/main" id="{81B7A3AA-08A9-B1D6-6A4B-B974A02F3E69}"/>
              </a:ext>
            </a:extLst>
          </p:cNvPr>
          <p:cNvSpPr>
            <a:spLocks noGrp="1"/>
          </p:cNvSpPr>
          <p:nvPr>
            <p:ph sz="quarter" idx="13"/>
          </p:nvPr>
        </p:nvSpPr>
        <p:spPr/>
        <p:txBody>
          <a:bodyPr vert="horz" lIns="91440" tIns="45720" rIns="91440" bIns="45720" rtlCol="0" anchor="t">
            <a:noAutofit/>
          </a:bodyPr>
          <a:lstStyle/>
          <a:p>
            <a:r>
              <a:rPr lang="en-US" sz="2400" dirty="0">
                <a:solidFill>
                  <a:srgbClr val="000000"/>
                </a:solidFill>
                <a:latin typeface="Segoe UI"/>
                <a:cs typeface="Segoe UI"/>
              </a:rPr>
              <a:t>DHCS will publish the Multi-Year Roadmap in 2026 to document strategies for addressing gaps identified in the HCBS delivery system</a:t>
            </a:r>
          </a:p>
          <a:p>
            <a:pPr lvl="1"/>
            <a:r>
              <a:rPr lang="en-US" sz="2000" dirty="0">
                <a:latin typeface="Segoe UI"/>
                <a:cs typeface="Segoe UI"/>
              </a:rPr>
              <a:t>A draft of the Multi-Year Roadmap will be shared with the stakeholder workgroup for input prior to publishing </a:t>
            </a:r>
          </a:p>
          <a:p>
            <a:r>
              <a:rPr lang="en-US" sz="2400" dirty="0">
                <a:latin typeface="Segoe UI"/>
                <a:cs typeface="Segoe UI"/>
              </a:rPr>
              <a:t>DHCS will provide updates in public forums where we have been sharing integration updates to date </a:t>
            </a:r>
          </a:p>
          <a:p>
            <a:r>
              <a:rPr lang="en-US" sz="2400" dirty="0">
                <a:latin typeface="Segoe UI"/>
                <a:cs typeface="Segoe UI"/>
              </a:rPr>
              <a:t>DHCS will continue internal discussions about many of the topics that have been raised during these stakeholder meetings</a:t>
            </a:r>
            <a:endParaRPr lang="en-US" sz="2400" dirty="0"/>
          </a:p>
        </p:txBody>
      </p:sp>
      <p:sp>
        <p:nvSpPr>
          <p:cNvPr id="2" name="Slide Number Placeholder 1">
            <a:extLst>
              <a:ext uri="{FF2B5EF4-FFF2-40B4-BE49-F238E27FC236}">
                <a16:creationId xmlns:a16="http://schemas.microsoft.com/office/drawing/2014/main" id="{C7BB0D2E-E700-287C-21C5-44069C23494F}"/>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6</a:t>
            </a:fld>
            <a:endParaRPr lang="en-US"/>
          </a:p>
        </p:txBody>
      </p:sp>
    </p:spTree>
    <p:extLst>
      <p:ext uri="{BB962C8B-B14F-4D97-AF65-F5344CB8AC3E}">
        <p14:creationId xmlns:p14="http://schemas.microsoft.com/office/powerpoint/2010/main" val="2346294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0DD978-5064-A2A6-0763-FD5C84392F5D}"/>
              </a:ext>
            </a:extLst>
          </p:cNvPr>
          <p:cNvSpPr>
            <a:spLocks noGrp="1"/>
          </p:cNvSpPr>
          <p:nvPr>
            <p:ph type="title"/>
          </p:nvPr>
        </p:nvSpPr>
        <p:spPr/>
        <p:txBody>
          <a:bodyPr/>
          <a:lstStyle/>
          <a:p>
            <a:r>
              <a:rPr lang="en-US"/>
              <a:t>What Comes Next, cont’d</a:t>
            </a:r>
          </a:p>
        </p:txBody>
      </p:sp>
      <p:sp>
        <p:nvSpPr>
          <p:cNvPr id="4" name="Content Placeholder 3">
            <a:extLst>
              <a:ext uri="{FF2B5EF4-FFF2-40B4-BE49-F238E27FC236}">
                <a16:creationId xmlns:a16="http://schemas.microsoft.com/office/drawing/2014/main" id="{BB0C19D5-0EA3-BB0D-9675-617B6052D3AB}"/>
              </a:ext>
            </a:extLst>
          </p:cNvPr>
          <p:cNvSpPr>
            <a:spLocks noGrp="1"/>
          </p:cNvSpPr>
          <p:nvPr>
            <p:ph sz="quarter" idx="13"/>
          </p:nvPr>
        </p:nvSpPr>
        <p:spPr/>
        <p:txBody>
          <a:bodyPr vert="horz" lIns="91440" tIns="45720" rIns="91440" bIns="45720" rtlCol="0" anchor="t">
            <a:noAutofit/>
          </a:bodyPr>
          <a:lstStyle/>
          <a:p>
            <a:r>
              <a:rPr lang="en-US" sz="2400" dirty="0"/>
              <a:t>All current HCBS waiver programs will continue to operate as they do today, without changes to eligibility, service delivery, or administrative structure</a:t>
            </a:r>
          </a:p>
          <a:p>
            <a:r>
              <a:rPr lang="en-US" sz="2400" dirty="0"/>
              <a:t>DHCS will focus resources on: </a:t>
            </a:r>
          </a:p>
          <a:p>
            <a:pPr lvl="1"/>
            <a:r>
              <a:rPr lang="en-US" sz="2000" dirty="0"/>
              <a:t>Meeting federal obligations, including compliance with the Access Rule</a:t>
            </a:r>
          </a:p>
          <a:p>
            <a:pPr lvl="1"/>
            <a:r>
              <a:rPr lang="en-US" sz="2000" dirty="0"/>
              <a:t>Improving the efficiency and processes of current HCBS programs</a:t>
            </a:r>
          </a:p>
          <a:p>
            <a:r>
              <a:rPr lang="en-US" sz="2400" dirty="0"/>
              <a:t>Learnings from the </a:t>
            </a:r>
            <a:r>
              <a:rPr lang="en-US" sz="2400" dirty="0">
                <a:hlinkClick r:id="rId2"/>
              </a:rPr>
              <a:t>HCBS Gap Analysis</a:t>
            </a:r>
            <a:r>
              <a:rPr lang="en-US" sz="2400" dirty="0"/>
              <a:t> and the HCBS Integration Stakeholder Workgroup will inform new and ongoing efforts to ensure access to high quality HCBS for Medi-Cal members</a:t>
            </a:r>
          </a:p>
          <a:p>
            <a:pPr lvl="1"/>
            <a:r>
              <a:rPr lang="en-US" sz="2000" dirty="0">
                <a:latin typeface="Segoe UI"/>
                <a:cs typeface="Segoe UI"/>
              </a:rPr>
              <a:t>DHCS will continue to provide stakeholders with updates on these efforts in existing public forums</a:t>
            </a:r>
            <a:endParaRPr lang="en-US" sz="2000" dirty="0"/>
          </a:p>
        </p:txBody>
      </p:sp>
      <p:sp>
        <p:nvSpPr>
          <p:cNvPr id="2" name="Slide Number Placeholder 1">
            <a:extLst>
              <a:ext uri="{FF2B5EF4-FFF2-40B4-BE49-F238E27FC236}">
                <a16:creationId xmlns:a16="http://schemas.microsoft.com/office/drawing/2014/main" id="{33009E20-E1E9-935E-0B80-7519594B60BB}"/>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7</a:t>
            </a:fld>
            <a:endParaRPr lang="en-US"/>
          </a:p>
        </p:txBody>
      </p:sp>
    </p:spTree>
    <p:extLst>
      <p:ext uri="{BB962C8B-B14F-4D97-AF65-F5344CB8AC3E}">
        <p14:creationId xmlns:p14="http://schemas.microsoft.com/office/powerpoint/2010/main" val="1028593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3CDE3F7-1591-ACFC-C621-0984D24D1E55}"/>
              </a:ext>
            </a:extLst>
          </p:cNvPr>
          <p:cNvSpPr>
            <a:spLocks noGrp="1"/>
          </p:cNvSpPr>
          <p:nvPr>
            <p:ph type="ctrTitle"/>
          </p:nvPr>
        </p:nvSpPr>
        <p:spPr/>
        <p:txBody>
          <a:bodyPr/>
          <a:lstStyle/>
          <a:p>
            <a:r>
              <a:rPr lang="en-US"/>
              <a:t>Questions?</a:t>
            </a:r>
          </a:p>
        </p:txBody>
      </p:sp>
      <p:sp>
        <p:nvSpPr>
          <p:cNvPr id="2" name="Slide Number Placeholder 1">
            <a:extLst>
              <a:ext uri="{FF2B5EF4-FFF2-40B4-BE49-F238E27FC236}">
                <a16:creationId xmlns:a16="http://schemas.microsoft.com/office/drawing/2014/main" id="{0E1BD7DD-82E4-1171-6452-FBB9DE7896FA}"/>
              </a:ext>
              <a:ext uri="{C183D7F6-B498-43B3-948B-1728B52AA6E4}">
                <adec:decorative xmlns:adec="http://schemas.microsoft.com/office/drawing/2017/decorative" val="1"/>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8</a:t>
            </a:fld>
            <a:endParaRPr lang="en-US"/>
          </a:p>
        </p:txBody>
      </p:sp>
    </p:spTree>
    <p:extLst>
      <p:ext uri="{BB962C8B-B14F-4D97-AF65-F5344CB8AC3E}">
        <p14:creationId xmlns:p14="http://schemas.microsoft.com/office/powerpoint/2010/main" val="1810093356"/>
      </p:ext>
    </p:extLst>
  </p:cSld>
  <p:clrMapOvr>
    <a:masterClrMapping/>
  </p:clrMapOvr>
</p:sld>
</file>

<file path=ppt/theme/theme1.xml><?xml version="1.0" encoding="utf-8"?>
<a:theme xmlns:a="http://schemas.openxmlformats.org/drawingml/2006/main" name="DHCS">
  <a:themeElements>
    <a:clrScheme name="DHCS">
      <a:dk1>
        <a:srgbClr val="000000"/>
      </a:dk1>
      <a:lt1>
        <a:srgbClr val="FFFFFF"/>
      </a:lt1>
      <a:dk2>
        <a:srgbClr val="173059"/>
      </a:dk2>
      <a:lt2>
        <a:srgbClr val="FFFFFF"/>
      </a:lt2>
      <a:accent1>
        <a:srgbClr val="173059"/>
      </a:accent1>
      <a:accent2>
        <a:srgbClr val="2C6E8D"/>
      </a:accent2>
      <a:accent3>
        <a:srgbClr val="F9A71C"/>
      </a:accent3>
      <a:accent4>
        <a:srgbClr val="E37124"/>
      </a:accent4>
      <a:accent5>
        <a:srgbClr val="ECEEF0"/>
      </a:accent5>
      <a:accent6>
        <a:srgbClr val="AAAAA9"/>
      </a:accent6>
      <a:hlink>
        <a:srgbClr val="0563C1"/>
      </a:hlink>
      <a:folHlink>
        <a:srgbClr val="96607D"/>
      </a:folHlink>
    </a:clrScheme>
    <a:fontScheme name="DHC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normAutofit/>
      </a:bodyPr>
      <a:lstStyle>
        <a:defPPr marL="285750" indent="-285750" algn="l">
          <a:buClr>
            <a:schemeClr val="accent5"/>
          </a:buClr>
          <a:buFont typeface="Segoe UI" panose="020B0502040204020203" pitchFamily="34" charset="0"/>
          <a:buChar char="»"/>
          <a:defRPr sz="2800" dirty="0" err="1" smtClean="0"/>
        </a:defPPr>
      </a:lstStyle>
    </a:txDef>
  </a:objectDefaults>
  <a:extraClrSchemeLst/>
  <a:extLst>
    <a:ext uri="{05A4C25C-085E-4340-85A3-A5531E510DB2}">
      <thm15:themeFamily xmlns:thm15="http://schemas.microsoft.com/office/thememl/2012/main" name="DHCS" id="{AD578527-F912-0C47-B7FB-8A6563B90857}" vid="{AEB88929-DD8B-AD49-B81D-D7E2EA9ABE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Integrated Systems of Care</TermName>
          <TermId xmlns="http://schemas.microsoft.com/office/infopath/2007/PartnerControls">6fd1b75e-be80-4bfc-8514-f354fda71f41</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DHCSDOC-1060609964-1952</_dlc_DocId>
    <_dlc_DocIdUrl xmlns="69bc34b3-1921-46c7-8c7a-d18363374b4b">
      <Url>https://dhcscagovauthoring/services/ltc/_layouts/15/DocIdRedir.aspx?ID=DHCSDOC-1060609964-1952</Url>
      <Description>DHCSDOC-1060609964-1952</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HCS Document" ma:contentTypeID="0x010100EEE380F46F125946A8B4C4C90D9FFCDC009B880912B5E53F4EB7731E8F36E12CBA" ma:contentTypeVersion="36" ma:contentTypeDescription="This is the Custom Document Type for use by DHCS" ma:contentTypeScope="" ma:versionID="d10252aeafdec9ccca2bcaaa25d47107">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553CF8C-90F3-4A97-88A2-C19B44EAF4E0}">
  <ds:schemaRefs>
    <ds:schemaRef ds:uri="http://schemas.microsoft.com/office/2006/documentManagement/types"/>
    <ds:schemaRef ds:uri="http://purl.org/dc/terms/"/>
    <ds:schemaRef ds:uri="http://schemas.microsoft.com/office/2006/metadata/properties"/>
    <ds:schemaRef ds:uri="http://schemas.openxmlformats.org/package/2006/metadata/core-properties"/>
    <ds:schemaRef ds:uri="http://www.w3.org/XML/1998/namespace"/>
    <ds:schemaRef ds:uri="http://purl.org/dc/elements/1.1/"/>
    <ds:schemaRef ds:uri="http://purl.org/dc/dcmitype/"/>
    <ds:schemaRef ds:uri="http://schemas.microsoft.com/office/infopath/2007/PartnerControls"/>
    <ds:schemaRef ds:uri="bdb48ccc-979a-46dd-ae47-062c3839ce77"/>
    <ds:schemaRef ds:uri="9ae2ffe6-4eb7-45fc-b306-24e903d1f2d9"/>
    <ds:schemaRef ds:uri="96bd95d3-c0c0-465f-a671-a01ac6800dcb"/>
    <ds:schemaRef ds:uri="19f46fa8-46e6-4f44-b650-fa30e3595f70"/>
  </ds:schemaRefs>
</ds:datastoreItem>
</file>

<file path=customXml/itemProps2.xml><?xml version="1.0" encoding="utf-8"?>
<ds:datastoreItem xmlns:ds="http://schemas.openxmlformats.org/officeDocument/2006/customXml" ds:itemID="{166E4C91-A7F2-4D21-9AB2-69CB11DAD785}"/>
</file>

<file path=customXml/itemProps3.xml><?xml version="1.0" encoding="utf-8"?>
<ds:datastoreItem xmlns:ds="http://schemas.openxmlformats.org/officeDocument/2006/customXml" ds:itemID="{EBCD57BF-B59C-47F1-98B1-445ED8D8CA81}">
  <ds:schemaRefs>
    <ds:schemaRef ds:uri="http://schemas.microsoft.com/sharepoint/v3/contenttype/forms"/>
  </ds:schemaRefs>
</ds:datastoreItem>
</file>

<file path=customXml/itemProps4.xml><?xml version="1.0" encoding="utf-8"?>
<ds:datastoreItem xmlns:ds="http://schemas.openxmlformats.org/officeDocument/2006/customXml" ds:itemID="{3539FFEF-7DA6-4752-8502-758450214570}"/>
</file>

<file path=docMetadata/LabelInfo.xml><?xml version="1.0" encoding="utf-8"?>
<clbl:labelList xmlns:clbl="http://schemas.microsoft.com/office/2020/mipLabelMetadata">
  <clbl:label id="{34720645-5fdd-4302-8e87-9becee4e5aa1}" enabled="1" method="Standard" siteId="{265c2dcd-2a6e-43aa-b2e8-26421a8c8526}" contentBits="0" removed="0"/>
</clbl:labelList>
</file>

<file path=docProps/app.xml><?xml version="1.0" encoding="utf-8"?>
<Properties xmlns="http://schemas.openxmlformats.org/officeDocument/2006/extended-properties" xmlns:vt="http://schemas.openxmlformats.org/officeDocument/2006/docPropsVTypes">
  <Template>DHCS</Template>
  <TotalTime>9</TotalTime>
  <Words>497</Words>
  <Application>Microsoft Office PowerPoint</Application>
  <PresentationFormat>Widescreen</PresentationFormat>
  <Paragraphs>49</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Segoe UI</vt:lpstr>
      <vt:lpstr>Segoe UI Semibold</vt:lpstr>
      <vt:lpstr>Segoe UI Semilight</vt:lpstr>
      <vt:lpstr>DHCS</vt:lpstr>
      <vt:lpstr>Medi-Cal HCBS Managed Care Integration Workgroup</vt:lpstr>
      <vt:lpstr>Meeting Purpose and Agenda</vt:lpstr>
      <vt:lpstr>Thank You</vt:lpstr>
      <vt:lpstr>DHCS Update on Medi-Cal HCBS Integration</vt:lpstr>
      <vt:lpstr>Reasons for Concluding HCBS Integration</vt:lpstr>
      <vt:lpstr>What Comes Next</vt:lpstr>
      <vt:lpstr>What Comes Next, cont’d</vt:lpstr>
      <vt:lpstr>Questions?</vt:lpstr>
    </vt:vector>
  </TitlesOfParts>
  <Company>DHCS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Ten Slide Deck</dc:title>
  <dc:creator>Integrated Systems of Care</dc:creator>
  <cp:keywords/>
  <cp:lastModifiedBy>Moses, Randy@DHCS</cp:lastModifiedBy>
  <cp:revision>5</cp:revision>
  <cp:lastPrinted>2019-09-18T16:04:03Z</cp:lastPrinted>
  <dcterms:created xsi:type="dcterms:W3CDTF">2018-04-04T17:42:31Z</dcterms:created>
  <dcterms:modified xsi:type="dcterms:W3CDTF">2026-01-06T18:38:30Z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0x010100EEE380F46F125946A8B4C4C90D9FFCDC009B880912B5E53F4EB7731E8F36E12CBA</vt:lpwstr>
  </property>
  <property fmtid="{D5CDD505-2E9C-101B-9397-08002B2CF9AE}" pid="4" name="_dlc_DocIdItemGuid">
    <vt:lpwstr>cf30125a-451c-4262-bb09-35d9d2c58daa</vt:lpwstr>
  </property>
  <property fmtid="{D5CDD505-2E9C-101B-9397-08002B2CF9AE}" pid="5" name="Division">
    <vt:lpwstr>22;#Integrated Systems of Care|6fd1b75e-be80-4bfc-8514-f354fda71f41</vt:lpwstr>
  </property>
</Properties>
</file>