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diagrams/data1.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diagrams/colors1.xml" ContentType="application/vnd.openxmlformats-officedocument.drawingml.diagramColors+xml"/>
  <Override PartName="/ppt/diagrams/layout1.xml" ContentType="application/vnd.openxmlformats-officedocument.drawingml.diagramLayout+xml"/>
  <Override PartName="/ppt/diagrams/quickStyle1.xml" ContentType="application/vnd.openxmlformats-officedocument.drawingml.diagramStyle+xml"/>
  <Override PartName="/ppt/diagrams/drawing1.xml" ContentType="application/vnd.ms-office.drawingml.diagramDrawing+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5"/>
    <p:sldMasterId id="2147483684" r:id="rId6"/>
  </p:sldMasterIdLst>
  <p:notesMasterIdLst>
    <p:notesMasterId r:id="rId21"/>
  </p:notesMasterIdLst>
  <p:handoutMasterIdLst>
    <p:handoutMasterId r:id="rId22"/>
  </p:handoutMasterIdLst>
  <p:sldIdLst>
    <p:sldId id="256" r:id="rId7"/>
    <p:sldId id="371" r:id="rId8"/>
    <p:sldId id="376" r:id="rId9"/>
    <p:sldId id="398" r:id="rId10"/>
    <p:sldId id="373" r:id="rId11"/>
    <p:sldId id="394" r:id="rId12"/>
    <p:sldId id="386" r:id="rId13"/>
    <p:sldId id="399" r:id="rId14"/>
    <p:sldId id="375" r:id="rId15"/>
    <p:sldId id="374" r:id="rId16"/>
    <p:sldId id="400" r:id="rId17"/>
    <p:sldId id="372" r:id="rId18"/>
    <p:sldId id="390" r:id="rId19"/>
    <p:sldId id="380"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76">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isa@websawin.com" initials="l" lastIdx="15" clrIdx="0"/>
  <p:cmAuthor id="1" name="Peter III" initials="PI" lastIdx="1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00"/>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863" autoAdjust="0"/>
    <p:restoredTop sz="86416" autoAdjust="0"/>
  </p:normalViewPr>
  <p:slideViewPr>
    <p:cSldViewPr>
      <p:cViewPr varScale="1">
        <p:scale>
          <a:sx n="57" d="100"/>
          <a:sy n="57" d="100"/>
        </p:scale>
        <p:origin x="84" y="192"/>
      </p:cViewPr>
      <p:guideLst>
        <p:guide orient="horz" pos="576"/>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56" d="100"/>
          <a:sy n="56" d="100"/>
        </p:scale>
        <p:origin x="-2635" y="-8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4" Type="http://schemas.openxmlformats.org/officeDocument/2006/relationships/presProps" Target="presProps.xml"/><Relationship Id="rId6" Type="http://schemas.openxmlformats.org/officeDocument/2006/relationships/slideMaster" Target="slideMasters/slideMaster2.xml"/><Relationship Id="rId11" Type="http://schemas.openxmlformats.org/officeDocument/2006/relationships/slide" Target="slides/slide5.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commentAuthors" Target="commentAuthors.xml"/><Relationship Id="rId28" Type="http://schemas.openxmlformats.org/officeDocument/2006/relationships/customXml" Target="../customXml/item5.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39871F-B626-478D-8405-DA66716A60A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4CA8A684-72F9-4B1C-AEDC-16878C81ABA9}">
      <dgm:prSet phldrT="[Text]" custT="1"/>
      <dgm:spPr/>
      <dgm:t>
        <a:bodyPr/>
        <a:lstStyle/>
        <a:p>
          <a:r>
            <a:rPr lang="en-US" sz="2400" dirty="0"/>
            <a:t>Patient Centered</a:t>
          </a:r>
        </a:p>
      </dgm:t>
      <dgm:extLst>
        <a:ext uri="{E40237B7-FDA0-4F09-8148-C483321AD2D9}">
          <dgm14:cNvPr xmlns:dgm14="http://schemas.microsoft.com/office/drawing/2010/diagram" id="0" name="" descr="Patient Centered.&#10;&#10;" title="DSRIP Shared Traits."/>
        </a:ext>
      </dgm:extLst>
    </dgm:pt>
    <dgm:pt modelId="{51AF0F27-8C7D-403F-89A6-69BB83AB8435}" type="parTrans" cxnId="{69C63961-061A-404C-B000-9E60C2403E52}">
      <dgm:prSet/>
      <dgm:spPr/>
      <dgm:t>
        <a:bodyPr/>
        <a:lstStyle/>
        <a:p>
          <a:endParaRPr lang="en-US"/>
        </a:p>
      </dgm:t>
    </dgm:pt>
    <dgm:pt modelId="{AACC4A3A-21C8-4C07-8E51-013036A5A987}" type="sibTrans" cxnId="{69C63961-061A-404C-B000-9E60C2403E52}">
      <dgm:prSet/>
      <dgm:spPr/>
      <dgm:t>
        <a:bodyPr/>
        <a:lstStyle/>
        <a:p>
          <a:endParaRPr lang="en-US"/>
        </a:p>
      </dgm:t>
    </dgm:pt>
    <dgm:pt modelId="{FF601FAE-C067-4B0A-9499-5046356D80A6}">
      <dgm:prSet phldrT="[Text]" custT="1"/>
      <dgm:spPr/>
      <dgm:t>
        <a:bodyPr/>
        <a:lstStyle/>
        <a:p>
          <a:r>
            <a:rPr lang="en-US" sz="1800" dirty="0"/>
            <a:t>Better patient care &amp; experience through a more efficient, patient-centered and coordinated system.</a:t>
          </a:r>
        </a:p>
      </dgm:t>
      <dgm:extLst>
        <a:ext uri="{E40237B7-FDA0-4F09-8148-C483321AD2D9}">
          <dgm14:cNvPr xmlns:dgm14="http://schemas.microsoft.com/office/drawing/2010/diagram" id="0" name="" descr="Better patient care &amp; experience through a more efficient, patient-centered and coordinated system." title="Patient Centered."/>
        </a:ext>
      </dgm:extLst>
    </dgm:pt>
    <dgm:pt modelId="{E7A57312-3844-4084-9B59-9067EC272BF3}" type="parTrans" cxnId="{36055218-556C-46ED-A513-0CD5CBA861DA}">
      <dgm:prSet/>
      <dgm:spPr/>
      <dgm:t>
        <a:bodyPr/>
        <a:lstStyle/>
        <a:p>
          <a:endParaRPr lang="en-US"/>
        </a:p>
      </dgm:t>
    </dgm:pt>
    <dgm:pt modelId="{0DDC254E-05F1-4FB9-861F-0D25340C573B}" type="sibTrans" cxnId="{36055218-556C-46ED-A513-0CD5CBA861DA}">
      <dgm:prSet/>
      <dgm:spPr/>
      <dgm:t>
        <a:bodyPr/>
        <a:lstStyle/>
        <a:p>
          <a:endParaRPr lang="en-US"/>
        </a:p>
      </dgm:t>
    </dgm:pt>
    <dgm:pt modelId="{EBBF723F-DC63-407E-85C5-BABAAC75B83E}">
      <dgm:prSet phldrT="[Text]" custT="1"/>
      <dgm:spPr/>
      <dgm:t>
        <a:bodyPr/>
        <a:lstStyle/>
        <a:p>
          <a:r>
            <a:rPr lang="en-US" sz="2400" dirty="0"/>
            <a:t>Transparent</a:t>
          </a:r>
        </a:p>
      </dgm:t>
      <dgm:extLst>
        <a:ext uri="{E40237B7-FDA0-4F09-8148-C483321AD2D9}">
          <dgm14:cNvPr xmlns:dgm14="http://schemas.microsoft.com/office/drawing/2010/diagram" id="0" name="" descr="Transparent. &#10;&#10;" title="DSRIP Shared Traits."/>
        </a:ext>
      </dgm:extLst>
    </dgm:pt>
    <dgm:pt modelId="{70608989-B920-40B9-8360-1F71E621F10C}" type="parTrans" cxnId="{D0B840B6-1BFF-4E8A-8F0F-13CA21810192}">
      <dgm:prSet/>
      <dgm:spPr/>
      <dgm:t>
        <a:bodyPr/>
        <a:lstStyle/>
        <a:p>
          <a:endParaRPr lang="en-US"/>
        </a:p>
      </dgm:t>
    </dgm:pt>
    <dgm:pt modelId="{D296C266-0912-46D0-B250-FFAC7820466C}" type="sibTrans" cxnId="{D0B840B6-1BFF-4E8A-8F0F-13CA21810192}">
      <dgm:prSet/>
      <dgm:spPr/>
      <dgm:t>
        <a:bodyPr/>
        <a:lstStyle/>
        <a:p>
          <a:endParaRPr lang="en-US"/>
        </a:p>
      </dgm:t>
    </dgm:pt>
    <dgm:pt modelId="{FA13596A-D26C-4E39-B16E-9B8796988D93}">
      <dgm:prSet phldrT="[Text]" custT="1"/>
      <dgm:spPr/>
      <dgm:t>
        <a:bodyPr/>
        <a:lstStyle/>
        <a:p>
          <a:r>
            <a:rPr lang="en-US" sz="1800" dirty="0"/>
            <a:t>Decision-making process takes place in the public eye, ensuring processes are clear and aligned across providers.</a:t>
          </a:r>
        </a:p>
      </dgm:t>
      <dgm:extLst>
        <a:ext uri="{E40237B7-FDA0-4F09-8148-C483321AD2D9}">
          <dgm14:cNvPr xmlns:dgm14="http://schemas.microsoft.com/office/drawing/2010/diagram" id="0" name="" descr=" Decision-making process takes place in the public eye, ensuring processes are clear and aligned across providers." title="Transparent."/>
        </a:ext>
      </dgm:extLst>
    </dgm:pt>
    <dgm:pt modelId="{E01CAD55-2B2C-4AFF-9A5B-CEAF34DAE599}" type="parTrans" cxnId="{3EE4A9AE-4217-4725-A5F6-0BA2BB10A6B9}">
      <dgm:prSet/>
      <dgm:spPr/>
      <dgm:t>
        <a:bodyPr/>
        <a:lstStyle/>
        <a:p>
          <a:endParaRPr lang="en-US"/>
        </a:p>
      </dgm:t>
    </dgm:pt>
    <dgm:pt modelId="{BB595170-D1FE-4685-9915-6CEA62F0BC26}" type="sibTrans" cxnId="{3EE4A9AE-4217-4725-A5F6-0BA2BB10A6B9}">
      <dgm:prSet/>
      <dgm:spPr/>
      <dgm:t>
        <a:bodyPr/>
        <a:lstStyle/>
        <a:p>
          <a:endParaRPr lang="en-US"/>
        </a:p>
      </dgm:t>
    </dgm:pt>
    <dgm:pt modelId="{207E1A19-3180-4AD3-A7CA-84B4B67363BE}">
      <dgm:prSet phldrT="[Text]" custT="1"/>
      <dgm:spPr/>
      <dgm:t>
        <a:bodyPr/>
        <a:lstStyle/>
        <a:p>
          <a:r>
            <a:rPr lang="en-US" sz="2400" dirty="0"/>
            <a:t>Collaborative</a:t>
          </a:r>
        </a:p>
      </dgm:t>
      <dgm:extLst>
        <a:ext uri="{E40237B7-FDA0-4F09-8148-C483321AD2D9}">
          <dgm14:cNvPr xmlns:dgm14="http://schemas.microsoft.com/office/drawing/2010/diagram" id="0" name="" descr="Collaborative.&#10;&#10;" title="DSRIP Shared Traits."/>
        </a:ext>
      </dgm:extLst>
    </dgm:pt>
    <dgm:pt modelId="{A324A6F1-9F15-429D-96D1-F0D8F74D6C96}" type="parTrans" cxnId="{01DB15D0-988E-4CAA-8A2C-3B38B5AFB019}">
      <dgm:prSet/>
      <dgm:spPr/>
      <dgm:t>
        <a:bodyPr/>
        <a:lstStyle/>
        <a:p>
          <a:endParaRPr lang="en-US"/>
        </a:p>
      </dgm:t>
    </dgm:pt>
    <dgm:pt modelId="{961E56B4-C324-4600-88F1-7DE708F53F83}" type="sibTrans" cxnId="{01DB15D0-988E-4CAA-8A2C-3B38B5AFB019}">
      <dgm:prSet/>
      <dgm:spPr/>
      <dgm:t>
        <a:bodyPr/>
        <a:lstStyle/>
        <a:p>
          <a:endParaRPr lang="en-US"/>
        </a:p>
      </dgm:t>
    </dgm:pt>
    <dgm:pt modelId="{0E677016-ABB1-444C-9077-D0A64815CE07}">
      <dgm:prSet phldrT="[Text]" custT="1"/>
      <dgm:spPr/>
      <dgm:t>
        <a:bodyPr/>
        <a:lstStyle/>
        <a:p>
          <a:r>
            <a:rPr lang="en-US" sz="1800" dirty="0"/>
            <a:t>Collaborative process reflects the needs of the communities and inputs of stakeholders.</a:t>
          </a:r>
        </a:p>
      </dgm:t>
      <dgm:extLst>
        <a:ext uri="{E40237B7-FDA0-4F09-8148-C483321AD2D9}">
          <dgm14:cNvPr xmlns:dgm14="http://schemas.microsoft.com/office/drawing/2010/diagram" id="0" name="" descr="Collaborative process reflects the needs of the communities and inputs of stakeholders." title="Collaborative."/>
        </a:ext>
      </dgm:extLst>
    </dgm:pt>
    <dgm:pt modelId="{0E11F660-F1FB-4EF6-B10A-3903BDF7861C}" type="parTrans" cxnId="{7B9153D4-57C8-417F-AF53-0F4485B4D1F4}">
      <dgm:prSet/>
      <dgm:spPr/>
      <dgm:t>
        <a:bodyPr/>
        <a:lstStyle/>
        <a:p>
          <a:endParaRPr lang="en-US"/>
        </a:p>
      </dgm:t>
    </dgm:pt>
    <dgm:pt modelId="{014E6148-D0FF-4559-BAA4-4346CF244B21}" type="sibTrans" cxnId="{7B9153D4-57C8-417F-AF53-0F4485B4D1F4}">
      <dgm:prSet/>
      <dgm:spPr/>
      <dgm:t>
        <a:bodyPr/>
        <a:lstStyle/>
        <a:p>
          <a:endParaRPr lang="en-US"/>
        </a:p>
      </dgm:t>
    </dgm:pt>
    <dgm:pt modelId="{B29A40D0-664F-4C1F-B4F7-3957EC526686}">
      <dgm:prSet phldrT="[Text]" custT="1"/>
      <dgm:spPr/>
      <dgm:t>
        <a:bodyPr/>
        <a:lstStyle/>
        <a:p>
          <a:r>
            <a:rPr lang="en-US" sz="2400" dirty="0"/>
            <a:t>Value Driven</a:t>
          </a:r>
        </a:p>
      </dgm:t>
      <dgm:extLst>
        <a:ext uri="{E40237B7-FDA0-4F09-8148-C483321AD2D9}">
          <dgm14:cNvPr xmlns:dgm14="http://schemas.microsoft.com/office/drawing/2010/diagram" id="0" name="" descr="Value Driven.&#10;" title="DSRIP Shared Traits."/>
        </a:ext>
      </dgm:extLst>
    </dgm:pt>
    <dgm:pt modelId="{57AE5455-0F17-4D4D-A348-426DACA4336B}" type="parTrans" cxnId="{79ECC640-8389-4FAC-AE24-666EAFEABAF8}">
      <dgm:prSet/>
      <dgm:spPr/>
      <dgm:t>
        <a:bodyPr/>
        <a:lstStyle/>
        <a:p>
          <a:endParaRPr lang="en-US"/>
        </a:p>
      </dgm:t>
    </dgm:pt>
    <dgm:pt modelId="{15210DCF-AC21-4F8D-B684-A6F3EA4DBC6B}" type="sibTrans" cxnId="{79ECC640-8389-4FAC-AE24-666EAFEABAF8}">
      <dgm:prSet/>
      <dgm:spPr/>
      <dgm:t>
        <a:bodyPr/>
        <a:lstStyle/>
        <a:p>
          <a:endParaRPr lang="en-US"/>
        </a:p>
      </dgm:t>
    </dgm:pt>
    <dgm:pt modelId="{48F7FEB2-B59E-4B91-A8A0-C19085F67F61}">
      <dgm:prSet phldrT="[Text]" custT="1"/>
      <dgm:spPr/>
      <dgm:t>
        <a:bodyPr/>
        <a:lstStyle/>
        <a:p>
          <a:r>
            <a:rPr lang="en-US" sz="2400" dirty="0"/>
            <a:t>Accountable</a:t>
          </a:r>
        </a:p>
      </dgm:t>
      <dgm:extLst>
        <a:ext uri="{E40237B7-FDA0-4F09-8148-C483321AD2D9}">
          <dgm14:cNvPr xmlns:dgm14="http://schemas.microsoft.com/office/drawing/2010/diagram" id="0" name="" descr="Accountable.&#10;&#10;" title="DSRIP Shared Traits."/>
        </a:ext>
      </dgm:extLst>
    </dgm:pt>
    <dgm:pt modelId="{CC9AAE43-247C-46F2-B342-D106A887DA15}" type="parTrans" cxnId="{5371AC4A-4E76-4E2B-BC1F-CFEC9B87D109}">
      <dgm:prSet/>
      <dgm:spPr/>
      <dgm:t>
        <a:bodyPr/>
        <a:lstStyle/>
        <a:p>
          <a:endParaRPr lang="en-US"/>
        </a:p>
      </dgm:t>
    </dgm:pt>
    <dgm:pt modelId="{6321E50F-7347-4949-B8BE-A3E388BB09CB}" type="sibTrans" cxnId="{5371AC4A-4E76-4E2B-BC1F-CFEC9B87D109}">
      <dgm:prSet/>
      <dgm:spPr/>
      <dgm:t>
        <a:bodyPr/>
        <a:lstStyle/>
        <a:p>
          <a:endParaRPr lang="en-US"/>
        </a:p>
      </dgm:t>
    </dgm:pt>
    <dgm:pt modelId="{985B6B1F-0DAE-42E3-BB47-2AD7D2A79084}">
      <dgm:prSet phldrT="[Text]" custT="1"/>
      <dgm:spPr/>
      <dgm:t>
        <a:bodyPr/>
        <a:lstStyle/>
        <a:p>
          <a:r>
            <a:rPr lang="en-US" sz="1800" dirty="0"/>
            <a:t>Providers are held to common performance standards, deliverables and timelines.</a:t>
          </a:r>
        </a:p>
      </dgm:t>
      <dgm:extLst>
        <a:ext uri="{E40237B7-FDA0-4F09-8148-C483321AD2D9}">
          <dgm14:cNvPr xmlns:dgm14="http://schemas.microsoft.com/office/drawing/2010/diagram" id="0" name="" descr="Providers are held to common performance standards, deliverables and timelines." title="Accountable."/>
        </a:ext>
      </dgm:extLst>
    </dgm:pt>
    <dgm:pt modelId="{51CB4249-5209-42A9-84A9-38DBE20F135B}" type="parTrans" cxnId="{17D95E04-7008-4C8F-8720-0BFD1D7796D7}">
      <dgm:prSet/>
      <dgm:spPr/>
      <dgm:t>
        <a:bodyPr/>
        <a:lstStyle/>
        <a:p>
          <a:endParaRPr lang="en-US"/>
        </a:p>
      </dgm:t>
    </dgm:pt>
    <dgm:pt modelId="{8CFAE97F-3187-4891-B1C2-A24268219193}" type="sibTrans" cxnId="{17D95E04-7008-4C8F-8720-0BFD1D7796D7}">
      <dgm:prSet/>
      <dgm:spPr/>
      <dgm:t>
        <a:bodyPr/>
        <a:lstStyle/>
        <a:p>
          <a:endParaRPr lang="en-US"/>
        </a:p>
      </dgm:t>
    </dgm:pt>
    <dgm:pt modelId="{2937A6EA-4030-46FF-B36B-EFD12A7E76CE}">
      <dgm:prSet phldrT="[Text]" custT="1"/>
      <dgm:spPr/>
      <dgm:t>
        <a:bodyPr/>
        <a:lstStyle/>
        <a:p>
          <a:r>
            <a:rPr lang="en-US" sz="1800" dirty="0"/>
            <a:t>Focus on increasing value to patients, community, payers and other stakeholders.</a:t>
          </a:r>
        </a:p>
      </dgm:t>
      <dgm:extLst>
        <a:ext uri="{E40237B7-FDA0-4F09-8148-C483321AD2D9}">
          <dgm14:cNvPr xmlns:dgm14="http://schemas.microsoft.com/office/drawing/2010/diagram" id="0" name="" descr="Focus on increasing value to patients, community, payers and other stakeholders." title="Value Driven."/>
        </a:ext>
      </dgm:extLst>
    </dgm:pt>
    <dgm:pt modelId="{051C3E95-5F2B-4FEB-97A5-BFA30FEE44B4}" type="parTrans" cxnId="{A2D8CC19-BEBD-4C86-8A90-291ADE0E3735}">
      <dgm:prSet/>
      <dgm:spPr/>
      <dgm:t>
        <a:bodyPr/>
        <a:lstStyle/>
        <a:p>
          <a:endParaRPr lang="en-US"/>
        </a:p>
      </dgm:t>
    </dgm:pt>
    <dgm:pt modelId="{B3262A31-A3C6-4716-8ECD-8D5A22711DE1}" type="sibTrans" cxnId="{A2D8CC19-BEBD-4C86-8A90-291ADE0E3735}">
      <dgm:prSet/>
      <dgm:spPr/>
      <dgm:t>
        <a:bodyPr/>
        <a:lstStyle/>
        <a:p>
          <a:endParaRPr lang="en-US"/>
        </a:p>
      </dgm:t>
    </dgm:pt>
    <dgm:pt modelId="{067124A7-6248-45BF-991B-48AADC44A73C}" type="pres">
      <dgm:prSet presAssocID="{8739871F-B626-478D-8405-DA66716A60A2}" presName="Name0" presStyleCnt="0">
        <dgm:presLayoutVars>
          <dgm:dir/>
          <dgm:animLvl val="lvl"/>
          <dgm:resizeHandles val="exact"/>
        </dgm:presLayoutVars>
      </dgm:prSet>
      <dgm:spPr/>
    </dgm:pt>
    <dgm:pt modelId="{E8A01C08-6947-4662-A9FE-CA0BE6225E2F}" type="pres">
      <dgm:prSet presAssocID="{4CA8A684-72F9-4B1C-AEDC-16878C81ABA9}" presName="linNode" presStyleCnt="0"/>
      <dgm:spPr/>
    </dgm:pt>
    <dgm:pt modelId="{8A307AE0-EC26-4C71-8CA3-D44F7B1F3E6E}" type="pres">
      <dgm:prSet presAssocID="{4CA8A684-72F9-4B1C-AEDC-16878C81ABA9}" presName="parentText" presStyleLbl="node1" presStyleIdx="0" presStyleCnt="5" custLinFactNeighborX="335" custLinFactNeighborY="-10286">
        <dgm:presLayoutVars>
          <dgm:chMax val="1"/>
          <dgm:bulletEnabled val="1"/>
        </dgm:presLayoutVars>
      </dgm:prSet>
      <dgm:spPr/>
    </dgm:pt>
    <dgm:pt modelId="{E4F75821-2CF0-4ECE-9962-C32F5F6BF355}" type="pres">
      <dgm:prSet presAssocID="{4CA8A684-72F9-4B1C-AEDC-16878C81ABA9}" presName="descendantText" presStyleLbl="alignAccFollowNode1" presStyleIdx="0" presStyleCnt="5" custScaleY="125571">
        <dgm:presLayoutVars>
          <dgm:bulletEnabled val="1"/>
        </dgm:presLayoutVars>
      </dgm:prSet>
      <dgm:spPr/>
    </dgm:pt>
    <dgm:pt modelId="{165B3F28-5F68-499E-969D-0A7F779C4016}" type="pres">
      <dgm:prSet presAssocID="{AACC4A3A-21C8-4C07-8E51-013036A5A987}" presName="sp" presStyleCnt="0"/>
      <dgm:spPr/>
    </dgm:pt>
    <dgm:pt modelId="{56473DF7-33AB-4874-8ED1-B84F8CCD6B8C}" type="pres">
      <dgm:prSet presAssocID="{EBBF723F-DC63-407E-85C5-BABAAC75B83E}" presName="linNode" presStyleCnt="0"/>
      <dgm:spPr/>
    </dgm:pt>
    <dgm:pt modelId="{42560E9F-65B1-4B50-86FB-4B64FBF7F939}" type="pres">
      <dgm:prSet presAssocID="{EBBF723F-DC63-407E-85C5-BABAAC75B83E}" presName="parentText" presStyleLbl="node1" presStyleIdx="1" presStyleCnt="5">
        <dgm:presLayoutVars>
          <dgm:chMax val="1"/>
          <dgm:bulletEnabled val="1"/>
        </dgm:presLayoutVars>
      </dgm:prSet>
      <dgm:spPr/>
    </dgm:pt>
    <dgm:pt modelId="{7DB26F1B-0E23-4F8B-9C32-7704BA06A58E}" type="pres">
      <dgm:prSet presAssocID="{EBBF723F-DC63-407E-85C5-BABAAC75B83E}" presName="descendantText" presStyleLbl="alignAccFollowNode1" presStyleIdx="1" presStyleCnt="5" custScaleY="117358">
        <dgm:presLayoutVars>
          <dgm:bulletEnabled val="1"/>
        </dgm:presLayoutVars>
      </dgm:prSet>
      <dgm:spPr/>
    </dgm:pt>
    <dgm:pt modelId="{63B6EC0D-AE91-48EC-BDAD-9B0A44A98C98}" type="pres">
      <dgm:prSet presAssocID="{D296C266-0912-46D0-B250-FFAC7820466C}" presName="sp" presStyleCnt="0"/>
      <dgm:spPr/>
    </dgm:pt>
    <dgm:pt modelId="{2B4B2FE0-E53B-40CA-987A-FE89BA42F092}" type="pres">
      <dgm:prSet presAssocID="{207E1A19-3180-4AD3-A7CA-84B4B67363BE}" presName="linNode" presStyleCnt="0"/>
      <dgm:spPr/>
    </dgm:pt>
    <dgm:pt modelId="{C8B092F7-9284-486D-B0B3-49D3B27A9AA4}" type="pres">
      <dgm:prSet presAssocID="{207E1A19-3180-4AD3-A7CA-84B4B67363BE}" presName="parentText" presStyleLbl="node1" presStyleIdx="2" presStyleCnt="5">
        <dgm:presLayoutVars>
          <dgm:chMax val="1"/>
          <dgm:bulletEnabled val="1"/>
        </dgm:presLayoutVars>
      </dgm:prSet>
      <dgm:spPr/>
    </dgm:pt>
    <dgm:pt modelId="{F4108479-2553-4B88-9681-5B519E6EFA32}" type="pres">
      <dgm:prSet presAssocID="{207E1A19-3180-4AD3-A7CA-84B4B67363BE}" presName="descendantText" presStyleLbl="alignAccFollowNode1" presStyleIdx="2" presStyleCnt="5" custScaleY="121047">
        <dgm:presLayoutVars>
          <dgm:bulletEnabled val="1"/>
        </dgm:presLayoutVars>
      </dgm:prSet>
      <dgm:spPr/>
    </dgm:pt>
    <dgm:pt modelId="{5B41FE03-3FBF-4ED5-9A3A-DCAD7C3A90E2}" type="pres">
      <dgm:prSet presAssocID="{961E56B4-C324-4600-88F1-7DE708F53F83}" presName="sp" presStyleCnt="0"/>
      <dgm:spPr/>
    </dgm:pt>
    <dgm:pt modelId="{C0F3D1A7-AAF5-44DB-9533-FE564CBB8DD1}" type="pres">
      <dgm:prSet presAssocID="{48F7FEB2-B59E-4B91-A8A0-C19085F67F61}" presName="linNode" presStyleCnt="0"/>
      <dgm:spPr/>
    </dgm:pt>
    <dgm:pt modelId="{B824F460-A1A8-4D06-9F6F-DEA2A247C8B9}" type="pres">
      <dgm:prSet presAssocID="{48F7FEB2-B59E-4B91-A8A0-C19085F67F61}" presName="parentText" presStyleLbl="node1" presStyleIdx="3" presStyleCnt="5">
        <dgm:presLayoutVars>
          <dgm:chMax val="1"/>
          <dgm:bulletEnabled val="1"/>
        </dgm:presLayoutVars>
      </dgm:prSet>
      <dgm:spPr/>
    </dgm:pt>
    <dgm:pt modelId="{E7E032C7-3963-46F0-8EDD-E76457748D86}" type="pres">
      <dgm:prSet presAssocID="{48F7FEB2-B59E-4B91-A8A0-C19085F67F61}" presName="descendantText" presStyleLbl="alignAccFollowNode1" presStyleIdx="3" presStyleCnt="5" custScaleY="118499">
        <dgm:presLayoutVars>
          <dgm:bulletEnabled val="1"/>
        </dgm:presLayoutVars>
      </dgm:prSet>
      <dgm:spPr/>
    </dgm:pt>
    <dgm:pt modelId="{47CF46D5-A68C-41D7-A27E-C2C026712399}" type="pres">
      <dgm:prSet presAssocID="{6321E50F-7347-4949-B8BE-A3E388BB09CB}" presName="sp" presStyleCnt="0"/>
      <dgm:spPr/>
    </dgm:pt>
    <dgm:pt modelId="{4D172FE2-45E1-40F3-8DFB-7F52FCCFA8FE}" type="pres">
      <dgm:prSet presAssocID="{B29A40D0-664F-4C1F-B4F7-3957EC526686}" presName="linNode" presStyleCnt="0"/>
      <dgm:spPr/>
    </dgm:pt>
    <dgm:pt modelId="{0D603457-E9DC-416A-B7FB-7520684D9B3E}" type="pres">
      <dgm:prSet presAssocID="{B29A40D0-664F-4C1F-B4F7-3957EC526686}" presName="parentText" presStyleLbl="node1" presStyleIdx="4" presStyleCnt="5">
        <dgm:presLayoutVars>
          <dgm:chMax val="1"/>
          <dgm:bulletEnabled val="1"/>
        </dgm:presLayoutVars>
      </dgm:prSet>
      <dgm:spPr/>
    </dgm:pt>
    <dgm:pt modelId="{A1E946F0-6342-4530-93B6-2B689392B4A9}" type="pres">
      <dgm:prSet presAssocID="{B29A40D0-664F-4C1F-B4F7-3957EC526686}" presName="descendantText" presStyleLbl="alignAccFollowNode1" presStyleIdx="4" presStyleCnt="5" custScaleY="144263">
        <dgm:presLayoutVars>
          <dgm:bulletEnabled val="1"/>
        </dgm:presLayoutVars>
      </dgm:prSet>
      <dgm:spPr/>
    </dgm:pt>
  </dgm:ptLst>
  <dgm:cxnLst>
    <dgm:cxn modelId="{17D95E04-7008-4C8F-8720-0BFD1D7796D7}" srcId="{48F7FEB2-B59E-4B91-A8A0-C19085F67F61}" destId="{985B6B1F-0DAE-42E3-BB47-2AD7D2A79084}" srcOrd="0" destOrd="0" parTransId="{51CB4249-5209-42A9-84A9-38DBE20F135B}" sibTransId="{8CFAE97F-3187-4891-B1C2-A24268219193}"/>
    <dgm:cxn modelId="{82DF5013-F53A-47FC-86C3-FC79AB9CE7E9}" type="presOf" srcId="{EBBF723F-DC63-407E-85C5-BABAAC75B83E}" destId="{42560E9F-65B1-4B50-86FB-4B64FBF7F939}" srcOrd="0" destOrd="0" presId="urn:microsoft.com/office/officeart/2005/8/layout/vList5"/>
    <dgm:cxn modelId="{36055218-556C-46ED-A513-0CD5CBA861DA}" srcId="{4CA8A684-72F9-4B1C-AEDC-16878C81ABA9}" destId="{FF601FAE-C067-4B0A-9499-5046356D80A6}" srcOrd="0" destOrd="0" parTransId="{E7A57312-3844-4084-9B59-9067EC272BF3}" sibTransId="{0DDC254E-05F1-4FB9-861F-0D25340C573B}"/>
    <dgm:cxn modelId="{A2D8CC19-BEBD-4C86-8A90-291ADE0E3735}" srcId="{B29A40D0-664F-4C1F-B4F7-3957EC526686}" destId="{2937A6EA-4030-46FF-B36B-EFD12A7E76CE}" srcOrd="0" destOrd="0" parTransId="{051C3E95-5F2B-4FEB-97A5-BFA30FEE44B4}" sibTransId="{B3262A31-A3C6-4716-8ECD-8D5A22711DE1}"/>
    <dgm:cxn modelId="{D98ABF30-9DA8-44B6-9299-FDBAD19E31AB}" type="presOf" srcId="{48F7FEB2-B59E-4B91-A8A0-C19085F67F61}" destId="{B824F460-A1A8-4D06-9F6F-DEA2A247C8B9}" srcOrd="0" destOrd="0" presId="urn:microsoft.com/office/officeart/2005/8/layout/vList5"/>
    <dgm:cxn modelId="{D2F78A3E-AA04-4CA5-A8CC-9405F2D77F71}" type="presOf" srcId="{FA13596A-D26C-4E39-B16E-9B8796988D93}" destId="{7DB26F1B-0E23-4F8B-9C32-7704BA06A58E}" srcOrd="0" destOrd="0" presId="urn:microsoft.com/office/officeart/2005/8/layout/vList5"/>
    <dgm:cxn modelId="{79ECC640-8389-4FAC-AE24-666EAFEABAF8}" srcId="{8739871F-B626-478D-8405-DA66716A60A2}" destId="{B29A40D0-664F-4C1F-B4F7-3957EC526686}" srcOrd="4" destOrd="0" parTransId="{57AE5455-0F17-4D4D-A348-426DACA4336B}" sibTransId="{15210DCF-AC21-4F8D-B684-A6F3EA4DBC6B}"/>
    <dgm:cxn modelId="{69C63961-061A-404C-B000-9E60C2403E52}" srcId="{8739871F-B626-478D-8405-DA66716A60A2}" destId="{4CA8A684-72F9-4B1C-AEDC-16878C81ABA9}" srcOrd="0" destOrd="0" parTransId="{51AF0F27-8C7D-403F-89A6-69BB83AB8435}" sibTransId="{AACC4A3A-21C8-4C07-8E51-013036A5A987}"/>
    <dgm:cxn modelId="{CBAC5965-6967-46C1-B2B7-8A6C84B5B8EA}" type="presOf" srcId="{FF601FAE-C067-4B0A-9499-5046356D80A6}" destId="{E4F75821-2CF0-4ECE-9962-C32F5F6BF355}" srcOrd="0" destOrd="0" presId="urn:microsoft.com/office/officeart/2005/8/layout/vList5"/>
    <dgm:cxn modelId="{5371AC4A-4E76-4E2B-BC1F-CFEC9B87D109}" srcId="{8739871F-B626-478D-8405-DA66716A60A2}" destId="{48F7FEB2-B59E-4B91-A8A0-C19085F67F61}" srcOrd="3" destOrd="0" parTransId="{CC9AAE43-247C-46F2-B342-D106A887DA15}" sibTransId="{6321E50F-7347-4949-B8BE-A3E388BB09CB}"/>
    <dgm:cxn modelId="{6833D24E-E1F1-4DA2-A683-F6D30770DC2E}" type="presOf" srcId="{2937A6EA-4030-46FF-B36B-EFD12A7E76CE}" destId="{A1E946F0-6342-4530-93B6-2B689392B4A9}" srcOrd="0" destOrd="0" presId="urn:microsoft.com/office/officeart/2005/8/layout/vList5"/>
    <dgm:cxn modelId="{6C95AF52-AA1A-4F6F-9FE6-143562A29CC9}" type="presOf" srcId="{8739871F-B626-478D-8405-DA66716A60A2}" destId="{067124A7-6248-45BF-991B-48AADC44A73C}" srcOrd="0" destOrd="0" presId="urn:microsoft.com/office/officeart/2005/8/layout/vList5"/>
    <dgm:cxn modelId="{5712FF8D-BBA6-4DB2-841F-9C202556B6F3}" type="presOf" srcId="{207E1A19-3180-4AD3-A7CA-84B4B67363BE}" destId="{C8B092F7-9284-486D-B0B3-49D3B27A9AA4}" srcOrd="0" destOrd="0" presId="urn:microsoft.com/office/officeart/2005/8/layout/vList5"/>
    <dgm:cxn modelId="{12294B9F-4108-4C68-BBC7-CF48192EB810}" type="presOf" srcId="{0E677016-ABB1-444C-9077-D0A64815CE07}" destId="{F4108479-2553-4B88-9681-5B519E6EFA32}" srcOrd="0" destOrd="0" presId="urn:microsoft.com/office/officeart/2005/8/layout/vList5"/>
    <dgm:cxn modelId="{BA60A3AE-8B8C-4EA5-B459-9D0AD18E4BDC}" type="presOf" srcId="{4CA8A684-72F9-4B1C-AEDC-16878C81ABA9}" destId="{8A307AE0-EC26-4C71-8CA3-D44F7B1F3E6E}" srcOrd="0" destOrd="0" presId="urn:microsoft.com/office/officeart/2005/8/layout/vList5"/>
    <dgm:cxn modelId="{3EE4A9AE-4217-4725-A5F6-0BA2BB10A6B9}" srcId="{EBBF723F-DC63-407E-85C5-BABAAC75B83E}" destId="{FA13596A-D26C-4E39-B16E-9B8796988D93}" srcOrd="0" destOrd="0" parTransId="{E01CAD55-2B2C-4AFF-9A5B-CEAF34DAE599}" sibTransId="{BB595170-D1FE-4685-9915-6CEA62F0BC26}"/>
    <dgm:cxn modelId="{D0B840B6-1BFF-4E8A-8F0F-13CA21810192}" srcId="{8739871F-B626-478D-8405-DA66716A60A2}" destId="{EBBF723F-DC63-407E-85C5-BABAAC75B83E}" srcOrd="1" destOrd="0" parTransId="{70608989-B920-40B9-8360-1F71E621F10C}" sibTransId="{D296C266-0912-46D0-B250-FFAC7820466C}"/>
    <dgm:cxn modelId="{01DB15D0-988E-4CAA-8A2C-3B38B5AFB019}" srcId="{8739871F-B626-478D-8405-DA66716A60A2}" destId="{207E1A19-3180-4AD3-A7CA-84B4B67363BE}" srcOrd="2" destOrd="0" parTransId="{A324A6F1-9F15-429D-96D1-F0D8F74D6C96}" sibTransId="{961E56B4-C324-4600-88F1-7DE708F53F83}"/>
    <dgm:cxn modelId="{7B9153D4-57C8-417F-AF53-0F4485B4D1F4}" srcId="{207E1A19-3180-4AD3-A7CA-84B4B67363BE}" destId="{0E677016-ABB1-444C-9077-D0A64815CE07}" srcOrd="0" destOrd="0" parTransId="{0E11F660-F1FB-4EF6-B10A-3903BDF7861C}" sibTransId="{014E6148-D0FF-4559-BAA4-4346CF244B21}"/>
    <dgm:cxn modelId="{19A15AD4-EB8E-4DD8-A294-D35197B672E4}" type="presOf" srcId="{985B6B1F-0DAE-42E3-BB47-2AD7D2A79084}" destId="{E7E032C7-3963-46F0-8EDD-E76457748D86}" srcOrd="0" destOrd="0" presId="urn:microsoft.com/office/officeart/2005/8/layout/vList5"/>
    <dgm:cxn modelId="{279725FA-B4E5-4729-BDFA-4D30642C8830}" type="presOf" srcId="{B29A40D0-664F-4C1F-B4F7-3957EC526686}" destId="{0D603457-E9DC-416A-B7FB-7520684D9B3E}" srcOrd="0" destOrd="0" presId="urn:microsoft.com/office/officeart/2005/8/layout/vList5"/>
    <dgm:cxn modelId="{4AB0C0F3-65FD-46D6-82E3-B28DC919068E}" type="presParOf" srcId="{067124A7-6248-45BF-991B-48AADC44A73C}" destId="{E8A01C08-6947-4662-A9FE-CA0BE6225E2F}" srcOrd="0" destOrd="0" presId="urn:microsoft.com/office/officeart/2005/8/layout/vList5"/>
    <dgm:cxn modelId="{10D51116-ABDE-47EB-8E88-86DD48B3A905}" type="presParOf" srcId="{E8A01C08-6947-4662-A9FE-CA0BE6225E2F}" destId="{8A307AE0-EC26-4C71-8CA3-D44F7B1F3E6E}" srcOrd="0" destOrd="0" presId="urn:microsoft.com/office/officeart/2005/8/layout/vList5"/>
    <dgm:cxn modelId="{913EF1DE-D900-4E76-9698-B4DC78E30634}" type="presParOf" srcId="{E8A01C08-6947-4662-A9FE-CA0BE6225E2F}" destId="{E4F75821-2CF0-4ECE-9962-C32F5F6BF355}" srcOrd="1" destOrd="0" presId="urn:microsoft.com/office/officeart/2005/8/layout/vList5"/>
    <dgm:cxn modelId="{7517CA1A-372E-41CF-815B-57551C5AA1E5}" type="presParOf" srcId="{067124A7-6248-45BF-991B-48AADC44A73C}" destId="{165B3F28-5F68-499E-969D-0A7F779C4016}" srcOrd="1" destOrd="0" presId="urn:microsoft.com/office/officeart/2005/8/layout/vList5"/>
    <dgm:cxn modelId="{9EA86C6D-E850-472D-8017-9443DFDB8C0B}" type="presParOf" srcId="{067124A7-6248-45BF-991B-48AADC44A73C}" destId="{56473DF7-33AB-4874-8ED1-B84F8CCD6B8C}" srcOrd="2" destOrd="0" presId="urn:microsoft.com/office/officeart/2005/8/layout/vList5"/>
    <dgm:cxn modelId="{89A2E3E3-6C78-4A01-A403-AB363F0241D4}" type="presParOf" srcId="{56473DF7-33AB-4874-8ED1-B84F8CCD6B8C}" destId="{42560E9F-65B1-4B50-86FB-4B64FBF7F939}" srcOrd="0" destOrd="0" presId="urn:microsoft.com/office/officeart/2005/8/layout/vList5"/>
    <dgm:cxn modelId="{3A747311-A650-4EF1-9764-A4EE8EEECCDE}" type="presParOf" srcId="{56473DF7-33AB-4874-8ED1-B84F8CCD6B8C}" destId="{7DB26F1B-0E23-4F8B-9C32-7704BA06A58E}" srcOrd="1" destOrd="0" presId="urn:microsoft.com/office/officeart/2005/8/layout/vList5"/>
    <dgm:cxn modelId="{6F9241FD-2234-430B-88FF-9A1C7D05DC45}" type="presParOf" srcId="{067124A7-6248-45BF-991B-48AADC44A73C}" destId="{63B6EC0D-AE91-48EC-BDAD-9B0A44A98C98}" srcOrd="3" destOrd="0" presId="urn:microsoft.com/office/officeart/2005/8/layout/vList5"/>
    <dgm:cxn modelId="{23B1ACD0-7D94-4E02-8D1F-1C283784AB72}" type="presParOf" srcId="{067124A7-6248-45BF-991B-48AADC44A73C}" destId="{2B4B2FE0-E53B-40CA-987A-FE89BA42F092}" srcOrd="4" destOrd="0" presId="urn:microsoft.com/office/officeart/2005/8/layout/vList5"/>
    <dgm:cxn modelId="{453964E8-BB53-4A63-9680-D796CF7203DB}" type="presParOf" srcId="{2B4B2FE0-E53B-40CA-987A-FE89BA42F092}" destId="{C8B092F7-9284-486D-B0B3-49D3B27A9AA4}" srcOrd="0" destOrd="0" presId="urn:microsoft.com/office/officeart/2005/8/layout/vList5"/>
    <dgm:cxn modelId="{1B288791-F930-4D09-BC30-6708FE3B6924}" type="presParOf" srcId="{2B4B2FE0-E53B-40CA-987A-FE89BA42F092}" destId="{F4108479-2553-4B88-9681-5B519E6EFA32}" srcOrd="1" destOrd="0" presId="urn:microsoft.com/office/officeart/2005/8/layout/vList5"/>
    <dgm:cxn modelId="{DA7FDF22-9B1D-4044-BCA6-E75F5FF8C114}" type="presParOf" srcId="{067124A7-6248-45BF-991B-48AADC44A73C}" destId="{5B41FE03-3FBF-4ED5-9A3A-DCAD7C3A90E2}" srcOrd="5" destOrd="0" presId="urn:microsoft.com/office/officeart/2005/8/layout/vList5"/>
    <dgm:cxn modelId="{20C488FB-FC4C-4F4F-9C5E-494EB05B4583}" type="presParOf" srcId="{067124A7-6248-45BF-991B-48AADC44A73C}" destId="{C0F3D1A7-AAF5-44DB-9533-FE564CBB8DD1}" srcOrd="6" destOrd="0" presId="urn:microsoft.com/office/officeart/2005/8/layout/vList5"/>
    <dgm:cxn modelId="{F3B65DB6-38E1-4681-BBD0-15E1DE4CE3CA}" type="presParOf" srcId="{C0F3D1A7-AAF5-44DB-9533-FE564CBB8DD1}" destId="{B824F460-A1A8-4D06-9F6F-DEA2A247C8B9}" srcOrd="0" destOrd="0" presId="urn:microsoft.com/office/officeart/2005/8/layout/vList5"/>
    <dgm:cxn modelId="{F4B5944F-A563-4282-9E65-8847F2A5A94C}" type="presParOf" srcId="{C0F3D1A7-AAF5-44DB-9533-FE564CBB8DD1}" destId="{E7E032C7-3963-46F0-8EDD-E76457748D86}" srcOrd="1" destOrd="0" presId="urn:microsoft.com/office/officeart/2005/8/layout/vList5"/>
    <dgm:cxn modelId="{A59C84F7-FB44-4354-ACCA-9232A6998A1F}" type="presParOf" srcId="{067124A7-6248-45BF-991B-48AADC44A73C}" destId="{47CF46D5-A68C-41D7-A27E-C2C026712399}" srcOrd="7" destOrd="0" presId="urn:microsoft.com/office/officeart/2005/8/layout/vList5"/>
    <dgm:cxn modelId="{AC409D45-88B6-4C1D-9353-24688B1A65B1}" type="presParOf" srcId="{067124A7-6248-45BF-991B-48AADC44A73C}" destId="{4D172FE2-45E1-40F3-8DFB-7F52FCCFA8FE}" srcOrd="8" destOrd="0" presId="urn:microsoft.com/office/officeart/2005/8/layout/vList5"/>
    <dgm:cxn modelId="{3098F140-F10F-4048-8AF6-7A5906EE68D0}" type="presParOf" srcId="{4D172FE2-45E1-40F3-8DFB-7F52FCCFA8FE}" destId="{0D603457-E9DC-416A-B7FB-7520684D9B3E}" srcOrd="0" destOrd="0" presId="urn:microsoft.com/office/officeart/2005/8/layout/vList5"/>
    <dgm:cxn modelId="{34CD9DDA-2B87-4F19-ADAA-F135470D24F5}" type="presParOf" srcId="{4D172FE2-45E1-40F3-8DFB-7F52FCCFA8FE}" destId="{A1E946F0-6342-4530-93B6-2B689392B4A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F75821-2CF0-4ECE-9962-C32F5F6BF355}">
      <dsp:nvSpPr>
        <dsp:cNvPr id="0" name=""/>
        <dsp:cNvSpPr/>
      </dsp:nvSpPr>
      <dsp:spPr>
        <a:xfrm rot="5400000">
          <a:off x="4855740" y="-2079970"/>
          <a:ext cx="771012" cy="4932937"/>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Better patient care &amp; experience through a more efficient, patient-centered and coordinated system.</a:t>
          </a:r>
        </a:p>
      </dsp:txBody>
      <dsp:txXfrm rot="-5400000">
        <a:off x="2774778" y="38630"/>
        <a:ext cx="4895299" cy="695736"/>
      </dsp:txXfrm>
    </dsp:sp>
    <dsp:sp modelId="{8A307AE0-EC26-4C71-8CA3-D44F7B1F3E6E}">
      <dsp:nvSpPr>
        <dsp:cNvPr id="0" name=""/>
        <dsp:cNvSpPr/>
      </dsp:nvSpPr>
      <dsp:spPr>
        <a:xfrm>
          <a:off x="16525" y="0"/>
          <a:ext cx="2774777" cy="76750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Patient Centered</a:t>
          </a:r>
        </a:p>
      </dsp:txBody>
      <dsp:txXfrm>
        <a:off x="53992" y="37467"/>
        <a:ext cx="2699843" cy="692572"/>
      </dsp:txXfrm>
    </dsp:sp>
    <dsp:sp modelId="{7DB26F1B-0E23-4F8B-9C32-7704BA06A58E}">
      <dsp:nvSpPr>
        <dsp:cNvPr id="0" name=""/>
        <dsp:cNvSpPr/>
      </dsp:nvSpPr>
      <dsp:spPr>
        <a:xfrm rot="5400000">
          <a:off x="4886077" y="-1274746"/>
          <a:ext cx="720584" cy="4937760"/>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Decision-making process takes place in the public eye, ensuring processes are clear and aligned across providers.</a:t>
          </a:r>
        </a:p>
      </dsp:txBody>
      <dsp:txXfrm rot="-5400000">
        <a:off x="2777489" y="869018"/>
        <a:ext cx="4902584" cy="650232"/>
      </dsp:txXfrm>
    </dsp:sp>
    <dsp:sp modelId="{42560E9F-65B1-4B50-86FB-4B64FBF7F939}">
      <dsp:nvSpPr>
        <dsp:cNvPr id="0" name=""/>
        <dsp:cNvSpPr/>
      </dsp:nvSpPr>
      <dsp:spPr>
        <a:xfrm>
          <a:off x="0" y="810379"/>
          <a:ext cx="2777490" cy="76750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Transparent</a:t>
          </a:r>
        </a:p>
      </dsp:txBody>
      <dsp:txXfrm>
        <a:off x="37467" y="847846"/>
        <a:ext cx="2702556" cy="692572"/>
      </dsp:txXfrm>
    </dsp:sp>
    <dsp:sp modelId="{F4108479-2553-4B88-9681-5B519E6EFA32}">
      <dsp:nvSpPr>
        <dsp:cNvPr id="0" name=""/>
        <dsp:cNvSpPr/>
      </dsp:nvSpPr>
      <dsp:spPr>
        <a:xfrm rot="5400000">
          <a:off x="4874752" y="-468864"/>
          <a:ext cx="743235" cy="4937760"/>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Collaborative process reflects the needs of the communities and inputs of stakeholders.</a:t>
          </a:r>
        </a:p>
      </dsp:txBody>
      <dsp:txXfrm rot="-5400000">
        <a:off x="2777490" y="1664680"/>
        <a:ext cx="4901478" cy="670671"/>
      </dsp:txXfrm>
    </dsp:sp>
    <dsp:sp modelId="{C8B092F7-9284-486D-B0B3-49D3B27A9AA4}">
      <dsp:nvSpPr>
        <dsp:cNvPr id="0" name=""/>
        <dsp:cNvSpPr/>
      </dsp:nvSpPr>
      <dsp:spPr>
        <a:xfrm>
          <a:off x="0" y="1616261"/>
          <a:ext cx="2777490" cy="76750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Collaborative</a:t>
          </a:r>
        </a:p>
      </dsp:txBody>
      <dsp:txXfrm>
        <a:off x="37467" y="1653728"/>
        <a:ext cx="2702556" cy="692572"/>
      </dsp:txXfrm>
    </dsp:sp>
    <dsp:sp modelId="{E7E032C7-3963-46F0-8EDD-E76457748D86}">
      <dsp:nvSpPr>
        <dsp:cNvPr id="0" name=""/>
        <dsp:cNvSpPr/>
      </dsp:nvSpPr>
      <dsp:spPr>
        <a:xfrm rot="5400000">
          <a:off x="4882574" y="337017"/>
          <a:ext cx="727590" cy="4937760"/>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Providers are held to common performance standards, deliverables and timelines.</a:t>
          </a:r>
        </a:p>
      </dsp:txBody>
      <dsp:txXfrm rot="-5400000">
        <a:off x="2777489" y="2477620"/>
        <a:ext cx="4902242" cy="656554"/>
      </dsp:txXfrm>
    </dsp:sp>
    <dsp:sp modelId="{B824F460-A1A8-4D06-9F6F-DEA2A247C8B9}">
      <dsp:nvSpPr>
        <dsp:cNvPr id="0" name=""/>
        <dsp:cNvSpPr/>
      </dsp:nvSpPr>
      <dsp:spPr>
        <a:xfrm>
          <a:off x="0" y="2422143"/>
          <a:ext cx="2777490" cy="76750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Accountable</a:t>
          </a:r>
        </a:p>
      </dsp:txBody>
      <dsp:txXfrm>
        <a:off x="37467" y="2459610"/>
        <a:ext cx="2702556" cy="692572"/>
      </dsp:txXfrm>
    </dsp:sp>
    <dsp:sp modelId="{A1E946F0-6342-4530-93B6-2B689392B4A9}">
      <dsp:nvSpPr>
        <dsp:cNvPr id="0" name=""/>
        <dsp:cNvSpPr/>
      </dsp:nvSpPr>
      <dsp:spPr>
        <a:xfrm rot="5400000">
          <a:off x="4798355" y="1204447"/>
          <a:ext cx="885782" cy="4932937"/>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Focus on increasing value to patients, community, payers and other stakeholders.</a:t>
          </a:r>
        </a:p>
      </dsp:txBody>
      <dsp:txXfrm rot="-5400000">
        <a:off x="2774778" y="3271264"/>
        <a:ext cx="4889697" cy="799302"/>
      </dsp:txXfrm>
    </dsp:sp>
    <dsp:sp modelId="{0D603457-E9DC-416A-B7FB-7520684D9B3E}">
      <dsp:nvSpPr>
        <dsp:cNvPr id="0" name=""/>
        <dsp:cNvSpPr/>
      </dsp:nvSpPr>
      <dsp:spPr>
        <a:xfrm>
          <a:off x="0" y="3287163"/>
          <a:ext cx="2774777" cy="76750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Value Driven</a:t>
          </a:r>
        </a:p>
      </dsp:txBody>
      <dsp:txXfrm>
        <a:off x="37467" y="3324630"/>
        <a:ext cx="2699843" cy="69257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A200F15-BF35-45D4-998B-DD8EF6DFD314}" type="datetimeFigureOut">
              <a:rPr lang="en-US" smtClean="0"/>
              <a:pPr/>
              <a:t>12/10/2020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79A0C6B-9ABA-43AE-B799-B967415B7D8F}" type="slidenum">
              <a:rPr lang="en-US" smtClean="0"/>
              <a:pPr/>
              <a:t>‹#›</a:t>
            </a:fld>
            <a:endParaRPr lang="en-US" dirty="0"/>
          </a:p>
        </p:txBody>
      </p:sp>
    </p:spTree>
    <p:extLst>
      <p:ext uri="{BB962C8B-B14F-4D97-AF65-F5344CB8AC3E}">
        <p14:creationId xmlns:p14="http://schemas.microsoft.com/office/powerpoint/2010/main" val="6482259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8BB48DF-3D26-4D40-BF63-BDECF58CB069}" type="datetimeFigureOut">
              <a:rPr lang="en-US" smtClean="0"/>
              <a:pPr/>
              <a:t>12/10/2020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9E00B3-46D7-43AB-9577-D00166E72B7D}" type="slidenum">
              <a:rPr lang="en-US" smtClean="0"/>
              <a:pPr/>
              <a:t>‹#›</a:t>
            </a:fld>
            <a:endParaRPr lang="en-US" dirty="0"/>
          </a:p>
        </p:txBody>
      </p:sp>
    </p:spTree>
    <p:extLst>
      <p:ext uri="{BB962C8B-B14F-4D97-AF65-F5344CB8AC3E}">
        <p14:creationId xmlns:p14="http://schemas.microsoft.com/office/powerpoint/2010/main" val="1734791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E00B3-46D7-43AB-9577-D00166E72B7D}" type="slidenum">
              <a:rPr lang="en-US" smtClean="0"/>
              <a:pPr/>
              <a:t>2</a:t>
            </a:fld>
            <a:endParaRPr lang="en-US" dirty="0"/>
          </a:p>
        </p:txBody>
      </p:sp>
    </p:spTree>
    <p:extLst>
      <p:ext uri="{BB962C8B-B14F-4D97-AF65-F5344CB8AC3E}">
        <p14:creationId xmlns:p14="http://schemas.microsoft.com/office/powerpoint/2010/main" val="2354226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E00B3-46D7-43AB-9577-D00166E72B7D}" type="slidenum">
              <a:rPr lang="en-US" smtClean="0"/>
              <a:pPr/>
              <a:t>3</a:t>
            </a:fld>
            <a:endParaRPr lang="en-US" dirty="0"/>
          </a:p>
        </p:txBody>
      </p:sp>
    </p:spTree>
    <p:extLst>
      <p:ext uri="{BB962C8B-B14F-4D97-AF65-F5344CB8AC3E}">
        <p14:creationId xmlns:p14="http://schemas.microsoft.com/office/powerpoint/2010/main" val="2153043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guys didn’t</a:t>
            </a:r>
            <a:r>
              <a:rPr lang="en-US" baseline="0" dirty="0"/>
              <a:t> technically ask for this, but I thought it would be helpful </a:t>
            </a:r>
            <a:r>
              <a:rPr lang="en-US" dirty="0"/>
              <a:t>for</a:t>
            </a:r>
            <a:r>
              <a:rPr lang="en-US" baseline="0" dirty="0"/>
              <a:t> providers to understand how the financing works to understand the flow of funds.  It’s tangentially related to project lifecycle and critical to planning so I put this here thinking you could use it at some point.  </a:t>
            </a:r>
            <a:endParaRPr lang="en-US" dirty="0"/>
          </a:p>
        </p:txBody>
      </p:sp>
      <p:sp>
        <p:nvSpPr>
          <p:cNvPr id="4" name="Slide Number Placeholder 3"/>
          <p:cNvSpPr>
            <a:spLocks noGrp="1"/>
          </p:cNvSpPr>
          <p:nvPr>
            <p:ph type="sldNum" sz="quarter" idx="10"/>
          </p:nvPr>
        </p:nvSpPr>
        <p:spPr/>
        <p:txBody>
          <a:bodyPr/>
          <a:lstStyle/>
          <a:p>
            <a:fld id="{BBBD2E9F-9B24-4052-BCEB-EDA62008600D}"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3161618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E00B3-46D7-43AB-9577-D00166E72B7D}" type="slidenum">
              <a:rPr lang="en-US" smtClean="0"/>
              <a:pPr/>
              <a:t>7</a:t>
            </a:fld>
            <a:endParaRPr lang="en-US" dirty="0"/>
          </a:p>
        </p:txBody>
      </p:sp>
    </p:spTree>
    <p:extLst>
      <p:ext uri="{BB962C8B-B14F-4D97-AF65-F5344CB8AC3E}">
        <p14:creationId xmlns:p14="http://schemas.microsoft.com/office/powerpoint/2010/main" val="180982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E00B3-46D7-43AB-9577-D00166E72B7D}" type="slidenum">
              <a:rPr lang="en-US" smtClean="0"/>
              <a:pPr/>
              <a:t>12</a:t>
            </a:fld>
            <a:endParaRPr lang="en-US" dirty="0"/>
          </a:p>
        </p:txBody>
      </p:sp>
    </p:spTree>
    <p:extLst>
      <p:ext uri="{BB962C8B-B14F-4D97-AF65-F5344CB8AC3E}">
        <p14:creationId xmlns:p14="http://schemas.microsoft.com/office/powerpoint/2010/main" val="33301178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Goal of call to</a:t>
            </a:r>
            <a:r>
              <a:rPr lang="en-US" baseline="0" dirty="0"/>
              <a:t> talk about these issues and talk about what are the P&amp;P issues </a:t>
            </a:r>
          </a:p>
          <a:p>
            <a:endParaRPr lang="en-US" baseline="0" dirty="0"/>
          </a:p>
          <a:p>
            <a:r>
              <a:rPr lang="en-US" baseline="0" dirty="0"/>
              <a:t>Learning collaboratives</a:t>
            </a:r>
          </a:p>
          <a:p>
            <a:r>
              <a:rPr lang="en-US" baseline="0" dirty="0"/>
              <a:t>Waiver protocols</a:t>
            </a:r>
          </a:p>
          <a:p>
            <a:r>
              <a:rPr lang="en-US" baseline="0" dirty="0"/>
              <a:t>Funding mechanisms</a:t>
            </a:r>
          </a:p>
          <a:p>
            <a:r>
              <a:rPr lang="en-US" baseline="0" dirty="0"/>
              <a:t>Provider tools &amp; timelines</a:t>
            </a:r>
          </a:p>
          <a:p>
            <a:r>
              <a:rPr lang="en-US" baseline="0" dirty="0"/>
              <a:t>Best practices from other states – address in CMS/framework for how NY will improve upon what other states have done</a:t>
            </a:r>
          </a:p>
          <a:p>
            <a:pPr marL="171450" indent="-171450">
              <a:buFontTx/>
              <a:buChar char="-"/>
            </a:pPr>
            <a:r>
              <a:rPr lang="en-US" baseline="0" dirty="0"/>
              <a:t>Is there a CMS doc that outlines what they are looking for?</a:t>
            </a:r>
          </a:p>
          <a:p>
            <a:pPr marL="171450" indent="-171450">
              <a:buFontTx/>
              <a:buChar char="-"/>
            </a:pPr>
            <a:r>
              <a:rPr lang="en-US" baseline="0" dirty="0"/>
              <a:t>Drafting of Terms &amp; Conditions? (no template for that) – SPA amendments, less familiar with </a:t>
            </a:r>
          </a:p>
          <a:p>
            <a:pPr marL="171450" indent="-171450">
              <a:buFontTx/>
              <a:buChar char="-"/>
            </a:pPr>
            <a:r>
              <a:rPr lang="en-US" baseline="0" dirty="0"/>
              <a:t>Send CA &amp; TX DSRIP STCs/Waiver + TX learning collaborative docs</a:t>
            </a:r>
          </a:p>
          <a:p>
            <a:pPr marL="171450" indent="-171450">
              <a:buFontTx/>
              <a:buChar char="-"/>
            </a:pPr>
            <a:r>
              <a:rPr lang="en-US" baseline="0" dirty="0"/>
              <a:t>Should there be sections we start on early? When momentum begins, state staff pressure to keep ball in CMS court</a:t>
            </a:r>
          </a:p>
          <a:p>
            <a:pPr marL="171450" indent="-171450">
              <a:buFontTx/>
              <a:buChar char="-"/>
            </a:pPr>
            <a:r>
              <a:rPr lang="en-US" baseline="0" dirty="0"/>
              <a:t>Learning Collaboratives – little more in concept doc, waiver will say need learning collaboratives, additional attachment defining how they will work</a:t>
            </a:r>
          </a:p>
          <a:p>
            <a:pPr marL="171450" indent="-171450">
              <a:buFontTx/>
              <a:buChar char="-"/>
            </a:pPr>
            <a:r>
              <a:rPr lang="en-US" baseline="0" dirty="0"/>
              <a:t>New jersey? DSRIP? Greg/Jason reach out to NJ Commissioner to get a copy</a:t>
            </a:r>
          </a:p>
          <a:p>
            <a:pPr marL="171450" indent="-171450">
              <a:buFontTx/>
              <a:buChar char="-"/>
            </a:pPr>
            <a:endParaRPr lang="en-US" baseline="0" dirty="0"/>
          </a:p>
        </p:txBody>
      </p:sp>
      <p:sp>
        <p:nvSpPr>
          <p:cNvPr id="4" name="Slide Number Placeholder 3"/>
          <p:cNvSpPr>
            <a:spLocks noGrp="1"/>
          </p:cNvSpPr>
          <p:nvPr>
            <p:ph type="sldNum" sz="quarter" idx="10"/>
          </p:nvPr>
        </p:nvSpPr>
        <p:spPr/>
        <p:txBody>
          <a:bodyPr/>
          <a:lstStyle/>
          <a:p>
            <a:fld id="{859E00B3-46D7-43AB-9577-D00166E72B7D}" type="slidenum">
              <a:rPr lang="en-US" smtClean="0"/>
              <a:pPr/>
              <a:t>13</a:t>
            </a:fld>
            <a:endParaRPr lang="en-US"/>
          </a:p>
        </p:txBody>
      </p:sp>
    </p:spTree>
    <p:extLst>
      <p:ext uri="{BB962C8B-B14F-4D97-AF65-F5344CB8AC3E}">
        <p14:creationId xmlns:p14="http://schemas.microsoft.com/office/powerpoint/2010/main" val="11757999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E00B3-46D7-43AB-9577-D00166E72B7D}" type="slidenum">
              <a:rPr lang="en-US" smtClean="0"/>
              <a:pPr/>
              <a:t>14</a:t>
            </a:fld>
            <a:endParaRPr lang="en-US" dirty="0"/>
          </a:p>
        </p:txBody>
      </p:sp>
    </p:spTree>
    <p:extLst>
      <p:ext uri="{BB962C8B-B14F-4D97-AF65-F5344CB8AC3E}">
        <p14:creationId xmlns:p14="http://schemas.microsoft.com/office/powerpoint/2010/main" val="18010811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pic>
        <p:nvPicPr>
          <p:cNvPr id="11" name="Content Placeholder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8955" y="228600"/>
            <a:ext cx="5042645" cy="11430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a:t>Click to edit Master title style</a:t>
            </a:r>
          </a:p>
        </p:txBody>
      </p:sp>
      <p:sp>
        <p:nvSpPr>
          <p:cNvPr id="3" name="Text Placeholder 2"/>
          <p:cNvSpPr>
            <a:spLocks noGrp="1"/>
          </p:cNvSpPr>
          <p:nvPr>
            <p:ph type="body" idx="2"/>
          </p:nvPr>
        </p:nvSpPr>
        <p:spPr>
          <a:xfrm>
            <a:off x="637674" y="1676400"/>
            <a:ext cx="1572126" cy="42672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362200" y="1676400"/>
            <a:ext cx="6180083" cy="4267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Slide Number Placeholder 22"/>
          <p:cNvSpPr>
            <a:spLocks noGrp="1"/>
          </p:cNvSpPr>
          <p:nvPr>
            <p:ph type="sldNum" sz="quarter" idx="4"/>
          </p:nvPr>
        </p:nvSpPr>
        <p:spPr>
          <a:xfrm>
            <a:off x="-5080" y="1295400"/>
            <a:ext cx="533400" cy="244476"/>
          </a:xfrm>
          <a:prstGeom prst="rect">
            <a:avLst/>
          </a:prstGeom>
        </p:spPr>
        <p:txBody>
          <a:bodyPr vert="horz" anchor="ctr" anchorCtr="0">
            <a:normAutofit/>
          </a:bodyPr>
          <a:lstStyle>
            <a:lvl1pPr algn="ctr" eaLnBrk="1" latinLnBrk="0" hangingPunct="1">
              <a:defRPr kumimoji="0" sz="1400" b="1">
                <a:solidFill>
                  <a:schemeClr val="tx2"/>
                </a:solidFill>
              </a:defRPr>
            </a:lvl1pPr>
          </a:lstStyle>
          <a:p>
            <a:fld id="{73702568-E102-48B9-BE1A-D9751C8569E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Date Placeholder 11"/>
          <p:cNvSpPr>
            <a:spLocks noGrp="1"/>
          </p:cNvSpPr>
          <p:nvPr>
            <p:ph type="dt" sz="half" idx="10"/>
          </p:nvPr>
        </p:nvSpPr>
        <p:spPr>
          <a:xfrm>
            <a:off x="6248400" y="6248400"/>
            <a:ext cx="2667000" cy="365125"/>
          </a:xfrm>
          <a:prstGeom prst="rect">
            <a:avLst/>
          </a:prstGeom>
        </p:spPr>
        <p:txBody>
          <a:bodyPr rtlCol="0"/>
          <a:lstStyle/>
          <a:p>
            <a:fld id="{0C7023B6-9C69-45E9-8D58-0908EFFB0402}" type="datetime1">
              <a:rPr lang="en-US" smtClean="0"/>
              <a:pPr/>
              <a:t>12/10/2020</a:t>
            </a:fld>
            <a:endParaRPr lang="en-US" dirty="0"/>
          </a:p>
        </p:txBody>
      </p:sp>
      <p:sp>
        <p:nvSpPr>
          <p:cNvPr id="13" name="Slide Number Placeholder 12"/>
          <p:cNvSpPr>
            <a:spLocks noGrp="1"/>
          </p:cNvSpPr>
          <p:nvPr>
            <p:ph type="sldNum" sz="quarter" idx="11"/>
          </p:nvPr>
        </p:nvSpPr>
        <p:spPr>
          <a:xfrm>
            <a:off x="0" y="4667249"/>
            <a:ext cx="1447800" cy="663578"/>
          </a:xfrm>
          <a:prstGeom prst="rect">
            <a:avLst/>
          </a:prstGeom>
        </p:spPr>
        <p:txBody>
          <a:bodyPr rtlCol="0"/>
          <a:lstStyle>
            <a:lvl1pPr>
              <a:defRPr sz="2800"/>
            </a:lvl1pPr>
          </a:lstStyle>
          <a:p>
            <a:fld id="{73702568-E102-48B9-BE1A-D9751C8569E1}" type="slidenum">
              <a:rPr lang="en-US" smtClean="0"/>
              <a:pPr/>
              <a:t>‹#›</a:t>
            </a:fld>
            <a:endParaRPr lang="en-US" dirty="0"/>
          </a:p>
        </p:txBody>
      </p:sp>
      <p:sp>
        <p:nvSpPr>
          <p:cNvPr id="14" name="Footer Placeholder 13"/>
          <p:cNvSpPr>
            <a:spLocks noGrp="1"/>
          </p:cNvSpPr>
          <p:nvPr>
            <p:ph type="ftr" sz="quarter" idx="12"/>
          </p:nvPr>
        </p:nvSpPr>
        <p:spPr>
          <a:xfrm>
            <a:off x="1600200" y="6248206"/>
            <a:ext cx="4572000" cy="365125"/>
          </a:xfrm>
          <a:prstGeom prst="rect">
            <a:avLst/>
          </a:prstGeom>
        </p:spPr>
        <p:txBody>
          <a:bodyPr rtlCol="0"/>
          <a:lstStyle/>
          <a:p>
            <a:endParaRPr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dirty="0"/>
              <a:t>Click icon to add picture</a:t>
            </a:r>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Slide Number Placeholder 22"/>
          <p:cNvSpPr>
            <a:spLocks noGrp="1"/>
          </p:cNvSpPr>
          <p:nvPr>
            <p:ph type="sldNum" sz="quarter" idx="4"/>
          </p:nvPr>
        </p:nvSpPr>
        <p:spPr>
          <a:xfrm>
            <a:off x="-5080" y="1295400"/>
            <a:ext cx="533400" cy="244476"/>
          </a:xfrm>
          <a:prstGeom prst="rect">
            <a:avLst/>
          </a:prstGeom>
        </p:spPr>
        <p:txBody>
          <a:bodyPr vert="horz" anchor="ctr" anchorCtr="0">
            <a:normAutofit/>
          </a:bodyPr>
          <a:lstStyle>
            <a:lvl1pPr algn="ctr" eaLnBrk="1" latinLnBrk="0" hangingPunct="1">
              <a:defRPr kumimoji="0" sz="1400" b="1">
                <a:solidFill>
                  <a:schemeClr val="tx2"/>
                </a:solidFill>
              </a:defRPr>
            </a:lvl1pPr>
          </a:lstStyle>
          <a:p>
            <a:fld id="{73702568-E102-48B9-BE1A-D9751C8569E1}"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6" name="Slide Number Placeholder 5"/>
          <p:cNvSpPr>
            <a:spLocks noGrp="1"/>
          </p:cNvSpPr>
          <p:nvPr>
            <p:ph type="sldNum" sz="quarter" idx="12"/>
          </p:nvPr>
        </p:nvSpPr>
        <p:spPr>
          <a:xfrm rot="5400000">
            <a:off x="6011862" y="144462"/>
            <a:ext cx="533400" cy="244476"/>
          </a:xfrm>
          <a:prstGeom prst="rect">
            <a:avLst/>
          </a:prstGeom>
        </p:spPr>
        <p:txBody>
          <a:bodyPr/>
          <a:lstStyle/>
          <a:p>
            <a:fld id="{73702568-E102-48B9-BE1A-D9751C8569E1}" type="slidenum">
              <a:rPr lang="en-US" smtClean="0"/>
              <a:pPr/>
              <a:t>‹#›</a:t>
            </a:fld>
            <a:endParaRPr lang="en-US" dirty="0"/>
          </a:p>
        </p:txBody>
      </p:sp>
      <p:pic>
        <p:nvPicPr>
          <p:cNvPr id="11" name="Content Placeholder 3"/>
          <p:cNvPicPr>
            <a:picLocks noChangeAspect="1"/>
          </p:cNvPicPr>
          <p:nvPr userDrawn="1"/>
        </p:nvPicPr>
        <p:blipFill rotWithShape="1">
          <a:blip r:embed="rId2" cstate="print">
            <a:extLst>
              <a:ext uri="{28A0092B-C50C-407E-A947-70E740481C1C}">
                <a14:useLocalDpi xmlns:a14="http://schemas.microsoft.com/office/drawing/2010/main" val="0"/>
              </a:ext>
            </a:extLst>
          </a:blip>
          <a:srcRect l="-1110" r="67777"/>
          <a:stretch/>
        </p:blipFill>
        <p:spPr>
          <a:xfrm>
            <a:off x="45720" y="6172200"/>
            <a:ext cx="914400" cy="621792"/>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pic>
        <p:nvPicPr>
          <p:cNvPr id="11" name="Content Placeholder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86200" y="228600"/>
            <a:ext cx="5042645" cy="11430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userDrawn="1"/>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76200" y="6068699"/>
            <a:ext cx="2057400" cy="685800"/>
          </a:xfrm>
          <a:prstGeom prst="rect">
            <a:avLst/>
          </a:prstGeom>
        </p:spPr>
        <p:txBody>
          <a:bodyPr>
            <a:noAutofit/>
          </a:bodyPr>
          <a:lstStyle>
            <a:lvl1pPr algn="ctr">
              <a:defRPr sz="2000">
                <a:solidFill>
                  <a:srgbClr val="FFFFFF"/>
                </a:solidFill>
              </a:defRPr>
            </a:lvl1pPr>
          </a:lstStyle>
          <a:p>
            <a:endParaRPr lang="en-US" dirty="0"/>
          </a:p>
        </p:txBody>
      </p:sp>
      <p:pic>
        <p:nvPicPr>
          <p:cNvPr id="12" name="Content Placeholder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8955" y="228600"/>
            <a:ext cx="5042645" cy="11430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a:t>Click to edit Master title style</a:t>
            </a:r>
          </a:p>
        </p:txBody>
      </p:sp>
      <p:sp>
        <p:nvSpPr>
          <p:cNvPr id="8" name="Content Placeholder 7"/>
          <p:cNvSpPr>
            <a:spLocks noGrp="1"/>
          </p:cNvSpPr>
          <p:nvPr>
            <p:ph sz="quarter" idx="1"/>
          </p:nvPr>
        </p:nvSpPr>
        <p:spPr>
          <a:xfrm>
            <a:off x="612648" y="1600200"/>
            <a:ext cx="8153400" cy="4343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Slide Number Placeholder 22"/>
          <p:cNvSpPr>
            <a:spLocks noGrp="1"/>
          </p:cNvSpPr>
          <p:nvPr>
            <p:ph type="sldNum" sz="quarter" idx="4"/>
          </p:nvPr>
        </p:nvSpPr>
        <p:spPr>
          <a:xfrm>
            <a:off x="-5080" y="1280160"/>
            <a:ext cx="533400" cy="244476"/>
          </a:xfrm>
          <a:prstGeom prst="rect">
            <a:avLst/>
          </a:prstGeom>
        </p:spPr>
        <p:txBody>
          <a:bodyPr vert="horz" anchor="ctr" anchorCtr="0">
            <a:normAutofit/>
          </a:bodyPr>
          <a:lstStyle>
            <a:lvl1pPr algn="ctr" eaLnBrk="1" latinLnBrk="0" hangingPunct="1">
              <a:defRPr kumimoji="0" sz="1400" b="1">
                <a:solidFill>
                  <a:schemeClr val="tx2"/>
                </a:solidFill>
              </a:defRPr>
            </a:lvl1pPr>
          </a:lstStyle>
          <a:p>
            <a:fld id="{73702568-E102-48B9-BE1A-D9751C8569E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userDrawn="1"/>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3" name="Slide Number Placeholder 12"/>
          <p:cNvSpPr>
            <a:spLocks noGrp="1"/>
          </p:cNvSpPr>
          <p:nvPr>
            <p:ph type="sldNum" sz="quarter" idx="11"/>
          </p:nvPr>
        </p:nvSpPr>
        <p:spPr>
          <a:xfrm>
            <a:off x="0" y="1752600"/>
            <a:ext cx="1295400" cy="701676"/>
          </a:xfrm>
          <a:prstGeom prst="rect">
            <a:avLst/>
          </a:prstGeom>
        </p:spPr>
        <p:txBody>
          <a:bodyPr>
            <a:noAutofit/>
          </a:bodyPr>
          <a:lstStyle>
            <a:lvl1pPr>
              <a:defRPr sz="2400">
                <a:solidFill>
                  <a:srgbClr val="FFFFFF"/>
                </a:solidFill>
              </a:defRPr>
            </a:lvl1pPr>
          </a:lstStyle>
          <a:p>
            <a:fld id="{73702568-E102-48B9-BE1A-D9751C8569E1}"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609600" y="1589567"/>
            <a:ext cx="3886200" cy="4354033"/>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0" y="1589567"/>
            <a:ext cx="3918099" cy="4354033"/>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Slide Number Placeholder 22"/>
          <p:cNvSpPr>
            <a:spLocks noGrp="1"/>
          </p:cNvSpPr>
          <p:nvPr>
            <p:ph type="sldNum" sz="quarter" idx="4"/>
          </p:nvPr>
        </p:nvSpPr>
        <p:spPr>
          <a:xfrm>
            <a:off x="-5080" y="1295400"/>
            <a:ext cx="533400" cy="244476"/>
          </a:xfrm>
          <a:prstGeom prst="rect">
            <a:avLst/>
          </a:prstGeom>
        </p:spPr>
        <p:txBody>
          <a:bodyPr vert="horz" anchor="ctr" anchorCtr="0">
            <a:normAutofit/>
          </a:bodyPr>
          <a:lstStyle>
            <a:lvl1pPr algn="ctr" eaLnBrk="1" latinLnBrk="0" hangingPunct="1">
              <a:defRPr kumimoji="0" sz="1400" b="1">
                <a:solidFill>
                  <a:schemeClr val="tx2"/>
                </a:solidFill>
              </a:defRPr>
            </a:lvl1pPr>
          </a:lstStyle>
          <a:p>
            <a:fld id="{73702568-E102-48B9-BE1A-D9751C8569E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609600" y="23622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800600" y="23622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6" name="Text Placeholder 15"/>
          <p:cNvSpPr>
            <a:spLocks noGrp="1"/>
          </p:cNvSpPr>
          <p:nvPr>
            <p:ph type="body" sz="quarter" idx="1"/>
          </p:nvPr>
        </p:nvSpPr>
        <p:spPr>
          <a:xfrm>
            <a:off x="609600" y="16764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6764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9" name="Slide Number Placeholder 22"/>
          <p:cNvSpPr>
            <a:spLocks noGrp="1"/>
          </p:cNvSpPr>
          <p:nvPr>
            <p:ph type="sldNum" sz="quarter" idx="10"/>
          </p:nvPr>
        </p:nvSpPr>
        <p:spPr>
          <a:xfrm>
            <a:off x="-5080" y="1295400"/>
            <a:ext cx="533400" cy="244476"/>
          </a:xfrm>
          <a:prstGeom prst="rect">
            <a:avLst/>
          </a:prstGeom>
        </p:spPr>
        <p:txBody>
          <a:bodyPr vert="horz" anchor="ctr" anchorCtr="0">
            <a:normAutofit/>
          </a:bodyPr>
          <a:lstStyle>
            <a:lvl1pPr algn="ctr" eaLnBrk="1" latinLnBrk="0" hangingPunct="1">
              <a:defRPr kumimoji="0" sz="1400" b="1">
                <a:solidFill>
                  <a:schemeClr val="tx2"/>
                </a:solidFill>
              </a:defRPr>
            </a:lvl1pPr>
          </a:lstStyle>
          <a:p>
            <a:fld id="{73702568-E102-48B9-BE1A-D9751C8569E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Slide Number Placeholder 22"/>
          <p:cNvSpPr>
            <a:spLocks noGrp="1"/>
          </p:cNvSpPr>
          <p:nvPr>
            <p:ph type="sldNum" sz="quarter" idx="4"/>
          </p:nvPr>
        </p:nvSpPr>
        <p:spPr>
          <a:xfrm>
            <a:off x="-5080" y="1280160"/>
            <a:ext cx="533400" cy="244476"/>
          </a:xfrm>
          <a:prstGeom prst="rect">
            <a:avLst/>
          </a:prstGeom>
        </p:spPr>
        <p:txBody>
          <a:bodyPr vert="horz" anchor="ctr" anchorCtr="0">
            <a:normAutofit/>
          </a:bodyPr>
          <a:lstStyle>
            <a:lvl1pPr algn="ctr" eaLnBrk="1" latinLnBrk="0" hangingPunct="1">
              <a:defRPr kumimoji="0" sz="1400" b="1">
                <a:solidFill>
                  <a:schemeClr val="tx2"/>
                </a:solidFill>
              </a:defRPr>
            </a:lvl1pPr>
          </a:lstStyle>
          <a:p>
            <a:fld id="{73702568-E102-48B9-BE1A-D9751C8569E1}"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0" y="6248400"/>
            <a:ext cx="2667000" cy="365125"/>
          </a:xfrm>
          <a:prstGeom prst="rect">
            <a:avLst/>
          </a:prstGeom>
        </p:spPr>
        <p:txBody>
          <a:bodyPr/>
          <a:lstStyle/>
          <a:p>
            <a:fld id="{2668DAE1-42ED-4A9C-A2AB-92A381B88C88}" type="datetime1">
              <a:rPr lang="en-US" smtClean="0"/>
              <a:pPr/>
              <a:t>12/10/2020</a:t>
            </a:fld>
            <a:endParaRPr lang="en-US" dirty="0"/>
          </a:p>
        </p:txBody>
      </p:sp>
      <p:sp>
        <p:nvSpPr>
          <p:cNvPr id="3" name="Footer Placeholder 2"/>
          <p:cNvSpPr>
            <a:spLocks noGrp="1"/>
          </p:cNvSpPr>
          <p:nvPr>
            <p:ph type="ftr" sz="quarter" idx="11"/>
          </p:nvPr>
        </p:nvSpPr>
        <p:spPr>
          <a:xfrm>
            <a:off x="609600" y="6248206"/>
            <a:ext cx="5421083"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0" y="6248400"/>
            <a:ext cx="533400" cy="381000"/>
          </a:xfrm>
          <a:prstGeom prst="rect">
            <a:avLst/>
          </a:prstGeom>
        </p:spPr>
        <p:txBody>
          <a:bodyPr/>
          <a:lstStyle>
            <a:lvl1pPr>
              <a:defRPr>
                <a:solidFill>
                  <a:schemeClr val="tx2"/>
                </a:solidFill>
              </a:defRPr>
            </a:lvl1pPr>
          </a:lstStyle>
          <a:p>
            <a:fld id="{73702568-E102-48B9-BE1A-D9751C8569E1}"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image" Target="../media/image2.png"/><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pic>
        <p:nvPicPr>
          <p:cNvPr id="11" name="Content Placeholder 3"/>
          <p:cNvPicPr>
            <a:picLocks noChangeAspect="1"/>
          </p:cNvPicPr>
          <p:nvPr/>
        </p:nvPicPr>
        <p:blipFill rotWithShape="1">
          <a:blip r:embed="rId4" cstate="print">
            <a:extLst>
              <a:ext uri="{28A0092B-C50C-407E-A947-70E740481C1C}">
                <a14:useLocalDpi xmlns:a14="http://schemas.microsoft.com/office/drawing/2010/main" val="0"/>
              </a:ext>
            </a:extLst>
          </a:blip>
          <a:srcRect l="-1110" r="67777"/>
          <a:stretch/>
        </p:blipFill>
        <p:spPr>
          <a:xfrm>
            <a:off x="45720" y="6172200"/>
            <a:ext cx="914400" cy="621792"/>
          </a:xfrm>
          <a:prstGeom prst="rect">
            <a:avLst/>
          </a:prstGeom>
        </p:spPr>
      </p:pic>
      <p:sp>
        <p:nvSpPr>
          <p:cNvPr id="15" name="Slide Number Placeholder 6"/>
          <p:cNvSpPr>
            <a:spLocks noGrp="1"/>
          </p:cNvSpPr>
          <p:nvPr>
            <p:ph type="sldNum" sz="quarter" idx="4"/>
          </p:nvPr>
        </p:nvSpPr>
        <p:spPr>
          <a:xfrm>
            <a:off x="4343400" y="6478385"/>
            <a:ext cx="533400" cy="365760"/>
          </a:xfrm>
          <a:prstGeom prst="rect">
            <a:avLst/>
          </a:prstGeom>
        </p:spPr>
        <p:txBody>
          <a:bodyPr/>
          <a:lstStyle/>
          <a:p>
            <a:fld id="{73702568-E102-48B9-BE1A-D9751C8569E1}"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5" r:id="rId2"/>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12648" y="1600200"/>
            <a:ext cx="8153400" cy="434340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29540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Slide Number Placeholder 22"/>
          <p:cNvSpPr>
            <a:spLocks noGrp="1"/>
          </p:cNvSpPr>
          <p:nvPr>
            <p:ph type="sldNum" sz="quarter" idx="4"/>
          </p:nvPr>
        </p:nvSpPr>
        <p:spPr>
          <a:xfrm>
            <a:off x="-5080" y="1280160"/>
            <a:ext cx="533400" cy="244476"/>
          </a:xfrm>
          <a:prstGeom prst="rect">
            <a:avLst/>
          </a:prstGeom>
        </p:spPr>
        <p:txBody>
          <a:bodyPr vert="horz" anchor="ctr" anchorCtr="0">
            <a:normAutofit/>
          </a:bodyPr>
          <a:lstStyle>
            <a:lvl1pPr algn="ctr" eaLnBrk="1" latinLnBrk="0" hangingPunct="1">
              <a:defRPr kumimoji="0" sz="1400" b="1">
                <a:solidFill>
                  <a:schemeClr val="tx2"/>
                </a:solidFill>
              </a:defRPr>
            </a:lvl1pPr>
          </a:lstStyle>
          <a:p>
            <a:fld id="{73702568-E102-48B9-BE1A-D9751C8569E1}" type="slidenum">
              <a:rPr lang="en-US" smtClean="0"/>
              <a:pPr/>
              <a:t>‹#›</a:t>
            </a:fld>
            <a:endParaRPr lang="en-US" dirty="0"/>
          </a:p>
        </p:txBody>
      </p:sp>
      <p:pic>
        <p:nvPicPr>
          <p:cNvPr id="14" name="Content Placeholder 3"/>
          <p:cNvPicPr>
            <a:picLocks noChangeAspect="1"/>
          </p:cNvPicPr>
          <p:nvPr/>
        </p:nvPicPr>
        <p:blipFill rotWithShape="1">
          <a:blip r:embed="rId13" cstate="print">
            <a:extLst>
              <a:ext uri="{28A0092B-C50C-407E-A947-70E740481C1C}">
                <a14:useLocalDpi xmlns:a14="http://schemas.microsoft.com/office/drawing/2010/main" val="0"/>
              </a:ext>
            </a:extLst>
          </a:blip>
          <a:srcRect l="-1110" r="67777"/>
          <a:stretch/>
        </p:blipFill>
        <p:spPr>
          <a:xfrm>
            <a:off x="45720" y="6172200"/>
            <a:ext cx="914400" cy="621792"/>
          </a:xfrm>
          <a:prstGeom prst="rect">
            <a:avLst/>
          </a:prstGeom>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www.harbageconsulting.com/"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2.png"/><Relationship Id="rId5" Type="http://schemas.openxmlformats.org/officeDocument/2006/relationships/hyperlink" Target="mailto:lisa@harbageconsulting.com" TargetMode="External"/><Relationship Id="rId4" Type="http://schemas.openxmlformats.org/officeDocument/2006/relationships/hyperlink" Target="mailto:peter@harbageconsulting.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3657600"/>
            <a:ext cx="7010400" cy="1219200"/>
          </a:xfrm>
        </p:spPr>
        <p:txBody>
          <a:bodyPr>
            <a:noAutofit/>
          </a:bodyPr>
          <a:lstStyle/>
          <a:p>
            <a:r>
              <a:rPr lang="en-US" sz="2600" dirty="0"/>
              <a:t>National Delivery System Reform Incentive Payment Program (DSRIP) Trends &amp; Implications for California</a:t>
            </a:r>
          </a:p>
        </p:txBody>
      </p:sp>
      <p:sp>
        <p:nvSpPr>
          <p:cNvPr id="3" name="Subtitle 2"/>
          <p:cNvSpPr>
            <a:spLocks noGrp="1"/>
          </p:cNvSpPr>
          <p:nvPr>
            <p:ph type="subTitle" idx="1"/>
          </p:nvPr>
        </p:nvSpPr>
        <p:spPr>
          <a:xfrm>
            <a:off x="1219200" y="5181600"/>
            <a:ext cx="6858000" cy="685800"/>
          </a:xfrm>
        </p:spPr>
        <p:txBody>
          <a:bodyPr>
            <a:normAutofit/>
          </a:bodyPr>
          <a:lstStyle/>
          <a:p>
            <a:r>
              <a:rPr lang="en-US" dirty="0"/>
              <a:t>September 2014</a:t>
            </a:r>
          </a:p>
          <a:p>
            <a:endParaRPr lang="en-US" dirty="0"/>
          </a:p>
        </p:txBody>
      </p:sp>
    </p:spTree>
    <p:extLst>
      <p:ext uri="{BB962C8B-B14F-4D97-AF65-F5344CB8AC3E}">
        <p14:creationId xmlns:p14="http://schemas.microsoft.com/office/powerpoint/2010/main" val="13832026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32648" cy="990600"/>
          </a:xfrm>
        </p:spPr>
        <p:txBody>
          <a:bodyPr>
            <a:normAutofit fontScale="90000"/>
          </a:bodyPr>
          <a:lstStyle/>
          <a:p>
            <a:r>
              <a:rPr lang="en-US" dirty="0">
                <a:solidFill>
                  <a:schemeClr val="accent1"/>
                </a:solidFill>
              </a:rPr>
              <a:t>Comparison of DSRIP CA, TX &amp; NY</a:t>
            </a:r>
          </a:p>
        </p:txBody>
      </p:sp>
      <p:graphicFrame>
        <p:nvGraphicFramePr>
          <p:cNvPr id="8" name="Table 7" descr="California.&#10;Program Title: Delivery System Reform Incentive Program (DSRIP). &#10;Waiver Approved: November 2010. &#10;CMS Approval of DSRIP Framework: March 2011. &#10;CMS Approval of Individual Plans: March 2011. &#10;Duration: 5 Years.&#10;Funding Available: 3.3 billion dollars.&#10;Participating Entities: 21 Public Hospitals.&#10;DSRIP Category Titles. 1. Infrastructure development. 2. Innovation and Redesign. 3. Population focused improvement. 4. Urgent Improvement in Care. 5. LIHP HIV Transition. &#10;Project Menu Size: 298 Milestones.&#10;&#10;Texas.&#10;Program Title: Delivery System Reform Incentive Pool (DSRIP).&#10;Waiver Approved: December 2011.&#10;CMS Approval of DSRIP Framework: September 2012.&#10;CMS Approval of Individual Plans: June 2013.&#10;Duration: 5 Years.&#10;Funding Available: 5.7 billion dollars.&#10;Participating Entities: 20 Regional Healthcare Partnerships - 330 public &amp; private providers.&#10;DSRIP Category Titles. 1. Infrastructure development. 2. Program Innovation and Redesign. 3. Population focused improvement. 4. Urgent Improvement in Care.&#10;Project Menu Size: 1,322 projects, varying milestones.&#10;&#10;New York.&#10;Program Title: Delivery System Reform Incentive Payment (DSRIP) Program.&#10;Waiver Approved: February 2014.&#10;CMS Approval of DSRIP Framework: Protocols still in development.&#10;CMS Approval of Individual Plans: January through March 2014.&#10;Duration: 5 and a half years.&#10;Funding Available: 6.9 billion dollars.&#10;Participating Entities: 20 to 40 Performing Provider Systems which inccludes thousands of public &amp; private providers.&#10;DSRIP Category Titles. 1. Overall project progress. 2. System transformation. 3. Clinical improvements. 4. Population-Wide Strategy Implementation.&#10;Project Menu Size: 44 Projects with specific milestones.&#10;"/>
          <p:cNvGraphicFramePr>
            <a:graphicFrameLocks noGrp="1"/>
          </p:cNvGraphicFramePr>
          <p:nvPr>
            <p:extLst>
              <p:ext uri="{D42A27DB-BD31-4B8C-83A1-F6EECF244321}">
                <p14:modId xmlns:p14="http://schemas.microsoft.com/office/powerpoint/2010/main" val="4230847475"/>
              </p:ext>
            </p:extLst>
          </p:nvPr>
        </p:nvGraphicFramePr>
        <p:xfrm>
          <a:off x="0" y="1219200"/>
          <a:ext cx="9144000" cy="5638800"/>
        </p:xfrm>
        <a:graphic>
          <a:graphicData uri="http://schemas.openxmlformats.org/drawingml/2006/table">
            <a:tbl>
              <a:tblPr firstRow="1"/>
              <a:tblGrid>
                <a:gridCol w="1476007">
                  <a:extLst>
                    <a:ext uri="{9D8B030D-6E8A-4147-A177-3AD203B41FA5}">
                      <a16:colId xmlns:a16="http://schemas.microsoft.com/office/drawing/2014/main" val="20000"/>
                    </a:ext>
                  </a:extLst>
                </a:gridCol>
                <a:gridCol w="2372635">
                  <a:extLst>
                    <a:ext uri="{9D8B030D-6E8A-4147-A177-3AD203B41FA5}">
                      <a16:colId xmlns:a16="http://schemas.microsoft.com/office/drawing/2014/main" val="20001"/>
                    </a:ext>
                  </a:extLst>
                </a:gridCol>
                <a:gridCol w="2647679">
                  <a:extLst>
                    <a:ext uri="{9D8B030D-6E8A-4147-A177-3AD203B41FA5}">
                      <a16:colId xmlns:a16="http://schemas.microsoft.com/office/drawing/2014/main" val="20002"/>
                    </a:ext>
                  </a:extLst>
                </a:gridCol>
                <a:gridCol w="2647679">
                  <a:extLst>
                    <a:ext uri="{9D8B030D-6E8A-4147-A177-3AD203B41FA5}">
                      <a16:colId xmlns:a16="http://schemas.microsoft.com/office/drawing/2014/main" val="20003"/>
                    </a:ext>
                  </a:extLst>
                </a:gridCol>
              </a:tblGrid>
              <a:tr h="267640">
                <a:tc>
                  <a:txBody>
                    <a:bodyPr/>
                    <a:lstStyle/>
                    <a:p>
                      <a:pPr algn="l" fontAlgn="b"/>
                      <a:r>
                        <a:rPr lang="en-US" sz="1400" b="1" i="0" u="none" strike="noStrike" dirty="0">
                          <a:solidFill>
                            <a:srgbClr val="FFFFFF"/>
                          </a:solidFill>
                          <a:effectLst/>
                          <a:latin typeface="Calibri"/>
                        </a:rPr>
                        <a:t>  </a:t>
                      </a:r>
                    </a:p>
                  </a:txBody>
                  <a:tcPr marL="9827" marR="9827" marT="9827" marB="0" anchor="b">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chemeClr val="accent1"/>
                    </a:solidFill>
                  </a:tcPr>
                </a:tc>
                <a:tc>
                  <a:txBody>
                    <a:bodyPr/>
                    <a:lstStyle/>
                    <a:p>
                      <a:pPr algn="ctr" fontAlgn="b"/>
                      <a:r>
                        <a:rPr lang="en-US" sz="1400" b="1" i="0" u="none" strike="noStrike" dirty="0">
                          <a:solidFill>
                            <a:srgbClr val="FFFFFF"/>
                          </a:solidFill>
                          <a:effectLst/>
                          <a:latin typeface="Calibri"/>
                        </a:rPr>
                        <a:t>California</a:t>
                      </a:r>
                    </a:p>
                  </a:txBody>
                  <a:tcPr marL="9827" marR="9827" marT="9827"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chemeClr val="accent1"/>
                    </a:solidFill>
                  </a:tcPr>
                </a:tc>
                <a:tc>
                  <a:txBody>
                    <a:bodyPr/>
                    <a:lstStyle/>
                    <a:p>
                      <a:pPr algn="ctr" fontAlgn="b"/>
                      <a:r>
                        <a:rPr lang="en-US" sz="1400" b="1" i="0" u="none" strike="noStrike" dirty="0">
                          <a:solidFill>
                            <a:srgbClr val="FFFFFF"/>
                          </a:solidFill>
                          <a:effectLst/>
                          <a:latin typeface="Calibri"/>
                        </a:rPr>
                        <a:t>Texas</a:t>
                      </a:r>
                    </a:p>
                  </a:txBody>
                  <a:tcPr marL="9827" marR="9827" marT="9827"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chemeClr val="accent1"/>
                    </a:solidFill>
                  </a:tcPr>
                </a:tc>
                <a:tc>
                  <a:txBody>
                    <a:bodyPr/>
                    <a:lstStyle/>
                    <a:p>
                      <a:pPr algn="ctr" fontAlgn="b"/>
                      <a:r>
                        <a:rPr lang="en-US" sz="1400" b="1" i="0" u="none" strike="noStrike" dirty="0">
                          <a:solidFill>
                            <a:srgbClr val="FFFFFF"/>
                          </a:solidFill>
                          <a:effectLst/>
                          <a:latin typeface="Calibri"/>
                        </a:rPr>
                        <a:t>New York</a:t>
                      </a:r>
                    </a:p>
                  </a:txBody>
                  <a:tcPr marL="9827" marR="9827" marT="9827" marB="0" anchor="b">
                    <a:lnL w="6350" cap="flat" cmpd="sng" algn="ctr">
                      <a:solidFill>
                        <a:srgbClr val="FFFFFF"/>
                      </a:solidFill>
                      <a:prstDash val="solid"/>
                      <a:round/>
                      <a:headEnd type="none" w="med" len="med"/>
                      <a:tailEnd type="none" w="med" len="med"/>
                    </a:lnL>
                    <a:lnR>
                      <a:noFill/>
                    </a:lnR>
                    <a:lnT>
                      <a:noFill/>
                    </a:lnT>
                    <a:lnB w="6350" cap="flat" cmpd="sng" algn="ctr">
                      <a:solidFill>
                        <a:srgbClr val="FFFFFF"/>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459441">
                <a:tc>
                  <a:txBody>
                    <a:bodyPr/>
                    <a:lstStyle/>
                    <a:p>
                      <a:pPr algn="l" fontAlgn="ctr"/>
                      <a:r>
                        <a:rPr lang="en-US" sz="1400" b="1" i="0" u="none" strike="noStrike" dirty="0">
                          <a:solidFill>
                            <a:srgbClr val="FFFFFF"/>
                          </a:solidFill>
                          <a:effectLst/>
                          <a:latin typeface="Calibri"/>
                        </a:rPr>
                        <a:t>Program Title</a:t>
                      </a:r>
                    </a:p>
                  </a:txBody>
                  <a:tcPr marL="9827" marR="9827" marT="9827"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l" fontAlgn="ctr"/>
                      <a:r>
                        <a:rPr lang="en-US" sz="1400" b="0" i="0" u="none" strike="noStrike" dirty="0">
                          <a:solidFill>
                            <a:srgbClr val="000000"/>
                          </a:solidFill>
                          <a:effectLst/>
                          <a:latin typeface="Calibri"/>
                        </a:rPr>
                        <a:t>Delivery System Reform Incentive Program (DSRIP)</a:t>
                      </a:r>
                    </a:p>
                  </a:txBody>
                  <a:tcPr marL="9827" marR="9827" marT="9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l" fontAlgn="ctr"/>
                      <a:r>
                        <a:rPr lang="en-US" sz="1400" b="0" i="0" u="none" strike="noStrike" dirty="0">
                          <a:solidFill>
                            <a:srgbClr val="000000"/>
                          </a:solidFill>
                          <a:effectLst/>
                          <a:latin typeface="Calibri"/>
                        </a:rPr>
                        <a:t>Delivery System Reform Incentive Pool</a:t>
                      </a:r>
                      <a:r>
                        <a:rPr lang="en-US" sz="1400" b="0" i="0" u="none" strike="noStrike" baseline="0" dirty="0">
                          <a:solidFill>
                            <a:srgbClr val="000000"/>
                          </a:solidFill>
                          <a:effectLst/>
                          <a:latin typeface="Calibri"/>
                        </a:rPr>
                        <a:t> (DSRIP)</a:t>
                      </a:r>
                      <a:endParaRPr lang="en-US" sz="1400" b="0" i="0" u="none" strike="noStrike" dirty="0">
                        <a:solidFill>
                          <a:srgbClr val="000000"/>
                        </a:solidFill>
                        <a:effectLst/>
                        <a:latin typeface="Calibri"/>
                      </a:endParaRPr>
                    </a:p>
                  </a:txBody>
                  <a:tcPr marL="9827" marR="9827" marT="9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l" fontAlgn="ctr"/>
                      <a:r>
                        <a:rPr lang="en-US" sz="1400" b="0" i="0" u="none" strike="noStrike" dirty="0">
                          <a:solidFill>
                            <a:srgbClr val="000000"/>
                          </a:solidFill>
                          <a:effectLst/>
                          <a:latin typeface="Calibri"/>
                        </a:rPr>
                        <a:t>Delivery System Reform Incentive Payment </a:t>
                      </a:r>
                      <a:r>
                        <a:rPr lang="en-US" sz="1400" b="0" i="0" u="none" strike="noStrike" baseline="0" dirty="0">
                          <a:solidFill>
                            <a:srgbClr val="000000"/>
                          </a:solidFill>
                          <a:effectLst/>
                          <a:latin typeface="Calibri"/>
                        </a:rPr>
                        <a:t>(DSRIP) Program</a:t>
                      </a:r>
                      <a:endParaRPr lang="en-US" sz="1400" b="0" i="0" u="none" strike="noStrike" dirty="0">
                        <a:solidFill>
                          <a:srgbClr val="000000"/>
                        </a:solidFill>
                        <a:effectLst/>
                        <a:latin typeface="Calibri"/>
                      </a:endParaRPr>
                    </a:p>
                  </a:txBody>
                  <a:tcPr marL="9827" marR="9827" marT="9827" marB="0" anchor="ctr">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extLst>
                  <a:ext uri="{0D108BD9-81ED-4DB2-BD59-A6C34878D82A}">
                    <a16:rowId xmlns:a16="http://schemas.microsoft.com/office/drawing/2014/main" val="10001"/>
                  </a:ext>
                </a:extLst>
              </a:tr>
              <a:tr h="267640">
                <a:tc>
                  <a:txBody>
                    <a:bodyPr/>
                    <a:lstStyle/>
                    <a:p>
                      <a:pPr algn="l" fontAlgn="ctr"/>
                      <a:r>
                        <a:rPr lang="en-US" sz="1400" b="1" i="0" u="none" strike="noStrike" dirty="0">
                          <a:solidFill>
                            <a:srgbClr val="FFFFFF"/>
                          </a:solidFill>
                          <a:effectLst/>
                          <a:latin typeface="Calibri"/>
                        </a:rPr>
                        <a:t>Waiver Approved</a:t>
                      </a:r>
                    </a:p>
                  </a:txBody>
                  <a:tcPr marL="9827" marR="9827" marT="9827"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l" fontAlgn="ctr"/>
                      <a:r>
                        <a:rPr lang="en-US" sz="1400" b="0" i="0" u="none" strike="noStrike" dirty="0">
                          <a:solidFill>
                            <a:srgbClr val="000000"/>
                          </a:solidFill>
                          <a:effectLst/>
                          <a:latin typeface="Calibri"/>
                        </a:rPr>
                        <a:t>November 2010</a:t>
                      </a:r>
                    </a:p>
                  </a:txBody>
                  <a:tcPr marL="9827" marR="9827" marT="9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l" fontAlgn="ctr"/>
                      <a:r>
                        <a:rPr lang="en-US" sz="1400" b="0" i="0" u="none" strike="noStrike" dirty="0">
                          <a:solidFill>
                            <a:srgbClr val="000000"/>
                          </a:solidFill>
                          <a:effectLst/>
                          <a:latin typeface="Calibri"/>
                        </a:rPr>
                        <a:t>December 2011</a:t>
                      </a:r>
                    </a:p>
                  </a:txBody>
                  <a:tcPr marL="9827" marR="9827" marT="9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l" fontAlgn="ctr"/>
                      <a:r>
                        <a:rPr lang="en-US" sz="1400" b="0" i="0" u="none" strike="noStrike" dirty="0">
                          <a:solidFill>
                            <a:srgbClr val="000000"/>
                          </a:solidFill>
                          <a:effectLst/>
                          <a:latin typeface="Calibri"/>
                        </a:rPr>
                        <a:t>February 2014</a:t>
                      </a:r>
                    </a:p>
                  </a:txBody>
                  <a:tcPr marL="9827" marR="9827" marT="9827" marB="0" anchor="ctr">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extLst>
                  <a:ext uri="{0D108BD9-81ED-4DB2-BD59-A6C34878D82A}">
                    <a16:rowId xmlns:a16="http://schemas.microsoft.com/office/drawing/2014/main" val="10002"/>
                  </a:ext>
                </a:extLst>
              </a:tr>
              <a:tr h="459441">
                <a:tc>
                  <a:txBody>
                    <a:bodyPr/>
                    <a:lstStyle/>
                    <a:p>
                      <a:pPr algn="l" fontAlgn="ctr"/>
                      <a:r>
                        <a:rPr lang="en-US" sz="1400" b="1" i="0" u="none" strike="noStrike" dirty="0">
                          <a:solidFill>
                            <a:srgbClr val="FFFFFF"/>
                          </a:solidFill>
                          <a:effectLst/>
                          <a:latin typeface="Calibri"/>
                        </a:rPr>
                        <a:t>CMS Approval of DSRIP Framework</a:t>
                      </a:r>
                    </a:p>
                  </a:txBody>
                  <a:tcPr marL="9827" marR="9827" marT="9827"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l" fontAlgn="ctr"/>
                      <a:r>
                        <a:rPr lang="en-US" sz="1400" b="0" i="0" u="none" strike="noStrike" dirty="0">
                          <a:solidFill>
                            <a:srgbClr val="000000"/>
                          </a:solidFill>
                          <a:effectLst/>
                          <a:latin typeface="Calibri"/>
                        </a:rPr>
                        <a:t>March</a:t>
                      </a:r>
                      <a:r>
                        <a:rPr lang="en-US" sz="1400" b="0" i="0" u="none" strike="noStrike" baseline="0" dirty="0">
                          <a:solidFill>
                            <a:srgbClr val="000000"/>
                          </a:solidFill>
                          <a:effectLst/>
                          <a:latin typeface="Calibri"/>
                        </a:rPr>
                        <a:t> 2011</a:t>
                      </a:r>
                      <a:endParaRPr lang="en-US" sz="1400" b="0" i="0" u="none" strike="noStrike" dirty="0">
                        <a:solidFill>
                          <a:srgbClr val="000000"/>
                        </a:solidFill>
                        <a:effectLst/>
                        <a:latin typeface="Calibri"/>
                      </a:endParaRPr>
                    </a:p>
                  </a:txBody>
                  <a:tcPr marL="9827" marR="9827" marT="9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l" fontAlgn="ctr"/>
                      <a:r>
                        <a:rPr lang="en-US" sz="1400" b="0" i="0" u="none" strike="noStrike" dirty="0">
                          <a:solidFill>
                            <a:srgbClr val="000000"/>
                          </a:solidFill>
                          <a:effectLst/>
                          <a:latin typeface="Calibri"/>
                        </a:rPr>
                        <a:t>Sept 2012</a:t>
                      </a:r>
                    </a:p>
                  </a:txBody>
                  <a:tcPr marL="9827" marR="9827" marT="9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l" fontAlgn="ctr"/>
                      <a:r>
                        <a:rPr lang="en-US" sz="1400" b="0" i="0" u="none" strike="noStrike" dirty="0">
                          <a:solidFill>
                            <a:srgbClr val="000000"/>
                          </a:solidFill>
                          <a:effectLst/>
                          <a:latin typeface="Calibri"/>
                        </a:rPr>
                        <a:t>Protocols still in</a:t>
                      </a:r>
                      <a:r>
                        <a:rPr lang="en-US" sz="1400" b="0" i="0" u="none" strike="noStrike" baseline="0" dirty="0">
                          <a:solidFill>
                            <a:srgbClr val="000000"/>
                          </a:solidFill>
                          <a:effectLst/>
                          <a:latin typeface="Calibri"/>
                        </a:rPr>
                        <a:t> development</a:t>
                      </a:r>
                      <a:endParaRPr lang="en-US" sz="1400" b="0" i="0" u="none" strike="noStrike" dirty="0">
                        <a:solidFill>
                          <a:srgbClr val="000000"/>
                        </a:solidFill>
                        <a:effectLst/>
                        <a:latin typeface="Calibri"/>
                      </a:endParaRPr>
                    </a:p>
                  </a:txBody>
                  <a:tcPr marL="9827" marR="9827" marT="9827" marB="0" anchor="ctr">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extLst>
                  <a:ext uri="{0D108BD9-81ED-4DB2-BD59-A6C34878D82A}">
                    <a16:rowId xmlns:a16="http://schemas.microsoft.com/office/drawing/2014/main" val="10003"/>
                  </a:ext>
                </a:extLst>
              </a:tr>
              <a:tr h="459441">
                <a:tc>
                  <a:txBody>
                    <a:bodyPr/>
                    <a:lstStyle/>
                    <a:p>
                      <a:pPr algn="l" fontAlgn="ctr"/>
                      <a:r>
                        <a:rPr lang="en-US" sz="1400" b="1" i="0" u="none" strike="noStrike" dirty="0">
                          <a:solidFill>
                            <a:srgbClr val="FFFFFF"/>
                          </a:solidFill>
                          <a:effectLst/>
                          <a:latin typeface="Calibri"/>
                        </a:rPr>
                        <a:t>CMS Approval of Individual</a:t>
                      </a:r>
                      <a:r>
                        <a:rPr lang="en-US" sz="1400" b="1" i="0" u="none" strike="noStrike" baseline="0" dirty="0">
                          <a:solidFill>
                            <a:srgbClr val="FFFFFF"/>
                          </a:solidFill>
                          <a:effectLst/>
                          <a:latin typeface="Calibri"/>
                        </a:rPr>
                        <a:t> Plans</a:t>
                      </a:r>
                      <a:endParaRPr lang="en-US" sz="1400" b="1" i="0" u="none" strike="noStrike" dirty="0">
                        <a:solidFill>
                          <a:srgbClr val="FFFFFF"/>
                        </a:solidFill>
                        <a:effectLst/>
                        <a:latin typeface="Calibri"/>
                      </a:endParaRPr>
                    </a:p>
                  </a:txBody>
                  <a:tcPr marL="9827" marR="9827" marT="9827"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l" fontAlgn="ctr"/>
                      <a:r>
                        <a:rPr lang="en-US" sz="1400" b="0" i="0" u="none" strike="noStrike" dirty="0">
                          <a:solidFill>
                            <a:srgbClr val="000000"/>
                          </a:solidFill>
                          <a:effectLst/>
                          <a:latin typeface="Calibri"/>
                        </a:rPr>
                        <a:t>March 2011</a:t>
                      </a:r>
                    </a:p>
                  </a:txBody>
                  <a:tcPr marL="9827" marR="9827" marT="9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l" fontAlgn="ctr"/>
                      <a:r>
                        <a:rPr lang="en-US" sz="1400" b="0" i="0" u="none" strike="noStrike" dirty="0">
                          <a:solidFill>
                            <a:srgbClr val="000000"/>
                          </a:solidFill>
                          <a:effectLst/>
                          <a:latin typeface="Calibri"/>
                        </a:rPr>
                        <a:t>June 2013</a:t>
                      </a:r>
                    </a:p>
                  </a:txBody>
                  <a:tcPr marL="9827" marR="9827" marT="9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l" fontAlgn="ctr"/>
                      <a:r>
                        <a:rPr lang="en-US" sz="1400" b="0" i="0" u="none" strike="noStrike" dirty="0">
                          <a:solidFill>
                            <a:srgbClr val="000000"/>
                          </a:solidFill>
                          <a:effectLst/>
                          <a:latin typeface="Calibri"/>
                        </a:rPr>
                        <a:t>Jan-Mar 2014</a:t>
                      </a:r>
                    </a:p>
                  </a:txBody>
                  <a:tcPr marL="9827" marR="9827" marT="9827" marB="0" anchor="ctr">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extLst>
                  <a:ext uri="{0D108BD9-81ED-4DB2-BD59-A6C34878D82A}">
                    <a16:rowId xmlns:a16="http://schemas.microsoft.com/office/drawing/2014/main" val="10004"/>
                  </a:ext>
                </a:extLst>
              </a:tr>
              <a:tr h="267640">
                <a:tc>
                  <a:txBody>
                    <a:bodyPr/>
                    <a:lstStyle/>
                    <a:p>
                      <a:pPr algn="l" fontAlgn="ctr"/>
                      <a:r>
                        <a:rPr lang="en-US" sz="1400" b="1" i="0" u="none" strike="noStrike" dirty="0">
                          <a:solidFill>
                            <a:srgbClr val="FFFFFF"/>
                          </a:solidFill>
                          <a:effectLst/>
                          <a:latin typeface="Calibri"/>
                        </a:rPr>
                        <a:t>Duration</a:t>
                      </a:r>
                    </a:p>
                  </a:txBody>
                  <a:tcPr marL="9827" marR="9827" marT="9827"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l" fontAlgn="ctr"/>
                      <a:r>
                        <a:rPr lang="en-US" sz="1400" b="0" i="0" u="none" strike="noStrike" dirty="0">
                          <a:solidFill>
                            <a:srgbClr val="000000"/>
                          </a:solidFill>
                          <a:effectLst/>
                          <a:latin typeface="Calibri"/>
                        </a:rPr>
                        <a:t>5 Years</a:t>
                      </a:r>
                    </a:p>
                  </a:txBody>
                  <a:tcPr marL="9827" marR="9827" marT="9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l" fontAlgn="ctr"/>
                      <a:r>
                        <a:rPr lang="en-US" sz="1400" b="0" i="0" u="none" strike="noStrike" dirty="0">
                          <a:solidFill>
                            <a:srgbClr val="000000"/>
                          </a:solidFill>
                          <a:effectLst/>
                          <a:latin typeface="Calibri"/>
                        </a:rPr>
                        <a:t>5 Years</a:t>
                      </a:r>
                    </a:p>
                  </a:txBody>
                  <a:tcPr marL="9827" marR="9827" marT="9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l" fontAlgn="ctr"/>
                      <a:r>
                        <a:rPr lang="en-US" sz="1400" b="0" i="0" u="none" strike="noStrike" dirty="0">
                          <a:solidFill>
                            <a:srgbClr val="000000"/>
                          </a:solidFill>
                          <a:effectLst/>
                          <a:latin typeface="Calibri"/>
                        </a:rPr>
                        <a:t>5.5 Years</a:t>
                      </a:r>
                    </a:p>
                  </a:txBody>
                  <a:tcPr marL="9827" marR="9827" marT="9827" marB="0" anchor="ctr">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extLst>
                  <a:ext uri="{0D108BD9-81ED-4DB2-BD59-A6C34878D82A}">
                    <a16:rowId xmlns:a16="http://schemas.microsoft.com/office/drawing/2014/main" val="10005"/>
                  </a:ext>
                </a:extLst>
              </a:tr>
              <a:tr h="442268">
                <a:tc>
                  <a:txBody>
                    <a:bodyPr/>
                    <a:lstStyle/>
                    <a:p>
                      <a:pPr algn="l" fontAlgn="ctr"/>
                      <a:r>
                        <a:rPr lang="en-US" sz="1400" b="1" i="0" u="none" strike="noStrike" dirty="0">
                          <a:solidFill>
                            <a:srgbClr val="FFFFFF"/>
                          </a:solidFill>
                          <a:effectLst/>
                          <a:latin typeface="Calibri"/>
                        </a:rPr>
                        <a:t>Federal</a:t>
                      </a:r>
                      <a:r>
                        <a:rPr lang="en-US" sz="1400" b="1" i="0" u="none" strike="noStrike" baseline="0" dirty="0">
                          <a:solidFill>
                            <a:srgbClr val="FFFFFF"/>
                          </a:solidFill>
                          <a:effectLst/>
                          <a:latin typeface="Calibri"/>
                        </a:rPr>
                        <a:t> F</a:t>
                      </a:r>
                      <a:r>
                        <a:rPr lang="en-US" sz="1400" b="1" i="0" u="none" strike="noStrike" dirty="0">
                          <a:solidFill>
                            <a:srgbClr val="FFFFFF"/>
                          </a:solidFill>
                          <a:effectLst/>
                          <a:latin typeface="Calibri"/>
                        </a:rPr>
                        <a:t>unding Available</a:t>
                      </a:r>
                    </a:p>
                  </a:txBody>
                  <a:tcPr marL="9827" marR="9827" marT="9827"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l" fontAlgn="ctr"/>
                      <a:r>
                        <a:rPr lang="en-US" sz="1400" b="0" i="0" u="none" strike="noStrike" dirty="0">
                          <a:solidFill>
                            <a:srgbClr val="000000"/>
                          </a:solidFill>
                          <a:effectLst/>
                          <a:latin typeface="Calibri"/>
                        </a:rPr>
                        <a:t>$3.3B</a:t>
                      </a:r>
                    </a:p>
                  </a:txBody>
                  <a:tcPr marL="9827" marR="9827" marT="9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l" fontAlgn="ctr"/>
                      <a:r>
                        <a:rPr lang="en-US" sz="1400" b="0" i="0" u="none" strike="noStrike">
                          <a:solidFill>
                            <a:srgbClr val="000000"/>
                          </a:solidFill>
                          <a:effectLst/>
                          <a:latin typeface="Calibri"/>
                        </a:rPr>
                        <a:t>$5.7B</a:t>
                      </a:r>
                      <a:endParaRPr lang="en-US" sz="1400" b="0" i="0" u="none" strike="noStrike" dirty="0">
                        <a:solidFill>
                          <a:srgbClr val="000000"/>
                        </a:solidFill>
                        <a:effectLst/>
                        <a:latin typeface="Calibri"/>
                      </a:endParaRPr>
                    </a:p>
                  </a:txBody>
                  <a:tcPr marL="9827" marR="9827" marT="9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l" fontAlgn="ctr"/>
                      <a:r>
                        <a:rPr lang="en-US" sz="1400" b="0" i="0" u="none" strike="noStrike" dirty="0">
                          <a:solidFill>
                            <a:srgbClr val="000000"/>
                          </a:solidFill>
                          <a:effectLst/>
                          <a:latin typeface="Calibri"/>
                        </a:rPr>
                        <a:t>$6.9B</a:t>
                      </a:r>
                    </a:p>
                  </a:txBody>
                  <a:tcPr marL="9827" marR="9827" marT="9827" marB="0" anchor="ctr">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extLst>
                  <a:ext uri="{0D108BD9-81ED-4DB2-BD59-A6C34878D82A}">
                    <a16:rowId xmlns:a16="http://schemas.microsoft.com/office/drawing/2014/main" val="10006"/>
                  </a:ext>
                </a:extLst>
              </a:tr>
              <a:tr h="683990">
                <a:tc>
                  <a:txBody>
                    <a:bodyPr/>
                    <a:lstStyle/>
                    <a:p>
                      <a:pPr algn="l" fontAlgn="ctr"/>
                      <a:r>
                        <a:rPr lang="en-US" sz="1400" b="1" i="0" u="none" strike="noStrike" dirty="0">
                          <a:solidFill>
                            <a:srgbClr val="FFFFFF"/>
                          </a:solidFill>
                          <a:effectLst/>
                          <a:latin typeface="Calibri"/>
                        </a:rPr>
                        <a:t>Participating Entities</a:t>
                      </a:r>
                    </a:p>
                  </a:txBody>
                  <a:tcPr marL="9827" marR="9827" marT="9827"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l" fontAlgn="ctr"/>
                      <a:r>
                        <a:rPr lang="en-US" sz="1400" b="0" i="0" u="none" strike="noStrike" dirty="0">
                          <a:solidFill>
                            <a:srgbClr val="000000"/>
                          </a:solidFill>
                          <a:effectLst/>
                          <a:latin typeface="Calibri"/>
                        </a:rPr>
                        <a:t>21 Public Hospitals</a:t>
                      </a:r>
                    </a:p>
                  </a:txBody>
                  <a:tcPr marL="9827" marR="9827" marT="9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l" fontAlgn="ctr"/>
                      <a:r>
                        <a:rPr lang="en-US" sz="1400" b="0" i="0" u="none" strike="noStrike" dirty="0">
                          <a:solidFill>
                            <a:srgbClr val="000000"/>
                          </a:solidFill>
                          <a:effectLst/>
                          <a:latin typeface="Calibri"/>
                        </a:rPr>
                        <a:t>20 Regional Healthcare Partnerships (330</a:t>
                      </a:r>
                      <a:r>
                        <a:rPr lang="en-US" sz="1400" b="0" i="0" u="none" strike="noStrike" baseline="0" dirty="0">
                          <a:solidFill>
                            <a:srgbClr val="000000"/>
                          </a:solidFill>
                          <a:effectLst/>
                          <a:latin typeface="Calibri"/>
                        </a:rPr>
                        <a:t> </a:t>
                      </a:r>
                      <a:r>
                        <a:rPr lang="en-US" sz="1400" b="0" i="0" u="none" strike="noStrike" dirty="0">
                          <a:solidFill>
                            <a:srgbClr val="000000"/>
                          </a:solidFill>
                          <a:effectLst/>
                          <a:latin typeface="Calibri"/>
                        </a:rPr>
                        <a:t>public &amp; private providers)</a:t>
                      </a:r>
                    </a:p>
                  </a:txBody>
                  <a:tcPr marL="9827" marR="9827" marT="9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l" fontAlgn="ctr"/>
                      <a:r>
                        <a:rPr lang="en-US" sz="1400" b="0" i="0" u="none" strike="noStrike" dirty="0">
                          <a:solidFill>
                            <a:srgbClr val="000000"/>
                          </a:solidFill>
                          <a:effectLst/>
                          <a:latin typeface="Calibri"/>
                        </a:rPr>
                        <a:t>20-40 Performing Provider Systems (thousands of public &amp; private providers)</a:t>
                      </a:r>
                    </a:p>
                  </a:txBody>
                  <a:tcPr marL="9827" marR="9827" marT="9827" marB="0" anchor="ctr">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extLst>
                  <a:ext uri="{0D108BD9-81ED-4DB2-BD59-A6C34878D82A}">
                    <a16:rowId xmlns:a16="http://schemas.microsoft.com/office/drawing/2014/main" val="10007"/>
                  </a:ext>
                </a:extLst>
              </a:tr>
              <a:tr h="2096407">
                <a:tc>
                  <a:txBody>
                    <a:bodyPr/>
                    <a:lstStyle/>
                    <a:p>
                      <a:pPr algn="l" fontAlgn="ctr"/>
                      <a:r>
                        <a:rPr lang="en-US" sz="1400" b="1" i="0" u="none" strike="noStrike" dirty="0">
                          <a:solidFill>
                            <a:srgbClr val="FFFFFF"/>
                          </a:solidFill>
                          <a:effectLst/>
                          <a:latin typeface="Calibri"/>
                        </a:rPr>
                        <a:t>DSRIP Category Title</a:t>
                      </a:r>
                    </a:p>
                  </a:txBody>
                  <a:tcPr marL="9827" marR="9827" marT="9827"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marL="0" indent="0" algn="l" fontAlgn="ctr">
                        <a:buFont typeface="+mj-lt"/>
                        <a:buNone/>
                      </a:pPr>
                      <a:endParaRPr lang="en-US" sz="1400" b="0" i="0" u="none" strike="noStrike" dirty="0">
                        <a:solidFill>
                          <a:srgbClr val="000000"/>
                        </a:solidFill>
                        <a:effectLst/>
                        <a:latin typeface="Calibri"/>
                      </a:endParaRPr>
                    </a:p>
                    <a:p>
                      <a:pPr marL="342900" indent="-342900" algn="l" fontAlgn="ctr">
                        <a:buFont typeface="+mj-lt"/>
                        <a:buAutoNum type="arabicPeriod"/>
                      </a:pPr>
                      <a:r>
                        <a:rPr lang="en-US" sz="1400" b="0" i="0" u="none" strike="noStrike" dirty="0">
                          <a:solidFill>
                            <a:srgbClr val="000000"/>
                          </a:solidFill>
                          <a:effectLst/>
                          <a:latin typeface="Calibri"/>
                        </a:rPr>
                        <a:t>Infrastructure Development</a:t>
                      </a:r>
                    </a:p>
                    <a:p>
                      <a:pPr marL="342900" indent="-342900" algn="l" fontAlgn="ctr">
                        <a:buFont typeface="+mj-lt"/>
                        <a:buAutoNum type="arabicPeriod"/>
                      </a:pPr>
                      <a:r>
                        <a:rPr lang="en-US" sz="1400" b="0" i="0" u="none" strike="noStrike" dirty="0">
                          <a:solidFill>
                            <a:srgbClr val="000000"/>
                          </a:solidFill>
                          <a:effectLst/>
                          <a:latin typeface="Calibri"/>
                        </a:rPr>
                        <a:t>Innovation and Redesign</a:t>
                      </a:r>
                    </a:p>
                    <a:p>
                      <a:pPr marL="342900" indent="-342900" algn="l" fontAlgn="ctr">
                        <a:buFont typeface="+mj-lt"/>
                        <a:buAutoNum type="arabicPeriod" startAt="3"/>
                      </a:pPr>
                      <a:r>
                        <a:rPr lang="en-US" sz="1400" b="0" i="0" u="none" strike="noStrike" dirty="0">
                          <a:solidFill>
                            <a:srgbClr val="000000"/>
                          </a:solidFill>
                          <a:effectLst/>
                          <a:latin typeface="Calibri"/>
                        </a:rPr>
                        <a:t>Population-Focused Improvement</a:t>
                      </a:r>
                    </a:p>
                    <a:p>
                      <a:pPr marL="342900" indent="-342900" algn="l" fontAlgn="ctr">
                        <a:buFont typeface="+mj-lt"/>
                        <a:buAutoNum type="arabicPeriod" startAt="3"/>
                      </a:pPr>
                      <a:r>
                        <a:rPr lang="en-US" sz="1400" b="0" i="0" u="none" strike="noStrike" dirty="0">
                          <a:solidFill>
                            <a:srgbClr val="000000"/>
                          </a:solidFill>
                          <a:effectLst/>
                          <a:latin typeface="Calibri"/>
                        </a:rPr>
                        <a:t>Urgent Improvement in Care</a:t>
                      </a:r>
                    </a:p>
                    <a:p>
                      <a:pPr marL="342900" indent="-342900" algn="l" fontAlgn="ctr">
                        <a:buFont typeface="+mj-lt"/>
                        <a:buAutoNum type="arabicPeriod" startAt="3"/>
                      </a:pPr>
                      <a:r>
                        <a:rPr lang="en-US" sz="1400" b="0" i="0" u="none" strike="noStrike" dirty="0">
                          <a:solidFill>
                            <a:srgbClr val="000000"/>
                          </a:solidFill>
                          <a:effectLst/>
                          <a:latin typeface="Calibri"/>
                        </a:rPr>
                        <a:t>LIHP HIV Transition</a:t>
                      </a:r>
                    </a:p>
                  </a:txBody>
                  <a:tcPr marL="9827" marR="9827" marT="982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marL="342900" indent="-342900" algn="l" fontAlgn="ctr">
                        <a:buFont typeface="+mj-lt"/>
                        <a:buAutoNum type="arabicPeriod"/>
                      </a:pPr>
                      <a:endParaRPr lang="en-US" sz="1400" b="0" i="0" u="none" strike="noStrike" dirty="0">
                        <a:solidFill>
                          <a:srgbClr val="000000"/>
                        </a:solidFill>
                        <a:effectLst/>
                        <a:latin typeface="Calibri"/>
                      </a:endParaRPr>
                    </a:p>
                    <a:p>
                      <a:pPr marL="342900" indent="-342900" algn="l" fontAlgn="ctr">
                        <a:buFont typeface="+mj-lt"/>
                        <a:buAutoNum type="arabicPeriod"/>
                      </a:pPr>
                      <a:r>
                        <a:rPr lang="en-US" sz="1400" b="0" i="0" u="none" strike="noStrike" dirty="0">
                          <a:solidFill>
                            <a:srgbClr val="000000"/>
                          </a:solidFill>
                          <a:effectLst/>
                          <a:latin typeface="Calibri"/>
                        </a:rPr>
                        <a:t>Infrastructure Development</a:t>
                      </a:r>
                    </a:p>
                    <a:p>
                      <a:pPr marL="342900" indent="-342900" algn="l" fontAlgn="ctr">
                        <a:buFont typeface="+mj-lt"/>
                        <a:buAutoNum type="arabicPeriod"/>
                      </a:pPr>
                      <a:r>
                        <a:rPr lang="en-US" sz="1400" b="0" i="0" u="none" strike="noStrike" dirty="0">
                          <a:solidFill>
                            <a:srgbClr val="000000"/>
                          </a:solidFill>
                          <a:effectLst/>
                          <a:latin typeface="Calibri"/>
                        </a:rPr>
                        <a:t>Program Innovation and Redesign</a:t>
                      </a:r>
                    </a:p>
                    <a:p>
                      <a:pPr marL="342900" indent="-342900" algn="l" fontAlgn="ctr">
                        <a:buFont typeface="+mj-lt"/>
                        <a:buAutoNum type="arabicPeriod"/>
                      </a:pPr>
                      <a:r>
                        <a:rPr lang="en-US" sz="1400" b="0" i="0" u="none" strike="noStrike" dirty="0">
                          <a:solidFill>
                            <a:srgbClr val="000000"/>
                          </a:solidFill>
                          <a:effectLst/>
                          <a:latin typeface="Calibri"/>
                        </a:rPr>
                        <a:t>Population-Focused Improvement</a:t>
                      </a:r>
                    </a:p>
                    <a:p>
                      <a:pPr marL="342900" indent="-342900" algn="l" fontAlgn="ctr">
                        <a:buFont typeface="+mj-lt"/>
                        <a:buAutoNum type="arabicPeriod"/>
                      </a:pPr>
                      <a:r>
                        <a:rPr lang="en-US" sz="1400" b="0" i="0" u="none" strike="noStrike" dirty="0">
                          <a:solidFill>
                            <a:srgbClr val="000000"/>
                          </a:solidFill>
                          <a:effectLst/>
                          <a:latin typeface="Calibri"/>
                        </a:rPr>
                        <a:t>Urgent Improvement in Care</a:t>
                      </a:r>
                    </a:p>
                  </a:txBody>
                  <a:tcPr marL="9827" marR="9827" marT="982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marL="342900" indent="-342900" algn="l" fontAlgn="ctr">
                        <a:buFont typeface="+mj-lt"/>
                        <a:buAutoNum type="arabicPeriod"/>
                      </a:pPr>
                      <a:endParaRPr lang="en-US" sz="1400" b="0" i="0" u="none" strike="noStrike" dirty="0">
                        <a:solidFill>
                          <a:srgbClr val="000000"/>
                        </a:solidFill>
                        <a:effectLst/>
                        <a:latin typeface="Calibri"/>
                      </a:endParaRPr>
                    </a:p>
                    <a:p>
                      <a:pPr marL="342900" indent="-342900" algn="l" fontAlgn="ctr">
                        <a:buFont typeface="+mj-lt"/>
                        <a:buAutoNum type="arabicPeriod"/>
                      </a:pPr>
                      <a:r>
                        <a:rPr lang="en-US" sz="1400" b="0" i="0" u="none" strike="noStrike" dirty="0">
                          <a:solidFill>
                            <a:srgbClr val="000000"/>
                          </a:solidFill>
                          <a:effectLst/>
                          <a:latin typeface="Calibri"/>
                        </a:rPr>
                        <a:t>Overall Project Progress </a:t>
                      </a:r>
                    </a:p>
                    <a:p>
                      <a:pPr marL="342900" indent="-342900" algn="l" fontAlgn="ctr">
                        <a:buFont typeface="+mj-lt"/>
                        <a:buAutoNum type="arabicPeriod"/>
                      </a:pPr>
                      <a:r>
                        <a:rPr lang="en-US" sz="1400" b="0" i="0" u="none" strike="noStrike" dirty="0">
                          <a:solidFill>
                            <a:srgbClr val="000000"/>
                          </a:solidFill>
                          <a:effectLst/>
                          <a:latin typeface="Calibri"/>
                        </a:rPr>
                        <a:t>System Transformation </a:t>
                      </a:r>
                    </a:p>
                    <a:p>
                      <a:pPr marL="342900" indent="-342900" algn="l" fontAlgn="ctr">
                        <a:buFont typeface="+mj-lt"/>
                        <a:buAutoNum type="arabicPeriod"/>
                      </a:pPr>
                      <a:r>
                        <a:rPr lang="en-US" sz="1400" b="0" i="0" u="none" strike="noStrike" dirty="0">
                          <a:solidFill>
                            <a:srgbClr val="000000"/>
                          </a:solidFill>
                          <a:effectLst/>
                          <a:latin typeface="Calibri"/>
                        </a:rPr>
                        <a:t>Clinical Improvements</a:t>
                      </a:r>
                    </a:p>
                    <a:p>
                      <a:pPr marL="342900" indent="-342900" algn="l" fontAlgn="ctr">
                        <a:buFont typeface="+mj-lt"/>
                        <a:buAutoNum type="arabicPeriod"/>
                      </a:pPr>
                      <a:r>
                        <a:rPr lang="en-US" sz="1400" b="0" i="0" u="none" strike="noStrike" dirty="0">
                          <a:solidFill>
                            <a:srgbClr val="000000"/>
                          </a:solidFill>
                          <a:effectLst/>
                          <a:latin typeface="Calibri"/>
                        </a:rPr>
                        <a:t>Population-Wide</a:t>
                      </a:r>
                      <a:r>
                        <a:rPr lang="en-US" sz="1400" b="0" i="0" u="none" strike="noStrike" baseline="0" dirty="0">
                          <a:solidFill>
                            <a:srgbClr val="000000"/>
                          </a:solidFill>
                          <a:effectLst/>
                          <a:latin typeface="Calibri"/>
                        </a:rPr>
                        <a:t> Strategy Implementation</a:t>
                      </a:r>
                      <a:endParaRPr lang="en-US" sz="1400" b="0" i="0" u="none" strike="noStrike" dirty="0">
                        <a:solidFill>
                          <a:srgbClr val="000000"/>
                        </a:solidFill>
                        <a:effectLst/>
                        <a:latin typeface="Calibri"/>
                      </a:endParaRPr>
                    </a:p>
                  </a:txBody>
                  <a:tcPr marL="9827" marR="9827" marT="9827" marB="0">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extLst>
                  <a:ext uri="{0D108BD9-81ED-4DB2-BD59-A6C34878D82A}">
                    <a16:rowId xmlns:a16="http://schemas.microsoft.com/office/drawing/2014/main" val="10008"/>
                  </a:ext>
                </a:extLst>
              </a:tr>
              <a:tr h="234892">
                <a:tc>
                  <a:txBody>
                    <a:bodyPr/>
                    <a:lstStyle/>
                    <a:p>
                      <a:pPr algn="l" fontAlgn="ctr"/>
                      <a:r>
                        <a:rPr lang="en-US" sz="1400" b="1" i="0" u="none" strike="noStrike" dirty="0">
                          <a:solidFill>
                            <a:srgbClr val="FFFFFF"/>
                          </a:solidFill>
                          <a:effectLst/>
                          <a:latin typeface="Calibri"/>
                        </a:rPr>
                        <a:t>Project</a:t>
                      </a:r>
                      <a:r>
                        <a:rPr lang="en-US" sz="1400" b="1" i="0" u="none" strike="noStrike" baseline="0" dirty="0">
                          <a:solidFill>
                            <a:srgbClr val="FFFFFF"/>
                          </a:solidFill>
                          <a:effectLst/>
                          <a:latin typeface="Calibri"/>
                        </a:rPr>
                        <a:t> Menu Size</a:t>
                      </a:r>
                      <a:endParaRPr lang="en-US" sz="1400" b="1" i="0" u="none" strike="noStrike" dirty="0">
                        <a:solidFill>
                          <a:srgbClr val="FFFFFF"/>
                        </a:solidFill>
                        <a:effectLst/>
                        <a:latin typeface="Calibri"/>
                      </a:endParaRPr>
                    </a:p>
                  </a:txBody>
                  <a:tcPr marL="9827" marR="9827" marT="9827"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4F81BD"/>
                    </a:solidFill>
                  </a:tcPr>
                </a:tc>
                <a:tc>
                  <a:txBody>
                    <a:bodyPr/>
                    <a:lstStyle/>
                    <a:p>
                      <a:pPr algn="l" fontAlgn="ctr"/>
                      <a:r>
                        <a:rPr lang="en-US" sz="1400" b="0" i="0" u="none" strike="noStrike" dirty="0">
                          <a:solidFill>
                            <a:srgbClr val="000000"/>
                          </a:solidFill>
                          <a:effectLst/>
                          <a:latin typeface="Calibri"/>
                        </a:rPr>
                        <a:t>298 Milestones</a:t>
                      </a:r>
                    </a:p>
                  </a:txBody>
                  <a:tcPr marL="9827" marR="9827" marT="9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DCE6F1"/>
                    </a:solidFill>
                  </a:tcPr>
                </a:tc>
                <a:tc>
                  <a:txBody>
                    <a:bodyPr/>
                    <a:lstStyle/>
                    <a:p>
                      <a:pPr algn="l" fontAlgn="ctr"/>
                      <a:r>
                        <a:rPr lang="en-US" sz="1400" b="0" i="0" u="none" strike="noStrike" dirty="0">
                          <a:solidFill>
                            <a:srgbClr val="000000"/>
                          </a:solidFill>
                          <a:effectLst/>
                          <a:latin typeface="Calibri"/>
                        </a:rPr>
                        <a:t>1,322 Projects, varying milestones</a:t>
                      </a:r>
                    </a:p>
                  </a:txBody>
                  <a:tcPr marL="9827" marR="9827" marT="9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DCE6F1"/>
                    </a:solidFill>
                  </a:tcPr>
                </a:tc>
                <a:tc>
                  <a:txBody>
                    <a:bodyPr/>
                    <a:lstStyle/>
                    <a:p>
                      <a:pPr algn="l" fontAlgn="ctr"/>
                      <a:r>
                        <a:rPr lang="en-US" sz="1400" b="0" i="0" u="none" strike="noStrike" dirty="0">
                          <a:solidFill>
                            <a:srgbClr val="000000"/>
                          </a:solidFill>
                          <a:effectLst/>
                          <a:latin typeface="Calibri"/>
                        </a:rPr>
                        <a:t>44 Projects</a:t>
                      </a:r>
                      <a:r>
                        <a:rPr lang="en-US" sz="1400" b="0" i="0" u="none" strike="noStrike" baseline="0" dirty="0">
                          <a:solidFill>
                            <a:srgbClr val="000000"/>
                          </a:solidFill>
                          <a:effectLst/>
                          <a:latin typeface="Calibri"/>
                        </a:rPr>
                        <a:t> with specific </a:t>
                      </a:r>
                      <a:r>
                        <a:rPr lang="en-US" sz="1400" b="0" i="0" u="none" strike="noStrike" dirty="0">
                          <a:solidFill>
                            <a:srgbClr val="000000"/>
                          </a:solidFill>
                          <a:effectLst/>
                          <a:latin typeface="Calibri"/>
                        </a:rPr>
                        <a:t>milestones</a:t>
                      </a:r>
                    </a:p>
                  </a:txBody>
                  <a:tcPr marL="9827" marR="9827" marT="9827" marB="0" anchor="ctr">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a:noFill/>
                    </a:lnB>
                    <a:solidFill>
                      <a:srgbClr val="DCE6F1"/>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361561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32648" cy="990600"/>
          </a:xfrm>
        </p:spPr>
        <p:txBody>
          <a:bodyPr>
            <a:noAutofit/>
          </a:bodyPr>
          <a:lstStyle/>
          <a:p>
            <a:r>
              <a:rPr lang="en-US" dirty="0">
                <a:solidFill>
                  <a:schemeClr val="accent1"/>
                </a:solidFill>
              </a:rPr>
              <a:t>DSRIP: Changing Role?</a:t>
            </a:r>
          </a:p>
        </p:txBody>
      </p:sp>
      <p:sp>
        <p:nvSpPr>
          <p:cNvPr id="7" name="Slide Number Placeholder 3"/>
          <p:cNvSpPr>
            <a:spLocks noGrp="1"/>
          </p:cNvSpPr>
          <p:nvPr>
            <p:ph type="sldNum" sz="quarter" idx="4"/>
          </p:nvPr>
        </p:nvSpPr>
        <p:spPr>
          <a:xfrm>
            <a:off x="-5080" y="1280160"/>
            <a:ext cx="533400" cy="244476"/>
          </a:xfrm>
        </p:spPr>
        <p:txBody>
          <a:bodyPr>
            <a:normAutofit fontScale="85000" lnSpcReduction="20000"/>
          </a:bodyPr>
          <a:lstStyle/>
          <a:p>
            <a:fld id="{73702568-E102-48B9-BE1A-D9751C8569E1}" type="slidenum">
              <a:rPr lang="en-US" smtClean="0"/>
              <a:pPr/>
              <a:t>11</a:t>
            </a:fld>
            <a:endParaRPr lang="en-US" dirty="0"/>
          </a:p>
        </p:txBody>
      </p:sp>
      <p:sp>
        <p:nvSpPr>
          <p:cNvPr id="6" name="Content Placeholder 5"/>
          <p:cNvSpPr>
            <a:spLocks noGrp="1"/>
          </p:cNvSpPr>
          <p:nvPr>
            <p:ph sz="quarter" idx="1"/>
          </p:nvPr>
        </p:nvSpPr>
        <p:spPr>
          <a:xfrm>
            <a:off x="612648" y="1600200"/>
            <a:ext cx="8378952" cy="5029200"/>
          </a:xfrm>
        </p:spPr>
        <p:txBody>
          <a:bodyPr>
            <a:normAutofit/>
          </a:bodyPr>
          <a:lstStyle/>
          <a:p>
            <a:endParaRPr lang="en-US" sz="2400" dirty="0"/>
          </a:p>
          <a:p>
            <a:pPr marL="0" indent="0">
              <a:buNone/>
            </a:pPr>
            <a:r>
              <a:rPr lang="en-US" sz="2400" dirty="0"/>
              <a:t>“Originally, DSRIP initiatives were more narrowly focused on funding for safety net hospitals and often grew out of negotiations between states and HHS over the appropriate way to finance hospital care. </a:t>
            </a:r>
          </a:p>
          <a:p>
            <a:pPr marL="0" indent="0">
              <a:buNone/>
            </a:pPr>
            <a:r>
              <a:rPr lang="en-US" sz="2400" dirty="0"/>
              <a:t>Now, however, they increasingly are being used to promote a far more sweeping set of payment and delivery system reforms.”</a:t>
            </a:r>
          </a:p>
          <a:p>
            <a:pPr marL="0" indent="0">
              <a:buNone/>
            </a:pPr>
            <a:r>
              <a:rPr lang="en-US" sz="2400" b="1" i="1" dirty="0"/>
              <a:t>Kaiser Family Foundation, October 2014 </a:t>
            </a:r>
            <a:endParaRPr lang="en-US" sz="2100" b="1" i="1" dirty="0"/>
          </a:p>
        </p:txBody>
      </p:sp>
    </p:spTree>
    <p:extLst>
      <p:ext uri="{BB962C8B-B14F-4D97-AF65-F5344CB8AC3E}">
        <p14:creationId xmlns:p14="http://schemas.microsoft.com/office/powerpoint/2010/main" val="2951579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32648" cy="990600"/>
          </a:xfrm>
        </p:spPr>
        <p:txBody>
          <a:bodyPr/>
          <a:lstStyle/>
          <a:p>
            <a:r>
              <a:rPr lang="en-US" dirty="0">
                <a:solidFill>
                  <a:schemeClr val="accent1"/>
                </a:solidFill>
              </a:rPr>
              <a:t>How Does NY DSRIP Work?</a:t>
            </a:r>
          </a:p>
        </p:txBody>
      </p:sp>
      <p:sp>
        <p:nvSpPr>
          <p:cNvPr id="5" name="Slide Number Placeholder 3"/>
          <p:cNvSpPr>
            <a:spLocks noGrp="1"/>
          </p:cNvSpPr>
          <p:nvPr>
            <p:ph type="sldNum" sz="quarter" idx="4"/>
          </p:nvPr>
        </p:nvSpPr>
        <p:spPr>
          <a:xfrm>
            <a:off x="-5080" y="1280160"/>
            <a:ext cx="533400" cy="244476"/>
          </a:xfrm>
        </p:spPr>
        <p:txBody>
          <a:bodyPr>
            <a:normAutofit fontScale="85000" lnSpcReduction="20000"/>
          </a:bodyPr>
          <a:lstStyle/>
          <a:p>
            <a:fld id="{73702568-E102-48B9-BE1A-D9751C8569E1}" type="slidenum">
              <a:rPr lang="en-US" smtClean="0"/>
              <a:pPr/>
              <a:t>12</a:t>
            </a:fld>
            <a:endParaRPr lang="en-US" dirty="0"/>
          </a:p>
        </p:txBody>
      </p:sp>
      <p:sp>
        <p:nvSpPr>
          <p:cNvPr id="4" name="Content Placeholder 3"/>
          <p:cNvSpPr>
            <a:spLocks noGrp="1"/>
          </p:cNvSpPr>
          <p:nvPr>
            <p:ph sz="quarter" idx="1"/>
          </p:nvPr>
        </p:nvSpPr>
        <p:spPr>
          <a:xfrm>
            <a:off x="612648" y="1600200"/>
            <a:ext cx="8378952" cy="5029200"/>
          </a:xfrm>
        </p:spPr>
        <p:txBody>
          <a:bodyPr>
            <a:noAutofit/>
          </a:bodyPr>
          <a:lstStyle/>
          <a:p>
            <a:pPr marL="0" indent="0">
              <a:buNone/>
            </a:pPr>
            <a:r>
              <a:rPr lang="en-US" sz="2400" b="1" dirty="0">
                <a:solidFill>
                  <a:schemeClr val="accent1"/>
                </a:solidFill>
              </a:rPr>
              <a:t>“Performing Provider Systems” go through a number of steps to implement DSRIP:</a:t>
            </a:r>
          </a:p>
          <a:p>
            <a:r>
              <a:rPr lang="en-US" sz="2400" dirty="0"/>
              <a:t>NYS established targeted programs with a menu of projects. </a:t>
            </a:r>
          </a:p>
          <a:p>
            <a:r>
              <a:rPr lang="en-US" sz="2400" dirty="0"/>
              <a:t>One provider in each region (PPS) is designated as the lead; regions can overlap.</a:t>
            </a:r>
          </a:p>
          <a:p>
            <a:r>
              <a:rPr lang="en-US" sz="2400" dirty="0"/>
              <a:t>Participating providers select projects off the menu. </a:t>
            </a:r>
          </a:p>
          <a:p>
            <a:r>
              <a:rPr lang="en-US" sz="2400" dirty="0"/>
              <a:t>DSRIP plans have progressively difficult milestones.  </a:t>
            </a:r>
            <a:endParaRPr lang="en-US" sz="2000" dirty="0"/>
          </a:p>
          <a:p>
            <a:r>
              <a:rPr lang="en-US" sz="2400" dirty="0"/>
              <a:t>Providers work to achieve the milestones, taking on the risk of missing the milestone.</a:t>
            </a:r>
          </a:p>
          <a:p>
            <a:r>
              <a:rPr lang="en-US" sz="2400" dirty="0"/>
              <a:t>There must be a source of permissible funds to match federal dollars.  </a:t>
            </a:r>
          </a:p>
        </p:txBody>
      </p:sp>
    </p:spTree>
    <p:extLst>
      <p:ext uri="{BB962C8B-B14F-4D97-AF65-F5344CB8AC3E}">
        <p14:creationId xmlns:p14="http://schemas.microsoft.com/office/powerpoint/2010/main" val="1059316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accent1"/>
                </a:solidFill>
              </a:rPr>
              <a:t>Broad Trends in DSRIP Programs</a:t>
            </a:r>
          </a:p>
        </p:txBody>
      </p:sp>
      <p:sp>
        <p:nvSpPr>
          <p:cNvPr id="4" name="Slide Number Placeholder 3"/>
          <p:cNvSpPr>
            <a:spLocks noGrp="1"/>
          </p:cNvSpPr>
          <p:nvPr>
            <p:ph type="sldNum" sz="quarter" idx="4"/>
          </p:nvPr>
        </p:nvSpPr>
        <p:spPr/>
        <p:txBody>
          <a:bodyPr>
            <a:normAutofit fontScale="85000" lnSpcReduction="20000"/>
          </a:bodyPr>
          <a:lstStyle/>
          <a:p>
            <a:fld id="{73702568-E102-48B9-BE1A-D9751C8569E1}" type="slidenum">
              <a:rPr lang="en-US" smtClean="0"/>
              <a:pPr/>
              <a:t>13</a:t>
            </a:fld>
            <a:endParaRPr lang="en-US" dirty="0"/>
          </a:p>
        </p:txBody>
      </p:sp>
      <p:sp>
        <p:nvSpPr>
          <p:cNvPr id="3" name="Content Placeholder 2"/>
          <p:cNvSpPr>
            <a:spLocks noGrp="1"/>
          </p:cNvSpPr>
          <p:nvPr>
            <p:ph sz="quarter" idx="1"/>
          </p:nvPr>
        </p:nvSpPr>
        <p:spPr/>
        <p:txBody>
          <a:bodyPr/>
          <a:lstStyle/>
          <a:p>
            <a:pPr marL="0" indent="0">
              <a:buNone/>
            </a:pPr>
            <a:r>
              <a:rPr lang="en-US" sz="2400" dirty="0"/>
              <a:t>CMS generally has moved towards:</a:t>
            </a:r>
          </a:p>
          <a:p>
            <a:r>
              <a:rPr lang="en-US" sz="2400" dirty="0"/>
              <a:t>Narrower menu of projects with pre-approved metrics and milestones.</a:t>
            </a:r>
          </a:p>
          <a:p>
            <a:r>
              <a:rPr lang="en-US" sz="2400" dirty="0"/>
              <a:t>Collaboration with, and inclusion of, a broad range of providers, including social service providers.</a:t>
            </a:r>
          </a:p>
          <a:p>
            <a:r>
              <a:rPr lang="en-US" sz="2400" dirty="0"/>
              <a:t>Stretch goals. </a:t>
            </a:r>
          </a:p>
          <a:p>
            <a:pPr lvl="1"/>
            <a:r>
              <a:rPr lang="en-US" sz="2100" dirty="0"/>
              <a:t>DSRIP accountability bar is being set higher in each state.</a:t>
            </a:r>
          </a:p>
          <a:p>
            <a:pPr lvl="1"/>
            <a:r>
              <a:rPr lang="en-US" sz="2100" dirty="0"/>
              <a:t>DSRIP goal is statewide payment reform.</a:t>
            </a:r>
          </a:p>
          <a:p>
            <a:r>
              <a:rPr lang="en-US" sz="2400" dirty="0"/>
              <a:t>More upfront planning—with CMS planning funds.</a:t>
            </a:r>
          </a:p>
          <a:p>
            <a:r>
              <a:rPr lang="en-US" sz="2400" dirty="0"/>
              <a:t>Standardized and streamlined data reporting. </a:t>
            </a:r>
          </a:p>
          <a:p>
            <a:endParaRPr lang="en-US" sz="3200" dirty="0"/>
          </a:p>
          <a:p>
            <a:endParaRPr lang="en-US" dirty="0"/>
          </a:p>
        </p:txBody>
      </p:sp>
    </p:spTree>
    <p:extLst>
      <p:ext uri="{BB962C8B-B14F-4D97-AF65-F5344CB8AC3E}">
        <p14:creationId xmlns:p14="http://schemas.microsoft.com/office/powerpoint/2010/main" val="3750757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3400" y="2895600"/>
            <a:ext cx="8229600" cy="3124200"/>
          </a:xfrm>
        </p:spPr>
        <p:txBody>
          <a:bodyPr>
            <a:normAutofit fontScale="90000"/>
          </a:bodyPr>
          <a:lstStyle/>
          <a:p>
            <a:pPr algn="ctr"/>
            <a:r>
              <a:rPr lang="en-US" dirty="0"/>
              <a:t>For more information, visit: </a:t>
            </a:r>
            <a:r>
              <a:rPr lang="en-US" dirty="0">
                <a:hlinkClick r:id="rId3"/>
              </a:rPr>
              <a:t>www.harbageconsulting.com</a:t>
            </a:r>
            <a:r>
              <a:rPr lang="en-US" dirty="0"/>
              <a:t> </a:t>
            </a:r>
            <a:br>
              <a:rPr lang="en-US" dirty="0"/>
            </a:br>
            <a:r>
              <a:rPr lang="en-US" dirty="0"/>
              <a:t>or contact us at: </a:t>
            </a:r>
            <a:br>
              <a:rPr lang="en-US" dirty="0"/>
            </a:br>
            <a:r>
              <a:rPr lang="en-US" dirty="0">
                <a:hlinkClick r:id="rId4"/>
              </a:rPr>
              <a:t>peter@harbageconsulting.com</a:t>
            </a:r>
            <a:r>
              <a:rPr lang="en-US" dirty="0"/>
              <a:t>  </a:t>
            </a:r>
            <a:br>
              <a:rPr lang="en-US" dirty="0"/>
            </a:br>
            <a:r>
              <a:rPr lang="en-US" dirty="0">
                <a:hlinkClick r:id="rId5"/>
              </a:rPr>
              <a:t>lisa@harbageconsulting.com</a:t>
            </a:r>
            <a:endParaRPr lang="en-US" dirty="0"/>
          </a:p>
        </p:txBody>
      </p:sp>
      <p:pic>
        <p:nvPicPr>
          <p:cNvPr id="4" name="Content Placeholder 3" title="Harbage Consulting"/>
          <p:cNvPicPr>
            <a:picLocks noGrp="1" noChangeAspect="1"/>
          </p:cNvPicPr>
          <p:nvPr>
            <p:ph sz="quarter" idx="4294967295"/>
          </p:nvPr>
        </p:nvPicPr>
        <p:blipFill>
          <a:blip r:embed="rId6" cstate="print">
            <a:extLst>
              <a:ext uri="{28A0092B-C50C-407E-A947-70E740481C1C}">
                <a14:useLocalDpi xmlns:a14="http://schemas.microsoft.com/office/drawing/2010/main" val="0"/>
              </a:ext>
            </a:extLst>
          </a:blip>
          <a:stretch>
            <a:fillRect/>
          </a:stretch>
        </p:blipFill>
        <p:spPr>
          <a:xfrm>
            <a:off x="1752600" y="1066800"/>
            <a:ext cx="5715000" cy="1295400"/>
          </a:xfrm>
        </p:spPr>
      </p:pic>
      <p:sp>
        <p:nvSpPr>
          <p:cNvPr id="3" name="Slide Number Placeholder 2"/>
          <p:cNvSpPr>
            <a:spLocks noGrp="1"/>
          </p:cNvSpPr>
          <p:nvPr>
            <p:ph type="sldNum" sz="quarter" idx="12"/>
          </p:nvPr>
        </p:nvSpPr>
        <p:spPr>
          <a:xfrm>
            <a:off x="4419600" y="6248400"/>
            <a:ext cx="533400" cy="381000"/>
          </a:xfrm>
        </p:spPr>
        <p:txBody>
          <a:bodyPr>
            <a:normAutofit/>
          </a:bodyPr>
          <a:lstStyle/>
          <a:p>
            <a:fld id="{73702568-E102-48B9-BE1A-D9751C8569E1}" type="slidenum">
              <a:rPr lang="en-US" smtClean="0"/>
              <a:pPr/>
              <a:t>14</a:t>
            </a:fld>
            <a:endParaRPr lang="en-US" dirty="0"/>
          </a:p>
        </p:txBody>
      </p:sp>
    </p:spTree>
    <p:extLst>
      <p:ext uri="{BB962C8B-B14F-4D97-AF65-F5344CB8AC3E}">
        <p14:creationId xmlns:p14="http://schemas.microsoft.com/office/powerpoint/2010/main" val="3876607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382000" cy="990600"/>
          </a:xfrm>
        </p:spPr>
        <p:txBody>
          <a:bodyPr>
            <a:normAutofit/>
          </a:bodyPr>
          <a:lstStyle/>
          <a:p>
            <a:r>
              <a:rPr lang="en-US" dirty="0">
                <a:solidFill>
                  <a:schemeClr val="accent1"/>
                </a:solidFill>
              </a:rPr>
              <a:t>What is DSRIP?</a:t>
            </a:r>
          </a:p>
        </p:txBody>
      </p:sp>
      <p:sp>
        <p:nvSpPr>
          <p:cNvPr id="5" name="Slide Number Placeholder 3"/>
          <p:cNvSpPr>
            <a:spLocks noGrp="1"/>
          </p:cNvSpPr>
          <p:nvPr>
            <p:ph type="sldNum" sz="quarter" idx="4"/>
          </p:nvPr>
        </p:nvSpPr>
        <p:spPr>
          <a:xfrm>
            <a:off x="-5080" y="1280160"/>
            <a:ext cx="533400" cy="244476"/>
          </a:xfrm>
        </p:spPr>
        <p:txBody>
          <a:bodyPr>
            <a:normAutofit fontScale="85000" lnSpcReduction="20000"/>
          </a:bodyPr>
          <a:lstStyle/>
          <a:p>
            <a:fld id="{73702568-E102-48B9-BE1A-D9751C8569E1}" type="slidenum">
              <a:rPr lang="en-US" smtClean="0"/>
              <a:pPr/>
              <a:t>2</a:t>
            </a:fld>
            <a:endParaRPr lang="en-US" dirty="0"/>
          </a:p>
        </p:txBody>
      </p:sp>
      <p:sp>
        <p:nvSpPr>
          <p:cNvPr id="10" name="Content Placeholder 2"/>
          <p:cNvSpPr>
            <a:spLocks noGrp="1"/>
          </p:cNvSpPr>
          <p:nvPr>
            <p:ph sz="quarter" idx="1"/>
          </p:nvPr>
        </p:nvSpPr>
        <p:spPr>
          <a:xfrm>
            <a:off x="762000" y="1676400"/>
            <a:ext cx="8001000" cy="4876800"/>
          </a:xfrm>
        </p:spPr>
        <p:txBody>
          <a:bodyPr>
            <a:normAutofit/>
          </a:bodyPr>
          <a:lstStyle/>
          <a:p>
            <a:pPr marL="0" indent="0">
              <a:buNone/>
            </a:pPr>
            <a:r>
              <a:rPr lang="en-US" sz="2100" dirty="0"/>
              <a:t>A new-</a:t>
            </a:r>
            <a:r>
              <a:rPr lang="en-US" sz="2100" dirty="0" err="1"/>
              <a:t>ish</a:t>
            </a:r>
            <a:r>
              <a:rPr lang="en-US" sz="2100" dirty="0"/>
              <a:t> Medicaid effort operated under a Section 1115 Medicaid waiver program that provides provider financial incentives to:</a:t>
            </a:r>
          </a:p>
          <a:p>
            <a:r>
              <a:rPr lang="en-US" sz="2100" dirty="0"/>
              <a:t>Support delivery systems changes to meet the triple aim;</a:t>
            </a:r>
          </a:p>
          <a:p>
            <a:r>
              <a:rPr lang="en-US" sz="2100" dirty="0"/>
              <a:t>Address gaps in care delivery;</a:t>
            </a:r>
          </a:p>
          <a:p>
            <a:r>
              <a:rPr lang="en-US" sz="2100" dirty="0"/>
              <a:t>Improve hospital operations; and,</a:t>
            </a:r>
          </a:p>
          <a:p>
            <a:r>
              <a:rPr lang="en-US" sz="2100" dirty="0"/>
              <a:t>Increase care capacity. </a:t>
            </a:r>
          </a:p>
          <a:p>
            <a:endParaRPr lang="en-US" sz="1600" dirty="0"/>
          </a:p>
          <a:p>
            <a:pPr marL="0" indent="0">
              <a:buNone/>
            </a:pPr>
            <a:r>
              <a:rPr lang="en-US" sz="2100" dirty="0"/>
              <a:t>States use federal dollars with a match.  </a:t>
            </a:r>
          </a:p>
          <a:p>
            <a:pPr marL="0" indent="0">
              <a:buNone/>
            </a:pPr>
            <a:r>
              <a:rPr lang="en-US" sz="2100" dirty="0"/>
              <a:t>Budget Neutrality rules apply.</a:t>
            </a:r>
          </a:p>
        </p:txBody>
      </p:sp>
      <p:pic>
        <p:nvPicPr>
          <p:cNvPr id="9" name="Picture 5" title="Route to Succes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72200" y="3377020"/>
            <a:ext cx="2881855" cy="3252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0223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solidFill>
                  <a:schemeClr val="accent1"/>
                </a:solidFill>
              </a:rPr>
              <a:t>There is no definition, but DSRIPs seem to share certain traits.</a:t>
            </a:r>
          </a:p>
        </p:txBody>
      </p:sp>
      <p:sp>
        <p:nvSpPr>
          <p:cNvPr id="6" name="Slide Number Placeholder 3"/>
          <p:cNvSpPr>
            <a:spLocks noGrp="1"/>
          </p:cNvSpPr>
          <p:nvPr>
            <p:ph type="sldNum" sz="quarter" idx="4"/>
          </p:nvPr>
        </p:nvSpPr>
        <p:spPr>
          <a:xfrm>
            <a:off x="-5080" y="1280160"/>
            <a:ext cx="533400" cy="244476"/>
          </a:xfrm>
        </p:spPr>
        <p:txBody>
          <a:bodyPr>
            <a:normAutofit fontScale="85000" lnSpcReduction="20000"/>
          </a:bodyPr>
          <a:lstStyle/>
          <a:p>
            <a:fld id="{73702568-E102-48B9-BE1A-D9751C8569E1}" type="slidenum">
              <a:rPr lang="en-US" smtClean="0"/>
              <a:pPr/>
              <a:t>3</a:t>
            </a:fld>
            <a:endParaRPr lang="en-US" dirty="0"/>
          </a:p>
        </p:txBody>
      </p:sp>
      <p:graphicFrame>
        <p:nvGraphicFramePr>
          <p:cNvPr id="8" name="Content Placeholder 3" title="DSRIP Shared Traits"/>
          <p:cNvGraphicFramePr>
            <a:graphicFrameLocks noGrp="1"/>
          </p:cNvGraphicFramePr>
          <p:nvPr>
            <p:ph idx="1"/>
            <p:extLst>
              <p:ext uri="{D42A27DB-BD31-4B8C-83A1-F6EECF244321}">
                <p14:modId xmlns:p14="http://schemas.microsoft.com/office/powerpoint/2010/main" val="2254561799"/>
              </p:ext>
            </p:extLst>
          </p:nvPr>
        </p:nvGraphicFramePr>
        <p:xfrm>
          <a:off x="990600" y="1752600"/>
          <a:ext cx="771525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ounded Rectangle 8"/>
          <p:cNvSpPr/>
          <p:nvPr/>
        </p:nvSpPr>
        <p:spPr>
          <a:xfrm>
            <a:off x="1007104" y="5978757"/>
            <a:ext cx="7679696" cy="345843"/>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98348" indent="-342900" algn="ctr"/>
            <a:r>
              <a:rPr lang="en-US" sz="2400" b="1" i="1" dirty="0">
                <a:solidFill>
                  <a:schemeClr val="accent1"/>
                </a:solidFill>
              </a:rPr>
              <a:t>Better Health. Better Outcomes. Reduced Costs.</a:t>
            </a:r>
          </a:p>
        </p:txBody>
      </p:sp>
    </p:spTree>
    <p:extLst>
      <p:ext uri="{BB962C8B-B14F-4D97-AF65-F5344CB8AC3E}">
        <p14:creationId xmlns:p14="http://schemas.microsoft.com/office/powerpoint/2010/main" val="1994287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solidFill>
              </a:rPr>
              <a:t>DSRIP Means New Effort</a:t>
            </a:r>
          </a:p>
        </p:txBody>
      </p:sp>
      <p:sp>
        <p:nvSpPr>
          <p:cNvPr id="4" name="Slide Number Placeholder 3"/>
          <p:cNvSpPr>
            <a:spLocks noGrp="1"/>
          </p:cNvSpPr>
          <p:nvPr>
            <p:ph type="sldNum" sz="quarter" idx="4"/>
          </p:nvPr>
        </p:nvSpPr>
        <p:spPr/>
        <p:txBody>
          <a:bodyPr>
            <a:normAutofit fontScale="85000" lnSpcReduction="20000"/>
          </a:bodyPr>
          <a:lstStyle/>
          <a:p>
            <a:fld id="{73702568-E102-48B9-BE1A-D9751C8569E1}" type="slidenum">
              <a:rPr lang="en-US" smtClean="0"/>
              <a:pPr/>
              <a:t>4</a:t>
            </a:fld>
            <a:endParaRPr lang="en-US" dirty="0"/>
          </a:p>
        </p:txBody>
      </p:sp>
      <p:sp>
        <p:nvSpPr>
          <p:cNvPr id="3" name="Content Placeholder 2"/>
          <p:cNvSpPr>
            <a:spLocks noGrp="1"/>
          </p:cNvSpPr>
          <p:nvPr>
            <p:ph sz="quarter" idx="1"/>
          </p:nvPr>
        </p:nvSpPr>
        <p:spPr/>
        <p:txBody>
          <a:bodyPr>
            <a:normAutofit/>
          </a:bodyPr>
          <a:lstStyle/>
          <a:p>
            <a:pPr marL="0" indent="0">
              <a:buNone/>
            </a:pPr>
            <a:endParaRPr lang="en-US" dirty="0"/>
          </a:p>
          <a:p>
            <a:pPr marL="0" indent="0">
              <a:buNone/>
            </a:pPr>
            <a:r>
              <a:rPr lang="en-US" sz="3200" b="1" dirty="0">
                <a:solidFill>
                  <a:schemeClr val="accent1"/>
                </a:solidFill>
              </a:rPr>
              <a:t>DSRIP is new work for better outcomes.</a:t>
            </a:r>
          </a:p>
          <a:p>
            <a:r>
              <a:rPr lang="en-US" dirty="0"/>
              <a:t>Medicaid has a long history of providing supplemental payments for volume of care. </a:t>
            </a:r>
          </a:p>
          <a:p>
            <a:r>
              <a:rPr lang="en-US" dirty="0"/>
              <a:t>The entire point of DSRIP is to move past notions of a federal subsidy (like DSH).</a:t>
            </a:r>
          </a:p>
        </p:txBody>
      </p:sp>
    </p:spTree>
    <p:extLst>
      <p:ext uri="{BB962C8B-B14F-4D97-AF65-F5344CB8AC3E}">
        <p14:creationId xmlns:p14="http://schemas.microsoft.com/office/powerpoint/2010/main" val="3740916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32648" cy="990600"/>
          </a:xfrm>
        </p:spPr>
        <p:txBody>
          <a:bodyPr>
            <a:noAutofit/>
          </a:bodyPr>
          <a:lstStyle/>
          <a:p>
            <a:r>
              <a:rPr lang="en-US" dirty="0">
                <a:solidFill>
                  <a:schemeClr val="accent1"/>
                </a:solidFill>
              </a:rPr>
              <a:t>Progressive Milestones</a:t>
            </a:r>
          </a:p>
        </p:txBody>
      </p:sp>
      <p:sp>
        <p:nvSpPr>
          <p:cNvPr id="7" name="Slide Number Placeholder 3"/>
          <p:cNvSpPr>
            <a:spLocks noGrp="1"/>
          </p:cNvSpPr>
          <p:nvPr>
            <p:ph type="sldNum" sz="quarter" idx="4"/>
          </p:nvPr>
        </p:nvSpPr>
        <p:spPr>
          <a:xfrm>
            <a:off x="-5080" y="1280160"/>
            <a:ext cx="533400" cy="244476"/>
          </a:xfrm>
        </p:spPr>
        <p:txBody>
          <a:bodyPr>
            <a:normAutofit fontScale="85000" lnSpcReduction="20000"/>
          </a:bodyPr>
          <a:lstStyle/>
          <a:p>
            <a:fld id="{73702568-E102-48B9-BE1A-D9751C8569E1}" type="slidenum">
              <a:rPr lang="en-US" smtClean="0"/>
              <a:pPr/>
              <a:t>5</a:t>
            </a:fld>
            <a:endParaRPr lang="en-US" dirty="0"/>
          </a:p>
        </p:txBody>
      </p:sp>
      <p:sp>
        <p:nvSpPr>
          <p:cNvPr id="6" name="Content Placeholder 5"/>
          <p:cNvSpPr>
            <a:spLocks noGrp="1"/>
          </p:cNvSpPr>
          <p:nvPr>
            <p:ph sz="quarter" idx="1"/>
          </p:nvPr>
        </p:nvSpPr>
        <p:spPr>
          <a:xfrm>
            <a:off x="626992" y="1676400"/>
            <a:ext cx="8153400" cy="4572000"/>
          </a:xfrm>
        </p:spPr>
        <p:txBody>
          <a:bodyPr>
            <a:normAutofit/>
          </a:bodyPr>
          <a:lstStyle/>
          <a:p>
            <a:pPr marL="0" indent="0">
              <a:buNone/>
            </a:pPr>
            <a:r>
              <a:rPr lang="en-US" sz="2100" dirty="0"/>
              <a:t>DSRIP is fundamentally an incentive payment model.  FFS and managed care payments still happen.  DSRIP plans have:</a:t>
            </a:r>
          </a:p>
          <a:p>
            <a:r>
              <a:rPr lang="en-US" sz="2100" dirty="0"/>
              <a:t>Incentive payments for meeting relative progress measurements, growing more difficult overtime.</a:t>
            </a:r>
          </a:p>
          <a:p>
            <a:r>
              <a:rPr lang="en-US" sz="2100" dirty="0"/>
              <a:t>Some states allow partial recognition for partial                       achievement; others do not.  </a:t>
            </a:r>
          </a:p>
          <a:p>
            <a:r>
              <a:rPr lang="en-US" sz="2100" dirty="0"/>
              <a:t>Payments in early years are generally for process measures; outcome measures in later years.</a:t>
            </a:r>
          </a:p>
          <a:p>
            <a:r>
              <a:rPr lang="en-US" sz="2100" dirty="0"/>
              <a:t>Beyond improved health outcomes, goals include:</a:t>
            </a:r>
          </a:p>
          <a:p>
            <a:pPr lvl="1"/>
            <a:r>
              <a:rPr lang="en-US" sz="1800" dirty="0"/>
              <a:t>Better IT integration</a:t>
            </a:r>
          </a:p>
          <a:p>
            <a:pPr lvl="1"/>
            <a:r>
              <a:rPr lang="en-US" sz="1800" dirty="0"/>
              <a:t>Provider integration</a:t>
            </a:r>
          </a:p>
          <a:p>
            <a:pPr lvl="1"/>
            <a:r>
              <a:rPr lang="en-US" sz="1800" dirty="0"/>
              <a:t>State Department integration</a:t>
            </a:r>
          </a:p>
          <a:p>
            <a:endParaRPr lang="en-US" sz="2100" i="1" dirty="0"/>
          </a:p>
        </p:txBody>
      </p:sp>
      <p:pic>
        <p:nvPicPr>
          <p:cNvPr id="8194" name="Picture 2" title="Improveme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5400" y="3886200"/>
            <a:ext cx="3834219" cy="2875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294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solidFill>
                  <a:schemeClr val="accent1"/>
                </a:solidFill>
              </a:rPr>
              <a:t>DSRIP Finance Framework (NY)</a:t>
            </a:r>
          </a:p>
        </p:txBody>
      </p:sp>
      <p:sp>
        <p:nvSpPr>
          <p:cNvPr id="13" name="Slide Number Placeholder 3"/>
          <p:cNvSpPr>
            <a:spLocks noGrp="1"/>
          </p:cNvSpPr>
          <p:nvPr>
            <p:ph type="sldNum" sz="quarter" idx="4"/>
          </p:nvPr>
        </p:nvSpPr>
        <p:spPr>
          <a:xfrm>
            <a:off x="-5080" y="1280160"/>
            <a:ext cx="533400" cy="244476"/>
          </a:xfrm>
        </p:spPr>
        <p:txBody>
          <a:bodyPr>
            <a:normAutofit fontScale="85000" lnSpcReduction="20000"/>
          </a:bodyPr>
          <a:lstStyle/>
          <a:p>
            <a:fld id="{73702568-E102-48B9-BE1A-D9751C8569E1}" type="slidenum">
              <a:rPr lang="en-US" smtClean="0"/>
              <a:pPr/>
              <a:t>6</a:t>
            </a:fld>
            <a:endParaRPr lang="en-US" dirty="0"/>
          </a:p>
        </p:txBody>
      </p:sp>
      <p:grpSp>
        <p:nvGrpSpPr>
          <p:cNvPr id="15" name="Group 14" descr="As time goes on, the amount of funding dedicated to Process Metrics decreases and the amount of funding dedicated to Outcome Metrics &amp; Avoidable Hospitalizations increases proportionately. Funding for Population Health Measures stays the same over time. "/>
          <p:cNvGrpSpPr/>
          <p:nvPr/>
        </p:nvGrpSpPr>
        <p:grpSpPr>
          <a:xfrm>
            <a:off x="914400" y="2286000"/>
            <a:ext cx="6781800" cy="3411378"/>
            <a:chOff x="533400" y="2590800"/>
            <a:chExt cx="6781800" cy="3411378"/>
          </a:xfrm>
        </p:grpSpPr>
        <p:sp>
          <p:nvSpPr>
            <p:cNvPr id="5" name="Right Triangle 4"/>
            <p:cNvSpPr/>
            <p:nvPr/>
          </p:nvSpPr>
          <p:spPr>
            <a:xfrm>
              <a:off x="1524000" y="2590800"/>
              <a:ext cx="5791200" cy="1752600"/>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solidFill>
                    <a:prstClr val="white"/>
                  </a:solidFill>
                  <a:latin typeface="Arial" pitchFamily="34" charset="0"/>
                  <a:cs typeface="Arial" pitchFamily="34" charset="0"/>
                </a:rPr>
                <a:t>Process Metrics</a:t>
              </a:r>
            </a:p>
          </p:txBody>
        </p:sp>
        <p:sp>
          <p:nvSpPr>
            <p:cNvPr id="6" name="Right Triangle 5"/>
            <p:cNvSpPr/>
            <p:nvPr/>
          </p:nvSpPr>
          <p:spPr>
            <a:xfrm rot="10800000">
              <a:off x="1524000" y="2590800"/>
              <a:ext cx="5791200" cy="1752600"/>
            </a:xfrm>
            <a:prstGeom prst="r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TextBox 6"/>
            <p:cNvSpPr txBox="1"/>
            <p:nvPr/>
          </p:nvSpPr>
          <p:spPr>
            <a:xfrm>
              <a:off x="4953000" y="2667000"/>
              <a:ext cx="2362200" cy="1015663"/>
            </a:xfrm>
            <a:prstGeom prst="rect">
              <a:avLst/>
            </a:prstGeom>
            <a:noFill/>
          </p:spPr>
          <p:txBody>
            <a:bodyPr wrap="square" rtlCol="0">
              <a:spAutoFit/>
            </a:bodyPr>
            <a:lstStyle/>
            <a:p>
              <a:pPr algn="ctr"/>
              <a:r>
                <a:rPr lang="en-US" sz="2000" b="1" dirty="0">
                  <a:solidFill>
                    <a:schemeClr val="accent1"/>
                  </a:solidFill>
                  <a:latin typeface="Arial" pitchFamily="34" charset="0"/>
                  <a:cs typeface="Arial" pitchFamily="34" charset="0"/>
                </a:rPr>
                <a:t>Outcome Metrics &amp; Avoidable Hospitalization</a:t>
              </a:r>
            </a:p>
          </p:txBody>
        </p:sp>
        <p:sp>
          <p:nvSpPr>
            <p:cNvPr id="8" name="TextBox 7"/>
            <p:cNvSpPr txBox="1"/>
            <p:nvPr/>
          </p:nvSpPr>
          <p:spPr>
            <a:xfrm>
              <a:off x="533400" y="3537466"/>
              <a:ext cx="685800" cy="830997"/>
            </a:xfrm>
            <a:prstGeom prst="rect">
              <a:avLst/>
            </a:prstGeom>
            <a:noFill/>
          </p:spPr>
          <p:txBody>
            <a:bodyPr wrap="square" rtlCol="0">
              <a:spAutoFit/>
            </a:bodyPr>
            <a:lstStyle/>
            <a:p>
              <a:pPr algn="ctr"/>
              <a:r>
                <a:rPr lang="en-US" sz="4800" dirty="0">
                  <a:solidFill>
                    <a:srgbClr val="9F2936"/>
                  </a:solidFill>
                  <a:latin typeface="Arial" pitchFamily="34" charset="0"/>
                  <a:cs typeface="Arial" pitchFamily="34" charset="0"/>
                </a:rPr>
                <a:t>$</a:t>
              </a:r>
            </a:p>
          </p:txBody>
        </p:sp>
        <p:sp>
          <p:nvSpPr>
            <p:cNvPr id="9" name="TextBox 8"/>
            <p:cNvSpPr txBox="1"/>
            <p:nvPr/>
          </p:nvSpPr>
          <p:spPr>
            <a:xfrm>
              <a:off x="2362200" y="5417403"/>
              <a:ext cx="4038600" cy="584775"/>
            </a:xfrm>
            <a:prstGeom prst="rect">
              <a:avLst/>
            </a:prstGeom>
            <a:noFill/>
          </p:spPr>
          <p:txBody>
            <a:bodyPr wrap="square" rtlCol="0">
              <a:spAutoFit/>
            </a:bodyPr>
            <a:lstStyle/>
            <a:p>
              <a:pPr algn="ctr"/>
              <a:r>
                <a:rPr lang="en-US" sz="3200" b="1" dirty="0">
                  <a:solidFill>
                    <a:srgbClr val="9F2936"/>
                  </a:solidFill>
                  <a:latin typeface="Arial" pitchFamily="34" charset="0"/>
                  <a:cs typeface="Arial" pitchFamily="34" charset="0"/>
                </a:rPr>
                <a:t>Time</a:t>
              </a:r>
            </a:p>
          </p:txBody>
        </p:sp>
        <p:cxnSp>
          <p:nvCxnSpPr>
            <p:cNvPr id="11" name="Straight Arrow Connector 10"/>
            <p:cNvCxnSpPr/>
            <p:nvPr/>
          </p:nvCxnSpPr>
          <p:spPr>
            <a:xfrm flipV="1">
              <a:off x="1219200" y="2590800"/>
              <a:ext cx="0" cy="25146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600200" y="5417403"/>
              <a:ext cx="5715000"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1521371" y="4343402"/>
              <a:ext cx="5791200" cy="761998"/>
            </a:xfrm>
            <a:prstGeom prst="rect">
              <a:avLst/>
            </a:prstGeom>
            <a:solidFill>
              <a:schemeClr val="accent4"/>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1"/>
                  </a:solidFill>
                  <a:latin typeface="Arial" panose="020B0604020202020204" pitchFamily="34" charset="0"/>
                  <a:cs typeface="Arial" panose="020B0604020202020204" pitchFamily="34" charset="0"/>
                </a:rPr>
                <a:t>Population Health Measures</a:t>
              </a:r>
            </a:p>
          </p:txBody>
        </p:sp>
      </p:grpSp>
    </p:spTree>
    <p:extLst>
      <p:ext uri="{BB962C8B-B14F-4D97-AF65-F5344CB8AC3E}">
        <p14:creationId xmlns:p14="http://schemas.microsoft.com/office/powerpoint/2010/main" val="3644768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32648" cy="990600"/>
          </a:xfrm>
        </p:spPr>
        <p:txBody>
          <a:bodyPr>
            <a:noAutofit/>
          </a:bodyPr>
          <a:lstStyle/>
          <a:p>
            <a:r>
              <a:rPr lang="en-US" dirty="0">
                <a:solidFill>
                  <a:schemeClr val="accent1"/>
                </a:solidFill>
              </a:rPr>
              <a:t>DSRIP States (Implemented)*</a:t>
            </a:r>
          </a:p>
        </p:txBody>
      </p:sp>
      <p:sp>
        <p:nvSpPr>
          <p:cNvPr id="7" name="TextBox 6" descr="Arizona’s program was never implemented. Florida and Oregon operate DSRIP-like programs, but don’t seem to be considered full DSRIP by CMS.&#10;"/>
          <p:cNvSpPr txBox="1"/>
          <p:nvPr/>
        </p:nvSpPr>
        <p:spPr>
          <a:xfrm>
            <a:off x="1295400" y="6019800"/>
            <a:ext cx="7315200" cy="861774"/>
          </a:xfrm>
          <a:prstGeom prst="rect">
            <a:avLst/>
          </a:prstGeom>
          <a:noFill/>
        </p:spPr>
        <p:txBody>
          <a:bodyPr wrap="square" rtlCol="0">
            <a:spAutoFit/>
          </a:bodyPr>
          <a:lstStyle/>
          <a:p>
            <a:r>
              <a:rPr lang="en-US" sz="1000" dirty="0"/>
              <a:t>     *  Arizona’s program was never implemented. Florida and Oregon operate DSRIP-like programs, but don’t seem to be considered full DSRIP by CMS.</a:t>
            </a:r>
          </a:p>
          <a:p>
            <a:r>
              <a:rPr lang="en-US" sz="1000" dirty="0"/>
              <a:t>  **  New Jersey hospitals encouraged (not required) to work with downstream providers and share payments.</a:t>
            </a:r>
          </a:p>
          <a:p>
            <a:r>
              <a:rPr lang="en-US" sz="1000" dirty="0"/>
              <a:t>***  New York has a linked statewide 25% reduction in avoidable hospitalization goal that reduces all provider payments if the entire state does not reach that goal.</a:t>
            </a:r>
          </a:p>
        </p:txBody>
      </p:sp>
      <p:sp>
        <p:nvSpPr>
          <p:cNvPr id="5" name="Slide Number Placeholder 4"/>
          <p:cNvSpPr>
            <a:spLocks noGrp="1"/>
          </p:cNvSpPr>
          <p:nvPr>
            <p:ph type="sldNum" sz="quarter" idx="4294967295"/>
          </p:nvPr>
        </p:nvSpPr>
        <p:spPr>
          <a:xfrm>
            <a:off x="8382000" y="6400800"/>
            <a:ext cx="533400" cy="244476"/>
          </a:xfrm>
          <a:prstGeom prst="rect">
            <a:avLst/>
          </a:prstGeom>
        </p:spPr>
        <p:txBody>
          <a:bodyPr>
            <a:noAutofit/>
          </a:bodyPr>
          <a:lstStyle/>
          <a:p>
            <a:pPr algn="r"/>
            <a:fld id="{4A6A4831-6D91-4B5A-86E0-E237037646F4}" type="slidenum">
              <a:rPr lang="en-US" sz="1600" b="1" smtClean="0">
                <a:solidFill>
                  <a:schemeClr val="accent2"/>
                </a:solidFill>
              </a:rPr>
              <a:pPr algn="r"/>
              <a:t>7</a:t>
            </a:fld>
            <a:endParaRPr lang="en-US" sz="1600" b="1" dirty="0">
              <a:solidFill>
                <a:schemeClr val="accent2"/>
              </a:solidFill>
            </a:endParaRPr>
          </a:p>
        </p:txBody>
      </p:sp>
      <p:sp>
        <p:nvSpPr>
          <p:cNvPr id="10" name="Content Placeholder 9">
            <a:extLst>
              <a:ext uri="{FF2B5EF4-FFF2-40B4-BE49-F238E27FC236}">
                <a16:creationId xmlns:a16="http://schemas.microsoft.com/office/drawing/2014/main" id="{9B1014C4-AC55-404B-9B1E-5C6F80C04CE4}"/>
              </a:ext>
            </a:extLst>
          </p:cNvPr>
          <p:cNvSpPr>
            <a:spLocks noGrp="1"/>
          </p:cNvSpPr>
          <p:nvPr>
            <p:ph sz="quarter" idx="1"/>
          </p:nvPr>
        </p:nvSpPr>
        <p:spPr/>
        <p:txBody>
          <a:bodyPr/>
          <a:lstStyle/>
          <a:p>
            <a:endParaRPr lang="en-US"/>
          </a:p>
        </p:txBody>
      </p:sp>
      <p:pic>
        <p:nvPicPr>
          <p:cNvPr id="12" name="Picture 11" descr="Table showing DSRIP States (Implemented)">
            <a:extLst>
              <a:ext uri="{FF2B5EF4-FFF2-40B4-BE49-F238E27FC236}">
                <a16:creationId xmlns:a16="http://schemas.microsoft.com/office/drawing/2014/main" id="{4340483D-9AD5-41A5-A685-09AE34D937FA}"/>
              </a:ext>
            </a:extLst>
          </p:cNvPr>
          <p:cNvPicPr>
            <a:picLocks noChangeAspect="1"/>
          </p:cNvPicPr>
          <p:nvPr/>
        </p:nvPicPr>
        <p:blipFill>
          <a:blip r:embed="rId3"/>
          <a:stretch>
            <a:fillRect/>
          </a:stretch>
        </p:blipFill>
        <p:spPr>
          <a:xfrm>
            <a:off x="0" y="948547"/>
            <a:ext cx="9144000" cy="4960905"/>
          </a:xfrm>
          <a:prstGeom prst="rect">
            <a:avLst/>
          </a:prstGeom>
        </p:spPr>
      </p:pic>
    </p:spTree>
    <p:extLst>
      <p:ext uri="{BB962C8B-B14F-4D97-AF65-F5344CB8AC3E}">
        <p14:creationId xmlns:p14="http://schemas.microsoft.com/office/powerpoint/2010/main" val="955494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32648" cy="990600"/>
          </a:xfrm>
        </p:spPr>
        <p:txBody>
          <a:bodyPr>
            <a:noAutofit/>
          </a:bodyPr>
          <a:lstStyle/>
          <a:p>
            <a:r>
              <a:rPr lang="en-US" dirty="0">
                <a:solidFill>
                  <a:schemeClr val="accent1"/>
                </a:solidFill>
              </a:rPr>
              <a:t>DSRIP: Smaller Programs</a:t>
            </a:r>
          </a:p>
        </p:txBody>
      </p:sp>
      <p:sp>
        <p:nvSpPr>
          <p:cNvPr id="7" name="Slide Number Placeholder 3"/>
          <p:cNvSpPr>
            <a:spLocks noGrp="1"/>
          </p:cNvSpPr>
          <p:nvPr>
            <p:ph type="sldNum" sz="quarter" idx="4"/>
          </p:nvPr>
        </p:nvSpPr>
        <p:spPr>
          <a:xfrm>
            <a:off x="-5080" y="1280160"/>
            <a:ext cx="533400" cy="244476"/>
          </a:xfrm>
        </p:spPr>
        <p:txBody>
          <a:bodyPr>
            <a:normAutofit fontScale="85000" lnSpcReduction="20000"/>
          </a:bodyPr>
          <a:lstStyle/>
          <a:p>
            <a:fld id="{73702568-E102-48B9-BE1A-D9751C8569E1}" type="slidenum">
              <a:rPr lang="en-US" smtClean="0"/>
              <a:pPr/>
              <a:t>8</a:t>
            </a:fld>
            <a:endParaRPr lang="en-US" dirty="0"/>
          </a:p>
        </p:txBody>
      </p:sp>
      <p:sp>
        <p:nvSpPr>
          <p:cNvPr id="6" name="Content Placeholder 5"/>
          <p:cNvSpPr>
            <a:spLocks noGrp="1"/>
          </p:cNvSpPr>
          <p:nvPr>
            <p:ph sz="quarter" idx="1"/>
          </p:nvPr>
        </p:nvSpPr>
        <p:spPr>
          <a:xfrm>
            <a:off x="612648" y="1600200"/>
            <a:ext cx="8378952" cy="5029200"/>
          </a:xfrm>
        </p:spPr>
        <p:txBody>
          <a:bodyPr>
            <a:normAutofit/>
          </a:bodyPr>
          <a:lstStyle/>
          <a:p>
            <a:pPr marL="0" indent="0">
              <a:buNone/>
            </a:pPr>
            <a:r>
              <a:rPr lang="en-US" sz="2100" dirty="0"/>
              <a:t>Smaller programs include:</a:t>
            </a:r>
          </a:p>
          <a:p>
            <a:r>
              <a:rPr lang="en-US" sz="2100" b="1" dirty="0">
                <a:solidFill>
                  <a:schemeClr val="accent1"/>
                </a:solidFill>
              </a:rPr>
              <a:t>Kansas</a:t>
            </a:r>
            <a:r>
              <a:rPr lang="en-US" sz="2100" dirty="0">
                <a:solidFill>
                  <a:schemeClr val="accent1"/>
                </a:solidFill>
              </a:rPr>
              <a:t> </a:t>
            </a:r>
            <a:r>
              <a:rPr lang="en-US" sz="2100" dirty="0"/>
              <a:t>– limited program involving 2 safety net hospitals, limited standardization of metrics and milestones</a:t>
            </a:r>
          </a:p>
          <a:p>
            <a:r>
              <a:rPr lang="en-US" sz="2100" b="1" dirty="0">
                <a:solidFill>
                  <a:schemeClr val="accent1"/>
                </a:solidFill>
              </a:rPr>
              <a:t>Massachusetts</a:t>
            </a:r>
            <a:r>
              <a:rPr lang="en-US" sz="2100" dirty="0">
                <a:solidFill>
                  <a:schemeClr val="accent1"/>
                </a:solidFill>
              </a:rPr>
              <a:t> </a:t>
            </a:r>
            <a:r>
              <a:rPr lang="en-US" sz="2100" dirty="0"/>
              <a:t>– limited program involving 7 public and private safety net hospitals; limited standardization of metrics or projects; a significant focus on payment reform or alternative payment strategies</a:t>
            </a:r>
          </a:p>
          <a:p>
            <a:r>
              <a:rPr lang="en-US" sz="2100" b="1" dirty="0">
                <a:solidFill>
                  <a:schemeClr val="accent1"/>
                </a:solidFill>
              </a:rPr>
              <a:t>New Mexico </a:t>
            </a:r>
            <a:r>
              <a:rPr lang="en-US" sz="2100" b="1" dirty="0"/>
              <a:t>– </a:t>
            </a:r>
            <a:r>
              <a:rPr lang="en-US" sz="2100" dirty="0"/>
              <a:t>limited to sole community providers and state teaching hospitals; protocols still in development but each provider has own set of projects </a:t>
            </a:r>
            <a:endParaRPr lang="en-US" sz="2100" b="1" dirty="0"/>
          </a:p>
        </p:txBody>
      </p:sp>
    </p:spTree>
    <p:extLst>
      <p:ext uri="{BB962C8B-B14F-4D97-AF65-F5344CB8AC3E}">
        <p14:creationId xmlns:p14="http://schemas.microsoft.com/office/powerpoint/2010/main" val="2742573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32648" cy="990600"/>
          </a:xfrm>
        </p:spPr>
        <p:txBody>
          <a:bodyPr>
            <a:noAutofit/>
          </a:bodyPr>
          <a:lstStyle/>
          <a:p>
            <a:r>
              <a:rPr lang="en-US" dirty="0">
                <a:solidFill>
                  <a:schemeClr val="accent1"/>
                </a:solidFill>
              </a:rPr>
              <a:t>DSRIP: Larger Programs</a:t>
            </a:r>
          </a:p>
        </p:txBody>
      </p:sp>
      <p:sp>
        <p:nvSpPr>
          <p:cNvPr id="7" name="Slide Number Placeholder 3"/>
          <p:cNvSpPr>
            <a:spLocks noGrp="1"/>
          </p:cNvSpPr>
          <p:nvPr>
            <p:ph type="sldNum" sz="quarter" idx="4"/>
          </p:nvPr>
        </p:nvSpPr>
        <p:spPr>
          <a:xfrm>
            <a:off x="-5080" y="1280160"/>
            <a:ext cx="533400" cy="244476"/>
          </a:xfrm>
        </p:spPr>
        <p:txBody>
          <a:bodyPr>
            <a:normAutofit fontScale="85000" lnSpcReduction="20000"/>
          </a:bodyPr>
          <a:lstStyle/>
          <a:p>
            <a:fld id="{73702568-E102-48B9-BE1A-D9751C8569E1}" type="slidenum">
              <a:rPr lang="en-US" smtClean="0"/>
              <a:pPr/>
              <a:t>9</a:t>
            </a:fld>
            <a:endParaRPr lang="en-US" dirty="0"/>
          </a:p>
        </p:txBody>
      </p:sp>
      <p:sp>
        <p:nvSpPr>
          <p:cNvPr id="6" name="Content Placeholder 5"/>
          <p:cNvSpPr>
            <a:spLocks noGrp="1"/>
          </p:cNvSpPr>
          <p:nvPr>
            <p:ph sz="quarter" idx="1"/>
          </p:nvPr>
        </p:nvSpPr>
        <p:spPr>
          <a:xfrm>
            <a:off x="612648" y="1600200"/>
            <a:ext cx="8378952" cy="5029200"/>
          </a:xfrm>
        </p:spPr>
        <p:txBody>
          <a:bodyPr>
            <a:normAutofit/>
          </a:bodyPr>
          <a:lstStyle/>
          <a:p>
            <a:pPr marL="0" indent="0">
              <a:buNone/>
            </a:pPr>
            <a:r>
              <a:rPr lang="en-US" sz="2100" dirty="0"/>
              <a:t>There are currently seven states total implementing a DSRIP program:</a:t>
            </a:r>
          </a:p>
          <a:p>
            <a:r>
              <a:rPr lang="en-US" sz="2100" b="1" dirty="0">
                <a:solidFill>
                  <a:schemeClr val="accent1"/>
                </a:solidFill>
              </a:rPr>
              <a:t>California</a:t>
            </a:r>
            <a:r>
              <a:rPr lang="en-US" sz="2100" b="1" dirty="0"/>
              <a:t> </a:t>
            </a:r>
            <a:r>
              <a:rPr lang="en-US" sz="2100" dirty="0"/>
              <a:t>– 21 public hospitals generally in large, urban counties; limited standardization of metrics or projects</a:t>
            </a:r>
          </a:p>
          <a:p>
            <a:r>
              <a:rPr lang="en-US" sz="2100" b="1" dirty="0">
                <a:solidFill>
                  <a:schemeClr val="accent1"/>
                </a:solidFill>
              </a:rPr>
              <a:t>New Jersey </a:t>
            </a:r>
            <a:r>
              <a:rPr lang="en-US" sz="2100" dirty="0"/>
              <a:t>– 63 hospitals, however hospitals “strongly” encouraged to work in partnership with other providers; highly tailored menu set of projects &amp; metrics; providers asked to choose a public health goal that all projects had to be linked to </a:t>
            </a:r>
          </a:p>
          <a:p>
            <a:r>
              <a:rPr lang="en-US" sz="2100" b="1" dirty="0">
                <a:solidFill>
                  <a:schemeClr val="accent1"/>
                </a:solidFill>
              </a:rPr>
              <a:t>New York </a:t>
            </a:r>
            <a:r>
              <a:rPr lang="en-US" sz="2100" dirty="0"/>
              <a:t>– broad program involving a large number of collaborations (40+) including social service providers, very tailored menu set, </a:t>
            </a:r>
            <a:r>
              <a:rPr lang="en-US" sz="2100" u="sng" dirty="0"/>
              <a:t>statewide goal</a:t>
            </a:r>
            <a:r>
              <a:rPr lang="en-US" sz="2100" dirty="0"/>
              <a:t> of reducing avoidable hospitalization by 25%</a:t>
            </a:r>
          </a:p>
          <a:p>
            <a:r>
              <a:rPr lang="en-US" sz="2100" b="1" dirty="0">
                <a:solidFill>
                  <a:schemeClr val="accent1"/>
                </a:solidFill>
              </a:rPr>
              <a:t>Texas</a:t>
            </a:r>
            <a:r>
              <a:rPr lang="en-US" sz="2100" dirty="0">
                <a:solidFill>
                  <a:schemeClr val="accent1"/>
                </a:solidFill>
              </a:rPr>
              <a:t> </a:t>
            </a:r>
            <a:r>
              <a:rPr lang="en-US" sz="2100" dirty="0"/>
              <a:t>– broad program involving 20+ regional groups, menu of projects still broad but attempt to standardize metrics and milestones</a:t>
            </a:r>
          </a:p>
          <a:p>
            <a:endParaRPr lang="en-US" sz="2100" dirty="0"/>
          </a:p>
        </p:txBody>
      </p:sp>
    </p:spTree>
    <p:extLst>
      <p:ext uri="{BB962C8B-B14F-4D97-AF65-F5344CB8AC3E}">
        <p14:creationId xmlns:p14="http://schemas.microsoft.com/office/powerpoint/2010/main" val="11224569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theme1.xml><?xml version="1.0" encoding="utf-8"?>
<a:theme xmlns:a="http://schemas.openxmlformats.org/drawingml/2006/main" name="HC Template 8.16.13">
  <a:themeElements>
    <a:clrScheme name="Custom 7">
      <a:dk1>
        <a:sysClr val="windowText" lastClr="000000"/>
      </a:dk1>
      <a:lt1>
        <a:sysClr val="window" lastClr="FFFFFF"/>
      </a:lt1>
      <a:dk2>
        <a:srgbClr val="464653"/>
      </a:dk2>
      <a:lt2>
        <a:srgbClr val="DDE9EC"/>
      </a:lt2>
      <a:accent1>
        <a:srgbClr val="00188E"/>
      </a:accent1>
      <a:accent2>
        <a:srgbClr val="B1B1BD"/>
      </a:accent2>
      <a:accent3>
        <a:srgbClr val="D2DA7A"/>
      </a:accent3>
      <a:accent4>
        <a:srgbClr val="FADA7A"/>
      </a:accent4>
      <a:accent5>
        <a:srgbClr val="B88472"/>
      </a:accent5>
      <a:accent6>
        <a:srgbClr val="8E736A"/>
      </a:accent6>
      <a:hlink>
        <a:srgbClr val="B292CA"/>
      </a:hlink>
      <a:folHlink>
        <a:srgbClr val="6B56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Median">
  <a:themeElements>
    <a:clrScheme name="Custom 7">
      <a:dk1>
        <a:sysClr val="windowText" lastClr="000000"/>
      </a:dk1>
      <a:lt1>
        <a:sysClr val="window" lastClr="FFFFFF"/>
      </a:lt1>
      <a:dk2>
        <a:srgbClr val="464653"/>
      </a:dk2>
      <a:lt2>
        <a:srgbClr val="DDE9EC"/>
      </a:lt2>
      <a:accent1>
        <a:srgbClr val="00188E"/>
      </a:accent1>
      <a:accent2>
        <a:srgbClr val="B1B1BD"/>
      </a:accent2>
      <a:accent3>
        <a:srgbClr val="D2DA7A"/>
      </a:accent3>
      <a:accent4>
        <a:srgbClr val="FADA7A"/>
      </a:accent4>
      <a:accent5>
        <a:srgbClr val="B88472"/>
      </a:accent5>
      <a:accent6>
        <a:srgbClr val="8E736A"/>
      </a:accent6>
      <a:hlink>
        <a:srgbClr val="B292CA"/>
      </a:hlink>
      <a:folHlink>
        <a:srgbClr val="6B56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HCS Document" ma:contentTypeID="0x010100EEE380F46F125946A8B4C4C90D9FFCDC002BD714A348B448409FBFD44A860871DB" ma:contentTypeVersion="22" ma:contentTypeDescription="This is the Custom Document Type for use by DHCS" ma:contentTypeScope="" ma:versionID="54754345e7a46eefdcce069b4d1cec81">
  <xsd:schema xmlns:xsd="http://www.w3.org/2001/XMLSchema" xmlns:xs="http://www.w3.org/2001/XMLSchema" xmlns:p="http://schemas.microsoft.com/office/2006/metadata/properties" xmlns:ns1="http://schemas.microsoft.com/sharepoint/v3" xmlns:ns2="69bc34b3-1921-46c7-8c7a-d18363374b4b" xmlns:ns3="c1c1dc04-eeda-4b6e-b2df-40979f5da1d3" targetNamespace="http://schemas.microsoft.com/office/2006/metadata/properties" ma:root="true" ma:fieldsID="d6b18e05db21fd7ec08f5784cff6b160" ns1:_="" ns2:_="" ns3:_="">
    <xsd:import namespace="http://schemas.microsoft.com/sharepoint/v3"/>
    <xsd:import namespace="69bc34b3-1921-46c7-8c7a-d18363374b4b"/>
    <xsd:import namespace="c1c1dc04-eeda-4b6e-b2df-40979f5da1d3"/>
    <xsd:element name="properties">
      <xsd:complexType>
        <xsd:sequence>
          <xsd:element name="documentManagement">
            <xsd:complexType>
              <xsd:all>
                <xsd:element ref="ns2:Organization"/>
                <xsd:element ref="ns2:Publication_x0020_Type" minOccurs="0"/>
                <xsd:element ref="ns2:Abstract" minOccurs="0"/>
                <xsd:element ref="ns3:Reading_x0020_Level" minOccurs="0"/>
                <xsd:element ref="ns1:PublishingContactName" minOccurs="0"/>
                <xsd:element ref="ns1:Language" minOccurs="0"/>
                <xsd:element ref="ns2:TAGAge" minOccurs="0"/>
                <xsd:element ref="ns2:TAGBusPart" minOccurs="0"/>
                <xsd:element ref="ns2:TAGender" minOccurs="0"/>
                <xsd:element ref="ns2:TAGEthnicity" minOccurs="0"/>
                <xsd:element ref="ns2:Topics" minOccurs="0"/>
                <xsd:element ref="ns3:SharedWithUsers"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ContactName" ma:index="6" nillable="true" ma:displayName="Contact Name" ma:description="Contact Name is a site column created by the Publishing feature. It is used on the Page Content Type as the name of the person or group who is the contact person for the page." ma:internalName="PublishingContactName">
      <xsd:simpleType>
        <xsd:restriction base="dms:Text">
          <xsd:maxLength value="255"/>
        </xsd:restriction>
      </xsd:simpleType>
    </xsd:element>
    <xsd:element name="Language" ma:index="8" nillable="true" ma:displayName="Language" ma:default="English" ma:internalName="Language">
      <xsd:simpleType>
        <xsd:union memberTypes="dms:Text">
          <xsd:simpleType>
            <xsd:restriction base="dms:Choice">
              <xsd:enumeration value="Arabic (Saudi Arabia)"/>
              <xsd:enumeration value="Bulgarian (Bulgaria)"/>
              <xsd:enumeration value="Chinese (Hong Kong S.A.R.)"/>
              <xsd:enumeration value="Chinese (People's Republic of China)"/>
              <xsd:enumeration value="Chinese (Taiwan)"/>
              <xsd:enumeration value="Croatian (Croatia)"/>
              <xsd:enumeration value="Czech (Czech Republic)"/>
              <xsd:enumeration value="Danish (Denmark)"/>
              <xsd:enumeration value="Dutch (Netherlands)"/>
              <xsd:enumeration value="English"/>
              <xsd:enumeration value="Estonian (Estonia)"/>
              <xsd:enumeration value="Finnish (Finland)"/>
              <xsd:enumeration value="French (France)"/>
              <xsd:enumeration value="German (Germany)"/>
              <xsd:enumeration value="Greek (Greece)"/>
              <xsd:enumeration value="Hebrew (Israel)"/>
              <xsd:enumeration value="Hindi (India)"/>
              <xsd:enumeration value="Hungarian (Hungary)"/>
              <xsd:enumeration value="Indonesian (Indonesia)"/>
              <xsd:enumeration value="Italian (Italy)"/>
              <xsd:enumeration value="Japanese (Japan)"/>
              <xsd:enumeration value="Korean (Korea)"/>
              <xsd:enumeration value="Latvian (Latvia)"/>
              <xsd:enumeration value="Lithuanian (Lithuania)"/>
              <xsd:enumeration value="Malay (Malaysia)"/>
              <xsd:enumeration value="Norwegian (Bokmal) (Norway)"/>
              <xsd:enumeration value="Polish (Poland)"/>
              <xsd:enumeration value="Portuguese (Brazil)"/>
              <xsd:enumeration value="Portuguese (Portugal)"/>
              <xsd:enumeration value="Romanian (Romania)"/>
              <xsd:enumeration value="Russian (Russia)"/>
              <xsd:enumeration value="Serbian (Latin) (Serbia)"/>
              <xsd:enumeration value="Slovak (Slovakia)"/>
              <xsd:enumeration value="Slovenian (Slovenia)"/>
              <xsd:enumeration value="Spanish (Spain)"/>
              <xsd:enumeration value="Swedish (Sweden)"/>
              <xsd:enumeration value="Thai (Thailand)"/>
              <xsd:enumeration value="Turkish (Turkey)"/>
              <xsd:enumeration value="Ukrainian (Ukraine)"/>
              <xsd:enumeration value="Urdu (Islamic Republic of Pakistan)"/>
              <xsd:enumeration value="Vietnamese (Vietnam)"/>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69bc34b3-1921-46c7-8c7a-d18363374b4b" elementFormDefault="qualified">
    <xsd:import namespace="http://schemas.microsoft.com/office/2006/documentManagement/types"/>
    <xsd:import namespace="http://schemas.microsoft.com/office/infopath/2007/PartnerControls"/>
    <xsd:element name="Organization" ma:index="2" ma:displayName="Organization" ma:list="2ddb1181-b291-4e5e-950b-c2e820c0d208" ma:internalName="Organization" ma:showField="Title" ma:web="69bc34b3-1921-46c7-8c7a-d18363374b4b">
      <xsd:simpleType>
        <xsd:restriction base="dms:Lookup"/>
      </xsd:simpleType>
    </xsd:element>
    <xsd:element name="Publication_x0020_Type" ma:index="3" nillable="true" ma:displayName="Publication Type" ma:list="adfece1d-3b17-431b-8151-7ebe638708da" ma:internalName="Publication_x0020_Type" ma:showField="Title" ma:web="69bc34b3-1921-46c7-8c7a-d18363374b4b">
      <xsd:simpleType>
        <xsd:restriction base="dms:Lookup"/>
      </xsd:simpleType>
    </xsd:element>
    <xsd:element name="Abstract" ma:index="4" nillable="true" ma:displayName="Abstract" ma:internalName="Abstract">
      <xsd:simpleType>
        <xsd:restriction base="dms:Note">
          <xsd:maxLength value="255"/>
        </xsd:restriction>
      </xsd:simpleType>
    </xsd:element>
    <xsd:element name="TAGAge" ma:index="9" nillable="true" ma:displayName="TAGAge" ma:list="379e5c79-d9c3-4952-a067-e05980d12f7d" ma:internalName="TAGAge" ma:showField="Title" ma:web="69bc34b3-1921-46c7-8c7a-d18363374b4b">
      <xsd:simpleType>
        <xsd:restriction base="dms:Lookup"/>
      </xsd:simpleType>
    </xsd:element>
    <xsd:element name="TAGBusPart" ma:index="10" nillable="true" ma:displayName="TAGBusPart" ma:list="e6599d1e-16c4-4dcc-aa83-4b926728b2ff" ma:internalName="TAGBusPart" ma:showField="Title" ma:web="69bc34b3-1921-46c7-8c7a-d18363374b4b">
      <xsd:simpleType>
        <xsd:restriction base="dms:Lookup"/>
      </xsd:simpleType>
    </xsd:element>
    <xsd:element name="TAGender" ma:index="11" nillable="true" ma:displayName="TAGender" ma:list="1fedfd00-9c5a-428a-8fed-99736ec43d80" ma:internalName="TAGender" ma:showField="Title" ma:web="69bc34b3-1921-46c7-8c7a-d18363374b4b">
      <xsd:simpleType>
        <xsd:restriction base="dms:Lookup"/>
      </xsd:simpleType>
    </xsd:element>
    <xsd:element name="TAGEthnicity" ma:index="12" nillable="true" ma:displayName="TAGEthnicity" ma:list="90ba1348-e3b2-4d32-9e12-e8a4f76c577a" ma:internalName="TAGEthnicity" ma:showField="Title" ma:web="69bc34b3-1921-46c7-8c7a-d18363374b4b">
      <xsd:simpleType>
        <xsd:restriction base="dms:Lookup"/>
      </xsd:simpleType>
    </xsd:element>
    <xsd:element name="Topics" ma:index="13" nillable="true" ma:displayName="Topics" ma:list="d882c70e-9a2a-4ac7-bf8a-63d5b11e81e5" ma:internalName="Topics" ma:showField="Title" ma:web="69bc34b3-1921-46c7-8c7a-d18363374b4b">
      <xsd:simpleType>
        <xsd:restriction base="dms:Lookup"/>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1c1dc04-eeda-4b6e-b2df-40979f5da1d3" elementFormDefault="qualified">
    <xsd:import namespace="http://schemas.microsoft.com/office/2006/documentManagement/types"/>
    <xsd:import namespace="http://schemas.microsoft.com/office/infopath/2007/PartnerControls"/>
    <xsd:element name="Reading_x0020_Level" ma:index="5" nillable="true" ma:displayName="Reading Level" ma:format="Dropdown" ma:internalName="Reading_x0020_Level" ma:readOnly="false">
      <xsd:simpleType>
        <xsd:restriction base="dms:Choice">
          <xsd:enumeration value="1"/>
          <xsd:enumeration value="2"/>
          <xsd:enumeration value="3"/>
          <xsd:enumeration value="4"/>
          <xsd:enumeration value="5"/>
          <xsd:enumeration value="6"/>
          <xsd:enumeration value="7"/>
          <xsd:enumeration value="8"/>
          <xsd:enumeration value="9"/>
          <xsd:enumeration value="10"/>
          <xsd:enumeration value="11"/>
          <xsd:enumeration value="12"/>
          <xsd:enumeration value="12+"/>
        </xsd:restrictio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Content Type"/>
        <xsd:element ref="dc:title" maxOccurs="1" ma:index="1" ma:displayName="Title"/>
        <xsd:element ref="dc:subject" minOccurs="0" maxOccurs="1"/>
        <xsd:element ref="dc:description" minOccurs="0" maxOccurs="1"/>
        <xsd:element name="keywords" minOccurs="0" maxOccurs="1" type="xsd:string" ma:index="7"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ct:contentTypeSchema xmlns:ct="http://schemas.microsoft.com/office/2006/metadata/contentType" xmlns:ma="http://schemas.microsoft.com/office/2006/metadata/properties/metaAttributes" ct:_="" ma:_="" ma:contentTypeName="DHCS Document" ma:contentTypeID="0x010100EEE380F46F125946A8B4C4C90D9FFCDC002BD714A348B448409FBFD44A860871DB" ma:contentTypeVersion="36" ma:contentTypeDescription="This is the Custom Document Type for use by DHCS" ma:contentTypeScope="" ma:versionID="59c3955d1bcefbbb80e389060b879c5e">
  <xsd:schema xmlns:xsd="http://www.w3.org/2001/XMLSchema" xmlns:xs="http://www.w3.org/2001/XMLSchema" xmlns:p="http://schemas.microsoft.com/office/2006/metadata/properties" xmlns:ns1="http://schemas.microsoft.com/sharepoint/v3" xmlns:ns2="69bc34b3-1921-46c7-8c7a-d18363374b4b" xmlns:ns4="c1c1dc04-eeda-4b6e-b2df-40979f5da1d3" targetNamespace="http://schemas.microsoft.com/office/2006/metadata/properties" ma:root="true" ma:fieldsID="8a8688a3e2b5d3a76042e9603a825619" ns1:_="" ns2:_="" ns4:_="">
    <xsd:import namespace="http://schemas.microsoft.com/sharepoint/v3"/>
    <xsd:import namespace="69bc34b3-1921-46c7-8c7a-d18363374b4b"/>
    <xsd:import namespace="c1c1dc04-eeda-4b6e-b2df-40979f5da1d3"/>
    <xsd:element name="properties">
      <xsd:complexType>
        <xsd:sequence>
          <xsd:element name="documentManagement">
            <xsd:complexType>
              <xsd:all>
                <xsd:element ref="ns2:Publication_x0020_Type" minOccurs="0"/>
                <xsd:element ref="ns2:Abstract" minOccurs="0"/>
                <xsd:element ref="ns1:PublishingContactName" minOccurs="0"/>
                <xsd:element ref="ns1:Language" minOccurs="0"/>
                <xsd:element ref="ns2:TAGAge" minOccurs="0"/>
                <xsd:element ref="ns2:TAGBusPart" minOccurs="0"/>
                <xsd:element ref="ns2:TAGender" minOccurs="0"/>
                <xsd:element ref="ns2:TAGEthnicity" minOccurs="0"/>
                <xsd:element ref="ns2:Topics" minOccurs="0"/>
                <xsd:element ref="ns4:SharedWithUsers" minOccurs="0"/>
                <xsd:element ref="ns2:_dlc_DocId" minOccurs="0"/>
                <xsd:element ref="ns2:_dlc_DocIdUrl" minOccurs="0"/>
                <xsd:element ref="ns2:_dlc_DocIdPersistId" minOccurs="0"/>
                <xsd:element ref="ns2:o68eaf9243684232b2418c37bbb152dc" minOccurs="0"/>
                <xsd:element ref="ns2:TaxCatchAll" minOccurs="0"/>
                <xsd:element ref="ns2:TaxCatchAllLabel" minOccurs="0"/>
                <xsd:element ref="ns4:Reading_x0020_Lev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ContactName" ma:index="6" nillable="true" ma:displayName="Contact Name" ma:description="Contact Name is a site column created by the Publishing feature. It is used on the Page Content Type as the name of the person or group who is the contact person for the page." ma:hidden="true" ma:internalName="PublishingContactName" ma:readOnly="false">
      <xsd:simpleType>
        <xsd:restriction base="dms:Text">
          <xsd:maxLength value="255"/>
        </xsd:restriction>
      </xsd:simpleType>
    </xsd:element>
    <xsd:element name="Language" ma:index="7" nillable="true" ma:displayName="Language" ma:default="English" ma:hidden="true" ma:internalName="Language" ma:readOnly="false">
      <xsd:simpleType>
        <xsd:union memberTypes="dms:Text">
          <xsd:simpleType>
            <xsd:restriction base="dms:Choice">
              <xsd:enumeration value="Arabic (Saudi Arabia)"/>
              <xsd:enumeration value="Bulgarian (Bulgaria)"/>
              <xsd:enumeration value="Chinese (Hong Kong S.A.R.)"/>
              <xsd:enumeration value="Chinese (People's Republic of China)"/>
              <xsd:enumeration value="Chinese (Taiwan)"/>
              <xsd:enumeration value="Croatian (Croatia)"/>
              <xsd:enumeration value="Czech (Czech Republic)"/>
              <xsd:enumeration value="Danish (Denmark)"/>
              <xsd:enumeration value="Dutch (Netherlands)"/>
              <xsd:enumeration value="English"/>
              <xsd:enumeration value="Estonian (Estonia)"/>
              <xsd:enumeration value="Finnish (Finland)"/>
              <xsd:enumeration value="French (France)"/>
              <xsd:enumeration value="German (Germany)"/>
              <xsd:enumeration value="Greek (Greece)"/>
              <xsd:enumeration value="Hebrew (Israel)"/>
              <xsd:enumeration value="Hindi (India)"/>
              <xsd:enumeration value="Hungarian (Hungary)"/>
              <xsd:enumeration value="Indonesian (Indonesia)"/>
              <xsd:enumeration value="Italian (Italy)"/>
              <xsd:enumeration value="Japanese (Japan)"/>
              <xsd:enumeration value="Korean (Korea)"/>
              <xsd:enumeration value="Latvian (Latvia)"/>
              <xsd:enumeration value="Lithuanian (Lithuania)"/>
              <xsd:enumeration value="Malay (Malaysia)"/>
              <xsd:enumeration value="Norwegian (Bokmal) (Norway)"/>
              <xsd:enumeration value="Polish (Poland)"/>
              <xsd:enumeration value="Portuguese (Brazil)"/>
              <xsd:enumeration value="Portuguese (Portugal)"/>
              <xsd:enumeration value="Romanian (Romania)"/>
              <xsd:enumeration value="Russian (Russia)"/>
              <xsd:enumeration value="Serbian (Latin) (Serbia)"/>
              <xsd:enumeration value="Slovak (Slovakia)"/>
              <xsd:enumeration value="Slovenian (Slovenia)"/>
              <xsd:enumeration value="Spanish (Spain)"/>
              <xsd:enumeration value="Swedish (Sweden)"/>
              <xsd:enumeration value="Thai (Thailand)"/>
              <xsd:enumeration value="Turkish (Türkiye)"/>
              <xsd:enumeration value="Ukrainian (Ukraine)"/>
              <xsd:enumeration value="Urdu (Islamic Republic of Pakistan)"/>
              <xsd:enumeration value="Vietnamese (Vietnam)"/>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69bc34b3-1921-46c7-8c7a-d18363374b4b" elementFormDefault="qualified">
    <xsd:import namespace="http://schemas.microsoft.com/office/2006/documentManagement/types"/>
    <xsd:import namespace="http://schemas.microsoft.com/office/infopath/2007/PartnerControls"/>
    <xsd:element name="Publication_x0020_Type" ma:index="3" nillable="true" ma:displayName="Publication Type" ma:list="adfece1d-3b17-431b-8151-7ebe638708da" ma:internalName="Publication_x0020_Type" ma:showField="Title" ma:web="69bc34b3-1921-46c7-8c7a-d18363374b4b">
      <xsd:simpleType>
        <xsd:restriction base="dms:Lookup"/>
      </xsd:simpleType>
    </xsd:element>
    <xsd:element name="Abstract" ma:index="4" nillable="true" ma:displayName="Abstract" ma:hidden="true" ma:internalName="Abstract" ma:readOnly="false">
      <xsd:simpleType>
        <xsd:restriction base="dms:Note"/>
      </xsd:simpleType>
    </xsd:element>
    <xsd:element name="TAGAge" ma:index="8" nillable="true" ma:displayName="TAGAge" ma:hidden="true" ma:list="379e5c79-d9c3-4952-a067-e05980d12f7d" ma:internalName="TAGAge" ma:readOnly="false" ma:showField="Title" ma:web="69bc34b3-1921-46c7-8c7a-d18363374b4b">
      <xsd:simpleType>
        <xsd:restriction base="dms:Lookup"/>
      </xsd:simpleType>
    </xsd:element>
    <xsd:element name="TAGBusPart" ma:index="9" nillable="true" ma:displayName="TAGBusPart" ma:hidden="true" ma:list="e6599d1e-16c4-4dcc-aa83-4b926728b2ff" ma:internalName="TAGBusPart" ma:readOnly="false" ma:showField="Title" ma:web="69bc34b3-1921-46c7-8c7a-d18363374b4b">
      <xsd:simpleType>
        <xsd:restriction base="dms:Lookup"/>
      </xsd:simpleType>
    </xsd:element>
    <xsd:element name="TAGender" ma:index="10" nillable="true" ma:displayName="TAGender" ma:hidden="true" ma:list="1fedfd00-9c5a-428a-8fed-99736ec43d80" ma:internalName="TAGender" ma:readOnly="false" ma:showField="Title" ma:web="69bc34b3-1921-46c7-8c7a-d18363374b4b">
      <xsd:simpleType>
        <xsd:restriction base="dms:Lookup"/>
      </xsd:simpleType>
    </xsd:element>
    <xsd:element name="TAGEthnicity" ma:index="11" nillable="true" ma:displayName="TAGEthnicity" ma:hidden="true" ma:list="90ba1348-e3b2-4d32-9e12-e8a4f76c577a" ma:internalName="TAGEthnicity" ma:readOnly="false" ma:showField="Title" ma:web="69bc34b3-1921-46c7-8c7a-d18363374b4b">
      <xsd:simpleType>
        <xsd:restriction base="dms:Lookup"/>
      </xsd:simpleType>
    </xsd:element>
    <xsd:element name="Topics" ma:index="12" nillable="true" ma:displayName="Topics" ma:hidden="true" ma:list="d882c70e-9a2a-4ac7-bf8a-63d5b11e81e5" ma:internalName="Topics" ma:readOnly="false" ma:showField="Title" ma:web="69bc34b3-1921-46c7-8c7a-d18363374b4b">
      <xsd:simpleType>
        <xsd:restriction base="dms:Lookup"/>
      </xsd:simpleType>
    </xsd:element>
    <xsd:element name="_dlc_DocId" ma:index="20" nillable="true" ma:displayName="Document ID Value" ma:description="The value of the document ID assigned to this item." ma:internalName="_dlc_DocId" ma:readOnly="true">
      <xsd:simpleType>
        <xsd:restriction base="dms:Text"/>
      </xsd:simpleType>
    </xsd:element>
    <xsd:element name="_dlc_DocIdUrl" ma:index="2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2" nillable="true" ma:displayName="Persist ID" ma:description="Keep ID on add." ma:hidden="true" ma:internalName="_dlc_DocIdPersistId" ma:readOnly="true">
      <xsd:simpleType>
        <xsd:restriction base="dms:Boolean"/>
      </xsd:simpleType>
    </xsd:element>
    <xsd:element name="o68eaf9243684232b2418c37bbb152dc" ma:index="23" ma:taxonomy="true" ma:internalName="o68eaf9243684232b2418c37bbb152dc" ma:taxonomyFieldName="Division" ma:displayName="Organization" ma:default="" ma:fieldId="{868eaf92-4368-4232-b241-8c37bbb152dc}" ma:sspId="c5141bb9-a4dc-4ae4-b00f-eda7f03420e3" ma:termSetId="fab399b8-4812-477e-b787-6d88ce91a47f" ma:anchorId="00000000-0000-0000-0000-000000000000" ma:open="false" ma:isKeyword="false">
      <xsd:complexType>
        <xsd:sequence>
          <xsd:element ref="pc:Terms" minOccurs="0" maxOccurs="1"/>
        </xsd:sequence>
      </xsd:complexType>
    </xsd:element>
    <xsd:element name="TaxCatchAll" ma:index="24" nillable="true" ma:displayName="Taxonomy Catch All Column" ma:hidden="true" ma:list="{9f1b1011-fad5-4ab7-8fa2-ac38007fb757}" ma:internalName="TaxCatchAll" ma:showField="CatchAllData" ma:web="69bc34b3-1921-46c7-8c7a-d18363374b4b">
      <xsd:complexType>
        <xsd:complexContent>
          <xsd:extension base="dms:MultiChoiceLookup">
            <xsd:sequence>
              <xsd:element name="Value" type="dms:Lookup" maxOccurs="unbounded" minOccurs="0" nillable="true"/>
            </xsd:sequence>
          </xsd:extension>
        </xsd:complexContent>
      </xsd:complexType>
    </xsd:element>
    <xsd:element name="TaxCatchAllLabel" ma:index="25" nillable="true" ma:displayName="Taxonomy Catch All Column1" ma:hidden="true" ma:list="{9f1b1011-fad5-4ab7-8fa2-ac38007fb757}" ma:internalName="TaxCatchAllLabel" ma:readOnly="true" ma:showField="CatchAllDataLabel" ma:web="69bc34b3-1921-46c7-8c7a-d18363374b4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1c1dc04-eeda-4b6e-b2df-40979f5da1d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eading_x0020_Level" ma:index="26" nillable="true" ma:displayName="Reading Level" ma:format="Dropdown" ma:hidden="true" ma:internalName="Reading_x0020_Level" ma:readOnly="false">
      <xsd:simpleType>
        <xsd:restriction base="dms:Choice">
          <xsd:enumeration value="1"/>
          <xsd:enumeration value="2"/>
          <xsd:enumeration value="3"/>
          <xsd:enumeration value="4"/>
          <xsd:enumeration value="5"/>
          <xsd:enumeration value="6"/>
          <xsd:enumeration value="7"/>
          <xsd:enumeration value="8"/>
          <xsd:enumeration value="9"/>
          <xsd:enumeration value="10"/>
          <xsd:enumeration value="11"/>
          <xsd:enumeration value="12"/>
          <xsd:enumeration value="12+"/>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axOccurs="1" ma:index="1" ma:displayName="Title"/>
        <xsd:element ref="dc:subject" minOccurs="0" maxOccurs="1"/>
        <xsd:element ref="dc:description" minOccurs="0" maxOccurs="1"/>
        <xsd:element name="keywords" minOccurs="0" maxOccurs="1" type="xsd:string" ma:index="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anguage xmlns="http://schemas.microsoft.com/sharepoint/v3">English</Language>
    <TAGBusPart xmlns="69bc34b3-1921-46c7-8c7a-d18363374b4b" xsi:nil="true"/>
    <TAGender xmlns="69bc34b3-1921-46c7-8c7a-d18363374b4b" xsi:nil="true"/>
    <Publication_x0020_Type xmlns="69bc34b3-1921-46c7-8c7a-d18363374b4b" xsi:nil="true"/>
    <Topics xmlns="69bc34b3-1921-46c7-8c7a-d18363374b4b" xsi:nil="true"/>
    <TaxCatchAll xmlns="69bc34b3-1921-46c7-8c7a-d18363374b4b">
      <Value>62</Value>
    </TaxCatchAll>
    <Reading_x0020_Level xmlns="c1c1dc04-eeda-4b6e-b2df-40979f5da1d3" xsi:nil="true"/>
    <TAGEthnicity xmlns="69bc34b3-1921-46c7-8c7a-d18363374b4b" xsi:nil="true"/>
    <o68eaf9243684232b2418c37bbb152dc xmlns="69bc34b3-1921-46c7-8c7a-d18363374b4b">
      <Terms xmlns="http://schemas.microsoft.com/office/infopath/2007/PartnerControls">
        <TermInfo xmlns="http://schemas.microsoft.com/office/infopath/2007/PartnerControls">
          <TermName xmlns="http://schemas.microsoft.com/office/infopath/2007/PartnerControls">Directors Office</TermName>
          <TermId xmlns="http://schemas.microsoft.com/office/infopath/2007/PartnerControls">e4872da7-61d4-4c7f-a711-33e1928ea746</TermId>
        </TermInfo>
      </Terms>
    </o68eaf9243684232b2418c37bbb152dc>
    <Abstract xmlns="69bc34b3-1921-46c7-8c7a-d18363374b4b">Harbage presentation #1 for first DSRIP expert stakeholder workgroup.</Abstract>
    <PublishingContactName xmlns="http://schemas.microsoft.com/sharepoint/v3">Jonathan Palisoc</PublishingContactName>
    <TAGAge xmlns="69bc34b3-1921-46c7-8c7a-d18363374b4b" xsi:nil="true"/>
    <_dlc_DocId xmlns="69bc34b3-1921-46c7-8c7a-d18363374b4b">DHCSDOC-2129867196-1719</_dlc_DocId>
    <_dlc_DocIdUrl xmlns="69bc34b3-1921-46c7-8c7a-d18363374b4b">
      <Url>http://dhcs2016prod:88/provgovpart/_layouts/15/DocIdRedir.aspx?ID=DHCSDOC-2129867196-1719</Url>
      <Description>DHCSDOC-2129867196-1719</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D5221392-8EC3-40CC-A283-B7EB750F98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9bc34b3-1921-46c7-8c7a-d18363374b4b"/>
    <ds:schemaRef ds:uri="c1c1dc04-eeda-4b6e-b2df-40979f5da1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CC8D124-539B-4067-A76D-9D0A5C8D03AF}"/>
</file>

<file path=customXml/itemProps3.xml><?xml version="1.0" encoding="utf-8"?>
<ds:datastoreItem xmlns:ds="http://schemas.openxmlformats.org/officeDocument/2006/customXml" ds:itemID="{8AA2FF28-69BF-4A4A-9716-9304A1D445FF}">
  <ds:schemaRefs>
    <ds:schemaRef ds:uri="http://schemas.microsoft.com/office/2006/metadata/properties"/>
    <ds:schemaRef ds:uri="http://schemas.microsoft.com/office/infopath/2007/PartnerControls"/>
    <ds:schemaRef ds:uri="http://schemas.microsoft.com/sharepoint/v3"/>
    <ds:schemaRef ds:uri="69bc34b3-1921-46c7-8c7a-d18363374b4b"/>
    <ds:schemaRef ds:uri="c1c1dc04-eeda-4b6e-b2df-40979f5da1d3"/>
  </ds:schemaRefs>
</ds:datastoreItem>
</file>

<file path=customXml/itemProps4.xml><?xml version="1.0" encoding="utf-8"?>
<ds:datastoreItem xmlns:ds="http://schemas.openxmlformats.org/officeDocument/2006/customXml" ds:itemID="{DEC33E36-AE9B-40B5-9CBE-55A534C98AED}">
  <ds:schemaRefs>
    <ds:schemaRef ds:uri="http://schemas.microsoft.com/sharepoint/v3/contenttype/forms"/>
  </ds:schemaRefs>
</ds:datastoreItem>
</file>

<file path=customXml/itemProps5.xml><?xml version="1.0" encoding="utf-8"?>
<ds:datastoreItem xmlns:ds="http://schemas.openxmlformats.org/officeDocument/2006/customXml" ds:itemID="{D2518AEB-FBA1-45E5-8086-70748392F5D0}"/>
</file>

<file path=docProps/app.xml><?xml version="1.0" encoding="utf-8"?>
<Properties xmlns="http://schemas.openxmlformats.org/officeDocument/2006/extended-properties" xmlns:vt="http://schemas.openxmlformats.org/officeDocument/2006/docPropsVTypes">
  <Template>HC Template 8.16.13</Template>
  <TotalTime>16175</TotalTime>
  <Words>1278</Words>
  <Application>Microsoft Office PowerPoint</Application>
  <PresentationFormat>On-screen Show (4:3)</PresentationFormat>
  <Paragraphs>168</Paragraphs>
  <Slides>14</Slides>
  <Notes>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14</vt:i4>
      </vt:variant>
    </vt:vector>
  </HeadingPairs>
  <TitlesOfParts>
    <vt:vector size="23" baseType="lpstr">
      <vt:lpstr>Arial</vt:lpstr>
      <vt:lpstr>Calibri</vt:lpstr>
      <vt:lpstr>Franklin Gothic Book</vt:lpstr>
      <vt:lpstr>Franklin Gothic Medium</vt:lpstr>
      <vt:lpstr>Wingdings</vt:lpstr>
      <vt:lpstr>Wingdings 2</vt:lpstr>
      <vt:lpstr>Wingdings 3</vt:lpstr>
      <vt:lpstr>HC Template 8.16.13</vt:lpstr>
      <vt:lpstr>Median</vt:lpstr>
      <vt:lpstr>National Delivery System Reform Incentive Payment Program (DSRIP) Trends &amp; Implications for California</vt:lpstr>
      <vt:lpstr>What is DSRIP?</vt:lpstr>
      <vt:lpstr>There is no definition, but DSRIPs seem to share certain traits.</vt:lpstr>
      <vt:lpstr>DSRIP Means New Effort</vt:lpstr>
      <vt:lpstr>Progressive Milestones</vt:lpstr>
      <vt:lpstr>DSRIP Finance Framework (NY)</vt:lpstr>
      <vt:lpstr>DSRIP States (Implemented)*</vt:lpstr>
      <vt:lpstr>DSRIP: Smaller Programs</vt:lpstr>
      <vt:lpstr>DSRIP: Larger Programs</vt:lpstr>
      <vt:lpstr>Comparison of DSRIP CA, TX &amp; NY</vt:lpstr>
      <vt:lpstr>DSRIP: Changing Role?</vt:lpstr>
      <vt:lpstr>How Does NY DSRIP Work?</vt:lpstr>
      <vt:lpstr>Broad Trends in DSRIP Programs</vt:lpstr>
      <vt:lpstr>For more information, visit: www.harbageconsulting.com  or contact us at:  peter@harbageconsulting.com   lisa@harbageconsulting.com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Harbage Presentation DSRIP Meeting #1</dc:title>
  <dc:creator>Ashley</dc:creator>
  <cp:keywords>1115, renewal, waiver, stakeholder, workgroup, DSRIP</cp:keywords>
  <cp:lastModifiedBy>Jamie Bracht</cp:lastModifiedBy>
  <cp:revision>294</cp:revision>
  <dcterms:created xsi:type="dcterms:W3CDTF">2014-04-15T22:51:30Z</dcterms:created>
  <dcterms:modified xsi:type="dcterms:W3CDTF">2020-12-11T01:23:01Z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0x010100EEE380F46F125946A8B4C4C90D9FFCDC002BD714A348B448409FBFD44A860871DB</vt:lpwstr>
  </property>
  <property fmtid="{D5CDD505-2E9C-101B-9397-08002B2CF9AE}" pid="3" name="Order">
    <vt:r8>691300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TemplateUrl">
    <vt:lpwstr/>
  </property>
  <property fmtid="{D5CDD505-2E9C-101B-9397-08002B2CF9AE}" pid="9" name="_dlc_DocIdItemGuid">
    <vt:lpwstr>6788df8e-c9d6-4176-b2a7-c899008bdb7b</vt:lpwstr>
  </property>
  <property fmtid="{D5CDD505-2E9C-101B-9397-08002B2CF9AE}" pid="10" name="Remediated">
    <vt:bool>false</vt:bool>
  </property>
  <property fmtid="{D5CDD505-2E9C-101B-9397-08002B2CF9AE}" pid="11" name="Organization">
    <vt:lpwstr>76</vt:lpwstr>
  </property>
  <property fmtid="{D5CDD505-2E9C-101B-9397-08002B2CF9AE}" pid="12" name="Division">
    <vt:lpwstr>62;#Directors Office|e4872da7-61d4-4c7f-a711-33e1928ea746</vt:lpwstr>
  </property>
</Properties>
</file>