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diagrams/data1.xml" ContentType="application/vnd.openxmlformats-officedocument.drawingml.diagramData+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2.xml" ContentType="application/vnd.openxmlformats-officedocument.drawingml.diagramData+xml"/>
  <Override PartName="/ppt/slideLayouts/slideLayout18.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56.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4.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3.xml" ContentType="application/vnd.openxmlformats-officedocument.drawingml.diagramLayout+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quickStyle3.xml" ContentType="application/vnd.openxmlformats-officedocument.drawingml.diagram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 id="2147483667" r:id="rId6"/>
    <p:sldMasterId id="2147483670" r:id="rId7"/>
    <p:sldMasterId id="2147483679" r:id="rId8"/>
    <p:sldMasterId id="2147483688" r:id="rId9"/>
    <p:sldMasterId id="2147483698" r:id="rId10"/>
    <p:sldMasterId id="2147483707" r:id="rId11"/>
    <p:sldMasterId id="2147483717" r:id="rId12"/>
    <p:sldMasterId id="2147483727" r:id="rId13"/>
    <p:sldMasterId id="2147483761" r:id="rId14"/>
  </p:sldMasterIdLst>
  <p:notesMasterIdLst>
    <p:notesMasterId r:id="rId59"/>
  </p:notesMasterIdLst>
  <p:sldIdLst>
    <p:sldId id="344" r:id="rId15"/>
    <p:sldId id="374" r:id="rId16"/>
    <p:sldId id="438" r:id="rId17"/>
    <p:sldId id="439" r:id="rId18"/>
    <p:sldId id="495" r:id="rId19"/>
    <p:sldId id="471" r:id="rId20"/>
    <p:sldId id="473" r:id="rId21"/>
    <p:sldId id="512" r:id="rId22"/>
    <p:sldId id="513" r:id="rId23"/>
    <p:sldId id="467" r:id="rId24"/>
    <p:sldId id="462" r:id="rId25"/>
    <p:sldId id="497" r:id="rId26"/>
    <p:sldId id="498" r:id="rId27"/>
    <p:sldId id="475" r:id="rId28"/>
    <p:sldId id="488" r:id="rId29"/>
    <p:sldId id="502" r:id="rId30"/>
    <p:sldId id="485" r:id="rId31"/>
    <p:sldId id="486" r:id="rId32"/>
    <p:sldId id="487" r:id="rId33"/>
    <p:sldId id="489" r:id="rId34"/>
    <p:sldId id="499" r:id="rId35"/>
    <p:sldId id="493" r:id="rId36"/>
    <p:sldId id="491" r:id="rId37"/>
    <p:sldId id="517" r:id="rId38"/>
    <p:sldId id="490" r:id="rId39"/>
    <p:sldId id="518" r:id="rId40"/>
    <p:sldId id="479" r:id="rId41"/>
    <p:sldId id="500" r:id="rId42"/>
    <p:sldId id="503" r:id="rId43"/>
    <p:sldId id="504" r:id="rId44"/>
    <p:sldId id="468" r:id="rId45"/>
    <p:sldId id="505" r:id="rId46"/>
    <p:sldId id="514" r:id="rId47"/>
    <p:sldId id="507" r:id="rId48"/>
    <p:sldId id="465" r:id="rId49"/>
    <p:sldId id="508" r:id="rId50"/>
    <p:sldId id="516" r:id="rId51"/>
    <p:sldId id="506" r:id="rId52"/>
    <p:sldId id="515" r:id="rId53"/>
    <p:sldId id="509" r:id="rId54"/>
    <p:sldId id="451" r:id="rId55"/>
    <p:sldId id="511" r:id="rId56"/>
    <p:sldId id="510" r:id="rId57"/>
    <p:sldId id="435" r:id="rId5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08000"/>
    <a:srgbClr val="A7F7D9"/>
    <a:srgbClr val="CCCC00"/>
    <a:srgbClr val="FF9933"/>
    <a:srgbClr val="FFCC99"/>
    <a:srgbClr val="CCFFFF"/>
    <a:srgbClr val="FF3300"/>
    <a:srgbClr val="FF6600"/>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3" autoAdjust="0"/>
    <p:restoredTop sz="86397" autoAdjust="0"/>
  </p:normalViewPr>
  <p:slideViewPr>
    <p:cSldViewPr showGuides="1">
      <p:cViewPr varScale="1">
        <p:scale>
          <a:sx n="37" d="100"/>
          <a:sy n="37" d="100"/>
        </p:scale>
        <p:origin x="66" y="618"/>
      </p:cViewPr>
      <p:guideLst>
        <p:guide orient="horz" pos="2160"/>
        <p:guide pos="2880"/>
      </p:guideLst>
    </p:cSldViewPr>
  </p:slideViewPr>
  <p:outlineViewPr>
    <p:cViewPr>
      <p:scale>
        <a:sx n="33" d="100"/>
        <a:sy n="33" d="100"/>
      </p:scale>
      <p:origin x="0" y="-31776"/>
    </p:cViewPr>
  </p:outlineViewPr>
  <p:notesTextViewPr>
    <p:cViewPr>
      <p:scale>
        <a:sx n="1" d="1"/>
        <a:sy n="1" d="1"/>
      </p:scale>
      <p:origin x="0" y="0"/>
    </p:cViewPr>
  </p:notesTextViewPr>
  <p:sorterViewPr>
    <p:cViewPr>
      <p:scale>
        <a:sx n="97" d="100"/>
        <a:sy n="9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7.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5.xml"/><Relationship Id="rId14" Type="http://schemas.openxmlformats.org/officeDocument/2006/relationships/slideMaster" Target="slideMasters/slideMaster10.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customXml" Target="../customXml/item5.xml"/><Relationship Id="rId8" Type="http://schemas.openxmlformats.org/officeDocument/2006/relationships/slideMaster" Target="slideMasters/slideMaster4.xml"/><Relationship Id="rId51" Type="http://schemas.openxmlformats.org/officeDocument/2006/relationships/slide" Target="slides/slide37.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notesMaster" Target="notesMasters/notesMaster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6.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presProps" Target="presProps.xml"/><Relationship Id="rId9"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5"/>
    </mc:Choice>
    <mc:Fallback>
      <c:style val="15"/>
    </mc:Fallback>
  </mc:AlternateContent>
  <c:chart>
    <c:title>
      <c:tx>
        <c:rich>
          <a:bodyPr/>
          <a:lstStyle/>
          <a:p>
            <a:pPr>
              <a:defRPr/>
            </a:pPr>
            <a:r>
              <a:rPr lang="en-US" sz="2400" dirty="0">
                <a:latin typeface="Century Schoolbook" panose="02040604050505020304" pitchFamily="18" charset="0"/>
              </a:rPr>
              <a:t>Permanently</a:t>
            </a:r>
            <a:r>
              <a:rPr lang="en-US" sz="2400" baseline="0" dirty="0">
                <a:latin typeface="Century Schoolbook" panose="02040604050505020304" pitchFamily="18" charset="0"/>
              </a:rPr>
              <a:t> Housed (Housing Stability)</a:t>
            </a:r>
            <a:endParaRPr lang="en-US" sz="2400" dirty="0">
              <a:latin typeface="Century Schoolbook" panose="02040604050505020304" pitchFamily="18" charset="0"/>
            </a:endParaRP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Permanently Housed</c:v>
                </c:pt>
              </c:strCache>
            </c:strRef>
          </c:tx>
          <c:invertIfNegative val="0"/>
          <c:dPt>
            <c:idx val="0"/>
            <c:invertIfNegative val="0"/>
            <c:bubble3D val="0"/>
            <c:spPr>
              <a:solidFill>
                <a:schemeClr val="tx2">
                  <a:lumMod val="40000"/>
                  <a:lumOff val="60000"/>
                </a:schemeClr>
              </a:solidFill>
            </c:spPr>
            <c:extLst>
              <c:ext xmlns:c16="http://schemas.microsoft.com/office/drawing/2014/chart" uri="{C3380CC4-5D6E-409C-BE32-E72D297353CC}">
                <c16:uniqueId val="{00000001-399D-46C6-825B-042BDA012A14}"/>
              </c:ext>
            </c:extLst>
          </c:dPt>
          <c:dPt>
            <c:idx val="1"/>
            <c:invertIfNegative val="0"/>
            <c:bubble3D val="0"/>
            <c:spPr>
              <a:solidFill>
                <a:schemeClr val="tx2">
                  <a:lumMod val="60000"/>
                  <a:lumOff val="40000"/>
                </a:schemeClr>
              </a:solidFill>
            </c:spPr>
            <c:extLst>
              <c:ext xmlns:c16="http://schemas.microsoft.com/office/drawing/2014/chart" uri="{C3380CC4-5D6E-409C-BE32-E72D297353CC}">
                <c16:uniqueId val="{00000003-399D-46C6-825B-042BDA012A14}"/>
              </c:ext>
            </c:extLst>
          </c:dPt>
          <c:dPt>
            <c:idx val="2"/>
            <c:invertIfNegative val="0"/>
            <c:bubble3D val="0"/>
            <c:spPr>
              <a:solidFill>
                <a:schemeClr val="bg2">
                  <a:lumMod val="90000"/>
                </a:schemeClr>
              </a:solidFill>
            </c:spPr>
            <c:extLst>
              <c:ext xmlns:c16="http://schemas.microsoft.com/office/drawing/2014/chart" uri="{C3380CC4-5D6E-409C-BE32-E72D297353CC}">
                <c16:uniqueId val="{00000005-399D-46C6-825B-042BDA012A14}"/>
              </c:ext>
            </c:extLst>
          </c:dPt>
          <c:dPt>
            <c:idx val="3"/>
            <c:invertIfNegative val="0"/>
            <c:bubble3D val="0"/>
            <c:spPr>
              <a:solidFill>
                <a:schemeClr val="accent4">
                  <a:lumMod val="60000"/>
                  <a:lumOff val="40000"/>
                </a:schemeClr>
              </a:solidFill>
            </c:spPr>
            <c:extLst>
              <c:ext xmlns:c16="http://schemas.microsoft.com/office/drawing/2014/chart" uri="{C3380CC4-5D6E-409C-BE32-E72D297353CC}">
                <c16:uniqueId val="{00000007-399D-46C6-825B-042BDA012A14}"/>
              </c:ext>
            </c:extLst>
          </c:dPt>
          <c:dLbls>
            <c:spPr>
              <a:noFill/>
              <a:ln>
                <a:noFill/>
              </a:ln>
              <a:effectLst/>
            </c:spPr>
            <c:txPr>
              <a:bodyPr/>
              <a:lstStyle/>
              <a:p>
                <a:pPr>
                  <a:defRPr sz="2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4"/>
                <c:pt idx="0">
                  <c:v>Shelter</c:v>
                </c:pt>
                <c:pt idx="1">
                  <c:v>Transitional Housing</c:v>
                </c:pt>
                <c:pt idx="2">
                  <c:v>Rapid Re-Housing</c:v>
                </c:pt>
                <c:pt idx="3">
                  <c:v>Supportive Housing</c:v>
                </c:pt>
              </c:strCache>
            </c:strRef>
          </c:cat>
          <c:val>
            <c:numRef>
              <c:f>Sheet1!$B$2:$B$6</c:f>
              <c:numCache>
                <c:formatCode>0%</c:formatCode>
                <c:ptCount val="5"/>
                <c:pt idx="0">
                  <c:v>0.16</c:v>
                </c:pt>
                <c:pt idx="1">
                  <c:v>0.42</c:v>
                </c:pt>
                <c:pt idx="2">
                  <c:v>0.75</c:v>
                </c:pt>
                <c:pt idx="3">
                  <c:v>0.9</c:v>
                </c:pt>
              </c:numCache>
            </c:numRef>
          </c:val>
          <c:extLst>
            <c:ext xmlns:c16="http://schemas.microsoft.com/office/drawing/2014/chart" uri="{C3380CC4-5D6E-409C-BE32-E72D297353CC}">
              <c16:uniqueId val="{00000008-399D-46C6-825B-042BDA012A14}"/>
            </c:ext>
          </c:extLst>
        </c:ser>
        <c:dLbls>
          <c:showLegendKey val="0"/>
          <c:showVal val="0"/>
          <c:showCatName val="0"/>
          <c:showSerName val="0"/>
          <c:showPercent val="0"/>
          <c:showBubbleSize val="0"/>
        </c:dLbls>
        <c:gapWidth val="150"/>
        <c:shape val="box"/>
        <c:axId val="121538816"/>
        <c:axId val="121552896"/>
        <c:axId val="0"/>
      </c:bar3DChart>
      <c:catAx>
        <c:axId val="121538816"/>
        <c:scaling>
          <c:orientation val="minMax"/>
        </c:scaling>
        <c:delete val="0"/>
        <c:axPos val="b"/>
        <c:numFmt formatCode="General" sourceLinked="0"/>
        <c:majorTickMark val="out"/>
        <c:minorTickMark val="none"/>
        <c:tickLblPos val="nextTo"/>
        <c:txPr>
          <a:bodyPr/>
          <a:lstStyle/>
          <a:p>
            <a:pPr>
              <a:defRPr sz="1800" b="0">
                <a:latin typeface="Century Schoolbook" panose="02040604050505020304" pitchFamily="18" charset="0"/>
              </a:defRPr>
            </a:pPr>
            <a:endParaRPr lang="en-US"/>
          </a:p>
        </c:txPr>
        <c:crossAx val="121552896"/>
        <c:crosses val="autoZero"/>
        <c:auto val="1"/>
        <c:lblAlgn val="ctr"/>
        <c:lblOffset val="100"/>
        <c:noMultiLvlLbl val="0"/>
      </c:catAx>
      <c:valAx>
        <c:axId val="121552896"/>
        <c:scaling>
          <c:orientation val="minMax"/>
        </c:scaling>
        <c:delete val="0"/>
        <c:axPos val="l"/>
        <c:majorGridlines/>
        <c:numFmt formatCode="0%" sourceLinked="1"/>
        <c:majorTickMark val="out"/>
        <c:minorTickMark val="none"/>
        <c:tickLblPos val="nextTo"/>
        <c:txPr>
          <a:bodyPr/>
          <a:lstStyle/>
          <a:p>
            <a:pPr>
              <a:defRPr sz="1800" b="1">
                <a:latin typeface="Perpetua" panose="02020502060401020303" pitchFamily="18" charset="0"/>
              </a:defRPr>
            </a:pPr>
            <a:endParaRPr lang="en-US"/>
          </a:p>
        </c:txPr>
        <c:crossAx val="121538816"/>
        <c:crosses val="autoZero"/>
        <c:crossBetween val="between"/>
      </c:valAx>
    </c:plotArea>
    <c:plotVisOnly val="1"/>
    <c:dispBlanksAs val="gap"/>
    <c:showDLblsOverMax val="0"/>
  </c:chart>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image" Target="../media/image3.jpg"/></Relationships>
</file>

<file path=ppt/diagrams/_rels/data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image" Target="../media/image20.png"/></Relationships>
</file>

<file path=ppt/diagrams/_rels/data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image" Target="../media/image3.jpg"/></Relationships>
</file>

<file path=ppt/diagrams/_rels/drawing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image" Target="../media/image20.png"/></Relationships>
</file>

<file path=ppt/diagrams/_rels/drawing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69DE6-064E-C240-8471-4D1431127AAC}" type="doc">
      <dgm:prSet loTypeId="urn:microsoft.com/office/officeart/2005/8/layout/pList2" loCatId="" qsTypeId="urn:microsoft.com/office/officeart/2005/8/quickstyle/simple4" qsCatId="simple" csTypeId="urn:microsoft.com/office/officeart/2005/8/colors/accent1_2" csCatId="accent1" phldr="1"/>
      <dgm:spPr/>
    </dgm:pt>
    <dgm:pt modelId="{AFB641E1-CA3F-5E4D-BAE4-032A118419D1}">
      <dgm:prSet phldrT="[Text]" custT="1"/>
      <dgm:spPr/>
      <dgm:t>
        <a:bodyPr/>
        <a:lstStyle/>
        <a:p>
          <a:r>
            <a:rPr lang="en-US" sz="2000" b="1" dirty="0">
              <a:latin typeface="Century Schoolbook"/>
              <a:cs typeface="Century Schoolbook"/>
            </a:rPr>
            <a:t>Improve lives of vulnerable people</a:t>
          </a:r>
        </a:p>
      </dgm:t>
    </dgm:pt>
    <dgm:pt modelId="{98FAC306-22B9-9947-AC14-42F64B40A0B2}" type="parTrans" cxnId="{C0DACCF6-44A0-B44C-89BE-D01B23F25782}">
      <dgm:prSet/>
      <dgm:spPr/>
      <dgm:t>
        <a:bodyPr/>
        <a:lstStyle/>
        <a:p>
          <a:endParaRPr lang="en-US"/>
        </a:p>
      </dgm:t>
    </dgm:pt>
    <dgm:pt modelId="{BEA69718-ADBA-0C41-9964-E67115435FFE}" type="sibTrans" cxnId="{C0DACCF6-44A0-B44C-89BE-D01B23F25782}">
      <dgm:prSet/>
      <dgm:spPr/>
      <dgm:t>
        <a:bodyPr/>
        <a:lstStyle/>
        <a:p>
          <a:endParaRPr lang="en-US"/>
        </a:p>
      </dgm:t>
    </dgm:pt>
    <dgm:pt modelId="{F651CE75-BC8F-4A4D-86C3-27FA12B66900}">
      <dgm:prSet phldrT="[Text]" custT="1"/>
      <dgm:spPr/>
      <dgm:t>
        <a:bodyPr/>
        <a:lstStyle/>
        <a:p>
          <a:r>
            <a:rPr lang="en-US" sz="2000" b="1" dirty="0">
              <a:latin typeface="Century Schoolbook"/>
              <a:cs typeface="Century Schoolbook"/>
            </a:rPr>
            <a:t>Maximize public resources</a:t>
          </a:r>
        </a:p>
      </dgm:t>
    </dgm:pt>
    <dgm:pt modelId="{31E4BC79-0EF0-8A49-A4F2-4ABB08FDD466}" type="parTrans" cxnId="{BF1428B3-1E92-824D-BB04-75267595EB8A}">
      <dgm:prSet/>
      <dgm:spPr/>
      <dgm:t>
        <a:bodyPr/>
        <a:lstStyle/>
        <a:p>
          <a:endParaRPr lang="en-US"/>
        </a:p>
      </dgm:t>
    </dgm:pt>
    <dgm:pt modelId="{062A2F0D-EBF5-D345-BCA6-FE2E438801D3}" type="sibTrans" cxnId="{BF1428B3-1E92-824D-BB04-75267595EB8A}">
      <dgm:prSet/>
      <dgm:spPr/>
      <dgm:t>
        <a:bodyPr/>
        <a:lstStyle/>
        <a:p>
          <a:endParaRPr lang="en-US"/>
        </a:p>
      </dgm:t>
    </dgm:pt>
    <dgm:pt modelId="{6E54CBE7-F8C5-5B4C-BB17-01AD0522702A}">
      <dgm:prSet phldrT="[Text]" custT="1"/>
      <dgm:spPr/>
      <dgm:t>
        <a:bodyPr/>
        <a:lstStyle/>
        <a:p>
          <a:r>
            <a:rPr lang="en-US" sz="2000" b="1" dirty="0">
              <a:latin typeface="Century Schoolbook"/>
              <a:cs typeface="Century Schoolbook"/>
            </a:rPr>
            <a:t>Build strong, healthy communities</a:t>
          </a:r>
        </a:p>
      </dgm:t>
    </dgm:pt>
    <dgm:pt modelId="{F1D23439-AD5F-E648-BE34-83859AA72D86}" type="parTrans" cxnId="{ECE59F98-C8F5-DA40-8B29-399051439329}">
      <dgm:prSet/>
      <dgm:spPr/>
      <dgm:t>
        <a:bodyPr/>
        <a:lstStyle/>
        <a:p>
          <a:endParaRPr lang="en-US"/>
        </a:p>
      </dgm:t>
    </dgm:pt>
    <dgm:pt modelId="{A64A86D2-DFD8-F645-A5CD-DEE1A1CC1E09}" type="sibTrans" cxnId="{ECE59F98-C8F5-DA40-8B29-399051439329}">
      <dgm:prSet/>
      <dgm:spPr/>
      <dgm:t>
        <a:bodyPr/>
        <a:lstStyle/>
        <a:p>
          <a:endParaRPr lang="en-US"/>
        </a:p>
      </dgm:t>
    </dgm:pt>
    <dgm:pt modelId="{685CA621-00D4-CA46-8660-A9E39FCEB974}" type="pres">
      <dgm:prSet presAssocID="{4EB69DE6-064E-C240-8471-4D1431127AAC}" presName="Name0" presStyleCnt="0">
        <dgm:presLayoutVars>
          <dgm:dir/>
          <dgm:resizeHandles val="exact"/>
        </dgm:presLayoutVars>
      </dgm:prSet>
      <dgm:spPr/>
    </dgm:pt>
    <dgm:pt modelId="{3F224CEB-60D0-FC4B-B5B0-12DD8152873F}" type="pres">
      <dgm:prSet presAssocID="{4EB69DE6-064E-C240-8471-4D1431127AAC}" presName="bkgdShp" presStyleLbl="alignAccFollowNode1" presStyleIdx="0" presStyleCnt="1" custScaleY="217925" custLinFactNeighborX="-130" custLinFactNeighborY="30072"/>
      <dgm:spPr/>
    </dgm:pt>
    <dgm:pt modelId="{900BAB1A-1602-1346-BF89-5A7532D9FA14}" type="pres">
      <dgm:prSet presAssocID="{4EB69DE6-064E-C240-8471-4D1431127AAC}" presName="linComp" presStyleCnt="0"/>
      <dgm:spPr/>
    </dgm:pt>
    <dgm:pt modelId="{61738C59-823A-234D-930D-42FDE21481B6}" type="pres">
      <dgm:prSet presAssocID="{AFB641E1-CA3F-5E4D-BAE4-032A118419D1}" presName="compNode" presStyleCnt="0"/>
      <dgm:spPr/>
    </dgm:pt>
    <dgm:pt modelId="{C4F1C9ED-B20B-C440-AF3D-66E5EAFD2A39}" type="pres">
      <dgm:prSet presAssocID="{AFB641E1-CA3F-5E4D-BAE4-032A118419D1}" presName="node" presStyleLbl="node1" presStyleIdx="0" presStyleCnt="3" custScaleX="260478" custScaleY="63055" custLinFactNeighborX="-5472" custLinFactNeighborY="-25439">
        <dgm:presLayoutVars>
          <dgm:bulletEnabled val="1"/>
        </dgm:presLayoutVars>
      </dgm:prSet>
      <dgm:spPr/>
    </dgm:pt>
    <dgm:pt modelId="{E604DA99-18E2-6A4C-BD53-99F7533C75DB}" type="pres">
      <dgm:prSet presAssocID="{AFB641E1-CA3F-5E4D-BAE4-032A118419D1}" presName="invisiNode" presStyleLbl="node1" presStyleIdx="0" presStyleCnt="3"/>
      <dgm:spPr/>
    </dgm:pt>
    <dgm:pt modelId="{CA479E40-0475-B547-89D6-01AE4FF7AFB5}" type="pres">
      <dgm:prSet presAssocID="{AFB641E1-CA3F-5E4D-BAE4-032A118419D1}" presName="imagNode" presStyleLbl="fgImgPlace1" presStyleIdx="0" presStyleCnt="3" custScaleX="258072" custScaleY="207236" custLinFactNeighborX="-7048" custLinFactNeighborY="-27113"/>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pt>
    <dgm:pt modelId="{51BFABB2-05E4-EC4D-B1AE-2E08AFC53669}" type="pres">
      <dgm:prSet presAssocID="{BEA69718-ADBA-0C41-9964-E67115435FFE}" presName="sibTrans" presStyleLbl="sibTrans2D1" presStyleIdx="0" presStyleCnt="0"/>
      <dgm:spPr/>
    </dgm:pt>
    <dgm:pt modelId="{177AAD52-2F20-CE49-841E-6A8914A08368}" type="pres">
      <dgm:prSet presAssocID="{F651CE75-BC8F-4A4D-86C3-27FA12B66900}" presName="compNode" presStyleCnt="0"/>
      <dgm:spPr/>
    </dgm:pt>
    <dgm:pt modelId="{78F880F3-4A9D-C143-A530-6D70E9B531A6}" type="pres">
      <dgm:prSet presAssocID="{F651CE75-BC8F-4A4D-86C3-27FA12B66900}" presName="node" presStyleLbl="node1" presStyleIdx="1" presStyleCnt="3" custScaleX="267089" custScaleY="62512" custLinFactNeighborX="-3398" custLinFactNeighborY="-26502">
        <dgm:presLayoutVars>
          <dgm:bulletEnabled val="1"/>
        </dgm:presLayoutVars>
      </dgm:prSet>
      <dgm:spPr/>
    </dgm:pt>
    <dgm:pt modelId="{8C5BFE57-E105-4542-BE6A-812A13F50C00}" type="pres">
      <dgm:prSet presAssocID="{F651CE75-BC8F-4A4D-86C3-27FA12B66900}" presName="invisiNode" presStyleLbl="node1" presStyleIdx="1" presStyleCnt="3"/>
      <dgm:spPr/>
    </dgm:pt>
    <dgm:pt modelId="{2F3C673D-5902-1A49-B60B-5FADEDFBA00E}" type="pres">
      <dgm:prSet presAssocID="{F651CE75-BC8F-4A4D-86C3-27FA12B66900}" presName="imagNode" presStyleLbl="fgImgPlace1" presStyleIdx="1" presStyleCnt="3" custScaleX="263683" custScaleY="211607" custLinFactNeighborX="-4129" custLinFactNeighborY="-29303"/>
      <dgm:spPr>
        <a:blipFill>
          <a:blip xmlns:r="http://schemas.openxmlformats.org/officeDocument/2006/relationships" r:embed="rId2">
            <a:extLst>
              <a:ext uri="{28A0092B-C50C-407E-A947-70E740481C1C}">
                <a14:useLocalDpi xmlns:a14="http://schemas.microsoft.com/office/drawing/2010/main" val="0"/>
              </a:ext>
            </a:extLst>
          </a:blip>
          <a:srcRect/>
          <a:stretch>
            <a:fillRect l="-29000" r="-29000"/>
          </a:stretch>
        </a:blipFill>
      </dgm:spPr>
    </dgm:pt>
    <dgm:pt modelId="{6194BEF0-6F8B-084A-9799-096D5935619D}" type="pres">
      <dgm:prSet presAssocID="{062A2F0D-EBF5-D345-BCA6-FE2E438801D3}" presName="sibTrans" presStyleLbl="sibTrans2D1" presStyleIdx="0" presStyleCnt="0"/>
      <dgm:spPr/>
    </dgm:pt>
    <dgm:pt modelId="{86B5BEBB-FF46-8348-A6E6-4EC60634D7B3}" type="pres">
      <dgm:prSet presAssocID="{6E54CBE7-F8C5-5B4C-BB17-01AD0522702A}" presName="compNode" presStyleCnt="0"/>
      <dgm:spPr/>
    </dgm:pt>
    <dgm:pt modelId="{BC82B820-D0AF-FC4C-9800-9113C0EDFEAD}" type="pres">
      <dgm:prSet presAssocID="{6E54CBE7-F8C5-5B4C-BB17-01AD0522702A}" presName="node" presStyleLbl="node1" presStyleIdx="2" presStyleCnt="3" custScaleX="251850" custScaleY="62363" custLinFactNeighborX="2512" custLinFactNeighborY="-24175">
        <dgm:presLayoutVars>
          <dgm:bulletEnabled val="1"/>
        </dgm:presLayoutVars>
      </dgm:prSet>
      <dgm:spPr/>
    </dgm:pt>
    <dgm:pt modelId="{79D56698-3F89-7A41-9718-83DAE5D58C16}" type="pres">
      <dgm:prSet presAssocID="{6E54CBE7-F8C5-5B4C-BB17-01AD0522702A}" presName="invisiNode" presStyleLbl="node1" presStyleIdx="2" presStyleCnt="3"/>
      <dgm:spPr/>
    </dgm:pt>
    <dgm:pt modelId="{1ECAE3F6-F405-E645-8855-8779D3831D64}" type="pres">
      <dgm:prSet presAssocID="{6E54CBE7-F8C5-5B4C-BB17-01AD0522702A}" presName="imagNode" presStyleLbl="fgImgPlace1" presStyleIdx="2" presStyleCnt="3" custScaleX="243601" custScaleY="205833" custLinFactNeighborX="3690" custLinFactNeighborY="-33591"/>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5454DD6F-0C7A-4D3B-A909-D179AD9F2E6C}" type="presOf" srcId="{F651CE75-BC8F-4A4D-86C3-27FA12B66900}" destId="{78F880F3-4A9D-C143-A530-6D70E9B531A6}" srcOrd="0" destOrd="0" presId="urn:microsoft.com/office/officeart/2005/8/layout/pList2"/>
    <dgm:cxn modelId="{435BB474-CEF1-44CC-80CD-C4085875C06A}" type="presOf" srcId="{062A2F0D-EBF5-D345-BCA6-FE2E438801D3}" destId="{6194BEF0-6F8B-084A-9799-096D5935619D}" srcOrd="0" destOrd="0" presId="urn:microsoft.com/office/officeart/2005/8/layout/pList2"/>
    <dgm:cxn modelId="{B13DE78C-C002-43B9-9649-65110B47FFE9}" type="presOf" srcId="{BEA69718-ADBA-0C41-9964-E67115435FFE}" destId="{51BFABB2-05E4-EC4D-B1AE-2E08AFC53669}" srcOrd="0" destOrd="0" presId="urn:microsoft.com/office/officeart/2005/8/layout/pList2"/>
    <dgm:cxn modelId="{7AD3FE97-92B3-4302-8DD0-E1246DAD6560}" type="presOf" srcId="{AFB641E1-CA3F-5E4D-BAE4-032A118419D1}" destId="{C4F1C9ED-B20B-C440-AF3D-66E5EAFD2A39}" srcOrd="0" destOrd="0" presId="urn:microsoft.com/office/officeart/2005/8/layout/pList2"/>
    <dgm:cxn modelId="{ECE59F98-C8F5-DA40-8B29-399051439329}" srcId="{4EB69DE6-064E-C240-8471-4D1431127AAC}" destId="{6E54CBE7-F8C5-5B4C-BB17-01AD0522702A}" srcOrd="2" destOrd="0" parTransId="{F1D23439-AD5F-E648-BE34-83859AA72D86}" sibTransId="{A64A86D2-DFD8-F645-A5CD-DEE1A1CC1E09}"/>
    <dgm:cxn modelId="{1688629B-20C8-4E27-B3AD-F95F050EA4A5}" type="presOf" srcId="{6E54CBE7-F8C5-5B4C-BB17-01AD0522702A}" destId="{BC82B820-D0AF-FC4C-9800-9113C0EDFEAD}" srcOrd="0" destOrd="0" presId="urn:microsoft.com/office/officeart/2005/8/layout/pList2"/>
    <dgm:cxn modelId="{6A45A0B2-3DED-4975-A101-7E0EFEEC4857}" type="presOf" srcId="{4EB69DE6-064E-C240-8471-4D1431127AAC}" destId="{685CA621-00D4-CA46-8660-A9E39FCEB974}" srcOrd="0" destOrd="0" presId="urn:microsoft.com/office/officeart/2005/8/layout/pList2"/>
    <dgm:cxn modelId="{BF1428B3-1E92-824D-BB04-75267595EB8A}" srcId="{4EB69DE6-064E-C240-8471-4D1431127AAC}" destId="{F651CE75-BC8F-4A4D-86C3-27FA12B66900}" srcOrd="1" destOrd="0" parTransId="{31E4BC79-0EF0-8A49-A4F2-4ABB08FDD466}" sibTransId="{062A2F0D-EBF5-D345-BCA6-FE2E438801D3}"/>
    <dgm:cxn modelId="{C0DACCF6-44A0-B44C-89BE-D01B23F25782}" srcId="{4EB69DE6-064E-C240-8471-4D1431127AAC}" destId="{AFB641E1-CA3F-5E4D-BAE4-032A118419D1}" srcOrd="0" destOrd="0" parTransId="{98FAC306-22B9-9947-AC14-42F64B40A0B2}" sibTransId="{BEA69718-ADBA-0C41-9964-E67115435FFE}"/>
    <dgm:cxn modelId="{D4F89CFC-0A8E-40BB-A5B7-62F34C8CAC92}" type="presParOf" srcId="{685CA621-00D4-CA46-8660-A9E39FCEB974}" destId="{3F224CEB-60D0-FC4B-B5B0-12DD8152873F}" srcOrd="0" destOrd="0" presId="urn:microsoft.com/office/officeart/2005/8/layout/pList2"/>
    <dgm:cxn modelId="{2CB29245-2302-4B7D-B123-C243B86E3663}" type="presParOf" srcId="{685CA621-00D4-CA46-8660-A9E39FCEB974}" destId="{900BAB1A-1602-1346-BF89-5A7532D9FA14}" srcOrd="1" destOrd="0" presId="urn:microsoft.com/office/officeart/2005/8/layout/pList2"/>
    <dgm:cxn modelId="{FB2898CF-DA81-45EA-AAE0-9EDBC034BBE2}" type="presParOf" srcId="{900BAB1A-1602-1346-BF89-5A7532D9FA14}" destId="{61738C59-823A-234D-930D-42FDE21481B6}" srcOrd="0" destOrd="0" presId="urn:microsoft.com/office/officeart/2005/8/layout/pList2"/>
    <dgm:cxn modelId="{71A209F6-1D3D-4DE6-93E8-817D4C7C60B3}" type="presParOf" srcId="{61738C59-823A-234D-930D-42FDE21481B6}" destId="{C4F1C9ED-B20B-C440-AF3D-66E5EAFD2A39}" srcOrd="0" destOrd="0" presId="urn:microsoft.com/office/officeart/2005/8/layout/pList2"/>
    <dgm:cxn modelId="{53BA8C69-0ECA-47E9-8CFE-2AE3788CAAD6}" type="presParOf" srcId="{61738C59-823A-234D-930D-42FDE21481B6}" destId="{E604DA99-18E2-6A4C-BD53-99F7533C75DB}" srcOrd="1" destOrd="0" presId="urn:microsoft.com/office/officeart/2005/8/layout/pList2"/>
    <dgm:cxn modelId="{63E1E9AB-2D7B-44BC-9FA5-3161A039ED80}" type="presParOf" srcId="{61738C59-823A-234D-930D-42FDE21481B6}" destId="{CA479E40-0475-B547-89D6-01AE4FF7AFB5}" srcOrd="2" destOrd="0" presId="urn:microsoft.com/office/officeart/2005/8/layout/pList2"/>
    <dgm:cxn modelId="{93A23FF7-FA1D-423C-84F0-96E3795F03C0}" type="presParOf" srcId="{900BAB1A-1602-1346-BF89-5A7532D9FA14}" destId="{51BFABB2-05E4-EC4D-B1AE-2E08AFC53669}" srcOrd="1" destOrd="0" presId="urn:microsoft.com/office/officeart/2005/8/layout/pList2"/>
    <dgm:cxn modelId="{527ABEFC-2225-467B-9BFD-CB036564BA63}" type="presParOf" srcId="{900BAB1A-1602-1346-BF89-5A7532D9FA14}" destId="{177AAD52-2F20-CE49-841E-6A8914A08368}" srcOrd="2" destOrd="0" presId="urn:microsoft.com/office/officeart/2005/8/layout/pList2"/>
    <dgm:cxn modelId="{C4086B5E-E222-4A7A-B751-F2DF1A412D20}" type="presParOf" srcId="{177AAD52-2F20-CE49-841E-6A8914A08368}" destId="{78F880F3-4A9D-C143-A530-6D70E9B531A6}" srcOrd="0" destOrd="0" presId="urn:microsoft.com/office/officeart/2005/8/layout/pList2"/>
    <dgm:cxn modelId="{88F86CD0-FE2A-42D4-BBC3-5C72CE674FCE}" type="presParOf" srcId="{177AAD52-2F20-CE49-841E-6A8914A08368}" destId="{8C5BFE57-E105-4542-BE6A-812A13F50C00}" srcOrd="1" destOrd="0" presId="urn:microsoft.com/office/officeart/2005/8/layout/pList2"/>
    <dgm:cxn modelId="{7B6CC6AF-2442-4CB4-B9B2-815A6FB15AEF}" type="presParOf" srcId="{177AAD52-2F20-CE49-841E-6A8914A08368}" destId="{2F3C673D-5902-1A49-B60B-5FADEDFBA00E}" srcOrd="2" destOrd="0" presId="urn:microsoft.com/office/officeart/2005/8/layout/pList2"/>
    <dgm:cxn modelId="{3C373F58-A4C5-4D54-9F3D-F06280C017B7}" type="presParOf" srcId="{900BAB1A-1602-1346-BF89-5A7532D9FA14}" destId="{6194BEF0-6F8B-084A-9799-096D5935619D}" srcOrd="3" destOrd="0" presId="urn:microsoft.com/office/officeart/2005/8/layout/pList2"/>
    <dgm:cxn modelId="{4985E10F-28D6-4FCA-BBB5-1C4B536BAE24}" type="presParOf" srcId="{900BAB1A-1602-1346-BF89-5A7532D9FA14}" destId="{86B5BEBB-FF46-8348-A6E6-4EC60634D7B3}" srcOrd="4" destOrd="0" presId="urn:microsoft.com/office/officeart/2005/8/layout/pList2"/>
    <dgm:cxn modelId="{DDE9CA2A-5E1C-433B-9769-5F2D4C15C8F6}" type="presParOf" srcId="{86B5BEBB-FF46-8348-A6E6-4EC60634D7B3}" destId="{BC82B820-D0AF-FC4C-9800-9113C0EDFEAD}" srcOrd="0" destOrd="0" presId="urn:microsoft.com/office/officeart/2005/8/layout/pList2"/>
    <dgm:cxn modelId="{9D277B0B-2B6D-4F02-B80F-DB3044166821}" type="presParOf" srcId="{86B5BEBB-FF46-8348-A6E6-4EC60634D7B3}" destId="{79D56698-3F89-7A41-9718-83DAE5D58C16}" srcOrd="1" destOrd="0" presId="urn:microsoft.com/office/officeart/2005/8/layout/pList2"/>
    <dgm:cxn modelId="{0055288C-D793-4A06-9123-0D27E4C27496}" type="presParOf" srcId="{86B5BEBB-FF46-8348-A6E6-4EC60634D7B3}" destId="{1ECAE3F6-F405-E645-8855-8779D3831D64}"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83A9A1-25D7-436C-936D-A523B7E60D22}" type="doc">
      <dgm:prSet loTypeId="urn:microsoft.com/office/officeart/2005/8/layout/chevron2" loCatId="process" qsTypeId="urn:microsoft.com/office/officeart/2005/8/quickstyle/simple1" qsCatId="simple" csTypeId="urn:microsoft.com/office/officeart/2005/8/colors/colorful4" csCatId="colorful" phldr="1"/>
      <dgm:spPr/>
      <dgm:t>
        <a:bodyPr/>
        <a:lstStyle/>
        <a:p>
          <a:endParaRPr lang="en-US"/>
        </a:p>
      </dgm:t>
    </dgm:pt>
    <dgm:pt modelId="{FFD59892-4E14-455F-A490-84925AEC1011}">
      <dgm:prSet phldrT="[Text]" custT="1"/>
      <dgm:spPr/>
      <dgm:t>
        <a:bodyPr/>
        <a:lstStyle/>
        <a:p>
          <a:r>
            <a:rPr lang="en-US" sz="1600" dirty="0">
              <a:latin typeface="Century Schoolbook" panose="02040604050505020304" pitchFamily="18" charset="0"/>
            </a:rPr>
            <a:t>California</a:t>
          </a:r>
        </a:p>
      </dgm:t>
    </dgm:pt>
    <dgm:pt modelId="{CF8AC40C-08E5-4AD2-B9DE-6690D84748D8}" type="parTrans" cxnId="{28B01EC8-B516-4772-97C5-30D7B42F66B3}">
      <dgm:prSet/>
      <dgm:spPr/>
      <dgm:t>
        <a:bodyPr/>
        <a:lstStyle/>
        <a:p>
          <a:endParaRPr lang="en-US"/>
        </a:p>
      </dgm:t>
    </dgm:pt>
    <dgm:pt modelId="{36535D9D-5014-4E0C-8FF0-E7FE3D0815FC}" type="sibTrans" cxnId="{28B01EC8-B516-4772-97C5-30D7B42F66B3}">
      <dgm:prSet/>
      <dgm:spPr/>
      <dgm:t>
        <a:bodyPr/>
        <a:lstStyle/>
        <a:p>
          <a:endParaRPr lang="en-US"/>
        </a:p>
      </dgm:t>
    </dgm:pt>
    <dgm:pt modelId="{CC101463-E02D-4AE5-B3AB-45CA6B51E1F7}">
      <dgm:prSet phldrT="[Text]" custT="1"/>
      <dgm:spPr/>
      <dgm:t>
        <a:bodyPr/>
        <a:lstStyle/>
        <a:p>
          <a:r>
            <a:rPr lang="en-US" sz="1800" dirty="0">
              <a:latin typeface="Century Schoolbook" panose="02040604050505020304" pitchFamily="18" charset="0"/>
            </a:rPr>
            <a:t>40% decrease in public costs among homeless GR recipients after moving into supportive housing (taking into consideration costs of housing).</a:t>
          </a:r>
        </a:p>
      </dgm:t>
    </dgm:pt>
    <dgm:pt modelId="{9730BD14-CDA8-47EB-8AA7-846875892D9A}" type="parTrans" cxnId="{040D8F90-C6B5-4C5F-819F-E7B1FA3D0A7F}">
      <dgm:prSet/>
      <dgm:spPr/>
      <dgm:t>
        <a:bodyPr/>
        <a:lstStyle/>
        <a:p>
          <a:endParaRPr lang="en-US"/>
        </a:p>
      </dgm:t>
    </dgm:pt>
    <dgm:pt modelId="{2E271888-8D6D-4881-B4B6-07396FB5798E}" type="sibTrans" cxnId="{040D8F90-C6B5-4C5F-819F-E7B1FA3D0A7F}">
      <dgm:prSet/>
      <dgm:spPr/>
      <dgm:t>
        <a:bodyPr/>
        <a:lstStyle/>
        <a:p>
          <a:endParaRPr lang="en-US"/>
        </a:p>
      </dgm:t>
    </dgm:pt>
    <dgm:pt modelId="{A5580678-63F3-486A-AE38-DA40F382F38B}">
      <dgm:prSet phldrT="[Text]" custT="1"/>
      <dgm:spPr/>
      <dgm:t>
        <a:bodyPr/>
        <a:lstStyle/>
        <a:p>
          <a:r>
            <a:rPr lang="en-US" sz="1800" dirty="0">
              <a:latin typeface="Century Schoolbook" panose="02040604050505020304" pitchFamily="18" charset="0"/>
            </a:rPr>
            <a:t>Chicago</a:t>
          </a:r>
        </a:p>
      </dgm:t>
    </dgm:pt>
    <dgm:pt modelId="{83433248-6B1D-42A2-A221-1B4E020C4B89}" type="parTrans" cxnId="{B8F38EC9-89E0-4548-9BF1-A70DE4868257}">
      <dgm:prSet/>
      <dgm:spPr/>
      <dgm:t>
        <a:bodyPr/>
        <a:lstStyle/>
        <a:p>
          <a:endParaRPr lang="en-US"/>
        </a:p>
      </dgm:t>
    </dgm:pt>
    <dgm:pt modelId="{EC4BAE09-FF81-42A8-A93D-296C12E165A3}" type="sibTrans" cxnId="{B8F38EC9-89E0-4548-9BF1-A70DE4868257}">
      <dgm:prSet/>
      <dgm:spPr/>
      <dgm:t>
        <a:bodyPr/>
        <a:lstStyle/>
        <a:p>
          <a:endParaRPr lang="en-US"/>
        </a:p>
      </dgm:t>
    </dgm:pt>
    <dgm:pt modelId="{4DC20318-DF35-4E92-9382-971D4F628263}">
      <dgm:prSet phldrT="[Text]"/>
      <dgm:spPr/>
      <dgm:t>
        <a:bodyPr/>
        <a:lstStyle/>
        <a:p>
          <a:r>
            <a:rPr lang="en-US" dirty="0">
              <a:latin typeface="Century Schoolbook" panose="02040604050505020304" pitchFamily="18" charset="0"/>
            </a:rPr>
            <a:t>$6,307 reduction in costs per year, compared to control group</a:t>
          </a:r>
          <a:r>
            <a:rPr lang="en-US" dirty="0"/>
            <a:t>.</a:t>
          </a:r>
        </a:p>
      </dgm:t>
    </dgm:pt>
    <dgm:pt modelId="{F7BC1B9D-5DF8-48CB-83E4-B7F6B182A972}" type="parTrans" cxnId="{44E00351-D056-4445-B561-0D097E8AC560}">
      <dgm:prSet/>
      <dgm:spPr/>
      <dgm:t>
        <a:bodyPr/>
        <a:lstStyle/>
        <a:p>
          <a:endParaRPr lang="en-US"/>
        </a:p>
      </dgm:t>
    </dgm:pt>
    <dgm:pt modelId="{09AD29BC-30BC-4F99-BA03-1C09AE13225B}" type="sibTrans" cxnId="{44E00351-D056-4445-B561-0D097E8AC560}">
      <dgm:prSet/>
      <dgm:spPr/>
      <dgm:t>
        <a:bodyPr/>
        <a:lstStyle/>
        <a:p>
          <a:endParaRPr lang="en-US"/>
        </a:p>
      </dgm:t>
    </dgm:pt>
    <dgm:pt modelId="{300A9DF1-EA48-450D-ADE1-FC5B4FB77A40}">
      <dgm:prSet phldrT="[Text]" custT="1"/>
      <dgm:spPr/>
      <dgm:t>
        <a:bodyPr/>
        <a:lstStyle/>
        <a:p>
          <a:r>
            <a:rPr lang="en-US" sz="1800" dirty="0">
              <a:latin typeface="Century Schoolbook" panose="02040604050505020304" pitchFamily="18" charset="0"/>
            </a:rPr>
            <a:t>Seattle</a:t>
          </a:r>
        </a:p>
      </dgm:t>
    </dgm:pt>
    <dgm:pt modelId="{D30C5960-F1BA-4A23-85DE-1F8FB2FC5910}" type="parTrans" cxnId="{52DFEDAA-41AB-4468-A715-B1795AACF2F1}">
      <dgm:prSet/>
      <dgm:spPr/>
      <dgm:t>
        <a:bodyPr/>
        <a:lstStyle/>
        <a:p>
          <a:endParaRPr lang="en-US"/>
        </a:p>
      </dgm:t>
    </dgm:pt>
    <dgm:pt modelId="{BA26E693-E947-47CB-8C79-5C70C1C07724}" type="sibTrans" cxnId="{52DFEDAA-41AB-4468-A715-B1795AACF2F1}">
      <dgm:prSet/>
      <dgm:spPr/>
      <dgm:t>
        <a:bodyPr/>
        <a:lstStyle/>
        <a:p>
          <a:endParaRPr lang="en-US"/>
        </a:p>
      </dgm:t>
    </dgm:pt>
    <dgm:pt modelId="{A3C6A51E-82C9-48AA-B148-0B9E03DDFDFA}">
      <dgm:prSet phldrT="[Text]"/>
      <dgm:spPr/>
      <dgm:t>
        <a:bodyPr/>
        <a:lstStyle/>
        <a:p>
          <a:r>
            <a:rPr lang="en-US" dirty="0">
              <a:latin typeface="Century Schoolbook" panose="02040604050505020304" pitchFamily="18" charset="0"/>
            </a:rPr>
            <a:t>$2,449 less in Medicaid costs </a:t>
          </a:r>
          <a:r>
            <a:rPr lang="en-US" i="1" u="sng" dirty="0">
              <a:latin typeface="Century Schoolbook" panose="02040604050505020304" pitchFamily="18" charset="0"/>
            </a:rPr>
            <a:t>per month </a:t>
          </a:r>
          <a:r>
            <a:rPr lang="en-US" dirty="0">
              <a:latin typeface="Century Schoolbook" panose="02040604050505020304" pitchFamily="18" charset="0"/>
            </a:rPr>
            <a:t>among formerly chronically homeless alcoholics, compared to control group</a:t>
          </a:r>
          <a:r>
            <a:rPr lang="en-US" dirty="0"/>
            <a:t>.</a:t>
          </a:r>
        </a:p>
      </dgm:t>
    </dgm:pt>
    <dgm:pt modelId="{486C743D-14BE-4837-BB26-A687C7C7C37D}" type="parTrans" cxnId="{222884BE-648F-44A0-924C-9408D617BACA}">
      <dgm:prSet/>
      <dgm:spPr/>
      <dgm:t>
        <a:bodyPr/>
        <a:lstStyle/>
        <a:p>
          <a:endParaRPr lang="en-US"/>
        </a:p>
      </dgm:t>
    </dgm:pt>
    <dgm:pt modelId="{E6CC3905-0CDB-4371-A570-61E1CECAC1EB}" type="sibTrans" cxnId="{222884BE-648F-44A0-924C-9408D617BACA}">
      <dgm:prSet/>
      <dgm:spPr/>
      <dgm:t>
        <a:bodyPr/>
        <a:lstStyle/>
        <a:p>
          <a:endParaRPr lang="en-US"/>
        </a:p>
      </dgm:t>
    </dgm:pt>
    <dgm:pt modelId="{CD5A3B9B-FC92-40DD-A241-544FA119FB76}">
      <dgm:prSet phldrT="[Text]" custT="1"/>
      <dgm:spPr/>
      <dgm:t>
        <a:bodyPr/>
        <a:lstStyle/>
        <a:p>
          <a:r>
            <a:rPr lang="en-US" sz="1400" dirty="0">
              <a:latin typeface="Century Schoolbook" panose="02040604050505020304" pitchFamily="18" charset="0"/>
            </a:rPr>
            <a:t>Los Angeles</a:t>
          </a:r>
        </a:p>
      </dgm:t>
    </dgm:pt>
    <dgm:pt modelId="{DEE22968-528B-4962-96FC-93D11F272C3F}" type="parTrans" cxnId="{60A27E46-E04E-4B85-ACB5-14C9ADA8CF3B}">
      <dgm:prSet/>
      <dgm:spPr/>
      <dgm:t>
        <a:bodyPr/>
        <a:lstStyle/>
        <a:p>
          <a:endParaRPr lang="en-US"/>
        </a:p>
      </dgm:t>
    </dgm:pt>
    <dgm:pt modelId="{49B2E4BD-4303-48E2-8A45-483E3C9A8D9E}" type="sibTrans" cxnId="{60A27E46-E04E-4B85-ACB5-14C9ADA8CF3B}">
      <dgm:prSet/>
      <dgm:spPr/>
      <dgm:t>
        <a:bodyPr/>
        <a:lstStyle/>
        <a:p>
          <a:endParaRPr lang="en-US"/>
        </a:p>
      </dgm:t>
    </dgm:pt>
    <dgm:pt modelId="{69E6744E-7516-4C95-B754-05525631F3AB}">
      <dgm:prSet/>
      <dgm:spPr/>
      <dgm:t>
        <a:bodyPr/>
        <a:lstStyle/>
        <a:p>
          <a:r>
            <a:rPr lang="en-US" dirty="0">
              <a:latin typeface="Century Schoolbook" panose="02040604050505020304" pitchFamily="18" charset="0"/>
            </a:rPr>
            <a:t>81% decrease in inpatient days and total hospital costs among 10% highest-cost homeless people.</a:t>
          </a:r>
        </a:p>
      </dgm:t>
    </dgm:pt>
    <dgm:pt modelId="{B9C98960-ABFD-42A7-B5B0-7149DFB52AFF}" type="parTrans" cxnId="{E6C8F03B-7694-426B-85A0-949737F2C54E}">
      <dgm:prSet/>
      <dgm:spPr/>
      <dgm:t>
        <a:bodyPr/>
        <a:lstStyle/>
        <a:p>
          <a:endParaRPr lang="en-US"/>
        </a:p>
      </dgm:t>
    </dgm:pt>
    <dgm:pt modelId="{FEE4B357-06F4-4B79-8B3D-F37468F127F0}" type="sibTrans" cxnId="{E6C8F03B-7694-426B-85A0-949737F2C54E}">
      <dgm:prSet/>
      <dgm:spPr/>
      <dgm:t>
        <a:bodyPr/>
        <a:lstStyle/>
        <a:p>
          <a:endParaRPr lang="en-US"/>
        </a:p>
      </dgm:t>
    </dgm:pt>
    <dgm:pt modelId="{797D922C-AC24-4E22-80C8-2E63AAD57564}" type="pres">
      <dgm:prSet presAssocID="{F883A9A1-25D7-436C-936D-A523B7E60D22}" presName="linearFlow" presStyleCnt="0">
        <dgm:presLayoutVars>
          <dgm:dir/>
          <dgm:animLvl val="lvl"/>
          <dgm:resizeHandles val="exact"/>
        </dgm:presLayoutVars>
      </dgm:prSet>
      <dgm:spPr/>
    </dgm:pt>
    <dgm:pt modelId="{1E884771-C327-440E-B34A-8D72A7FFAB4F}" type="pres">
      <dgm:prSet presAssocID="{FFD59892-4E14-455F-A490-84925AEC1011}" presName="composite" presStyleCnt="0"/>
      <dgm:spPr/>
    </dgm:pt>
    <dgm:pt modelId="{24947775-3D3A-42DD-95F8-E1E159CEF268}" type="pres">
      <dgm:prSet presAssocID="{FFD59892-4E14-455F-A490-84925AEC1011}" presName="parentText" presStyleLbl="alignNode1" presStyleIdx="0" presStyleCnt="4" custScaleX="119647">
        <dgm:presLayoutVars>
          <dgm:chMax val="1"/>
          <dgm:bulletEnabled val="1"/>
        </dgm:presLayoutVars>
      </dgm:prSet>
      <dgm:spPr/>
    </dgm:pt>
    <dgm:pt modelId="{DDE41FF7-A2CB-46C2-A68B-9170DCC39D5A}" type="pres">
      <dgm:prSet presAssocID="{FFD59892-4E14-455F-A490-84925AEC1011}" presName="descendantText" presStyleLbl="alignAcc1" presStyleIdx="0" presStyleCnt="4">
        <dgm:presLayoutVars>
          <dgm:bulletEnabled val="1"/>
        </dgm:presLayoutVars>
      </dgm:prSet>
      <dgm:spPr/>
    </dgm:pt>
    <dgm:pt modelId="{65DAC79A-9CF0-419E-B876-27755B1D8C3E}" type="pres">
      <dgm:prSet presAssocID="{36535D9D-5014-4E0C-8FF0-E7FE3D0815FC}" presName="sp" presStyleCnt="0"/>
      <dgm:spPr/>
    </dgm:pt>
    <dgm:pt modelId="{D8CF6740-9092-4338-89B1-967764826F3D}" type="pres">
      <dgm:prSet presAssocID="{A5580678-63F3-486A-AE38-DA40F382F38B}" presName="composite" presStyleCnt="0"/>
      <dgm:spPr/>
    </dgm:pt>
    <dgm:pt modelId="{981B80DE-18D4-428B-AD5B-B59E3E013911}" type="pres">
      <dgm:prSet presAssocID="{A5580678-63F3-486A-AE38-DA40F382F38B}" presName="parentText" presStyleLbl="alignNode1" presStyleIdx="1" presStyleCnt="4">
        <dgm:presLayoutVars>
          <dgm:chMax val="1"/>
          <dgm:bulletEnabled val="1"/>
        </dgm:presLayoutVars>
      </dgm:prSet>
      <dgm:spPr/>
    </dgm:pt>
    <dgm:pt modelId="{A0D68640-659E-4AC9-8017-0BED6F73D35F}" type="pres">
      <dgm:prSet presAssocID="{A5580678-63F3-486A-AE38-DA40F382F38B}" presName="descendantText" presStyleLbl="alignAcc1" presStyleIdx="1" presStyleCnt="4" custScaleX="99984">
        <dgm:presLayoutVars>
          <dgm:bulletEnabled val="1"/>
        </dgm:presLayoutVars>
      </dgm:prSet>
      <dgm:spPr/>
    </dgm:pt>
    <dgm:pt modelId="{585EC1E1-9A45-4690-BA49-F42FB41BA385}" type="pres">
      <dgm:prSet presAssocID="{EC4BAE09-FF81-42A8-A93D-296C12E165A3}" presName="sp" presStyleCnt="0"/>
      <dgm:spPr/>
    </dgm:pt>
    <dgm:pt modelId="{3F134ADB-8D84-4B4F-99E0-5675B6572C96}" type="pres">
      <dgm:prSet presAssocID="{300A9DF1-EA48-450D-ADE1-FC5B4FB77A40}" presName="composite" presStyleCnt="0"/>
      <dgm:spPr/>
    </dgm:pt>
    <dgm:pt modelId="{92F58B94-B368-41F6-B52A-A4276695B1A8}" type="pres">
      <dgm:prSet presAssocID="{300A9DF1-EA48-450D-ADE1-FC5B4FB77A40}" presName="parentText" presStyleLbl="alignNode1" presStyleIdx="2" presStyleCnt="4">
        <dgm:presLayoutVars>
          <dgm:chMax val="1"/>
          <dgm:bulletEnabled val="1"/>
        </dgm:presLayoutVars>
      </dgm:prSet>
      <dgm:spPr/>
    </dgm:pt>
    <dgm:pt modelId="{34313D60-2603-444F-B7BC-0F728065A749}" type="pres">
      <dgm:prSet presAssocID="{300A9DF1-EA48-450D-ADE1-FC5B4FB77A40}" presName="descendantText" presStyleLbl="alignAcc1" presStyleIdx="2" presStyleCnt="4">
        <dgm:presLayoutVars>
          <dgm:bulletEnabled val="1"/>
        </dgm:presLayoutVars>
      </dgm:prSet>
      <dgm:spPr/>
    </dgm:pt>
    <dgm:pt modelId="{A8B80C6D-B79A-4FF0-8C41-11339206344E}" type="pres">
      <dgm:prSet presAssocID="{BA26E693-E947-47CB-8C79-5C70C1C07724}" presName="sp" presStyleCnt="0"/>
      <dgm:spPr/>
    </dgm:pt>
    <dgm:pt modelId="{52BA46DD-76AD-4132-9754-A5B7E3B59428}" type="pres">
      <dgm:prSet presAssocID="{CD5A3B9B-FC92-40DD-A241-544FA119FB76}" presName="composite" presStyleCnt="0"/>
      <dgm:spPr/>
    </dgm:pt>
    <dgm:pt modelId="{BF3248F4-428E-419F-9BA9-C820E032D06D}" type="pres">
      <dgm:prSet presAssocID="{CD5A3B9B-FC92-40DD-A241-544FA119FB76}" presName="parentText" presStyleLbl="alignNode1" presStyleIdx="3" presStyleCnt="4">
        <dgm:presLayoutVars>
          <dgm:chMax val="1"/>
          <dgm:bulletEnabled val="1"/>
        </dgm:presLayoutVars>
      </dgm:prSet>
      <dgm:spPr/>
    </dgm:pt>
    <dgm:pt modelId="{48E89779-6FAD-47D1-AE71-A6B507EACC48}" type="pres">
      <dgm:prSet presAssocID="{CD5A3B9B-FC92-40DD-A241-544FA119FB76}" presName="descendantText" presStyleLbl="alignAcc1" presStyleIdx="3" presStyleCnt="4">
        <dgm:presLayoutVars>
          <dgm:bulletEnabled val="1"/>
        </dgm:presLayoutVars>
      </dgm:prSet>
      <dgm:spPr/>
    </dgm:pt>
  </dgm:ptLst>
  <dgm:cxnLst>
    <dgm:cxn modelId="{E6C8F03B-7694-426B-85A0-949737F2C54E}" srcId="{CD5A3B9B-FC92-40DD-A241-544FA119FB76}" destId="{69E6744E-7516-4C95-B754-05525631F3AB}" srcOrd="0" destOrd="0" parTransId="{B9C98960-ABFD-42A7-B5B0-7149DFB52AFF}" sibTransId="{FEE4B357-06F4-4B79-8B3D-F37468F127F0}"/>
    <dgm:cxn modelId="{9DB9003C-7C4C-4533-8449-051AA96DEACA}" type="presOf" srcId="{4DC20318-DF35-4E92-9382-971D4F628263}" destId="{A0D68640-659E-4AC9-8017-0BED6F73D35F}" srcOrd="0" destOrd="0" presId="urn:microsoft.com/office/officeart/2005/8/layout/chevron2"/>
    <dgm:cxn modelId="{2BCFDA45-E878-4500-9136-93FBF19369C8}" type="presOf" srcId="{CD5A3B9B-FC92-40DD-A241-544FA119FB76}" destId="{BF3248F4-428E-419F-9BA9-C820E032D06D}" srcOrd="0" destOrd="0" presId="urn:microsoft.com/office/officeart/2005/8/layout/chevron2"/>
    <dgm:cxn modelId="{60A27E46-E04E-4B85-ACB5-14C9ADA8CF3B}" srcId="{F883A9A1-25D7-436C-936D-A523B7E60D22}" destId="{CD5A3B9B-FC92-40DD-A241-544FA119FB76}" srcOrd="3" destOrd="0" parTransId="{DEE22968-528B-4962-96FC-93D11F272C3F}" sibTransId="{49B2E4BD-4303-48E2-8A45-483E3C9A8D9E}"/>
    <dgm:cxn modelId="{44E00351-D056-4445-B561-0D097E8AC560}" srcId="{A5580678-63F3-486A-AE38-DA40F382F38B}" destId="{4DC20318-DF35-4E92-9382-971D4F628263}" srcOrd="0" destOrd="0" parTransId="{F7BC1B9D-5DF8-48CB-83E4-B7F6B182A972}" sibTransId="{09AD29BC-30BC-4F99-BA03-1C09AE13225B}"/>
    <dgm:cxn modelId="{1C9EF555-13BF-47EB-8962-F84686E59F39}" type="presOf" srcId="{FFD59892-4E14-455F-A490-84925AEC1011}" destId="{24947775-3D3A-42DD-95F8-E1E159CEF268}" srcOrd="0" destOrd="0" presId="urn:microsoft.com/office/officeart/2005/8/layout/chevron2"/>
    <dgm:cxn modelId="{2266F17E-ABA6-4D5F-BC19-090961D3A750}" type="presOf" srcId="{300A9DF1-EA48-450D-ADE1-FC5B4FB77A40}" destId="{92F58B94-B368-41F6-B52A-A4276695B1A8}" srcOrd="0" destOrd="0" presId="urn:microsoft.com/office/officeart/2005/8/layout/chevron2"/>
    <dgm:cxn modelId="{040D8F90-C6B5-4C5F-819F-E7B1FA3D0A7F}" srcId="{FFD59892-4E14-455F-A490-84925AEC1011}" destId="{CC101463-E02D-4AE5-B3AB-45CA6B51E1F7}" srcOrd="0" destOrd="0" parTransId="{9730BD14-CDA8-47EB-8AA7-846875892D9A}" sibTransId="{2E271888-8D6D-4881-B4B6-07396FB5798E}"/>
    <dgm:cxn modelId="{52DFEDAA-41AB-4468-A715-B1795AACF2F1}" srcId="{F883A9A1-25D7-436C-936D-A523B7E60D22}" destId="{300A9DF1-EA48-450D-ADE1-FC5B4FB77A40}" srcOrd="2" destOrd="0" parTransId="{D30C5960-F1BA-4A23-85DE-1F8FB2FC5910}" sibTransId="{BA26E693-E947-47CB-8C79-5C70C1C07724}"/>
    <dgm:cxn modelId="{C167AFAC-C558-486A-9E89-684098F05D57}" type="presOf" srcId="{F883A9A1-25D7-436C-936D-A523B7E60D22}" destId="{797D922C-AC24-4E22-80C8-2E63AAD57564}" srcOrd="0" destOrd="0" presId="urn:microsoft.com/office/officeart/2005/8/layout/chevron2"/>
    <dgm:cxn modelId="{3EA7A6AD-F0BC-4033-9C33-6435C23B674F}" type="presOf" srcId="{A5580678-63F3-486A-AE38-DA40F382F38B}" destId="{981B80DE-18D4-428B-AD5B-B59E3E013911}" srcOrd="0" destOrd="0" presId="urn:microsoft.com/office/officeart/2005/8/layout/chevron2"/>
    <dgm:cxn modelId="{222884BE-648F-44A0-924C-9408D617BACA}" srcId="{300A9DF1-EA48-450D-ADE1-FC5B4FB77A40}" destId="{A3C6A51E-82C9-48AA-B148-0B9E03DDFDFA}" srcOrd="0" destOrd="0" parTransId="{486C743D-14BE-4837-BB26-A687C7C7C37D}" sibTransId="{E6CC3905-0CDB-4371-A570-61E1CECAC1EB}"/>
    <dgm:cxn modelId="{44E00BC0-DDBF-4787-A340-3D05F7DE6AD9}" type="presOf" srcId="{A3C6A51E-82C9-48AA-B148-0B9E03DDFDFA}" destId="{34313D60-2603-444F-B7BC-0F728065A749}" srcOrd="0" destOrd="0" presId="urn:microsoft.com/office/officeart/2005/8/layout/chevron2"/>
    <dgm:cxn modelId="{A6CE43C4-A69F-45A2-ACF0-8C068C046478}" type="presOf" srcId="{CC101463-E02D-4AE5-B3AB-45CA6B51E1F7}" destId="{DDE41FF7-A2CB-46C2-A68B-9170DCC39D5A}" srcOrd="0" destOrd="0" presId="urn:microsoft.com/office/officeart/2005/8/layout/chevron2"/>
    <dgm:cxn modelId="{28B01EC8-B516-4772-97C5-30D7B42F66B3}" srcId="{F883A9A1-25D7-436C-936D-A523B7E60D22}" destId="{FFD59892-4E14-455F-A490-84925AEC1011}" srcOrd="0" destOrd="0" parTransId="{CF8AC40C-08E5-4AD2-B9DE-6690D84748D8}" sibTransId="{36535D9D-5014-4E0C-8FF0-E7FE3D0815FC}"/>
    <dgm:cxn modelId="{B8F38EC9-89E0-4548-9BF1-A70DE4868257}" srcId="{F883A9A1-25D7-436C-936D-A523B7E60D22}" destId="{A5580678-63F3-486A-AE38-DA40F382F38B}" srcOrd="1" destOrd="0" parTransId="{83433248-6B1D-42A2-A221-1B4E020C4B89}" sibTransId="{EC4BAE09-FF81-42A8-A93D-296C12E165A3}"/>
    <dgm:cxn modelId="{2C1786FC-78AF-4248-9F25-EA3BE9B83698}" type="presOf" srcId="{69E6744E-7516-4C95-B754-05525631F3AB}" destId="{48E89779-6FAD-47D1-AE71-A6B507EACC48}" srcOrd="0" destOrd="0" presId="urn:microsoft.com/office/officeart/2005/8/layout/chevron2"/>
    <dgm:cxn modelId="{C247B690-F8CE-4C3E-B701-09D10E7257D4}" type="presParOf" srcId="{797D922C-AC24-4E22-80C8-2E63AAD57564}" destId="{1E884771-C327-440E-B34A-8D72A7FFAB4F}" srcOrd="0" destOrd="0" presId="urn:microsoft.com/office/officeart/2005/8/layout/chevron2"/>
    <dgm:cxn modelId="{F3309E78-F36A-4AF1-8452-9450A9AD9374}" type="presParOf" srcId="{1E884771-C327-440E-B34A-8D72A7FFAB4F}" destId="{24947775-3D3A-42DD-95F8-E1E159CEF268}" srcOrd="0" destOrd="0" presId="urn:microsoft.com/office/officeart/2005/8/layout/chevron2"/>
    <dgm:cxn modelId="{103EA9CA-EE84-4568-94F8-1EAC8B997F8A}" type="presParOf" srcId="{1E884771-C327-440E-B34A-8D72A7FFAB4F}" destId="{DDE41FF7-A2CB-46C2-A68B-9170DCC39D5A}" srcOrd="1" destOrd="0" presId="urn:microsoft.com/office/officeart/2005/8/layout/chevron2"/>
    <dgm:cxn modelId="{CA407F15-9D8D-464C-A7F8-9433497493FE}" type="presParOf" srcId="{797D922C-AC24-4E22-80C8-2E63AAD57564}" destId="{65DAC79A-9CF0-419E-B876-27755B1D8C3E}" srcOrd="1" destOrd="0" presId="urn:microsoft.com/office/officeart/2005/8/layout/chevron2"/>
    <dgm:cxn modelId="{DE91BD50-01BC-4BB9-B41B-6870E3E59727}" type="presParOf" srcId="{797D922C-AC24-4E22-80C8-2E63AAD57564}" destId="{D8CF6740-9092-4338-89B1-967764826F3D}" srcOrd="2" destOrd="0" presId="urn:microsoft.com/office/officeart/2005/8/layout/chevron2"/>
    <dgm:cxn modelId="{37451EA9-EDC0-4FA8-82BE-AE43AEB44140}" type="presParOf" srcId="{D8CF6740-9092-4338-89B1-967764826F3D}" destId="{981B80DE-18D4-428B-AD5B-B59E3E013911}" srcOrd="0" destOrd="0" presId="urn:microsoft.com/office/officeart/2005/8/layout/chevron2"/>
    <dgm:cxn modelId="{706D820A-4624-49AF-8FEE-63CB8511DB10}" type="presParOf" srcId="{D8CF6740-9092-4338-89B1-967764826F3D}" destId="{A0D68640-659E-4AC9-8017-0BED6F73D35F}" srcOrd="1" destOrd="0" presId="urn:microsoft.com/office/officeart/2005/8/layout/chevron2"/>
    <dgm:cxn modelId="{7FA1D44A-6D3F-49F3-BE2F-5BE588CFFC60}" type="presParOf" srcId="{797D922C-AC24-4E22-80C8-2E63AAD57564}" destId="{585EC1E1-9A45-4690-BA49-F42FB41BA385}" srcOrd="3" destOrd="0" presId="urn:microsoft.com/office/officeart/2005/8/layout/chevron2"/>
    <dgm:cxn modelId="{C725166E-A54C-4FF4-8D7F-2F1FBA62F043}" type="presParOf" srcId="{797D922C-AC24-4E22-80C8-2E63AAD57564}" destId="{3F134ADB-8D84-4B4F-99E0-5675B6572C96}" srcOrd="4" destOrd="0" presId="urn:microsoft.com/office/officeart/2005/8/layout/chevron2"/>
    <dgm:cxn modelId="{ACEAEAE2-54F2-4CE0-8293-AC150CF53334}" type="presParOf" srcId="{3F134ADB-8D84-4B4F-99E0-5675B6572C96}" destId="{92F58B94-B368-41F6-B52A-A4276695B1A8}" srcOrd="0" destOrd="0" presId="urn:microsoft.com/office/officeart/2005/8/layout/chevron2"/>
    <dgm:cxn modelId="{4C69900B-7166-4CF1-B656-707A5CBF0F69}" type="presParOf" srcId="{3F134ADB-8D84-4B4F-99E0-5675B6572C96}" destId="{34313D60-2603-444F-B7BC-0F728065A749}" srcOrd="1" destOrd="0" presId="urn:microsoft.com/office/officeart/2005/8/layout/chevron2"/>
    <dgm:cxn modelId="{63C0A9D3-5580-4AE3-B709-110CDCFCAE76}" type="presParOf" srcId="{797D922C-AC24-4E22-80C8-2E63AAD57564}" destId="{A8B80C6D-B79A-4FF0-8C41-11339206344E}" srcOrd="5" destOrd="0" presId="urn:microsoft.com/office/officeart/2005/8/layout/chevron2"/>
    <dgm:cxn modelId="{C7CD2C31-2B6F-43D8-89EC-734E19C3B579}" type="presParOf" srcId="{797D922C-AC24-4E22-80C8-2E63AAD57564}" destId="{52BA46DD-76AD-4132-9754-A5B7E3B59428}" srcOrd="6" destOrd="0" presId="urn:microsoft.com/office/officeart/2005/8/layout/chevron2"/>
    <dgm:cxn modelId="{4D05D639-06F2-4F34-A204-6794EAD39C4A}" type="presParOf" srcId="{52BA46DD-76AD-4132-9754-A5B7E3B59428}" destId="{BF3248F4-428E-419F-9BA9-C820E032D06D}" srcOrd="0" destOrd="0" presId="urn:microsoft.com/office/officeart/2005/8/layout/chevron2"/>
    <dgm:cxn modelId="{4E7E0F2B-3D2A-4773-8812-F1A1EE5CD037}" type="presParOf" srcId="{52BA46DD-76AD-4132-9754-A5B7E3B59428}" destId="{48E89779-6FAD-47D1-AE71-A6B507EACC4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DD275D-9A05-4C30-BB1F-5156F3B362E6}"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1A27637A-451F-466F-A393-A8402F2B7B04}">
      <dgm:prSet phldrT="[Text]"/>
      <dgm:spPr/>
      <dgm:t>
        <a:bodyPr/>
        <a:lstStyle/>
        <a:p>
          <a:r>
            <a:rPr lang="en-US" dirty="0">
              <a:latin typeface="Century Schoolbook" panose="02040604050505020304" pitchFamily="18" charset="0"/>
            </a:rPr>
            <a:t>Massachusetts Behavioral Health Partnership</a:t>
          </a:r>
        </a:p>
      </dgm:t>
    </dgm:pt>
    <dgm:pt modelId="{AC8DBE71-0AB3-40A9-A77B-986420D03500}" type="parTrans" cxnId="{F14FD706-6FF8-473E-9DC6-5324E4ADD0F4}">
      <dgm:prSet/>
      <dgm:spPr/>
      <dgm:t>
        <a:bodyPr/>
        <a:lstStyle/>
        <a:p>
          <a:endParaRPr lang="en-US"/>
        </a:p>
      </dgm:t>
    </dgm:pt>
    <dgm:pt modelId="{EA0F7043-F746-4407-9214-7679EA4D077C}" type="sibTrans" cxnId="{F14FD706-6FF8-473E-9DC6-5324E4ADD0F4}">
      <dgm:prSet/>
      <dgm:spPr/>
      <dgm:t>
        <a:bodyPr/>
        <a:lstStyle/>
        <a:p>
          <a:endParaRPr lang="en-US"/>
        </a:p>
      </dgm:t>
    </dgm:pt>
    <dgm:pt modelId="{6891FCD9-FE91-4D9B-9B43-F8EC1DF3524A}">
      <dgm:prSet phldrT="[Text]" custT="1"/>
      <dgm:spPr/>
      <dgm:t>
        <a:bodyPr/>
        <a:lstStyle/>
        <a:p>
          <a:r>
            <a:rPr lang="en-US" sz="2000">
              <a:latin typeface="Century Schoolbook" panose="02040604050505020304" pitchFamily="18" charset="0"/>
            </a:rPr>
            <a:t>Chronically Homeless Beneficiaries</a:t>
          </a:r>
          <a:endParaRPr lang="en-US" sz="2000" dirty="0">
            <a:latin typeface="Century Schoolbook" panose="02040604050505020304" pitchFamily="18" charset="0"/>
          </a:endParaRPr>
        </a:p>
      </dgm:t>
    </dgm:pt>
    <dgm:pt modelId="{E19BF216-63A8-4177-B74D-EF943AB31E09}" type="parTrans" cxnId="{E95233C6-A571-4534-A0A0-CB7C6F8FFEFC}">
      <dgm:prSet/>
      <dgm:spPr/>
      <dgm:t>
        <a:bodyPr/>
        <a:lstStyle/>
        <a:p>
          <a:endParaRPr lang="en-US"/>
        </a:p>
      </dgm:t>
    </dgm:pt>
    <dgm:pt modelId="{95CB81B2-27D2-4094-B310-1749FFFC684F}" type="sibTrans" cxnId="{E95233C6-A571-4534-A0A0-CB7C6F8FFEFC}">
      <dgm:prSet/>
      <dgm:spPr/>
      <dgm:t>
        <a:bodyPr/>
        <a:lstStyle/>
        <a:p>
          <a:endParaRPr lang="en-US"/>
        </a:p>
      </dgm:t>
    </dgm:pt>
    <dgm:pt modelId="{55F06428-CE07-447C-BB67-76EDFE4D8FED}">
      <dgm:prSet phldrT="[Text]" custT="1"/>
      <dgm:spPr/>
      <dgm:t>
        <a:bodyPr/>
        <a:lstStyle/>
        <a:p>
          <a:r>
            <a:rPr lang="en-US" sz="2000">
              <a:latin typeface="Century Schoolbook" panose="02040604050505020304" pitchFamily="18" charset="0"/>
            </a:rPr>
            <a:t>Uses behavioral health benefit</a:t>
          </a:r>
          <a:endParaRPr lang="en-US" sz="2000" dirty="0">
            <a:latin typeface="Century Schoolbook" panose="02040604050505020304" pitchFamily="18" charset="0"/>
          </a:endParaRPr>
        </a:p>
      </dgm:t>
    </dgm:pt>
    <dgm:pt modelId="{F9F4217A-166C-49C1-AA0F-3C1C7A530FDD}" type="parTrans" cxnId="{5ADC69F5-E239-4DB1-8614-FEE80225F5C1}">
      <dgm:prSet/>
      <dgm:spPr/>
      <dgm:t>
        <a:bodyPr/>
        <a:lstStyle/>
        <a:p>
          <a:endParaRPr lang="en-US"/>
        </a:p>
      </dgm:t>
    </dgm:pt>
    <dgm:pt modelId="{B0695782-08A6-4A65-87EB-9CD2B1115FCB}" type="sibTrans" cxnId="{5ADC69F5-E239-4DB1-8614-FEE80225F5C1}">
      <dgm:prSet/>
      <dgm:spPr/>
      <dgm:t>
        <a:bodyPr/>
        <a:lstStyle/>
        <a:p>
          <a:endParaRPr lang="en-US"/>
        </a:p>
      </dgm:t>
    </dgm:pt>
    <dgm:pt modelId="{607AFE90-37CB-482E-A569-BC48FFCCA6C5}">
      <dgm:prSet phldrT="[Text]"/>
      <dgm:spPr/>
      <dgm:t>
        <a:bodyPr/>
        <a:lstStyle/>
        <a:p>
          <a:r>
            <a:rPr lang="en-US">
              <a:latin typeface="Century Schoolbook" panose="02040604050505020304" pitchFamily="18" charset="0"/>
            </a:rPr>
            <a:t>Medica in Minnesota</a:t>
          </a:r>
          <a:endParaRPr lang="en-US" dirty="0">
            <a:latin typeface="Century Schoolbook" panose="02040604050505020304" pitchFamily="18" charset="0"/>
          </a:endParaRPr>
        </a:p>
      </dgm:t>
    </dgm:pt>
    <dgm:pt modelId="{C004D49D-467B-4583-B4ED-4D94B2164717}" type="parTrans" cxnId="{F59FF6FD-0358-4710-A337-9EA7A0D9D899}">
      <dgm:prSet/>
      <dgm:spPr/>
      <dgm:t>
        <a:bodyPr/>
        <a:lstStyle/>
        <a:p>
          <a:endParaRPr lang="en-US"/>
        </a:p>
      </dgm:t>
    </dgm:pt>
    <dgm:pt modelId="{4A8EAA4C-E07E-47CB-AB9A-D16EB2321386}" type="sibTrans" cxnId="{F59FF6FD-0358-4710-A337-9EA7A0D9D899}">
      <dgm:prSet/>
      <dgm:spPr/>
      <dgm:t>
        <a:bodyPr/>
        <a:lstStyle/>
        <a:p>
          <a:endParaRPr lang="en-US"/>
        </a:p>
      </dgm:t>
    </dgm:pt>
    <dgm:pt modelId="{9412753D-AF75-490F-B319-B93962B311E4}">
      <dgm:prSet phldrT="[Text]" custT="1"/>
      <dgm:spPr/>
      <dgm:t>
        <a:bodyPr/>
        <a:lstStyle/>
        <a:p>
          <a:r>
            <a:rPr lang="en-US" sz="2000">
              <a:latin typeface="Century Schoolbook" panose="02040604050505020304" pitchFamily="18" charset="0"/>
            </a:rPr>
            <a:t>Demonstration Project: 85 high-cost users</a:t>
          </a:r>
          <a:endParaRPr lang="en-US" sz="2000" dirty="0">
            <a:latin typeface="Century Schoolbook" panose="02040604050505020304" pitchFamily="18" charset="0"/>
          </a:endParaRPr>
        </a:p>
      </dgm:t>
    </dgm:pt>
    <dgm:pt modelId="{E526B6BA-C885-42B2-AF67-F864101D4325}" type="parTrans" cxnId="{7F14800D-747D-45A9-8C69-0B4095576076}">
      <dgm:prSet/>
      <dgm:spPr/>
      <dgm:t>
        <a:bodyPr/>
        <a:lstStyle/>
        <a:p>
          <a:endParaRPr lang="en-US"/>
        </a:p>
      </dgm:t>
    </dgm:pt>
    <dgm:pt modelId="{75EF8D05-AEB9-44DB-ADC3-9344C9879D0E}" type="sibTrans" cxnId="{7F14800D-747D-45A9-8C69-0B4095576076}">
      <dgm:prSet/>
      <dgm:spPr/>
      <dgm:t>
        <a:bodyPr/>
        <a:lstStyle/>
        <a:p>
          <a:endParaRPr lang="en-US"/>
        </a:p>
      </dgm:t>
    </dgm:pt>
    <dgm:pt modelId="{A1B32AAE-0667-4ECB-BA07-C65C8DF0CEB3}">
      <dgm:prSet phldrT="[Text]"/>
      <dgm:spPr/>
      <dgm:t>
        <a:bodyPr/>
        <a:lstStyle/>
        <a:p>
          <a:r>
            <a:rPr lang="en-US" dirty="0">
              <a:latin typeface="Century Schoolbook" panose="02040604050505020304" pitchFamily="18" charset="0"/>
            </a:rPr>
            <a:t>Others</a:t>
          </a:r>
        </a:p>
      </dgm:t>
    </dgm:pt>
    <dgm:pt modelId="{4E5B6EC4-11F6-4909-A274-A1BDD07561EC}" type="parTrans" cxnId="{A32DEFA3-2378-4B55-BB64-2C168CFCCF79}">
      <dgm:prSet/>
      <dgm:spPr/>
      <dgm:t>
        <a:bodyPr/>
        <a:lstStyle/>
        <a:p>
          <a:endParaRPr lang="en-US"/>
        </a:p>
      </dgm:t>
    </dgm:pt>
    <dgm:pt modelId="{8276F4FF-51E1-45BB-BC15-B0AE80143010}" type="sibTrans" cxnId="{A32DEFA3-2378-4B55-BB64-2C168CFCCF79}">
      <dgm:prSet/>
      <dgm:spPr/>
      <dgm:t>
        <a:bodyPr/>
        <a:lstStyle/>
        <a:p>
          <a:endParaRPr lang="en-US"/>
        </a:p>
      </dgm:t>
    </dgm:pt>
    <dgm:pt modelId="{213ED07D-43BC-437F-B01A-B6C36EBBA99C}">
      <dgm:prSet phldrT="[Text]" custT="1"/>
      <dgm:spPr/>
      <dgm:t>
        <a:bodyPr/>
        <a:lstStyle/>
        <a:p>
          <a:r>
            <a:rPr lang="en-US" sz="2000" dirty="0">
              <a:latin typeface="Century Schoolbook" panose="02040604050505020304" pitchFamily="18" charset="0"/>
            </a:rPr>
            <a:t>Pays $17 per day, per member</a:t>
          </a:r>
        </a:p>
      </dgm:t>
    </dgm:pt>
    <dgm:pt modelId="{074BD93E-9C39-40E1-B4FD-7E3689A9739C}" type="parTrans" cxnId="{6C9980F2-A083-4C81-9968-2C731BE362D5}">
      <dgm:prSet/>
      <dgm:spPr/>
      <dgm:t>
        <a:bodyPr/>
        <a:lstStyle/>
        <a:p>
          <a:endParaRPr lang="en-US"/>
        </a:p>
      </dgm:t>
    </dgm:pt>
    <dgm:pt modelId="{BC65B63E-49A9-4E72-B607-44586F3412D0}" type="sibTrans" cxnId="{6C9980F2-A083-4C81-9968-2C731BE362D5}">
      <dgm:prSet/>
      <dgm:spPr/>
      <dgm:t>
        <a:bodyPr/>
        <a:lstStyle/>
        <a:p>
          <a:endParaRPr lang="en-US"/>
        </a:p>
      </dgm:t>
    </dgm:pt>
    <dgm:pt modelId="{90CB04D1-9082-4983-A492-71098BA2D457}">
      <dgm:prSet phldrT="[Text]" custT="1"/>
      <dgm:spPr/>
      <dgm:t>
        <a:bodyPr/>
        <a:lstStyle/>
        <a:p>
          <a:r>
            <a:rPr lang="en-US" sz="2000">
              <a:latin typeface="Century Schoolbook" panose="02040604050505020304" pitchFamily="18" charset="0"/>
            </a:rPr>
            <a:t>Supportive housing providers must place beneficiary in housing w/in 60 days</a:t>
          </a:r>
          <a:endParaRPr lang="en-US" sz="2000" dirty="0">
            <a:latin typeface="Century Schoolbook" panose="02040604050505020304" pitchFamily="18" charset="0"/>
          </a:endParaRPr>
        </a:p>
      </dgm:t>
    </dgm:pt>
    <dgm:pt modelId="{0126974A-5DC3-4141-AA9F-A5F9D7250A2F}" type="parTrans" cxnId="{CCA16F25-B9F3-477D-9484-792D8DD09986}">
      <dgm:prSet/>
      <dgm:spPr/>
      <dgm:t>
        <a:bodyPr/>
        <a:lstStyle/>
        <a:p>
          <a:endParaRPr lang="en-US"/>
        </a:p>
      </dgm:t>
    </dgm:pt>
    <dgm:pt modelId="{225946B6-E139-41FD-BF79-DBF00B0265B8}" type="sibTrans" cxnId="{CCA16F25-B9F3-477D-9484-792D8DD09986}">
      <dgm:prSet/>
      <dgm:spPr/>
      <dgm:t>
        <a:bodyPr/>
        <a:lstStyle/>
        <a:p>
          <a:endParaRPr lang="en-US"/>
        </a:p>
      </dgm:t>
    </dgm:pt>
    <dgm:pt modelId="{C69D34F9-E233-43F9-8295-616AFC1829CD}">
      <dgm:prSet phldrT="[Text]" custT="1"/>
      <dgm:spPr/>
      <dgm:t>
        <a:bodyPr/>
        <a:lstStyle/>
        <a:p>
          <a:r>
            <a:rPr lang="en-US" sz="2000">
              <a:latin typeface="Century Schoolbook" panose="02040604050505020304" pitchFamily="18" charset="0"/>
            </a:rPr>
            <a:t>MCO funds services and operating costs of supportive housing (i.e., rental assistance)</a:t>
          </a:r>
          <a:endParaRPr lang="en-US" sz="2000" dirty="0">
            <a:latin typeface="Century Schoolbook" panose="02040604050505020304" pitchFamily="18" charset="0"/>
          </a:endParaRPr>
        </a:p>
      </dgm:t>
    </dgm:pt>
    <dgm:pt modelId="{36640F4C-D4E0-4259-B7D5-B39AFDFC1C1E}" type="parTrans" cxnId="{E20E47A7-5B3E-4AD6-8E3B-3C05E3C80E55}">
      <dgm:prSet/>
      <dgm:spPr/>
      <dgm:t>
        <a:bodyPr/>
        <a:lstStyle/>
        <a:p>
          <a:endParaRPr lang="en-US"/>
        </a:p>
      </dgm:t>
    </dgm:pt>
    <dgm:pt modelId="{928185F9-91AD-4D20-854E-FBE55B00B112}" type="sibTrans" cxnId="{E20E47A7-5B3E-4AD6-8E3B-3C05E3C80E55}">
      <dgm:prSet/>
      <dgm:spPr/>
      <dgm:t>
        <a:bodyPr/>
        <a:lstStyle/>
        <a:p>
          <a:endParaRPr lang="en-US"/>
        </a:p>
      </dgm:t>
    </dgm:pt>
    <dgm:pt modelId="{9A2F80AC-9B99-4C1E-BF5A-7AC83CBF5A83}">
      <dgm:prSet phldrT="[Text]" custT="1"/>
      <dgm:spPr/>
      <dgm:t>
        <a:bodyPr/>
        <a:lstStyle/>
        <a:p>
          <a:r>
            <a:rPr lang="en-US" sz="2000">
              <a:latin typeface="Century Schoolbook" panose="02040604050505020304" pitchFamily="18" charset="0"/>
            </a:rPr>
            <a:t>Coordinated by Hearth Connection, Inc </a:t>
          </a:r>
          <a:endParaRPr lang="en-US" sz="2000" dirty="0">
            <a:latin typeface="Century Schoolbook" panose="02040604050505020304" pitchFamily="18" charset="0"/>
          </a:endParaRPr>
        </a:p>
      </dgm:t>
    </dgm:pt>
    <dgm:pt modelId="{93A7C213-7FA3-4A34-A832-52755031E1E1}" type="parTrans" cxnId="{BA8BCB50-E0F0-4AAA-8F5C-4504BAB07AF8}">
      <dgm:prSet/>
      <dgm:spPr/>
      <dgm:t>
        <a:bodyPr/>
        <a:lstStyle/>
        <a:p>
          <a:endParaRPr lang="en-US"/>
        </a:p>
      </dgm:t>
    </dgm:pt>
    <dgm:pt modelId="{D143AAD1-81CA-41AA-A9F3-4222E7A182F0}" type="sibTrans" cxnId="{BA8BCB50-E0F0-4AAA-8F5C-4504BAB07AF8}">
      <dgm:prSet/>
      <dgm:spPr/>
      <dgm:t>
        <a:bodyPr/>
        <a:lstStyle/>
        <a:p>
          <a:endParaRPr lang="en-US"/>
        </a:p>
      </dgm:t>
    </dgm:pt>
    <dgm:pt modelId="{ED80DF75-F32F-4851-9401-36FAEBF992D3}">
      <dgm:prSet phldrT="[Text]" custT="1"/>
      <dgm:spPr/>
      <dgm:t>
        <a:bodyPr/>
        <a:lstStyle/>
        <a:p>
          <a:r>
            <a:rPr lang="en-US" sz="1800" dirty="0">
              <a:latin typeface="Century Schoolbook" panose="02040604050505020304" pitchFamily="18" charset="0"/>
            </a:rPr>
            <a:t>LA Care, Anthem in LA investing in pilots</a:t>
          </a:r>
        </a:p>
      </dgm:t>
    </dgm:pt>
    <dgm:pt modelId="{715375BF-CA23-4E7B-A964-708C48CC53BB}" type="parTrans" cxnId="{42887989-E58A-4448-BD47-8EC9BEC7AD8B}">
      <dgm:prSet/>
      <dgm:spPr/>
      <dgm:t>
        <a:bodyPr/>
        <a:lstStyle/>
        <a:p>
          <a:endParaRPr lang="en-US"/>
        </a:p>
      </dgm:t>
    </dgm:pt>
    <dgm:pt modelId="{37B22A6C-5310-453D-B75E-93C4743FA708}" type="sibTrans" cxnId="{42887989-E58A-4448-BD47-8EC9BEC7AD8B}">
      <dgm:prSet/>
      <dgm:spPr/>
      <dgm:t>
        <a:bodyPr/>
        <a:lstStyle/>
        <a:p>
          <a:endParaRPr lang="en-US"/>
        </a:p>
      </dgm:t>
    </dgm:pt>
    <dgm:pt modelId="{013207F8-FEBB-4904-A4F2-95C6BBF07006}">
      <dgm:prSet phldrT="[Text]" custT="1"/>
      <dgm:spPr/>
      <dgm:t>
        <a:bodyPr/>
        <a:lstStyle/>
        <a:p>
          <a:r>
            <a:rPr lang="en-US" sz="1800" dirty="0">
              <a:latin typeface="Century Schoolbook" panose="02040604050505020304" pitchFamily="18" charset="0"/>
            </a:rPr>
            <a:t>Philadelphia: City-Run MCO funds operating through projected savings &amp; uses Medicaid for services</a:t>
          </a:r>
        </a:p>
      </dgm:t>
    </dgm:pt>
    <dgm:pt modelId="{0CBB462C-C520-4108-A6C5-F5C1A13770AB}" type="parTrans" cxnId="{FAFFF39C-EE13-4F30-92D3-76422C179818}">
      <dgm:prSet/>
      <dgm:spPr/>
      <dgm:t>
        <a:bodyPr/>
        <a:lstStyle/>
        <a:p>
          <a:endParaRPr lang="en-US"/>
        </a:p>
      </dgm:t>
    </dgm:pt>
    <dgm:pt modelId="{CBFD2DFD-D4C3-43DD-A5EC-9EB868B32872}" type="sibTrans" cxnId="{FAFFF39C-EE13-4F30-92D3-76422C179818}">
      <dgm:prSet/>
      <dgm:spPr/>
      <dgm:t>
        <a:bodyPr/>
        <a:lstStyle/>
        <a:p>
          <a:endParaRPr lang="en-US"/>
        </a:p>
      </dgm:t>
    </dgm:pt>
    <dgm:pt modelId="{056B9957-8174-4834-B1AD-4BA75668E6B6}">
      <dgm:prSet phldrT="[Text]" custT="1"/>
      <dgm:spPr/>
      <dgm:t>
        <a:bodyPr/>
        <a:lstStyle/>
        <a:p>
          <a:r>
            <a:rPr lang="en-US" sz="1800" dirty="0">
              <a:latin typeface="Century Schoolbook" panose="02040604050505020304" pitchFamily="18" charset="0"/>
            </a:rPr>
            <a:t>UnitedHealth Care/</a:t>
          </a:r>
          <a:r>
            <a:rPr lang="en-US" sz="1800" dirty="0" err="1">
              <a:latin typeface="Century Schoolbook" panose="02040604050505020304" pitchFamily="18" charset="0"/>
            </a:rPr>
            <a:t>OptumHealth</a:t>
          </a:r>
          <a:r>
            <a:rPr lang="en-US" sz="1800" dirty="0">
              <a:latin typeface="Century Schoolbook" panose="02040604050505020304" pitchFamily="18" charset="0"/>
            </a:rPr>
            <a:t> &amp; WellPoint/ Amerigroup exploring</a:t>
          </a:r>
        </a:p>
      </dgm:t>
    </dgm:pt>
    <dgm:pt modelId="{0A97DA54-EBC3-4102-858F-E8E9E18CC060}" type="parTrans" cxnId="{82D9EEC6-2084-4690-8B60-08C8B086F82E}">
      <dgm:prSet/>
      <dgm:spPr/>
      <dgm:t>
        <a:bodyPr/>
        <a:lstStyle/>
        <a:p>
          <a:endParaRPr lang="en-US"/>
        </a:p>
      </dgm:t>
    </dgm:pt>
    <dgm:pt modelId="{CF5268A0-1E58-4221-9950-A71E0B11A693}" type="sibTrans" cxnId="{82D9EEC6-2084-4690-8B60-08C8B086F82E}">
      <dgm:prSet/>
      <dgm:spPr/>
      <dgm:t>
        <a:bodyPr/>
        <a:lstStyle/>
        <a:p>
          <a:endParaRPr lang="en-US"/>
        </a:p>
      </dgm:t>
    </dgm:pt>
    <dgm:pt modelId="{61A6C889-75DD-4C5C-B44F-A59C4258407D}" type="pres">
      <dgm:prSet presAssocID="{97DD275D-9A05-4C30-BB1F-5156F3B362E6}" presName="Name0" presStyleCnt="0">
        <dgm:presLayoutVars>
          <dgm:dir/>
          <dgm:animLvl val="lvl"/>
          <dgm:resizeHandles val="exact"/>
        </dgm:presLayoutVars>
      </dgm:prSet>
      <dgm:spPr/>
    </dgm:pt>
    <dgm:pt modelId="{BBCD69EE-BD2C-4CC7-ABEA-8ECABA5C049E}" type="pres">
      <dgm:prSet presAssocID="{1A27637A-451F-466F-A393-A8402F2B7B04}" presName="linNode" presStyleCnt="0"/>
      <dgm:spPr/>
    </dgm:pt>
    <dgm:pt modelId="{028A5C18-41C6-4BC5-9475-5C76AB389987}" type="pres">
      <dgm:prSet presAssocID="{1A27637A-451F-466F-A393-A8402F2B7B04}" presName="parentText" presStyleLbl="node1" presStyleIdx="0" presStyleCnt="3" custScaleX="80312">
        <dgm:presLayoutVars>
          <dgm:chMax val="1"/>
          <dgm:bulletEnabled val="1"/>
        </dgm:presLayoutVars>
      </dgm:prSet>
      <dgm:spPr/>
    </dgm:pt>
    <dgm:pt modelId="{BEB0A4EE-A83C-4140-9170-8FC50112BA2B}" type="pres">
      <dgm:prSet presAssocID="{1A27637A-451F-466F-A393-A8402F2B7B04}" presName="descendantText" presStyleLbl="alignAccFollowNode1" presStyleIdx="0" presStyleCnt="3" custScaleX="108443" custScaleY="120278">
        <dgm:presLayoutVars>
          <dgm:bulletEnabled val="1"/>
        </dgm:presLayoutVars>
      </dgm:prSet>
      <dgm:spPr/>
    </dgm:pt>
    <dgm:pt modelId="{D6E7F13A-BB10-44C4-915F-3892F44C7C58}" type="pres">
      <dgm:prSet presAssocID="{EA0F7043-F746-4407-9214-7679EA4D077C}" presName="sp" presStyleCnt="0"/>
      <dgm:spPr/>
    </dgm:pt>
    <dgm:pt modelId="{D0F3A4E0-C8D3-4F41-A9BC-DEA99808873C}" type="pres">
      <dgm:prSet presAssocID="{607AFE90-37CB-482E-A569-BC48FFCCA6C5}" presName="linNode" presStyleCnt="0"/>
      <dgm:spPr/>
    </dgm:pt>
    <dgm:pt modelId="{FE28C5B2-2B45-4F21-9B67-B7491FAD8EFC}" type="pres">
      <dgm:prSet presAssocID="{607AFE90-37CB-482E-A569-BC48FFCCA6C5}" presName="parentText" presStyleLbl="node1" presStyleIdx="1" presStyleCnt="3" custScaleX="80312">
        <dgm:presLayoutVars>
          <dgm:chMax val="1"/>
          <dgm:bulletEnabled val="1"/>
        </dgm:presLayoutVars>
      </dgm:prSet>
      <dgm:spPr/>
    </dgm:pt>
    <dgm:pt modelId="{BD7BD82E-1EBA-4773-87BC-E10E3A1B55AC}" type="pres">
      <dgm:prSet presAssocID="{607AFE90-37CB-482E-A569-BC48FFCCA6C5}" presName="descendantText" presStyleLbl="alignAccFollowNode1" presStyleIdx="1" presStyleCnt="3" custScaleX="108093">
        <dgm:presLayoutVars>
          <dgm:bulletEnabled val="1"/>
        </dgm:presLayoutVars>
      </dgm:prSet>
      <dgm:spPr/>
    </dgm:pt>
    <dgm:pt modelId="{8FF20556-F74F-4216-B0D9-CD08CABBEF46}" type="pres">
      <dgm:prSet presAssocID="{4A8EAA4C-E07E-47CB-AB9A-D16EB2321386}" presName="sp" presStyleCnt="0"/>
      <dgm:spPr/>
    </dgm:pt>
    <dgm:pt modelId="{310DC34C-7872-4145-A5BF-C30766E9767D}" type="pres">
      <dgm:prSet presAssocID="{A1B32AAE-0667-4ECB-BA07-C65C8DF0CEB3}" presName="linNode" presStyleCnt="0"/>
      <dgm:spPr/>
    </dgm:pt>
    <dgm:pt modelId="{53151555-6543-4A16-AD19-24ACD2953D23}" type="pres">
      <dgm:prSet presAssocID="{A1B32AAE-0667-4ECB-BA07-C65C8DF0CEB3}" presName="parentText" presStyleLbl="node1" presStyleIdx="2" presStyleCnt="3" custScaleX="80312" custLinFactNeighborX="0" custLinFactNeighborY="-3283">
        <dgm:presLayoutVars>
          <dgm:chMax val="1"/>
          <dgm:bulletEnabled val="1"/>
        </dgm:presLayoutVars>
      </dgm:prSet>
      <dgm:spPr/>
    </dgm:pt>
    <dgm:pt modelId="{04E964FE-1B74-4FC5-A37C-25521BF5F8BD}" type="pres">
      <dgm:prSet presAssocID="{A1B32AAE-0667-4ECB-BA07-C65C8DF0CEB3}" presName="descendantText" presStyleLbl="alignAccFollowNode1" presStyleIdx="2" presStyleCnt="3" custScaleX="108553">
        <dgm:presLayoutVars>
          <dgm:bulletEnabled val="1"/>
        </dgm:presLayoutVars>
      </dgm:prSet>
      <dgm:spPr/>
    </dgm:pt>
  </dgm:ptLst>
  <dgm:cxnLst>
    <dgm:cxn modelId="{78291604-93EE-4888-A905-91B27BB1624D}" type="presOf" srcId="{97DD275D-9A05-4C30-BB1F-5156F3B362E6}" destId="{61A6C889-75DD-4C5C-B44F-A59C4258407D}" srcOrd="0" destOrd="0" presId="urn:microsoft.com/office/officeart/2005/8/layout/vList5"/>
    <dgm:cxn modelId="{F14FD706-6FF8-473E-9DC6-5324E4ADD0F4}" srcId="{97DD275D-9A05-4C30-BB1F-5156F3B362E6}" destId="{1A27637A-451F-466F-A393-A8402F2B7B04}" srcOrd="0" destOrd="0" parTransId="{AC8DBE71-0AB3-40A9-A77B-986420D03500}" sibTransId="{EA0F7043-F746-4407-9214-7679EA4D077C}"/>
    <dgm:cxn modelId="{7F14800D-747D-45A9-8C69-0B4095576076}" srcId="{607AFE90-37CB-482E-A569-BC48FFCCA6C5}" destId="{9412753D-AF75-490F-B319-B93962B311E4}" srcOrd="0" destOrd="0" parTransId="{E526B6BA-C885-42B2-AF67-F864101D4325}" sibTransId="{75EF8D05-AEB9-44DB-ADC3-9344C9879D0E}"/>
    <dgm:cxn modelId="{15B01C23-ABC8-4360-B0B1-6A264CE5E3DF}" type="presOf" srcId="{9412753D-AF75-490F-B319-B93962B311E4}" destId="{BD7BD82E-1EBA-4773-87BC-E10E3A1B55AC}" srcOrd="0" destOrd="0" presId="urn:microsoft.com/office/officeart/2005/8/layout/vList5"/>
    <dgm:cxn modelId="{CCA16F25-B9F3-477D-9484-792D8DD09986}" srcId="{1A27637A-451F-466F-A393-A8402F2B7B04}" destId="{90CB04D1-9082-4983-A492-71098BA2D457}" srcOrd="3" destOrd="0" parTransId="{0126974A-5DC3-4141-AA9F-A5F9D7250A2F}" sibTransId="{225946B6-E139-41FD-BF79-DBF00B0265B8}"/>
    <dgm:cxn modelId="{3561446E-1CE5-4759-800D-D41CA42F632A}" type="presOf" srcId="{A1B32AAE-0667-4ECB-BA07-C65C8DF0CEB3}" destId="{53151555-6543-4A16-AD19-24ACD2953D23}" srcOrd="0" destOrd="0" presId="urn:microsoft.com/office/officeart/2005/8/layout/vList5"/>
    <dgm:cxn modelId="{BA8BCB50-E0F0-4AAA-8F5C-4504BAB07AF8}" srcId="{607AFE90-37CB-482E-A569-BC48FFCCA6C5}" destId="{9A2F80AC-9B99-4C1E-BF5A-7AC83CBF5A83}" srcOrd="2" destOrd="0" parTransId="{93A7C213-7FA3-4A34-A832-52755031E1E1}" sibTransId="{D143AAD1-81CA-41AA-A9F3-4222E7A182F0}"/>
    <dgm:cxn modelId="{555EE752-B8F0-4B80-A854-2E40C8A0F142}" type="presOf" srcId="{013207F8-FEBB-4904-A4F2-95C6BBF07006}" destId="{04E964FE-1B74-4FC5-A37C-25521BF5F8BD}" srcOrd="0" destOrd="0" presId="urn:microsoft.com/office/officeart/2005/8/layout/vList5"/>
    <dgm:cxn modelId="{952CFE56-15CE-4F21-97D8-AF06644D6D7D}" type="presOf" srcId="{90CB04D1-9082-4983-A492-71098BA2D457}" destId="{BEB0A4EE-A83C-4140-9170-8FC50112BA2B}" srcOrd="0" destOrd="3" presId="urn:microsoft.com/office/officeart/2005/8/layout/vList5"/>
    <dgm:cxn modelId="{42887989-E58A-4448-BD47-8EC9BEC7AD8B}" srcId="{A1B32AAE-0667-4ECB-BA07-C65C8DF0CEB3}" destId="{ED80DF75-F32F-4851-9401-36FAEBF992D3}" srcOrd="1" destOrd="0" parTransId="{715375BF-CA23-4E7B-A964-708C48CC53BB}" sibTransId="{37B22A6C-5310-453D-B75E-93C4743FA708}"/>
    <dgm:cxn modelId="{0672D093-9AD2-445D-9DA6-18E54238A3AB}" type="presOf" srcId="{213ED07D-43BC-437F-B01A-B6C36EBBA99C}" destId="{BEB0A4EE-A83C-4140-9170-8FC50112BA2B}" srcOrd="0" destOrd="2" presId="urn:microsoft.com/office/officeart/2005/8/layout/vList5"/>
    <dgm:cxn modelId="{D21CBC9A-742C-4FDF-85F3-8B5D8C18E026}" type="presOf" srcId="{55F06428-CE07-447C-BB67-76EDFE4D8FED}" destId="{BEB0A4EE-A83C-4140-9170-8FC50112BA2B}" srcOrd="0" destOrd="1" presId="urn:microsoft.com/office/officeart/2005/8/layout/vList5"/>
    <dgm:cxn modelId="{FAFFF39C-EE13-4F30-92D3-76422C179818}" srcId="{A1B32AAE-0667-4ECB-BA07-C65C8DF0CEB3}" destId="{013207F8-FEBB-4904-A4F2-95C6BBF07006}" srcOrd="0" destOrd="0" parTransId="{0CBB462C-C520-4108-A6C5-F5C1A13770AB}" sibTransId="{CBFD2DFD-D4C3-43DD-A5EC-9EB868B32872}"/>
    <dgm:cxn modelId="{A32DEFA3-2378-4B55-BB64-2C168CFCCF79}" srcId="{97DD275D-9A05-4C30-BB1F-5156F3B362E6}" destId="{A1B32AAE-0667-4ECB-BA07-C65C8DF0CEB3}" srcOrd="2" destOrd="0" parTransId="{4E5B6EC4-11F6-4909-A274-A1BDD07561EC}" sibTransId="{8276F4FF-51E1-45BB-BC15-B0AE80143010}"/>
    <dgm:cxn modelId="{E20E47A7-5B3E-4AD6-8E3B-3C05E3C80E55}" srcId="{607AFE90-37CB-482E-A569-BC48FFCCA6C5}" destId="{C69D34F9-E233-43F9-8295-616AFC1829CD}" srcOrd="1" destOrd="0" parTransId="{36640F4C-D4E0-4259-B7D5-B39AFDFC1C1E}" sibTransId="{928185F9-91AD-4D20-854E-FBE55B00B112}"/>
    <dgm:cxn modelId="{72F72FB6-CAA1-4CB1-A296-534364B164F8}" type="presOf" srcId="{C69D34F9-E233-43F9-8295-616AFC1829CD}" destId="{BD7BD82E-1EBA-4773-87BC-E10E3A1B55AC}" srcOrd="0" destOrd="1" presId="urn:microsoft.com/office/officeart/2005/8/layout/vList5"/>
    <dgm:cxn modelId="{F416C7BC-9CCA-4240-8244-98DB99196A7E}" type="presOf" srcId="{1A27637A-451F-466F-A393-A8402F2B7B04}" destId="{028A5C18-41C6-4BC5-9475-5C76AB389987}" srcOrd="0" destOrd="0" presId="urn:microsoft.com/office/officeart/2005/8/layout/vList5"/>
    <dgm:cxn modelId="{6361CDBD-E291-4540-8428-2AA61A755CE9}" type="presOf" srcId="{607AFE90-37CB-482E-A569-BC48FFCCA6C5}" destId="{FE28C5B2-2B45-4F21-9B67-B7491FAD8EFC}" srcOrd="0" destOrd="0" presId="urn:microsoft.com/office/officeart/2005/8/layout/vList5"/>
    <dgm:cxn modelId="{E95233C6-A571-4534-A0A0-CB7C6F8FFEFC}" srcId="{1A27637A-451F-466F-A393-A8402F2B7B04}" destId="{6891FCD9-FE91-4D9B-9B43-F8EC1DF3524A}" srcOrd="0" destOrd="0" parTransId="{E19BF216-63A8-4177-B74D-EF943AB31E09}" sibTransId="{95CB81B2-27D2-4094-B310-1749FFFC684F}"/>
    <dgm:cxn modelId="{82D9EEC6-2084-4690-8B60-08C8B086F82E}" srcId="{A1B32AAE-0667-4ECB-BA07-C65C8DF0CEB3}" destId="{056B9957-8174-4834-B1AD-4BA75668E6B6}" srcOrd="2" destOrd="0" parTransId="{0A97DA54-EBC3-4102-858F-E8E9E18CC060}" sibTransId="{CF5268A0-1E58-4221-9950-A71E0B11A693}"/>
    <dgm:cxn modelId="{01D8F7D8-5A88-41AC-8AFF-3CF233463900}" type="presOf" srcId="{6891FCD9-FE91-4D9B-9B43-F8EC1DF3524A}" destId="{BEB0A4EE-A83C-4140-9170-8FC50112BA2B}" srcOrd="0" destOrd="0" presId="urn:microsoft.com/office/officeart/2005/8/layout/vList5"/>
    <dgm:cxn modelId="{E7E755DF-F911-4AFC-B400-22E58E283473}" type="presOf" srcId="{9A2F80AC-9B99-4C1E-BF5A-7AC83CBF5A83}" destId="{BD7BD82E-1EBA-4773-87BC-E10E3A1B55AC}" srcOrd="0" destOrd="2" presId="urn:microsoft.com/office/officeart/2005/8/layout/vList5"/>
    <dgm:cxn modelId="{E00DA1EA-A263-4F5A-AF4F-951392ED81F1}" type="presOf" srcId="{ED80DF75-F32F-4851-9401-36FAEBF992D3}" destId="{04E964FE-1B74-4FC5-A37C-25521BF5F8BD}" srcOrd="0" destOrd="1" presId="urn:microsoft.com/office/officeart/2005/8/layout/vList5"/>
    <dgm:cxn modelId="{6C9980F2-A083-4C81-9968-2C731BE362D5}" srcId="{1A27637A-451F-466F-A393-A8402F2B7B04}" destId="{213ED07D-43BC-437F-B01A-B6C36EBBA99C}" srcOrd="2" destOrd="0" parTransId="{074BD93E-9C39-40E1-B4FD-7E3689A9739C}" sibTransId="{BC65B63E-49A9-4E72-B607-44586F3412D0}"/>
    <dgm:cxn modelId="{5ADC69F5-E239-4DB1-8614-FEE80225F5C1}" srcId="{1A27637A-451F-466F-A393-A8402F2B7B04}" destId="{55F06428-CE07-447C-BB67-76EDFE4D8FED}" srcOrd="1" destOrd="0" parTransId="{F9F4217A-166C-49C1-AA0F-3C1C7A530FDD}" sibTransId="{B0695782-08A6-4A65-87EB-9CD2B1115FCB}"/>
    <dgm:cxn modelId="{06AE4FFA-6268-4F1F-A254-F8D2C23D0B26}" type="presOf" srcId="{056B9957-8174-4834-B1AD-4BA75668E6B6}" destId="{04E964FE-1B74-4FC5-A37C-25521BF5F8BD}" srcOrd="0" destOrd="2" presId="urn:microsoft.com/office/officeart/2005/8/layout/vList5"/>
    <dgm:cxn modelId="{F59FF6FD-0358-4710-A337-9EA7A0D9D899}" srcId="{97DD275D-9A05-4C30-BB1F-5156F3B362E6}" destId="{607AFE90-37CB-482E-A569-BC48FFCCA6C5}" srcOrd="1" destOrd="0" parTransId="{C004D49D-467B-4583-B4ED-4D94B2164717}" sibTransId="{4A8EAA4C-E07E-47CB-AB9A-D16EB2321386}"/>
    <dgm:cxn modelId="{22F41B43-4631-4DCC-A9B5-1D011B30CA13}" type="presParOf" srcId="{61A6C889-75DD-4C5C-B44F-A59C4258407D}" destId="{BBCD69EE-BD2C-4CC7-ABEA-8ECABA5C049E}" srcOrd="0" destOrd="0" presId="urn:microsoft.com/office/officeart/2005/8/layout/vList5"/>
    <dgm:cxn modelId="{EC6649B7-37FA-422B-BC12-73C16BA89D9A}" type="presParOf" srcId="{BBCD69EE-BD2C-4CC7-ABEA-8ECABA5C049E}" destId="{028A5C18-41C6-4BC5-9475-5C76AB389987}" srcOrd="0" destOrd="0" presId="urn:microsoft.com/office/officeart/2005/8/layout/vList5"/>
    <dgm:cxn modelId="{86BC2768-7AB8-4182-82A3-B5A59B7334B5}" type="presParOf" srcId="{BBCD69EE-BD2C-4CC7-ABEA-8ECABA5C049E}" destId="{BEB0A4EE-A83C-4140-9170-8FC50112BA2B}" srcOrd="1" destOrd="0" presId="urn:microsoft.com/office/officeart/2005/8/layout/vList5"/>
    <dgm:cxn modelId="{21307101-ED9C-4CD7-B3AC-158B289FA075}" type="presParOf" srcId="{61A6C889-75DD-4C5C-B44F-A59C4258407D}" destId="{D6E7F13A-BB10-44C4-915F-3892F44C7C58}" srcOrd="1" destOrd="0" presId="urn:microsoft.com/office/officeart/2005/8/layout/vList5"/>
    <dgm:cxn modelId="{2A16D624-1FE5-4D6D-A520-E017D7BA3338}" type="presParOf" srcId="{61A6C889-75DD-4C5C-B44F-A59C4258407D}" destId="{D0F3A4E0-C8D3-4F41-A9BC-DEA99808873C}" srcOrd="2" destOrd="0" presId="urn:microsoft.com/office/officeart/2005/8/layout/vList5"/>
    <dgm:cxn modelId="{06FC71F2-B4C4-4836-B0CB-F51E35F9A755}" type="presParOf" srcId="{D0F3A4E0-C8D3-4F41-A9BC-DEA99808873C}" destId="{FE28C5B2-2B45-4F21-9B67-B7491FAD8EFC}" srcOrd="0" destOrd="0" presId="urn:microsoft.com/office/officeart/2005/8/layout/vList5"/>
    <dgm:cxn modelId="{F7E3CA16-2423-4AF8-BBA6-FC947C840804}" type="presParOf" srcId="{D0F3A4E0-C8D3-4F41-A9BC-DEA99808873C}" destId="{BD7BD82E-1EBA-4773-87BC-E10E3A1B55AC}" srcOrd="1" destOrd="0" presId="urn:microsoft.com/office/officeart/2005/8/layout/vList5"/>
    <dgm:cxn modelId="{D8294D9A-18C6-4D17-A1BD-CCC3301D3E8B}" type="presParOf" srcId="{61A6C889-75DD-4C5C-B44F-A59C4258407D}" destId="{8FF20556-F74F-4216-B0D9-CD08CABBEF46}" srcOrd="3" destOrd="0" presId="urn:microsoft.com/office/officeart/2005/8/layout/vList5"/>
    <dgm:cxn modelId="{6AAEEA40-6825-4A9B-BB5D-705047819959}" type="presParOf" srcId="{61A6C889-75DD-4C5C-B44F-A59C4258407D}" destId="{310DC34C-7872-4145-A5BF-C30766E9767D}" srcOrd="4" destOrd="0" presId="urn:microsoft.com/office/officeart/2005/8/layout/vList5"/>
    <dgm:cxn modelId="{92FD578F-62E1-4D97-8D6C-240E54BC82AE}" type="presParOf" srcId="{310DC34C-7872-4145-A5BF-C30766E9767D}" destId="{53151555-6543-4A16-AD19-24ACD2953D23}" srcOrd="0" destOrd="0" presId="urn:microsoft.com/office/officeart/2005/8/layout/vList5"/>
    <dgm:cxn modelId="{474F43EA-BFA0-4587-BCE8-73A6D0DE1C68}" type="presParOf" srcId="{310DC34C-7872-4145-A5BF-C30766E9767D}" destId="{04E964FE-1B74-4FC5-A37C-25521BF5F8B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492C49-18FD-47BB-AFDD-D9A31240E8AD}" type="doc">
      <dgm:prSet loTypeId="urn:microsoft.com/office/officeart/2005/8/layout/hList2" loCatId="list" qsTypeId="urn:microsoft.com/office/officeart/2005/8/quickstyle/simple1" qsCatId="simple" csTypeId="urn:microsoft.com/office/officeart/2005/8/colors/colorful4" csCatId="colorful" phldr="1"/>
      <dgm:spPr/>
      <dgm:t>
        <a:bodyPr/>
        <a:lstStyle/>
        <a:p>
          <a:endParaRPr lang="en-US"/>
        </a:p>
      </dgm:t>
    </dgm:pt>
    <dgm:pt modelId="{2DEA8EC8-FC8C-4D2D-B4BF-A71743747ECC}">
      <dgm:prSet phldrT="[Text]"/>
      <dgm:spPr/>
      <dgm:t>
        <a:bodyPr/>
        <a:lstStyle/>
        <a:p>
          <a:r>
            <a:rPr lang="en-US" dirty="0">
              <a:latin typeface="Century Schoolbook" panose="02040604050505020304" pitchFamily="18" charset="0"/>
            </a:rPr>
            <a:t>Who to Serve</a:t>
          </a:r>
        </a:p>
      </dgm:t>
    </dgm:pt>
    <dgm:pt modelId="{8DC54FD1-D142-4275-9393-491B434B2A08}" type="parTrans" cxnId="{50E87786-30B1-4F0D-AB38-8E5B440C984A}">
      <dgm:prSet/>
      <dgm:spPr/>
      <dgm:t>
        <a:bodyPr/>
        <a:lstStyle/>
        <a:p>
          <a:endParaRPr lang="en-US"/>
        </a:p>
      </dgm:t>
    </dgm:pt>
    <dgm:pt modelId="{A119E30C-129A-47B8-9FA4-FD901936D2C2}" type="sibTrans" cxnId="{50E87786-30B1-4F0D-AB38-8E5B440C984A}">
      <dgm:prSet/>
      <dgm:spPr/>
      <dgm:t>
        <a:bodyPr/>
        <a:lstStyle/>
        <a:p>
          <a:endParaRPr lang="en-US"/>
        </a:p>
      </dgm:t>
    </dgm:pt>
    <dgm:pt modelId="{EF7858B3-6810-4D6B-ACAF-BBB68E3779C7}">
      <dgm:prSet phldrT="[Text]" custT="1"/>
      <dgm:spPr/>
      <dgm:t>
        <a:bodyPr/>
        <a:lstStyle/>
        <a:p>
          <a:r>
            <a:rPr lang="en-US" sz="2200" b="0" dirty="0">
              <a:latin typeface="Century Schoolbook" panose="02040604050505020304" pitchFamily="18" charset="0"/>
            </a:rPr>
            <a:t>Identifying populations to be targeted.</a:t>
          </a:r>
          <a:endParaRPr lang="en-US" sz="2200" dirty="0"/>
        </a:p>
      </dgm:t>
    </dgm:pt>
    <dgm:pt modelId="{97997AA2-1BE8-411C-92D3-A1D5A18816F2}" type="parTrans" cxnId="{C9C175AE-F177-41C4-9376-1BF9C8756C5B}">
      <dgm:prSet/>
      <dgm:spPr/>
      <dgm:t>
        <a:bodyPr/>
        <a:lstStyle/>
        <a:p>
          <a:endParaRPr lang="en-US"/>
        </a:p>
      </dgm:t>
    </dgm:pt>
    <dgm:pt modelId="{013B2461-16D2-4CC1-9C1D-FA353830DEE1}" type="sibTrans" cxnId="{C9C175AE-F177-41C4-9376-1BF9C8756C5B}">
      <dgm:prSet/>
      <dgm:spPr/>
      <dgm:t>
        <a:bodyPr/>
        <a:lstStyle/>
        <a:p>
          <a:endParaRPr lang="en-US"/>
        </a:p>
      </dgm:t>
    </dgm:pt>
    <dgm:pt modelId="{5A8D7655-FC56-4C24-815D-5E6982D89D85}">
      <dgm:prSet phldrT="[Text]"/>
      <dgm:spPr/>
      <dgm:t>
        <a:bodyPr/>
        <a:lstStyle/>
        <a:p>
          <a:r>
            <a:rPr lang="en-US" dirty="0">
              <a:latin typeface="Century Schoolbook" panose="02040604050505020304" pitchFamily="18" charset="0"/>
            </a:rPr>
            <a:t>What to Fund</a:t>
          </a:r>
        </a:p>
      </dgm:t>
    </dgm:pt>
    <dgm:pt modelId="{BE08B0FD-F211-476E-8843-95CE3650A31F}" type="parTrans" cxnId="{41AB7E16-21DD-4A2A-AD0D-8688432F1841}">
      <dgm:prSet/>
      <dgm:spPr/>
      <dgm:t>
        <a:bodyPr/>
        <a:lstStyle/>
        <a:p>
          <a:endParaRPr lang="en-US"/>
        </a:p>
      </dgm:t>
    </dgm:pt>
    <dgm:pt modelId="{1BC27DB1-6337-42FE-9197-36C0AFD19BC9}" type="sibTrans" cxnId="{41AB7E16-21DD-4A2A-AD0D-8688432F1841}">
      <dgm:prSet/>
      <dgm:spPr/>
      <dgm:t>
        <a:bodyPr/>
        <a:lstStyle/>
        <a:p>
          <a:endParaRPr lang="en-US"/>
        </a:p>
      </dgm:t>
    </dgm:pt>
    <dgm:pt modelId="{CABC2726-47EA-47E3-AF2D-D63E40AA703D}">
      <dgm:prSet phldrT="[Text]" custT="1"/>
      <dgm:spPr/>
      <dgm:t>
        <a:bodyPr/>
        <a:lstStyle/>
        <a:p>
          <a:r>
            <a:rPr lang="en-US" sz="1900" b="0" baseline="0" dirty="0">
              <a:latin typeface="Century Schoolbook" panose="02040604050505020304" pitchFamily="18" charset="0"/>
            </a:rPr>
            <a:t>Identifying appropriate housing options.</a:t>
          </a:r>
          <a:endParaRPr lang="en-US" sz="1900" baseline="0" dirty="0">
            <a:latin typeface="Century Schoolbook" panose="02040604050505020304" pitchFamily="18" charset="0"/>
          </a:endParaRPr>
        </a:p>
      </dgm:t>
    </dgm:pt>
    <dgm:pt modelId="{77048FF5-87F0-43BC-8E23-80834587A137}" type="parTrans" cxnId="{380A26DC-8219-4584-B3C0-EBBCEF4AE1C4}">
      <dgm:prSet/>
      <dgm:spPr/>
      <dgm:t>
        <a:bodyPr/>
        <a:lstStyle/>
        <a:p>
          <a:endParaRPr lang="en-US"/>
        </a:p>
      </dgm:t>
    </dgm:pt>
    <dgm:pt modelId="{56939C60-2E69-48DB-B37B-72D44F6BBB25}" type="sibTrans" cxnId="{380A26DC-8219-4584-B3C0-EBBCEF4AE1C4}">
      <dgm:prSet/>
      <dgm:spPr/>
      <dgm:t>
        <a:bodyPr/>
        <a:lstStyle/>
        <a:p>
          <a:endParaRPr lang="en-US"/>
        </a:p>
      </dgm:t>
    </dgm:pt>
    <dgm:pt modelId="{0069F57D-F27D-4988-BEEF-A171F41A3D49}">
      <dgm:prSet phldrT="[Text]"/>
      <dgm:spPr/>
      <dgm:t>
        <a:bodyPr/>
        <a:lstStyle/>
        <a:p>
          <a:r>
            <a:rPr lang="en-US" dirty="0">
              <a:latin typeface="Century Schoolbook" panose="02040604050505020304" pitchFamily="18" charset="0"/>
            </a:rPr>
            <a:t>How to Fund</a:t>
          </a:r>
        </a:p>
      </dgm:t>
    </dgm:pt>
    <dgm:pt modelId="{33D2E8ED-66ED-46DB-BF4C-79819566451D}" type="parTrans" cxnId="{B03ECBBF-D9D7-49FB-BEF7-BB29BA6D90C5}">
      <dgm:prSet/>
      <dgm:spPr/>
      <dgm:t>
        <a:bodyPr/>
        <a:lstStyle/>
        <a:p>
          <a:endParaRPr lang="en-US"/>
        </a:p>
      </dgm:t>
    </dgm:pt>
    <dgm:pt modelId="{B705E2ED-978A-465F-B184-2245B185E85D}" type="sibTrans" cxnId="{B03ECBBF-D9D7-49FB-BEF7-BB29BA6D90C5}">
      <dgm:prSet/>
      <dgm:spPr/>
      <dgm:t>
        <a:bodyPr/>
        <a:lstStyle/>
        <a:p>
          <a:endParaRPr lang="en-US"/>
        </a:p>
      </dgm:t>
    </dgm:pt>
    <dgm:pt modelId="{160DE891-4BE7-4726-85BD-FAF9D32D38CD}">
      <dgm:prSet phldrT="[Text]" custT="1"/>
      <dgm:spPr/>
      <dgm:t>
        <a:bodyPr/>
        <a:lstStyle/>
        <a:p>
          <a:r>
            <a:rPr lang="en-US" sz="1900" b="0" dirty="0">
              <a:latin typeface="Century Schoolbook" panose="02040604050505020304" pitchFamily="18" charset="0"/>
            </a:rPr>
            <a:t>Identifying viable options for CMS approval. </a:t>
          </a:r>
          <a:endParaRPr lang="en-US" sz="1900" dirty="0">
            <a:latin typeface="Century Schoolbook" panose="02040604050505020304" pitchFamily="18" charset="0"/>
          </a:endParaRPr>
        </a:p>
      </dgm:t>
    </dgm:pt>
    <dgm:pt modelId="{9817450D-5F90-4FE8-8686-E2A3C60E6AEA}" type="parTrans" cxnId="{877F6E7C-8D9F-4436-B904-BAD8A2F14BF1}">
      <dgm:prSet/>
      <dgm:spPr/>
      <dgm:t>
        <a:bodyPr/>
        <a:lstStyle/>
        <a:p>
          <a:endParaRPr lang="en-US"/>
        </a:p>
      </dgm:t>
    </dgm:pt>
    <dgm:pt modelId="{5D85BC66-39D1-46AB-A0AD-7AE0066BAECD}" type="sibTrans" cxnId="{877F6E7C-8D9F-4436-B904-BAD8A2F14BF1}">
      <dgm:prSet/>
      <dgm:spPr/>
      <dgm:t>
        <a:bodyPr/>
        <a:lstStyle/>
        <a:p>
          <a:endParaRPr lang="en-US"/>
        </a:p>
      </dgm:t>
    </dgm:pt>
    <dgm:pt modelId="{AC2FCB58-C438-45CD-B6AF-8223E0A78275}">
      <dgm:prSet custT="1"/>
      <dgm:spPr/>
      <dgm:t>
        <a:bodyPr/>
        <a:lstStyle/>
        <a:p>
          <a:r>
            <a:rPr lang="en-US" sz="2200" b="0" dirty="0">
              <a:latin typeface="Century Schoolbook" panose="02040604050505020304" pitchFamily="18" charset="0"/>
            </a:rPr>
            <a:t>Defining eligibility criteria</a:t>
          </a:r>
          <a:r>
            <a:rPr lang="en-US" sz="2400" b="0" dirty="0">
              <a:latin typeface="Century Schoolbook" panose="02040604050505020304" pitchFamily="18" charset="0"/>
            </a:rPr>
            <a:t>. </a:t>
          </a:r>
        </a:p>
      </dgm:t>
    </dgm:pt>
    <dgm:pt modelId="{E30B174A-6C6C-4C91-A75D-50A41ACC09C8}" type="parTrans" cxnId="{DD02F36C-6F15-438E-A0EB-6BC039FB89C6}">
      <dgm:prSet/>
      <dgm:spPr/>
      <dgm:t>
        <a:bodyPr/>
        <a:lstStyle/>
        <a:p>
          <a:endParaRPr lang="en-US"/>
        </a:p>
      </dgm:t>
    </dgm:pt>
    <dgm:pt modelId="{D7CC5C66-371A-4B94-94FB-A0B8EF089D72}" type="sibTrans" cxnId="{DD02F36C-6F15-438E-A0EB-6BC039FB89C6}">
      <dgm:prSet/>
      <dgm:spPr/>
      <dgm:t>
        <a:bodyPr/>
        <a:lstStyle/>
        <a:p>
          <a:endParaRPr lang="en-US"/>
        </a:p>
      </dgm:t>
    </dgm:pt>
    <dgm:pt modelId="{013BF824-ACE1-455A-99B2-2E32578E651E}">
      <dgm:prSet custT="1"/>
      <dgm:spPr/>
      <dgm:t>
        <a:bodyPr/>
        <a:lstStyle/>
        <a:p>
          <a:r>
            <a:rPr lang="en-US" sz="1900" b="0" dirty="0">
              <a:latin typeface="Century Schoolbook" panose="02040604050505020304" pitchFamily="18" charset="0"/>
            </a:rPr>
            <a:t>Assessing options for oversight &amp; payment.</a:t>
          </a:r>
        </a:p>
      </dgm:t>
    </dgm:pt>
    <dgm:pt modelId="{5FD65C05-8218-4D2C-905E-3FB234F268E9}" type="parTrans" cxnId="{31A80B8E-1370-461F-96FB-9DA0C19A3977}">
      <dgm:prSet/>
      <dgm:spPr/>
      <dgm:t>
        <a:bodyPr/>
        <a:lstStyle/>
        <a:p>
          <a:endParaRPr lang="en-US"/>
        </a:p>
      </dgm:t>
    </dgm:pt>
    <dgm:pt modelId="{42184C99-6A88-49A5-A5CA-C8A946A97A76}" type="sibTrans" cxnId="{31A80B8E-1370-461F-96FB-9DA0C19A3977}">
      <dgm:prSet/>
      <dgm:spPr/>
      <dgm:t>
        <a:bodyPr/>
        <a:lstStyle/>
        <a:p>
          <a:endParaRPr lang="en-US"/>
        </a:p>
      </dgm:t>
    </dgm:pt>
    <dgm:pt modelId="{DD8ECFC0-1E6D-4505-8A38-66D8EE828B92}">
      <dgm:prSet custT="1"/>
      <dgm:spPr/>
      <dgm:t>
        <a:bodyPr/>
        <a:lstStyle/>
        <a:p>
          <a:r>
            <a:rPr lang="en-US" sz="1900" b="0" dirty="0">
              <a:latin typeface="Century Schoolbook" panose="02040604050505020304" pitchFamily="18" charset="0"/>
            </a:rPr>
            <a:t>Determining costs to set rate.</a:t>
          </a:r>
        </a:p>
      </dgm:t>
    </dgm:pt>
    <dgm:pt modelId="{38623D38-E66D-4885-8204-B26EFE0D0510}" type="parTrans" cxnId="{B2380503-3E0B-4101-AB77-F54B7424AE76}">
      <dgm:prSet/>
      <dgm:spPr/>
      <dgm:t>
        <a:bodyPr/>
        <a:lstStyle/>
        <a:p>
          <a:endParaRPr lang="en-US"/>
        </a:p>
      </dgm:t>
    </dgm:pt>
    <dgm:pt modelId="{456B80F6-3BAC-437D-A547-3D8EE8BECAAD}" type="sibTrans" cxnId="{B2380503-3E0B-4101-AB77-F54B7424AE76}">
      <dgm:prSet/>
      <dgm:spPr/>
      <dgm:t>
        <a:bodyPr/>
        <a:lstStyle/>
        <a:p>
          <a:endParaRPr lang="en-US"/>
        </a:p>
      </dgm:t>
    </dgm:pt>
    <dgm:pt modelId="{5B9F29A8-F910-4EA1-9A0D-3C53DA4E89A5}">
      <dgm:prSet custT="1"/>
      <dgm:spPr/>
      <dgm:t>
        <a:bodyPr/>
        <a:lstStyle/>
        <a:p>
          <a:r>
            <a:rPr lang="en-US" sz="1900" b="0" baseline="0" dirty="0">
              <a:latin typeface="Century Schoolbook" panose="02040604050505020304" pitchFamily="18" charset="0"/>
            </a:rPr>
            <a:t>Enumerating &amp; defining services models for each population. </a:t>
          </a:r>
          <a:endParaRPr lang="en-US" sz="1900" baseline="0" dirty="0">
            <a:latin typeface="Century Schoolbook" panose="02040604050505020304" pitchFamily="18" charset="0"/>
          </a:endParaRPr>
        </a:p>
      </dgm:t>
    </dgm:pt>
    <dgm:pt modelId="{BA9DE7FA-4F18-4C47-B675-BF18EA06286D}" type="sibTrans" cxnId="{9C603173-C2B7-4C41-BD5C-5A1E50988B47}">
      <dgm:prSet/>
      <dgm:spPr/>
      <dgm:t>
        <a:bodyPr/>
        <a:lstStyle/>
        <a:p>
          <a:endParaRPr lang="en-US"/>
        </a:p>
      </dgm:t>
    </dgm:pt>
    <dgm:pt modelId="{F5942E01-F11D-4A99-8C0B-EC3CDC023E2B}" type="parTrans" cxnId="{9C603173-C2B7-4C41-BD5C-5A1E50988B47}">
      <dgm:prSet/>
      <dgm:spPr/>
      <dgm:t>
        <a:bodyPr/>
        <a:lstStyle/>
        <a:p>
          <a:endParaRPr lang="en-US"/>
        </a:p>
      </dgm:t>
    </dgm:pt>
    <dgm:pt modelId="{2A73F37E-6A87-493D-ACE0-C1AD9756D0EB}">
      <dgm:prSet custT="1"/>
      <dgm:spPr/>
      <dgm:t>
        <a:bodyPr/>
        <a:lstStyle/>
        <a:p>
          <a:r>
            <a:rPr lang="en-US" sz="1900" b="0" baseline="0" dirty="0">
              <a:latin typeface="Century Schoolbook" panose="02040604050505020304" pitchFamily="18" charset="0"/>
            </a:rPr>
            <a:t>Establishing categories of services.</a:t>
          </a:r>
        </a:p>
      </dgm:t>
    </dgm:pt>
    <dgm:pt modelId="{F10EBC99-EAE8-4C27-94E8-29D787AB0E42}" type="sibTrans" cxnId="{047EBB0E-AE14-44E5-ACDF-47A68DC34A9C}">
      <dgm:prSet/>
      <dgm:spPr/>
      <dgm:t>
        <a:bodyPr/>
        <a:lstStyle/>
        <a:p>
          <a:endParaRPr lang="en-US"/>
        </a:p>
      </dgm:t>
    </dgm:pt>
    <dgm:pt modelId="{0EFA079E-E585-49F8-8B18-9009C013C6B0}" type="parTrans" cxnId="{047EBB0E-AE14-44E5-ACDF-47A68DC34A9C}">
      <dgm:prSet/>
      <dgm:spPr/>
      <dgm:t>
        <a:bodyPr/>
        <a:lstStyle/>
        <a:p>
          <a:endParaRPr lang="en-US"/>
        </a:p>
      </dgm:t>
    </dgm:pt>
    <dgm:pt modelId="{9B3AFC3E-AC95-4A2D-A35A-40CFC9CF8D9E}">
      <dgm:prSet custT="1"/>
      <dgm:spPr/>
      <dgm:t>
        <a:bodyPr/>
        <a:lstStyle/>
        <a:p>
          <a:r>
            <a:rPr lang="en-US" sz="1900" baseline="0" dirty="0">
              <a:latin typeface="Century Schoolbook" panose="02040604050505020304" pitchFamily="18" charset="0"/>
            </a:rPr>
            <a:t>Defining services not otherwise covered.</a:t>
          </a:r>
        </a:p>
      </dgm:t>
    </dgm:pt>
    <dgm:pt modelId="{1388E432-DDA3-451F-A4A9-98BDC3B058DF}" type="parTrans" cxnId="{C7D3DC54-CF6C-4307-9F2B-982FA1500A1B}">
      <dgm:prSet/>
      <dgm:spPr/>
      <dgm:t>
        <a:bodyPr/>
        <a:lstStyle/>
        <a:p>
          <a:endParaRPr lang="en-US"/>
        </a:p>
      </dgm:t>
    </dgm:pt>
    <dgm:pt modelId="{9DA62858-F48C-4AE3-8842-C12B15731B19}" type="sibTrans" cxnId="{C7D3DC54-CF6C-4307-9F2B-982FA1500A1B}">
      <dgm:prSet/>
      <dgm:spPr/>
      <dgm:t>
        <a:bodyPr/>
        <a:lstStyle/>
        <a:p>
          <a:endParaRPr lang="en-US"/>
        </a:p>
      </dgm:t>
    </dgm:pt>
    <dgm:pt modelId="{44D881F7-46BA-475E-B714-5E4553647061}">
      <dgm:prSet custT="1"/>
      <dgm:spPr/>
      <dgm:t>
        <a:bodyPr/>
        <a:lstStyle/>
        <a:p>
          <a:r>
            <a:rPr lang="en-US" sz="1900" b="0" dirty="0">
              <a:latin typeface="Century Schoolbook" panose="02040604050505020304" pitchFamily="18" charset="0"/>
            </a:rPr>
            <a:t>Identifying mechanisms for administering housing vouchers.</a:t>
          </a:r>
        </a:p>
      </dgm:t>
    </dgm:pt>
    <dgm:pt modelId="{3324FB3A-E932-4AA8-9398-95830585132B}" type="parTrans" cxnId="{5FE20FB1-177B-47EA-8EF4-4C2E6BDCF564}">
      <dgm:prSet/>
      <dgm:spPr/>
      <dgm:t>
        <a:bodyPr/>
        <a:lstStyle/>
        <a:p>
          <a:endParaRPr lang="en-US"/>
        </a:p>
      </dgm:t>
    </dgm:pt>
    <dgm:pt modelId="{1D7AA0A6-3F12-494B-B73C-72D5B3AEFDEC}" type="sibTrans" cxnId="{5FE20FB1-177B-47EA-8EF4-4C2E6BDCF564}">
      <dgm:prSet/>
      <dgm:spPr/>
      <dgm:t>
        <a:bodyPr/>
        <a:lstStyle/>
        <a:p>
          <a:endParaRPr lang="en-US"/>
        </a:p>
      </dgm:t>
    </dgm:pt>
    <dgm:pt modelId="{62F96F54-AC40-42EC-B9B5-912CACE62D4D}" type="pres">
      <dgm:prSet presAssocID="{B8492C49-18FD-47BB-AFDD-D9A31240E8AD}" presName="linearFlow" presStyleCnt="0">
        <dgm:presLayoutVars>
          <dgm:dir/>
          <dgm:animLvl val="lvl"/>
          <dgm:resizeHandles/>
        </dgm:presLayoutVars>
      </dgm:prSet>
      <dgm:spPr/>
    </dgm:pt>
    <dgm:pt modelId="{DFB5B941-4097-4395-81F6-161F6C2DDC8F}" type="pres">
      <dgm:prSet presAssocID="{2DEA8EC8-FC8C-4D2D-B4BF-A71743747ECC}" presName="compositeNode" presStyleCnt="0">
        <dgm:presLayoutVars>
          <dgm:bulletEnabled val="1"/>
        </dgm:presLayoutVars>
      </dgm:prSet>
      <dgm:spPr/>
    </dgm:pt>
    <dgm:pt modelId="{89637FDD-3680-4C7D-93F6-8EDF8961EC97}" type="pres">
      <dgm:prSet presAssocID="{2DEA8EC8-FC8C-4D2D-B4BF-A71743747ECC}"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dgm:spPr>
    </dgm:pt>
    <dgm:pt modelId="{C8849750-2909-4621-A7A9-CC03A1DBE3E7}" type="pres">
      <dgm:prSet presAssocID="{2DEA8EC8-FC8C-4D2D-B4BF-A71743747ECC}" presName="childNode" presStyleLbl="node1" presStyleIdx="0" presStyleCnt="3" custScaleX="103273">
        <dgm:presLayoutVars>
          <dgm:bulletEnabled val="1"/>
        </dgm:presLayoutVars>
      </dgm:prSet>
      <dgm:spPr/>
    </dgm:pt>
    <dgm:pt modelId="{D5034AD3-5074-42A4-A647-35BA3ABB711D}" type="pres">
      <dgm:prSet presAssocID="{2DEA8EC8-FC8C-4D2D-B4BF-A71743747ECC}" presName="parentNode" presStyleLbl="revTx" presStyleIdx="0" presStyleCnt="3">
        <dgm:presLayoutVars>
          <dgm:chMax val="0"/>
          <dgm:bulletEnabled val="1"/>
        </dgm:presLayoutVars>
      </dgm:prSet>
      <dgm:spPr/>
    </dgm:pt>
    <dgm:pt modelId="{0A476236-DD3A-4F3A-98F5-5EEAFCC7F1D2}" type="pres">
      <dgm:prSet presAssocID="{A119E30C-129A-47B8-9FA4-FD901936D2C2}" presName="sibTrans" presStyleCnt="0"/>
      <dgm:spPr/>
    </dgm:pt>
    <dgm:pt modelId="{6E032E2D-1517-4F03-9FCF-33B298219C14}" type="pres">
      <dgm:prSet presAssocID="{5A8D7655-FC56-4C24-815D-5E6982D89D85}" presName="compositeNode" presStyleCnt="0">
        <dgm:presLayoutVars>
          <dgm:bulletEnabled val="1"/>
        </dgm:presLayoutVars>
      </dgm:prSet>
      <dgm:spPr/>
    </dgm:pt>
    <dgm:pt modelId="{B9C7F635-E6CA-4651-ACF1-8BAF42D1EAAF}" type="pres">
      <dgm:prSet presAssocID="{5A8D7655-FC56-4C24-815D-5E6982D89D85}" presName="imag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6000" b="-16000"/>
          </a:stretch>
        </a:blipFill>
      </dgm:spPr>
    </dgm:pt>
    <dgm:pt modelId="{E2D051A7-0C4A-4555-ACBB-DEE069FA963C}" type="pres">
      <dgm:prSet presAssocID="{5A8D7655-FC56-4C24-815D-5E6982D89D85}" presName="childNode" presStyleLbl="node1" presStyleIdx="1" presStyleCnt="3" custScaleX="109146" custScaleY="100199">
        <dgm:presLayoutVars>
          <dgm:bulletEnabled val="1"/>
        </dgm:presLayoutVars>
      </dgm:prSet>
      <dgm:spPr/>
    </dgm:pt>
    <dgm:pt modelId="{0F0B79B3-1F26-41DE-A9B9-C8E363240173}" type="pres">
      <dgm:prSet presAssocID="{5A8D7655-FC56-4C24-815D-5E6982D89D85}" presName="parentNode" presStyleLbl="revTx" presStyleIdx="1" presStyleCnt="3" custLinFactNeighborX="-27590" custLinFactNeighborY="-1003">
        <dgm:presLayoutVars>
          <dgm:chMax val="0"/>
          <dgm:bulletEnabled val="1"/>
        </dgm:presLayoutVars>
      </dgm:prSet>
      <dgm:spPr/>
    </dgm:pt>
    <dgm:pt modelId="{C6D074A1-439C-4760-85E6-F34CC65F53BD}" type="pres">
      <dgm:prSet presAssocID="{1BC27DB1-6337-42FE-9197-36C0AFD19BC9}" presName="sibTrans" presStyleCnt="0"/>
      <dgm:spPr/>
    </dgm:pt>
    <dgm:pt modelId="{E185AC90-22D5-4D4A-AC44-61750A0D8F64}" type="pres">
      <dgm:prSet presAssocID="{0069F57D-F27D-4988-BEEF-A171F41A3D49}" presName="compositeNode" presStyleCnt="0">
        <dgm:presLayoutVars>
          <dgm:bulletEnabled val="1"/>
        </dgm:presLayoutVars>
      </dgm:prSet>
      <dgm:spPr/>
    </dgm:pt>
    <dgm:pt modelId="{D1FCB626-9AEF-4097-A228-173641B5A538}" type="pres">
      <dgm:prSet presAssocID="{0069F57D-F27D-4988-BEEF-A171F41A3D49}"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CD2BF6D3-0ED7-4317-8C62-322D224E99C1}" type="pres">
      <dgm:prSet presAssocID="{0069F57D-F27D-4988-BEEF-A171F41A3D49}" presName="childNode" presStyleLbl="node1" presStyleIdx="2" presStyleCnt="3" custScaleX="113132">
        <dgm:presLayoutVars>
          <dgm:bulletEnabled val="1"/>
        </dgm:presLayoutVars>
      </dgm:prSet>
      <dgm:spPr/>
    </dgm:pt>
    <dgm:pt modelId="{CCD6F9F1-02AD-42A8-A418-E224DD83A7CE}" type="pres">
      <dgm:prSet presAssocID="{0069F57D-F27D-4988-BEEF-A171F41A3D49}" presName="parentNode" presStyleLbl="revTx" presStyleIdx="2" presStyleCnt="3" custScaleX="92934" custLinFactNeighborX="-41699" custLinFactNeighborY="835">
        <dgm:presLayoutVars>
          <dgm:chMax val="0"/>
          <dgm:bulletEnabled val="1"/>
        </dgm:presLayoutVars>
      </dgm:prSet>
      <dgm:spPr/>
    </dgm:pt>
  </dgm:ptLst>
  <dgm:cxnLst>
    <dgm:cxn modelId="{B2380503-3E0B-4101-AB77-F54B7424AE76}" srcId="{0069F57D-F27D-4988-BEEF-A171F41A3D49}" destId="{DD8ECFC0-1E6D-4505-8A38-66D8EE828B92}" srcOrd="2" destOrd="0" parTransId="{38623D38-E66D-4885-8204-B26EFE0D0510}" sibTransId="{456B80F6-3BAC-437D-A547-3D8EE8BECAAD}"/>
    <dgm:cxn modelId="{B5B38103-A335-476E-972A-A8E935A4B653}" type="presOf" srcId="{44D881F7-46BA-475E-B714-5E4553647061}" destId="{CD2BF6D3-0ED7-4317-8C62-322D224E99C1}" srcOrd="0" destOrd="3" presId="urn:microsoft.com/office/officeart/2005/8/layout/hList2"/>
    <dgm:cxn modelId="{537EDE08-8192-4C81-819B-E4C2A61BD3BA}" type="presOf" srcId="{AC2FCB58-C438-45CD-B6AF-8223E0A78275}" destId="{C8849750-2909-4621-A7A9-CC03A1DBE3E7}" srcOrd="0" destOrd="1" presId="urn:microsoft.com/office/officeart/2005/8/layout/hList2"/>
    <dgm:cxn modelId="{047EBB0E-AE14-44E5-ACDF-47A68DC34A9C}" srcId="{5A8D7655-FC56-4C24-815D-5E6982D89D85}" destId="{2A73F37E-6A87-493D-ACE0-C1AD9756D0EB}" srcOrd="1" destOrd="0" parTransId="{0EFA079E-E585-49F8-8B18-9009C013C6B0}" sibTransId="{F10EBC99-EAE8-4C27-94E8-29D787AB0E42}"/>
    <dgm:cxn modelId="{55CFE310-0E6D-4E84-B19A-37E9C3B99C58}" type="presOf" srcId="{9B3AFC3E-AC95-4A2D-A35A-40CFC9CF8D9E}" destId="{E2D051A7-0C4A-4555-ACBB-DEE069FA963C}" srcOrd="0" destOrd="3" presId="urn:microsoft.com/office/officeart/2005/8/layout/hList2"/>
    <dgm:cxn modelId="{0650EB13-AB89-4EC0-A071-C5CAA021CDA6}" type="presOf" srcId="{5A8D7655-FC56-4C24-815D-5E6982D89D85}" destId="{0F0B79B3-1F26-41DE-A9B9-C8E363240173}" srcOrd="0" destOrd="0" presId="urn:microsoft.com/office/officeart/2005/8/layout/hList2"/>
    <dgm:cxn modelId="{41AB7E16-21DD-4A2A-AD0D-8688432F1841}" srcId="{B8492C49-18FD-47BB-AFDD-D9A31240E8AD}" destId="{5A8D7655-FC56-4C24-815D-5E6982D89D85}" srcOrd="1" destOrd="0" parTransId="{BE08B0FD-F211-476E-8843-95CE3650A31F}" sibTransId="{1BC27DB1-6337-42FE-9197-36C0AFD19BC9}"/>
    <dgm:cxn modelId="{C103D71A-121C-4929-9E8F-5A4C8FBDE662}" type="presOf" srcId="{0069F57D-F27D-4988-BEEF-A171F41A3D49}" destId="{CCD6F9F1-02AD-42A8-A418-E224DD83A7CE}" srcOrd="0" destOrd="0" presId="urn:microsoft.com/office/officeart/2005/8/layout/hList2"/>
    <dgm:cxn modelId="{ADBA9838-78A0-4169-8C85-A575D6D5646C}" type="presOf" srcId="{2A73F37E-6A87-493D-ACE0-C1AD9756D0EB}" destId="{E2D051A7-0C4A-4555-ACBB-DEE069FA963C}" srcOrd="0" destOrd="1" presId="urn:microsoft.com/office/officeart/2005/8/layout/hList2"/>
    <dgm:cxn modelId="{98757969-6191-4434-B633-2A50D85B717B}" type="presOf" srcId="{013BF824-ACE1-455A-99B2-2E32578E651E}" destId="{CD2BF6D3-0ED7-4317-8C62-322D224E99C1}" srcOrd="0" destOrd="1" presId="urn:microsoft.com/office/officeart/2005/8/layout/hList2"/>
    <dgm:cxn modelId="{DD02F36C-6F15-438E-A0EB-6BC039FB89C6}" srcId="{2DEA8EC8-FC8C-4D2D-B4BF-A71743747ECC}" destId="{AC2FCB58-C438-45CD-B6AF-8223E0A78275}" srcOrd="1" destOrd="0" parTransId="{E30B174A-6C6C-4C91-A75D-50A41ACC09C8}" sibTransId="{D7CC5C66-371A-4B94-94FB-A0B8EF089D72}"/>
    <dgm:cxn modelId="{A5A01E53-B651-412E-92B2-A52BC7BA8F4D}" type="presOf" srcId="{EF7858B3-6810-4D6B-ACAF-BBB68E3779C7}" destId="{C8849750-2909-4621-A7A9-CC03A1DBE3E7}" srcOrd="0" destOrd="0" presId="urn:microsoft.com/office/officeart/2005/8/layout/hList2"/>
    <dgm:cxn modelId="{9C603173-C2B7-4C41-BD5C-5A1E50988B47}" srcId="{5A8D7655-FC56-4C24-815D-5E6982D89D85}" destId="{5B9F29A8-F910-4EA1-9A0D-3C53DA4E89A5}" srcOrd="2" destOrd="0" parTransId="{F5942E01-F11D-4A99-8C0B-EC3CDC023E2B}" sibTransId="{BA9DE7FA-4F18-4C47-B675-BF18EA06286D}"/>
    <dgm:cxn modelId="{C7D3DC54-CF6C-4307-9F2B-982FA1500A1B}" srcId="{5A8D7655-FC56-4C24-815D-5E6982D89D85}" destId="{9B3AFC3E-AC95-4A2D-A35A-40CFC9CF8D9E}" srcOrd="3" destOrd="0" parTransId="{1388E432-DDA3-451F-A4A9-98BDC3B058DF}" sibTransId="{9DA62858-F48C-4AE3-8842-C12B15731B19}"/>
    <dgm:cxn modelId="{556D5B57-F8DB-459E-A2E6-B8035C725747}" type="presOf" srcId="{160DE891-4BE7-4726-85BD-FAF9D32D38CD}" destId="{CD2BF6D3-0ED7-4317-8C62-322D224E99C1}" srcOrd="0" destOrd="0" presId="urn:microsoft.com/office/officeart/2005/8/layout/hList2"/>
    <dgm:cxn modelId="{877F6E7C-8D9F-4436-B904-BAD8A2F14BF1}" srcId="{0069F57D-F27D-4988-BEEF-A171F41A3D49}" destId="{160DE891-4BE7-4726-85BD-FAF9D32D38CD}" srcOrd="0" destOrd="0" parTransId="{9817450D-5F90-4FE8-8686-E2A3C60E6AEA}" sibTransId="{5D85BC66-39D1-46AB-A0AD-7AE0066BAECD}"/>
    <dgm:cxn modelId="{C3F2667E-AC42-427E-868A-4C2DA0B8BA6A}" type="presOf" srcId="{CABC2726-47EA-47E3-AF2D-D63E40AA703D}" destId="{E2D051A7-0C4A-4555-ACBB-DEE069FA963C}" srcOrd="0" destOrd="0" presId="urn:microsoft.com/office/officeart/2005/8/layout/hList2"/>
    <dgm:cxn modelId="{50E87786-30B1-4F0D-AB38-8E5B440C984A}" srcId="{B8492C49-18FD-47BB-AFDD-D9A31240E8AD}" destId="{2DEA8EC8-FC8C-4D2D-B4BF-A71743747ECC}" srcOrd="0" destOrd="0" parTransId="{8DC54FD1-D142-4275-9393-491B434B2A08}" sibTransId="{A119E30C-129A-47B8-9FA4-FD901936D2C2}"/>
    <dgm:cxn modelId="{31A80B8E-1370-461F-96FB-9DA0C19A3977}" srcId="{0069F57D-F27D-4988-BEEF-A171F41A3D49}" destId="{013BF824-ACE1-455A-99B2-2E32578E651E}" srcOrd="1" destOrd="0" parTransId="{5FD65C05-8218-4D2C-905E-3FB234F268E9}" sibTransId="{42184C99-6A88-49A5-A5CA-C8A946A97A76}"/>
    <dgm:cxn modelId="{C9C175AE-F177-41C4-9376-1BF9C8756C5B}" srcId="{2DEA8EC8-FC8C-4D2D-B4BF-A71743747ECC}" destId="{EF7858B3-6810-4D6B-ACAF-BBB68E3779C7}" srcOrd="0" destOrd="0" parTransId="{97997AA2-1BE8-411C-92D3-A1D5A18816F2}" sibTransId="{013B2461-16D2-4CC1-9C1D-FA353830DEE1}"/>
    <dgm:cxn modelId="{5FE20FB1-177B-47EA-8EF4-4C2E6BDCF564}" srcId="{0069F57D-F27D-4988-BEEF-A171F41A3D49}" destId="{44D881F7-46BA-475E-B714-5E4553647061}" srcOrd="3" destOrd="0" parTransId="{3324FB3A-E932-4AA8-9398-95830585132B}" sibTransId="{1D7AA0A6-3F12-494B-B73C-72D5B3AEFDEC}"/>
    <dgm:cxn modelId="{383EAEBB-D719-42ED-AF7F-B16E6E60A2F2}" type="presOf" srcId="{2DEA8EC8-FC8C-4D2D-B4BF-A71743747ECC}" destId="{D5034AD3-5074-42A4-A647-35BA3ABB711D}" srcOrd="0" destOrd="0" presId="urn:microsoft.com/office/officeart/2005/8/layout/hList2"/>
    <dgm:cxn modelId="{B03ECBBF-D9D7-49FB-BEF7-BB29BA6D90C5}" srcId="{B8492C49-18FD-47BB-AFDD-D9A31240E8AD}" destId="{0069F57D-F27D-4988-BEEF-A171F41A3D49}" srcOrd="2" destOrd="0" parTransId="{33D2E8ED-66ED-46DB-BF4C-79819566451D}" sibTransId="{B705E2ED-978A-465F-B184-2245B185E85D}"/>
    <dgm:cxn modelId="{97881ED2-7C98-4383-8B0A-CFAC69E7B74F}" type="presOf" srcId="{DD8ECFC0-1E6D-4505-8A38-66D8EE828B92}" destId="{CD2BF6D3-0ED7-4317-8C62-322D224E99C1}" srcOrd="0" destOrd="2" presId="urn:microsoft.com/office/officeart/2005/8/layout/hList2"/>
    <dgm:cxn modelId="{380A26DC-8219-4584-B3C0-EBBCEF4AE1C4}" srcId="{5A8D7655-FC56-4C24-815D-5E6982D89D85}" destId="{CABC2726-47EA-47E3-AF2D-D63E40AA703D}" srcOrd="0" destOrd="0" parTransId="{77048FF5-87F0-43BC-8E23-80834587A137}" sibTransId="{56939C60-2E69-48DB-B37B-72D44F6BBB25}"/>
    <dgm:cxn modelId="{EA3907E3-59B2-463C-87E7-5AC2EC275135}" type="presOf" srcId="{B8492C49-18FD-47BB-AFDD-D9A31240E8AD}" destId="{62F96F54-AC40-42EC-B9B5-912CACE62D4D}" srcOrd="0" destOrd="0" presId="urn:microsoft.com/office/officeart/2005/8/layout/hList2"/>
    <dgm:cxn modelId="{2078D8FC-ADFF-450F-A38E-9F2B840E83E6}" type="presOf" srcId="{5B9F29A8-F910-4EA1-9A0D-3C53DA4E89A5}" destId="{E2D051A7-0C4A-4555-ACBB-DEE069FA963C}" srcOrd="0" destOrd="2" presId="urn:microsoft.com/office/officeart/2005/8/layout/hList2"/>
    <dgm:cxn modelId="{80AFAF9F-F105-4D1B-BDBD-6B8FBBAA99F4}" type="presParOf" srcId="{62F96F54-AC40-42EC-B9B5-912CACE62D4D}" destId="{DFB5B941-4097-4395-81F6-161F6C2DDC8F}" srcOrd="0" destOrd="0" presId="urn:microsoft.com/office/officeart/2005/8/layout/hList2"/>
    <dgm:cxn modelId="{1ACD7CAF-9EDC-4B16-B4F8-6CCEF31CF663}" type="presParOf" srcId="{DFB5B941-4097-4395-81F6-161F6C2DDC8F}" destId="{89637FDD-3680-4C7D-93F6-8EDF8961EC97}" srcOrd="0" destOrd="0" presId="urn:microsoft.com/office/officeart/2005/8/layout/hList2"/>
    <dgm:cxn modelId="{5EC70DCA-5AFE-4FE7-BC4B-AD0C17B8D0F2}" type="presParOf" srcId="{DFB5B941-4097-4395-81F6-161F6C2DDC8F}" destId="{C8849750-2909-4621-A7A9-CC03A1DBE3E7}" srcOrd="1" destOrd="0" presId="urn:microsoft.com/office/officeart/2005/8/layout/hList2"/>
    <dgm:cxn modelId="{35E94C18-B508-4759-993F-266773141258}" type="presParOf" srcId="{DFB5B941-4097-4395-81F6-161F6C2DDC8F}" destId="{D5034AD3-5074-42A4-A647-35BA3ABB711D}" srcOrd="2" destOrd="0" presId="urn:microsoft.com/office/officeart/2005/8/layout/hList2"/>
    <dgm:cxn modelId="{9BF2C775-845A-4B58-B87B-834E5581A765}" type="presParOf" srcId="{62F96F54-AC40-42EC-B9B5-912CACE62D4D}" destId="{0A476236-DD3A-4F3A-98F5-5EEAFCC7F1D2}" srcOrd="1" destOrd="0" presId="urn:microsoft.com/office/officeart/2005/8/layout/hList2"/>
    <dgm:cxn modelId="{3A137587-61F7-4EE0-B453-55F1816B91D9}" type="presParOf" srcId="{62F96F54-AC40-42EC-B9B5-912CACE62D4D}" destId="{6E032E2D-1517-4F03-9FCF-33B298219C14}" srcOrd="2" destOrd="0" presId="urn:microsoft.com/office/officeart/2005/8/layout/hList2"/>
    <dgm:cxn modelId="{9BFCEB86-694E-41BA-A1AA-CDC4C346D478}" type="presParOf" srcId="{6E032E2D-1517-4F03-9FCF-33B298219C14}" destId="{B9C7F635-E6CA-4651-ACF1-8BAF42D1EAAF}" srcOrd="0" destOrd="0" presId="urn:microsoft.com/office/officeart/2005/8/layout/hList2"/>
    <dgm:cxn modelId="{1770CF4E-F75E-4C7C-9BD4-DE9C3D1DE10F}" type="presParOf" srcId="{6E032E2D-1517-4F03-9FCF-33B298219C14}" destId="{E2D051A7-0C4A-4555-ACBB-DEE069FA963C}" srcOrd="1" destOrd="0" presId="urn:microsoft.com/office/officeart/2005/8/layout/hList2"/>
    <dgm:cxn modelId="{EAD004DB-6495-4F47-80CA-0A05B90F63C0}" type="presParOf" srcId="{6E032E2D-1517-4F03-9FCF-33B298219C14}" destId="{0F0B79B3-1F26-41DE-A9B9-C8E363240173}" srcOrd="2" destOrd="0" presId="urn:microsoft.com/office/officeart/2005/8/layout/hList2"/>
    <dgm:cxn modelId="{7F27E3E4-B905-4ECF-BD37-62F1A66E888D}" type="presParOf" srcId="{62F96F54-AC40-42EC-B9B5-912CACE62D4D}" destId="{C6D074A1-439C-4760-85E6-F34CC65F53BD}" srcOrd="3" destOrd="0" presId="urn:microsoft.com/office/officeart/2005/8/layout/hList2"/>
    <dgm:cxn modelId="{214D6442-BA59-4920-81E3-2799D90804C5}" type="presParOf" srcId="{62F96F54-AC40-42EC-B9B5-912CACE62D4D}" destId="{E185AC90-22D5-4D4A-AC44-61750A0D8F64}" srcOrd="4" destOrd="0" presId="urn:microsoft.com/office/officeart/2005/8/layout/hList2"/>
    <dgm:cxn modelId="{C305ADD3-F9BD-4F48-B4A6-B033AED00538}" type="presParOf" srcId="{E185AC90-22D5-4D4A-AC44-61750A0D8F64}" destId="{D1FCB626-9AEF-4097-A228-173641B5A538}" srcOrd="0" destOrd="0" presId="urn:microsoft.com/office/officeart/2005/8/layout/hList2"/>
    <dgm:cxn modelId="{6AFD6661-F315-4A99-B90E-E8EA4D60E746}" type="presParOf" srcId="{E185AC90-22D5-4D4A-AC44-61750A0D8F64}" destId="{CD2BF6D3-0ED7-4317-8C62-322D224E99C1}" srcOrd="1" destOrd="0" presId="urn:microsoft.com/office/officeart/2005/8/layout/hList2"/>
    <dgm:cxn modelId="{2E5950D3-27FA-49C2-897F-E7E969CB4561}" type="presParOf" srcId="{E185AC90-22D5-4D4A-AC44-61750A0D8F64}" destId="{CCD6F9F1-02AD-42A8-A418-E224DD83A7CE}"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95D2A2-CE60-4578-9462-339DCA6127B4}" type="doc">
      <dgm:prSet loTypeId="urn:microsoft.com/office/officeart/2005/8/layout/hList2" loCatId="list" qsTypeId="urn:microsoft.com/office/officeart/2005/8/quickstyle/simple1" qsCatId="simple" csTypeId="urn:microsoft.com/office/officeart/2005/8/colors/colorful3" csCatId="colorful" phldr="1"/>
      <dgm:spPr/>
      <dgm:t>
        <a:bodyPr/>
        <a:lstStyle/>
        <a:p>
          <a:endParaRPr lang="en-US"/>
        </a:p>
      </dgm:t>
    </dgm:pt>
    <dgm:pt modelId="{B97ED8D7-9E4F-4543-AEB6-E160EACE1E3C}">
      <dgm:prSet phldrT="[Text]"/>
      <dgm:spPr/>
      <dgm:t>
        <a:bodyPr/>
        <a:lstStyle/>
        <a:p>
          <a:r>
            <a:rPr lang="en-US" dirty="0">
              <a:latin typeface="Century Schoolbook" panose="02040604050505020304" pitchFamily="18" charset="0"/>
            </a:rPr>
            <a:t>How to Achieve Budget Neutrality</a:t>
          </a:r>
        </a:p>
      </dgm:t>
    </dgm:pt>
    <dgm:pt modelId="{8AE86D82-FAA8-42B2-BCA7-42B121081116}" type="parTrans" cxnId="{4FAF5E8E-64FF-4747-BCF0-DC547B4667FD}">
      <dgm:prSet/>
      <dgm:spPr/>
      <dgm:t>
        <a:bodyPr/>
        <a:lstStyle/>
        <a:p>
          <a:endParaRPr lang="en-US"/>
        </a:p>
      </dgm:t>
    </dgm:pt>
    <dgm:pt modelId="{4B84C360-696D-474B-9DBC-9931652A1ABA}" type="sibTrans" cxnId="{4FAF5E8E-64FF-4747-BCF0-DC547B4667FD}">
      <dgm:prSet/>
      <dgm:spPr/>
      <dgm:t>
        <a:bodyPr/>
        <a:lstStyle/>
        <a:p>
          <a:endParaRPr lang="en-US"/>
        </a:p>
      </dgm:t>
    </dgm:pt>
    <dgm:pt modelId="{489C3669-1257-4746-8C09-35DCA595EA6A}">
      <dgm:prSet phldrT="[Text]" custT="1"/>
      <dgm:spPr/>
      <dgm:t>
        <a:bodyPr/>
        <a:lstStyle/>
        <a:p>
          <a:r>
            <a:rPr lang="en-US" sz="2000" b="0" dirty="0">
              <a:latin typeface="Century Schoolbook" panose="02040604050505020304" pitchFamily="18" charset="0"/>
            </a:rPr>
            <a:t>Identifying Medicaid costs saved.</a:t>
          </a:r>
          <a:endParaRPr lang="en-US" sz="2000" dirty="0">
            <a:latin typeface="Century Schoolbook" panose="02040604050505020304" pitchFamily="18" charset="0"/>
          </a:endParaRPr>
        </a:p>
      </dgm:t>
    </dgm:pt>
    <dgm:pt modelId="{838AECF6-277B-457A-98F1-E2CF25DA0AAB}" type="parTrans" cxnId="{77750916-0D27-4952-B767-ACC1C23FC319}">
      <dgm:prSet/>
      <dgm:spPr/>
      <dgm:t>
        <a:bodyPr/>
        <a:lstStyle/>
        <a:p>
          <a:endParaRPr lang="en-US"/>
        </a:p>
      </dgm:t>
    </dgm:pt>
    <dgm:pt modelId="{B65E02CA-E01F-4B90-AB66-231B2CFE6B2B}" type="sibTrans" cxnId="{77750916-0D27-4952-B767-ACC1C23FC319}">
      <dgm:prSet/>
      <dgm:spPr/>
      <dgm:t>
        <a:bodyPr/>
        <a:lstStyle/>
        <a:p>
          <a:endParaRPr lang="en-US"/>
        </a:p>
      </dgm:t>
    </dgm:pt>
    <dgm:pt modelId="{05887459-59A2-4465-BF2D-6632CDCC5BC9}">
      <dgm:prSet phldrT="[Text]"/>
      <dgm:spPr/>
      <dgm:t>
        <a:bodyPr/>
        <a:lstStyle/>
        <a:p>
          <a:r>
            <a:rPr lang="en-US" dirty="0">
              <a:latin typeface="Century Schoolbook" panose="02040604050505020304" pitchFamily="18" charset="0"/>
            </a:rPr>
            <a:t>Others</a:t>
          </a:r>
        </a:p>
      </dgm:t>
    </dgm:pt>
    <dgm:pt modelId="{7744FE0B-ED13-44B8-B528-5017EDE4805E}" type="parTrans" cxnId="{CC1956CA-84DB-4B89-88A6-D0F4FACAFC40}">
      <dgm:prSet/>
      <dgm:spPr/>
      <dgm:t>
        <a:bodyPr/>
        <a:lstStyle/>
        <a:p>
          <a:endParaRPr lang="en-US"/>
        </a:p>
      </dgm:t>
    </dgm:pt>
    <dgm:pt modelId="{11ECB021-6518-4AF0-B3DE-F6041F964C67}" type="sibTrans" cxnId="{CC1956CA-84DB-4B89-88A6-D0F4FACAFC40}">
      <dgm:prSet/>
      <dgm:spPr/>
      <dgm:t>
        <a:bodyPr/>
        <a:lstStyle/>
        <a:p>
          <a:endParaRPr lang="en-US"/>
        </a:p>
      </dgm:t>
    </dgm:pt>
    <dgm:pt modelId="{AB741919-C753-4114-95A7-520C66A1CD22}">
      <dgm:prSet phldrT="[Text]" custT="1"/>
      <dgm:spPr/>
      <dgm:t>
        <a:bodyPr/>
        <a:lstStyle/>
        <a:p>
          <a:r>
            <a:rPr lang="en-US" sz="5400" dirty="0">
              <a:latin typeface="Century Schoolbook" panose="02040604050505020304" pitchFamily="18" charset="0"/>
            </a:rPr>
            <a:t>????</a:t>
          </a:r>
        </a:p>
      </dgm:t>
    </dgm:pt>
    <dgm:pt modelId="{4A7DA5E6-544A-49C9-9A33-241DCFBF79A5}" type="parTrans" cxnId="{96E86F09-F3BA-4962-9939-240205F2172B}">
      <dgm:prSet/>
      <dgm:spPr/>
      <dgm:t>
        <a:bodyPr/>
        <a:lstStyle/>
        <a:p>
          <a:endParaRPr lang="en-US"/>
        </a:p>
      </dgm:t>
    </dgm:pt>
    <dgm:pt modelId="{841C1565-D40C-494D-81FC-460ACCC767D3}" type="sibTrans" cxnId="{96E86F09-F3BA-4962-9939-240205F2172B}">
      <dgm:prSet/>
      <dgm:spPr/>
      <dgm:t>
        <a:bodyPr/>
        <a:lstStyle/>
        <a:p>
          <a:endParaRPr lang="en-US"/>
        </a:p>
      </dgm:t>
    </dgm:pt>
    <dgm:pt modelId="{6507D3B0-0F35-490A-B162-68356D6F0B84}">
      <dgm:prSet custT="1"/>
      <dgm:spPr/>
      <dgm:t>
        <a:bodyPr/>
        <a:lstStyle/>
        <a:p>
          <a:r>
            <a:rPr lang="en-US" sz="2000" b="0" dirty="0">
              <a:latin typeface="Century Schoolbook" panose="02040604050505020304" pitchFamily="18" charset="0"/>
            </a:rPr>
            <a:t>Comparing Medicaid costs populations currently incur to costs saved.</a:t>
          </a:r>
        </a:p>
      </dgm:t>
    </dgm:pt>
    <dgm:pt modelId="{AC37E734-9EFE-41C7-B078-AAF45F053F88}" type="parTrans" cxnId="{88195315-76A6-40EB-834E-E50B8C9CCD5C}">
      <dgm:prSet/>
      <dgm:spPr/>
      <dgm:t>
        <a:bodyPr/>
        <a:lstStyle/>
        <a:p>
          <a:endParaRPr lang="en-US"/>
        </a:p>
      </dgm:t>
    </dgm:pt>
    <dgm:pt modelId="{26134BDA-5A67-4915-8E74-3E2F591C4E7F}" type="sibTrans" cxnId="{88195315-76A6-40EB-834E-E50B8C9CCD5C}">
      <dgm:prSet/>
      <dgm:spPr/>
      <dgm:t>
        <a:bodyPr/>
        <a:lstStyle/>
        <a:p>
          <a:endParaRPr lang="en-US"/>
        </a:p>
      </dgm:t>
    </dgm:pt>
    <dgm:pt modelId="{B1B356DE-F605-4D91-BD8F-A7FC094D2673}">
      <dgm:prSet custT="1"/>
      <dgm:spPr/>
      <dgm:t>
        <a:bodyPr/>
        <a:lstStyle/>
        <a:p>
          <a:r>
            <a:rPr lang="en-US" sz="2000" b="0" dirty="0">
              <a:latin typeface="Century Schoolbook" panose="02040604050505020304" pitchFamily="18" charset="0"/>
            </a:rPr>
            <a:t>Determining a threshold of potential savings to establish federal budget neutrality.</a:t>
          </a:r>
          <a:endParaRPr lang="en-US" sz="2000" dirty="0">
            <a:latin typeface="Century Schoolbook" panose="02040604050505020304" pitchFamily="18" charset="0"/>
          </a:endParaRPr>
        </a:p>
      </dgm:t>
    </dgm:pt>
    <dgm:pt modelId="{9BCCC3F5-6BB3-464A-B437-EFA870B62C19}" type="parTrans" cxnId="{9821674A-0A6F-4E54-9034-08D0712A67C4}">
      <dgm:prSet/>
      <dgm:spPr/>
      <dgm:t>
        <a:bodyPr/>
        <a:lstStyle/>
        <a:p>
          <a:endParaRPr lang="en-US"/>
        </a:p>
      </dgm:t>
    </dgm:pt>
    <dgm:pt modelId="{945B2D17-F1BA-4A08-8184-7431315010B0}" type="sibTrans" cxnId="{9821674A-0A6F-4E54-9034-08D0712A67C4}">
      <dgm:prSet/>
      <dgm:spPr/>
      <dgm:t>
        <a:bodyPr/>
        <a:lstStyle/>
        <a:p>
          <a:endParaRPr lang="en-US"/>
        </a:p>
      </dgm:t>
    </dgm:pt>
    <dgm:pt modelId="{9C2FA103-AEAB-4975-8B0B-484A78EB57F6}">
      <dgm:prSet phldrT="[Text]" custT="1"/>
      <dgm:spPr/>
      <dgm:t>
        <a:bodyPr/>
        <a:lstStyle/>
        <a:p>
          <a:endParaRPr lang="en-US" sz="2000" dirty="0">
            <a:latin typeface="Century Schoolbook" panose="02040604050505020304" pitchFamily="18" charset="0"/>
          </a:endParaRPr>
        </a:p>
      </dgm:t>
    </dgm:pt>
    <dgm:pt modelId="{E54925F7-E522-4EDA-9F3F-F0CFDF05C61D}" type="parTrans" cxnId="{45CBF6F8-3A67-46AC-9F94-8D4764E0C244}">
      <dgm:prSet/>
      <dgm:spPr/>
      <dgm:t>
        <a:bodyPr/>
        <a:lstStyle/>
        <a:p>
          <a:endParaRPr lang="en-US"/>
        </a:p>
      </dgm:t>
    </dgm:pt>
    <dgm:pt modelId="{9ED2A32C-E7A4-4CAE-9973-319BBE6939EB}" type="sibTrans" cxnId="{45CBF6F8-3A67-46AC-9F94-8D4764E0C244}">
      <dgm:prSet/>
      <dgm:spPr/>
      <dgm:t>
        <a:bodyPr/>
        <a:lstStyle/>
        <a:p>
          <a:endParaRPr lang="en-US"/>
        </a:p>
      </dgm:t>
    </dgm:pt>
    <dgm:pt modelId="{1AEA52D8-FE47-47E2-A79C-5BE88B46399F}" type="pres">
      <dgm:prSet presAssocID="{B795D2A2-CE60-4578-9462-339DCA6127B4}" presName="linearFlow" presStyleCnt="0">
        <dgm:presLayoutVars>
          <dgm:dir/>
          <dgm:animLvl val="lvl"/>
          <dgm:resizeHandles/>
        </dgm:presLayoutVars>
      </dgm:prSet>
      <dgm:spPr/>
    </dgm:pt>
    <dgm:pt modelId="{F3214BD9-5C44-4686-B4C4-305FC23E5B47}" type="pres">
      <dgm:prSet presAssocID="{B97ED8D7-9E4F-4543-AEB6-E160EACE1E3C}" presName="compositeNode" presStyleCnt="0">
        <dgm:presLayoutVars>
          <dgm:bulletEnabled val="1"/>
        </dgm:presLayoutVars>
      </dgm:prSet>
      <dgm:spPr/>
    </dgm:pt>
    <dgm:pt modelId="{2A5B3F12-F2B0-45D9-86AA-AF13169A563E}" type="pres">
      <dgm:prSet presAssocID="{B97ED8D7-9E4F-4543-AEB6-E160EACE1E3C}" presName="imag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C8909122-7D8C-4DA5-BF39-4B1114B4F80C}" type="pres">
      <dgm:prSet presAssocID="{B97ED8D7-9E4F-4543-AEB6-E160EACE1E3C}" presName="childNode" presStyleLbl="node1" presStyleIdx="0" presStyleCnt="2" custScaleX="101541" custScaleY="120493" custLinFactNeighborX="939" custLinFactNeighborY="2604">
        <dgm:presLayoutVars>
          <dgm:bulletEnabled val="1"/>
        </dgm:presLayoutVars>
      </dgm:prSet>
      <dgm:spPr/>
    </dgm:pt>
    <dgm:pt modelId="{E3C36356-4CF3-4E36-AFA9-4634EF7BF882}" type="pres">
      <dgm:prSet presAssocID="{B97ED8D7-9E4F-4543-AEB6-E160EACE1E3C}" presName="parentNode" presStyleLbl="revTx" presStyleIdx="0" presStyleCnt="2">
        <dgm:presLayoutVars>
          <dgm:chMax val="0"/>
          <dgm:bulletEnabled val="1"/>
        </dgm:presLayoutVars>
      </dgm:prSet>
      <dgm:spPr/>
    </dgm:pt>
    <dgm:pt modelId="{82823F45-3865-4763-9950-7ECA118A03EC}" type="pres">
      <dgm:prSet presAssocID="{4B84C360-696D-474B-9DBC-9931652A1ABA}" presName="sibTrans" presStyleCnt="0"/>
      <dgm:spPr/>
    </dgm:pt>
    <dgm:pt modelId="{02750B48-CD7C-4F45-8CB2-EBF59C659150}" type="pres">
      <dgm:prSet presAssocID="{05887459-59A2-4465-BF2D-6632CDCC5BC9}" presName="compositeNode" presStyleCnt="0">
        <dgm:presLayoutVars>
          <dgm:bulletEnabled val="1"/>
        </dgm:presLayoutVars>
      </dgm:prSet>
      <dgm:spPr/>
    </dgm:pt>
    <dgm:pt modelId="{6AB0DEE3-4A4C-4AC4-8EA4-E2E713D34A44}" type="pres">
      <dgm:prSet presAssocID="{05887459-59A2-4465-BF2D-6632CDCC5BC9}" presName="imag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BA5B4245-0CE0-4AC6-800B-5D72C13A2D03}" type="pres">
      <dgm:prSet presAssocID="{05887459-59A2-4465-BF2D-6632CDCC5BC9}" presName="childNode" presStyleLbl="node1" presStyleIdx="1" presStyleCnt="2">
        <dgm:presLayoutVars>
          <dgm:bulletEnabled val="1"/>
        </dgm:presLayoutVars>
      </dgm:prSet>
      <dgm:spPr/>
    </dgm:pt>
    <dgm:pt modelId="{D9DAE6D0-990C-4BE0-A0C6-B65773A42758}" type="pres">
      <dgm:prSet presAssocID="{05887459-59A2-4465-BF2D-6632CDCC5BC9}" presName="parentNode" presStyleLbl="revTx" presStyleIdx="1" presStyleCnt="2">
        <dgm:presLayoutVars>
          <dgm:chMax val="0"/>
          <dgm:bulletEnabled val="1"/>
        </dgm:presLayoutVars>
      </dgm:prSet>
      <dgm:spPr/>
    </dgm:pt>
  </dgm:ptLst>
  <dgm:cxnLst>
    <dgm:cxn modelId="{96E86F09-F3BA-4962-9939-240205F2172B}" srcId="{05887459-59A2-4465-BF2D-6632CDCC5BC9}" destId="{AB741919-C753-4114-95A7-520C66A1CD22}" srcOrd="0" destOrd="0" parTransId="{4A7DA5E6-544A-49C9-9A33-241DCFBF79A5}" sibTransId="{841C1565-D40C-494D-81FC-460ACCC767D3}"/>
    <dgm:cxn modelId="{88195315-76A6-40EB-834E-E50B8C9CCD5C}" srcId="{B97ED8D7-9E4F-4543-AEB6-E160EACE1E3C}" destId="{6507D3B0-0F35-490A-B162-68356D6F0B84}" srcOrd="2" destOrd="0" parTransId="{AC37E734-9EFE-41C7-B078-AAF45F053F88}" sibTransId="{26134BDA-5A67-4915-8E74-3E2F591C4E7F}"/>
    <dgm:cxn modelId="{77750916-0D27-4952-B767-ACC1C23FC319}" srcId="{B97ED8D7-9E4F-4543-AEB6-E160EACE1E3C}" destId="{489C3669-1257-4746-8C09-35DCA595EA6A}" srcOrd="1" destOrd="0" parTransId="{838AECF6-277B-457A-98F1-E2CF25DA0AAB}" sibTransId="{B65E02CA-E01F-4B90-AB66-231B2CFE6B2B}"/>
    <dgm:cxn modelId="{9104E71E-3A56-4CC7-87E4-E08C7CEB1E79}" type="presOf" srcId="{B1B356DE-F605-4D91-BD8F-A7FC094D2673}" destId="{C8909122-7D8C-4DA5-BF39-4B1114B4F80C}" srcOrd="0" destOrd="3" presId="urn:microsoft.com/office/officeart/2005/8/layout/hList2"/>
    <dgm:cxn modelId="{C0A29B32-E5DB-4B75-97CC-BE1B317C27D4}" type="presOf" srcId="{9C2FA103-AEAB-4975-8B0B-484A78EB57F6}" destId="{C8909122-7D8C-4DA5-BF39-4B1114B4F80C}" srcOrd="0" destOrd="0" presId="urn:microsoft.com/office/officeart/2005/8/layout/hList2"/>
    <dgm:cxn modelId="{BB354A5D-217E-4398-9DFB-03C1C6409147}" type="presOf" srcId="{B795D2A2-CE60-4578-9462-339DCA6127B4}" destId="{1AEA52D8-FE47-47E2-A79C-5BE88B46399F}" srcOrd="0" destOrd="0" presId="urn:microsoft.com/office/officeart/2005/8/layout/hList2"/>
    <dgm:cxn modelId="{9821674A-0A6F-4E54-9034-08D0712A67C4}" srcId="{B97ED8D7-9E4F-4543-AEB6-E160EACE1E3C}" destId="{B1B356DE-F605-4D91-BD8F-A7FC094D2673}" srcOrd="3" destOrd="0" parTransId="{9BCCC3F5-6BB3-464A-B437-EFA870B62C19}" sibTransId="{945B2D17-F1BA-4A08-8184-7431315010B0}"/>
    <dgm:cxn modelId="{65884357-3448-4BB4-9036-6E621D8F1EF5}" type="presOf" srcId="{05887459-59A2-4465-BF2D-6632CDCC5BC9}" destId="{D9DAE6D0-990C-4BE0-A0C6-B65773A42758}" srcOrd="0" destOrd="0" presId="urn:microsoft.com/office/officeart/2005/8/layout/hList2"/>
    <dgm:cxn modelId="{C68DEE78-16A0-4D98-AD83-D9748C22D583}" type="presOf" srcId="{AB741919-C753-4114-95A7-520C66A1CD22}" destId="{BA5B4245-0CE0-4AC6-800B-5D72C13A2D03}" srcOrd="0" destOrd="0" presId="urn:microsoft.com/office/officeart/2005/8/layout/hList2"/>
    <dgm:cxn modelId="{5C6E417B-B839-4025-AAF0-0285481A55BE}" type="presOf" srcId="{B97ED8D7-9E4F-4543-AEB6-E160EACE1E3C}" destId="{E3C36356-4CF3-4E36-AFA9-4634EF7BF882}" srcOrd="0" destOrd="0" presId="urn:microsoft.com/office/officeart/2005/8/layout/hList2"/>
    <dgm:cxn modelId="{4FAF5E8E-64FF-4747-BCF0-DC547B4667FD}" srcId="{B795D2A2-CE60-4578-9462-339DCA6127B4}" destId="{B97ED8D7-9E4F-4543-AEB6-E160EACE1E3C}" srcOrd="0" destOrd="0" parTransId="{8AE86D82-FAA8-42B2-BCA7-42B121081116}" sibTransId="{4B84C360-696D-474B-9DBC-9931652A1ABA}"/>
    <dgm:cxn modelId="{CC1956CA-84DB-4B89-88A6-D0F4FACAFC40}" srcId="{B795D2A2-CE60-4578-9462-339DCA6127B4}" destId="{05887459-59A2-4465-BF2D-6632CDCC5BC9}" srcOrd="1" destOrd="0" parTransId="{7744FE0B-ED13-44B8-B528-5017EDE4805E}" sibTransId="{11ECB021-6518-4AF0-B3DE-F6041F964C67}"/>
    <dgm:cxn modelId="{B76266D0-5533-4CDB-9740-3C3649E05409}" type="presOf" srcId="{6507D3B0-0F35-490A-B162-68356D6F0B84}" destId="{C8909122-7D8C-4DA5-BF39-4B1114B4F80C}" srcOrd="0" destOrd="2" presId="urn:microsoft.com/office/officeart/2005/8/layout/hList2"/>
    <dgm:cxn modelId="{D09DD7D5-F515-4812-8561-61D689D3DBF2}" type="presOf" srcId="{489C3669-1257-4746-8C09-35DCA595EA6A}" destId="{C8909122-7D8C-4DA5-BF39-4B1114B4F80C}" srcOrd="0" destOrd="1" presId="urn:microsoft.com/office/officeart/2005/8/layout/hList2"/>
    <dgm:cxn modelId="{45CBF6F8-3A67-46AC-9F94-8D4764E0C244}" srcId="{B97ED8D7-9E4F-4543-AEB6-E160EACE1E3C}" destId="{9C2FA103-AEAB-4975-8B0B-484A78EB57F6}" srcOrd="0" destOrd="0" parTransId="{E54925F7-E522-4EDA-9F3F-F0CFDF05C61D}" sibTransId="{9ED2A32C-E7A4-4CAE-9973-319BBE6939EB}"/>
    <dgm:cxn modelId="{7269E083-5E94-4EA2-A9DD-5AF6FE5F57C7}" type="presParOf" srcId="{1AEA52D8-FE47-47E2-A79C-5BE88B46399F}" destId="{F3214BD9-5C44-4686-B4C4-305FC23E5B47}" srcOrd="0" destOrd="0" presId="urn:microsoft.com/office/officeart/2005/8/layout/hList2"/>
    <dgm:cxn modelId="{4AB438C1-8048-4282-84DC-DB1A70D8C08D}" type="presParOf" srcId="{F3214BD9-5C44-4686-B4C4-305FC23E5B47}" destId="{2A5B3F12-F2B0-45D9-86AA-AF13169A563E}" srcOrd="0" destOrd="0" presId="urn:microsoft.com/office/officeart/2005/8/layout/hList2"/>
    <dgm:cxn modelId="{662FEEB8-7036-4D68-B66F-ECFBEE31D7C6}" type="presParOf" srcId="{F3214BD9-5C44-4686-B4C4-305FC23E5B47}" destId="{C8909122-7D8C-4DA5-BF39-4B1114B4F80C}" srcOrd="1" destOrd="0" presId="urn:microsoft.com/office/officeart/2005/8/layout/hList2"/>
    <dgm:cxn modelId="{BFFE1CB0-3E76-4904-9B89-6F6A05AD977D}" type="presParOf" srcId="{F3214BD9-5C44-4686-B4C4-305FC23E5B47}" destId="{E3C36356-4CF3-4E36-AFA9-4634EF7BF882}" srcOrd="2" destOrd="0" presId="urn:microsoft.com/office/officeart/2005/8/layout/hList2"/>
    <dgm:cxn modelId="{07D00E6E-8640-49AB-B53E-C33CB4C15DFB}" type="presParOf" srcId="{1AEA52D8-FE47-47E2-A79C-5BE88B46399F}" destId="{82823F45-3865-4763-9950-7ECA118A03EC}" srcOrd="1" destOrd="0" presId="urn:microsoft.com/office/officeart/2005/8/layout/hList2"/>
    <dgm:cxn modelId="{F5D65519-ECE9-4727-87EF-811381F32046}" type="presParOf" srcId="{1AEA52D8-FE47-47E2-A79C-5BE88B46399F}" destId="{02750B48-CD7C-4F45-8CB2-EBF59C659150}" srcOrd="2" destOrd="0" presId="urn:microsoft.com/office/officeart/2005/8/layout/hList2"/>
    <dgm:cxn modelId="{8AC05BFD-4A2D-4AE0-9137-8553020406FE}" type="presParOf" srcId="{02750B48-CD7C-4F45-8CB2-EBF59C659150}" destId="{6AB0DEE3-4A4C-4AC4-8EA4-E2E713D34A44}" srcOrd="0" destOrd="0" presId="urn:microsoft.com/office/officeart/2005/8/layout/hList2"/>
    <dgm:cxn modelId="{22D6BD52-AFED-4B01-8BDA-DAB10A335CEF}" type="presParOf" srcId="{02750B48-CD7C-4F45-8CB2-EBF59C659150}" destId="{BA5B4245-0CE0-4AC6-800B-5D72C13A2D03}" srcOrd="1" destOrd="0" presId="urn:microsoft.com/office/officeart/2005/8/layout/hList2"/>
    <dgm:cxn modelId="{86970F4D-E7ED-4848-A19D-052BBCB611FE}" type="presParOf" srcId="{02750B48-CD7C-4F45-8CB2-EBF59C659150}" destId="{D9DAE6D0-990C-4BE0-A0C6-B65773A42758}"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F15760-C240-4B39-84C8-C9D1546D60DD}" type="doc">
      <dgm:prSet loTypeId="urn:microsoft.com/office/officeart/2005/8/layout/hChevron3" loCatId="process" qsTypeId="urn:microsoft.com/office/officeart/2005/8/quickstyle/simple1" qsCatId="simple" csTypeId="urn:microsoft.com/office/officeart/2005/8/colors/colorful4" csCatId="colorful" phldr="1"/>
      <dgm:spPr/>
    </dgm:pt>
    <dgm:pt modelId="{EB875564-263C-4445-AAF8-4E587930220D}">
      <dgm:prSet phldrT="[Text]"/>
      <dgm:spPr/>
      <dgm:t>
        <a:bodyPr/>
        <a:lstStyle/>
        <a:p>
          <a:r>
            <a:rPr lang="en-US" dirty="0">
              <a:latin typeface="Century Schoolbook" panose="02040604050505020304" pitchFamily="18" charset="0"/>
            </a:rPr>
            <a:t>Bridge Subsidy</a:t>
          </a:r>
        </a:p>
      </dgm:t>
    </dgm:pt>
    <dgm:pt modelId="{08BAA344-57DC-496E-8CC0-56D1BA5EB128}" type="parTrans" cxnId="{5E678A05-6110-4C14-BFCB-171E0D016A19}">
      <dgm:prSet/>
      <dgm:spPr/>
      <dgm:t>
        <a:bodyPr/>
        <a:lstStyle/>
        <a:p>
          <a:endParaRPr lang="en-US"/>
        </a:p>
      </dgm:t>
    </dgm:pt>
    <dgm:pt modelId="{9E411129-D31D-4D42-BB77-CDF16D70F746}" type="sibTrans" cxnId="{5E678A05-6110-4C14-BFCB-171E0D016A19}">
      <dgm:prSet/>
      <dgm:spPr/>
      <dgm:t>
        <a:bodyPr/>
        <a:lstStyle/>
        <a:p>
          <a:endParaRPr lang="en-US"/>
        </a:p>
      </dgm:t>
    </dgm:pt>
    <dgm:pt modelId="{70BD52B3-8FE7-4A7A-B10B-53F8C2567F50}">
      <dgm:prSet phldrT="[Text]"/>
      <dgm:spPr/>
      <dgm:t>
        <a:bodyPr/>
        <a:lstStyle/>
        <a:p>
          <a:r>
            <a:rPr lang="en-US" dirty="0">
              <a:latin typeface="Century Schoolbook" panose="02040604050505020304" pitchFamily="18" charset="0"/>
            </a:rPr>
            <a:t>Long-term subsidy</a:t>
          </a:r>
        </a:p>
      </dgm:t>
    </dgm:pt>
    <dgm:pt modelId="{FABDBC47-6470-4529-969D-358B9BC63EA9}" type="parTrans" cxnId="{5DBF8CEE-7646-4E2E-8945-AECCBD293977}">
      <dgm:prSet/>
      <dgm:spPr/>
      <dgm:t>
        <a:bodyPr/>
        <a:lstStyle/>
        <a:p>
          <a:endParaRPr lang="en-US"/>
        </a:p>
      </dgm:t>
    </dgm:pt>
    <dgm:pt modelId="{283F9074-4BEC-4F3F-9132-96A8C1D984D1}" type="sibTrans" cxnId="{5DBF8CEE-7646-4E2E-8945-AECCBD293977}">
      <dgm:prSet/>
      <dgm:spPr/>
      <dgm:t>
        <a:bodyPr/>
        <a:lstStyle/>
        <a:p>
          <a:endParaRPr lang="en-US"/>
        </a:p>
      </dgm:t>
    </dgm:pt>
    <dgm:pt modelId="{A735A8EE-47FC-4987-A866-5BD028A39907}" type="pres">
      <dgm:prSet presAssocID="{42F15760-C240-4B39-84C8-C9D1546D60DD}" presName="Name0" presStyleCnt="0">
        <dgm:presLayoutVars>
          <dgm:dir/>
          <dgm:resizeHandles val="exact"/>
        </dgm:presLayoutVars>
      </dgm:prSet>
      <dgm:spPr/>
    </dgm:pt>
    <dgm:pt modelId="{B16DAAE9-A02B-4B30-863E-CD685938F304}" type="pres">
      <dgm:prSet presAssocID="{EB875564-263C-4445-AAF8-4E587930220D}" presName="parTxOnly" presStyleLbl="node1" presStyleIdx="0" presStyleCnt="2" custLinFactNeighborX="6954" custLinFactNeighborY="885">
        <dgm:presLayoutVars>
          <dgm:bulletEnabled val="1"/>
        </dgm:presLayoutVars>
      </dgm:prSet>
      <dgm:spPr/>
    </dgm:pt>
    <dgm:pt modelId="{D73C1AB3-8F2A-4365-8C16-C7402E265889}" type="pres">
      <dgm:prSet presAssocID="{9E411129-D31D-4D42-BB77-CDF16D70F746}" presName="parSpace" presStyleCnt="0"/>
      <dgm:spPr/>
    </dgm:pt>
    <dgm:pt modelId="{C1D3A1E0-47F3-47CA-9A0E-40814E3D184D}" type="pres">
      <dgm:prSet presAssocID="{70BD52B3-8FE7-4A7A-B10B-53F8C2567F50}" presName="parTxOnly" presStyleLbl="node1" presStyleIdx="1" presStyleCnt="2" custLinFactNeighborX="7649">
        <dgm:presLayoutVars>
          <dgm:bulletEnabled val="1"/>
        </dgm:presLayoutVars>
      </dgm:prSet>
      <dgm:spPr/>
    </dgm:pt>
  </dgm:ptLst>
  <dgm:cxnLst>
    <dgm:cxn modelId="{5E678A05-6110-4C14-BFCB-171E0D016A19}" srcId="{42F15760-C240-4B39-84C8-C9D1546D60DD}" destId="{EB875564-263C-4445-AAF8-4E587930220D}" srcOrd="0" destOrd="0" parTransId="{08BAA344-57DC-496E-8CC0-56D1BA5EB128}" sibTransId="{9E411129-D31D-4D42-BB77-CDF16D70F746}"/>
    <dgm:cxn modelId="{B405F5BA-0C51-4493-83ED-57F47CBAF56F}" type="presOf" srcId="{42F15760-C240-4B39-84C8-C9D1546D60DD}" destId="{A735A8EE-47FC-4987-A866-5BD028A39907}" srcOrd="0" destOrd="0" presId="urn:microsoft.com/office/officeart/2005/8/layout/hChevron3"/>
    <dgm:cxn modelId="{4FECBBC3-1526-4EFE-B5DB-CC9DFDE7A9AE}" type="presOf" srcId="{70BD52B3-8FE7-4A7A-B10B-53F8C2567F50}" destId="{C1D3A1E0-47F3-47CA-9A0E-40814E3D184D}" srcOrd="0" destOrd="0" presId="urn:microsoft.com/office/officeart/2005/8/layout/hChevron3"/>
    <dgm:cxn modelId="{E5CF42C5-AE93-460F-BF9D-88AE06D330D4}" type="presOf" srcId="{EB875564-263C-4445-AAF8-4E587930220D}" destId="{B16DAAE9-A02B-4B30-863E-CD685938F304}" srcOrd="0" destOrd="0" presId="urn:microsoft.com/office/officeart/2005/8/layout/hChevron3"/>
    <dgm:cxn modelId="{5DBF8CEE-7646-4E2E-8945-AECCBD293977}" srcId="{42F15760-C240-4B39-84C8-C9D1546D60DD}" destId="{70BD52B3-8FE7-4A7A-B10B-53F8C2567F50}" srcOrd="1" destOrd="0" parTransId="{FABDBC47-6470-4529-969D-358B9BC63EA9}" sibTransId="{283F9074-4BEC-4F3F-9132-96A8C1D984D1}"/>
    <dgm:cxn modelId="{616A930E-B4E2-4FEC-AC6B-3EBFB080079B}" type="presParOf" srcId="{A735A8EE-47FC-4987-A866-5BD028A39907}" destId="{B16DAAE9-A02B-4B30-863E-CD685938F304}" srcOrd="0" destOrd="0" presId="urn:microsoft.com/office/officeart/2005/8/layout/hChevron3"/>
    <dgm:cxn modelId="{D1D6ED9D-4B52-4D6A-95FD-7F5E7A0BD7BE}" type="presParOf" srcId="{A735A8EE-47FC-4987-A866-5BD028A39907}" destId="{D73C1AB3-8F2A-4365-8C16-C7402E265889}" srcOrd="1" destOrd="0" presId="urn:microsoft.com/office/officeart/2005/8/layout/hChevron3"/>
    <dgm:cxn modelId="{32193AE7-A838-4B9B-8F78-D22F324FFBC5}" type="presParOf" srcId="{A735A8EE-47FC-4987-A866-5BD028A39907}" destId="{C1D3A1E0-47F3-47CA-9A0E-40814E3D184D}" srcOrd="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24CEB-60D0-FC4B-B5B0-12DD8152873F}">
      <dsp:nvSpPr>
        <dsp:cNvPr id="0" name=""/>
        <dsp:cNvSpPr/>
      </dsp:nvSpPr>
      <dsp:spPr>
        <a:xfrm>
          <a:off x="0" y="-9037"/>
          <a:ext cx="8166100" cy="3400054"/>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A479E40-0475-B547-89D6-01AE4FF7AFB5}">
      <dsp:nvSpPr>
        <dsp:cNvPr id="0" name=""/>
        <dsp:cNvSpPr/>
      </dsp:nvSpPr>
      <dsp:spPr>
        <a:xfrm>
          <a:off x="195496" y="104905"/>
          <a:ext cx="2473825" cy="237107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4F1C9ED-B20B-C440-AF3D-66E5EAFD2A39}">
      <dsp:nvSpPr>
        <dsp:cNvPr id="0" name=""/>
        <dsp:cNvSpPr/>
      </dsp:nvSpPr>
      <dsp:spPr>
        <a:xfrm rot="10800000">
          <a:off x="199071" y="2247908"/>
          <a:ext cx="2496889" cy="1202398"/>
        </a:xfrm>
        <a:prstGeom prst="round2SameRect">
          <a:avLst>
            <a:gd name="adj1" fmla="val 10500"/>
            <a:gd name="adj2" fmla="val 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Century Schoolbook"/>
              <a:cs typeface="Century Schoolbook"/>
            </a:rPr>
            <a:t>Improve lives of vulnerable people</a:t>
          </a:r>
        </a:p>
      </dsp:txBody>
      <dsp:txXfrm rot="10800000">
        <a:off x="236049" y="2247908"/>
        <a:ext cx="2422933" cy="1165420"/>
      </dsp:txXfrm>
    </dsp:sp>
    <dsp:sp modelId="{2F3C673D-5902-1A49-B60B-5FADEDFBA00E}">
      <dsp:nvSpPr>
        <dsp:cNvPr id="0" name=""/>
        <dsp:cNvSpPr/>
      </dsp:nvSpPr>
      <dsp:spPr>
        <a:xfrm>
          <a:off x="2821017" y="69935"/>
          <a:ext cx="2527611" cy="242108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9000" r="-29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8F880F3-4A9D-C143-A530-6D70E9B531A6}">
      <dsp:nvSpPr>
        <dsp:cNvPr id="0" name=""/>
        <dsp:cNvSpPr/>
      </dsp:nvSpPr>
      <dsp:spPr>
        <a:xfrm rot="10800000">
          <a:off x="2811700" y="2247906"/>
          <a:ext cx="2560260" cy="1192044"/>
        </a:xfrm>
        <a:prstGeom prst="round2SameRect">
          <a:avLst>
            <a:gd name="adj1" fmla="val 10500"/>
            <a:gd name="adj2" fmla="val 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Century Schoolbook"/>
              <a:cs typeface="Century Schoolbook"/>
            </a:rPr>
            <a:t>Maximize public resources</a:t>
          </a:r>
        </a:p>
      </dsp:txBody>
      <dsp:txXfrm rot="10800000">
        <a:off x="2848359" y="2247906"/>
        <a:ext cx="2486942" cy="1155385"/>
      </dsp:txXfrm>
    </dsp:sp>
    <dsp:sp modelId="{1ECAE3F6-F405-E645-8855-8779D3831D64}">
      <dsp:nvSpPr>
        <dsp:cNvPr id="0" name=""/>
        <dsp:cNvSpPr/>
      </dsp:nvSpPr>
      <dsp:spPr>
        <a:xfrm>
          <a:off x="5575299" y="38100"/>
          <a:ext cx="2335109" cy="235502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C82B820-D0AF-FC4C-9800-9113C0EDFEAD}">
      <dsp:nvSpPr>
        <dsp:cNvPr id="0" name=""/>
        <dsp:cNvSpPr/>
      </dsp:nvSpPr>
      <dsp:spPr>
        <a:xfrm rot="10800000">
          <a:off x="5524471" y="2277895"/>
          <a:ext cx="2414183" cy="1189203"/>
        </a:xfrm>
        <a:prstGeom prst="round2SameRect">
          <a:avLst>
            <a:gd name="adj1" fmla="val 10500"/>
            <a:gd name="adj2" fmla="val 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Century Schoolbook"/>
              <a:cs typeface="Century Schoolbook"/>
            </a:rPr>
            <a:t>Build strong, healthy communities</a:t>
          </a:r>
        </a:p>
      </dsp:txBody>
      <dsp:txXfrm rot="10800000">
        <a:off x="5561043" y="2277895"/>
        <a:ext cx="2341039" cy="11526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47775-3D3A-42DD-95F8-E1E159CEF268}">
      <dsp:nvSpPr>
        <dsp:cNvPr id="0" name=""/>
        <dsp:cNvSpPr/>
      </dsp:nvSpPr>
      <dsp:spPr>
        <a:xfrm rot="5400000">
          <a:off x="-157300" y="115567"/>
          <a:ext cx="1360524" cy="1139478"/>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entury Schoolbook" panose="02040604050505020304" pitchFamily="18" charset="0"/>
            </a:rPr>
            <a:t>California</a:t>
          </a:r>
        </a:p>
      </dsp:txBody>
      <dsp:txXfrm rot="-5400000">
        <a:off x="-46777" y="574783"/>
        <a:ext cx="1139478" cy="221046"/>
      </dsp:txXfrm>
    </dsp:sp>
    <dsp:sp modelId="{DDE41FF7-A2CB-46C2-A68B-9170DCC39D5A}">
      <dsp:nvSpPr>
        <dsp:cNvPr id="0" name=""/>
        <dsp:cNvSpPr/>
      </dsp:nvSpPr>
      <dsp:spPr>
        <a:xfrm rot="5400000">
          <a:off x="4295565" y="-3291376"/>
          <a:ext cx="884805" cy="7477647"/>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entury Schoolbook" panose="02040604050505020304" pitchFamily="18" charset="0"/>
            </a:rPr>
            <a:t>40% decrease in public costs among homeless GR recipients after moving into supportive housing (taking into consideration costs of housing).</a:t>
          </a:r>
        </a:p>
      </dsp:txBody>
      <dsp:txXfrm rot="-5400000">
        <a:off x="999145" y="48237"/>
        <a:ext cx="7434454" cy="798419"/>
      </dsp:txXfrm>
    </dsp:sp>
    <dsp:sp modelId="{981B80DE-18D4-428B-AD5B-B59E3E013911}">
      <dsp:nvSpPr>
        <dsp:cNvPr id="0" name=""/>
        <dsp:cNvSpPr/>
      </dsp:nvSpPr>
      <dsp:spPr>
        <a:xfrm rot="5400000">
          <a:off x="-250856" y="1424361"/>
          <a:ext cx="1360524" cy="952367"/>
        </a:xfrm>
        <a:prstGeom prst="chevron">
          <a:avLst/>
        </a:prstGeom>
        <a:solidFill>
          <a:schemeClr val="accent4">
            <a:hueOff val="406013"/>
            <a:satOff val="-7024"/>
            <a:lumOff val="-1503"/>
            <a:alphaOff val="0"/>
          </a:schemeClr>
        </a:solidFill>
        <a:ln w="25400" cap="flat" cmpd="sng" algn="ctr">
          <a:solidFill>
            <a:schemeClr val="accent4">
              <a:hueOff val="406013"/>
              <a:satOff val="-7024"/>
              <a:lumOff val="-150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entury Schoolbook" panose="02040604050505020304" pitchFamily="18" charset="0"/>
            </a:rPr>
            <a:t>Chicago</a:t>
          </a:r>
        </a:p>
      </dsp:txBody>
      <dsp:txXfrm rot="-5400000">
        <a:off x="-46777" y="1696467"/>
        <a:ext cx="952367" cy="408157"/>
      </dsp:txXfrm>
    </dsp:sp>
    <dsp:sp modelId="{A0D68640-659E-4AC9-8017-0BED6F73D35F}">
      <dsp:nvSpPr>
        <dsp:cNvPr id="0" name=""/>
        <dsp:cNvSpPr/>
      </dsp:nvSpPr>
      <dsp:spPr>
        <a:xfrm rot="5400000">
          <a:off x="4202242" y="-2075772"/>
          <a:ext cx="884340" cy="7476451"/>
        </a:xfrm>
        <a:prstGeom prst="round2SameRect">
          <a:avLst/>
        </a:prstGeom>
        <a:solidFill>
          <a:schemeClr val="lt1">
            <a:alpha val="90000"/>
            <a:hueOff val="0"/>
            <a:satOff val="0"/>
            <a:lumOff val="0"/>
            <a:alphaOff val="0"/>
          </a:schemeClr>
        </a:solidFill>
        <a:ln w="25400" cap="flat" cmpd="sng" algn="ctr">
          <a:solidFill>
            <a:schemeClr val="accent4">
              <a:hueOff val="406013"/>
              <a:satOff val="-7024"/>
              <a:lumOff val="-15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Century Schoolbook" panose="02040604050505020304" pitchFamily="18" charset="0"/>
            </a:rPr>
            <a:t>$6,307 reduction in costs per year, compared to control group</a:t>
          </a:r>
          <a:r>
            <a:rPr lang="en-US" sz="2000" kern="1200" dirty="0"/>
            <a:t>.</a:t>
          </a:r>
        </a:p>
      </dsp:txBody>
      <dsp:txXfrm rot="-5400000">
        <a:off x="906187" y="1263453"/>
        <a:ext cx="7433281" cy="798000"/>
      </dsp:txXfrm>
    </dsp:sp>
    <dsp:sp modelId="{92F58B94-B368-41F6-B52A-A4276695B1A8}">
      <dsp:nvSpPr>
        <dsp:cNvPr id="0" name=""/>
        <dsp:cNvSpPr/>
      </dsp:nvSpPr>
      <dsp:spPr>
        <a:xfrm rot="5400000">
          <a:off x="-250856" y="2639598"/>
          <a:ext cx="1360524" cy="952367"/>
        </a:xfrm>
        <a:prstGeom prst="chevron">
          <a:avLst/>
        </a:prstGeom>
        <a:solidFill>
          <a:schemeClr val="accent4">
            <a:hueOff val="812025"/>
            <a:satOff val="-14048"/>
            <a:lumOff val="-3007"/>
            <a:alphaOff val="0"/>
          </a:schemeClr>
        </a:solidFill>
        <a:ln w="25400" cap="flat" cmpd="sng" algn="ctr">
          <a:solidFill>
            <a:schemeClr val="accent4">
              <a:hueOff val="812025"/>
              <a:satOff val="-14048"/>
              <a:lumOff val="-300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entury Schoolbook" panose="02040604050505020304" pitchFamily="18" charset="0"/>
            </a:rPr>
            <a:t>Seattle</a:t>
          </a:r>
        </a:p>
      </dsp:txBody>
      <dsp:txXfrm rot="-5400000">
        <a:off x="-46777" y="2911704"/>
        <a:ext cx="952367" cy="408157"/>
      </dsp:txXfrm>
    </dsp:sp>
    <dsp:sp modelId="{34313D60-2603-444F-B7BC-0F728065A749}">
      <dsp:nvSpPr>
        <dsp:cNvPr id="0" name=""/>
        <dsp:cNvSpPr/>
      </dsp:nvSpPr>
      <dsp:spPr>
        <a:xfrm rot="5400000">
          <a:off x="4202242" y="-861133"/>
          <a:ext cx="884340" cy="7477647"/>
        </a:xfrm>
        <a:prstGeom prst="round2SameRect">
          <a:avLst/>
        </a:prstGeom>
        <a:solidFill>
          <a:schemeClr val="lt1">
            <a:alpha val="90000"/>
            <a:hueOff val="0"/>
            <a:satOff val="0"/>
            <a:lumOff val="0"/>
            <a:alphaOff val="0"/>
          </a:schemeClr>
        </a:solidFill>
        <a:ln w="25400" cap="flat" cmpd="sng" algn="ctr">
          <a:solidFill>
            <a:schemeClr val="accent4">
              <a:hueOff val="812025"/>
              <a:satOff val="-14048"/>
              <a:lumOff val="-30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Century Schoolbook" panose="02040604050505020304" pitchFamily="18" charset="0"/>
            </a:rPr>
            <a:t>$2,449 less in Medicaid costs </a:t>
          </a:r>
          <a:r>
            <a:rPr lang="en-US" sz="2000" i="1" u="sng" kern="1200" dirty="0">
              <a:latin typeface="Century Schoolbook" panose="02040604050505020304" pitchFamily="18" charset="0"/>
            </a:rPr>
            <a:t>per month </a:t>
          </a:r>
          <a:r>
            <a:rPr lang="en-US" sz="2000" kern="1200" dirty="0">
              <a:latin typeface="Century Schoolbook" panose="02040604050505020304" pitchFamily="18" charset="0"/>
            </a:rPr>
            <a:t>among formerly chronically homeless alcoholics, compared to control group</a:t>
          </a:r>
          <a:r>
            <a:rPr lang="en-US" sz="2000" kern="1200" dirty="0"/>
            <a:t>.</a:t>
          </a:r>
        </a:p>
      </dsp:txBody>
      <dsp:txXfrm rot="-5400000">
        <a:off x="905589" y="2478690"/>
        <a:ext cx="7434477" cy="798000"/>
      </dsp:txXfrm>
    </dsp:sp>
    <dsp:sp modelId="{BF3248F4-428E-419F-9BA9-C820E032D06D}">
      <dsp:nvSpPr>
        <dsp:cNvPr id="0" name=""/>
        <dsp:cNvSpPr/>
      </dsp:nvSpPr>
      <dsp:spPr>
        <a:xfrm rot="5400000">
          <a:off x="-250856" y="3854836"/>
          <a:ext cx="1360524" cy="952367"/>
        </a:xfrm>
        <a:prstGeom prst="chevron">
          <a:avLst/>
        </a:prstGeom>
        <a:solidFill>
          <a:schemeClr val="accent4">
            <a:hueOff val="1218038"/>
            <a:satOff val="-21072"/>
            <a:lumOff val="-4510"/>
            <a:alphaOff val="0"/>
          </a:schemeClr>
        </a:solidFill>
        <a:ln w="25400" cap="flat" cmpd="sng" algn="ctr">
          <a:solidFill>
            <a:schemeClr val="accent4">
              <a:hueOff val="1218038"/>
              <a:satOff val="-21072"/>
              <a:lumOff val="-451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entury Schoolbook" panose="02040604050505020304" pitchFamily="18" charset="0"/>
            </a:rPr>
            <a:t>Los Angeles</a:t>
          </a:r>
        </a:p>
      </dsp:txBody>
      <dsp:txXfrm rot="-5400000">
        <a:off x="-46777" y="4126942"/>
        <a:ext cx="952367" cy="408157"/>
      </dsp:txXfrm>
    </dsp:sp>
    <dsp:sp modelId="{48E89779-6FAD-47D1-AE71-A6B507EACC48}">
      <dsp:nvSpPr>
        <dsp:cNvPr id="0" name=""/>
        <dsp:cNvSpPr/>
      </dsp:nvSpPr>
      <dsp:spPr>
        <a:xfrm rot="5400000">
          <a:off x="4202242" y="354104"/>
          <a:ext cx="884340" cy="7477647"/>
        </a:xfrm>
        <a:prstGeom prst="round2SameRect">
          <a:avLst/>
        </a:prstGeom>
        <a:solidFill>
          <a:schemeClr val="lt1">
            <a:alpha val="90000"/>
            <a:hueOff val="0"/>
            <a:satOff val="0"/>
            <a:lumOff val="0"/>
            <a:alphaOff val="0"/>
          </a:schemeClr>
        </a:solidFill>
        <a:ln w="25400" cap="flat" cmpd="sng" algn="ctr">
          <a:solidFill>
            <a:schemeClr val="accent4">
              <a:hueOff val="1218038"/>
              <a:satOff val="-21072"/>
              <a:lumOff val="-45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Century Schoolbook" panose="02040604050505020304" pitchFamily="18" charset="0"/>
            </a:rPr>
            <a:t>81% decrease in inpatient days and total hospital costs among 10% highest-cost homeless people.</a:t>
          </a:r>
        </a:p>
      </dsp:txBody>
      <dsp:txXfrm rot="-5400000">
        <a:off x="905589" y="3693927"/>
        <a:ext cx="7434477" cy="798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0A4EE-A83C-4140-9170-8FC50112BA2B}">
      <dsp:nvSpPr>
        <dsp:cNvPr id="0" name=""/>
        <dsp:cNvSpPr/>
      </dsp:nvSpPr>
      <dsp:spPr>
        <a:xfrm rot="5400000">
          <a:off x="4780919" y="-2164701"/>
          <a:ext cx="1630400" cy="602894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Century Schoolbook" panose="02040604050505020304" pitchFamily="18" charset="0"/>
            </a:rPr>
            <a:t>Chronically Homeless Beneficiaries</a:t>
          </a:r>
          <a:endParaRPr lang="en-US" sz="2000" kern="1200" dirty="0">
            <a:latin typeface="Century Schoolbook" panose="02040604050505020304" pitchFamily="18" charset="0"/>
          </a:endParaRPr>
        </a:p>
        <a:p>
          <a:pPr marL="228600" lvl="1" indent="-228600" algn="l" defTabSz="889000">
            <a:lnSpc>
              <a:spcPct val="90000"/>
            </a:lnSpc>
            <a:spcBef>
              <a:spcPct val="0"/>
            </a:spcBef>
            <a:spcAft>
              <a:spcPct val="15000"/>
            </a:spcAft>
            <a:buChar char="•"/>
          </a:pPr>
          <a:r>
            <a:rPr lang="en-US" sz="2000" kern="1200">
              <a:latin typeface="Century Schoolbook" panose="02040604050505020304" pitchFamily="18" charset="0"/>
            </a:rPr>
            <a:t>Uses behavioral health benefit</a:t>
          </a:r>
          <a:endParaRPr lang="en-US" sz="2000" kern="1200" dirty="0">
            <a:latin typeface="Century Schoolbook" panose="02040604050505020304" pitchFamily="18" charset="0"/>
          </a:endParaRPr>
        </a:p>
        <a:p>
          <a:pPr marL="228600" lvl="1" indent="-228600" algn="l" defTabSz="889000">
            <a:lnSpc>
              <a:spcPct val="90000"/>
            </a:lnSpc>
            <a:spcBef>
              <a:spcPct val="0"/>
            </a:spcBef>
            <a:spcAft>
              <a:spcPct val="15000"/>
            </a:spcAft>
            <a:buChar char="•"/>
          </a:pPr>
          <a:r>
            <a:rPr lang="en-US" sz="2000" kern="1200" dirty="0">
              <a:latin typeface="Century Schoolbook" panose="02040604050505020304" pitchFamily="18" charset="0"/>
            </a:rPr>
            <a:t>Pays $17 per day, per member</a:t>
          </a:r>
        </a:p>
        <a:p>
          <a:pPr marL="228600" lvl="1" indent="-228600" algn="l" defTabSz="889000">
            <a:lnSpc>
              <a:spcPct val="90000"/>
            </a:lnSpc>
            <a:spcBef>
              <a:spcPct val="0"/>
            </a:spcBef>
            <a:spcAft>
              <a:spcPct val="15000"/>
            </a:spcAft>
            <a:buChar char="•"/>
          </a:pPr>
          <a:r>
            <a:rPr lang="en-US" sz="2000" kern="1200">
              <a:latin typeface="Century Schoolbook" panose="02040604050505020304" pitchFamily="18" charset="0"/>
            </a:rPr>
            <a:t>Supportive housing providers must place beneficiary in housing w/in 60 days</a:t>
          </a:r>
          <a:endParaRPr lang="en-US" sz="2000" kern="1200" dirty="0">
            <a:latin typeface="Century Schoolbook" panose="02040604050505020304" pitchFamily="18" charset="0"/>
          </a:endParaRPr>
        </a:p>
      </dsp:txBody>
      <dsp:txXfrm rot="-5400000">
        <a:off x="2581647" y="114161"/>
        <a:ext cx="5949354" cy="1471220"/>
      </dsp:txXfrm>
    </dsp:sp>
    <dsp:sp modelId="{028A5C18-41C6-4BC5-9475-5C76AB389987}">
      <dsp:nvSpPr>
        <dsp:cNvPr id="0" name=""/>
        <dsp:cNvSpPr/>
      </dsp:nvSpPr>
      <dsp:spPr>
        <a:xfrm>
          <a:off x="70092" y="2567"/>
          <a:ext cx="2511555" cy="169440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Century Schoolbook" panose="02040604050505020304" pitchFamily="18" charset="0"/>
            </a:rPr>
            <a:t>Massachusetts Behavioral Health Partnership</a:t>
          </a:r>
        </a:p>
      </dsp:txBody>
      <dsp:txXfrm>
        <a:off x="152806" y="85281"/>
        <a:ext cx="2346127" cy="1528980"/>
      </dsp:txXfrm>
    </dsp:sp>
    <dsp:sp modelId="{BD7BD82E-1EBA-4773-87BC-E10E3A1B55AC}">
      <dsp:nvSpPr>
        <dsp:cNvPr id="0" name=""/>
        <dsp:cNvSpPr/>
      </dsp:nvSpPr>
      <dsp:spPr>
        <a:xfrm rot="5400000">
          <a:off x="4908627" y="-375843"/>
          <a:ext cx="1355526" cy="6009486"/>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a:latin typeface="Century Schoolbook" panose="02040604050505020304" pitchFamily="18" charset="0"/>
            </a:rPr>
            <a:t>Demonstration Project: 85 high-cost users</a:t>
          </a:r>
          <a:endParaRPr lang="en-US" sz="2000" kern="1200" dirty="0">
            <a:latin typeface="Century Schoolbook" panose="02040604050505020304" pitchFamily="18" charset="0"/>
          </a:endParaRPr>
        </a:p>
        <a:p>
          <a:pPr marL="228600" lvl="1" indent="-228600" algn="l" defTabSz="889000">
            <a:lnSpc>
              <a:spcPct val="90000"/>
            </a:lnSpc>
            <a:spcBef>
              <a:spcPct val="0"/>
            </a:spcBef>
            <a:spcAft>
              <a:spcPct val="15000"/>
            </a:spcAft>
            <a:buChar char="•"/>
          </a:pPr>
          <a:r>
            <a:rPr lang="en-US" sz="2000" kern="1200">
              <a:latin typeface="Century Schoolbook" panose="02040604050505020304" pitchFamily="18" charset="0"/>
            </a:rPr>
            <a:t>MCO funds services and operating costs of supportive housing (i.e., rental assistance)</a:t>
          </a:r>
          <a:endParaRPr lang="en-US" sz="2000" kern="1200" dirty="0">
            <a:latin typeface="Century Schoolbook" panose="02040604050505020304" pitchFamily="18" charset="0"/>
          </a:endParaRPr>
        </a:p>
        <a:p>
          <a:pPr marL="228600" lvl="1" indent="-228600" algn="l" defTabSz="889000">
            <a:lnSpc>
              <a:spcPct val="90000"/>
            </a:lnSpc>
            <a:spcBef>
              <a:spcPct val="0"/>
            </a:spcBef>
            <a:spcAft>
              <a:spcPct val="15000"/>
            </a:spcAft>
            <a:buChar char="•"/>
          </a:pPr>
          <a:r>
            <a:rPr lang="en-US" sz="2000" kern="1200">
              <a:latin typeface="Century Schoolbook" panose="02040604050505020304" pitchFamily="18" charset="0"/>
            </a:rPr>
            <a:t>Coordinated by Hearth Connection, Inc </a:t>
          </a:r>
          <a:endParaRPr lang="en-US" sz="2000" kern="1200" dirty="0">
            <a:latin typeface="Century Schoolbook" panose="02040604050505020304" pitchFamily="18" charset="0"/>
          </a:endParaRPr>
        </a:p>
      </dsp:txBody>
      <dsp:txXfrm rot="-5400000">
        <a:off x="2581648" y="2017307"/>
        <a:ext cx="5943315" cy="1223184"/>
      </dsp:txXfrm>
    </dsp:sp>
    <dsp:sp modelId="{FE28C5B2-2B45-4F21-9B67-B7491FAD8EFC}">
      <dsp:nvSpPr>
        <dsp:cNvPr id="0" name=""/>
        <dsp:cNvSpPr/>
      </dsp:nvSpPr>
      <dsp:spPr>
        <a:xfrm>
          <a:off x="70092" y="1781695"/>
          <a:ext cx="2511555" cy="169440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latin typeface="Century Schoolbook" panose="02040604050505020304" pitchFamily="18" charset="0"/>
            </a:rPr>
            <a:t>Medica in Minnesota</a:t>
          </a:r>
          <a:endParaRPr lang="en-US" sz="2300" kern="1200" dirty="0">
            <a:latin typeface="Century Schoolbook" panose="02040604050505020304" pitchFamily="18" charset="0"/>
          </a:endParaRPr>
        </a:p>
      </dsp:txBody>
      <dsp:txXfrm>
        <a:off x="152806" y="1864409"/>
        <a:ext cx="2346127" cy="1528980"/>
      </dsp:txXfrm>
    </dsp:sp>
    <dsp:sp modelId="{04E964FE-1B74-4FC5-A37C-25521BF5F8BD}">
      <dsp:nvSpPr>
        <dsp:cNvPr id="0" name=""/>
        <dsp:cNvSpPr/>
      </dsp:nvSpPr>
      <dsp:spPr>
        <a:xfrm rot="5400000">
          <a:off x="4921414" y="1390498"/>
          <a:ext cx="1355526" cy="6035060"/>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entury Schoolbook" panose="02040604050505020304" pitchFamily="18" charset="0"/>
            </a:rPr>
            <a:t>Philadelphia: City-Run MCO funds operating through projected savings &amp; uses Medicaid for services</a:t>
          </a:r>
        </a:p>
        <a:p>
          <a:pPr marL="171450" lvl="1" indent="-171450" algn="l" defTabSz="800100">
            <a:lnSpc>
              <a:spcPct val="90000"/>
            </a:lnSpc>
            <a:spcBef>
              <a:spcPct val="0"/>
            </a:spcBef>
            <a:spcAft>
              <a:spcPct val="15000"/>
            </a:spcAft>
            <a:buChar char="•"/>
          </a:pPr>
          <a:r>
            <a:rPr lang="en-US" sz="1800" kern="1200" dirty="0">
              <a:latin typeface="Century Schoolbook" panose="02040604050505020304" pitchFamily="18" charset="0"/>
            </a:rPr>
            <a:t>LA Care, Anthem in LA investing in pilots</a:t>
          </a:r>
        </a:p>
        <a:p>
          <a:pPr marL="171450" lvl="1" indent="-171450" algn="l" defTabSz="800100">
            <a:lnSpc>
              <a:spcPct val="90000"/>
            </a:lnSpc>
            <a:spcBef>
              <a:spcPct val="0"/>
            </a:spcBef>
            <a:spcAft>
              <a:spcPct val="15000"/>
            </a:spcAft>
            <a:buChar char="•"/>
          </a:pPr>
          <a:r>
            <a:rPr lang="en-US" sz="1800" kern="1200" dirty="0">
              <a:latin typeface="Century Schoolbook" panose="02040604050505020304" pitchFamily="18" charset="0"/>
            </a:rPr>
            <a:t>UnitedHealth Care/</a:t>
          </a:r>
          <a:r>
            <a:rPr lang="en-US" sz="1800" kern="1200" dirty="0" err="1">
              <a:latin typeface="Century Schoolbook" panose="02040604050505020304" pitchFamily="18" charset="0"/>
            </a:rPr>
            <a:t>OptumHealth</a:t>
          </a:r>
          <a:r>
            <a:rPr lang="en-US" sz="1800" kern="1200" dirty="0">
              <a:latin typeface="Century Schoolbook" panose="02040604050505020304" pitchFamily="18" charset="0"/>
            </a:rPr>
            <a:t> &amp; WellPoint/ Amerigroup exploring</a:t>
          </a:r>
        </a:p>
      </dsp:txBody>
      <dsp:txXfrm rot="-5400000">
        <a:off x="2581648" y="3796436"/>
        <a:ext cx="5968889" cy="1223184"/>
      </dsp:txXfrm>
    </dsp:sp>
    <dsp:sp modelId="{53151555-6543-4A16-AD19-24ACD2953D23}">
      <dsp:nvSpPr>
        <dsp:cNvPr id="0" name=""/>
        <dsp:cNvSpPr/>
      </dsp:nvSpPr>
      <dsp:spPr>
        <a:xfrm>
          <a:off x="70092" y="3505197"/>
          <a:ext cx="2511555" cy="169440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Century Schoolbook" panose="02040604050505020304" pitchFamily="18" charset="0"/>
            </a:rPr>
            <a:t>Others</a:t>
          </a:r>
        </a:p>
      </dsp:txBody>
      <dsp:txXfrm>
        <a:off x="152806" y="3587911"/>
        <a:ext cx="2346127" cy="15289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34AD3-5074-42A4-A647-35BA3ABB711D}">
      <dsp:nvSpPr>
        <dsp:cNvPr id="0" name=""/>
        <dsp:cNvSpPr/>
      </dsp:nvSpPr>
      <dsp:spPr>
        <a:xfrm rot="16200000">
          <a:off x="-1832840" y="2771248"/>
          <a:ext cx="4219956" cy="426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6192" bIns="0" numCol="1" spcCol="1270" anchor="t" anchorCtr="0">
          <a:noAutofit/>
        </a:bodyPr>
        <a:lstStyle/>
        <a:p>
          <a:pPr marL="0" lvl="0" indent="0" algn="r" defTabSz="1244600">
            <a:lnSpc>
              <a:spcPct val="90000"/>
            </a:lnSpc>
            <a:spcBef>
              <a:spcPct val="0"/>
            </a:spcBef>
            <a:spcAft>
              <a:spcPct val="35000"/>
            </a:spcAft>
            <a:buNone/>
          </a:pPr>
          <a:r>
            <a:rPr lang="en-US" sz="2800" kern="1200" dirty="0">
              <a:latin typeface="Century Schoolbook" panose="02040604050505020304" pitchFamily="18" charset="0"/>
            </a:rPr>
            <a:t>Who to Serve</a:t>
          </a:r>
        </a:p>
      </dsp:txBody>
      <dsp:txXfrm>
        <a:off x="-1832840" y="2771248"/>
        <a:ext cx="4219956" cy="426548"/>
      </dsp:txXfrm>
    </dsp:sp>
    <dsp:sp modelId="{C8849750-2909-4621-A7A9-CC03A1DBE3E7}">
      <dsp:nvSpPr>
        <dsp:cNvPr id="0" name=""/>
        <dsp:cNvSpPr/>
      </dsp:nvSpPr>
      <dsp:spPr>
        <a:xfrm>
          <a:off x="455641" y="874544"/>
          <a:ext cx="2194201" cy="421995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376192" rIns="156464" bIns="156464" numCol="1" spcCol="1270" anchor="t" anchorCtr="0">
          <a:noAutofit/>
        </a:bodyPr>
        <a:lstStyle/>
        <a:p>
          <a:pPr marL="228600" lvl="1" indent="-228600" algn="l" defTabSz="977900">
            <a:lnSpc>
              <a:spcPct val="90000"/>
            </a:lnSpc>
            <a:spcBef>
              <a:spcPct val="0"/>
            </a:spcBef>
            <a:spcAft>
              <a:spcPct val="15000"/>
            </a:spcAft>
            <a:buChar char="•"/>
          </a:pPr>
          <a:r>
            <a:rPr lang="en-US" sz="2200" b="0" kern="1200" dirty="0">
              <a:latin typeface="Century Schoolbook" panose="02040604050505020304" pitchFamily="18" charset="0"/>
            </a:rPr>
            <a:t>Identifying populations to be targeted.</a:t>
          </a:r>
          <a:endParaRPr lang="en-US" sz="2200" kern="1200" dirty="0"/>
        </a:p>
        <a:p>
          <a:pPr marL="228600" lvl="1" indent="-228600" algn="l" defTabSz="977900">
            <a:lnSpc>
              <a:spcPct val="90000"/>
            </a:lnSpc>
            <a:spcBef>
              <a:spcPct val="0"/>
            </a:spcBef>
            <a:spcAft>
              <a:spcPct val="15000"/>
            </a:spcAft>
            <a:buChar char="•"/>
          </a:pPr>
          <a:r>
            <a:rPr lang="en-US" sz="2200" b="0" kern="1200" dirty="0">
              <a:latin typeface="Century Schoolbook" panose="02040604050505020304" pitchFamily="18" charset="0"/>
            </a:rPr>
            <a:t>Defining eligibility criteria</a:t>
          </a:r>
          <a:r>
            <a:rPr lang="en-US" sz="2400" b="0" kern="1200" dirty="0">
              <a:latin typeface="Century Schoolbook" panose="02040604050505020304" pitchFamily="18" charset="0"/>
            </a:rPr>
            <a:t>. </a:t>
          </a:r>
        </a:p>
      </dsp:txBody>
      <dsp:txXfrm>
        <a:off x="455641" y="874544"/>
        <a:ext cx="2194201" cy="4219956"/>
      </dsp:txXfrm>
    </dsp:sp>
    <dsp:sp modelId="{89637FDD-3680-4C7D-93F6-8EDF8961EC97}">
      <dsp:nvSpPr>
        <dsp:cNvPr id="0" name=""/>
        <dsp:cNvSpPr/>
      </dsp:nvSpPr>
      <dsp:spPr>
        <a:xfrm>
          <a:off x="63863" y="311500"/>
          <a:ext cx="853096" cy="85309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0B79B3-1F26-41DE-A9B9-C8E363240173}">
      <dsp:nvSpPr>
        <dsp:cNvPr id="0" name=""/>
        <dsp:cNvSpPr/>
      </dsp:nvSpPr>
      <dsp:spPr>
        <a:xfrm rot="16200000">
          <a:off x="1181058" y="2728922"/>
          <a:ext cx="4219956" cy="426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6192" bIns="0" numCol="1" spcCol="1270" anchor="t" anchorCtr="0">
          <a:noAutofit/>
        </a:bodyPr>
        <a:lstStyle/>
        <a:p>
          <a:pPr marL="0" lvl="0" indent="0" algn="r" defTabSz="1244600">
            <a:lnSpc>
              <a:spcPct val="90000"/>
            </a:lnSpc>
            <a:spcBef>
              <a:spcPct val="0"/>
            </a:spcBef>
            <a:spcAft>
              <a:spcPct val="35000"/>
            </a:spcAft>
            <a:buNone/>
          </a:pPr>
          <a:r>
            <a:rPr lang="en-US" sz="2800" kern="1200" dirty="0">
              <a:latin typeface="Century Schoolbook" panose="02040604050505020304" pitchFamily="18" charset="0"/>
            </a:rPr>
            <a:t>What to Fund</a:t>
          </a:r>
        </a:p>
      </dsp:txBody>
      <dsp:txXfrm>
        <a:off x="1181058" y="2728922"/>
        <a:ext cx="4219956" cy="426548"/>
      </dsp:txXfrm>
    </dsp:sp>
    <dsp:sp modelId="{E2D051A7-0C4A-4555-ACBB-DEE069FA963C}">
      <dsp:nvSpPr>
        <dsp:cNvPr id="0" name=""/>
        <dsp:cNvSpPr/>
      </dsp:nvSpPr>
      <dsp:spPr>
        <a:xfrm>
          <a:off x="3524834" y="870345"/>
          <a:ext cx="2318983" cy="4228353"/>
        </a:xfrm>
        <a:prstGeom prst="rect">
          <a:avLst/>
        </a:prstGeom>
        <a:solidFill>
          <a:schemeClr val="accent4">
            <a:hueOff val="609019"/>
            <a:satOff val="-10536"/>
            <a:lumOff val="-2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376192"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b="0" kern="1200" baseline="0" dirty="0">
              <a:latin typeface="Century Schoolbook" panose="02040604050505020304" pitchFamily="18" charset="0"/>
            </a:rPr>
            <a:t>Identifying appropriate housing options.</a:t>
          </a:r>
          <a:endParaRPr lang="en-US" sz="1900" kern="1200" baseline="0" dirty="0">
            <a:latin typeface="Century Schoolbook" panose="02040604050505020304" pitchFamily="18" charset="0"/>
          </a:endParaRPr>
        </a:p>
        <a:p>
          <a:pPr marL="171450" lvl="1" indent="-171450" algn="l" defTabSz="844550">
            <a:lnSpc>
              <a:spcPct val="90000"/>
            </a:lnSpc>
            <a:spcBef>
              <a:spcPct val="0"/>
            </a:spcBef>
            <a:spcAft>
              <a:spcPct val="15000"/>
            </a:spcAft>
            <a:buChar char="•"/>
          </a:pPr>
          <a:r>
            <a:rPr lang="en-US" sz="1900" b="0" kern="1200" baseline="0" dirty="0">
              <a:latin typeface="Century Schoolbook" panose="02040604050505020304" pitchFamily="18" charset="0"/>
            </a:rPr>
            <a:t>Establishing categories of services.</a:t>
          </a:r>
        </a:p>
        <a:p>
          <a:pPr marL="171450" lvl="1" indent="-171450" algn="l" defTabSz="844550">
            <a:lnSpc>
              <a:spcPct val="90000"/>
            </a:lnSpc>
            <a:spcBef>
              <a:spcPct val="0"/>
            </a:spcBef>
            <a:spcAft>
              <a:spcPct val="15000"/>
            </a:spcAft>
            <a:buChar char="•"/>
          </a:pPr>
          <a:r>
            <a:rPr lang="en-US" sz="1900" b="0" kern="1200" baseline="0" dirty="0">
              <a:latin typeface="Century Schoolbook" panose="02040604050505020304" pitchFamily="18" charset="0"/>
            </a:rPr>
            <a:t>Enumerating &amp; defining services models for each population. </a:t>
          </a:r>
          <a:endParaRPr lang="en-US" sz="1900" kern="1200" baseline="0" dirty="0">
            <a:latin typeface="Century Schoolbook" panose="02040604050505020304" pitchFamily="18" charset="0"/>
          </a:endParaRPr>
        </a:p>
        <a:p>
          <a:pPr marL="171450" lvl="1" indent="-171450" algn="l" defTabSz="844550">
            <a:lnSpc>
              <a:spcPct val="90000"/>
            </a:lnSpc>
            <a:spcBef>
              <a:spcPct val="0"/>
            </a:spcBef>
            <a:spcAft>
              <a:spcPct val="15000"/>
            </a:spcAft>
            <a:buChar char="•"/>
          </a:pPr>
          <a:r>
            <a:rPr lang="en-US" sz="1900" kern="1200" baseline="0" dirty="0">
              <a:latin typeface="Century Schoolbook" panose="02040604050505020304" pitchFamily="18" charset="0"/>
            </a:rPr>
            <a:t>Defining services not otherwise covered.</a:t>
          </a:r>
        </a:p>
      </dsp:txBody>
      <dsp:txXfrm>
        <a:off x="3524834" y="870345"/>
        <a:ext cx="2318983" cy="4228353"/>
      </dsp:txXfrm>
    </dsp:sp>
    <dsp:sp modelId="{B9C7F635-E6CA-4651-ACF1-8BAF42D1EAAF}">
      <dsp:nvSpPr>
        <dsp:cNvPr id="0" name=""/>
        <dsp:cNvSpPr/>
      </dsp:nvSpPr>
      <dsp:spPr>
        <a:xfrm>
          <a:off x="3195447" y="311500"/>
          <a:ext cx="853096" cy="853096"/>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6000" b="-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6F9F1-02AD-42A8-A418-E224DD83A7CE}">
      <dsp:nvSpPr>
        <dsp:cNvPr id="0" name=""/>
        <dsp:cNvSpPr/>
      </dsp:nvSpPr>
      <dsp:spPr>
        <a:xfrm rot="16200000">
          <a:off x="4314851" y="2821554"/>
          <a:ext cx="4219956" cy="396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6192" bIns="0" numCol="1" spcCol="1270" anchor="t" anchorCtr="0">
          <a:noAutofit/>
        </a:bodyPr>
        <a:lstStyle/>
        <a:p>
          <a:pPr marL="0" lvl="0" indent="0" algn="r" defTabSz="1244600">
            <a:lnSpc>
              <a:spcPct val="90000"/>
            </a:lnSpc>
            <a:spcBef>
              <a:spcPct val="0"/>
            </a:spcBef>
            <a:spcAft>
              <a:spcPct val="35000"/>
            </a:spcAft>
            <a:buNone/>
          </a:pPr>
          <a:r>
            <a:rPr lang="en-US" sz="2800" kern="1200" dirty="0">
              <a:latin typeface="Century Schoolbook" panose="02040604050505020304" pitchFamily="18" charset="0"/>
            </a:rPr>
            <a:t>How to Fund</a:t>
          </a:r>
        </a:p>
      </dsp:txBody>
      <dsp:txXfrm>
        <a:off x="4314851" y="2821554"/>
        <a:ext cx="4219956" cy="396408"/>
      </dsp:txXfrm>
    </dsp:sp>
    <dsp:sp modelId="{CD2BF6D3-0ED7-4317-8C62-322D224E99C1}">
      <dsp:nvSpPr>
        <dsp:cNvPr id="0" name=""/>
        <dsp:cNvSpPr/>
      </dsp:nvSpPr>
      <dsp:spPr>
        <a:xfrm>
          <a:off x="6676464" y="874544"/>
          <a:ext cx="2403672" cy="4219956"/>
        </a:xfrm>
        <a:prstGeom prst="rect">
          <a:avLst/>
        </a:prstGeom>
        <a:solidFill>
          <a:schemeClr val="accent4">
            <a:hueOff val="1218038"/>
            <a:satOff val="-21072"/>
            <a:lumOff val="-4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376192"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b="0" kern="1200" dirty="0">
              <a:latin typeface="Century Schoolbook" panose="02040604050505020304" pitchFamily="18" charset="0"/>
            </a:rPr>
            <a:t>Identifying viable options for CMS approval. </a:t>
          </a:r>
          <a:endParaRPr lang="en-US" sz="1900" kern="1200" dirty="0">
            <a:latin typeface="Century Schoolbook" panose="02040604050505020304" pitchFamily="18" charset="0"/>
          </a:endParaRPr>
        </a:p>
        <a:p>
          <a:pPr marL="171450" lvl="1" indent="-171450" algn="l" defTabSz="844550">
            <a:lnSpc>
              <a:spcPct val="90000"/>
            </a:lnSpc>
            <a:spcBef>
              <a:spcPct val="0"/>
            </a:spcBef>
            <a:spcAft>
              <a:spcPct val="15000"/>
            </a:spcAft>
            <a:buChar char="•"/>
          </a:pPr>
          <a:r>
            <a:rPr lang="en-US" sz="1900" b="0" kern="1200" dirty="0">
              <a:latin typeface="Century Schoolbook" panose="02040604050505020304" pitchFamily="18" charset="0"/>
            </a:rPr>
            <a:t>Assessing options for oversight &amp; payment.</a:t>
          </a:r>
        </a:p>
        <a:p>
          <a:pPr marL="171450" lvl="1" indent="-171450" algn="l" defTabSz="844550">
            <a:lnSpc>
              <a:spcPct val="90000"/>
            </a:lnSpc>
            <a:spcBef>
              <a:spcPct val="0"/>
            </a:spcBef>
            <a:spcAft>
              <a:spcPct val="15000"/>
            </a:spcAft>
            <a:buChar char="•"/>
          </a:pPr>
          <a:r>
            <a:rPr lang="en-US" sz="1900" b="0" kern="1200" dirty="0">
              <a:latin typeface="Century Schoolbook" panose="02040604050505020304" pitchFamily="18" charset="0"/>
            </a:rPr>
            <a:t>Determining costs to set rate.</a:t>
          </a:r>
        </a:p>
        <a:p>
          <a:pPr marL="171450" lvl="1" indent="-171450" algn="l" defTabSz="844550">
            <a:lnSpc>
              <a:spcPct val="90000"/>
            </a:lnSpc>
            <a:spcBef>
              <a:spcPct val="0"/>
            </a:spcBef>
            <a:spcAft>
              <a:spcPct val="15000"/>
            </a:spcAft>
            <a:buChar char="•"/>
          </a:pPr>
          <a:r>
            <a:rPr lang="en-US" sz="1900" b="0" kern="1200" dirty="0">
              <a:latin typeface="Century Schoolbook" panose="02040604050505020304" pitchFamily="18" charset="0"/>
            </a:rPr>
            <a:t>Identifying mechanisms for administering housing vouchers.</a:t>
          </a:r>
        </a:p>
      </dsp:txBody>
      <dsp:txXfrm>
        <a:off x="6676464" y="874544"/>
        <a:ext cx="2403672" cy="4219956"/>
      </dsp:txXfrm>
    </dsp:sp>
    <dsp:sp modelId="{D1FCB626-9AEF-4097-A228-173641B5A538}">
      <dsp:nvSpPr>
        <dsp:cNvPr id="0" name=""/>
        <dsp:cNvSpPr/>
      </dsp:nvSpPr>
      <dsp:spPr>
        <a:xfrm>
          <a:off x="6389421" y="311500"/>
          <a:ext cx="853096" cy="85309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36356-4CF3-4E36-AFA9-4634EF7BF882}">
      <dsp:nvSpPr>
        <dsp:cNvPr id="0" name=""/>
        <dsp:cNvSpPr/>
      </dsp:nvSpPr>
      <dsp:spPr>
        <a:xfrm rot="16200000">
          <a:off x="-1506149" y="2309085"/>
          <a:ext cx="3744468" cy="628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54654" bIns="0" numCol="1" spcCol="1270" anchor="t" anchorCtr="0">
          <a:noAutofit/>
        </a:bodyPr>
        <a:lstStyle/>
        <a:p>
          <a:pPr marL="0" lvl="0" indent="0" algn="r" defTabSz="977900">
            <a:lnSpc>
              <a:spcPct val="90000"/>
            </a:lnSpc>
            <a:spcBef>
              <a:spcPct val="0"/>
            </a:spcBef>
            <a:spcAft>
              <a:spcPct val="35000"/>
            </a:spcAft>
            <a:buNone/>
          </a:pPr>
          <a:r>
            <a:rPr lang="en-US" sz="2200" kern="1200" dirty="0">
              <a:latin typeface="Century Schoolbook" panose="02040604050505020304" pitchFamily="18" charset="0"/>
            </a:rPr>
            <a:t>How to Achieve Budget Neutrality</a:t>
          </a:r>
        </a:p>
      </dsp:txBody>
      <dsp:txXfrm>
        <a:off x="-1506149" y="2309085"/>
        <a:ext cx="3744468" cy="628899"/>
      </dsp:txXfrm>
    </dsp:sp>
    <dsp:sp modelId="{C8909122-7D8C-4DA5-BF39-4B1114B4F80C}">
      <dsp:nvSpPr>
        <dsp:cNvPr id="0" name=""/>
        <dsp:cNvSpPr/>
      </dsp:nvSpPr>
      <dsp:spPr>
        <a:xfrm>
          <a:off x="685812" y="367624"/>
          <a:ext cx="3180858" cy="45118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554654" rIns="142240" bIns="14224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latin typeface="Century Schoolbook" panose="02040604050505020304" pitchFamily="18" charset="0"/>
          </a:endParaRPr>
        </a:p>
        <a:p>
          <a:pPr marL="228600" lvl="1" indent="-228600" algn="l" defTabSz="889000">
            <a:lnSpc>
              <a:spcPct val="90000"/>
            </a:lnSpc>
            <a:spcBef>
              <a:spcPct val="0"/>
            </a:spcBef>
            <a:spcAft>
              <a:spcPct val="15000"/>
            </a:spcAft>
            <a:buChar char="•"/>
          </a:pPr>
          <a:r>
            <a:rPr lang="en-US" sz="2000" b="0" kern="1200" dirty="0">
              <a:latin typeface="Century Schoolbook" panose="02040604050505020304" pitchFamily="18" charset="0"/>
            </a:rPr>
            <a:t>Identifying Medicaid costs saved.</a:t>
          </a:r>
          <a:endParaRPr lang="en-US" sz="2000" kern="1200" dirty="0">
            <a:latin typeface="Century Schoolbook" panose="02040604050505020304" pitchFamily="18" charset="0"/>
          </a:endParaRPr>
        </a:p>
        <a:p>
          <a:pPr marL="228600" lvl="1" indent="-228600" algn="l" defTabSz="889000">
            <a:lnSpc>
              <a:spcPct val="90000"/>
            </a:lnSpc>
            <a:spcBef>
              <a:spcPct val="0"/>
            </a:spcBef>
            <a:spcAft>
              <a:spcPct val="15000"/>
            </a:spcAft>
            <a:buChar char="•"/>
          </a:pPr>
          <a:r>
            <a:rPr lang="en-US" sz="2000" b="0" kern="1200" dirty="0">
              <a:latin typeface="Century Schoolbook" panose="02040604050505020304" pitchFamily="18" charset="0"/>
            </a:rPr>
            <a:t>Comparing Medicaid costs populations currently incur to costs saved.</a:t>
          </a:r>
        </a:p>
        <a:p>
          <a:pPr marL="228600" lvl="1" indent="-228600" algn="l" defTabSz="889000">
            <a:lnSpc>
              <a:spcPct val="90000"/>
            </a:lnSpc>
            <a:spcBef>
              <a:spcPct val="0"/>
            </a:spcBef>
            <a:spcAft>
              <a:spcPct val="15000"/>
            </a:spcAft>
            <a:buChar char="•"/>
          </a:pPr>
          <a:r>
            <a:rPr lang="en-US" sz="2000" b="0" kern="1200" dirty="0">
              <a:latin typeface="Century Schoolbook" panose="02040604050505020304" pitchFamily="18" charset="0"/>
            </a:rPr>
            <a:t>Determining a threshold of potential savings to establish federal budget neutrality.</a:t>
          </a:r>
          <a:endParaRPr lang="en-US" sz="2000" kern="1200" dirty="0">
            <a:latin typeface="Century Schoolbook" panose="02040604050505020304" pitchFamily="18" charset="0"/>
          </a:endParaRPr>
        </a:p>
      </dsp:txBody>
      <dsp:txXfrm>
        <a:off x="685812" y="367624"/>
        <a:ext cx="3180858" cy="4511821"/>
      </dsp:txXfrm>
    </dsp:sp>
    <dsp:sp modelId="{2A5B3F12-F2B0-45D9-86AA-AF13169A563E}">
      <dsp:nvSpPr>
        <dsp:cNvPr id="0" name=""/>
        <dsp:cNvSpPr/>
      </dsp:nvSpPr>
      <dsp:spPr>
        <a:xfrm>
          <a:off x="51634" y="-78846"/>
          <a:ext cx="1257798" cy="125779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DAE6D0-990C-4BE0-A0C6-B65773A42758}">
      <dsp:nvSpPr>
        <dsp:cNvPr id="0" name=""/>
        <dsp:cNvSpPr/>
      </dsp:nvSpPr>
      <dsp:spPr>
        <a:xfrm rot="16200000">
          <a:off x="3087296" y="2309085"/>
          <a:ext cx="3744468" cy="628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54654" bIns="0" numCol="1" spcCol="1270" anchor="t" anchorCtr="0">
          <a:noAutofit/>
        </a:bodyPr>
        <a:lstStyle/>
        <a:p>
          <a:pPr marL="0" lvl="0" indent="0" algn="r" defTabSz="977900">
            <a:lnSpc>
              <a:spcPct val="90000"/>
            </a:lnSpc>
            <a:spcBef>
              <a:spcPct val="0"/>
            </a:spcBef>
            <a:spcAft>
              <a:spcPct val="35000"/>
            </a:spcAft>
            <a:buNone/>
          </a:pPr>
          <a:r>
            <a:rPr lang="en-US" sz="2200" kern="1200" dirty="0">
              <a:latin typeface="Century Schoolbook" panose="02040604050505020304" pitchFamily="18" charset="0"/>
            </a:rPr>
            <a:t>Others</a:t>
          </a:r>
        </a:p>
      </dsp:txBody>
      <dsp:txXfrm>
        <a:off x="3087296" y="2309085"/>
        <a:ext cx="3744468" cy="628899"/>
      </dsp:txXfrm>
    </dsp:sp>
    <dsp:sp modelId="{BA5B4245-0CE0-4AC6-800B-5D72C13A2D03}">
      <dsp:nvSpPr>
        <dsp:cNvPr id="0" name=""/>
        <dsp:cNvSpPr/>
      </dsp:nvSpPr>
      <dsp:spPr>
        <a:xfrm>
          <a:off x="5273979" y="751301"/>
          <a:ext cx="3132585" cy="3744468"/>
        </a:xfrm>
        <a:prstGeom prst="rect">
          <a:avLst/>
        </a:prstGeom>
        <a:solidFill>
          <a:schemeClr val="accent3">
            <a:hueOff val="11624607"/>
            <a:satOff val="-37145"/>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554654" rIns="384048" bIns="384048" numCol="1" spcCol="1270" anchor="t" anchorCtr="0">
          <a:noAutofit/>
        </a:bodyPr>
        <a:lstStyle/>
        <a:p>
          <a:pPr marL="285750" lvl="1" indent="-285750" algn="l" defTabSz="2400300">
            <a:lnSpc>
              <a:spcPct val="90000"/>
            </a:lnSpc>
            <a:spcBef>
              <a:spcPct val="0"/>
            </a:spcBef>
            <a:spcAft>
              <a:spcPct val="15000"/>
            </a:spcAft>
            <a:buChar char="•"/>
          </a:pPr>
          <a:r>
            <a:rPr lang="en-US" sz="5400" kern="1200" dirty="0">
              <a:latin typeface="Century Schoolbook" panose="02040604050505020304" pitchFamily="18" charset="0"/>
            </a:rPr>
            <a:t>????</a:t>
          </a:r>
        </a:p>
      </dsp:txBody>
      <dsp:txXfrm>
        <a:off x="5273979" y="751301"/>
        <a:ext cx="3132585" cy="3744468"/>
      </dsp:txXfrm>
    </dsp:sp>
    <dsp:sp modelId="{6AB0DEE3-4A4C-4AC4-8EA4-E2E713D34A44}">
      <dsp:nvSpPr>
        <dsp:cNvPr id="0" name=""/>
        <dsp:cNvSpPr/>
      </dsp:nvSpPr>
      <dsp:spPr>
        <a:xfrm>
          <a:off x="4645080" y="-78846"/>
          <a:ext cx="1257798" cy="125779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DAAE9-A02B-4B30-863E-CD685938F304}">
      <dsp:nvSpPr>
        <dsp:cNvPr id="0" name=""/>
        <dsp:cNvSpPr/>
      </dsp:nvSpPr>
      <dsp:spPr>
        <a:xfrm>
          <a:off x="44450" y="0"/>
          <a:ext cx="2902148" cy="838200"/>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33338" bIns="6667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Century Schoolbook" panose="02040604050505020304" pitchFamily="18" charset="0"/>
            </a:rPr>
            <a:t>Bridge Subsidy</a:t>
          </a:r>
        </a:p>
      </dsp:txBody>
      <dsp:txXfrm>
        <a:off x="44450" y="0"/>
        <a:ext cx="2692598" cy="838200"/>
      </dsp:txXfrm>
    </dsp:sp>
    <dsp:sp modelId="{C1D3A1E0-47F3-47CA-9A0E-40814E3D184D}">
      <dsp:nvSpPr>
        <dsp:cNvPr id="0" name=""/>
        <dsp:cNvSpPr/>
      </dsp:nvSpPr>
      <dsp:spPr>
        <a:xfrm>
          <a:off x="2329893" y="0"/>
          <a:ext cx="2902148" cy="838200"/>
        </a:xfrm>
        <a:prstGeom prst="chevron">
          <a:avLst/>
        </a:prstGeom>
        <a:solidFill>
          <a:schemeClr val="accent4">
            <a:hueOff val="1218038"/>
            <a:satOff val="-21072"/>
            <a:lumOff val="-4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Century Schoolbook" panose="02040604050505020304" pitchFamily="18" charset="0"/>
            </a:rPr>
            <a:t>Long-term subsidy</a:t>
          </a:r>
        </a:p>
      </dsp:txBody>
      <dsp:txXfrm>
        <a:off x="2748993" y="0"/>
        <a:ext cx="2063948" cy="838200"/>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8B0E825B-7A6C-4333-B18F-475F6CE93227}" type="datetimeFigureOut">
              <a:rPr lang="en-US" smtClean="0"/>
              <a:t>12/4/2020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2568B982-CFFF-4C55-8179-1D2B0CD860D3}" type="slidenum">
              <a:rPr lang="en-US" smtClean="0"/>
              <a:t>‹#›</a:t>
            </a:fld>
            <a:endParaRPr lang="en-US"/>
          </a:p>
        </p:txBody>
      </p:sp>
    </p:spTree>
    <p:extLst>
      <p:ext uri="{BB962C8B-B14F-4D97-AF65-F5344CB8AC3E}">
        <p14:creationId xmlns:p14="http://schemas.microsoft.com/office/powerpoint/2010/main" val="767760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a:pPr/>
              <a:t>1</a:t>
            </a:fld>
            <a:endParaRPr lang="en-US"/>
          </a:p>
        </p:txBody>
      </p:sp>
    </p:spTree>
    <p:extLst>
      <p:ext uri="{BB962C8B-B14F-4D97-AF65-F5344CB8AC3E}">
        <p14:creationId xmlns:p14="http://schemas.microsoft.com/office/powerpoint/2010/main" val="3628230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a:pPr/>
              <a:t>16</a:t>
            </a:fld>
            <a:endParaRPr lang="en-US"/>
          </a:p>
        </p:txBody>
      </p:sp>
    </p:spTree>
    <p:extLst>
      <p:ext uri="{BB962C8B-B14F-4D97-AF65-F5344CB8AC3E}">
        <p14:creationId xmlns:p14="http://schemas.microsoft.com/office/powerpoint/2010/main" val="3628230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a:pPr/>
              <a:t>28</a:t>
            </a:fld>
            <a:endParaRPr lang="en-US"/>
          </a:p>
        </p:txBody>
      </p:sp>
    </p:spTree>
    <p:extLst>
      <p:ext uri="{BB962C8B-B14F-4D97-AF65-F5344CB8AC3E}">
        <p14:creationId xmlns:p14="http://schemas.microsoft.com/office/powerpoint/2010/main" val="3628230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A9241C62-DBDB-4B75-B904-B94D4D937835}"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792421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68B982-CFFF-4C55-8179-1D2B0CD860D3}"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152303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a:pPr/>
              <a:t>44</a:t>
            </a:fld>
            <a:endParaRPr lang="en-US"/>
          </a:p>
        </p:txBody>
      </p:sp>
    </p:spTree>
    <p:extLst>
      <p:ext uri="{BB962C8B-B14F-4D97-AF65-F5344CB8AC3E}">
        <p14:creationId xmlns:p14="http://schemas.microsoft.com/office/powerpoint/2010/main" val="362823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968132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4022734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F9F17-BD84-4D56-A3DF-1E59C5A370AF}" type="slidenum">
              <a:rPr lang="en-US" smtClean="0"/>
              <a:pPr/>
              <a:t>4</a:t>
            </a:fld>
            <a:endParaRPr lang="en-US"/>
          </a:p>
        </p:txBody>
      </p:sp>
    </p:spTree>
    <p:extLst>
      <p:ext uri="{BB962C8B-B14F-4D97-AF65-F5344CB8AC3E}">
        <p14:creationId xmlns:p14="http://schemas.microsoft.com/office/powerpoint/2010/main" val="2684496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68B982-CFFF-4C55-8179-1D2B0CD860D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152303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charset="0"/>
            </a:endParaRPr>
          </a:p>
        </p:txBody>
      </p:sp>
      <p:sp>
        <p:nvSpPr>
          <p:cNvPr id="4" name="Slide Number Placeholder 3"/>
          <p:cNvSpPr>
            <a:spLocks noGrp="1"/>
          </p:cNvSpPr>
          <p:nvPr>
            <p:ph type="sldNum" sz="quarter" idx="10"/>
          </p:nvPr>
        </p:nvSpPr>
        <p:spPr/>
        <p:txBody>
          <a:bodyPr/>
          <a:lstStyle/>
          <a:p>
            <a:fld id="{295F9F17-BD84-4D56-A3DF-1E59C5A370AF}" type="slidenum">
              <a:rPr lang="en-US" smtClean="0"/>
              <a:pPr/>
              <a:t>8</a:t>
            </a:fld>
            <a:endParaRPr lang="en-US"/>
          </a:p>
        </p:txBody>
      </p:sp>
    </p:spTree>
    <p:extLst>
      <p:ext uri="{BB962C8B-B14F-4D97-AF65-F5344CB8AC3E}">
        <p14:creationId xmlns:p14="http://schemas.microsoft.com/office/powerpoint/2010/main" val="10529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6C076B-8947-2340-9045-B4ED427BEBD5}" type="slidenum">
              <a:rPr lang="en-US" smtClean="0"/>
              <a:t>9</a:t>
            </a:fld>
            <a:endParaRPr lang="en-US"/>
          </a:p>
        </p:txBody>
      </p:sp>
    </p:spTree>
    <p:extLst>
      <p:ext uri="{BB962C8B-B14F-4D97-AF65-F5344CB8AC3E}">
        <p14:creationId xmlns:p14="http://schemas.microsoft.com/office/powerpoint/2010/main" val="1947971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A5E2C4-CC3A-41A0-B7E8-7E43165BACD3}" type="slidenum">
              <a:rPr lang="en-US" smtClean="0"/>
              <a:t>11</a:t>
            </a:fld>
            <a:endParaRPr lang="en-US" dirty="0"/>
          </a:p>
        </p:txBody>
      </p:sp>
    </p:spTree>
    <p:extLst>
      <p:ext uri="{BB962C8B-B14F-4D97-AF65-F5344CB8AC3E}">
        <p14:creationId xmlns:p14="http://schemas.microsoft.com/office/powerpoint/2010/main" val="1276161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68B982-CFFF-4C55-8179-1D2B0CD860D3}"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152303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endParaRPr lang="en-US" sz="4000" b="1">
              <a:solidFill>
                <a:schemeClr val="bg1"/>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cSld>
  <p:clrMapOvr>
    <a:masterClrMapping/>
  </p:clrMapOvr>
  <p:transition advTm="10000"/>
</p:sldLayout>
</file>

<file path=ppt/slideLayouts/slideLayout1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5791200" cy="1066800"/>
          </a:xfrm>
        </p:spPr>
        <p:txBody>
          <a:bodyPr/>
          <a:lstStyle/>
          <a:p>
            <a:r>
              <a:rPr lang="en-US"/>
              <a:t>Click to edit Master title style</a:t>
            </a:r>
          </a:p>
        </p:txBody>
      </p:sp>
      <p:sp>
        <p:nvSpPr>
          <p:cNvPr id="3" name="Text Placeholder 2"/>
          <p:cNvSpPr>
            <a:spLocks noGrp="1"/>
          </p:cNvSpPr>
          <p:nvPr>
            <p:ph type="body"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5213" y="1981200"/>
            <a:ext cx="3810000" cy="4114800"/>
          </a:xfrm>
        </p:spPr>
        <p:txBody>
          <a:bodyPr/>
          <a:lstStyle/>
          <a:p>
            <a:pPr lvl="0"/>
            <a:endParaRPr lang="en-US" noProof="0"/>
          </a:p>
        </p:txBody>
      </p:sp>
    </p:spTree>
    <p:extLst>
      <p:ext uri="{BB962C8B-B14F-4D97-AF65-F5344CB8AC3E}">
        <p14:creationId xmlns:p14="http://schemas.microsoft.com/office/powerpoint/2010/main" val="562409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p:cNvSpPr/>
          <p:nvPr userDrawn="1"/>
        </p:nvSpPr>
        <p:spPr>
          <a:xfrm>
            <a:off x="0" y="0"/>
            <a:ext cx="9144000" cy="1295400"/>
          </a:xfrm>
          <a:prstGeom prst="rect">
            <a:avLst/>
          </a:prstGeom>
          <a:solidFill>
            <a:srgbClr val="5F86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381000" y="0"/>
            <a:ext cx="8229600" cy="1295400"/>
          </a:xfrm>
        </p:spPr>
        <p:txBody>
          <a:bodyPr/>
          <a:lstStyle/>
          <a:p>
            <a:r>
              <a:rPr lang="en-US"/>
              <a:t>Click to edit Master title style</a:t>
            </a:r>
          </a:p>
        </p:txBody>
      </p:sp>
      <p:sp>
        <p:nvSpPr>
          <p:cNvPr id="4" name="Slide Number Placeholder 2"/>
          <p:cNvSpPr>
            <a:spLocks noGrp="1"/>
          </p:cNvSpPr>
          <p:nvPr>
            <p:ph type="sldNum" sz="quarter" idx="10"/>
          </p:nvPr>
        </p:nvSpPr>
        <p:spPr/>
        <p:txBody>
          <a:bodyPr/>
          <a:lstStyle>
            <a:lvl1pPr>
              <a:defRPr smtClean="0"/>
            </a:lvl1pPr>
          </a:lstStyle>
          <a:p>
            <a:pPr>
              <a:defRPr/>
            </a:pPr>
            <a:fld id="{46D79884-4C89-4A45-B47B-82E73FE80013}" type="slidenum">
              <a:rPr lang="en-US"/>
              <a:pPr>
                <a:defRPr/>
              </a:pPr>
              <a:t>‹#›</a:t>
            </a:fld>
            <a:endParaRPr lang="en-US"/>
          </a:p>
        </p:txBody>
      </p:sp>
    </p:spTree>
    <p:extLst>
      <p:ext uri="{BB962C8B-B14F-4D97-AF65-F5344CB8AC3E}">
        <p14:creationId xmlns:p14="http://schemas.microsoft.com/office/powerpoint/2010/main" val="1369204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ew chapter">
    <p:spTree>
      <p:nvGrpSpPr>
        <p:cNvPr id="1" name=""/>
        <p:cNvGrpSpPr/>
        <p:nvPr/>
      </p:nvGrpSpPr>
      <p:grpSpPr>
        <a:xfrm>
          <a:off x="0" y="0"/>
          <a:ext cx="0" cy="0"/>
          <a:chOff x="0" y="0"/>
          <a:chExt cx="0" cy="0"/>
        </a:xfrm>
      </p:grpSpPr>
      <p:sp>
        <p:nvSpPr>
          <p:cNvPr id="9" name="Title 1"/>
          <p:cNvSpPr>
            <a:spLocks noGrp="1"/>
          </p:cNvSpPr>
          <p:nvPr>
            <p:ph type="title"/>
          </p:nvPr>
        </p:nvSpPr>
        <p:spPr>
          <a:xfrm>
            <a:off x="722313" y="3438525"/>
            <a:ext cx="8421687" cy="1362075"/>
          </a:xfrm>
          <a:prstGeom prst="rect">
            <a:avLst/>
          </a:prstGeo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10" name="Text Placeholder 2"/>
          <p:cNvSpPr>
            <a:spLocks noGrp="1"/>
          </p:cNvSpPr>
          <p:nvPr>
            <p:ph type="body" idx="1"/>
          </p:nvPr>
        </p:nvSpPr>
        <p:spPr>
          <a:xfrm>
            <a:off x="722313" y="1871663"/>
            <a:ext cx="7772400" cy="1371600"/>
          </a:xfrm>
        </p:spPr>
        <p:txBody>
          <a:bodyPr anchor="b"/>
          <a:lstStyle>
            <a:lvl1pPr marL="0" indent="0">
              <a:buNone/>
              <a:defRPr sz="1600" b="0" i="1">
                <a:solidFill>
                  <a:srgbClr val="F2AD40"/>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47734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07302140"/>
      </p:ext>
    </p:extLst>
  </p:cSld>
  <p:clrMapOvr>
    <a:masterClrMapping/>
  </p:clrMapOvr>
  <p:transition advTm="1000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prstClr val="white"/>
              </a:solidFill>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1110738208"/>
      </p:ext>
    </p:extLst>
  </p:cSld>
  <p:clrMapOvr>
    <a:masterClrMapping/>
  </p:clrMapOvr>
  <p:transition advTm="1000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latin typeface="Gill Sans MT" pitchFamily="34" charset="0"/>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09927293"/>
      </p:ext>
    </p:extLst>
  </p:cSld>
  <p:clrMapOvr>
    <a:masterClrMapping/>
  </p:clrMapOvr>
  <p:transition advTm="10000"/>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04698484"/>
      </p:ext>
    </p:extLst>
  </p:cSld>
  <p:clrMapOvr>
    <a:masterClrMapping/>
  </p:clrMapOvr>
  <p:transition advTm="1000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07302140"/>
      </p:ext>
    </p:extLst>
  </p:cSld>
  <p:clrMapOvr>
    <a:masterClrMapping/>
  </p:clrMapOvr>
  <p:transition advTm="1000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579457475"/>
      </p:ext>
    </p:extLst>
  </p:cSld>
  <p:clrMapOvr>
    <a:masterClrMapping/>
  </p:clrMapOvr>
  <p:transition advTm="10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pPr>
                <a:defRPr/>
              </a:pPr>
              <a:t>‹#›</a:t>
            </a:fld>
            <a:endParaRPr lang="en-US"/>
          </a:p>
        </p:txBody>
      </p:sp>
    </p:spTree>
    <p:extLst>
      <p:ext uri="{BB962C8B-B14F-4D97-AF65-F5344CB8AC3E}">
        <p14:creationId xmlns:p14="http://schemas.microsoft.com/office/powerpoint/2010/main" val="2181439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advTm="1000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prstClr val="white"/>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1839234847"/>
      </p:ext>
    </p:extLst>
  </p:cSld>
  <p:clrMapOvr>
    <a:masterClrMapping/>
  </p:clrMapOvr>
  <p:transition advTm="1000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43063221"/>
      </p:ext>
    </p:extLst>
  </p:cSld>
  <p:clrMapOvr>
    <a:masterClrMapping/>
  </p:clrMapOvr>
  <p:transition advTm="10000"/>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83953256"/>
      </p:ext>
    </p:extLst>
  </p:cSld>
  <p:clrMapOvr>
    <a:masterClrMapping/>
  </p:clrMapOvr>
  <p:transition advTm="1000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753544"/>
      </p:ext>
    </p:extLst>
  </p:cSld>
  <p:clrMapOvr>
    <a:masterClrMapping/>
  </p:clrMapOvr>
  <p:transition advTm="1000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771648261"/>
      </p:ext>
    </p:extLst>
  </p:cSld>
  <p:clrMapOvr>
    <a:masterClrMapping/>
  </p:clrMapOvr>
  <p:transition advTm="10000"/>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252127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a:defRPr/>
            </a:pPr>
            <a:fld id="{0A508A6F-033F-4535-B505-A9210F855F8B}" type="datetime5">
              <a:rPr lang="en-US" smtClean="0">
                <a:solidFill>
                  <a:srgbClr val="000000"/>
                </a:solidFill>
              </a:rPr>
              <a:pPr defTabSz="457200">
                <a:defRPr/>
              </a:pPr>
              <a:t>4-Dec-20</a:t>
            </a:fld>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B8ECF-C084-4461-8D10-849F26F5E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6927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srgbClr val="FFFFFF"/>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1175777957"/>
      </p:ext>
    </p:extLst>
  </p:cSld>
  <p:clrMapOvr>
    <a:masterClrMapping/>
  </p:clrMapOvr>
  <p:transition advTm="1000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17713844"/>
      </p:ext>
    </p:extLst>
  </p:cSld>
  <p:clrMapOvr>
    <a:masterClrMapping/>
  </p:clrMapOvr>
  <p:transition advTm="10000"/>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102021463"/>
      </p:ext>
    </p:extLst>
  </p:cSld>
  <p:clrMapOvr>
    <a:masterClrMapping/>
  </p:clrMapOvr>
  <p:transition advTm="1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advTm="1000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3503798"/>
      </p:ext>
    </p:extLst>
  </p:cSld>
  <p:clrMapOvr>
    <a:masterClrMapping/>
  </p:clrMapOvr>
  <p:transition advTm="1000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002140325"/>
      </p:ext>
    </p:extLst>
  </p:cSld>
  <p:clrMapOvr>
    <a:masterClrMapping/>
  </p:clrMapOvr>
  <p:transition advTm="10000"/>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5831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5F806BE-DAD1-4A6A-8A9A-6F24D32AEE37}" type="datetimeFigureOut">
              <a:rPr lang="en-US" smtClean="0">
                <a:solidFill>
                  <a:srgbClr val="FFFFFF"/>
                </a:solidFill>
              </a:rPr>
              <a:pPr/>
              <a:t>12/4/2020</a:t>
            </a:fld>
            <a:endParaRPr lang="en-US">
              <a:solidFill>
                <a:srgbClr val="FFFFFF"/>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DCCF5EF6-26B7-4CB5-A406-BE3C0C0B3DA0}" type="slidenum">
              <a:rPr lang="en-US" smtClean="0"/>
              <a:pPr/>
              <a:t>‹#›</a:t>
            </a:fld>
            <a:endParaRPr lang="en-US"/>
          </a:p>
        </p:txBody>
      </p:sp>
    </p:spTree>
    <p:extLst>
      <p:ext uri="{BB962C8B-B14F-4D97-AF65-F5344CB8AC3E}">
        <p14:creationId xmlns:p14="http://schemas.microsoft.com/office/powerpoint/2010/main" val="37539315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New chapter">
    <p:spTree>
      <p:nvGrpSpPr>
        <p:cNvPr id="1" name=""/>
        <p:cNvGrpSpPr/>
        <p:nvPr/>
      </p:nvGrpSpPr>
      <p:grpSpPr>
        <a:xfrm>
          <a:off x="0" y="0"/>
          <a:ext cx="0" cy="0"/>
          <a:chOff x="0" y="0"/>
          <a:chExt cx="0" cy="0"/>
        </a:xfrm>
      </p:grpSpPr>
      <p:sp>
        <p:nvSpPr>
          <p:cNvPr id="9" name="Title 1"/>
          <p:cNvSpPr>
            <a:spLocks noGrp="1"/>
          </p:cNvSpPr>
          <p:nvPr>
            <p:ph type="title"/>
          </p:nvPr>
        </p:nvSpPr>
        <p:spPr>
          <a:xfrm>
            <a:off x="722313" y="3438525"/>
            <a:ext cx="8421687" cy="1362075"/>
          </a:xfrm>
          <a:prstGeom prst="rect">
            <a:avLst/>
          </a:prstGeo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10" name="Text Placeholder 2"/>
          <p:cNvSpPr>
            <a:spLocks noGrp="1"/>
          </p:cNvSpPr>
          <p:nvPr>
            <p:ph type="body" idx="1"/>
          </p:nvPr>
        </p:nvSpPr>
        <p:spPr>
          <a:xfrm>
            <a:off x="722313" y="1871663"/>
            <a:ext cx="7772400" cy="1371600"/>
          </a:xfrm>
        </p:spPr>
        <p:txBody>
          <a:bodyPr anchor="b"/>
          <a:lstStyle>
            <a:lvl1pPr marL="0" indent="0">
              <a:buNone/>
              <a:defRPr sz="1600" b="0" i="1">
                <a:solidFill>
                  <a:srgbClr val="F2AD40"/>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912571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prstClr val="white"/>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1707009549"/>
      </p:ext>
    </p:extLst>
  </p:cSld>
  <p:clrMapOvr>
    <a:masterClrMapping/>
  </p:clrMapOvr>
  <p:transition advTm="10000"/>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1682100"/>
      </p:ext>
    </p:extLst>
  </p:cSld>
  <p:clrMapOvr>
    <a:masterClrMapping/>
  </p:clrMapOvr>
  <p:transition advTm="10000"/>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0580731"/>
      </p:ext>
    </p:extLst>
  </p:cSld>
  <p:clrMapOvr>
    <a:masterClrMapping/>
  </p:clrMapOvr>
  <p:transition advTm="10000"/>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07384601"/>
      </p:ext>
    </p:extLst>
  </p:cSld>
  <p:clrMapOvr>
    <a:masterClrMapping/>
  </p:clrMapOvr>
  <p:transition advTm="1000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919681661"/>
      </p:ext>
    </p:extLst>
  </p:cSld>
  <p:clrMapOvr>
    <a:masterClrMapping/>
  </p:clrMapOvr>
  <p:transition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advTm="10000"/>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31190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a:defRPr/>
            </a:pPr>
            <a:fld id="{0A508A6F-033F-4535-B505-A9210F855F8B}" type="datetime5">
              <a:rPr lang="en-US" smtClean="0">
                <a:solidFill>
                  <a:srgbClr val="000000"/>
                </a:solidFill>
              </a:rPr>
              <a:pPr defTabSz="457200">
                <a:defRPr/>
              </a:pPr>
              <a:t>4-Dec-20</a:t>
            </a:fld>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B8ECF-C084-4461-8D10-849F26F5E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53578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prstClr val="white"/>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3787114571"/>
      </p:ext>
    </p:extLst>
  </p:cSld>
  <p:clrMapOvr>
    <a:masterClrMapping/>
  </p:clrMapOvr>
  <p:transition advTm="10000"/>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3326811"/>
      </p:ext>
    </p:extLst>
  </p:cSld>
  <p:clrMapOvr>
    <a:masterClrMapping/>
  </p:clrMapOvr>
  <p:transition advTm="10000"/>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15809071"/>
      </p:ext>
    </p:extLst>
  </p:cSld>
  <p:clrMapOvr>
    <a:masterClrMapping/>
  </p:clrMapOvr>
  <p:transition advTm="10000"/>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56535928"/>
      </p:ext>
    </p:extLst>
  </p:cSld>
  <p:clrMapOvr>
    <a:masterClrMapping/>
  </p:clrMapOvr>
  <p:transition advTm="1000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001942335"/>
      </p:ext>
    </p:extLst>
  </p:cSld>
  <p:clrMapOvr>
    <a:masterClrMapping/>
  </p:clrMapOvr>
  <p:transition advTm="10000"/>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492875"/>
            <a:ext cx="2133600" cy="365125"/>
          </a:xfrm>
          <a:prstGeom prst="rect">
            <a:avLst/>
          </a:prstGeom>
        </p:spPr>
        <p:txBody>
          <a:bodyPr/>
          <a:lstStyle>
            <a:lvl1pPr>
              <a:defRPr sz="1200">
                <a:solidFill>
                  <a:schemeClr val="tx1">
                    <a:lumMod val="75000"/>
                    <a:lumOff val="25000"/>
                  </a:schemeClr>
                </a:solidFill>
                <a:latin typeface="Berlin Sans FB" panose="020E0602020502020306" pitchFamily="34" charset="0"/>
              </a:defRPr>
            </a:lvl1pPr>
          </a:lstStyle>
          <a:p>
            <a:pPr defTabSz="457200"/>
            <a:fld id="{6612F26E-70FB-4880-A2F3-3D3583D511C9}" type="datetime5">
              <a:rPr lang="en-US" smtClean="0">
                <a:solidFill>
                  <a:prstClr val="black">
                    <a:lumMod val="75000"/>
                    <a:lumOff val="25000"/>
                  </a:prstClr>
                </a:solidFill>
              </a:rPr>
              <a:pPr defTabSz="457200"/>
              <a:t>4-Dec-20</a:t>
            </a:fld>
            <a:endParaRPr lang="en-US">
              <a:solidFill>
                <a:prstClr val="black">
                  <a:lumMod val="75000"/>
                  <a:lumOff val="2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a:xfrm>
            <a:off x="8077200" y="6173787"/>
            <a:ext cx="889000" cy="365125"/>
          </a:xfrm>
        </p:spPr>
        <p:txBody>
          <a:bodyPr/>
          <a:lstStyle>
            <a:lvl1pPr algn="r">
              <a:defRPr sz="1400" i="0">
                <a:latin typeface="Berlin Sans FB" panose="020E0602020502020306" pitchFamily="34" charset="0"/>
              </a:defRPr>
            </a:lvl1pPr>
          </a:lstStyle>
          <a:p>
            <a:fld id="{56498345-3970-294E-962B-BBE9A69965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42096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75075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a:defRPr/>
            </a:pPr>
            <a:fld id="{0A508A6F-033F-4535-B505-A9210F855F8B}" type="datetime5">
              <a:rPr lang="en-US" smtClean="0">
                <a:solidFill>
                  <a:srgbClr val="000000"/>
                </a:solidFill>
              </a:rPr>
              <a:pPr defTabSz="457200">
                <a:defRPr/>
              </a:pPr>
              <a:t>4-Dec-20</a:t>
            </a:fld>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B8ECF-C084-4461-8D10-849F26F5E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5159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advTm="1000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5F806BE-DAD1-4A6A-8A9A-6F24D32AEE37}" type="datetimeFigureOut">
              <a:rPr lang="en-US" smtClean="0">
                <a:solidFill>
                  <a:srgbClr val="FFFFFF"/>
                </a:solidFill>
              </a:rPr>
              <a:pPr/>
              <a:t>12/4/2020</a:t>
            </a:fld>
            <a:endParaRPr lang="en-US">
              <a:solidFill>
                <a:srgbClr val="FFFFFF"/>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FFFFFF"/>
              </a:solidFill>
            </a:endParaRPr>
          </a:p>
        </p:txBody>
      </p:sp>
      <p:sp>
        <p:nvSpPr>
          <p:cNvPr id="5" name="Slide Number Placeholder 4"/>
          <p:cNvSpPr>
            <a:spLocks noGrp="1"/>
          </p:cNvSpPr>
          <p:nvPr>
            <p:ph type="sldNum" sz="quarter" idx="12"/>
          </p:nvPr>
        </p:nvSpPr>
        <p:spPr/>
        <p:txBody>
          <a:bodyPr/>
          <a:lstStyle/>
          <a:p>
            <a:fld id="{DCCF5EF6-26B7-4CB5-A406-BE3C0C0B3DA0}" type="slidenum">
              <a:rPr lang="en-US" smtClean="0"/>
              <a:pPr/>
              <a:t>‹#›</a:t>
            </a:fld>
            <a:endParaRPr lang="en-US"/>
          </a:p>
        </p:txBody>
      </p:sp>
    </p:spTree>
    <p:extLst>
      <p:ext uri="{BB962C8B-B14F-4D97-AF65-F5344CB8AC3E}">
        <p14:creationId xmlns:p14="http://schemas.microsoft.com/office/powerpoint/2010/main" val="6602209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2345254"/>
      </p:ext>
    </p:extLst>
  </p:cSld>
  <p:clrMapOvr>
    <a:masterClrMapping/>
  </p:clrMapOvr>
  <p:transition advTm="1000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prstClr val="white"/>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2616880505"/>
      </p:ext>
    </p:extLst>
  </p:cSld>
  <p:clrMapOvr>
    <a:masterClrMapping/>
  </p:clrMapOvr>
  <p:transition advTm="10000"/>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3765496"/>
      </p:ext>
    </p:extLst>
  </p:cSld>
  <p:clrMapOvr>
    <a:masterClrMapping/>
  </p:clrMapOvr>
  <p:transition advTm="10000"/>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28631764"/>
      </p:ext>
    </p:extLst>
  </p:cSld>
  <p:clrMapOvr>
    <a:masterClrMapping/>
  </p:clrMapOvr>
  <p:transition advTm="10000"/>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98837674"/>
      </p:ext>
    </p:extLst>
  </p:cSld>
  <p:clrMapOvr>
    <a:masterClrMapping/>
  </p:clrMapOvr>
  <p:transition advTm="1000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582844676"/>
      </p:ext>
    </p:extLst>
  </p:cSld>
  <p:clrMapOvr>
    <a:masterClrMapping/>
  </p:clrMapOvr>
  <p:transition advTm="10000"/>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32931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a:defRPr/>
            </a:pPr>
            <a:fld id="{0A508A6F-033F-4535-B505-A9210F855F8B}" type="datetime5">
              <a:rPr lang="en-US" smtClean="0">
                <a:solidFill>
                  <a:srgbClr val="000000"/>
                </a:solidFill>
              </a:rPr>
              <a:pPr defTabSz="457200">
                <a:defRPr/>
              </a:pPr>
              <a:t>4-Dec-20</a:t>
            </a:fld>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B8ECF-C084-4461-8D10-849F26F5E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2894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a:t>Click to edit Master title style</a:t>
            </a:r>
            <a:endParaRPr lang="en-US" dirty="0"/>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82079600"/>
      </p:ext>
    </p:extLst>
  </p:cSld>
  <p:clrMapOvr>
    <a:masterClrMapping/>
  </p:clrMapOvr>
  <p:transition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EC6F59B9-7893-4C7D-B46B-11EE9C52D78A}" type="datetimeFigureOut">
              <a:rPr lang="en-US" smtClean="0"/>
              <a:t>12/4/2020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4552CC4E-C068-4187-8C27-74815BD8457F}"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85471956"/>
      </p:ext>
    </p:extLst>
  </p:cSld>
  <p:clrMapOvr>
    <a:masterClrMapping/>
  </p:clrMapOvr>
  <p:transition advTm="1000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220332166"/>
      </p:ext>
    </p:extLst>
  </p:cSld>
  <p:clrMapOvr>
    <a:masterClrMapping/>
  </p:clrMapOvr>
  <p:transition advTm="1000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39912869"/>
      </p:ext>
    </p:extLst>
  </p:cSld>
  <p:clrMapOvr>
    <a:masterClrMapping/>
  </p:clrMapOvr>
  <p:transition advTm="1000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343078952"/>
      </p:ext>
    </p:extLst>
  </p:cSld>
  <p:clrMapOvr>
    <a:masterClrMapping/>
  </p:clrMapOvr>
  <p:transition advTm="1000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bwMode="auto">
          <a:xfrm>
            <a:off x="0" y="228600"/>
            <a:ext cx="9144000" cy="49530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9699" name="Rectangle 3"/>
          <p:cNvSpPr>
            <a:spLocks noGrp="1" noChangeArrowheads="1"/>
          </p:cNvSpPr>
          <p:nvPr>
            <p:ph type="ctrTitle" hasCustomPrompt="1"/>
          </p:nvPr>
        </p:nvSpPr>
        <p:spPr>
          <a:xfrm>
            <a:off x="914400" y="1600200"/>
            <a:ext cx="4724400" cy="1295400"/>
          </a:xfrm>
          <a:ln>
            <a:noFill/>
          </a:ln>
        </p:spPr>
        <p:txBody>
          <a:bodyPr anchor="b"/>
          <a:lstStyle>
            <a:lvl1pPr algn="r">
              <a:defRPr sz="2800" b="0" baseline="0">
                <a:solidFill>
                  <a:schemeClr val="bg1"/>
                </a:solidFill>
                <a:latin typeface="Century Schoolbook"/>
                <a:cs typeface="Century Schoolbook"/>
              </a:defRPr>
            </a:lvl1pPr>
          </a:lstStyle>
          <a:p>
            <a:r>
              <a:rPr lang="en-US" dirty="0"/>
              <a:t>Click to Edit</a:t>
            </a:r>
          </a:p>
        </p:txBody>
      </p:sp>
      <p:sp>
        <p:nvSpPr>
          <p:cNvPr id="29710" name="Rectangle 14"/>
          <p:cNvSpPr>
            <a:spLocks noChangeArrowheads="1"/>
          </p:cNvSpPr>
          <p:nvPr/>
        </p:nvSpPr>
        <p:spPr bwMode="auto">
          <a:xfrm>
            <a:off x="685800" y="5715000"/>
            <a:ext cx="4953000" cy="1143000"/>
          </a:xfrm>
          <a:prstGeom prst="rect">
            <a:avLst/>
          </a:prstGeom>
          <a:noFill/>
          <a:ln w="9525">
            <a:noFill/>
            <a:miter lim="800000"/>
            <a:headEnd/>
            <a:tailEnd/>
          </a:ln>
          <a:effectLst/>
        </p:spPr>
        <p:txBody>
          <a:bodyPr/>
          <a:lstStyle/>
          <a:p>
            <a:pPr defTabSz="457200"/>
            <a:endParaRPr lang="en-US" sz="4000" b="1">
              <a:solidFill>
                <a:prstClr val="white"/>
              </a:solidFill>
              <a:latin typeface="Arial" charset="0"/>
            </a:endParaRPr>
          </a:p>
        </p:txBody>
      </p:sp>
      <p:sp>
        <p:nvSpPr>
          <p:cNvPr id="29714" name="Rectangle 18"/>
          <p:cNvSpPr>
            <a:spLocks noGrp="1" noChangeArrowheads="1"/>
          </p:cNvSpPr>
          <p:nvPr>
            <p:ph type="subTitle" sz="quarter" idx="1" hasCustomPrompt="1"/>
          </p:nvPr>
        </p:nvSpPr>
        <p:spPr>
          <a:xfrm>
            <a:off x="914400" y="2971800"/>
            <a:ext cx="4724400" cy="990600"/>
          </a:xfrm>
        </p:spPr>
        <p:txBody>
          <a:bodyPr/>
          <a:lstStyle>
            <a:lvl1pPr marL="0" indent="0" algn="r">
              <a:buFont typeface="Wingdings" pitchFamily="2" charset="2"/>
              <a:buNone/>
              <a:defRPr sz="1600" b="0" i="1" cap="none" baseline="0">
                <a:solidFill>
                  <a:srgbClr val="FFFFFF"/>
                </a:solidFill>
                <a:latin typeface="Century Schoolbook"/>
                <a:cs typeface="Century Schoolbook"/>
              </a:defRPr>
            </a:lvl1pPr>
          </a:lstStyle>
          <a:p>
            <a:r>
              <a:rPr lang="en-US" dirty="0"/>
              <a:t>Click to edit master subtitle style</a:t>
            </a:r>
          </a:p>
        </p:txBody>
      </p:sp>
      <p:sp>
        <p:nvSpPr>
          <p:cNvPr id="31" name="Rectangle 30"/>
          <p:cNvSpPr/>
          <p:nvPr/>
        </p:nvSpPr>
        <p:spPr bwMode="auto">
          <a:xfrm>
            <a:off x="-1" y="702733"/>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2" name="Rectangle 31"/>
          <p:cNvSpPr/>
          <p:nvPr/>
        </p:nvSpPr>
        <p:spPr bwMode="auto">
          <a:xfrm>
            <a:off x="2514600" y="931333"/>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3" name="Rectangle 32"/>
          <p:cNvSpPr/>
          <p:nvPr/>
        </p:nvSpPr>
        <p:spPr bwMode="auto">
          <a:xfrm>
            <a:off x="838200" y="1464733"/>
            <a:ext cx="8305800" cy="3048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4" name="Rectangle 33"/>
          <p:cNvSpPr/>
          <p:nvPr/>
        </p:nvSpPr>
        <p:spPr bwMode="auto">
          <a:xfrm>
            <a:off x="0" y="1540933"/>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5" name="Rectangle 34"/>
          <p:cNvSpPr/>
          <p:nvPr/>
        </p:nvSpPr>
        <p:spPr bwMode="auto">
          <a:xfrm>
            <a:off x="0" y="855133"/>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6" name="Rectangle 35"/>
          <p:cNvSpPr/>
          <p:nvPr/>
        </p:nvSpPr>
        <p:spPr bwMode="auto">
          <a:xfrm>
            <a:off x="6019800" y="457200"/>
            <a:ext cx="3124200" cy="872067"/>
          </a:xfrm>
          <a:prstGeom prst="rect">
            <a:avLst/>
          </a:prstGeom>
          <a:solidFill>
            <a:srgbClr val="F8971D">
              <a:alpha val="3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7" name="Rectangle 36"/>
          <p:cNvSpPr/>
          <p:nvPr/>
        </p:nvSpPr>
        <p:spPr bwMode="auto">
          <a:xfrm>
            <a:off x="3733800" y="1236133"/>
            <a:ext cx="5410200" cy="762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8" name="Rectangle 37"/>
          <p:cNvSpPr/>
          <p:nvPr/>
        </p:nvSpPr>
        <p:spPr bwMode="auto">
          <a:xfrm>
            <a:off x="0" y="228601"/>
            <a:ext cx="5410200" cy="778934"/>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39" name="Rectangle 38"/>
          <p:cNvSpPr/>
          <p:nvPr/>
        </p:nvSpPr>
        <p:spPr bwMode="auto">
          <a:xfrm>
            <a:off x="304800" y="1845733"/>
            <a:ext cx="8839200" cy="76200"/>
          </a:xfrm>
          <a:prstGeom prst="rect">
            <a:avLst/>
          </a:prstGeom>
          <a:solidFill>
            <a:srgbClr val="F8971D">
              <a:alpha val="5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0" name="Rectangle 39"/>
          <p:cNvSpPr/>
          <p:nvPr/>
        </p:nvSpPr>
        <p:spPr bwMode="auto">
          <a:xfrm>
            <a:off x="5257800" y="1388533"/>
            <a:ext cx="3886200" cy="1278468"/>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1" name="Rectangle 40"/>
          <p:cNvSpPr/>
          <p:nvPr/>
        </p:nvSpPr>
        <p:spPr bwMode="auto">
          <a:xfrm>
            <a:off x="0" y="4572000"/>
            <a:ext cx="7010400" cy="609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2" name="Rectangle 41"/>
          <p:cNvSpPr/>
          <p:nvPr/>
        </p:nvSpPr>
        <p:spPr bwMode="auto">
          <a:xfrm>
            <a:off x="0" y="3886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3" name="Rectangle 42"/>
          <p:cNvSpPr/>
          <p:nvPr/>
        </p:nvSpPr>
        <p:spPr bwMode="auto">
          <a:xfrm>
            <a:off x="6045200" y="3581400"/>
            <a:ext cx="3098800" cy="457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4" name="Rectangle 43"/>
          <p:cNvSpPr/>
          <p:nvPr/>
        </p:nvSpPr>
        <p:spPr bwMode="auto">
          <a:xfrm>
            <a:off x="0" y="4038599"/>
            <a:ext cx="8229600" cy="45719"/>
          </a:xfrm>
          <a:prstGeom prst="rect">
            <a:avLst/>
          </a:prstGeom>
          <a:solidFill>
            <a:srgbClr val="F8971D">
              <a:alpha val="6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5" name="Rectangle 44"/>
          <p:cNvSpPr/>
          <p:nvPr/>
        </p:nvSpPr>
        <p:spPr bwMode="auto">
          <a:xfrm>
            <a:off x="321733" y="4648199"/>
            <a:ext cx="8839200" cy="762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6" name="Rectangle 45"/>
          <p:cNvSpPr/>
          <p:nvPr/>
        </p:nvSpPr>
        <p:spPr bwMode="auto">
          <a:xfrm>
            <a:off x="0" y="4495800"/>
            <a:ext cx="5334000" cy="685800"/>
          </a:xfrm>
          <a:prstGeom prst="rect">
            <a:avLst/>
          </a:prstGeom>
          <a:solidFill>
            <a:srgbClr val="F8971D">
              <a:alpha val="4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7" name="Rectangle 46"/>
          <p:cNvSpPr/>
          <p:nvPr/>
        </p:nvSpPr>
        <p:spPr bwMode="auto">
          <a:xfrm>
            <a:off x="931333" y="4800599"/>
            <a:ext cx="8229600" cy="45719"/>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48" name="Rectangle 47"/>
          <p:cNvSpPr/>
          <p:nvPr/>
        </p:nvSpPr>
        <p:spPr bwMode="auto">
          <a:xfrm>
            <a:off x="2057400" y="4343399"/>
            <a:ext cx="7086600" cy="6096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pic>
        <p:nvPicPr>
          <p:cNvPr id="28" name="Picture 27" descr="CSH_Color_ta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0123" y="5410200"/>
            <a:ext cx="2873647" cy="1228588"/>
          </a:xfrm>
          <a:prstGeom prst="rect">
            <a:avLst/>
          </a:prstGeom>
        </p:spPr>
      </p:pic>
      <p:cxnSp>
        <p:nvCxnSpPr>
          <p:cNvPr id="51" name="Straight Connector 50"/>
          <p:cNvCxnSpPr/>
          <p:nvPr/>
        </p:nvCxnSpPr>
        <p:spPr bwMode="auto">
          <a:xfrm>
            <a:off x="5791200" y="0"/>
            <a:ext cx="0" cy="32766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2897572514"/>
      </p:ext>
    </p:extLst>
  </p:cSld>
  <p:clrMapOvr>
    <a:masterClrMapping/>
  </p:clrMapOvr>
  <p:transition advTm="10000"/>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315200" cy="533400"/>
          </a:xfrm>
        </p:spPr>
        <p:txBody>
          <a:bodyPr/>
          <a:lstStyle>
            <a:lvl1pPr>
              <a:defRPr sz="2800">
                <a:solidFill>
                  <a:srgbClr val="FFFFFF"/>
                </a:solidFill>
              </a:defRPr>
            </a:lvl1pPr>
          </a:lstStyle>
          <a:p>
            <a:r>
              <a:rPr lang="en-US" dirty="0"/>
              <a:t>CLICK TO EDIT</a:t>
            </a:r>
          </a:p>
        </p:txBody>
      </p:sp>
      <p:sp>
        <p:nvSpPr>
          <p:cNvPr id="3" name="Content Placeholder 2"/>
          <p:cNvSpPr>
            <a:spLocks noGrp="1"/>
          </p:cNvSpPr>
          <p:nvPr>
            <p:ph idx="1"/>
          </p:nvPr>
        </p:nvSpPr>
        <p:spPr>
          <a:xfrm>
            <a:off x="609600" y="2209800"/>
            <a:ext cx="7543800" cy="3581400"/>
          </a:xfrm>
        </p:spPr>
        <p:txBody>
          <a:bodyPr/>
          <a:lstStyle>
            <a:lvl1pPr>
              <a:defRPr sz="1800">
                <a:solidFill>
                  <a:srgbClr val="0081C6"/>
                </a:solidFill>
              </a:defRPr>
            </a:lvl1pPr>
            <a:lvl2pPr>
              <a:defRPr sz="1800">
                <a:solidFill>
                  <a:srgbClr val="0081C6"/>
                </a:solidFill>
              </a:defRPr>
            </a:lvl2pPr>
            <a:lvl3pPr>
              <a:defRPr sz="1800">
                <a:solidFill>
                  <a:srgbClr val="0081C6"/>
                </a:solidFill>
              </a:defRPr>
            </a:lvl3pPr>
            <a:lvl4pPr>
              <a:defRPr sz="1800">
                <a:solidFill>
                  <a:srgbClr val="0081C6"/>
                </a:solidFill>
              </a:defRPr>
            </a:lvl4pPr>
            <a:lvl5pPr>
              <a:defRPr sz="1800" b="0">
                <a:solidFill>
                  <a:srgbClr val="0081C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99438829"/>
      </p:ext>
    </p:extLst>
  </p:cSld>
  <p:clrMapOvr>
    <a:masterClrMapping/>
  </p:clrMapOvr>
  <p:transition advTm="10000"/>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38525"/>
            <a:ext cx="8421687" cy="1362075"/>
          </a:xfr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1871663"/>
            <a:ext cx="7772400" cy="1371600"/>
          </a:xfrm>
        </p:spPr>
        <p:txBody>
          <a:bodyPr anchor="b"/>
          <a:lstStyle>
            <a:lvl1pPr marL="0" indent="0">
              <a:buNone/>
              <a:defRPr sz="1600" b="0" i="1">
                <a:solidFill>
                  <a:srgbClr val="0081C6"/>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60583212"/>
      </p:ext>
    </p:extLst>
  </p:cSld>
  <p:clrMapOvr>
    <a:masterClrMapping/>
  </p:clrMapOvr>
  <p:transition advTm="10000"/>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33400"/>
          </a:xfrm>
        </p:spPr>
        <p:txBody>
          <a:bodyPr/>
          <a:lstStyle>
            <a:lvl1pPr>
              <a:defRPr sz="2800">
                <a:solidFill>
                  <a:srgbClr val="FFFFFF"/>
                </a:solidFill>
              </a:defRPr>
            </a:lvl1pPr>
          </a:lstStyle>
          <a:p>
            <a:r>
              <a:rPr lang="en-US" dirty="0"/>
              <a:t>CLICK TO EDIT MASTER TITLE STYLE</a:t>
            </a:r>
          </a:p>
        </p:txBody>
      </p:sp>
      <p:sp>
        <p:nvSpPr>
          <p:cNvPr id="3" name="Content Placeholder 2"/>
          <p:cNvSpPr>
            <a:spLocks noGrp="1"/>
          </p:cNvSpPr>
          <p:nvPr>
            <p:ph sz="half" idx="1"/>
          </p:nvPr>
        </p:nvSpPr>
        <p:spPr>
          <a:xfrm>
            <a:off x="912812" y="1981200"/>
            <a:ext cx="3887787" cy="4114800"/>
          </a:xfrm>
        </p:spPr>
        <p:txBody>
          <a:bodyPr/>
          <a:lstStyle>
            <a:lvl1pPr marL="398463" indent="-398463">
              <a:defRPr sz="1800">
                <a:solidFill>
                  <a:schemeClr val="tx1">
                    <a:lumMod val="65000"/>
                    <a:lumOff val="35000"/>
                  </a:schemeClr>
                </a:solidFill>
              </a:defRPr>
            </a:lvl1pPr>
            <a:lvl2pPr>
              <a:defRPr sz="1800" b="0">
                <a:solidFill>
                  <a:schemeClr val="tx1">
                    <a:lumMod val="65000"/>
                    <a:lumOff val="35000"/>
                  </a:schemeClr>
                </a:solidFill>
              </a:defRPr>
            </a:lvl2pPr>
            <a:lvl3pPr>
              <a:defRPr sz="1800" b="0">
                <a:solidFill>
                  <a:schemeClr val="tx1">
                    <a:lumMod val="65000"/>
                    <a:lumOff val="35000"/>
                  </a:schemeClr>
                </a:solidFill>
              </a:defRPr>
            </a:lvl3pPr>
            <a:lvl4pPr>
              <a:defRPr sz="1800" b="0">
                <a:solidFill>
                  <a:schemeClr val="tx1">
                    <a:lumMod val="65000"/>
                    <a:lumOff val="35000"/>
                  </a:schemeClr>
                </a:solidFill>
              </a:defRPr>
            </a:lvl4pPr>
            <a:lvl5pPr>
              <a:defRPr sz="1800" b="0">
                <a:solidFill>
                  <a:schemeClr val="tx1">
                    <a:lumMod val="65000"/>
                    <a:lumOff val="3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75212" y="1981200"/>
            <a:ext cx="3963987" cy="4114800"/>
          </a:xfrm>
        </p:spPr>
        <p:txBody>
          <a:bodyPr/>
          <a:lstStyle>
            <a:lvl1pPr>
              <a:defRPr sz="1800">
                <a:solidFill>
                  <a:srgbClr val="595959"/>
                </a:solidFill>
              </a:defRPr>
            </a:lvl1pPr>
            <a:lvl2pPr>
              <a:defRPr sz="1800" b="0">
                <a:solidFill>
                  <a:srgbClr val="595959"/>
                </a:solidFill>
              </a:defRPr>
            </a:lvl2pPr>
            <a:lvl3pPr>
              <a:defRPr sz="1800" b="0">
                <a:solidFill>
                  <a:srgbClr val="595959"/>
                </a:solidFill>
              </a:defRPr>
            </a:lvl3pPr>
            <a:lvl4pPr>
              <a:defRPr sz="1800" b="0">
                <a:solidFill>
                  <a:srgbClr val="595959"/>
                </a:solidFill>
              </a:defRPr>
            </a:lvl4pPr>
            <a:lvl5pPr>
              <a:defRPr sz="1800" b="0">
                <a:solidFill>
                  <a:srgbClr val="595959"/>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6666944"/>
      </p:ext>
    </p:extLst>
  </p:cSld>
  <p:clrMapOvr>
    <a:masterClrMapping/>
  </p:clrMapOvr>
  <p:transition advTm="1000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phot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8229600" cy="533400"/>
          </a:xfrm>
        </p:spPr>
        <p:txBody>
          <a:bodyPr/>
          <a:lstStyle>
            <a:lvl1pPr>
              <a:defRPr sz="2800">
                <a:solidFill>
                  <a:srgbClr val="FFFFFF"/>
                </a:solidFill>
              </a:defRPr>
            </a:lvl1pPr>
          </a:lstStyle>
          <a:p>
            <a:r>
              <a:rPr lang="en-US" dirty="0"/>
              <a:t>CLICK TO EDIT MASTER TITLE STYLE</a:t>
            </a:r>
          </a:p>
        </p:txBody>
      </p:sp>
      <p:sp>
        <p:nvSpPr>
          <p:cNvPr id="3" name="Title 1"/>
          <p:cNvSpPr txBox="1">
            <a:spLocks/>
          </p:cNvSpPr>
          <p:nvPr/>
        </p:nvSpPr>
        <p:spPr bwMode="auto">
          <a:xfrm>
            <a:off x="1792288" y="5148262"/>
            <a:ext cx="5486400" cy="5667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0"/>
              </a:spcBef>
              <a:spcAft>
                <a:spcPct val="0"/>
              </a:spcAft>
              <a:defRPr sz="12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pPr defTabSz="457200"/>
            <a:r>
              <a:rPr lang="en-US"/>
              <a:t>Click to edit Master title style</a:t>
            </a:r>
            <a:endParaRPr lang="en-US" dirty="0"/>
          </a:p>
        </p:txBody>
      </p:sp>
      <p:sp>
        <p:nvSpPr>
          <p:cNvPr id="4" name="Picture Placeholder 2"/>
          <p:cNvSpPr>
            <a:spLocks noGrp="1"/>
          </p:cNvSpPr>
          <p:nvPr>
            <p:ph type="pic" idx="1"/>
          </p:nvPr>
        </p:nvSpPr>
        <p:spPr>
          <a:xfrm>
            <a:off x="1792288" y="2133599"/>
            <a:ext cx="6361112" cy="2895601"/>
          </a:xfrm>
          <a:ln w="76200" cmpd="sng">
            <a:solidFill>
              <a:schemeClr val="bg1">
                <a:lumMod val="85000"/>
              </a:schemeClr>
            </a:solidFill>
          </a:ln>
        </p:spPr>
        <p:txBody>
          <a:bodyPr/>
          <a:lstStyle>
            <a:lvl1pPr marL="0" indent="0">
              <a:buNone/>
              <a:defRPr sz="11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796283492"/>
      </p:ext>
    </p:extLst>
  </p:cSld>
  <p:clrMapOvr>
    <a:masterClrMapping/>
  </p:clrMapOvr>
  <p:transition advTm="1000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666649631"/>
      </p:ext>
    </p:extLst>
  </p:cSld>
  <p:clrMapOvr>
    <a:masterClrMapping/>
  </p:clrMapOvr>
  <p:transition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914400"/>
            <a:fld id="{05F806BE-DAD1-4A6A-8A9A-6F24D32AEE37}" type="datetimeFigureOut">
              <a:rPr lang="en-US" smtClean="0">
                <a:solidFill>
                  <a:srgbClr val="FFFFFF"/>
                </a:solidFill>
              </a:rPr>
              <a:pPr defTabSz="914400"/>
              <a:t>12/4/2020</a:t>
            </a:fld>
            <a:endParaRPr lang="en-US">
              <a:solidFill>
                <a:srgbClr val="FFFFFF"/>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914400"/>
            <a:endParaRPr lang="en-US">
              <a:solidFill>
                <a:srgbClr val="FFFFFF"/>
              </a:solidFill>
            </a:endParaRPr>
          </a:p>
        </p:txBody>
      </p:sp>
      <p:sp>
        <p:nvSpPr>
          <p:cNvPr id="5" name="Slide Number Placeholder 4"/>
          <p:cNvSpPr>
            <a:spLocks noGrp="1"/>
          </p:cNvSpPr>
          <p:nvPr>
            <p:ph type="sldNum" sz="quarter" idx="12"/>
          </p:nvPr>
        </p:nvSpPr>
        <p:spPr/>
        <p:txBody>
          <a:bodyPr/>
          <a:lstStyle/>
          <a:p>
            <a:fld id="{DCCF5EF6-26B7-4CB5-A406-BE3C0C0B3DA0}" type="slidenum">
              <a:rPr lang="en-US" smtClean="0"/>
              <a:pPr/>
              <a:t>‹#›</a:t>
            </a:fld>
            <a:endParaRPr lang="en-US"/>
          </a:p>
        </p:txBody>
      </p:sp>
    </p:spTree>
    <p:extLst>
      <p:ext uri="{BB962C8B-B14F-4D97-AF65-F5344CB8AC3E}">
        <p14:creationId xmlns:p14="http://schemas.microsoft.com/office/powerpoint/2010/main" val="22892657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275529984"/>
      </p:ext>
    </p:extLst>
  </p:cSld>
  <p:clrMapOvr>
    <a:masterClrMapping/>
  </p:clrMapOvr>
  <p:transition advTm="10000"/>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8CFF838-F9DE-4071-937E-D872C2A77ACA}" type="datetime5">
              <a:rPr lang="en-US" smtClean="0">
                <a:solidFill>
                  <a:prstClr val="black">
                    <a:tint val="75000"/>
                  </a:prstClr>
                </a:solidFill>
              </a:rPr>
              <a:pPr/>
              <a:t>4-Dec-20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75558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836537-4EB7-4FFB-994C-6603827FC4A4}" type="datetime5">
              <a:rPr lang="en-US" smtClean="0">
                <a:solidFill>
                  <a:prstClr val="black">
                    <a:tint val="75000"/>
                  </a:prstClr>
                </a:solidFill>
              </a:rPr>
              <a:pPr/>
              <a:t>4-Dec-20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25483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664926-6E01-4618-8C45-42B45CD8BE6E}" type="datetime5">
              <a:rPr lang="en-US" smtClean="0">
                <a:solidFill>
                  <a:prstClr val="black">
                    <a:tint val="75000"/>
                  </a:prstClr>
                </a:solidFill>
              </a:rPr>
              <a:pPr/>
              <a:t>4-Dec-20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60082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611758-9706-44D7-A0B3-591DF422CFAE}" type="datetime5">
              <a:rPr lang="en-US" smtClean="0">
                <a:solidFill>
                  <a:prstClr val="black">
                    <a:tint val="75000"/>
                  </a:prstClr>
                </a:solidFill>
              </a:rPr>
              <a:pPr/>
              <a:t>4-Dec-20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67692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7D58EF-F751-4813-AE2B-39F397B4C510}" type="datetime5">
              <a:rPr lang="en-US" smtClean="0">
                <a:solidFill>
                  <a:prstClr val="black">
                    <a:tint val="75000"/>
                  </a:prstClr>
                </a:solidFill>
              </a:rPr>
              <a:pPr/>
              <a:t>4-Dec-20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78041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1A7B-3BE9-4EC9-A153-04AF69A05235}" type="datetime5">
              <a:rPr lang="en-US" smtClean="0">
                <a:solidFill>
                  <a:prstClr val="black">
                    <a:tint val="75000"/>
                  </a:prstClr>
                </a:solidFill>
              </a:rPr>
              <a:pPr/>
              <a:t>4-Dec-20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6017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C748-8723-4673-B018-9BB166F65960}" type="datetime5">
              <a:rPr lang="en-US" smtClean="0">
                <a:solidFill>
                  <a:prstClr val="black">
                    <a:tint val="75000"/>
                  </a:prstClr>
                </a:solidFill>
              </a:rPr>
              <a:pPr/>
              <a:t>4-Dec-20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53516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FFA0A-3C7F-43E5-9B08-29255D32BFF7}" type="datetime5">
              <a:rPr lang="en-US" smtClean="0">
                <a:solidFill>
                  <a:prstClr val="black">
                    <a:tint val="75000"/>
                  </a:prstClr>
                </a:solidFill>
              </a:rPr>
              <a:pPr/>
              <a:t>4-Dec-20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4714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B53748-D123-45A1-9504-E16BACD8E673}" type="datetime5">
              <a:rPr lang="en-US" smtClean="0">
                <a:solidFill>
                  <a:prstClr val="black">
                    <a:tint val="75000"/>
                  </a:prstClr>
                </a:solidFill>
              </a:rPr>
              <a:pPr/>
              <a:t>4-Dec-20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70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0A508A6F-033F-4535-B505-A9210F855F8B}" type="datetime5">
              <a:rPr lang="en-US" smtClean="0">
                <a:solidFill>
                  <a:srgbClr val="000000"/>
                </a:solidFill>
              </a:rPr>
              <a:pPr>
                <a:defRPr/>
              </a:pPr>
              <a:t>4-Dec-20</a:t>
            </a:fld>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B8ECF-C084-4461-8D10-849F26F5E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25751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0E081E-C4D7-4EE6-A90E-0EFC5F41607D}" type="datetime5">
              <a:rPr lang="en-US" smtClean="0">
                <a:solidFill>
                  <a:prstClr val="black">
                    <a:tint val="75000"/>
                  </a:prstClr>
                </a:solidFill>
              </a:rPr>
              <a:pPr/>
              <a:t>4-Dec-20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8590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282859-36AA-4EC4-9AE4-7864308009D3}" type="datetime5">
              <a:rPr lang="en-US" smtClean="0">
                <a:solidFill>
                  <a:prstClr val="black">
                    <a:tint val="75000"/>
                  </a:prstClr>
                </a:solidFill>
              </a:rPr>
              <a:pPr/>
              <a:t>4-Dec-20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46699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New chapter">
    <p:spTree>
      <p:nvGrpSpPr>
        <p:cNvPr id="1" name=""/>
        <p:cNvGrpSpPr/>
        <p:nvPr/>
      </p:nvGrpSpPr>
      <p:grpSpPr>
        <a:xfrm>
          <a:off x="0" y="0"/>
          <a:ext cx="0" cy="0"/>
          <a:chOff x="0" y="0"/>
          <a:chExt cx="0" cy="0"/>
        </a:xfrm>
      </p:grpSpPr>
      <p:sp>
        <p:nvSpPr>
          <p:cNvPr id="9" name="Title 1"/>
          <p:cNvSpPr>
            <a:spLocks noGrp="1"/>
          </p:cNvSpPr>
          <p:nvPr>
            <p:ph type="title"/>
          </p:nvPr>
        </p:nvSpPr>
        <p:spPr>
          <a:xfrm>
            <a:off x="722313" y="3438525"/>
            <a:ext cx="8421687" cy="1362075"/>
          </a:xfrm>
          <a:prstGeom prst="rect">
            <a:avLst/>
          </a:prstGeom>
        </p:spPr>
        <p:txBody>
          <a:bodyPr anchor="t"/>
          <a:lstStyle>
            <a:lvl1pPr marL="3175" indent="0" algn="l">
              <a:defRPr sz="2400" b="0" cap="all">
                <a:solidFill>
                  <a:srgbClr val="9FA1A4"/>
                </a:solidFill>
              </a:defRPr>
            </a:lvl1pPr>
          </a:lstStyle>
          <a:p>
            <a:r>
              <a:rPr lang="en-US"/>
              <a:t>Click to edit Master title style</a:t>
            </a:r>
            <a:endParaRPr lang="en-US" dirty="0"/>
          </a:p>
        </p:txBody>
      </p:sp>
      <p:sp>
        <p:nvSpPr>
          <p:cNvPr id="10" name="Text Placeholder 2"/>
          <p:cNvSpPr>
            <a:spLocks noGrp="1"/>
          </p:cNvSpPr>
          <p:nvPr>
            <p:ph type="body" idx="1"/>
          </p:nvPr>
        </p:nvSpPr>
        <p:spPr>
          <a:xfrm>
            <a:off x="722313" y="1871663"/>
            <a:ext cx="7772400" cy="1371600"/>
          </a:xfrm>
        </p:spPr>
        <p:txBody>
          <a:bodyPr anchor="b"/>
          <a:lstStyle>
            <a:lvl1pPr marL="0" indent="0">
              <a:buNone/>
              <a:defRPr sz="1600" b="0" i="1">
                <a:solidFill>
                  <a:srgbClr val="F2AD40"/>
                </a:solidFill>
                <a:latin typeface="Century Schoolbook"/>
                <a:cs typeface="Century School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1445204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0A508A6F-033F-4535-B505-A9210F855F8B}" type="datetime5">
              <a:rPr lang="en-US" smtClean="0">
                <a:solidFill>
                  <a:srgbClr val="000000"/>
                </a:solidFill>
              </a:rPr>
              <a:pPr>
                <a:defRPr/>
              </a:pPr>
              <a:t>4-Dec-20</a:t>
            </a:fld>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B8ECF-C084-4461-8D10-849F26F5EF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45608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5791200" cy="914400"/>
          </a:xfrm>
        </p:spPr>
        <p:txBody>
          <a:bodyPr/>
          <a:lstStyle/>
          <a:p>
            <a:r>
              <a:rPr lang="en-US"/>
              <a:t>Click to edit Master title style</a:t>
            </a:r>
          </a:p>
        </p:txBody>
      </p:sp>
      <p:sp>
        <p:nvSpPr>
          <p:cNvPr id="3" name="Content Placeholder 2"/>
          <p:cNvSpPr>
            <a:spLocks noGrp="1"/>
          </p:cNvSpPr>
          <p:nvPr>
            <p:ph sz="half" idx="1"/>
          </p:nvPr>
        </p:nvSpPr>
        <p:spPr>
          <a:xfrm>
            <a:off x="9128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5213"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
          <p:cNvSpPr>
            <a:spLocks noGrp="1" noChangeArrowheads="1"/>
          </p:cNvSpPr>
          <p:nvPr>
            <p:ph type="sldNum" sz="quarter" idx="10"/>
          </p:nvPr>
        </p:nvSpPr>
        <p:spPr>
          <a:ln/>
        </p:spPr>
        <p:txBody>
          <a:bodyPr/>
          <a:lstStyle>
            <a:lvl1pPr>
              <a:defRPr/>
            </a:lvl1pPr>
          </a:lstStyle>
          <a:p>
            <a:pPr>
              <a:defRPr/>
            </a:pPr>
            <a:fld id="{85571126-CF36-416D-B80F-416F26830A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0234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2B764D5-3AB2-694F-8B89-2C77F41AEE37}" type="slidenum">
              <a:rPr lang="en-US" smtClean="0"/>
              <a:pPr/>
              <a:t>‹#›</a:t>
            </a:fld>
            <a:endParaRPr lang="en-US" dirty="0"/>
          </a:p>
        </p:txBody>
      </p:sp>
      <p:sp>
        <p:nvSpPr>
          <p:cNvPr id="4" name="Title 1"/>
          <p:cNvSpPr txBox="1">
            <a:spLocks/>
          </p:cNvSpPr>
          <p:nvPr userDrawn="1"/>
        </p:nvSpPr>
        <p:spPr bwMode="auto">
          <a:xfrm>
            <a:off x="1828800" y="5330825"/>
            <a:ext cx="5486400" cy="5667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0"/>
              </a:spcBef>
              <a:spcAft>
                <a:spcPct val="0"/>
              </a:spcAft>
              <a:defRPr sz="1400" b="0" i="1" baseline="0">
                <a:solidFill>
                  <a:srgbClr val="0081C6"/>
                </a:solidFill>
                <a:latin typeface="Century Schoolbook"/>
                <a:ea typeface="+mj-ea"/>
                <a:cs typeface="Century Schoolbook"/>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0" fontAlgn="base" hangingPunct="0">
              <a:spcBef>
                <a:spcPct val="0"/>
              </a:spcBef>
              <a:spcAft>
                <a:spcPct val="0"/>
              </a:spcAft>
              <a:defRPr sz="2800" b="1">
                <a:solidFill>
                  <a:schemeClr val="bg1"/>
                </a:solidFill>
                <a:latin typeface="Arial" charset="0"/>
              </a:defRPr>
            </a:lvl6pPr>
            <a:lvl7pPr marL="914400" algn="l" rtl="0" eaLnBrk="0" fontAlgn="base" hangingPunct="0">
              <a:spcBef>
                <a:spcPct val="0"/>
              </a:spcBef>
              <a:spcAft>
                <a:spcPct val="0"/>
              </a:spcAft>
              <a:defRPr sz="2800" b="1">
                <a:solidFill>
                  <a:schemeClr val="bg1"/>
                </a:solidFill>
                <a:latin typeface="Arial" charset="0"/>
              </a:defRPr>
            </a:lvl7pPr>
            <a:lvl8pPr marL="1371600" algn="l" rtl="0" eaLnBrk="0" fontAlgn="base" hangingPunct="0">
              <a:spcBef>
                <a:spcPct val="0"/>
              </a:spcBef>
              <a:spcAft>
                <a:spcPct val="0"/>
              </a:spcAft>
              <a:defRPr sz="2800" b="1">
                <a:solidFill>
                  <a:schemeClr val="bg1"/>
                </a:solidFill>
                <a:latin typeface="Arial" charset="0"/>
              </a:defRPr>
            </a:lvl8pPr>
            <a:lvl9pPr marL="1828800" algn="l" rtl="0" eaLnBrk="0" fontAlgn="base" hangingPunct="0">
              <a:spcBef>
                <a:spcPct val="0"/>
              </a:spcBef>
              <a:spcAft>
                <a:spcPct val="0"/>
              </a:spcAft>
              <a:defRPr sz="2800" b="1">
                <a:solidFill>
                  <a:schemeClr val="bg1"/>
                </a:solidFill>
                <a:latin typeface="Arial" charset="0"/>
              </a:defRPr>
            </a:lvl9pPr>
          </a:lstStyle>
          <a:p>
            <a:r>
              <a:rPr lang="en-US" dirty="0"/>
              <a:t>Click to edit Master title style</a:t>
            </a:r>
          </a:p>
        </p:txBody>
      </p:sp>
      <p:sp>
        <p:nvSpPr>
          <p:cNvPr id="5" name="Picture Placeholder 2"/>
          <p:cNvSpPr>
            <a:spLocks noGrp="1"/>
          </p:cNvSpPr>
          <p:nvPr>
            <p:ph type="pic" idx="1"/>
          </p:nvPr>
        </p:nvSpPr>
        <p:spPr>
          <a:xfrm>
            <a:off x="1828800" y="1333500"/>
            <a:ext cx="5448300" cy="3924300"/>
          </a:xfrm>
          <a:ln w="63500" cmpd="sng">
            <a:solidFill>
              <a:schemeClr val="bg2">
                <a:lumMod val="20000"/>
                <a:lumOff val="80000"/>
              </a:schemeClr>
            </a:solidFill>
          </a:ln>
        </p:spPr>
        <p:txBody>
          <a:bodyPr/>
          <a:lstStyle>
            <a:lvl1pPr marL="0" indent="0">
              <a:buNone/>
              <a:defRPr sz="1400" b="0">
                <a:solidFill>
                  <a:srgbClr val="9FA1A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Text Placeholder 3"/>
          <p:cNvSpPr>
            <a:spLocks noGrp="1"/>
          </p:cNvSpPr>
          <p:nvPr>
            <p:ph type="body" sz="half" idx="2"/>
          </p:nvPr>
        </p:nvSpPr>
        <p:spPr>
          <a:xfrm>
            <a:off x="1828800" y="5897563"/>
            <a:ext cx="5486400" cy="500062"/>
          </a:xfrm>
        </p:spPr>
        <p:txBody>
          <a:bodyPr/>
          <a:lstStyle>
            <a:lvl1pPr marL="0" indent="0">
              <a:buNone/>
              <a:defRPr sz="10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245946366"/>
      </p:ext>
    </p:extLst>
  </p:cSld>
  <p:clrMapOvr>
    <a:masterClrMapping/>
  </p:clrMapOvr>
  <p:transition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10.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1.jpeg"/><Relationship Id="rId4" Type="http://schemas.openxmlformats.org/officeDocument/2006/relationships/slideLayout" Target="../slideLayouts/slideLayout30.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1.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7.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8.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4552CC4E-C068-4187-8C27-74815BD8457F}" type="slidenum">
              <a:rPr lang="en-US" smtClean="0"/>
              <a:t>‹#›</a:t>
            </a:fld>
            <a:endParaRPr lang="en-US"/>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7" r:id="rId7"/>
    <p:sldLayoutId id="2147483678" r:id="rId8"/>
    <p:sldLayoutId id="2147483759" r:id="rId9"/>
    <p:sldLayoutId id="2147483784" r:id="rId10"/>
    <p:sldLayoutId id="2147483785" r:id="rId11"/>
  </p:sldLayoutIdLst>
  <p:transition advTm="1000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1417B-3991-46A1-A492-AE0EC588B4FC}" type="datetime5">
              <a:rPr lang="en-US" smtClean="0">
                <a:solidFill>
                  <a:prstClr val="black">
                    <a:tint val="75000"/>
                  </a:prstClr>
                </a:solidFill>
              </a:rPr>
              <a:pPr/>
              <a:t>4-Dec-20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17686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9" name="Rectangle 38"/>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 name="Rectangle 4"/>
          <p:cNvSpPr>
            <a:spLocks noGrp="1" noChangeArrowheads="1"/>
          </p:cNvSpPr>
          <p:nvPr>
            <p:ph type="body" idx="1"/>
          </p:nvPr>
        </p:nvSpPr>
        <p:spPr bwMode="auto">
          <a:xfrm>
            <a:off x="7620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26" name="Picture 25" descr="CSH_Color_tag.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27"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E2B764D5-3AB2-694F-8B89-2C77F41AEE37}" type="slidenum">
              <a:rPr lang="en-US" smtClean="0"/>
              <a:pPr/>
              <a:t>‹#›</a:t>
            </a:fld>
            <a:endParaRPr lang="en-US" dirty="0"/>
          </a:p>
        </p:txBody>
      </p:sp>
      <p:sp>
        <p:nvSpPr>
          <p:cNvPr id="24" name="Rectangle 23"/>
          <p:cNvSpPr/>
          <p:nvPr/>
        </p:nvSpPr>
        <p:spPr bwMode="auto">
          <a:xfrm>
            <a:off x="0" y="228600"/>
            <a:ext cx="9144000" cy="990600"/>
          </a:xfrm>
          <a:prstGeom prst="rect">
            <a:avLst/>
          </a:prstGeom>
          <a:solidFill>
            <a:srgbClr val="0081C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9" name="Rectangle 3"/>
          <p:cNvSpPr>
            <a:spLocks noGrp="1" noChangeArrowheads="1"/>
          </p:cNvSpPr>
          <p:nvPr>
            <p:ph type="title"/>
          </p:nvPr>
        </p:nvSpPr>
        <p:spPr bwMode="auto">
          <a:xfrm>
            <a:off x="685800" y="457200"/>
            <a:ext cx="71628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30" name="Rectangle 29"/>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1" name="Rectangle 30"/>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2" name="Rectangle 31"/>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3" name="Rectangle 32"/>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4" name="Rectangle 33"/>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5" name="Rectangle 34"/>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6" name="Rectangle 35"/>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7" name="Rectangle 36"/>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8" name="Rectangle 37"/>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cxnSp>
        <p:nvCxnSpPr>
          <p:cNvPr id="28" name="Straight Connector 27"/>
          <p:cNvCxnSpPr/>
          <p:nvPr/>
        </p:nvCxnSpPr>
        <p:spPr bwMode="auto">
          <a:xfrm>
            <a:off x="609600" y="0"/>
            <a:ext cx="0" cy="6629400"/>
          </a:xfrm>
          <a:prstGeom prst="line">
            <a:avLst/>
          </a:prstGeom>
          <a:solidFill>
            <a:schemeClr val="accent1"/>
          </a:solidFill>
          <a:ln w="3175" cap="flat" cmpd="sng" algn="ctr">
            <a:solidFill>
              <a:srgbClr val="999999"/>
            </a:solidFill>
            <a:prstDash val="solid"/>
            <a:round/>
            <a:headEnd type="none" w="med" len="med"/>
            <a:tailEnd type="none" w="med" len="med"/>
          </a:ln>
          <a:effectLst/>
        </p:spPr>
      </p:cxnSp>
    </p:spTree>
    <p:extLst>
      <p:ext uri="{BB962C8B-B14F-4D97-AF65-F5344CB8AC3E}">
        <p14:creationId xmlns:p14="http://schemas.microsoft.com/office/powerpoint/2010/main" val="944073587"/>
      </p:ext>
    </p:extLst>
  </p:cSld>
  <p:clrMap bg1="lt1" tx1="dk1" bg2="lt2" tx2="dk2" accent1="accent1" accent2="accent2" accent3="accent3" accent4="accent4" accent5="accent5" accent6="accent6" hlink="hlink" folHlink="folHlink"/>
  <p:sldLayoutIdLst>
    <p:sldLayoutId id="2147483668" r:id="rId1"/>
    <p:sldLayoutId id="2147483760" r:id="rId2"/>
  </p:sldLayoutIdLst>
  <p:txStyles>
    <p:titleStyle>
      <a:lvl1pPr algn="l" defTabSz="457200" rtl="0" eaLnBrk="1" latinLnBrk="0" hangingPunct="1">
        <a:spcBef>
          <a:spcPct val="0"/>
        </a:spcBef>
        <a:buNone/>
        <a:defRPr sz="2800" b="0" i="0" kern="1200">
          <a:solidFill>
            <a:schemeClr val="bg1"/>
          </a:solidFill>
          <a:latin typeface="Century Schoolbook"/>
          <a:ea typeface="+mj-ea"/>
          <a:cs typeface="Century Schoolbook"/>
        </a:defRPr>
      </a:lvl1pPr>
    </p:titleStyle>
    <p:bodyStyle>
      <a:lvl1pPr marL="342900" indent="-342900" algn="l" defTabSz="457200" rtl="0" eaLnBrk="1" latinLnBrk="0" hangingPunct="1">
        <a:spcBef>
          <a:spcPct val="20000"/>
        </a:spcBef>
        <a:buClr>
          <a:srgbClr val="9FA1A4"/>
        </a:buClr>
        <a:buFont typeface="Wingdings" charset="2"/>
        <a:buChar char="§"/>
        <a:defRPr sz="1800" b="1" kern="1200">
          <a:solidFill>
            <a:srgbClr val="0081C6"/>
          </a:solidFill>
          <a:latin typeface="Century Schoolbook"/>
          <a:ea typeface="+mn-ea"/>
          <a:cs typeface="Century Schoolbook"/>
        </a:defRPr>
      </a:lvl1pPr>
      <a:lvl2pPr marL="742950" indent="-285750" algn="l" defTabSz="457200" rtl="0" eaLnBrk="1" latinLnBrk="0" hangingPunct="1">
        <a:spcBef>
          <a:spcPct val="20000"/>
        </a:spcBef>
        <a:buClr>
          <a:srgbClr val="9FA1A4"/>
        </a:buClr>
        <a:buSzPct val="50000"/>
        <a:buFont typeface="Wingdings" charset="2"/>
        <a:buChar char=""/>
        <a:defRPr sz="1800" b="1" kern="1200">
          <a:solidFill>
            <a:srgbClr val="0081C6"/>
          </a:solidFill>
          <a:latin typeface="Century Schoolbook"/>
          <a:ea typeface="+mn-ea"/>
          <a:cs typeface="Century Schoolbook"/>
        </a:defRPr>
      </a:lvl2pPr>
      <a:lvl3pPr marL="1143000" indent="-228600" algn="l" defTabSz="457200" rtl="0" eaLnBrk="1" latinLnBrk="0" hangingPunct="1">
        <a:spcBef>
          <a:spcPct val="20000"/>
        </a:spcBef>
        <a:buClr>
          <a:schemeClr val="bg1">
            <a:lumMod val="75000"/>
          </a:schemeClr>
        </a:buClr>
        <a:buSzPct val="100000"/>
        <a:buFont typeface="Wingdings" charset="2"/>
        <a:buChar char="§"/>
        <a:defRPr sz="1800" b="1" kern="1200">
          <a:solidFill>
            <a:srgbClr val="0081C6"/>
          </a:solidFill>
          <a:latin typeface="Century Schoolbook"/>
          <a:ea typeface="+mn-ea"/>
          <a:cs typeface="Century Schoolbook"/>
        </a:defRPr>
      </a:lvl3pPr>
      <a:lvl4pPr marL="1600200" indent="-228600" algn="l" defTabSz="457200" rtl="0" eaLnBrk="1" latinLnBrk="0" hangingPunct="1">
        <a:spcBef>
          <a:spcPct val="20000"/>
        </a:spcBef>
        <a:buClr>
          <a:schemeClr val="bg1">
            <a:lumMod val="85000"/>
          </a:schemeClr>
        </a:buClr>
        <a:buFont typeface="Wingdings" charset="2"/>
        <a:buChar char="§"/>
        <a:defRPr sz="1800" b="1" kern="1200">
          <a:solidFill>
            <a:srgbClr val="0081C6"/>
          </a:solidFill>
          <a:latin typeface="Century Schoolbook"/>
          <a:ea typeface="+mn-ea"/>
          <a:cs typeface="Century Schoolbook"/>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56498345-3970-294E-962B-BBE9A699652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200764873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ransition advTm="10000"/>
  <p:hf hdr="0" ftr="0"/>
  <p:txStyles>
    <p:titleStyle>
      <a:lvl1pPr marL="460375" indent="-341313" algn="l" rtl="0" eaLnBrk="1" fontAlgn="base" hangingPunct="1">
        <a:spcBef>
          <a:spcPct val="0"/>
        </a:spcBef>
        <a:spcAft>
          <a:spcPct val="0"/>
        </a:spcAft>
        <a:defRPr sz="3200" b="0" baseline="0">
          <a:solidFill>
            <a:schemeClr val="bg1"/>
          </a:solidFill>
          <a:latin typeface="Gill Sans MT" pitchFamily="34" charset="0"/>
          <a:ea typeface="+mj-ea"/>
          <a:cs typeface="Gill Sans MT" pitchFamily="34" charset="0"/>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67328646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6" r:id="rId6"/>
    <p:sldLayoutId id="2147483687" r:id="rId7"/>
  </p:sldLayoutIdLst>
  <p:transition advTm="10000"/>
  <p:hf hdr="0" ftr="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srgbClr val="000000"/>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424597267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5" r:id="rId6"/>
    <p:sldLayoutId id="2147483696" r:id="rId7"/>
    <p:sldLayoutId id="2147483697" r:id="rId8"/>
  </p:sldLayoutIdLst>
  <p:transition advTm="10000"/>
  <p:hf hdr="0" ftr="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3037786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5" r:id="rId6"/>
    <p:sldLayoutId id="2147483706" r:id="rId7"/>
  </p:sldLayoutIdLst>
  <p:transition advTm="10000"/>
  <p:hf hdr="0" ftr="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37676210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53" r:id="rId10"/>
  </p:sldLayoutIdLst>
  <p:transition advTm="10000"/>
  <p:hf hdr="0" ftr="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407648212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4" r:id="rId6"/>
    <p:sldLayoutId id="2147483725" r:id="rId7"/>
    <p:sldLayoutId id="2147483726" r:id="rId8"/>
    <p:sldLayoutId id="2147483781" r:id="rId9"/>
    <p:sldLayoutId id="2147483783" r:id="rId10"/>
    <p:sldLayoutId id="2147483791" r:id="rId11"/>
    <p:sldLayoutId id="2147483793" r:id="rId12"/>
  </p:sldLayoutIdLst>
  <p:transition advTm="10000"/>
  <p:hf hdr="0" ftr="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5" name="Rectangle 34"/>
          <p:cNvSpPr/>
          <p:nvPr/>
        </p:nvSpPr>
        <p:spPr bwMode="auto">
          <a:xfrm>
            <a:off x="0" y="1295400"/>
            <a:ext cx="9144000" cy="4648200"/>
          </a:xfrm>
          <a:prstGeom prst="rect">
            <a:avLst/>
          </a:prstGeom>
          <a:solidFill>
            <a:schemeClr val="bg1">
              <a:lumMod val="95000"/>
              <a:alpha val="8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9" name="Rectangle 8"/>
          <p:cNvSpPr/>
          <p:nvPr/>
        </p:nvSpPr>
        <p:spPr bwMode="auto">
          <a:xfrm>
            <a:off x="0" y="228600"/>
            <a:ext cx="9144000" cy="990600"/>
          </a:xfrm>
          <a:prstGeom prst="rect">
            <a:avLst/>
          </a:prstGeom>
          <a:solidFill>
            <a:srgbClr val="F897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027" name="Rectangle 3"/>
          <p:cNvSpPr>
            <a:spLocks noGrp="1" noChangeArrowheads="1"/>
          </p:cNvSpPr>
          <p:nvPr>
            <p:ph type="title"/>
          </p:nvPr>
        </p:nvSpPr>
        <p:spPr bwMode="auto">
          <a:xfrm>
            <a:off x="609600" y="457200"/>
            <a:ext cx="7315200" cy="533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a:t>
            </a:r>
          </a:p>
        </p:txBody>
      </p:sp>
      <p:sp>
        <p:nvSpPr>
          <p:cNvPr id="1028" name="Rectangle 4"/>
          <p:cNvSpPr>
            <a:spLocks noGrp="1" noChangeArrowheads="1"/>
          </p:cNvSpPr>
          <p:nvPr>
            <p:ph type="body" idx="1"/>
          </p:nvPr>
        </p:nvSpPr>
        <p:spPr bwMode="auto">
          <a:xfrm>
            <a:off x="609600" y="1676400"/>
            <a:ext cx="75438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3" name="Picture 2" descr="CSH_Color_tag.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34200" y="6096000"/>
            <a:ext cx="1269570" cy="542787"/>
          </a:xfrm>
          <a:prstGeom prst="rect">
            <a:avLst/>
          </a:prstGeom>
        </p:spPr>
      </p:pic>
      <p:sp>
        <p:nvSpPr>
          <p:cNvPr id="6" name="Slide Number Placeholder 5"/>
          <p:cNvSpPr>
            <a:spLocks noGrp="1"/>
          </p:cNvSpPr>
          <p:nvPr>
            <p:ph type="sldNum" sz="quarter" idx="4"/>
          </p:nvPr>
        </p:nvSpPr>
        <p:spPr>
          <a:xfrm>
            <a:off x="812800" y="6248400"/>
            <a:ext cx="2667000" cy="365125"/>
          </a:xfrm>
          <a:prstGeom prst="rect">
            <a:avLst/>
          </a:prstGeom>
        </p:spPr>
        <p:txBody>
          <a:bodyPr vert="horz" lIns="91440" tIns="45720" rIns="91440" bIns="45720" rtlCol="0" anchor="ctr"/>
          <a:lstStyle>
            <a:lvl1pPr algn="l">
              <a:defRPr sz="1100" b="0" i="1">
                <a:solidFill>
                  <a:srgbClr val="9FA1A4"/>
                </a:solidFill>
                <a:latin typeface="Century Schoolbook"/>
                <a:cs typeface="Century Schoolbook"/>
              </a:defRPr>
            </a:lvl1pPr>
          </a:lstStyle>
          <a:p>
            <a:fld id="{87D8D973-AF2A-014E-82FA-593DB8703A51}" type="slidenum">
              <a:rPr lang="en-US" smtClean="0">
                <a:solidFill>
                  <a:prstClr val="black">
                    <a:tint val="75000"/>
                  </a:prstClr>
                </a:solidFill>
              </a:rPr>
              <a:pPr/>
              <a:t>‹#›</a:t>
            </a:fld>
            <a:endParaRPr lang="en-US">
              <a:solidFill>
                <a:prstClr val="black">
                  <a:tint val="75000"/>
                </a:prstClr>
              </a:solidFill>
            </a:endParaRPr>
          </a:p>
        </p:txBody>
      </p:sp>
      <p:sp>
        <p:nvSpPr>
          <p:cNvPr id="12" name="Rectangle 11"/>
          <p:cNvSpPr/>
          <p:nvPr/>
        </p:nvSpPr>
        <p:spPr bwMode="auto">
          <a:xfrm>
            <a:off x="-1" y="304800"/>
            <a:ext cx="6599767" cy="317500"/>
          </a:xfrm>
          <a:prstGeom prst="rect">
            <a:avLst/>
          </a:prstGeom>
          <a:solidFill>
            <a:schemeClr val="bg1">
              <a:alpha val="1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3" name="Rectangle 12"/>
          <p:cNvSpPr/>
          <p:nvPr/>
        </p:nvSpPr>
        <p:spPr bwMode="auto">
          <a:xfrm>
            <a:off x="2514600" y="533400"/>
            <a:ext cx="6629400" cy="152400"/>
          </a:xfrm>
          <a:prstGeom prst="rect">
            <a:avLst/>
          </a:prstGeom>
          <a:solidFill>
            <a:schemeClr val="bg1">
              <a:alpha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4" name="Rectangle 13"/>
          <p:cNvSpPr/>
          <p:nvPr/>
        </p:nvSpPr>
        <p:spPr bwMode="auto">
          <a:xfrm>
            <a:off x="838200" y="1066800"/>
            <a:ext cx="8305800" cy="152400"/>
          </a:xfrm>
          <a:prstGeom prst="rect">
            <a:avLst/>
          </a:prstGeom>
          <a:solidFill>
            <a:schemeClr val="bg1">
              <a:alpha val="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5" name="Rectangle 14"/>
          <p:cNvSpPr/>
          <p:nvPr/>
        </p:nvSpPr>
        <p:spPr bwMode="auto">
          <a:xfrm>
            <a:off x="0" y="1143000"/>
            <a:ext cx="7620000" cy="762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6" name="Rectangle 15"/>
          <p:cNvSpPr/>
          <p:nvPr/>
        </p:nvSpPr>
        <p:spPr bwMode="auto">
          <a:xfrm>
            <a:off x="0" y="457200"/>
            <a:ext cx="7620000" cy="3048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7" name="Rectangle 16"/>
          <p:cNvSpPr/>
          <p:nvPr/>
        </p:nvSpPr>
        <p:spPr bwMode="auto">
          <a:xfrm>
            <a:off x="6019800" y="228600"/>
            <a:ext cx="3124200" cy="719667"/>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8" name="Rectangle 17"/>
          <p:cNvSpPr/>
          <p:nvPr/>
        </p:nvSpPr>
        <p:spPr bwMode="auto">
          <a:xfrm>
            <a:off x="3733800" y="838200"/>
            <a:ext cx="5410200" cy="381000"/>
          </a:xfrm>
          <a:prstGeom prst="rect">
            <a:avLst/>
          </a:prstGeom>
          <a:solidFill>
            <a:schemeClr val="bg1">
              <a:alpha val="11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19" name="Rectangle 18"/>
          <p:cNvSpPr/>
          <p:nvPr/>
        </p:nvSpPr>
        <p:spPr bwMode="auto">
          <a:xfrm>
            <a:off x="0" y="228600"/>
            <a:ext cx="5410200" cy="381001"/>
          </a:xfrm>
          <a:prstGeom prst="rect">
            <a:avLst/>
          </a:prstGeom>
          <a:solidFill>
            <a:schemeClr val="bg1">
              <a:alpha val="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sp>
        <p:nvSpPr>
          <p:cNvPr id="22" name="Rectangle 21"/>
          <p:cNvSpPr/>
          <p:nvPr/>
        </p:nvSpPr>
        <p:spPr bwMode="auto">
          <a:xfrm>
            <a:off x="5257800" y="990600"/>
            <a:ext cx="3886200" cy="228600"/>
          </a:xfrm>
          <a:prstGeom prst="rect">
            <a:avLst/>
          </a:prstGeom>
          <a:solidFill>
            <a:schemeClr val="bg1">
              <a:alpha val="1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eaLnBrk="0" fontAlgn="base" hangingPunct="0">
              <a:spcBef>
                <a:spcPct val="0"/>
              </a:spcBef>
              <a:spcAft>
                <a:spcPct val="0"/>
              </a:spcAft>
            </a:pPr>
            <a:endParaRPr lang="en-US" sz="2400">
              <a:solidFill>
                <a:prstClr val="black"/>
              </a:solidFill>
              <a:latin typeface="Times" charset="0"/>
            </a:endParaRPr>
          </a:p>
        </p:txBody>
      </p:sp>
      <p:cxnSp>
        <p:nvCxnSpPr>
          <p:cNvPr id="29" name="Straight Connector 28"/>
          <p:cNvCxnSpPr/>
          <p:nvPr/>
        </p:nvCxnSpPr>
        <p:spPr bwMode="auto">
          <a:xfrm>
            <a:off x="609600" y="0"/>
            <a:ext cx="0" cy="6629400"/>
          </a:xfrm>
          <a:prstGeom prst="line">
            <a:avLst/>
          </a:prstGeom>
          <a:solidFill>
            <a:schemeClr val="accent1"/>
          </a:solidFill>
          <a:ln w="3175"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3547659134"/>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99" r:id="rId6"/>
    <p:sldLayoutId id="2147483801" r:id="rId7"/>
  </p:sldLayoutIdLst>
  <p:transition advTm="10000"/>
  <p:hf hdr="0" ftr="0"/>
  <p:txStyles>
    <p:titleStyle>
      <a:lvl1pPr marL="460375" indent="-341313" algn="l" rtl="0" eaLnBrk="1" fontAlgn="base" hangingPunct="1">
        <a:spcBef>
          <a:spcPct val="0"/>
        </a:spcBef>
        <a:spcAft>
          <a:spcPct val="0"/>
        </a:spcAft>
        <a:defRPr sz="2800" b="0" baseline="0">
          <a:solidFill>
            <a:schemeClr val="bg1"/>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461963" indent="-342900" algn="l" rtl="0" eaLnBrk="1" fontAlgn="base" hangingPunct="1">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1" fontAlgn="base" hangingPunct="1">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1" fontAlgn="base" hangingPunct="1">
        <a:spcBef>
          <a:spcPct val="20000"/>
        </a:spcBef>
        <a:spcAft>
          <a:spcPct val="0"/>
        </a:spcAft>
        <a:buClr>
          <a:srgbClr val="9FA1A4"/>
        </a:buClr>
        <a:buFont typeface="Wingdings" charset="2"/>
        <a:buChar char="§"/>
        <a:defRPr sz="1600" b="1" i="0">
          <a:solidFill>
            <a:schemeClr val="tx1"/>
          </a:solidFill>
          <a:latin typeface="Century Schoolbook"/>
          <a:cs typeface="Century Schoolbook"/>
        </a:defRPr>
      </a:lvl5pPr>
      <a:lvl6pPr marL="2514600" indent="-228600" algn="l" rtl="0" eaLnBrk="1" fontAlgn="base" hangingPunct="1">
        <a:spcBef>
          <a:spcPct val="20000"/>
        </a:spcBef>
        <a:spcAft>
          <a:spcPct val="0"/>
        </a:spcAft>
        <a:defRPr sz="2000">
          <a:solidFill>
            <a:schemeClr val="tx1"/>
          </a:solidFill>
          <a:latin typeface="Times" charset="0"/>
        </a:defRPr>
      </a:lvl6pPr>
      <a:lvl7pPr marL="2971800" indent="-228600" algn="l" rtl="0" eaLnBrk="1" fontAlgn="base" hangingPunct="1">
        <a:spcBef>
          <a:spcPct val="20000"/>
        </a:spcBef>
        <a:spcAft>
          <a:spcPct val="0"/>
        </a:spcAft>
        <a:defRPr sz="2000">
          <a:solidFill>
            <a:schemeClr val="tx1"/>
          </a:solidFill>
          <a:latin typeface="Times" charset="0"/>
        </a:defRPr>
      </a:lvl7pPr>
      <a:lvl8pPr marL="3429000" indent="-228600" algn="l" rtl="0" eaLnBrk="1" fontAlgn="base" hangingPunct="1">
        <a:spcBef>
          <a:spcPct val="20000"/>
        </a:spcBef>
        <a:spcAft>
          <a:spcPct val="0"/>
        </a:spcAft>
        <a:defRPr sz="2000">
          <a:solidFill>
            <a:schemeClr val="tx1"/>
          </a:solidFill>
          <a:latin typeface="Times" charset="0"/>
        </a:defRPr>
      </a:lvl8pPr>
      <a:lvl9pPr marL="3886200" indent="-228600" algn="l" rtl="0" eaLnBrk="1" fontAlgn="base" hangingPunct="1">
        <a:spcBef>
          <a:spcPct val="20000"/>
        </a:spcBef>
        <a:spcAft>
          <a:spcPct val="0"/>
        </a:spcAft>
        <a:defRPr sz="2000">
          <a:solidFill>
            <a:schemeClr val="tx1"/>
          </a:solidFill>
          <a:latin typeface="Time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6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jpg"/><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5.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65.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7.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65.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8.png"/><Relationship Id="rId7" Type="http://schemas.openxmlformats.org/officeDocument/2006/relationships/diagramColors" Target="../diagrams/colors6.xml"/><Relationship Id="rId2" Type="http://schemas.openxmlformats.org/officeDocument/2006/relationships/image" Target="../media/image47.png"/><Relationship Id="rId1" Type="http://schemas.openxmlformats.org/officeDocument/2006/relationships/slideLayout" Target="../slideLayouts/slideLayout6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1.png"/><Relationship Id="rId1" Type="http://schemas.openxmlformats.org/officeDocument/2006/relationships/slideLayout" Target="../slideLayouts/slideLayout65.xml"/><Relationship Id="rId5" Type="http://schemas.openxmlformats.org/officeDocument/2006/relationships/image" Target="../media/image51.pn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5.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7.xml"/></Relationships>
</file>

<file path=ppt/slides/_rels/slide39.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5.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7.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65.xml"/><Relationship Id="rId4" Type="http://schemas.openxmlformats.org/officeDocument/2006/relationships/image" Target="../media/image60.emf"/></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65.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38.png"/><Relationship Id="rId2" Type="http://schemas.openxmlformats.org/officeDocument/2006/relationships/image" Target="../media/image66.png"/><Relationship Id="rId1" Type="http://schemas.openxmlformats.org/officeDocument/2006/relationships/slideLayout" Target="../slideLayouts/slideLayout6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81000"/>
            <a:ext cx="5520267" cy="3200400"/>
          </a:xfrm>
        </p:spPr>
        <p:txBody>
          <a:bodyPr/>
          <a:lstStyle/>
          <a:p>
            <a:pPr marL="119062" indent="0" algn="r"/>
            <a:br>
              <a:rPr lang="en-US" sz="3600" i="1" dirty="0">
                <a:latin typeface="Century Schoolbook" panose="02040604050505020304" pitchFamily="18" charset="0"/>
              </a:rPr>
            </a:br>
            <a:r>
              <a:rPr lang="en-US" sz="3600" i="1" dirty="0">
                <a:latin typeface="Century Schoolbook" panose="02040604050505020304" pitchFamily="18" charset="0"/>
              </a:rPr>
              <a:t>Defining </a:t>
            </a:r>
            <a:r>
              <a:rPr lang="en-US" sz="4000" i="1" dirty="0">
                <a:latin typeface="Century Schoolbook" panose="02040604050505020304" pitchFamily="18" charset="0"/>
              </a:rPr>
              <a:t>Housing and Housing-Based Services</a:t>
            </a:r>
            <a:endParaRPr lang="en-US" sz="4000" dirty="0">
              <a:latin typeface="Century Schoolbook" panose="02040604050505020304" pitchFamily="18" charset="0"/>
            </a:endParaRPr>
          </a:p>
        </p:txBody>
      </p:sp>
      <p:sp>
        <p:nvSpPr>
          <p:cNvPr id="3" name="Subtitle 2"/>
          <p:cNvSpPr>
            <a:spLocks noGrp="1"/>
          </p:cNvSpPr>
          <p:nvPr>
            <p:ph type="subTitle" sz="quarter" idx="1"/>
          </p:nvPr>
        </p:nvSpPr>
        <p:spPr>
          <a:xfrm>
            <a:off x="762000" y="3657600"/>
            <a:ext cx="4953000" cy="1447800"/>
          </a:xfrm>
        </p:spPr>
        <p:txBody>
          <a:bodyPr/>
          <a:lstStyle/>
          <a:p>
            <a:r>
              <a:rPr lang="en-US" sz="1800" dirty="0"/>
              <a:t>Sharon Rapport, </a:t>
            </a:r>
          </a:p>
          <a:p>
            <a:r>
              <a:rPr lang="en-US" sz="1800" dirty="0"/>
              <a:t>Associate Director, California Policy, CSH</a:t>
            </a:r>
          </a:p>
          <a:p>
            <a:endParaRPr lang="en-US" sz="1800" dirty="0"/>
          </a:p>
          <a:p>
            <a:r>
              <a:rPr lang="en-US" sz="1800" dirty="0"/>
              <a:t>November 4, 2014</a:t>
            </a:r>
          </a:p>
        </p:txBody>
      </p:sp>
    </p:spTree>
    <p:extLst>
      <p:ext uri="{BB962C8B-B14F-4D97-AF65-F5344CB8AC3E}">
        <p14:creationId xmlns:p14="http://schemas.microsoft.com/office/powerpoint/2010/main" val="3382616074"/>
      </p:ext>
    </p:extLst>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382000" cy="838200"/>
          </a:xfrm>
        </p:spPr>
        <p:txBody>
          <a:bodyPr/>
          <a:lstStyle/>
          <a:p>
            <a:r>
              <a:rPr lang="en-US" dirty="0"/>
              <a:t>Housing Continuum for Vulnerable/Expensive Medicaid Populations</a:t>
            </a:r>
          </a:p>
        </p:txBody>
      </p:sp>
      <p:grpSp>
        <p:nvGrpSpPr>
          <p:cNvPr id="9" name="Group 8" descr="image of Housing Continuum for Vulnerable/Expensive Medicaid Populations">
            <a:extLst>
              <a:ext uri="{FF2B5EF4-FFF2-40B4-BE49-F238E27FC236}">
                <a16:creationId xmlns:a16="http://schemas.microsoft.com/office/drawing/2014/main" id="{355A0AFF-155E-47DE-BE8C-2D27EADB9FC6}"/>
              </a:ext>
            </a:extLst>
          </p:cNvPr>
          <p:cNvGrpSpPr/>
          <p:nvPr/>
        </p:nvGrpSpPr>
        <p:grpSpPr>
          <a:xfrm>
            <a:off x="306079" y="1895788"/>
            <a:ext cx="8352146" cy="3623764"/>
            <a:chOff x="306079" y="1895788"/>
            <a:chExt cx="8352146" cy="3623764"/>
          </a:xfrm>
        </p:grpSpPr>
        <p:pic>
          <p:nvPicPr>
            <p:cNvPr id="6149" name="Picture 5" descr="Image of a h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131278"/>
              <a:ext cx="3400425"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descr="Image of a box being check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423" y="3009361"/>
              <a:ext cx="2468451" cy="1586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a:extLst>
                <a:ext uri="{C183D7F6-B498-43B3-948B-1728B52AA6E4}">
                  <adec:decorative xmlns:adec="http://schemas.microsoft.com/office/drawing/2017/decorative" val="1"/>
                </a:ext>
              </a:extLst>
            </p:cNvPr>
            <p:cNvSpPr/>
            <p:nvPr/>
          </p:nvSpPr>
          <p:spPr bwMode="auto">
            <a:xfrm>
              <a:off x="1832043" y="3657600"/>
              <a:ext cx="990600" cy="457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17" name="Content Placeholder 4" descr="Image of people in a temporary shelte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06079" y="2111402"/>
              <a:ext cx="1525964" cy="1143000"/>
            </a:xfrm>
            <a:prstGeom prst="rect">
              <a:avLst/>
            </a:prstGeom>
            <a:noFill/>
            <a:ln w="9525">
              <a:noFill/>
              <a:miter lim="800000"/>
              <a:headEnd/>
              <a:tailEnd/>
            </a:ln>
            <a:effectLst/>
          </p:spPr>
        </p:pic>
        <p:pic>
          <p:nvPicPr>
            <p:cNvPr id="6155" name="Picture 11" descr="Image of a box being check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6250" y="2807427"/>
              <a:ext cx="2305050" cy="1990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6" descr="Image of a 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5304" y="3597914"/>
              <a:ext cx="2145048" cy="1378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5718" y="3769596"/>
              <a:ext cx="1825006" cy="704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06079" y="2282792"/>
              <a:ext cx="215433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b="1" dirty="0">
                  <a:latin typeface="Century Schoolbook" panose="02040604050505020304" pitchFamily="18" charset="0"/>
                </a:rPr>
                <a:t>No Wrong Door</a:t>
              </a:r>
            </a:p>
          </p:txBody>
        </p:sp>
        <p:sp>
          <p:nvSpPr>
            <p:cNvPr id="12" name="TextBox 11"/>
            <p:cNvSpPr txBox="1"/>
            <p:nvPr/>
          </p:nvSpPr>
          <p:spPr>
            <a:xfrm>
              <a:off x="2514600" y="4863480"/>
              <a:ext cx="2133600" cy="40011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000" b="1" dirty="0">
                  <a:latin typeface="Century Schoolbook" panose="02040604050505020304" pitchFamily="18" charset="0"/>
                </a:rPr>
                <a:t>Assessment</a:t>
              </a:r>
            </a:p>
          </p:txBody>
        </p:sp>
        <p:sp>
          <p:nvSpPr>
            <p:cNvPr id="13" name="TextBox 12"/>
            <p:cNvSpPr txBox="1"/>
            <p:nvPr/>
          </p:nvSpPr>
          <p:spPr>
            <a:xfrm>
              <a:off x="4311781" y="1895788"/>
              <a:ext cx="2307107"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b="1" dirty="0">
                  <a:latin typeface="Century Schoolbook" panose="02040604050505020304" pitchFamily="18" charset="0"/>
                </a:rPr>
                <a:t>Rapid Re-Housing: Housing Location</a:t>
              </a:r>
            </a:p>
          </p:txBody>
        </p:sp>
        <p:sp>
          <p:nvSpPr>
            <p:cNvPr id="14" name="TextBox 13"/>
            <p:cNvSpPr txBox="1"/>
            <p:nvPr/>
          </p:nvSpPr>
          <p:spPr>
            <a:xfrm>
              <a:off x="5089611" y="4596222"/>
              <a:ext cx="3058554"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b="1" dirty="0">
                  <a:latin typeface="Century Schoolbook" panose="02040604050505020304" pitchFamily="18" charset="0"/>
                </a:rPr>
                <a:t>Bridge Housing/Respite Until Locate Available Supportive Housing</a:t>
              </a:r>
            </a:p>
          </p:txBody>
        </p:sp>
        <p:pic>
          <p:nvPicPr>
            <p:cNvPr id="6156" name="Picture 1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4721" y="2682902"/>
              <a:ext cx="3602507" cy="837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315717" y="2874199"/>
              <a:ext cx="3852441" cy="369332"/>
            </a:xfrm>
            <a:prstGeom prst="rect">
              <a:avLst/>
            </a:prstGeom>
            <a:noFill/>
          </p:spPr>
          <p:txBody>
            <a:bodyPr wrap="square" rtlCol="0">
              <a:spAutoFit/>
            </a:bodyPr>
            <a:lstStyle/>
            <a:p>
              <a:r>
                <a:rPr lang="en-US" b="1" dirty="0">
                  <a:latin typeface="Perpetua" panose="02020502060401020303" pitchFamily="18" charset="0"/>
                </a:rPr>
                <a:t>Need Affordable Place to Live</a:t>
              </a:r>
            </a:p>
          </p:txBody>
        </p:sp>
        <p:pic>
          <p:nvPicPr>
            <p:cNvPr id="24" name="Picture 1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4657" y="3867943"/>
              <a:ext cx="1278587"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348988" y="3937993"/>
              <a:ext cx="1518500" cy="369332"/>
            </a:xfrm>
            <a:prstGeom prst="rect">
              <a:avLst/>
            </a:prstGeom>
            <a:noFill/>
          </p:spPr>
          <p:txBody>
            <a:bodyPr wrap="square" rtlCol="0">
              <a:spAutoFit/>
            </a:bodyPr>
            <a:lstStyle/>
            <a:p>
              <a:r>
                <a:rPr lang="en-US" b="1" dirty="0">
                  <a:latin typeface="Perpetua" panose="02020502060401020303" pitchFamily="18" charset="0"/>
                </a:rPr>
                <a:t>Need SH</a:t>
              </a:r>
            </a:p>
          </p:txBody>
        </p:sp>
      </p:grpSp>
      <p:pic>
        <p:nvPicPr>
          <p:cNvPr id="8" name="Picture 7" descr="Image of a man holding a sig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4713" y="1333500"/>
            <a:ext cx="1455605" cy="1349402"/>
          </a:xfrm>
          <a:prstGeom prst="rect">
            <a:avLst/>
          </a:prstGeom>
        </p:spPr>
      </p:pic>
      <p:pic>
        <p:nvPicPr>
          <p:cNvPr id="5" name="Content Placeholder 4" descr="Image of a jail cell"/>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45598" y="2920820"/>
            <a:ext cx="2407872" cy="1803580"/>
          </a:xfrm>
        </p:spPr>
      </p:pic>
      <p:sp>
        <p:nvSpPr>
          <p:cNvPr id="15" name="TextBox 14"/>
          <p:cNvSpPr txBox="1"/>
          <p:nvPr/>
        </p:nvSpPr>
        <p:spPr>
          <a:xfrm>
            <a:off x="2625423" y="5903070"/>
            <a:ext cx="3002453" cy="584775"/>
          </a:xfrm>
          <a:prstGeom prst="rect">
            <a:avLst/>
          </a:prstGeom>
          <a:noFill/>
        </p:spPr>
        <p:txBody>
          <a:bodyPr wrap="square" rtlCol="0">
            <a:spAutoFit/>
          </a:bodyPr>
          <a:lstStyle/>
          <a:p>
            <a:pPr algn="ctr"/>
            <a:r>
              <a:rPr lang="en-US" sz="3200" b="1" dirty="0">
                <a:latin typeface="Perpetua" panose="02020502060401020303" pitchFamily="18" charset="0"/>
              </a:rPr>
              <a:t>Until Recently</a:t>
            </a:r>
          </a:p>
        </p:txBody>
      </p:sp>
      <p:pic>
        <p:nvPicPr>
          <p:cNvPr id="6154" name="Picture 10" descr="Image of a jail cel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449" y="3520530"/>
            <a:ext cx="1586761" cy="1188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descr="Image of a hand holding keys and another hand holding a house figurin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15200" y="3009361"/>
            <a:ext cx="1705918" cy="156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6" descr="Image of a Hospital"/>
          <p:cNvPicPr>
            <a:picLocks noGrp="1" noChangeAspect="1"/>
          </p:cNvPicPr>
          <p:nvPr>
            <p:ph sz="half" idx="2"/>
          </p:nvPr>
        </p:nvPicPr>
        <p:blipFill>
          <a:blip r:embed="rId10">
            <a:extLst>
              <a:ext uri="{28A0092B-C50C-407E-A947-70E740481C1C}">
                <a14:useLocalDpi xmlns:a14="http://schemas.microsoft.com/office/drawing/2010/main" val="0"/>
              </a:ext>
            </a:extLst>
          </a:blip>
          <a:stretch>
            <a:fillRect/>
          </a:stretch>
        </p:blipFill>
        <p:spPr>
          <a:xfrm>
            <a:off x="800986" y="4800600"/>
            <a:ext cx="1526357" cy="1143294"/>
          </a:xfrm>
        </p:spPr>
      </p:pic>
      <p:pic>
        <p:nvPicPr>
          <p:cNvPr id="6157" name="Picture 13" descr="Image of a hand holding keys and a hand holding a small model hous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97383" y="2817658"/>
            <a:ext cx="1706563" cy="156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563519" y="5835109"/>
            <a:ext cx="3300533" cy="523220"/>
          </a:xfrm>
          <a:prstGeom prst="rect">
            <a:avLst/>
          </a:prstGeom>
          <a:noFill/>
        </p:spPr>
        <p:txBody>
          <a:bodyPr wrap="square" rtlCol="0">
            <a:spAutoFit/>
          </a:bodyPr>
          <a:lstStyle/>
          <a:p>
            <a:pPr algn="ctr"/>
            <a:r>
              <a:rPr lang="en-US" sz="2800" b="1" dirty="0">
                <a:latin typeface="Century Schoolbook" panose="02040604050505020304" pitchFamily="18" charset="0"/>
              </a:rPr>
              <a:t>Moving Toward</a:t>
            </a:r>
          </a:p>
        </p:txBody>
      </p:sp>
    </p:spTree>
    <p:extLst>
      <p:ext uri="{BB962C8B-B14F-4D97-AF65-F5344CB8AC3E}">
        <p14:creationId xmlns:p14="http://schemas.microsoft.com/office/powerpoint/2010/main" val="1676938254"/>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148"/>
                                        </p:tgtEl>
                                      </p:cBhvr>
                                    </p:animEffect>
                                    <p:set>
                                      <p:cBhvr>
                                        <p:cTn id="7" dur="1" fill="hold">
                                          <p:stCondLst>
                                            <p:cond delay="499"/>
                                          </p:stCondLst>
                                        </p:cTn>
                                        <p:tgtEl>
                                          <p:spTgt spid="6148"/>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1000"/>
                                        <p:tgtEl>
                                          <p:spTgt spid="5"/>
                                        </p:tgtEl>
                                      </p:cBhvr>
                                    </p:animEffect>
                                    <p:set>
                                      <p:cBhvr>
                                        <p:cTn id="11" dur="1" fill="hold">
                                          <p:stCondLst>
                                            <p:cond delay="9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6154"/>
                                        </p:tgtEl>
                                        <p:attrNameLst>
                                          <p:attrName>style.visibility</p:attrName>
                                        </p:attrNameLst>
                                      </p:cBhvr>
                                      <p:to>
                                        <p:strVal val="visible"/>
                                      </p:to>
                                    </p:set>
                                    <p:animEffect transition="in" filter="fade">
                                      <p:cBhvr>
                                        <p:cTn id="24" dur="750"/>
                                        <p:tgtEl>
                                          <p:spTgt spid="6154"/>
                                        </p:tgtEl>
                                      </p:cBhvr>
                                    </p:animEffect>
                                  </p:childTnLst>
                                </p:cTn>
                              </p:par>
                            </p:childTnLst>
                          </p:cTn>
                        </p:par>
                        <p:par>
                          <p:cTn id="25" fill="hold">
                            <p:stCondLst>
                              <p:cond delay="225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par>
                          <p:cTn id="29" fill="hold">
                            <p:stCondLst>
                              <p:cond delay="2750"/>
                            </p:stCondLst>
                            <p:childTnLst>
                              <p:par>
                                <p:cTn id="30" presetID="10" presetClass="entr" presetSubtype="0"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par>
                          <p:cTn id="33" fill="hold">
                            <p:stCondLst>
                              <p:cond delay="3250"/>
                            </p:stCondLst>
                            <p:childTnLst>
                              <p:par>
                                <p:cTn id="34" presetID="10" presetClass="entr" presetSubtype="0" fill="hold" nodeType="afterEffect">
                                  <p:stCondLst>
                                    <p:cond delay="0"/>
                                  </p:stCondLst>
                                  <p:childTnLst>
                                    <p:set>
                                      <p:cBhvr>
                                        <p:cTn id="35" dur="1" fill="hold">
                                          <p:stCondLst>
                                            <p:cond delay="0"/>
                                          </p:stCondLst>
                                        </p:cTn>
                                        <p:tgtEl>
                                          <p:spTgt spid="6157"/>
                                        </p:tgtEl>
                                        <p:attrNameLst>
                                          <p:attrName>style.visibility</p:attrName>
                                        </p:attrNameLst>
                                      </p:cBhvr>
                                      <p:to>
                                        <p:strVal val="visible"/>
                                      </p:to>
                                    </p:set>
                                    <p:animEffect transition="in" filter="fade">
                                      <p:cBhvr>
                                        <p:cTn id="36" dur="1500"/>
                                        <p:tgtEl>
                                          <p:spTgt spid="6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p:cNvSpPr>
            <a:spLocks noGrp="1"/>
          </p:cNvSpPr>
          <p:nvPr>
            <p:ph type="title" idx="4294967295"/>
          </p:nvPr>
        </p:nvSpPr>
        <p:spPr bwMode="auto">
          <a:xfrm>
            <a:off x="384535" y="228600"/>
            <a:ext cx="8229823" cy="9906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spcFirstLastPara="0" vertOverflow="overflow" horzOverflow="overflow" vert="horz" wrap="square" lIns="88892" tIns="50795" rIns="88892" bIns="50795" numCol="1" spcCol="0" rtlCol="0" fromWordArt="0" anchor="ctr" anchorCtr="0" forceAA="0" compatLnSpc="1">
            <a:prstTxWarp prst="textNoShape">
              <a:avLst/>
            </a:prstTxWarp>
            <a:noAutofit/>
          </a:bodyPr>
          <a:lstStyle/>
          <a:p>
            <a:pPr marL="0" marR="0" lvl="0" indent="0" algn="ctr" defTabSz="912981" rtl="0" eaLnBrk="1" fontAlgn="base" latinLnBrk="0" hangingPunct="0">
              <a:lnSpc>
                <a:spcPct val="100000"/>
              </a:lnSpc>
              <a:spcBef>
                <a:spcPct val="0"/>
              </a:spcBef>
              <a:spcAft>
                <a:spcPct val="0"/>
              </a:spcAft>
              <a:buClrTx/>
              <a:buSzTx/>
              <a:buFontTx/>
              <a:buNone/>
              <a:tabLst/>
              <a:defRPr/>
            </a:pPr>
            <a:r>
              <a:rPr kumimoji="0" lang="en-US" sz="2700" b="0" i="0" u="none" strike="noStrike" kern="1200" cap="none" spc="0" normalizeH="0" baseline="0" noProof="0" dirty="0">
                <a:ln>
                  <a:noFill/>
                </a:ln>
                <a:solidFill>
                  <a:schemeClr val="bg1"/>
                </a:solidFill>
                <a:effectLst/>
                <a:uLnTx/>
                <a:uFillTx/>
                <a:latin typeface="Century Schoolbook" panose="02040604050505020304" pitchFamily="18" charset="0"/>
                <a:ea typeface="Verdana" pitchFamily="34" charset="0"/>
                <a:cs typeface="Verdana" pitchFamily="34" charset="0"/>
                <a:sym typeface="Verdana" pitchFamily="34" charset="0"/>
              </a:rPr>
              <a:t> Percent of People Achieving Housing Stability After Moving Into . . .</a:t>
            </a:r>
            <a:endParaRPr kumimoji="0" lang="en-US" sz="2000" b="0" i="0" u="none" strike="noStrike" kern="1200" cap="none" spc="0" normalizeH="0" baseline="0" noProof="0" dirty="0">
              <a:ln>
                <a:noFill/>
              </a:ln>
              <a:solidFill>
                <a:schemeClr val="bg1"/>
              </a:solidFill>
              <a:effectLst/>
              <a:uLnTx/>
              <a:uFillTx/>
              <a:latin typeface="Century Schoolbook" panose="02040604050505020304" pitchFamily="18" charset="0"/>
              <a:ea typeface="+mn-ea"/>
              <a:cs typeface="+mn-cs"/>
              <a:sym typeface="Helvetica Light" charset="0"/>
            </a:endParaRPr>
          </a:p>
        </p:txBody>
      </p:sp>
      <p:graphicFrame>
        <p:nvGraphicFramePr>
          <p:cNvPr id="8" name="Chart 7" descr="bar graph showing percentage of different types of housing"/>
          <p:cNvGraphicFramePr/>
          <p:nvPr>
            <p:extLst>
              <p:ext uri="{D42A27DB-BD31-4B8C-83A1-F6EECF244321}">
                <p14:modId xmlns:p14="http://schemas.microsoft.com/office/powerpoint/2010/main" val="1724218788"/>
              </p:ext>
            </p:extLst>
          </p:nvPr>
        </p:nvGraphicFramePr>
        <p:xfrm>
          <a:off x="228600" y="1219200"/>
          <a:ext cx="88392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104970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Grp="1" noChangeArrowheads="1"/>
          </p:cNvSpPr>
          <p:nvPr>
            <p:ph type="title" idx="4294967295"/>
          </p:nvPr>
        </p:nvSpPr>
        <p:spPr bwMode="auto">
          <a:xfrm>
            <a:off x="533400" y="403965"/>
            <a:ext cx="7761288" cy="7239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460375" indent="-341313" algn="l" rtl="0" eaLnBrk="1" fontAlgn="base" hangingPunct="1">
              <a:spcBef>
                <a:spcPct val="0"/>
              </a:spcBef>
              <a:spcAft>
                <a:spcPct val="0"/>
              </a:spcAft>
              <a:defRPr sz="2800" b="0" baseline="0">
                <a:solidFill>
                  <a:srgbClr val="FFFFFF"/>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a:lstStyle>
          <a:p>
            <a:pPr marL="460375" marR="0" lvl="0" indent="-341313"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prstClr val="white"/>
                </a:solidFill>
                <a:effectLst/>
                <a:uLnTx/>
                <a:uFillTx/>
                <a:latin typeface="Century Schoolbook" panose="02040604050505020304" pitchFamily="18" charset="0"/>
                <a:ea typeface="+mj-ea"/>
                <a:cs typeface="Century Schoolbook"/>
              </a:rPr>
              <a:t>Supportive Housing Reduces Health Care Costs</a:t>
            </a:r>
          </a:p>
        </p:txBody>
      </p:sp>
      <p:graphicFrame>
        <p:nvGraphicFramePr>
          <p:cNvPr id="2" name="Diagram 1" descr="showing health care costs reducing in California, Chicago, Seattle and Los Angeles"/>
          <p:cNvGraphicFramePr/>
          <p:nvPr>
            <p:extLst>
              <p:ext uri="{D42A27DB-BD31-4B8C-83A1-F6EECF244321}">
                <p14:modId xmlns:p14="http://schemas.microsoft.com/office/powerpoint/2010/main" val="1409471027"/>
              </p:ext>
            </p:extLst>
          </p:nvPr>
        </p:nvGraphicFramePr>
        <p:xfrm>
          <a:off x="325677" y="1534785"/>
          <a:ext cx="8430015" cy="5016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1566156"/>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Quality Matters</a:t>
            </a:r>
          </a:p>
        </p:txBody>
      </p:sp>
      <p:sp>
        <p:nvSpPr>
          <p:cNvPr id="5" name="Content Placeholder 4"/>
          <p:cNvSpPr>
            <a:spLocks noGrp="1"/>
          </p:cNvSpPr>
          <p:nvPr>
            <p:ph idx="1"/>
          </p:nvPr>
        </p:nvSpPr>
        <p:spPr>
          <a:xfrm>
            <a:off x="228600" y="1371601"/>
            <a:ext cx="8839200" cy="4609070"/>
          </a:xfrm>
        </p:spPr>
        <p:txBody>
          <a:bodyPr/>
          <a:lstStyle/>
          <a:p>
            <a:pPr marL="119063" indent="0" algn="ctr">
              <a:buNone/>
            </a:pPr>
            <a:r>
              <a:rPr lang="en-US" sz="2000" dirty="0"/>
              <a:t>Death Rates Among SF Department of Public Health Projects</a:t>
            </a:r>
          </a:p>
        </p:txBody>
      </p:sp>
      <p:pic>
        <p:nvPicPr>
          <p:cNvPr id="6147" name="Picture 3" descr="Image of a graph showing death rates among SF Department of Public Health Projects"/>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68000"/>
                    </a14:imgEffect>
                  </a14:imgLayer>
                </a14:imgProps>
              </a:ext>
              <a:ext uri="{28A0092B-C50C-407E-A947-70E740481C1C}">
                <a14:useLocalDpi xmlns:a14="http://schemas.microsoft.com/office/drawing/2010/main" val="0"/>
              </a:ext>
            </a:extLst>
          </a:blip>
          <a:srcRect t="7955"/>
          <a:stretch/>
        </p:blipFill>
        <p:spPr bwMode="auto">
          <a:xfrm>
            <a:off x="76200" y="1752600"/>
            <a:ext cx="8991600" cy="442398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722147"/>
      </p:ext>
    </p:extLst>
  </p:cSld>
  <p:clrMapOvr>
    <a:masterClrMapping/>
  </p:clrMapOvr>
  <p:transition advTm="10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Housing-Based Services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05225690"/>
              </p:ext>
            </p:extLst>
          </p:nvPr>
        </p:nvGraphicFramePr>
        <p:xfrm>
          <a:off x="76200" y="1219195"/>
          <a:ext cx="8991600" cy="5433465"/>
        </p:xfrm>
        <a:graphic>
          <a:graphicData uri="http://schemas.openxmlformats.org/drawingml/2006/table">
            <a:tbl>
              <a:tblPr firstRow="1" firstCol="1" bandRow="1"/>
              <a:tblGrid>
                <a:gridCol w="4223760">
                  <a:extLst>
                    <a:ext uri="{9D8B030D-6E8A-4147-A177-3AD203B41FA5}">
                      <a16:colId xmlns:a16="http://schemas.microsoft.com/office/drawing/2014/main" val="20000"/>
                    </a:ext>
                  </a:extLst>
                </a:gridCol>
                <a:gridCol w="4767840">
                  <a:extLst>
                    <a:ext uri="{9D8B030D-6E8A-4147-A177-3AD203B41FA5}">
                      <a16:colId xmlns:a16="http://schemas.microsoft.com/office/drawing/2014/main" val="20001"/>
                    </a:ext>
                  </a:extLst>
                </a:gridCol>
              </a:tblGrid>
              <a:tr h="350702">
                <a:tc>
                  <a:txBody>
                    <a:bodyPr/>
                    <a:lstStyle/>
                    <a:p>
                      <a:pPr marL="0" marR="0" algn="ctr">
                        <a:spcBef>
                          <a:spcPts val="0"/>
                        </a:spcBef>
                        <a:spcAft>
                          <a:spcPts val="0"/>
                        </a:spcAft>
                      </a:pPr>
                      <a:r>
                        <a:rPr lang="en-US" sz="2000" b="1" dirty="0">
                          <a:effectLst/>
                          <a:latin typeface="Perpetua"/>
                          <a:ea typeface="Times New Roman"/>
                          <a:cs typeface="Times New Roman"/>
                        </a:rPr>
                        <a:t>Tenancy Supports</a:t>
                      </a:r>
                      <a:endParaRPr lang="en-US" sz="2000" dirty="0">
                        <a:effectLst/>
                        <a:latin typeface="Perpetua"/>
                        <a:ea typeface="Calibri"/>
                        <a:cs typeface="Times New Roman"/>
                      </a:endParaRPr>
                    </a:p>
                  </a:txBody>
                  <a:tcPr marL="56923" marR="56923" marT="0" marB="0" anchor="b">
                    <a:lnL>
                      <a:noFill/>
                    </a:lnL>
                    <a:lnR>
                      <a:noFill/>
                    </a:lnR>
                    <a:lnT>
                      <a:noFill/>
                    </a:lnT>
                    <a:lnB w="12700" cap="flat" cmpd="sng" algn="ctr">
                      <a:solidFill>
                        <a:srgbClr val="0081C6"/>
                      </a:solidFill>
                      <a:prstDash val="solid"/>
                      <a:round/>
                      <a:headEnd type="none" w="med" len="med"/>
                      <a:tailEnd type="none" w="med" len="med"/>
                    </a:lnB>
                    <a:solidFill>
                      <a:srgbClr val="969696"/>
                    </a:solidFill>
                  </a:tcPr>
                </a:tc>
                <a:tc>
                  <a:txBody>
                    <a:bodyPr/>
                    <a:lstStyle/>
                    <a:p>
                      <a:pPr marL="0" marR="0" algn="ctr">
                        <a:spcBef>
                          <a:spcPts val="0"/>
                        </a:spcBef>
                        <a:spcAft>
                          <a:spcPts val="0"/>
                        </a:spcAft>
                      </a:pPr>
                      <a:r>
                        <a:rPr lang="en-US" sz="2000" b="1" dirty="0">
                          <a:effectLst/>
                          <a:latin typeface="Perpetua"/>
                          <a:ea typeface="Times New Roman"/>
                          <a:cs typeface="Times New Roman"/>
                        </a:rPr>
                        <a:t>Housing Case Management</a:t>
                      </a:r>
                      <a:endParaRPr lang="en-US" sz="2000" dirty="0">
                        <a:effectLst/>
                        <a:latin typeface="Perpetua"/>
                        <a:ea typeface="Calibri"/>
                        <a:cs typeface="Times New Roman"/>
                      </a:endParaRPr>
                    </a:p>
                  </a:txBody>
                  <a:tcPr marL="56923" marR="56923" marT="0" marB="0" anchor="b">
                    <a:lnL>
                      <a:noFill/>
                    </a:lnL>
                    <a:lnR>
                      <a:noFill/>
                    </a:lnR>
                    <a:lnT>
                      <a:noFill/>
                    </a:lnT>
                    <a:lnB w="12700" cap="flat" cmpd="sng" algn="ctr">
                      <a:solidFill>
                        <a:srgbClr val="0081C6"/>
                      </a:solidFill>
                      <a:prstDash val="solid"/>
                      <a:round/>
                      <a:headEnd type="none" w="med" len="med"/>
                      <a:tailEnd type="none" w="med" len="med"/>
                    </a:lnB>
                    <a:solidFill>
                      <a:srgbClr val="969696"/>
                    </a:solidFill>
                  </a:tcPr>
                </a:tc>
                <a:extLst>
                  <a:ext uri="{0D108BD9-81ED-4DB2-BD59-A6C34878D82A}">
                    <a16:rowId xmlns:a16="http://schemas.microsoft.com/office/drawing/2014/main" val="10000"/>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Outreach and engagement </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a:solidFill>
                            <a:srgbClr val="000000"/>
                          </a:solidFill>
                          <a:effectLst/>
                          <a:latin typeface="Century Schoolbook" panose="02040604050505020304" pitchFamily="18" charset="0"/>
                          <a:ea typeface="Courier New"/>
                          <a:cs typeface="Times New Roman"/>
                        </a:rPr>
                        <a:t>Service plan development</a:t>
                      </a:r>
                      <a:endParaRPr lang="en-US" sz="1400" b="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1"/>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Housing search assistance</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a:solidFill>
                            <a:srgbClr val="000000"/>
                          </a:solidFill>
                          <a:effectLst/>
                          <a:latin typeface="Century Schoolbook" panose="02040604050505020304" pitchFamily="18" charset="0"/>
                          <a:ea typeface="Courier New"/>
                          <a:cs typeface="Times New Roman"/>
                        </a:rPr>
                        <a:t>Coordination with primary care and health homes</a:t>
                      </a:r>
                      <a:endParaRPr lang="en-US" sz="1400" b="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2"/>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Collecting documents to apply for housing</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a:solidFill>
                            <a:srgbClr val="000000"/>
                          </a:solidFill>
                          <a:effectLst/>
                          <a:latin typeface="Century Schoolbook" panose="02040604050505020304" pitchFamily="18" charset="0"/>
                          <a:ea typeface="Courier New"/>
                          <a:cs typeface="Times New Roman"/>
                        </a:rPr>
                        <a:t>Coordination with substance use treatment providers</a:t>
                      </a:r>
                      <a:endParaRPr lang="en-US" sz="1400" b="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3"/>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Completing housing applications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Coordination with mental health providers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4"/>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Subsidy applications and re-certifications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Coordination of vision and dental providers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5"/>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Advocacy with landlords to rent units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Coordination with hospitals/emergency departments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6"/>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Master-lease negotiations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Crisis interventions and Critical Time Intervention</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7"/>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Acquiring furnishings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Motivational interviewing</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8"/>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Purchasing cleaning supplies, dishes, linens, etc.</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Trauma Informed Care</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9"/>
                  </a:ext>
                </a:extLst>
              </a:tr>
              <a:tr h="324645">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Moving assistance if housing situation doesn’t work</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Transportation to appointments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0"/>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Tenancy rights and responsibilities education</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Entitlement assistance</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1"/>
                  </a:ext>
                </a:extLst>
              </a:tr>
              <a:tr h="301455">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Eviction prevention (paying rent on time)</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Independent living skills coaching</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2"/>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Eviction prevention (conflict resolution)</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Individual counseling and de-escalation </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3"/>
                  </a:ext>
                </a:extLst>
              </a:tr>
              <a:tr h="280421">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Eviction prevention (lease behavior requirements)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Linkages to education, job skills training, and work</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4"/>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Eviction prevention (utilities management)</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Support groups</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5"/>
                  </a:ext>
                </a:extLst>
              </a:tr>
              <a:tr h="280562">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Landlord relationship maintenance</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Times New Roman"/>
                          <a:cs typeface="Times New Roman"/>
                        </a:rPr>
                        <a:t>End-of-life planning</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6"/>
                  </a:ext>
                </a:extLst>
              </a:tr>
              <a:tr h="280562">
                <a:tc>
                  <a:txBody>
                    <a:bodyPr/>
                    <a:lstStyle/>
                    <a:p>
                      <a:pPr marL="0" marR="0" algn="l">
                        <a:spcBef>
                          <a:spcPts val="0"/>
                        </a:spcBef>
                        <a:spcAft>
                          <a:spcPts val="0"/>
                        </a:spcAft>
                      </a:pPr>
                      <a:r>
                        <a:rPr lang="en-US" sz="1400" b="1" dirty="0">
                          <a:solidFill>
                            <a:schemeClr val="accent2"/>
                          </a:solidFill>
                          <a:effectLst/>
                          <a:latin typeface="Century Schoolbook" panose="02040604050505020304" pitchFamily="18" charset="0"/>
                          <a:ea typeface="Courier New"/>
                          <a:cs typeface="Times New Roman"/>
                        </a:rPr>
                        <a:t>Assistance with activities</a:t>
                      </a:r>
                      <a:r>
                        <a:rPr lang="en-US" sz="1400" b="1" baseline="0" dirty="0">
                          <a:solidFill>
                            <a:schemeClr val="accent2"/>
                          </a:solidFill>
                          <a:effectLst/>
                          <a:latin typeface="Century Schoolbook" panose="02040604050505020304" pitchFamily="18" charset="0"/>
                          <a:ea typeface="Courier New"/>
                          <a:cs typeface="Times New Roman"/>
                        </a:rPr>
                        <a:t> of daily living</a:t>
                      </a:r>
                      <a:endParaRPr lang="en-US" sz="1400" b="1" dirty="0">
                        <a:solidFill>
                          <a:schemeClr val="accent2"/>
                        </a:solidFill>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400" b="0" dirty="0">
                          <a:solidFill>
                            <a:srgbClr val="000000"/>
                          </a:solidFill>
                          <a:effectLst/>
                          <a:latin typeface="Century Schoolbook" panose="02040604050505020304" pitchFamily="18" charset="0"/>
                          <a:ea typeface="Courier New"/>
                          <a:cs typeface="Times New Roman"/>
                        </a:rPr>
                        <a:t>Re-engagement</a:t>
                      </a:r>
                      <a:endParaRPr lang="en-US" sz="1400" b="0" dirty="0">
                        <a:effectLst/>
                        <a:latin typeface="Century Schoolbook" panose="02040604050505020304" pitchFamily="18" charset="0"/>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3803904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Recuperative Care &amp; Medical Respite</a:t>
            </a:r>
          </a:p>
        </p:txBody>
      </p:sp>
      <p:pic>
        <p:nvPicPr>
          <p:cNvPr id="7170" name="Picture 2" descr="Image of the Emergency room entrance of a hospi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887" y="1295400"/>
            <a:ext cx="25527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descr="Image of a woman in bed with a cloth draped over her fore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486955"/>
            <a:ext cx="2619375" cy="1743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029200" y="1447800"/>
            <a:ext cx="3810000" cy="4648200"/>
          </a:xfrm>
          <a:effectLst>
            <a:outerShdw blurRad="50800" dist="38100" algn="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a:lstStyle/>
          <a:p>
            <a:pPr marL="119063" indent="0">
              <a:buNone/>
            </a:pPr>
            <a:r>
              <a:rPr lang="en-US" dirty="0">
                <a:solidFill>
                  <a:schemeClr val="tx2">
                    <a:lumMod val="50000"/>
                  </a:schemeClr>
                </a:solidFill>
                <a:latin typeface="Century Schoolbook" panose="02040604050505020304" pitchFamily="18" charset="0"/>
              </a:rPr>
              <a:t>Specialized shelter for people not sick enough to be in the hospital, too sick to be on the streets or in shelter:</a:t>
            </a:r>
          </a:p>
          <a:p>
            <a:pPr lvl="1">
              <a:buFont typeface="Wingdings" panose="05000000000000000000" pitchFamily="2" charset="2"/>
              <a:buChar char="v"/>
            </a:pPr>
            <a:r>
              <a:rPr lang="en-US" dirty="0">
                <a:solidFill>
                  <a:schemeClr val="tx2">
                    <a:lumMod val="50000"/>
                  </a:schemeClr>
                </a:solidFill>
                <a:latin typeface="Century Schoolbook" panose="02040604050505020304" pitchFamily="18" charset="0"/>
              </a:rPr>
              <a:t>Discharged or diverted from hospital.</a:t>
            </a:r>
          </a:p>
          <a:p>
            <a:pPr lvl="1">
              <a:buFont typeface="Wingdings" panose="05000000000000000000" pitchFamily="2" charset="2"/>
              <a:buChar char="v"/>
            </a:pPr>
            <a:r>
              <a:rPr lang="en-US" dirty="0">
                <a:solidFill>
                  <a:schemeClr val="tx2">
                    <a:lumMod val="50000"/>
                  </a:schemeClr>
                </a:solidFill>
                <a:latin typeface="Century Schoolbook" panose="02040604050505020304" pitchFamily="18" charset="0"/>
              </a:rPr>
              <a:t>On-site or visiting nurse services.</a:t>
            </a:r>
          </a:p>
          <a:p>
            <a:pPr lvl="1">
              <a:buFont typeface="Wingdings" panose="05000000000000000000" pitchFamily="2" charset="2"/>
              <a:buChar char="v"/>
            </a:pPr>
            <a:r>
              <a:rPr lang="en-US" dirty="0">
                <a:solidFill>
                  <a:schemeClr val="tx2">
                    <a:lumMod val="50000"/>
                  </a:schemeClr>
                </a:solidFill>
                <a:latin typeface="Century Schoolbook" panose="02040604050505020304" pitchFamily="18" charset="0"/>
              </a:rPr>
              <a:t>Designated facilities or beds within a shelter or transitional housing (</a:t>
            </a:r>
            <a:r>
              <a:rPr lang="en-US" i="1" u="sng" dirty="0">
                <a:solidFill>
                  <a:schemeClr val="tx2">
                    <a:lumMod val="50000"/>
                  </a:schemeClr>
                </a:solidFill>
                <a:latin typeface="Century Schoolbook" panose="02040604050505020304" pitchFamily="18" charset="0"/>
              </a:rPr>
              <a:t>not licensed</a:t>
            </a:r>
            <a:r>
              <a:rPr lang="en-US" dirty="0">
                <a:solidFill>
                  <a:schemeClr val="tx2">
                    <a:lumMod val="50000"/>
                  </a:schemeClr>
                </a:solidFill>
                <a:latin typeface="Century Schoolbook" panose="02040604050505020304" pitchFamily="18" charset="0"/>
              </a:rPr>
              <a:t>).</a:t>
            </a:r>
          </a:p>
          <a:p>
            <a:pPr lvl="1">
              <a:buFont typeface="Wingdings" panose="05000000000000000000" pitchFamily="2" charset="2"/>
              <a:buChar char="v"/>
            </a:pPr>
            <a:r>
              <a:rPr lang="en-US" dirty="0">
                <a:solidFill>
                  <a:schemeClr val="tx2">
                    <a:lumMod val="50000"/>
                  </a:schemeClr>
                </a:solidFill>
                <a:latin typeface="Century Schoolbook" panose="02040604050505020304" pitchFamily="18" charset="0"/>
              </a:rPr>
              <a:t>Short-term stays or stabilization until case manager connects to permanent housing.</a:t>
            </a:r>
          </a:p>
          <a:p>
            <a:endParaRPr lang="en-US" dirty="0"/>
          </a:p>
        </p:txBody>
      </p:sp>
      <p:pic>
        <p:nvPicPr>
          <p:cNvPr id="7172" name="Picture 4" descr="image of a lady holding the hand of a man in b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2175" y="3688724"/>
            <a:ext cx="2628900" cy="1743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descr="Image of a hospital ro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4473" y="5029200"/>
            <a:ext cx="2667000" cy="1714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a:extLst>
              <a:ext uri="{C183D7F6-B498-43B3-948B-1728B52AA6E4}">
                <adec:decorative xmlns:adec="http://schemas.microsoft.com/office/drawing/2017/decorative" val="1"/>
              </a:ext>
            </a:extLst>
          </p:cNvPr>
          <p:cNvSpPr/>
          <p:nvPr/>
        </p:nvSpPr>
        <p:spPr bwMode="auto">
          <a:xfrm>
            <a:off x="2785424" y="2971800"/>
            <a:ext cx="515626" cy="5334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2157748216"/>
      </p:ext>
    </p:extLst>
  </p:cSld>
  <p:clrMapOvr>
    <a:masterClrMapping/>
  </p:clrMapOvr>
  <p:transition advTm="10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81000"/>
            <a:ext cx="5520267" cy="3200400"/>
          </a:xfrm>
        </p:spPr>
        <p:txBody>
          <a:bodyPr/>
          <a:lstStyle/>
          <a:p>
            <a:pPr marL="119062" indent="0"/>
            <a:br>
              <a:rPr lang="en-US" sz="3600" i="1" dirty="0">
                <a:latin typeface="Century Schoolbook" panose="02040604050505020304" pitchFamily="18" charset="0"/>
              </a:rPr>
            </a:br>
            <a:r>
              <a:rPr lang="en-US" sz="3600" i="1" dirty="0">
                <a:latin typeface="Century Schoolbook" panose="02040604050505020304" pitchFamily="18" charset="0"/>
              </a:rPr>
              <a:t>Role of Housing &amp; Housing-Based Services in Other States’ Medicaid Programs</a:t>
            </a:r>
            <a:br>
              <a:rPr lang="en-US" sz="3600" dirty="0"/>
            </a:br>
            <a:endParaRPr lang="en-US" sz="4000" dirty="0">
              <a:latin typeface="Century Schoolbook" panose="02040604050505020304" pitchFamily="18" charset="0"/>
            </a:endParaRPr>
          </a:p>
        </p:txBody>
      </p:sp>
      <p:sp>
        <p:nvSpPr>
          <p:cNvPr id="3" name="Subtitle 2"/>
          <p:cNvSpPr>
            <a:spLocks noGrp="1"/>
          </p:cNvSpPr>
          <p:nvPr>
            <p:ph type="subTitle" sz="quarter" idx="1"/>
          </p:nvPr>
        </p:nvSpPr>
        <p:spPr>
          <a:xfrm>
            <a:off x="762000" y="3657600"/>
            <a:ext cx="4953000" cy="1447800"/>
          </a:xfrm>
        </p:spPr>
        <p:txBody>
          <a:bodyPr/>
          <a:lstStyle/>
          <a:p>
            <a:r>
              <a:rPr lang="en-US" sz="1800" dirty="0"/>
              <a:t>Sharon Rapport, </a:t>
            </a:r>
          </a:p>
          <a:p>
            <a:r>
              <a:rPr lang="en-US" sz="1800" dirty="0"/>
              <a:t>Associate Director, California Policy, CSH</a:t>
            </a:r>
          </a:p>
          <a:p>
            <a:endParaRPr lang="en-US" sz="1800" dirty="0"/>
          </a:p>
          <a:p>
            <a:r>
              <a:rPr lang="en-US" sz="1800" dirty="0"/>
              <a:t>November 4, 2014</a:t>
            </a:r>
          </a:p>
        </p:txBody>
      </p:sp>
    </p:spTree>
    <p:extLst>
      <p:ext uri="{BB962C8B-B14F-4D97-AF65-F5344CB8AC3E}">
        <p14:creationId xmlns:p14="http://schemas.microsoft.com/office/powerpoint/2010/main" val="523425129"/>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Funding for Housing</a:t>
            </a:r>
          </a:p>
        </p:txBody>
      </p:sp>
      <p:pic>
        <p:nvPicPr>
          <p:cNvPr id="4" name="Content Placeholder 3" descr="Image of a construction projec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24000"/>
            <a:ext cx="3581400" cy="19812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1257300" y="3352800"/>
            <a:ext cx="2362200" cy="646331"/>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dirty="0">
                <a:latin typeface="Perpetua" panose="02020502060401020303" pitchFamily="18" charset="0"/>
              </a:rPr>
              <a:t>Capital</a:t>
            </a:r>
          </a:p>
        </p:txBody>
      </p:sp>
      <p:pic>
        <p:nvPicPr>
          <p:cNvPr id="5124" name="Picture 4" descr="Image of a hand holding a model house and a set of keys"/>
          <p:cNvPicPr>
            <a:picLocks noChangeAspect="1" noChangeArrowheads="1"/>
          </p:cNvPicPr>
          <p:nvPr/>
        </p:nvPicPr>
        <p:blipFill rotWithShape="1">
          <a:blip r:embed="rId3">
            <a:extLst>
              <a:ext uri="{28A0092B-C50C-407E-A947-70E740481C1C}">
                <a14:useLocalDpi xmlns:a14="http://schemas.microsoft.com/office/drawing/2010/main" val="0"/>
              </a:ext>
            </a:extLst>
          </a:blip>
          <a:srcRect t="4858" b="7405"/>
          <a:stretch/>
        </p:blipFill>
        <p:spPr bwMode="auto">
          <a:xfrm>
            <a:off x="4876800" y="2009105"/>
            <a:ext cx="3057525" cy="18803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34000" y="3675965"/>
            <a:ext cx="2834425" cy="954107"/>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800" b="1" dirty="0">
                <a:latin typeface="Perpetua" panose="02020502060401020303" pitchFamily="18" charset="0"/>
              </a:rPr>
              <a:t>Operating/</a:t>
            </a:r>
          </a:p>
          <a:p>
            <a:pPr algn="ctr"/>
            <a:r>
              <a:rPr lang="en-US" sz="2800" b="1" dirty="0">
                <a:latin typeface="Perpetua" panose="02020502060401020303" pitchFamily="18" charset="0"/>
              </a:rPr>
              <a:t>Rental Subsidies</a:t>
            </a:r>
          </a:p>
        </p:txBody>
      </p:sp>
      <p:pic>
        <p:nvPicPr>
          <p:cNvPr id="5125" name="Picture 5" descr="Image of two people talking over paper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4495800"/>
            <a:ext cx="3357562" cy="19462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447800" y="5943600"/>
            <a:ext cx="2362200" cy="646331"/>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dirty="0">
                <a:latin typeface="Perpetua" panose="02020502060401020303" pitchFamily="18" charset="0"/>
              </a:rPr>
              <a:t>Services</a:t>
            </a:r>
          </a:p>
        </p:txBody>
      </p:sp>
    </p:spTree>
    <p:extLst>
      <p:ext uri="{BB962C8B-B14F-4D97-AF65-F5344CB8AC3E}">
        <p14:creationId xmlns:p14="http://schemas.microsoft.com/office/powerpoint/2010/main" val="840121615"/>
      </p:ext>
    </p:extLst>
  </p:cSld>
  <p:clrMapOvr>
    <a:masterClrMapping/>
  </p:clrMapOvr>
  <p:transition advTm="10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686800" cy="762000"/>
          </a:xfrm>
        </p:spPr>
        <p:txBody>
          <a:bodyPr/>
          <a:lstStyle/>
          <a:p>
            <a:r>
              <a:rPr lang="en-US" dirty="0"/>
              <a:t>Other States’ Approach to Funding </a:t>
            </a:r>
            <a:r>
              <a:rPr lang="en-US" b="1" u="sng" dirty="0"/>
              <a:t>Housing</a:t>
            </a:r>
            <a:r>
              <a:rPr lang="en-US" dirty="0"/>
              <a:t>: New York</a:t>
            </a:r>
          </a:p>
        </p:txBody>
      </p:sp>
      <p:pic>
        <p:nvPicPr>
          <p:cNvPr id="6" name="Content Placeholder 5" descr="1115 Waiver&#10;$750 million: reinvestment of projected Medicaid cost savings from creating supportive housing for chronically homeless beneficiaries. Reinvestment in—&#10;Capital to build new apartments&#10;Operating to fund operations of buildings&#10;Services offered to tenants&#10;&#10;CMS:&#10;Denied use of federal dollars for capital &amp; operating&#10;Approved use of federal &amp; state Medicaid money for housing-based services&#10;Approved use of state Medicaid savings for capital &amp; operating"/>
          <p:cNvPicPr>
            <a:picLocks noGrp="1" noChangeAspect="1"/>
          </p:cNvPicPr>
          <p:nvPr>
            <p:ph sz="half" idx="1"/>
          </p:nvPr>
        </p:nvPicPr>
        <p:blipFill>
          <a:blip r:embed="rId2">
            <a:lum bright="70000" contrast="-70000"/>
            <a:extLst>
              <a:ext uri="{28A0092B-C50C-407E-A947-70E740481C1C}">
                <a14:useLocalDpi xmlns:a14="http://schemas.microsoft.com/office/drawing/2010/main" val="0"/>
              </a:ext>
            </a:extLst>
          </a:blip>
          <a:stretch>
            <a:fillRect/>
          </a:stretch>
        </p:blipFill>
        <p:spPr>
          <a:xfrm>
            <a:off x="381000" y="1600200"/>
            <a:ext cx="8458200" cy="4419600"/>
          </a:xfrm>
        </p:spPr>
      </p:pic>
      <p:sp>
        <p:nvSpPr>
          <p:cNvPr id="4" name="Content Placeholder 3"/>
          <p:cNvSpPr>
            <a:spLocks noGrp="1"/>
          </p:cNvSpPr>
          <p:nvPr>
            <p:ph sz="half" idx="2"/>
          </p:nvPr>
        </p:nvSpPr>
        <p:spPr>
          <a:xfrm>
            <a:off x="304800" y="1524000"/>
            <a:ext cx="8534400" cy="4572000"/>
          </a:xfrm>
        </p:spPr>
        <p:txBody>
          <a:bodyPr/>
          <a:lstStyle/>
          <a:p>
            <a:pPr marL="119063" indent="0" algn="ctr">
              <a:buNone/>
            </a:pPr>
            <a:r>
              <a:rPr lang="en-US" sz="2400" u="sng" dirty="0">
                <a:solidFill>
                  <a:schemeClr val="tx2">
                    <a:lumMod val="50000"/>
                  </a:schemeClr>
                </a:solidFill>
              </a:rPr>
              <a:t>1115 Waiver</a:t>
            </a:r>
          </a:p>
          <a:p>
            <a:pPr>
              <a:buFont typeface="Wingdings" panose="05000000000000000000" pitchFamily="2" charset="2"/>
              <a:buChar char="v"/>
            </a:pPr>
            <a:r>
              <a:rPr lang="en-US" sz="2000" dirty="0">
                <a:solidFill>
                  <a:schemeClr val="tx2">
                    <a:lumMod val="50000"/>
                  </a:schemeClr>
                </a:solidFill>
              </a:rPr>
              <a:t>$750 million: reinvestment of projected Medicaid cost savings from creating supportive housing for chronically homeless beneficiaries. Reinvestment in—</a:t>
            </a:r>
          </a:p>
          <a:p>
            <a:pPr lvl="1">
              <a:buFont typeface="Wingdings" panose="05000000000000000000" pitchFamily="2" charset="2"/>
              <a:buChar char="§"/>
            </a:pPr>
            <a:r>
              <a:rPr lang="en-US" sz="2000" dirty="0">
                <a:solidFill>
                  <a:schemeClr val="tx2">
                    <a:lumMod val="50000"/>
                  </a:schemeClr>
                </a:solidFill>
              </a:rPr>
              <a:t>Capital to build new apartments</a:t>
            </a:r>
          </a:p>
          <a:p>
            <a:pPr lvl="1">
              <a:buFont typeface="Wingdings" panose="05000000000000000000" pitchFamily="2" charset="2"/>
              <a:buChar char="§"/>
            </a:pPr>
            <a:r>
              <a:rPr lang="en-US" sz="2000" dirty="0">
                <a:solidFill>
                  <a:schemeClr val="tx2">
                    <a:lumMod val="50000"/>
                  </a:schemeClr>
                </a:solidFill>
              </a:rPr>
              <a:t>Operating to fund operations of buildings</a:t>
            </a:r>
          </a:p>
          <a:p>
            <a:pPr lvl="1">
              <a:buFont typeface="Wingdings" panose="05000000000000000000" pitchFamily="2" charset="2"/>
              <a:buChar char="§"/>
            </a:pPr>
            <a:r>
              <a:rPr lang="en-US" sz="2000" dirty="0">
                <a:solidFill>
                  <a:schemeClr val="tx2">
                    <a:lumMod val="50000"/>
                  </a:schemeClr>
                </a:solidFill>
              </a:rPr>
              <a:t>Services offered to tenants</a:t>
            </a:r>
          </a:p>
          <a:p>
            <a:pPr>
              <a:buFont typeface="Wingdings" panose="05000000000000000000" pitchFamily="2" charset="2"/>
              <a:buChar char="§"/>
            </a:pPr>
            <a:endParaRPr lang="en-US" sz="2000" dirty="0">
              <a:solidFill>
                <a:schemeClr val="tx2">
                  <a:lumMod val="50000"/>
                </a:schemeClr>
              </a:solidFill>
            </a:endParaRPr>
          </a:p>
          <a:p>
            <a:pPr>
              <a:buFont typeface="Wingdings" panose="05000000000000000000" pitchFamily="2" charset="2"/>
              <a:buChar char="v"/>
            </a:pPr>
            <a:r>
              <a:rPr lang="en-US" sz="2000" dirty="0">
                <a:solidFill>
                  <a:schemeClr val="tx2">
                    <a:lumMod val="50000"/>
                  </a:schemeClr>
                </a:solidFill>
              </a:rPr>
              <a:t>CMS:</a:t>
            </a:r>
          </a:p>
          <a:p>
            <a:pPr lvl="1">
              <a:buFont typeface="Wingdings" panose="05000000000000000000" pitchFamily="2" charset="2"/>
              <a:buChar char="v"/>
            </a:pPr>
            <a:r>
              <a:rPr lang="en-US" sz="2000" dirty="0">
                <a:solidFill>
                  <a:schemeClr val="tx2">
                    <a:lumMod val="50000"/>
                  </a:schemeClr>
                </a:solidFill>
              </a:rPr>
              <a:t>Denied use of </a:t>
            </a:r>
            <a:r>
              <a:rPr lang="en-US" sz="2000" b="1" i="1" u="sng" dirty="0">
                <a:solidFill>
                  <a:schemeClr val="tx2">
                    <a:lumMod val="50000"/>
                  </a:schemeClr>
                </a:solidFill>
              </a:rPr>
              <a:t>federal</a:t>
            </a:r>
            <a:r>
              <a:rPr lang="en-US" sz="2000" dirty="0">
                <a:solidFill>
                  <a:schemeClr val="tx2">
                    <a:lumMod val="50000"/>
                  </a:schemeClr>
                </a:solidFill>
              </a:rPr>
              <a:t> dollars for capital &amp; operating</a:t>
            </a:r>
          </a:p>
          <a:p>
            <a:pPr lvl="1">
              <a:buFont typeface="Wingdings" panose="05000000000000000000" pitchFamily="2" charset="2"/>
              <a:buChar char="v"/>
            </a:pPr>
            <a:r>
              <a:rPr lang="en-US" sz="2000" dirty="0">
                <a:solidFill>
                  <a:schemeClr val="tx2">
                    <a:lumMod val="50000"/>
                  </a:schemeClr>
                </a:solidFill>
              </a:rPr>
              <a:t>Approved use of federal &amp; state Medicaid money for housing-based services</a:t>
            </a:r>
          </a:p>
          <a:p>
            <a:pPr lvl="1">
              <a:buFont typeface="Wingdings" panose="05000000000000000000" pitchFamily="2" charset="2"/>
              <a:buChar char="v"/>
            </a:pPr>
            <a:r>
              <a:rPr lang="en-US" sz="2000" dirty="0">
                <a:solidFill>
                  <a:schemeClr val="tx2">
                    <a:lumMod val="50000"/>
                  </a:schemeClr>
                </a:solidFill>
              </a:rPr>
              <a:t>Approved use of </a:t>
            </a:r>
            <a:r>
              <a:rPr lang="en-US" sz="2000" b="1" i="1" u="sng" dirty="0">
                <a:solidFill>
                  <a:schemeClr val="tx2">
                    <a:lumMod val="50000"/>
                  </a:schemeClr>
                </a:solidFill>
              </a:rPr>
              <a:t>state</a:t>
            </a:r>
            <a:r>
              <a:rPr lang="en-US" sz="2000" dirty="0">
                <a:solidFill>
                  <a:schemeClr val="tx2">
                    <a:lumMod val="50000"/>
                  </a:schemeClr>
                </a:solidFill>
              </a:rPr>
              <a:t> Medicaid savings for capital &amp; operating</a:t>
            </a:r>
          </a:p>
        </p:txBody>
      </p:sp>
    </p:spTree>
    <p:extLst>
      <p:ext uri="{BB962C8B-B14F-4D97-AF65-F5344CB8AC3E}">
        <p14:creationId xmlns:p14="http://schemas.microsoft.com/office/powerpoint/2010/main" val="1002090052"/>
      </p:ext>
    </p:extLst>
  </p:cSld>
  <p:clrMapOvr>
    <a:masterClrMapping/>
  </p:clrMapOvr>
  <p:transition advTm="10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686800" cy="762000"/>
          </a:xfrm>
        </p:spPr>
        <p:txBody>
          <a:bodyPr/>
          <a:lstStyle/>
          <a:p>
            <a:r>
              <a:rPr lang="en-US" dirty="0"/>
              <a:t>Other States’ Approach to Funding </a:t>
            </a:r>
            <a:r>
              <a:rPr lang="en-US" b="1" u="sng" dirty="0"/>
              <a:t>Housing</a:t>
            </a:r>
            <a:r>
              <a:rPr lang="en-US" dirty="0"/>
              <a:t>: New York (cont.)</a:t>
            </a:r>
          </a:p>
        </p:txBody>
      </p:sp>
      <p:pic>
        <p:nvPicPr>
          <p:cNvPr id="6" name="Content Placeholder 5" descr="Reinvestment of overall savings from waiver ($8 billion) into new payment models, including Delivery System Reform Incentive Payments (DSRIP):&#10;Grants, workforce programs, &amp; incentive payments to reduce avoidable hospital use by 25% over 5 years&#10;Available to  public hospitals, Federally-Qualified Health Centers, nursing homes&#10;Partnerships with housing providers for respite care:&#10;Rehabilitation. stabilization, case management&#10;Link to permanent housing&#10;&#10;State Medicaid Savings Investment: $256 million in capital &amp; operating support for supportive housing FY2012/13 to 2014/15&#10;"/>
          <p:cNvPicPr>
            <a:picLocks noGrp="1" noChangeAspect="1"/>
          </p:cNvPicPr>
          <p:nvPr>
            <p:ph sz="half" idx="1"/>
          </p:nvPr>
        </p:nvPicPr>
        <p:blipFill>
          <a:blip r:embed="rId2">
            <a:lum bright="70000" contrast="-70000"/>
            <a:extLst>
              <a:ext uri="{28A0092B-C50C-407E-A947-70E740481C1C}">
                <a14:useLocalDpi xmlns:a14="http://schemas.microsoft.com/office/drawing/2010/main" val="0"/>
              </a:ext>
            </a:extLst>
          </a:blip>
          <a:stretch>
            <a:fillRect/>
          </a:stretch>
        </p:blipFill>
        <p:spPr>
          <a:xfrm>
            <a:off x="304800" y="1600200"/>
            <a:ext cx="8556143" cy="4495800"/>
          </a:xfrm>
        </p:spPr>
      </p:pic>
      <p:sp>
        <p:nvSpPr>
          <p:cNvPr id="4" name="Content Placeholder 3" descr="Reinvestment of overall savings from waiver ($8 billion) into new payment models, including Delivery System Reform Incentive Payments (DSRIP):&#10;Grants, workforce programs, &amp; incentive payments to reduce avoidable hospital use by 25% over 5 years&#10;Available to  public hospitals, Federally-Qualified Health Centers, nursing homes&#10;Partnerships with housing providers for respite care:&#10;Rehabilitation. stabilization, case management&#10;Link to permanent housing&#10;&#10;State Medicaid Savings Investment: $256 million in capital &amp; operating support for supportive housing FY2012/13 to 2014/15&#10;"/>
          <p:cNvSpPr>
            <a:spLocks noGrp="1"/>
          </p:cNvSpPr>
          <p:nvPr>
            <p:ph sz="half" idx="2"/>
          </p:nvPr>
        </p:nvSpPr>
        <p:spPr>
          <a:xfrm>
            <a:off x="228600" y="1295400"/>
            <a:ext cx="8839200" cy="5334000"/>
          </a:xfrm>
        </p:spPr>
        <p:txBody>
          <a:bodyPr/>
          <a:lstStyle/>
          <a:p>
            <a:pPr>
              <a:buFont typeface="Wingdings" panose="05000000000000000000" pitchFamily="2" charset="2"/>
              <a:buChar char="v"/>
            </a:pPr>
            <a:r>
              <a:rPr lang="en-US" sz="2000" dirty="0">
                <a:solidFill>
                  <a:schemeClr val="tx2">
                    <a:lumMod val="50000"/>
                  </a:schemeClr>
                </a:solidFill>
              </a:rPr>
              <a:t>CMS also approved—</a:t>
            </a:r>
          </a:p>
          <a:p>
            <a:pPr lvl="1">
              <a:buFont typeface="Wingdings" panose="05000000000000000000" pitchFamily="2" charset="2"/>
              <a:buChar char="v"/>
            </a:pPr>
            <a:r>
              <a:rPr lang="en-US" sz="2000" dirty="0">
                <a:solidFill>
                  <a:schemeClr val="tx2">
                    <a:lumMod val="50000"/>
                  </a:schemeClr>
                </a:solidFill>
              </a:rPr>
              <a:t>Reinvestment of overall savings from waiver ($8 billion) into new payment models, including </a:t>
            </a:r>
            <a:r>
              <a:rPr lang="en-US" sz="2000" b="1" dirty="0">
                <a:solidFill>
                  <a:schemeClr val="tx2">
                    <a:lumMod val="50000"/>
                  </a:schemeClr>
                </a:solidFill>
              </a:rPr>
              <a:t>Delivery System Reform Incentive Payments (DSRIP):</a:t>
            </a:r>
          </a:p>
          <a:p>
            <a:pPr lvl="2">
              <a:buFont typeface="Wingdings" panose="05000000000000000000" pitchFamily="2" charset="2"/>
              <a:buChar char="v"/>
            </a:pPr>
            <a:r>
              <a:rPr lang="en-US" sz="2000" dirty="0">
                <a:solidFill>
                  <a:schemeClr val="tx2">
                    <a:lumMod val="50000"/>
                  </a:schemeClr>
                </a:solidFill>
              </a:rPr>
              <a:t>Grants, workforce programs, &amp; incentive payments to reduce avoidable hospital use by 25% over 5 years</a:t>
            </a:r>
          </a:p>
          <a:p>
            <a:pPr lvl="2">
              <a:buFont typeface="Wingdings" panose="05000000000000000000" pitchFamily="2" charset="2"/>
              <a:buChar char="v"/>
            </a:pPr>
            <a:r>
              <a:rPr lang="en-US" sz="2000" dirty="0">
                <a:solidFill>
                  <a:schemeClr val="tx2">
                    <a:lumMod val="50000"/>
                  </a:schemeClr>
                </a:solidFill>
              </a:rPr>
              <a:t>Available to  public hospitals, Federally-Qualified Health Centers, nursing homes</a:t>
            </a:r>
          </a:p>
          <a:p>
            <a:pPr lvl="2">
              <a:buFont typeface="Wingdings" panose="05000000000000000000" pitchFamily="2" charset="2"/>
              <a:buChar char="v"/>
            </a:pPr>
            <a:r>
              <a:rPr lang="en-US" sz="2000" dirty="0">
                <a:solidFill>
                  <a:schemeClr val="tx2">
                    <a:lumMod val="50000"/>
                  </a:schemeClr>
                </a:solidFill>
              </a:rPr>
              <a:t>Partnerships with housing providers for respite care:</a:t>
            </a:r>
          </a:p>
          <a:p>
            <a:pPr lvl="4">
              <a:buFont typeface="Wingdings" panose="05000000000000000000" pitchFamily="2" charset="2"/>
              <a:buChar char="v"/>
            </a:pPr>
            <a:r>
              <a:rPr lang="en-US" sz="2000" dirty="0">
                <a:solidFill>
                  <a:schemeClr val="tx2">
                    <a:lumMod val="50000"/>
                  </a:schemeClr>
                </a:solidFill>
              </a:rPr>
              <a:t>Rehabilitation. stabilization, case management</a:t>
            </a:r>
          </a:p>
          <a:p>
            <a:pPr lvl="4">
              <a:buFont typeface="Wingdings" panose="05000000000000000000" pitchFamily="2" charset="2"/>
              <a:buChar char="v"/>
            </a:pPr>
            <a:r>
              <a:rPr lang="en-US" sz="2000" dirty="0">
                <a:solidFill>
                  <a:schemeClr val="tx2">
                    <a:lumMod val="50000"/>
                  </a:schemeClr>
                </a:solidFill>
              </a:rPr>
              <a:t>Link to permanent housing</a:t>
            </a:r>
          </a:p>
          <a:p>
            <a:pPr>
              <a:buFont typeface="Wingdings" panose="05000000000000000000" pitchFamily="2" charset="2"/>
              <a:buChar char="v"/>
            </a:pPr>
            <a:endParaRPr lang="en-US" sz="2000" dirty="0">
              <a:solidFill>
                <a:schemeClr val="tx2">
                  <a:lumMod val="50000"/>
                </a:schemeClr>
              </a:solidFill>
            </a:endParaRPr>
          </a:p>
          <a:p>
            <a:pPr>
              <a:buFont typeface="Wingdings" panose="05000000000000000000" pitchFamily="2" charset="2"/>
              <a:buChar char="v"/>
            </a:pPr>
            <a:r>
              <a:rPr lang="en-US" sz="2000" dirty="0">
                <a:solidFill>
                  <a:schemeClr val="tx2">
                    <a:lumMod val="50000"/>
                  </a:schemeClr>
                </a:solidFill>
              </a:rPr>
              <a:t>State Medicaid Savings Investment: $256 million in capital &amp; operating support for supportive housing FY2012/13 to 2014/15</a:t>
            </a:r>
          </a:p>
        </p:txBody>
      </p:sp>
    </p:spTree>
    <p:extLst>
      <p:ext uri="{BB962C8B-B14F-4D97-AF65-F5344CB8AC3E}">
        <p14:creationId xmlns:p14="http://schemas.microsoft.com/office/powerpoint/2010/main" val="197899176"/>
      </p:ext>
    </p:extLst>
  </p:cSld>
  <p:clrMapOvr>
    <a:masterClrMapping/>
  </p:clrMapOvr>
  <p:transition advTm="10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315200" cy="533400"/>
          </a:xfrm>
        </p:spPr>
        <p:txBody>
          <a:bodyPr/>
          <a:lstStyle/>
          <a:p>
            <a:r>
              <a:rPr lang="en-US" sz="3200" dirty="0">
                <a:solidFill>
                  <a:schemeClr val="bg1"/>
                </a:solidFill>
                <a:latin typeface="Century Schoolbook" panose="02040604050505020304" pitchFamily="18" charset="0"/>
                <a:ea typeface="Meiryo" panose="020B0604030504040204" pitchFamily="34" charset="-128"/>
                <a:cs typeface="Meiryo" panose="020B0604030504040204" pitchFamily="34" charset="-128"/>
              </a:rPr>
              <a:t>Our Mission</a:t>
            </a:r>
          </a:p>
        </p:txBody>
      </p:sp>
      <p:graphicFrame>
        <p:nvGraphicFramePr>
          <p:cNvPr id="5" name="Content Placeholder 4" descr="Image of Person waling through a neighborhood. Obama signing a document in front of Bident. Picture of a building."/>
          <p:cNvGraphicFramePr>
            <a:graphicFrameLocks noGrp="1"/>
          </p:cNvGraphicFramePr>
          <p:nvPr>
            <p:ph idx="1"/>
            <p:extLst>
              <p:ext uri="{D42A27DB-BD31-4B8C-83A1-F6EECF244321}">
                <p14:modId xmlns:p14="http://schemas.microsoft.com/office/powerpoint/2010/main" val="4067037081"/>
              </p:ext>
            </p:extLst>
          </p:nvPr>
        </p:nvGraphicFramePr>
        <p:xfrm>
          <a:off x="596900" y="1943100"/>
          <a:ext cx="8166100" cy="3467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2"/>
          <p:cNvSpPr txBox="1">
            <a:spLocks/>
          </p:cNvSpPr>
          <p:nvPr/>
        </p:nvSpPr>
        <p:spPr bwMode="auto">
          <a:xfrm>
            <a:off x="584200" y="1231900"/>
            <a:ext cx="8369300" cy="54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461963" indent="-342900" algn="l" rtl="0" eaLnBrk="0" fontAlgn="base" hangingPunct="0">
              <a:spcBef>
                <a:spcPct val="20000"/>
              </a:spcBef>
              <a:spcAft>
                <a:spcPct val="0"/>
              </a:spcAft>
              <a:buClr>
                <a:srgbClr val="9FA1A4"/>
              </a:buClr>
              <a:buSzPct val="100000"/>
              <a:buFont typeface="Wingdings" charset="2"/>
              <a:buChar char="§"/>
              <a:defRPr sz="1600" b="1" i="0">
                <a:solidFill>
                  <a:srgbClr val="0081C6"/>
                </a:solidFill>
                <a:latin typeface="Century Schoolbook"/>
                <a:ea typeface="+mn-ea"/>
                <a:cs typeface="Century Schoolbook"/>
              </a:defRPr>
            </a:lvl1pPr>
            <a:lvl2pPr marL="736600" indent="-285750" algn="l" rtl="0" eaLnBrk="0" fontAlgn="base" hangingPunct="0">
              <a:spcBef>
                <a:spcPct val="20000"/>
              </a:spcBef>
              <a:spcAft>
                <a:spcPct val="0"/>
              </a:spcAft>
              <a:buClr>
                <a:srgbClr val="9FA1A4"/>
              </a:buClr>
              <a:buSzPct val="50000"/>
              <a:buFont typeface="Wingdings" charset="2"/>
              <a:buChar char=""/>
              <a:defRPr sz="1600" b="0" i="0">
                <a:solidFill>
                  <a:srgbClr val="0081C6"/>
                </a:solidFill>
                <a:latin typeface="Century Schoolbook"/>
                <a:cs typeface="Century Schoolbook"/>
              </a:defRPr>
            </a:lvl2pPr>
            <a:lvl3pPr marL="1143000" indent="-228600" algn="l" rtl="0" eaLnBrk="0" fontAlgn="base" hangingPunct="0">
              <a:spcBef>
                <a:spcPct val="20000"/>
              </a:spcBef>
              <a:spcAft>
                <a:spcPct val="0"/>
              </a:spcAft>
              <a:buClr>
                <a:schemeClr val="bg2">
                  <a:lumMod val="40000"/>
                  <a:lumOff val="60000"/>
                </a:schemeClr>
              </a:buClr>
              <a:buFont typeface="Wingdings" charset="2"/>
              <a:buChar char="§"/>
              <a:defRPr sz="1600" b="0" i="0">
                <a:solidFill>
                  <a:srgbClr val="0081C6"/>
                </a:solidFill>
                <a:latin typeface="Century Schoolbook"/>
                <a:cs typeface="Century Schoolbook"/>
              </a:defRPr>
            </a:lvl3pPr>
            <a:lvl4pPr marL="1600200" indent="-228600" algn="l" rtl="0" eaLnBrk="0" fontAlgn="base" hangingPunct="0">
              <a:spcBef>
                <a:spcPct val="20000"/>
              </a:spcBef>
              <a:spcAft>
                <a:spcPct val="0"/>
              </a:spcAft>
              <a:buClr>
                <a:schemeClr val="bg2">
                  <a:lumMod val="20000"/>
                  <a:lumOff val="80000"/>
                </a:schemeClr>
              </a:buClr>
              <a:buFont typeface="Wingdings" charset="2"/>
              <a:buChar char="§"/>
              <a:defRPr sz="1600" b="0" i="0">
                <a:solidFill>
                  <a:srgbClr val="0081C6"/>
                </a:solidFill>
                <a:latin typeface="Century Schoolbook"/>
                <a:cs typeface="Century Schoolbook"/>
              </a:defRPr>
            </a:lvl4pPr>
            <a:lvl5pPr marL="2114550" indent="-285750" algn="l" rtl="0" eaLnBrk="0" fontAlgn="base" hangingPunct="0">
              <a:spcBef>
                <a:spcPct val="20000"/>
              </a:spcBef>
              <a:spcAft>
                <a:spcPct val="0"/>
              </a:spcAft>
              <a:buClr>
                <a:srgbClr val="9FA1A4"/>
              </a:buClr>
              <a:buFont typeface="Wingdings" charset="2"/>
              <a:buChar char="§"/>
              <a:defRPr sz="1600" b="0" i="0">
                <a:solidFill>
                  <a:srgbClr val="0081C6"/>
                </a:solidFill>
                <a:latin typeface="Century Schoolbook"/>
                <a:cs typeface="Century Schoolbook"/>
              </a:defRPr>
            </a:lvl5pPr>
            <a:lvl6pPr marL="2514600" indent="-228600" algn="l" rtl="0" eaLnBrk="0" fontAlgn="base" hangingPunct="0">
              <a:spcBef>
                <a:spcPct val="20000"/>
              </a:spcBef>
              <a:spcAft>
                <a:spcPct val="0"/>
              </a:spcAft>
              <a:defRPr sz="2000">
                <a:solidFill>
                  <a:schemeClr val="tx1"/>
                </a:solidFill>
                <a:latin typeface="Times" charset="0"/>
              </a:defRPr>
            </a:lvl6pPr>
            <a:lvl7pPr marL="2971800" indent="-228600" algn="l" rtl="0" eaLnBrk="0" fontAlgn="base" hangingPunct="0">
              <a:spcBef>
                <a:spcPct val="20000"/>
              </a:spcBef>
              <a:spcAft>
                <a:spcPct val="0"/>
              </a:spcAft>
              <a:defRPr sz="2000">
                <a:solidFill>
                  <a:schemeClr val="tx1"/>
                </a:solidFill>
                <a:latin typeface="Times" charset="0"/>
              </a:defRPr>
            </a:lvl7pPr>
            <a:lvl8pPr marL="3429000" indent="-228600" algn="l" rtl="0" eaLnBrk="0" fontAlgn="base" hangingPunct="0">
              <a:spcBef>
                <a:spcPct val="20000"/>
              </a:spcBef>
              <a:spcAft>
                <a:spcPct val="0"/>
              </a:spcAft>
              <a:defRPr sz="2000">
                <a:solidFill>
                  <a:schemeClr val="tx1"/>
                </a:solidFill>
                <a:latin typeface="Times" charset="0"/>
              </a:defRPr>
            </a:lvl8pPr>
            <a:lvl9pPr marL="3886200" indent="-228600" algn="l" rtl="0" eaLnBrk="0" fontAlgn="base" hangingPunct="0">
              <a:spcBef>
                <a:spcPct val="20000"/>
              </a:spcBef>
              <a:spcAft>
                <a:spcPct val="0"/>
              </a:spcAft>
              <a:defRPr sz="2000">
                <a:solidFill>
                  <a:schemeClr val="tx1"/>
                </a:solidFill>
                <a:latin typeface="Times" charset="0"/>
              </a:defRPr>
            </a:lvl9pPr>
          </a:lstStyle>
          <a:p>
            <a:pPr marL="119063" indent="0" defTabSz="914400">
              <a:buFont typeface="Wingdings" charset="2"/>
              <a:buNone/>
            </a:pPr>
            <a:r>
              <a:rPr lang="en-US" sz="2400" dirty="0">
                <a:solidFill>
                  <a:srgbClr val="808DA0">
                    <a:lumMod val="50000"/>
                  </a:srgbClr>
                </a:solidFill>
                <a:latin typeface="Perpetua" panose="02020502060401020303" pitchFamily="18" charset="0"/>
              </a:rPr>
              <a:t>Advancing </a:t>
            </a:r>
            <a:r>
              <a:rPr lang="en-US" sz="2800" dirty="0">
                <a:solidFill>
                  <a:srgbClr val="808DA0">
                    <a:lumMod val="50000"/>
                  </a:srgbClr>
                </a:solidFill>
                <a:latin typeface="Perpetua" panose="02020502060401020303" pitchFamily="18" charset="0"/>
              </a:rPr>
              <a:t>housing</a:t>
            </a:r>
            <a:r>
              <a:rPr lang="en-US" sz="2400" dirty="0">
                <a:solidFill>
                  <a:srgbClr val="808DA0">
                    <a:lumMod val="50000"/>
                  </a:srgbClr>
                </a:solidFill>
                <a:latin typeface="Perpetua" panose="02020502060401020303" pitchFamily="18" charset="0"/>
              </a:rPr>
              <a:t> solutions that:</a:t>
            </a:r>
          </a:p>
          <a:p>
            <a:pPr marL="119063" indent="0" defTabSz="914400">
              <a:buFont typeface="Wingdings" charset="2"/>
              <a:buNone/>
            </a:pPr>
            <a:endParaRPr lang="en-US" sz="2400" dirty="0">
              <a:solidFill>
                <a:srgbClr val="808DA0">
                  <a:lumMod val="50000"/>
                </a:srgbClr>
              </a:solidFill>
            </a:endParaRPr>
          </a:p>
        </p:txBody>
      </p:sp>
    </p:spTree>
    <p:extLst>
      <p:ext uri="{BB962C8B-B14F-4D97-AF65-F5344CB8AC3E}">
        <p14:creationId xmlns:p14="http://schemas.microsoft.com/office/powerpoint/2010/main" val="1310116913"/>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States’ Approach to Funding </a:t>
            </a:r>
            <a:r>
              <a:rPr lang="en-US" b="1" u="sng" dirty="0"/>
              <a:t>Housing</a:t>
            </a:r>
            <a:r>
              <a:rPr lang="en-US" dirty="0"/>
              <a:t>: Illinois</a:t>
            </a:r>
          </a:p>
        </p:txBody>
      </p:sp>
      <p:pic>
        <p:nvPicPr>
          <p:cNvPr id="8194" name="Picture 2" descr="1115 Waiver&#10;Made IL a mandatory managed care state&#10;Improvements in targeting highly vulnerable, high-cost populations&#10;Incentive payments based on performance measures&#10;Allow managed care organizations to re-invest incentive payments into—&#10;Rental assistance&#10;Capital investment&#10;Supportive housing services&#10;&#10;Submitted in June 2014, in negotiations with CMS on budget neutrality&#10;"/>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81000" y="1752600"/>
            <a:ext cx="8319819" cy="4186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half" idx="2"/>
          </p:nvPr>
        </p:nvSpPr>
        <p:spPr>
          <a:xfrm>
            <a:off x="381000" y="1600200"/>
            <a:ext cx="8458199" cy="4572000"/>
          </a:xfrm>
        </p:spPr>
        <p:txBody>
          <a:bodyPr/>
          <a:lstStyle/>
          <a:p>
            <a:pPr marL="119063" indent="0" algn="ctr">
              <a:buNone/>
            </a:pPr>
            <a:r>
              <a:rPr lang="en-US" sz="2400" u="sng" dirty="0"/>
              <a:t>1115 Waiver</a:t>
            </a:r>
          </a:p>
          <a:p>
            <a:pPr>
              <a:buFont typeface="Wingdings" panose="05000000000000000000" pitchFamily="2" charset="2"/>
              <a:buChar char="v"/>
            </a:pPr>
            <a:r>
              <a:rPr lang="en-US" sz="2000" dirty="0"/>
              <a:t>Made IL a mandatory managed care state</a:t>
            </a:r>
          </a:p>
          <a:p>
            <a:pPr>
              <a:buFont typeface="Wingdings" panose="05000000000000000000" pitchFamily="2" charset="2"/>
              <a:buChar char="v"/>
            </a:pPr>
            <a:r>
              <a:rPr lang="en-US" sz="2000" dirty="0"/>
              <a:t>Improvements in targeting highly vulnerable, high-cost populations</a:t>
            </a:r>
          </a:p>
          <a:p>
            <a:pPr lvl="1">
              <a:buFont typeface="Wingdings" panose="05000000000000000000" pitchFamily="2" charset="2"/>
              <a:buChar char="v"/>
            </a:pPr>
            <a:r>
              <a:rPr lang="en-US" sz="2000" dirty="0"/>
              <a:t>Incentive payments based on performance measures</a:t>
            </a:r>
          </a:p>
          <a:p>
            <a:pPr lvl="2">
              <a:buFont typeface="Wingdings" panose="05000000000000000000" pitchFamily="2" charset="2"/>
              <a:buChar char="v"/>
            </a:pPr>
            <a:r>
              <a:rPr lang="en-US" sz="2000" b="1" dirty="0"/>
              <a:t>Allow managed care organizations to re-invest incentive payments into—</a:t>
            </a:r>
          </a:p>
          <a:p>
            <a:pPr lvl="3">
              <a:buFont typeface="Wingdings" panose="05000000000000000000" pitchFamily="2" charset="2"/>
              <a:buChar char="v"/>
            </a:pPr>
            <a:r>
              <a:rPr lang="en-US" sz="2000" b="1" dirty="0"/>
              <a:t>Rental assistance</a:t>
            </a:r>
          </a:p>
          <a:p>
            <a:pPr lvl="3">
              <a:buFont typeface="Wingdings" panose="05000000000000000000" pitchFamily="2" charset="2"/>
              <a:buChar char="v"/>
            </a:pPr>
            <a:r>
              <a:rPr lang="en-US" sz="2000" b="1" dirty="0"/>
              <a:t>Capital investment</a:t>
            </a:r>
          </a:p>
          <a:p>
            <a:pPr lvl="3">
              <a:buFont typeface="Wingdings" panose="05000000000000000000" pitchFamily="2" charset="2"/>
              <a:buChar char="v"/>
            </a:pPr>
            <a:r>
              <a:rPr lang="en-US" sz="2000" b="1" dirty="0"/>
              <a:t>Supportive housing services</a:t>
            </a:r>
          </a:p>
          <a:p>
            <a:pPr marL="914400" lvl="2" indent="0">
              <a:buNone/>
            </a:pPr>
            <a:endParaRPr lang="en-US" sz="2000" dirty="0"/>
          </a:p>
          <a:p>
            <a:pPr marL="519113" indent="-285750">
              <a:buFont typeface="Wingdings" panose="05000000000000000000" pitchFamily="2" charset="2"/>
              <a:buChar char="v"/>
            </a:pPr>
            <a:r>
              <a:rPr lang="en-US" sz="2000" dirty="0"/>
              <a:t>Submitted in June 2014, in negotiations with CMS on budget neutrality</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2830427056"/>
      </p:ext>
    </p:extLst>
  </p:cSld>
  <p:clrMapOvr>
    <a:masterClrMapping/>
  </p:clrMapOvr>
  <p:transition advTm="10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States’ Approach to Funding Housing-Based </a:t>
            </a:r>
            <a:r>
              <a:rPr lang="en-US" b="1" u="sng" dirty="0"/>
              <a:t>Services</a:t>
            </a:r>
            <a:r>
              <a:rPr lang="en-US" dirty="0"/>
              <a:t>: Texas</a:t>
            </a:r>
          </a:p>
        </p:txBody>
      </p:sp>
      <p:pic>
        <p:nvPicPr>
          <p:cNvPr id="10242" name="Picture 2" descr="1115 Waiver&#10;&#10;Delivery System Reform Incentive Payments (DSRIP):&#10;Enhanced access in 20 Regional Health Plan areas&#10;Two regions (Travis County &amp; Harris County) fund comprehensive services in supportive housing&#10;Coupled with locally-committed housing vouchers"/>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04800" y="1676400"/>
            <a:ext cx="8448408" cy="4291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half" idx="2"/>
          </p:nvPr>
        </p:nvSpPr>
        <p:spPr>
          <a:xfrm>
            <a:off x="304800" y="1676400"/>
            <a:ext cx="8534399" cy="4419600"/>
          </a:xfrm>
        </p:spPr>
        <p:txBody>
          <a:bodyPr/>
          <a:lstStyle/>
          <a:p>
            <a:pPr marL="119063" indent="0" algn="ctr">
              <a:buNone/>
            </a:pPr>
            <a:r>
              <a:rPr lang="en-US" sz="2800" u="sng" dirty="0"/>
              <a:t>1115 Waiver</a:t>
            </a:r>
          </a:p>
          <a:p>
            <a:pPr>
              <a:buFont typeface="Wingdings" panose="05000000000000000000" pitchFamily="2" charset="2"/>
              <a:buChar char="v"/>
            </a:pPr>
            <a:endParaRPr lang="en-US" sz="2400" dirty="0">
              <a:solidFill>
                <a:schemeClr val="tx2">
                  <a:lumMod val="50000"/>
                </a:schemeClr>
              </a:solidFill>
            </a:endParaRPr>
          </a:p>
          <a:p>
            <a:pPr>
              <a:buFont typeface="Wingdings" panose="05000000000000000000" pitchFamily="2" charset="2"/>
              <a:buChar char="v"/>
            </a:pPr>
            <a:r>
              <a:rPr lang="en-US" sz="2400" dirty="0">
                <a:solidFill>
                  <a:schemeClr val="tx2">
                    <a:lumMod val="50000"/>
                  </a:schemeClr>
                </a:solidFill>
              </a:rPr>
              <a:t>Delivery System Reform Incentive Payments (DSRIP):</a:t>
            </a:r>
          </a:p>
          <a:p>
            <a:pPr lvl="1">
              <a:buFont typeface="Wingdings" panose="05000000000000000000" pitchFamily="2" charset="2"/>
              <a:buChar char="v"/>
            </a:pPr>
            <a:r>
              <a:rPr lang="en-US" sz="2400" dirty="0"/>
              <a:t>Enhanced access in 20 Regional Health Plan areas</a:t>
            </a:r>
          </a:p>
          <a:p>
            <a:pPr lvl="2">
              <a:buFont typeface="Wingdings" panose="05000000000000000000" pitchFamily="2" charset="2"/>
              <a:buChar char="v"/>
            </a:pPr>
            <a:r>
              <a:rPr lang="en-US" sz="2400" b="1" dirty="0"/>
              <a:t>Two regions </a:t>
            </a:r>
            <a:r>
              <a:rPr lang="en-US" sz="2400" dirty="0"/>
              <a:t>(Travis County &amp; Harris County) </a:t>
            </a:r>
            <a:r>
              <a:rPr lang="en-US" sz="2400" b="1" dirty="0"/>
              <a:t>fund comprehensive services in supportive housing</a:t>
            </a:r>
          </a:p>
          <a:p>
            <a:pPr lvl="2">
              <a:buFont typeface="Wingdings" panose="05000000000000000000" pitchFamily="2" charset="2"/>
              <a:buChar char="v"/>
            </a:pPr>
            <a:r>
              <a:rPr lang="en-US" sz="2400" dirty="0"/>
              <a:t>Coupled with locally-committed housing vouchers</a:t>
            </a:r>
          </a:p>
        </p:txBody>
      </p:sp>
    </p:spTree>
    <p:extLst>
      <p:ext uri="{BB962C8B-B14F-4D97-AF65-F5344CB8AC3E}">
        <p14:creationId xmlns:p14="http://schemas.microsoft.com/office/powerpoint/2010/main" val="2738231598"/>
      </p:ext>
    </p:extLst>
  </p:cSld>
  <p:clrMapOvr>
    <a:masterClrMapping/>
  </p:clrMapOvr>
  <p:transition advTm="10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States’ Approach to Funding Housing-Based </a:t>
            </a:r>
            <a:r>
              <a:rPr lang="en-US" b="1" u="sng" dirty="0"/>
              <a:t>Services</a:t>
            </a:r>
            <a:r>
              <a:rPr lang="en-US" dirty="0"/>
              <a:t>: Rhode Island</a:t>
            </a:r>
          </a:p>
        </p:txBody>
      </p:sp>
      <p:pic>
        <p:nvPicPr>
          <p:cNvPr id="11266" name="Picture 2" descr="1115 Waiver&#10;&#10;Estimated savings of over $2 million by investing in supportive housing services&#10;Benefits package included bundled/case rate payment to supportive housing service providers who offer services in housing to high-acuity beneficiaries&#10;Outreach &amp; engagement&#10;Tenancy supports&#10;Case management&#10;Behavioral health counseling&#10;Transportation&#10;State withdrew this part of their waive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00" y="1676400"/>
            <a:ext cx="8458200"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half" idx="2"/>
          </p:nvPr>
        </p:nvSpPr>
        <p:spPr>
          <a:xfrm>
            <a:off x="433590" y="1581150"/>
            <a:ext cx="8381999" cy="4591050"/>
          </a:xfrm>
        </p:spPr>
        <p:txBody>
          <a:bodyPr/>
          <a:lstStyle/>
          <a:p>
            <a:pPr marL="119063" indent="0" algn="ctr">
              <a:buNone/>
            </a:pPr>
            <a:r>
              <a:rPr lang="en-US" sz="2400" u="sng" dirty="0"/>
              <a:t>1115 Waiver</a:t>
            </a:r>
          </a:p>
          <a:p>
            <a:pPr>
              <a:buFont typeface="Wingdings" panose="05000000000000000000" pitchFamily="2" charset="2"/>
              <a:buChar char="v"/>
            </a:pPr>
            <a:endParaRPr lang="en-US" sz="2000" dirty="0"/>
          </a:p>
          <a:p>
            <a:pPr>
              <a:buFont typeface="Wingdings" panose="05000000000000000000" pitchFamily="2" charset="2"/>
              <a:buChar char="v"/>
            </a:pPr>
            <a:r>
              <a:rPr lang="en-US" sz="2000" dirty="0"/>
              <a:t>Estimated savings of over $2 million by investing in supportive housing services</a:t>
            </a:r>
          </a:p>
          <a:p>
            <a:pPr>
              <a:buFont typeface="Wingdings" panose="05000000000000000000" pitchFamily="2" charset="2"/>
              <a:buChar char="v"/>
            </a:pPr>
            <a:r>
              <a:rPr lang="en-US" sz="2000" dirty="0"/>
              <a:t>Benefits package included bundled/case rate payment to supportive housing service providers who offer services in housing to high-acuity beneficiaries</a:t>
            </a:r>
          </a:p>
          <a:p>
            <a:pPr lvl="1">
              <a:buFont typeface="Wingdings" panose="05000000000000000000" pitchFamily="2" charset="2"/>
              <a:buChar char="v"/>
            </a:pPr>
            <a:r>
              <a:rPr lang="en-US" sz="2000" dirty="0"/>
              <a:t>Outreach &amp; engagement</a:t>
            </a:r>
          </a:p>
          <a:p>
            <a:pPr lvl="1">
              <a:buFont typeface="Wingdings" panose="05000000000000000000" pitchFamily="2" charset="2"/>
              <a:buChar char="v"/>
            </a:pPr>
            <a:r>
              <a:rPr lang="en-US" sz="2000" dirty="0"/>
              <a:t>Tenancy supports</a:t>
            </a:r>
          </a:p>
          <a:p>
            <a:pPr lvl="1">
              <a:buFont typeface="Wingdings" panose="05000000000000000000" pitchFamily="2" charset="2"/>
              <a:buChar char="v"/>
            </a:pPr>
            <a:r>
              <a:rPr lang="en-US" sz="2000" dirty="0"/>
              <a:t>Case management</a:t>
            </a:r>
          </a:p>
          <a:p>
            <a:pPr lvl="1">
              <a:buFont typeface="Wingdings" panose="05000000000000000000" pitchFamily="2" charset="2"/>
              <a:buChar char="v"/>
            </a:pPr>
            <a:r>
              <a:rPr lang="en-US" sz="2000" dirty="0"/>
              <a:t>Behavioral health counseling</a:t>
            </a:r>
          </a:p>
          <a:p>
            <a:pPr lvl="1">
              <a:buFont typeface="Wingdings" panose="05000000000000000000" pitchFamily="2" charset="2"/>
              <a:buChar char="v"/>
            </a:pPr>
            <a:r>
              <a:rPr lang="en-US" sz="2000" dirty="0"/>
              <a:t>Transportation</a:t>
            </a:r>
          </a:p>
          <a:p>
            <a:pPr>
              <a:buFont typeface="Wingdings" panose="05000000000000000000" pitchFamily="2" charset="2"/>
              <a:buChar char="v"/>
            </a:pPr>
            <a:r>
              <a:rPr lang="en-US" sz="2000" u="sng" dirty="0"/>
              <a:t>State withdrew this part of their waiver</a:t>
            </a:r>
          </a:p>
        </p:txBody>
      </p:sp>
    </p:spTree>
    <p:extLst>
      <p:ext uri="{BB962C8B-B14F-4D97-AF65-F5344CB8AC3E}">
        <p14:creationId xmlns:p14="http://schemas.microsoft.com/office/powerpoint/2010/main" val="1171313805"/>
      </p:ext>
    </p:extLst>
  </p:cSld>
  <p:clrMapOvr>
    <a:masterClrMapping/>
  </p:clrMapOvr>
  <p:transition advTm="10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States’ Approach to Funding Housing-Based </a:t>
            </a:r>
            <a:r>
              <a:rPr lang="en-US" b="1" u="sng" dirty="0"/>
              <a:t>Services</a:t>
            </a:r>
            <a:r>
              <a:rPr lang="en-US" dirty="0"/>
              <a:t>: Illinois</a:t>
            </a:r>
          </a:p>
        </p:txBody>
      </p:sp>
      <p:pic>
        <p:nvPicPr>
          <p:cNvPr id="8194" name="Picture 2" descr="Accountable Care Organizations&#10;Payment &amp; delivery reform model for assigned patient population&#10;Coordinated health care providers offer care coordination&#10;&#10;Chicago Together for Health ACO manages Coordinated Care Entity (CCE)&#10;Targets beneficiaries with chronic conditions&#10;Provider network includes supportive housing programs&#10;Funds services in housing&#10;Tracks costs among beneficiaries&#10;"/>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81000" y="1752600"/>
            <a:ext cx="8319819" cy="4186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half" idx="2"/>
          </p:nvPr>
        </p:nvSpPr>
        <p:spPr>
          <a:xfrm>
            <a:off x="381000" y="1600200"/>
            <a:ext cx="8458199" cy="4572000"/>
          </a:xfrm>
        </p:spPr>
        <p:txBody>
          <a:bodyPr/>
          <a:lstStyle/>
          <a:p>
            <a:pPr marL="119063" indent="0" algn="ctr">
              <a:buNone/>
            </a:pPr>
            <a:r>
              <a:rPr lang="en-US" sz="2400" u="sng" dirty="0"/>
              <a:t>Accountable Care Organizations</a:t>
            </a:r>
          </a:p>
          <a:p>
            <a:pPr>
              <a:buFont typeface="Wingdings" panose="05000000000000000000" pitchFamily="2" charset="2"/>
              <a:buChar char="v"/>
            </a:pPr>
            <a:r>
              <a:rPr lang="en-US" sz="2000" dirty="0"/>
              <a:t>Payment &amp; delivery reform model for assigned patient population</a:t>
            </a:r>
          </a:p>
          <a:p>
            <a:pPr>
              <a:buFont typeface="Wingdings" panose="05000000000000000000" pitchFamily="2" charset="2"/>
              <a:buChar char="v"/>
            </a:pPr>
            <a:r>
              <a:rPr lang="en-US" sz="2000" dirty="0"/>
              <a:t>Coordinated health care providers offer care coordination</a:t>
            </a:r>
          </a:p>
          <a:p>
            <a:pPr>
              <a:buFont typeface="Wingdings" panose="05000000000000000000" pitchFamily="2" charset="2"/>
              <a:buChar char="v"/>
            </a:pPr>
            <a:endParaRPr lang="en-US" sz="2000" dirty="0"/>
          </a:p>
          <a:p>
            <a:pPr>
              <a:buFont typeface="Wingdings" panose="05000000000000000000" pitchFamily="2" charset="2"/>
              <a:buChar char="v"/>
            </a:pPr>
            <a:r>
              <a:rPr lang="en-US" sz="2000" dirty="0"/>
              <a:t>Chicago Together for Health ACO manages Coordinated Care Entity (CCE)</a:t>
            </a:r>
          </a:p>
          <a:p>
            <a:pPr lvl="1">
              <a:buFont typeface="Wingdings" panose="05000000000000000000" pitchFamily="2" charset="2"/>
              <a:buChar char="v"/>
            </a:pPr>
            <a:r>
              <a:rPr lang="en-US" sz="2000" dirty="0"/>
              <a:t>Targets beneficiaries with chronic conditions</a:t>
            </a:r>
          </a:p>
          <a:p>
            <a:pPr lvl="1">
              <a:buFont typeface="Wingdings" panose="05000000000000000000" pitchFamily="2" charset="2"/>
              <a:buChar char="v"/>
            </a:pPr>
            <a:r>
              <a:rPr lang="en-US" sz="2000" dirty="0"/>
              <a:t>Provider network includes supportive housing programs</a:t>
            </a:r>
          </a:p>
          <a:p>
            <a:pPr lvl="1">
              <a:buFont typeface="Wingdings" panose="05000000000000000000" pitchFamily="2" charset="2"/>
              <a:buChar char="v"/>
            </a:pPr>
            <a:r>
              <a:rPr lang="en-US" sz="2000" dirty="0"/>
              <a:t>Funds services in housing</a:t>
            </a:r>
          </a:p>
          <a:p>
            <a:pPr lvl="1">
              <a:buFont typeface="Wingdings" panose="05000000000000000000" pitchFamily="2" charset="2"/>
              <a:buChar char="v"/>
            </a:pPr>
            <a:r>
              <a:rPr lang="en-US" sz="2000" dirty="0"/>
              <a:t>Tracks costs among beneficiaries</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3324541435"/>
      </p:ext>
    </p:extLst>
  </p:cSld>
  <p:clrMapOvr>
    <a:masterClrMapping/>
  </p:clrMapOvr>
  <p:transition advTm="10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States’ Approach to Funding Housing-Based </a:t>
            </a:r>
            <a:r>
              <a:rPr lang="en-US" b="1" u="sng" dirty="0"/>
              <a:t>Services</a:t>
            </a:r>
            <a:r>
              <a:rPr lang="en-US" dirty="0"/>
              <a:t>: Oregon</a:t>
            </a:r>
          </a:p>
        </p:txBody>
      </p:sp>
      <p:pic>
        <p:nvPicPr>
          <p:cNvPr id="4098" name="Picture 2" descr="Accountable Care Organizations&#10;&#10;CMS-approved Medicaid funding for Coordinated Care Organizations in Oregon&#10;Coordinated health care providers offer full-range of care, at risk for whole-person care&#10;&#10;Tri-City Medicaid Collaborative (Portland/Multnomah County): &#10;Provider network includes supportive housing programs&#10;Use savings to fund services in housing&#10;"/>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228600" y="1479771"/>
            <a:ext cx="8747664" cy="4387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sz="half" idx="1"/>
          </p:nvPr>
        </p:nvSpPr>
        <p:spPr>
          <a:xfrm>
            <a:off x="457200" y="1600200"/>
            <a:ext cx="7924800" cy="4724400"/>
          </a:xfrm>
        </p:spPr>
        <p:txBody>
          <a:bodyPr/>
          <a:lstStyle/>
          <a:p>
            <a:pPr marL="119063" indent="0" algn="ctr">
              <a:buNone/>
            </a:pPr>
            <a:r>
              <a:rPr lang="en-US" sz="2400" u="sng" dirty="0"/>
              <a:t>Accountable Care Organizations</a:t>
            </a:r>
          </a:p>
          <a:p>
            <a:pPr marL="119063" indent="0" algn="ctr">
              <a:buNone/>
            </a:pPr>
            <a:endParaRPr lang="en-US" sz="1400" u="sng" dirty="0"/>
          </a:p>
          <a:p>
            <a:pPr>
              <a:buFont typeface="Wingdings" panose="05000000000000000000" pitchFamily="2" charset="2"/>
              <a:buChar char="v"/>
            </a:pPr>
            <a:r>
              <a:rPr lang="en-US" sz="2000" dirty="0"/>
              <a:t>CMS-approved Medicaid funding for Coordinated Care Organizations in Oregon</a:t>
            </a:r>
          </a:p>
          <a:p>
            <a:pPr>
              <a:buFont typeface="Wingdings" panose="05000000000000000000" pitchFamily="2" charset="2"/>
              <a:buChar char="v"/>
            </a:pPr>
            <a:r>
              <a:rPr lang="en-US" sz="2000" dirty="0"/>
              <a:t>Coordinated health care providers offer full-range of care, at risk for whole-person care</a:t>
            </a:r>
          </a:p>
          <a:p>
            <a:pPr>
              <a:buFont typeface="Wingdings" panose="05000000000000000000" pitchFamily="2" charset="2"/>
              <a:buChar char="v"/>
            </a:pPr>
            <a:endParaRPr lang="en-US" sz="2000" dirty="0"/>
          </a:p>
          <a:p>
            <a:pPr>
              <a:buFont typeface="Wingdings" panose="05000000000000000000" pitchFamily="2" charset="2"/>
              <a:buChar char="v"/>
            </a:pPr>
            <a:r>
              <a:rPr lang="en-US" sz="2000" dirty="0"/>
              <a:t>Tri-City Medicaid Collaborative (Portland/Multnomah County): </a:t>
            </a:r>
          </a:p>
          <a:p>
            <a:pPr lvl="1">
              <a:buFont typeface="Wingdings" panose="05000000000000000000" pitchFamily="2" charset="2"/>
              <a:buChar char="v"/>
            </a:pPr>
            <a:r>
              <a:rPr lang="en-US" sz="2000" dirty="0"/>
              <a:t>Provider network includes supportive housing programs</a:t>
            </a:r>
          </a:p>
          <a:p>
            <a:pPr lvl="1">
              <a:buFont typeface="Wingdings" panose="05000000000000000000" pitchFamily="2" charset="2"/>
              <a:buChar char="v"/>
            </a:pPr>
            <a:r>
              <a:rPr lang="en-US" sz="2000" dirty="0"/>
              <a:t>Use savings to fund services in housing</a:t>
            </a:r>
          </a:p>
          <a:p>
            <a:endParaRPr lang="en-US" dirty="0"/>
          </a:p>
        </p:txBody>
      </p:sp>
    </p:spTree>
    <p:extLst>
      <p:ext uri="{BB962C8B-B14F-4D97-AF65-F5344CB8AC3E}">
        <p14:creationId xmlns:p14="http://schemas.microsoft.com/office/powerpoint/2010/main" val="3731190390"/>
      </p:ext>
    </p:extLst>
  </p:cSld>
  <p:clrMapOvr>
    <a:masterClrMapping/>
  </p:clrMapOvr>
  <p:transition advTm="10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924800" cy="685800"/>
          </a:xfrm>
        </p:spPr>
        <p:txBody>
          <a:bodyPr/>
          <a:lstStyle/>
          <a:p>
            <a:r>
              <a:rPr lang="en-US" dirty="0"/>
              <a:t>Other States’ Approach to Funding Housing-Based </a:t>
            </a:r>
            <a:r>
              <a:rPr lang="en-US" b="1" u="sng" dirty="0"/>
              <a:t>Services</a:t>
            </a:r>
            <a:r>
              <a:rPr lang="en-US" dirty="0"/>
              <a:t>: Louisiana</a:t>
            </a:r>
          </a:p>
        </p:txBody>
      </p:sp>
      <p:pic>
        <p:nvPicPr>
          <p:cNvPr id="9218" name="Picture 2" descr="Home &amp; Community-Based Services Waivers&#10;Managed through behavioral health managed care organization (MCO)&#10;MCO tracks availability of housing units, &amp; funds supportive housing service providers for services in housing&#10;Goals&#10;Reducing chronic homelessness&#10;Reducing number of people residing in institutional care&#10;Improving integration of care&#10;Eligibility&#10;Beneficiaries with significant long-term disability in need of housing and services&#10;"/>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291922" y="1524000"/>
            <a:ext cx="8852078" cy="4426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sz="half" idx="2"/>
          </p:nvPr>
        </p:nvSpPr>
        <p:spPr>
          <a:xfrm>
            <a:off x="291922" y="1524000"/>
            <a:ext cx="8547277" cy="4572000"/>
          </a:xfrm>
        </p:spPr>
        <p:txBody>
          <a:bodyPr/>
          <a:lstStyle/>
          <a:p>
            <a:pPr marL="119063" indent="0" algn="ctr">
              <a:buNone/>
            </a:pPr>
            <a:r>
              <a:rPr lang="en-US" sz="2400" u="sng" dirty="0"/>
              <a:t>Home &amp; Community-Based Services Waivers</a:t>
            </a:r>
          </a:p>
          <a:p>
            <a:pPr>
              <a:buFont typeface="Wingdings" panose="05000000000000000000" pitchFamily="2" charset="2"/>
              <a:buChar char="v"/>
            </a:pPr>
            <a:r>
              <a:rPr lang="en-US" sz="2000" dirty="0"/>
              <a:t>Managed through behavioral health managed care organization (MCO)</a:t>
            </a:r>
          </a:p>
          <a:p>
            <a:pPr>
              <a:buFont typeface="Wingdings" panose="05000000000000000000" pitchFamily="2" charset="2"/>
              <a:buChar char="v"/>
            </a:pPr>
            <a:r>
              <a:rPr lang="en-US" sz="2000" dirty="0"/>
              <a:t>MCO tracks availability of housing units, &amp; funds supportive housing service providers for services in housing</a:t>
            </a:r>
          </a:p>
          <a:p>
            <a:pPr>
              <a:buFont typeface="Wingdings" panose="05000000000000000000" pitchFamily="2" charset="2"/>
              <a:buChar char="v"/>
            </a:pPr>
            <a:r>
              <a:rPr lang="en-US" sz="2000" dirty="0"/>
              <a:t>Goals</a:t>
            </a:r>
          </a:p>
          <a:p>
            <a:pPr lvl="1">
              <a:buFont typeface="Wingdings" panose="05000000000000000000" pitchFamily="2" charset="2"/>
              <a:buChar char="v"/>
            </a:pPr>
            <a:r>
              <a:rPr lang="en-US" sz="2000" dirty="0"/>
              <a:t>Reducing chronic homelessness</a:t>
            </a:r>
          </a:p>
          <a:p>
            <a:pPr lvl="1">
              <a:buFont typeface="Wingdings" panose="05000000000000000000" pitchFamily="2" charset="2"/>
              <a:buChar char="v"/>
            </a:pPr>
            <a:r>
              <a:rPr lang="en-US" sz="2000" dirty="0"/>
              <a:t>Reducing number of people residing in institutional care</a:t>
            </a:r>
          </a:p>
          <a:p>
            <a:pPr lvl="1">
              <a:buFont typeface="Wingdings" panose="05000000000000000000" pitchFamily="2" charset="2"/>
              <a:buChar char="v"/>
            </a:pPr>
            <a:r>
              <a:rPr lang="en-US" sz="2000" dirty="0"/>
              <a:t>Improving integration of care</a:t>
            </a:r>
          </a:p>
          <a:p>
            <a:pPr>
              <a:buFont typeface="Wingdings" panose="05000000000000000000" pitchFamily="2" charset="2"/>
              <a:buChar char="v"/>
            </a:pPr>
            <a:r>
              <a:rPr lang="en-US" sz="2000" dirty="0"/>
              <a:t>Eligibility</a:t>
            </a:r>
          </a:p>
          <a:p>
            <a:pPr lvl="1">
              <a:buFont typeface="Wingdings" panose="05000000000000000000" pitchFamily="2" charset="2"/>
              <a:buChar char="v"/>
            </a:pPr>
            <a:r>
              <a:rPr lang="en-US" sz="2000" dirty="0"/>
              <a:t>Beneficiaries with significant long-term disability in need of housing and services</a:t>
            </a:r>
          </a:p>
          <a:p>
            <a:pPr>
              <a:buFont typeface="Wingdings" panose="05000000000000000000" pitchFamily="2" charset="2"/>
              <a:buChar char="v"/>
            </a:pPr>
            <a:endParaRPr lang="en-US" sz="2000" dirty="0"/>
          </a:p>
        </p:txBody>
      </p:sp>
    </p:spTree>
    <p:extLst>
      <p:ext uri="{BB962C8B-B14F-4D97-AF65-F5344CB8AC3E}">
        <p14:creationId xmlns:p14="http://schemas.microsoft.com/office/powerpoint/2010/main" val="3735631074"/>
      </p:ext>
    </p:extLst>
  </p:cSld>
  <p:clrMapOvr>
    <a:masterClrMapping/>
  </p:clrMapOvr>
  <p:transition advTm="10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States’ Approach to Funding Housing-Based </a:t>
            </a:r>
            <a:r>
              <a:rPr lang="en-US" b="1" u="sng" dirty="0"/>
              <a:t>Services</a:t>
            </a:r>
            <a:r>
              <a:rPr lang="en-US" dirty="0"/>
              <a:t>: Washington</a:t>
            </a:r>
          </a:p>
        </p:txBody>
      </p:sp>
      <p:pic>
        <p:nvPicPr>
          <p:cNvPr id="5123" name="Picture 3" descr="Work in Progress&#10;&#10;Developing plans to seek approval for a “supportive housing benefit”&#10;&#10;Services in supportive housing &#10;For people who are chronically homeless or people in long-term institutional care&#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3" y="2667000"/>
            <a:ext cx="300037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Work in Progress&#10;&#10;Developing plans to seek approval for a “supportive housing benefit”&#10;&#10;Services in supportive housing &#10;For people who are chronically homeless or people in long-term institutional care"/>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221456" y="1526059"/>
            <a:ext cx="8701087" cy="4419600"/>
          </a:xfrm>
          <a:prstGeom prst="rect">
            <a:avLst/>
          </a:prstGeom>
        </p:spPr>
      </p:pic>
      <p:sp>
        <p:nvSpPr>
          <p:cNvPr id="6" name="TextBox 5"/>
          <p:cNvSpPr txBox="1"/>
          <p:nvPr/>
        </p:nvSpPr>
        <p:spPr>
          <a:xfrm>
            <a:off x="533400" y="1905000"/>
            <a:ext cx="7848600" cy="2954655"/>
          </a:xfrm>
          <a:prstGeom prst="rect">
            <a:avLst/>
          </a:prstGeom>
          <a:noFill/>
        </p:spPr>
        <p:txBody>
          <a:bodyPr wrap="square" rtlCol="0">
            <a:spAutoFit/>
          </a:bodyPr>
          <a:lstStyle/>
          <a:p>
            <a:pPr algn="ctr"/>
            <a:r>
              <a:rPr lang="en-US" sz="2400" b="1" u="sng" dirty="0">
                <a:solidFill>
                  <a:schemeClr val="tx2">
                    <a:lumMod val="75000"/>
                  </a:schemeClr>
                </a:solidFill>
                <a:latin typeface="Century Schoolbook" panose="02040604050505020304" pitchFamily="18" charset="0"/>
              </a:rPr>
              <a:t>Work in Progress</a:t>
            </a:r>
          </a:p>
          <a:p>
            <a:endParaRPr lang="en-US" dirty="0">
              <a:solidFill>
                <a:schemeClr val="tx2">
                  <a:lumMod val="75000"/>
                </a:schemeClr>
              </a:solidFill>
              <a:latin typeface="Century Schoolbook" panose="02040604050505020304" pitchFamily="18" charset="0"/>
            </a:endParaRPr>
          </a:p>
          <a:p>
            <a:pPr marL="285750" indent="-285750">
              <a:buFont typeface="Wingdings" panose="05000000000000000000" pitchFamily="2" charset="2"/>
              <a:buChar char="v"/>
            </a:pPr>
            <a:r>
              <a:rPr lang="en-US" sz="2400" dirty="0">
                <a:solidFill>
                  <a:schemeClr val="tx2">
                    <a:lumMod val="75000"/>
                  </a:schemeClr>
                </a:solidFill>
                <a:latin typeface="Century Schoolbook" panose="02040604050505020304" pitchFamily="18" charset="0"/>
              </a:rPr>
              <a:t>Developing plans to seek approval for a “supportive housing benefit”</a:t>
            </a:r>
          </a:p>
          <a:p>
            <a:endParaRPr lang="en-US" sz="2400" dirty="0">
              <a:solidFill>
                <a:schemeClr val="tx2">
                  <a:lumMod val="75000"/>
                </a:schemeClr>
              </a:solidFill>
              <a:latin typeface="Century Schoolbook" panose="02040604050505020304" pitchFamily="18" charset="0"/>
            </a:endParaRPr>
          </a:p>
          <a:p>
            <a:pPr marL="742950" lvl="1" indent="-285750">
              <a:buFont typeface="Wingdings" panose="05000000000000000000" pitchFamily="2" charset="2"/>
              <a:buChar char="v"/>
            </a:pPr>
            <a:r>
              <a:rPr lang="en-US" sz="2400" dirty="0">
                <a:solidFill>
                  <a:schemeClr val="tx2">
                    <a:lumMod val="75000"/>
                  </a:schemeClr>
                </a:solidFill>
                <a:latin typeface="Century Schoolbook" panose="02040604050505020304" pitchFamily="18" charset="0"/>
              </a:rPr>
              <a:t>Services in supportive housing </a:t>
            </a:r>
          </a:p>
          <a:p>
            <a:pPr marL="742950" lvl="1" indent="-285750">
              <a:buFont typeface="Wingdings" panose="05000000000000000000" pitchFamily="2" charset="2"/>
              <a:buChar char="v"/>
            </a:pPr>
            <a:r>
              <a:rPr lang="en-US" sz="2400" dirty="0">
                <a:solidFill>
                  <a:schemeClr val="tx2">
                    <a:lumMod val="75000"/>
                  </a:schemeClr>
                </a:solidFill>
                <a:latin typeface="Century Schoolbook" panose="02040604050505020304" pitchFamily="18" charset="0"/>
              </a:rPr>
              <a:t>For people who are chronically homeless or people in long-term institutional care</a:t>
            </a:r>
          </a:p>
        </p:txBody>
      </p:sp>
    </p:spTree>
    <p:extLst>
      <p:ext uri="{BB962C8B-B14F-4D97-AF65-F5344CB8AC3E}">
        <p14:creationId xmlns:p14="http://schemas.microsoft.com/office/powerpoint/2010/main" val="878951006"/>
      </p:ext>
    </p:extLst>
  </p:cSld>
  <p:clrMapOvr>
    <a:masterClrMapping/>
  </p:clrMapOvr>
  <p:transition advTm="10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Managed Care Specific Initiatives</a:t>
            </a:r>
          </a:p>
        </p:txBody>
      </p:sp>
      <p:graphicFrame>
        <p:nvGraphicFramePr>
          <p:cNvPr id="4" name="Content Placeholder 3" descr="Information about Massachusetts Behavioral Health Partnership, Medica in Minnesota and Others"/>
          <p:cNvGraphicFramePr>
            <a:graphicFrameLocks noGrp="1"/>
          </p:cNvGraphicFramePr>
          <p:nvPr>
            <p:ph idx="1"/>
            <p:extLst>
              <p:ext uri="{D42A27DB-BD31-4B8C-83A1-F6EECF244321}">
                <p14:modId xmlns:p14="http://schemas.microsoft.com/office/powerpoint/2010/main" val="2991534387"/>
              </p:ext>
            </p:extLst>
          </p:nvPr>
        </p:nvGraphicFramePr>
        <p:xfrm>
          <a:off x="228600" y="13716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3179577"/>
      </p:ext>
    </p:extLst>
  </p:cSld>
  <p:clrMapOvr>
    <a:masterClrMapping/>
  </p:clrMapOvr>
  <p:transition advTm="10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81000"/>
            <a:ext cx="5520267" cy="3200400"/>
          </a:xfrm>
        </p:spPr>
        <p:txBody>
          <a:bodyPr/>
          <a:lstStyle/>
          <a:p>
            <a:pPr marL="119062" indent="0" algn="r"/>
            <a:br>
              <a:rPr lang="en-US" sz="4000" i="1" dirty="0">
                <a:latin typeface="Century Schoolbook" panose="02040604050505020304" pitchFamily="18" charset="0"/>
              </a:rPr>
            </a:br>
            <a:r>
              <a:rPr lang="en-US" sz="4000" i="1" dirty="0">
                <a:latin typeface="Century Schoolbook" panose="02040604050505020304" pitchFamily="18" charset="0"/>
              </a:rPr>
              <a:t>Issues &amp; Ideas for Housing Component in 1115 Waiver</a:t>
            </a:r>
            <a:br>
              <a:rPr lang="en-US" sz="2400" dirty="0">
                <a:latin typeface="Century Schoolbook" panose="02040604050505020304" pitchFamily="18" charset="0"/>
              </a:rPr>
            </a:br>
            <a:endParaRPr lang="en-US" dirty="0">
              <a:latin typeface="Century Schoolbook" panose="02040604050505020304" pitchFamily="18" charset="0"/>
            </a:endParaRPr>
          </a:p>
        </p:txBody>
      </p:sp>
      <p:sp>
        <p:nvSpPr>
          <p:cNvPr id="3" name="Subtitle 2"/>
          <p:cNvSpPr>
            <a:spLocks noGrp="1"/>
          </p:cNvSpPr>
          <p:nvPr>
            <p:ph type="subTitle" sz="quarter" idx="1"/>
          </p:nvPr>
        </p:nvSpPr>
        <p:spPr>
          <a:xfrm>
            <a:off x="762000" y="3657600"/>
            <a:ext cx="4953000" cy="1447800"/>
          </a:xfrm>
        </p:spPr>
        <p:txBody>
          <a:bodyPr/>
          <a:lstStyle/>
          <a:p>
            <a:r>
              <a:rPr lang="en-US" sz="1800" dirty="0"/>
              <a:t>Sharon Rapport, </a:t>
            </a:r>
          </a:p>
          <a:p>
            <a:r>
              <a:rPr lang="en-US" sz="1800" dirty="0"/>
              <a:t>Associate Director, California Policy, CSH</a:t>
            </a:r>
          </a:p>
          <a:p>
            <a:endParaRPr lang="en-US" sz="1800" dirty="0"/>
          </a:p>
          <a:p>
            <a:r>
              <a:rPr lang="en-US" sz="1800" dirty="0"/>
              <a:t>November 4, 2014</a:t>
            </a:r>
          </a:p>
        </p:txBody>
      </p:sp>
    </p:spTree>
    <p:extLst>
      <p:ext uri="{BB962C8B-B14F-4D97-AF65-F5344CB8AC3E}">
        <p14:creationId xmlns:p14="http://schemas.microsoft.com/office/powerpoint/2010/main" val="2331444648"/>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to be Decided</a:t>
            </a:r>
          </a:p>
        </p:txBody>
      </p:sp>
      <p:graphicFrame>
        <p:nvGraphicFramePr>
          <p:cNvPr id="7" name="Diagram 6" descr="Who to Serve, What to Fund and How to Fund"/>
          <p:cNvGraphicFramePr/>
          <p:nvPr>
            <p:extLst>
              <p:ext uri="{D42A27DB-BD31-4B8C-83A1-F6EECF244321}">
                <p14:modId xmlns:p14="http://schemas.microsoft.com/office/powerpoint/2010/main" val="2861504346"/>
              </p:ext>
            </p:extLst>
          </p:nvPr>
        </p:nvGraphicFramePr>
        <p:xfrm>
          <a:off x="0" y="1143000"/>
          <a:ext cx="9144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023020"/>
      </p:ext>
    </p:extLst>
  </p:cSld>
  <p:clrMapOvr>
    <a:masterClrMapping/>
  </p:clrMapOvr>
  <p:transition advTm="10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39543" cy="533400"/>
          </a:xfrm>
          <a:ln>
            <a:noFill/>
          </a:ln>
        </p:spPr>
        <p:txBody>
          <a:bodyPr/>
          <a:lstStyle/>
          <a:p>
            <a:r>
              <a:rPr lang="en-US" sz="3200" dirty="0">
                <a:solidFill>
                  <a:schemeClr val="bg1"/>
                </a:solidFill>
                <a:latin typeface="Century Schoolbook" panose="02040604050505020304" pitchFamily="18" charset="0"/>
                <a:cs typeface="Arial"/>
              </a:rPr>
              <a:t>Building Strong, Healthy Communities</a:t>
            </a:r>
          </a:p>
        </p:txBody>
      </p:sp>
      <p:grpSp>
        <p:nvGrpSpPr>
          <p:cNvPr id="235" name="Group 234" descr="Image of the United States. With images of push pins on certain states."/>
          <p:cNvGrpSpPr/>
          <p:nvPr/>
        </p:nvGrpSpPr>
        <p:grpSpPr>
          <a:xfrm>
            <a:off x="381000" y="1143000"/>
            <a:ext cx="7956161" cy="4721624"/>
            <a:chOff x="-190803" y="1092445"/>
            <a:chExt cx="8688374" cy="4930930"/>
          </a:xfrm>
        </p:grpSpPr>
        <p:grpSp>
          <p:nvGrpSpPr>
            <p:cNvPr id="4" name="Gruppe 251"/>
            <p:cNvGrpSpPr/>
            <p:nvPr/>
          </p:nvGrpSpPr>
          <p:grpSpPr>
            <a:xfrm>
              <a:off x="1393754" y="1092445"/>
              <a:ext cx="7103817" cy="4930930"/>
              <a:chOff x="1449634" y="627625"/>
              <a:chExt cx="7103817" cy="4930930"/>
            </a:xfrm>
            <a:solidFill>
              <a:srgbClr val="F8971D"/>
            </a:solidFill>
          </p:grpSpPr>
          <p:sp>
            <p:nvSpPr>
              <p:cNvPr id="5" name="Freeform 6"/>
              <p:cNvSpPr>
                <a:spLocks/>
              </p:cNvSpPr>
              <p:nvPr/>
            </p:nvSpPr>
            <p:spPr bwMode="auto">
              <a:xfrm>
                <a:off x="6058305" y="2788156"/>
                <a:ext cx="1017833" cy="564136"/>
              </a:xfrm>
              <a:custGeom>
                <a:avLst/>
                <a:gdLst/>
                <a:ahLst/>
                <a:cxnLst>
                  <a:cxn ang="0">
                    <a:pos x="630" y="82"/>
                  </a:cxn>
                  <a:cxn ang="0">
                    <a:pos x="616" y="40"/>
                  </a:cxn>
                  <a:cxn ang="0">
                    <a:pos x="592" y="24"/>
                  </a:cxn>
                  <a:cxn ang="0">
                    <a:pos x="502" y="36"/>
                  </a:cxn>
                  <a:cxn ang="0">
                    <a:pos x="396" y="0"/>
                  </a:cxn>
                  <a:cxn ang="0">
                    <a:pos x="400" y="12"/>
                  </a:cxn>
                  <a:cxn ang="0">
                    <a:pos x="360" y="52"/>
                  </a:cxn>
                  <a:cxn ang="0">
                    <a:pos x="310" y="162"/>
                  </a:cxn>
                  <a:cxn ang="0">
                    <a:pos x="280" y="148"/>
                  </a:cxn>
                  <a:cxn ang="0">
                    <a:pos x="200" y="204"/>
                  </a:cxn>
                  <a:cxn ang="0">
                    <a:pos x="176" y="188"/>
                  </a:cxn>
                  <a:cxn ang="0">
                    <a:pos x="122" y="232"/>
                  </a:cxn>
                  <a:cxn ang="0">
                    <a:pos x="122" y="228"/>
                  </a:cxn>
                  <a:cxn ang="0">
                    <a:pos x="176" y="184"/>
                  </a:cxn>
                  <a:cxn ang="0">
                    <a:pos x="122" y="224"/>
                  </a:cxn>
                  <a:cxn ang="0">
                    <a:pos x="118" y="256"/>
                  </a:cxn>
                  <a:cxn ang="0">
                    <a:pos x="76" y="312"/>
                  </a:cxn>
                  <a:cxn ang="0">
                    <a:pos x="26" y="286"/>
                  </a:cxn>
                  <a:cxn ang="0">
                    <a:pos x="4" y="330"/>
                  </a:cxn>
                  <a:cxn ang="0">
                    <a:pos x="0" y="322"/>
                  </a:cxn>
                  <a:cxn ang="0">
                    <a:pos x="6" y="378"/>
                  </a:cxn>
                  <a:cxn ang="0">
                    <a:pos x="26" y="376"/>
                  </a:cxn>
                  <a:cxn ang="0">
                    <a:pos x="306" y="330"/>
                  </a:cxn>
                  <a:cxn ang="0">
                    <a:pos x="568" y="276"/>
                  </a:cxn>
                  <a:cxn ang="0">
                    <a:pos x="632" y="202"/>
                  </a:cxn>
                  <a:cxn ang="0">
                    <a:pos x="682" y="104"/>
                  </a:cxn>
                  <a:cxn ang="0">
                    <a:pos x="630" y="82"/>
                  </a:cxn>
                </a:cxnLst>
                <a:rect l="0" t="0" r="r" b="b"/>
                <a:pathLst>
                  <a:path w="682" h="378">
                    <a:moveTo>
                      <a:pt x="630" y="82"/>
                    </a:moveTo>
                    <a:lnTo>
                      <a:pt x="616" y="40"/>
                    </a:lnTo>
                    <a:lnTo>
                      <a:pt x="592" y="24"/>
                    </a:lnTo>
                    <a:lnTo>
                      <a:pt x="502" y="36"/>
                    </a:lnTo>
                    <a:lnTo>
                      <a:pt x="396" y="0"/>
                    </a:lnTo>
                    <a:lnTo>
                      <a:pt x="400" y="12"/>
                    </a:lnTo>
                    <a:lnTo>
                      <a:pt x="360" y="52"/>
                    </a:lnTo>
                    <a:lnTo>
                      <a:pt x="310" y="162"/>
                    </a:lnTo>
                    <a:lnTo>
                      <a:pt x="280" y="148"/>
                    </a:lnTo>
                    <a:lnTo>
                      <a:pt x="200" y="204"/>
                    </a:lnTo>
                    <a:lnTo>
                      <a:pt x="176" y="188"/>
                    </a:lnTo>
                    <a:lnTo>
                      <a:pt x="122" y="232"/>
                    </a:lnTo>
                    <a:lnTo>
                      <a:pt x="122" y="228"/>
                    </a:lnTo>
                    <a:lnTo>
                      <a:pt x="176" y="184"/>
                    </a:lnTo>
                    <a:lnTo>
                      <a:pt x="122" y="224"/>
                    </a:lnTo>
                    <a:lnTo>
                      <a:pt x="118" y="256"/>
                    </a:lnTo>
                    <a:lnTo>
                      <a:pt x="76" y="312"/>
                    </a:lnTo>
                    <a:lnTo>
                      <a:pt x="26" y="286"/>
                    </a:lnTo>
                    <a:lnTo>
                      <a:pt x="4" y="330"/>
                    </a:lnTo>
                    <a:lnTo>
                      <a:pt x="0" y="322"/>
                    </a:lnTo>
                    <a:lnTo>
                      <a:pt x="6" y="378"/>
                    </a:lnTo>
                    <a:lnTo>
                      <a:pt x="26" y="376"/>
                    </a:lnTo>
                    <a:lnTo>
                      <a:pt x="306" y="330"/>
                    </a:lnTo>
                    <a:lnTo>
                      <a:pt x="568" y="276"/>
                    </a:lnTo>
                    <a:lnTo>
                      <a:pt x="632" y="202"/>
                    </a:lnTo>
                    <a:lnTo>
                      <a:pt x="682" y="104"/>
                    </a:lnTo>
                    <a:lnTo>
                      <a:pt x="630" y="8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 name="Freeform 7"/>
              <p:cNvSpPr>
                <a:spLocks/>
              </p:cNvSpPr>
              <p:nvPr/>
            </p:nvSpPr>
            <p:spPr bwMode="auto">
              <a:xfrm>
                <a:off x="5200601" y="2732497"/>
                <a:ext cx="877545" cy="761136"/>
              </a:xfrm>
              <a:custGeom>
                <a:avLst/>
                <a:gdLst/>
                <a:ahLst/>
                <a:cxnLst>
                  <a:cxn ang="0">
                    <a:pos x="556" y="278"/>
                  </a:cxn>
                  <a:cxn ang="0">
                    <a:pos x="476" y="220"/>
                  </a:cxn>
                  <a:cxn ang="0">
                    <a:pos x="476" y="140"/>
                  </a:cxn>
                  <a:cxn ang="0">
                    <a:pos x="444" y="140"/>
                  </a:cxn>
                  <a:cxn ang="0">
                    <a:pos x="346" y="14"/>
                  </a:cxn>
                  <a:cxn ang="0">
                    <a:pos x="346" y="0"/>
                  </a:cxn>
                  <a:cxn ang="0">
                    <a:pos x="0" y="8"/>
                  </a:cxn>
                  <a:cxn ang="0">
                    <a:pos x="22" y="70"/>
                  </a:cxn>
                  <a:cxn ang="0">
                    <a:pos x="68" y="70"/>
                  </a:cxn>
                  <a:cxn ang="0">
                    <a:pos x="50" y="136"/>
                  </a:cxn>
                  <a:cxn ang="0">
                    <a:pos x="104" y="160"/>
                  </a:cxn>
                  <a:cxn ang="0">
                    <a:pos x="132" y="470"/>
                  </a:cxn>
                  <a:cxn ang="0">
                    <a:pos x="522" y="462"/>
                  </a:cxn>
                  <a:cxn ang="0">
                    <a:pos x="506" y="510"/>
                  </a:cxn>
                  <a:cxn ang="0">
                    <a:pos x="586" y="504"/>
                  </a:cxn>
                  <a:cxn ang="0">
                    <a:pos x="586" y="410"/>
                  </a:cxn>
                  <a:cxn ang="0">
                    <a:pos x="588" y="408"/>
                  </a:cxn>
                  <a:cxn ang="0">
                    <a:pos x="582" y="352"/>
                  </a:cxn>
                  <a:cxn ang="0">
                    <a:pos x="556" y="278"/>
                  </a:cxn>
                </a:cxnLst>
                <a:rect l="0" t="0" r="r" b="b"/>
                <a:pathLst>
                  <a:path w="588" h="510">
                    <a:moveTo>
                      <a:pt x="556" y="278"/>
                    </a:moveTo>
                    <a:lnTo>
                      <a:pt x="476" y="220"/>
                    </a:lnTo>
                    <a:lnTo>
                      <a:pt x="476" y="140"/>
                    </a:lnTo>
                    <a:lnTo>
                      <a:pt x="444" y="140"/>
                    </a:lnTo>
                    <a:lnTo>
                      <a:pt x="346" y="14"/>
                    </a:lnTo>
                    <a:lnTo>
                      <a:pt x="346" y="0"/>
                    </a:lnTo>
                    <a:lnTo>
                      <a:pt x="0" y="8"/>
                    </a:lnTo>
                    <a:lnTo>
                      <a:pt x="22" y="70"/>
                    </a:lnTo>
                    <a:lnTo>
                      <a:pt x="68" y="70"/>
                    </a:lnTo>
                    <a:lnTo>
                      <a:pt x="50" y="136"/>
                    </a:lnTo>
                    <a:lnTo>
                      <a:pt x="104" y="160"/>
                    </a:lnTo>
                    <a:lnTo>
                      <a:pt x="132" y="470"/>
                    </a:lnTo>
                    <a:lnTo>
                      <a:pt x="522" y="462"/>
                    </a:lnTo>
                    <a:lnTo>
                      <a:pt x="506" y="510"/>
                    </a:lnTo>
                    <a:lnTo>
                      <a:pt x="586" y="504"/>
                    </a:lnTo>
                    <a:lnTo>
                      <a:pt x="586" y="410"/>
                    </a:lnTo>
                    <a:lnTo>
                      <a:pt x="588" y="408"/>
                    </a:lnTo>
                    <a:lnTo>
                      <a:pt x="582" y="352"/>
                    </a:lnTo>
                    <a:lnTo>
                      <a:pt x="556" y="27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nvGrpSpPr>
              <p:cNvPr id="7" name="Gruppe 360"/>
              <p:cNvGrpSpPr/>
              <p:nvPr/>
            </p:nvGrpSpPr>
            <p:grpSpPr>
              <a:xfrm>
                <a:off x="1449634" y="627625"/>
                <a:ext cx="7103817" cy="4930930"/>
                <a:chOff x="1449634" y="627625"/>
                <a:chExt cx="7103817" cy="4930930"/>
              </a:xfrm>
              <a:grpFill/>
            </p:grpSpPr>
            <p:sp>
              <p:nvSpPr>
                <p:cNvPr id="8" name="Freeform 6"/>
                <p:cNvSpPr>
                  <a:spLocks/>
                </p:cNvSpPr>
                <p:nvPr/>
              </p:nvSpPr>
              <p:spPr bwMode="auto">
                <a:xfrm>
                  <a:off x="5419725" y="1465887"/>
                  <a:ext cx="751182" cy="872831"/>
                </a:xfrm>
                <a:custGeom>
                  <a:avLst/>
                  <a:gdLst/>
                  <a:ahLst/>
                  <a:cxnLst>
                    <a:cxn ang="0">
                      <a:pos x="404" y="538"/>
                    </a:cxn>
                    <a:cxn ang="0">
                      <a:pos x="490" y="542"/>
                    </a:cxn>
                    <a:cxn ang="0">
                      <a:pos x="464" y="400"/>
                    </a:cxn>
                    <a:cxn ang="0">
                      <a:pos x="494" y="172"/>
                    </a:cxn>
                    <a:cxn ang="0">
                      <a:pos x="446" y="160"/>
                    </a:cxn>
                    <a:cxn ang="0">
                      <a:pos x="414" y="160"/>
                    </a:cxn>
                    <a:cxn ang="0">
                      <a:pos x="404" y="122"/>
                    </a:cxn>
                    <a:cxn ang="0">
                      <a:pos x="196" y="96"/>
                    </a:cxn>
                    <a:cxn ang="0">
                      <a:pos x="174" y="38"/>
                    </a:cxn>
                    <a:cxn ang="0">
                      <a:pos x="146" y="38"/>
                    </a:cxn>
                    <a:cxn ang="0">
                      <a:pos x="146" y="0"/>
                    </a:cxn>
                    <a:cxn ang="0">
                      <a:pos x="78" y="24"/>
                    </a:cxn>
                    <a:cxn ang="0">
                      <a:pos x="36" y="116"/>
                    </a:cxn>
                    <a:cxn ang="0">
                      <a:pos x="0" y="158"/>
                    </a:cxn>
                    <a:cxn ang="0">
                      <a:pos x="28" y="292"/>
                    </a:cxn>
                    <a:cxn ang="0">
                      <a:pos x="166" y="374"/>
                    </a:cxn>
                    <a:cxn ang="0">
                      <a:pos x="194" y="508"/>
                    </a:cxn>
                    <a:cxn ang="0">
                      <a:pos x="264" y="574"/>
                    </a:cxn>
                    <a:cxn ang="0">
                      <a:pos x="352" y="568"/>
                    </a:cxn>
                    <a:cxn ang="0">
                      <a:pos x="404" y="538"/>
                    </a:cxn>
                  </a:cxnLst>
                  <a:rect l="0" t="0" r="r" b="b"/>
                  <a:pathLst>
                    <a:path w="494" h="574">
                      <a:moveTo>
                        <a:pt x="404" y="538"/>
                      </a:moveTo>
                      <a:lnTo>
                        <a:pt x="490" y="542"/>
                      </a:lnTo>
                      <a:lnTo>
                        <a:pt x="464" y="400"/>
                      </a:lnTo>
                      <a:lnTo>
                        <a:pt x="494" y="172"/>
                      </a:lnTo>
                      <a:lnTo>
                        <a:pt x="446" y="160"/>
                      </a:lnTo>
                      <a:lnTo>
                        <a:pt x="414" y="160"/>
                      </a:lnTo>
                      <a:lnTo>
                        <a:pt x="404" y="122"/>
                      </a:lnTo>
                      <a:lnTo>
                        <a:pt x="196" y="96"/>
                      </a:lnTo>
                      <a:lnTo>
                        <a:pt x="174" y="38"/>
                      </a:lnTo>
                      <a:lnTo>
                        <a:pt x="146" y="38"/>
                      </a:lnTo>
                      <a:lnTo>
                        <a:pt x="146" y="0"/>
                      </a:lnTo>
                      <a:lnTo>
                        <a:pt x="78" y="24"/>
                      </a:lnTo>
                      <a:lnTo>
                        <a:pt x="36" y="116"/>
                      </a:lnTo>
                      <a:lnTo>
                        <a:pt x="0" y="158"/>
                      </a:lnTo>
                      <a:lnTo>
                        <a:pt x="28" y="292"/>
                      </a:lnTo>
                      <a:lnTo>
                        <a:pt x="166" y="374"/>
                      </a:lnTo>
                      <a:lnTo>
                        <a:pt x="194" y="508"/>
                      </a:lnTo>
                      <a:lnTo>
                        <a:pt x="264" y="574"/>
                      </a:lnTo>
                      <a:lnTo>
                        <a:pt x="352" y="568"/>
                      </a:lnTo>
                      <a:lnTo>
                        <a:pt x="404" y="53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 name="Freeform 7"/>
                <p:cNvSpPr>
                  <a:spLocks/>
                </p:cNvSpPr>
                <p:nvPr/>
              </p:nvSpPr>
              <p:spPr bwMode="auto">
                <a:xfrm>
                  <a:off x="5714724" y="2283975"/>
                  <a:ext cx="571750" cy="1000562"/>
                </a:xfrm>
                <a:custGeom>
                  <a:avLst/>
                  <a:gdLst/>
                  <a:ahLst/>
                  <a:cxnLst>
                    <a:cxn ang="0">
                      <a:pos x="336" y="64"/>
                    </a:cxn>
                    <a:cxn ang="0">
                      <a:pos x="300" y="26"/>
                    </a:cxn>
                    <a:cxn ang="0">
                      <a:pos x="296" y="4"/>
                    </a:cxn>
                    <a:cxn ang="0">
                      <a:pos x="210" y="0"/>
                    </a:cxn>
                    <a:cxn ang="0">
                      <a:pos x="158" y="30"/>
                    </a:cxn>
                    <a:cxn ang="0">
                      <a:pos x="70" y="36"/>
                    </a:cxn>
                    <a:cxn ang="0">
                      <a:pos x="78" y="96"/>
                    </a:cxn>
                    <a:cxn ang="0">
                      <a:pos x="22" y="162"/>
                    </a:cxn>
                    <a:cxn ang="0">
                      <a:pos x="42" y="202"/>
                    </a:cxn>
                    <a:cxn ang="0">
                      <a:pos x="0" y="272"/>
                    </a:cxn>
                    <a:cxn ang="0">
                      <a:pos x="0" y="320"/>
                    </a:cxn>
                    <a:cxn ang="0">
                      <a:pos x="96" y="442"/>
                    </a:cxn>
                    <a:cxn ang="0">
                      <a:pos x="130" y="442"/>
                    </a:cxn>
                    <a:cxn ang="0">
                      <a:pos x="130" y="526"/>
                    </a:cxn>
                    <a:cxn ang="0">
                      <a:pos x="208" y="580"/>
                    </a:cxn>
                    <a:cxn ang="0">
                      <a:pos x="236" y="658"/>
                    </a:cxn>
                    <a:cxn ang="0">
                      <a:pos x="258" y="616"/>
                    </a:cxn>
                    <a:cxn ang="0">
                      <a:pos x="308" y="644"/>
                    </a:cxn>
                    <a:cxn ang="0">
                      <a:pos x="348" y="592"/>
                    </a:cxn>
                    <a:cxn ang="0">
                      <a:pos x="356" y="510"/>
                    </a:cxn>
                    <a:cxn ang="0">
                      <a:pos x="376" y="428"/>
                    </a:cxn>
                    <a:cxn ang="0">
                      <a:pos x="336" y="64"/>
                    </a:cxn>
                  </a:cxnLst>
                  <a:rect l="0" t="0" r="r" b="b"/>
                  <a:pathLst>
                    <a:path w="376" h="658">
                      <a:moveTo>
                        <a:pt x="336" y="64"/>
                      </a:moveTo>
                      <a:lnTo>
                        <a:pt x="300" y="26"/>
                      </a:lnTo>
                      <a:lnTo>
                        <a:pt x="296" y="4"/>
                      </a:lnTo>
                      <a:lnTo>
                        <a:pt x="210" y="0"/>
                      </a:lnTo>
                      <a:lnTo>
                        <a:pt x="158" y="30"/>
                      </a:lnTo>
                      <a:lnTo>
                        <a:pt x="70" y="36"/>
                      </a:lnTo>
                      <a:lnTo>
                        <a:pt x="78" y="96"/>
                      </a:lnTo>
                      <a:lnTo>
                        <a:pt x="22" y="162"/>
                      </a:lnTo>
                      <a:lnTo>
                        <a:pt x="42" y="202"/>
                      </a:lnTo>
                      <a:lnTo>
                        <a:pt x="0" y="272"/>
                      </a:lnTo>
                      <a:lnTo>
                        <a:pt x="0" y="320"/>
                      </a:lnTo>
                      <a:lnTo>
                        <a:pt x="96" y="442"/>
                      </a:lnTo>
                      <a:lnTo>
                        <a:pt x="130" y="442"/>
                      </a:lnTo>
                      <a:lnTo>
                        <a:pt x="130" y="526"/>
                      </a:lnTo>
                      <a:lnTo>
                        <a:pt x="208" y="580"/>
                      </a:lnTo>
                      <a:lnTo>
                        <a:pt x="236" y="658"/>
                      </a:lnTo>
                      <a:lnTo>
                        <a:pt x="258" y="616"/>
                      </a:lnTo>
                      <a:lnTo>
                        <a:pt x="308" y="644"/>
                      </a:lnTo>
                      <a:lnTo>
                        <a:pt x="348" y="592"/>
                      </a:lnTo>
                      <a:lnTo>
                        <a:pt x="356" y="510"/>
                      </a:lnTo>
                      <a:lnTo>
                        <a:pt x="376" y="428"/>
                      </a:lnTo>
                      <a:lnTo>
                        <a:pt x="336" y="64"/>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nvGrpSpPr>
                <p:cNvPr id="10" name="Gruppe 313"/>
                <p:cNvGrpSpPr/>
                <p:nvPr/>
              </p:nvGrpSpPr>
              <p:grpSpPr>
                <a:xfrm>
                  <a:off x="1449634" y="627625"/>
                  <a:ext cx="7103817" cy="4930930"/>
                  <a:chOff x="1449634" y="456175"/>
                  <a:chExt cx="7103817" cy="4930930"/>
                </a:xfrm>
                <a:grpFill/>
              </p:grpSpPr>
              <p:sp>
                <p:nvSpPr>
                  <p:cNvPr id="11" name="Freeform 3053"/>
                  <p:cNvSpPr>
                    <a:spLocks/>
                  </p:cNvSpPr>
                  <p:nvPr/>
                </p:nvSpPr>
                <p:spPr bwMode="auto">
                  <a:xfrm>
                    <a:off x="7807144" y="1160689"/>
                    <a:ext cx="149261" cy="570179"/>
                  </a:xfrm>
                  <a:custGeom>
                    <a:avLst/>
                    <a:gdLst/>
                    <a:ahLst/>
                    <a:cxnLst>
                      <a:cxn ang="0">
                        <a:pos x="0" y="0"/>
                      </a:cxn>
                      <a:cxn ang="0">
                        <a:pos x="86" y="312"/>
                      </a:cxn>
                      <a:cxn ang="0">
                        <a:pos x="100" y="382"/>
                      </a:cxn>
                      <a:cxn ang="0">
                        <a:pos x="94" y="324"/>
                      </a:cxn>
                      <a:cxn ang="0">
                        <a:pos x="30" y="98"/>
                      </a:cxn>
                      <a:cxn ang="0">
                        <a:pos x="0" y="0"/>
                      </a:cxn>
                    </a:cxnLst>
                    <a:rect l="0" t="0" r="r" b="b"/>
                    <a:pathLst>
                      <a:path w="100" h="382">
                        <a:moveTo>
                          <a:pt x="0" y="0"/>
                        </a:moveTo>
                        <a:lnTo>
                          <a:pt x="86" y="312"/>
                        </a:lnTo>
                        <a:lnTo>
                          <a:pt x="100" y="382"/>
                        </a:lnTo>
                        <a:lnTo>
                          <a:pt x="94" y="324"/>
                        </a:lnTo>
                        <a:lnTo>
                          <a:pt x="30" y="98"/>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 name="Freeform 3054"/>
                  <p:cNvSpPr>
                    <a:spLocks/>
                  </p:cNvSpPr>
                  <p:nvPr/>
                </p:nvSpPr>
                <p:spPr bwMode="auto">
                  <a:xfrm>
                    <a:off x="7147408" y="1109940"/>
                    <a:ext cx="895569" cy="814968"/>
                  </a:xfrm>
                  <a:custGeom>
                    <a:avLst/>
                    <a:gdLst/>
                    <a:ahLst/>
                    <a:cxnLst>
                      <a:cxn ang="0">
                        <a:pos x="546" y="442"/>
                      </a:cxn>
                      <a:cxn ang="0">
                        <a:pos x="542" y="416"/>
                      </a:cxn>
                      <a:cxn ang="0">
                        <a:pos x="528" y="346"/>
                      </a:cxn>
                      <a:cxn ang="0">
                        <a:pos x="442" y="34"/>
                      </a:cxn>
                      <a:cxn ang="0">
                        <a:pos x="434" y="0"/>
                      </a:cxn>
                      <a:cxn ang="0">
                        <a:pos x="434" y="0"/>
                      </a:cxn>
                      <a:cxn ang="0">
                        <a:pos x="434" y="0"/>
                      </a:cxn>
                      <a:cxn ang="0">
                        <a:pos x="308" y="48"/>
                      </a:cxn>
                      <a:cxn ang="0">
                        <a:pos x="238" y="208"/>
                      </a:cxn>
                      <a:cxn ang="0">
                        <a:pos x="246" y="234"/>
                      </a:cxn>
                      <a:cxn ang="0">
                        <a:pos x="216" y="290"/>
                      </a:cxn>
                      <a:cxn ang="0">
                        <a:pos x="84" y="318"/>
                      </a:cxn>
                      <a:cxn ang="0">
                        <a:pos x="46" y="398"/>
                      </a:cxn>
                      <a:cxn ang="0">
                        <a:pos x="58" y="426"/>
                      </a:cxn>
                      <a:cxn ang="0">
                        <a:pos x="0" y="494"/>
                      </a:cxn>
                      <a:cxn ang="0">
                        <a:pos x="16" y="546"/>
                      </a:cxn>
                      <a:cxn ang="0">
                        <a:pos x="380" y="426"/>
                      </a:cxn>
                      <a:cxn ang="0">
                        <a:pos x="456" y="492"/>
                      </a:cxn>
                      <a:cxn ang="0">
                        <a:pos x="478" y="498"/>
                      </a:cxn>
                      <a:cxn ang="0">
                        <a:pos x="588" y="522"/>
                      </a:cxn>
                      <a:cxn ang="0">
                        <a:pos x="600" y="496"/>
                      </a:cxn>
                      <a:cxn ang="0">
                        <a:pos x="594" y="490"/>
                      </a:cxn>
                      <a:cxn ang="0">
                        <a:pos x="546" y="442"/>
                      </a:cxn>
                    </a:cxnLst>
                    <a:rect l="0" t="0" r="r" b="b"/>
                    <a:pathLst>
                      <a:path w="600" h="546">
                        <a:moveTo>
                          <a:pt x="546" y="442"/>
                        </a:moveTo>
                        <a:lnTo>
                          <a:pt x="542" y="416"/>
                        </a:lnTo>
                        <a:lnTo>
                          <a:pt x="528" y="346"/>
                        </a:lnTo>
                        <a:lnTo>
                          <a:pt x="442" y="34"/>
                        </a:lnTo>
                        <a:lnTo>
                          <a:pt x="434" y="0"/>
                        </a:lnTo>
                        <a:lnTo>
                          <a:pt x="434" y="0"/>
                        </a:lnTo>
                        <a:lnTo>
                          <a:pt x="434" y="0"/>
                        </a:lnTo>
                        <a:lnTo>
                          <a:pt x="308" y="48"/>
                        </a:lnTo>
                        <a:lnTo>
                          <a:pt x="238" y="208"/>
                        </a:lnTo>
                        <a:lnTo>
                          <a:pt x="246" y="234"/>
                        </a:lnTo>
                        <a:lnTo>
                          <a:pt x="216" y="290"/>
                        </a:lnTo>
                        <a:lnTo>
                          <a:pt x="84" y="318"/>
                        </a:lnTo>
                        <a:lnTo>
                          <a:pt x="46" y="398"/>
                        </a:lnTo>
                        <a:lnTo>
                          <a:pt x="58" y="426"/>
                        </a:lnTo>
                        <a:lnTo>
                          <a:pt x="0" y="494"/>
                        </a:lnTo>
                        <a:lnTo>
                          <a:pt x="16" y="546"/>
                        </a:lnTo>
                        <a:lnTo>
                          <a:pt x="380" y="426"/>
                        </a:lnTo>
                        <a:lnTo>
                          <a:pt x="456" y="492"/>
                        </a:lnTo>
                        <a:lnTo>
                          <a:pt x="478" y="498"/>
                        </a:lnTo>
                        <a:lnTo>
                          <a:pt x="588" y="522"/>
                        </a:lnTo>
                        <a:lnTo>
                          <a:pt x="600" y="496"/>
                        </a:lnTo>
                        <a:lnTo>
                          <a:pt x="594" y="490"/>
                        </a:lnTo>
                        <a:lnTo>
                          <a:pt x="546" y="44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 name="Freeform 3055"/>
                  <p:cNvSpPr>
                    <a:spLocks/>
                  </p:cNvSpPr>
                  <p:nvPr/>
                </p:nvSpPr>
                <p:spPr bwMode="auto">
                  <a:xfrm>
                    <a:off x="8183283" y="1315921"/>
                    <a:ext cx="59705" cy="41793"/>
                  </a:xfrm>
                  <a:custGeom>
                    <a:avLst/>
                    <a:gdLst/>
                    <a:ahLst/>
                    <a:cxnLst>
                      <a:cxn ang="0">
                        <a:pos x="40" y="28"/>
                      </a:cxn>
                      <a:cxn ang="0">
                        <a:pos x="40" y="24"/>
                      </a:cxn>
                      <a:cxn ang="0">
                        <a:pos x="0" y="0"/>
                      </a:cxn>
                      <a:cxn ang="0">
                        <a:pos x="40" y="28"/>
                      </a:cxn>
                    </a:cxnLst>
                    <a:rect l="0" t="0" r="r" b="b"/>
                    <a:pathLst>
                      <a:path w="40" h="28">
                        <a:moveTo>
                          <a:pt x="40" y="28"/>
                        </a:moveTo>
                        <a:lnTo>
                          <a:pt x="40" y="24"/>
                        </a:lnTo>
                        <a:lnTo>
                          <a:pt x="0" y="0"/>
                        </a:lnTo>
                        <a:lnTo>
                          <a:pt x="40" y="2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 name="Freeform 3056"/>
                  <p:cNvSpPr>
                    <a:spLocks/>
                  </p:cNvSpPr>
                  <p:nvPr/>
                </p:nvSpPr>
                <p:spPr bwMode="auto">
                  <a:xfrm>
                    <a:off x="7995213" y="456175"/>
                    <a:ext cx="558238" cy="895569"/>
                  </a:xfrm>
                  <a:custGeom>
                    <a:avLst/>
                    <a:gdLst/>
                    <a:ahLst/>
                    <a:cxnLst>
                      <a:cxn ang="0">
                        <a:pos x="284" y="228"/>
                      </a:cxn>
                      <a:cxn ang="0">
                        <a:pos x="244" y="202"/>
                      </a:cxn>
                      <a:cxn ang="0">
                        <a:pos x="136" y="0"/>
                      </a:cxn>
                      <a:cxn ang="0">
                        <a:pos x="84" y="68"/>
                      </a:cxn>
                      <a:cxn ang="0">
                        <a:pos x="46" y="54"/>
                      </a:cxn>
                      <a:cxn ang="0">
                        <a:pos x="46" y="228"/>
                      </a:cxn>
                      <a:cxn ang="0">
                        <a:pos x="0" y="356"/>
                      </a:cxn>
                      <a:cxn ang="0">
                        <a:pos x="126" y="576"/>
                      </a:cxn>
                      <a:cxn ang="0">
                        <a:pos x="166" y="600"/>
                      </a:cxn>
                      <a:cxn ang="0">
                        <a:pos x="166" y="540"/>
                      </a:cxn>
                      <a:cxn ang="0">
                        <a:pos x="244" y="404"/>
                      </a:cxn>
                      <a:cxn ang="0">
                        <a:pos x="294" y="378"/>
                      </a:cxn>
                      <a:cxn ang="0">
                        <a:pos x="294" y="336"/>
                      </a:cxn>
                      <a:cxn ang="0">
                        <a:pos x="374" y="202"/>
                      </a:cxn>
                      <a:cxn ang="0">
                        <a:pos x="284" y="228"/>
                      </a:cxn>
                    </a:cxnLst>
                    <a:rect l="0" t="0" r="r" b="b"/>
                    <a:pathLst>
                      <a:path w="374" h="600">
                        <a:moveTo>
                          <a:pt x="284" y="228"/>
                        </a:moveTo>
                        <a:lnTo>
                          <a:pt x="244" y="202"/>
                        </a:lnTo>
                        <a:lnTo>
                          <a:pt x="136" y="0"/>
                        </a:lnTo>
                        <a:lnTo>
                          <a:pt x="84" y="68"/>
                        </a:lnTo>
                        <a:lnTo>
                          <a:pt x="46" y="54"/>
                        </a:lnTo>
                        <a:lnTo>
                          <a:pt x="46" y="228"/>
                        </a:lnTo>
                        <a:lnTo>
                          <a:pt x="0" y="356"/>
                        </a:lnTo>
                        <a:lnTo>
                          <a:pt x="126" y="576"/>
                        </a:lnTo>
                        <a:lnTo>
                          <a:pt x="166" y="600"/>
                        </a:lnTo>
                        <a:lnTo>
                          <a:pt x="166" y="540"/>
                        </a:lnTo>
                        <a:lnTo>
                          <a:pt x="244" y="404"/>
                        </a:lnTo>
                        <a:lnTo>
                          <a:pt x="294" y="378"/>
                        </a:lnTo>
                        <a:lnTo>
                          <a:pt x="294" y="336"/>
                        </a:lnTo>
                        <a:lnTo>
                          <a:pt x="374" y="202"/>
                        </a:lnTo>
                        <a:lnTo>
                          <a:pt x="284" y="228"/>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 name="Freeform 3057"/>
                  <p:cNvSpPr>
                    <a:spLocks/>
                  </p:cNvSpPr>
                  <p:nvPr/>
                </p:nvSpPr>
                <p:spPr bwMode="auto">
                  <a:xfrm>
                    <a:off x="7798188" y="1047250"/>
                    <a:ext cx="176129" cy="504504"/>
                  </a:xfrm>
                  <a:custGeom>
                    <a:avLst/>
                    <a:gdLst/>
                    <a:ahLst/>
                    <a:cxnLst>
                      <a:cxn ang="0">
                        <a:pos x="110" y="84"/>
                      </a:cxn>
                      <a:cxn ang="0">
                        <a:pos x="110" y="84"/>
                      </a:cxn>
                      <a:cxn ang="0">
                        <a:pos x="112" y="64"/>
                      </a:cxn>
                      <a:cxn ang="0">
                        <a:pos x="112" y="42"/>
                      </a:cxn>
                      <a:cxn ang="0">
                        <a:pos x="110" y="20"/>
                      </a:cxn>
                      <a:cxn ang="0">
                        <a:pos x="106" y="0"/>
                      </a:cxn>
                      <a:cxn ang="0">
                        <a:pos x="0" y="40"/>
                      </a:cxn>
                      <a:cxn ang="0">
                        <a:pos x="0" y="42"/>
                      </a:cxn>
                      <a:cxn ang="0">
                        <a:pos x="2" y="42"/>
                      </a:cxn>
                      <a:cxn ang="0">
                        <a:pos x="40" y="174"/>
                      </a:cxn>
                      <a:cxn ang="0">
                        <a:pos x="80" y="318"/>
                      </a:cxn>
                      <a:cxn ang="0">
                        <a:pos x="86" y="338"/>
                      </a:cxn>
                      <a:cxn ang="0">
                        <a:pos x="86" y="338"/>
                      </a:cxn>
                      <a:cxn ang="0">
                        <a:pos x="118" y="330"/>
                      </a:cxn>
                      <a:cxn ang="0">
                        <a:pos x="118" y="330"/>
                      </a:cxn>
                      <a:cxn ang="0">
                        <a:pos x="110" y="302"/>
                      </a:cxn>
                      <a:cxn ang="0">
                        <a:pos x="106" y="270"/>
                      </a:cxn>
                      <a:cxn ang="0">
                        <a:pos x="104" y="234"/>
                      </a:cxn>
                      <a:cxn ang="0">
                        <a:pos x="104" y="198"/>
                      </a:cxn>
                      <a:cxn ang="0">
                        <a:pos x="106" y="132"/>
                      </a:cxn>
                      <a:cxn ang="0">
                        <a:pos x="108" y="104"/>
                      </a:cxn>
                      <a:cxn ang="0">
                        <a:pos x="110" y="84"/>
                      </a:cxn>
                      <a:cxn ang="0">
                        <a:pos x="110" y="84"/>
                      </a:cxn>
                    </a:cxnLst>
                    <a:rect l="0" t="0" r="r" b="b"/>
                    <a:pathLst>
                      <a:path w="118" h="338">
                        <a:moveTo>
                          <a:pt x="110" y="84"/>
                        </a:moveTo>
                        <a:lnTo>
                          <a:pt x="110" y="84"/>
                        </a:lnTo>
                        <a:lnTo>
                          <a:pt x="112" y="64"/>
                        </a:lnTo>
                        <a:lnTo>
                          <a:pt x="112" y="42"/>
                        </a:lnTo>
                        <a:lnTo>
                          <a:pt x="110" y="20"/>
                        </a:lnTo>
                        <a:lnTo>
                          <a:pt x="106" y="0"/>
                        </a:lnTo>
                        <a:lnTo>
                          <a:pt x="0" y="40"/>
                        </a:lnTo>
                        <a:lnTo>
                          <a:pt x="0" y="42"/>
                        </a:lnTo>
                        <a:lnTo>
                          <a:pt x="2" y="42"/>
                        </a:lnTo>
                        <a:lnTo>
                          <a:pt x="40" y="174"/>
                        </a:lnTo>
                        <a:lnTo>
                          <a:pt x="80" y="318"/>
                        </a:lnTo>
                        <a:lnTo>
                          <a:pt x="86" y="338"/>
                        </a:lnTo>
                        <a:lnTo>
                          <a:pt x="86" y="338"/>
                        </a:lnTo>
                        <a:lnTo>
                          <a:pt x="118" y="330"/>
                        </a:lnTo>
                        <a:lnTo>
                          <a:pt x="118" y="330"/>
                        </a:lnTo>
                        <a:lnTo>
                          <a:pt x="110" y="302"/>
                        </a:lnTo>
                        <a:lnTo>
                          <a:pt x="106" y="270"/>
                        </a:lnTo>
                        <a:lnTo>
                          <a:pt x="104" y="234"/>
                        </a:lnTo>
                        <a:lnTo>
                          <a:pt x="104" y="198"/>
                        </a:lnTo>
                        <a:lnTo>
                          <a:pt x="106" y="132"/>
                        </a:lnTo>
                        <a:lnTo>
                          <a:pt x="108" y="104"/>
                        </a:lnTo>
                        <a:lnTo>
                          <a:pt x="110" y="84"/>
                        </a:lnTo>
                        <a:lnTo>
                          <a:pt x="110" y="84"/>
                        </a:lnTo>
                        <a:close/>
                      </a:path>
                    </a:pathLst>
                  </a:custGeom>
                  <a:solidFill>
                    <a:schemeClr val="bg1">
                      <a:lumMod val="85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 name="Freeform 3058"/>
                  <p:cNvSpPr>
                    <a:spLocks/>
                  </p:cNvSpPr>
                  <p:nvPr/>
                </p:nvSpPr>
                <p:spPr bwMode="auto">
                  <a:xfrm>
                    <a:off x="7953420" y="984561"/>
                    <a:ext cx="292552" cy="555253"/>
                  </a:xfrm>
                  <a:custGeom>
                    <a:avLst/>
                    <a:gdLst/>
                    <a:ahLst/>
                    <a:cxnLst>
                      <a:cxn ang="0">
                        <a:pos x="156" y="224"/>
                      </a:cxn>
                      <a:cxn ang="0">
                        <a:pos x="30" y="6"/>
                      </a:cxn>
                      <a:cxn ang="0">
                        <a:pos x="30" y="4"/>
                      </a:cxn>
                      <a:cxn ang="0">
                        <a:pos x="156" y="222"/>
                      </a:cxn>
                      <a:cxn ang="0">
                        <a:pos x="30" y="0"/>
                      </a:cxn>
                      <a:cxn ang="0">
                        <a:pos x="16" y="36"/>
                      </a:cxn>
                      <a:cxn ang="0">
                        <a:pos x="2" y="42"/>
                      </a:cxn>
                      <a:cxn ang="0">
                        <a:pos x="2" y="42"/>
                      </a:cxn>
                      <a:cxn ang="0">
                        <a:pos x="6" y="62"/>
                      </a:cxn>
                      <a:cxn ang="0">
                        <a:pos x="8" y="84"/>
                      </a:cxn>
                      <a:cxn ang="0">
                        <a:pos x="8" y="106"/>
                      </a:cxn>
                      <a:cxn ang="0">
                        <a:pos x="6" y="126"/>
                      </a:cxn>
                      <a:cxn ang="0">
                        <a:pos x="6" y="126"/>
                      </a:cxn>
                      <a:cxn ang="0">
                        <a:pos x="4" y="146"/>
                      </a:cxn>
                      <a:cxn ang="0">
                        <a:pos x="2" y="174"/>
                      </a:cxn>
                      <a:cxn ang="0">
                        <a:pos x="0" y="240"/>
                      </a:cxn>
                      <a:cxn ang="0">
                        <a:pos x="0" y="276"/>
                      </a:cxn>
                      <a:cxn ang="0">
                        <a:pos x="2" y="312"/>
                      </a:cxn>
                      <a:cxn ang="0">
                        <a:pos x="6" y="344"/>
                      </a:cxn>
                      <a:cxn ang="0">
                        <a:pos x="14" y="372"/>
                      </a:cxn>
                      <a:cxn ang="0">
                        <a:pos x="14" y="372"/>
                      </a:cxn>
                      <a:cxn ang="0">
                        <a:pos x="44" y="362"/>
                      </a:cxn>
                      <a:cxn ang="0">
                        <a:pos x="74" y="350"/>
                      </a:cxn>
                      <a:cxn ang="0">
                        <a:pos x="100" y="334"/>
                      </a:cxn>
                      <a:cxn ang="0">
                        <a:pos x="114" y="326"/>
                      </a:cxn>
                      <a:cxn ang="0">
                        <a:pos x="124" y="316"/>
                      </a:cxn>
                      <a:cxn ang="0">
                        <a:pos x="124" y="316"/>
                      </a:cxn>
                      <a:cxn ang="0">
                        <a:pos x="134" y="308"/>
                      </a:cxn>
                      <a:cxn ang="0">
                        <a:pos x="144" y="300"/>
                      </a:cxn>
                      <a:cxn ang="0">
                        <a:pos x="154" y="296"/>
                      </a:cxn>
                      <a:cxn ang="0">
                        <a:pos x="164" y="292"/>
                      </a:cxn>
                      <a:cxn ang="0">
                        <a:pos x="182" y="288"/>
                      </a:cxn>
                      <a:cxn ang="0">
                        <a:pos x="196" y="288"/>
                      </a:cxn>
                      <a:cxn ang="0">
                        <a:pos x="196" y="250"/>
                      </a:cxn>
                      <a:cxn ang="0">
                        <a:pos x="156" y="224"/>
                      </a:cxn>
                    </a:cxnLst>
                    <a:rect l="0" t="0" r="r" b="b"/>
                    <a:pathLst>
                      <a:path w="196" h="372">
                        <a:moveTo>
                          <a:pt x="156" y="224"/>
                        </a:moveTo>
                        <a:lnTo>
                          <a:pt x="30" y="6"/>
                        </a:lnTo>
                        <a:lnTo>
                          <a:pt x="30" y="4"/>
                        </a:lnTo>
                        <a:lnTo>
                          <a:pt x="156" y="222"/>
                        </a:lnTo>
                        <a:lnTo>
                          <a:pt x="30" y="0"/>
                        </a:lnTo>
                        <a:lnTo>
                          <a:pt x="16" y="36"/>
                        </a:lnTo>
                        <a:lnTo>
                          <a:pt x="2" y="42"/>
                        </a:lnTo>
                        <a:lnTo>
                          <a:pt x="2" y="42"/>
                        </a:lnTo>
                        <a:lnTo>
                          <a:pt x="6" y="62"/>
                        </a:lnTo>
                        <a:lnTo>
                          <a:pt x="8" y="84"/>
                        </a:lnTo>
                        <a:lnTo>
                          <a:pt x="8" y="106"/>
                        </a:lnTo>
                        <a:lnTo>
                          <a:pt x="6" y="126"/>
                        </a:lnTo>
                        <a:lnTo>
                          <a:pt x="6" y="126"/>
                        </a:lnTo>
                        <a:lnTo>
                          <a:pt x="4" y="146"/>
                        </a:lnTo>
                        <a:lnTo>
                          <a:pt x="2" y="174"/>
                        </a:lnTo>
                        <a:lnTo>
                          <a:pt x="0" y="240"/>
                        </a:lnTo>
                        <a:lnTo>
                          <a:pt x="0" y="276"/>
                        </a:lnTo>
                        <a:lnTo>
                          <a:pt x="2" y="312"/>
                        </a:lnTo>
                        <a:lnTo>
                          <a:pt x="6" y="344"/>
                        </a:lnTo>
                        <a:lnTo>
                          <a:pt x="14" y="372"/>
                        </a:lnTo>
                        <a:lnTo>
                          <a:pt x="14" y="372"/>
                        </a:lnTo>
                        <a:lnTo>
                          <a:pt x="44" y="362"/>
                        </a:lnTo>
                        <a:lnTo>
                          <a:pt x="74" y="350"/>
                        </a:lnTo>
                        <a:lnTo>
                          <a:pt x="100" y="334"/>
                        </a:lnTo>
                        <a:lnTo>
                          <a:pt x="114" y="326"/>
                        </a:lnTo>
                        <a:lnTo>
                          <a:pt x="124" y="316"/>
                        </a:lnTo>
                        <a:lnTo>
                          <a:pt x="124" y="316"/>
                        </a:lnTo>
                        <a:lnTo>
                          <a:pt x="134" y="308"/>
                        </a:lnTo>
                        <a:lnTo>
                          <a:pt x="144" y="300"/>
                        </a:lnTo>
                        <a:lnTo>
                          <a:pt x="154" y="296"/>
                        </a:lnTo>
                        <a:lnTo>
                          <a:pt x="164" y="292"/>
                        </a:lnTo>
                        <a:lnTo>
                          <a:pt x="182" y="288"/>
                        </a:lnTo>
                        <a:lnTo>
                          <a:pt x="196" y="288"/>
                        </a:lnTo>
                        <a:lnTo>
                          <a:pt x="196" y="250"/>
                        </a:lnTo>
                        <a:lnTo>
                          <a:pt x="156" y="224"/>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 name="Freeform 3059"/>
                  <p:cNvSpPr>
                    <a:spLocks/>
                  </p:cNvSpPr>
                  <p:nvPr/>
                </p:nvSpPr>
                <p:spPr bwMode="auto">
                  <a:xfrm>
                    <a:off x="7947449" y="1575636"/>
                    <a:ext cx="247774" cy="271656"/>
                  </a:xfrm>
                  <a:custGeom>
                    <a:avLst/>
                    <a:gdLst/>
                    <a:ahLst/>
                    <a:cxnLst>
                      <a:cxn ang="0">
                        <a:pos x="2" y="46"/>
                      </a:cxn>
                      <a:cxn ang="0">
                        <a:pos x="12" y="128"/>
                      </a:cxn>
                      <a:cxn ang="0">
                        <a:pos x="64" y="182"/>
                      </a:cxn>
                      <a:cxn ang="0">
                        <a:pos x="60" y="178"/>
                      </a:cxn>
                      <a:cxn ang="0">
                        <a:pos x="64" y="182"/>
                      </a:cxn>
                      <a:cxn ang="0">
                        <a:pos x="66" y="178"/>
                      </a:cxn>
                      <a:cxn ang="0">
                        <a:pos x="150" y="138"/>
                      </a:cxn>
                      <a:cxn ang="0">
                        <a:pos x="164" y="138"/>
                      </a:cxn>
                      <a:cxn ang="0">
                        <a:pos x="166" y="138"/>
                      </a:cxn>
                      <a:cxn ang="0">
                        <a:pos x="138" y="0"/>
                      </a:cxn>
                      <a:cxn ang="0">
                        <a:pos x="0" y="44"/>
                      </a:cxn>
                      <a:cxn ang="0">
                        <a:pos x="2" y="46"/>
                      </a:cxn>
                    </a:cxnLst>
                    <a:rect l="0" t="0" r="r" b="b"/>
                    <a:pathLst>
                      <a:path w="166" h="182">
                        <a:moveTo>
                          <a:pt x="2" y="46"/>
                        </a:moveTo>
                        <a:lnTo>
                          <a:pt x="12" y="128"/>
                        </a:lnTo>
                        <a:lnTo>
                          <a:pt x="64" y="182"/>
                        </a:lnTo>
                        <a:lnTo>
                          <a:pt x="60" y="178"/>
                        </a:lnTo>
                        <a:lnTo>
                          <a:pt x="64" y="182"/>
                        </a:lnTo>
                        <a:lnTo>
                          <a:pt x="66" y="178"/>
                        </a:lnTo>
                        <a:lnTo>
                          <a:pt x="150" y="138"/>
                        </a:lnTo>
                        <a:lnTo>
                          <a:pt x="164" y="138"/>
                        </a:lnTo>
                        <a:lnTo>
                          <a:pt x="166" y="138"/>
                        </a:lnTo>
                        <a:lnTo>
                          <a:pt x="138" y="0"/>
                        </a:lnTo>
                        <a:lnTo>
                          <a:pt x="0" y="44"/>
                        </a:lnTo>
                        <a:lnTo>
                          <a:pt x="2" y="4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 name="Freeform 3060"/>
                  <p:cNvSpPr>
                    <a:spLocks/>
                  </p:cNvSpPr>
                  <p:nvPr/>
                </p:nvSpPr>
                <p:spPr bwMode="auto">
                  <a:xfrm>
                    <a:off x="7923568" y="1417419"/>
                    <a:ext cx="498533" cy="226877"/>
                  </a:xfrm>
                  <a:custGeom>
                    <a:avLst/>
                    <a:gdLst/>
                    <a:ahLst/>
                    <a:cxnLst>
                      <a:cxn ang="0">
                        <a:pos x="292" y="16"/>
                      </a:cxn>
                      <a:cxn ang="0">
                        <a:pos x="264" y="68"/>
                      </a:cxn>
                      <a:cxn ang="0">
                        <a:pos x="214" y="2"/>
                      </a:cxn>
                      <a:cxn ang="0">
                        <a:pos x="214" y="0"/>
                      </a:cxn>
                      <a:cxn ang="0">
                        <a:pos x="214" y="0"/>
                      </a:cxn>
                      <a:cxn ang="0">
                        <a:pos x="202" y="0"/>
                      </a:cxn>
                      <a:cxn ang="0">
                        <a:pos x="184" y="2"/>
                      </a:cxn>
                      <a:cxn ang="0">
                        <a:pos x="174" y="6"/>
                      </a:cxn>
                      <a:cxn ang="0">
                        <a:pos x="162" y="12"/>
                      </a:cxn>
                      <a:cxn ang="0">
                        <a:pos x="152" y="18"/>
                      </a:cxn>
                      <a:cxn ang="0">
                        <a:pos x="142" y="26"/>
                      </a:cxn>
                      <a:cxn ang="0">
                        <a:pos x="142" y="26"/>
                      </a:cxn>
                      <a:cxn ang="0">
                        <a:pos x="128" y="38"/>
                      </a:cxn>
                      <a:cxn ang="0">
                        <a:pos x="112" y="50"/>
                      </a:cxn>
                      <a:cxn ang="0">
                        <a:pos x="96" y="60"/>
                      </a:cxn>
                      <a:cxn ang="0">
                        <a:pos x="76" y="68"/>
                      </a:cxn>
                      <a:cxn ang="0">
                        <a:pos x="38" y="82"/>
                      </a:cxn>
                      <a:cxn ang="0">
                        <a:pos x="0" y="90"/>
                      </a:cxn>
                      <a:cxn ang="0">
                        <a:pos x="16" y="150"/>
                      </a:cxn>
                      <a:cxn ang="0">
                        <a:pos x="154" y="106"/>
                      </a:cxn>
                      <a:cxn ang="0">
                        <a:pos x="154" y="102"/>
                      </a:cxn>
                      <a:cxn ang="0">
                        <a:pos x="170" y="96"/>
                      </a:cxn>
                      <a:cxn ang="0">
                        <a:pos x="206" y="82"/>
                      </a:cxn>
                      <a:cxn ang="0">
                        <a:pos x="242" y="122"/>
                      </a:cxn>
                      <a:cxn ang="0">
                        <a:pos x="244" y="122"/>
                      </a:cxn>
                      <a:cxn ang="0">
                        <a:pos x="254" y="152"/>
                      </a:cxn>
                      <a:cxn ang="0">
                        <a:pos x="334" y="152"/>
                      </a:cxn>
                      <a:cxn ang="0">
                        <a:pos x="334" y="84"/>
                      </a:cxn>
                      <a:cxn ang="0">
                        <a:pos x="292" y="16"/>
                      </a:cxn>
                    </a:cxnLst>
                    <a:rect l="0" t="0" r="r" b="b"/>
                    <a:pathLst>
                      <a:path w="334" h="152">
                        <a:moveTo>
                          <a:pt x="292" y="16"/>
                        </a:moveTo>
                        <a:lnTo>
                          <a:pt x="264" y="68"/>
                        </a:lnTo>
                        <a:lnTo>
                          <a:pt x="214" y="2"/>
                        </a:lnTo>
                        <a:lnTo>
                          <a:pt x="214" y="0"/>
                        </a:lnTo>
                        <a:lnTo>
                          <a:pt x="214" y="0"/>
                        </a:lnTo>
                        <a:lnTo>
                          <a:pt x="202" y="0"/>
                        </a:lnTo>
                        <a:lnTo>
                          <a:pt x="184" y="2"/>
                        </a:lnTo>
                        <a:lnTo>
                          <a:pt x="174" y="6"/>
                        </a:lnTo>
                        <a:lnTo>
                          <a:pt x="162" y="12"/>
                        </a:lnTo>
                        <a:lnTo>
                          <a:pt x="152" y="18"/>
                        </a:lnTo>
                        <a:lnTo>
                          <a:pt x="142" y="26"/>
                        </a:lnTo>
                        <a:lnTo>
                          <a:pt x="142" y="26"/>
                        </a:lnTo>
                        <a:lnTo>
                          <a:pt x="128" y="38"/>
                        </a:lnTo>
                        <a:lnTo>
                          <a:pt x="112" y="50"/>
                        </a:lnTo>
                        <a:lnTo>
                          <a:pt x="96" y="60"/>
                        </a:lnTo>
                        <a:lnTo>
                          <a:pt x="76" y="68"/>
                        </a:lnTo>
                        <a:lnTo>
                          <a:pt x="38" y="82"/>
                        </a:lnTo>
                        <a:lnTo>
                          <a:pt x="0" y="90"/>
                        </a:lnTo>
                        <a:lnTo>
                          <a:pt x="16" y="150"/>
                        </a:lnTo>
                        <a:lnTo>
                          <a:pt x="154" y="106"/>
                        </a:lnTo>
                        <a:lnTo>
                          <a:pt x="154" y="102"/>
                        </a:lnTo>
                        <a:lnTo>
                          <a:pt x="170" y="96"/>
                        </a:lnTo>
                        <a:lnTo>
                          <a:pt x="206" y="82"/>
                        </a:lnTo>
                        <a:lnTo>
                          <a:pt x="242" y="122"/>
                        </a:lnTo>
                        <a:lnTo>
                          <a:pt x="244" y="122"/>
                        </a:lnTo>
                        <a:lnTo>
                          <a:pt x="254" y="152"/>
                        </a:lnTo>
                        <a:lnTo>
                          <a:pt x="334" y="152"/>
                        </a:lnTo>
                        <a:lnTo>
                          <a:pt x="334" y="84"/>
                        </a:lnTo>
                        <a:lnTo>
                          <a:pt x="292" y="1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nvGrpSpPr>
                  <p:cNvPr id="19" name="Gruppe 312"/>
                  <p:cNvGrpSpPr/>
                  <p:nvPr/>
                </p:nvGrpSpPr>
                <p:grpSpPr>
                  <a:xfrm>
                    <a:off x="1449634" y="664433"/>
                    <a:ext cx="6841621" cy="4722672"/>
                    <a:chOff x="1449634" y="664433"/>
                    <a:chExt cx="6841621" cy="4722672"/>
                  </a:xfrm>
                  <a:grpFill/>
                </p:grpSpPr>
                <p:grpSp>
                  <p:nvGrpSpPr>
                    <p:cNvPr id="24" name="Group 3052"/>
                    <p:cNvGrpSpPr>
                      <a:grpSpLocks/>
                    </p:cNvGrpSpPr>
                    <p:nvPr/>
                  </p:nvGrpSpPr>
                  <p:grpSpPr bwMode="auto">
                    <a:xfrm>
                      <a:off x="1449634" y="664433"/>
                      <a:ext cx="6841621" cy="4644660"/>
                      <a:chOff x="698" y="593"/>
                      <a:chExt cx="4584" cy="3112"/>
                    </a:xfrm>
                    <a:grpFill/>
                  </p:grpSpPr>
                  <p:sp>
                    <p:nvSpPr>
                      <p:cNvPr id="26" name="Freeform 2853"/>
                      <p:cNvSpPr>
                        <a:spLocks/>
                      </p:cNvSpPr>
                      <p:nvPr/>
                    </p:nvSpPr>
                    <p:spPr bwMode="auto">
                      <a:xfrm>
                        <a:off x="5218" y="1345"/>
                        <a:ext cx="2" cy="2"/>
                      </a:xfrm>
                      <a:custGeom>
                        <a:avLst/>
                        <a:gdLst/>
                        <a:ahLst/>
                        <a:cxnLst>
                          <a:cxn ang="0">
                            <a:pos x="0" y="0"/>
                          </a:cxn>
                          <a:cxn ang="0">
                            <a:pos x="0" y="2"/>
                          </a:cxn>
                          <a:cxn ang="0">
                            <a:pos x="2" y="2"/>
                          </a:cxn>
                          <a:cxn ang="0">
                            <a:pos x="0" y="0"/>
                          </a:cxn>
                        </a:cxnLst>
                        <a:rect l="0" t="0" r="r" b="b"/>
                        <a:pathLst>
                          <a:path w="2" h="2">
                            <a:moveTo>
                              <a:pt x="0" y="0"/>
                            </a:moveTo>
                            <a:lnTo>
                              <a:pt x="0" y="2"/>
                            </a:lnTo>
                            <a:lnTo>
                              <a:pt x="2" y="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7" name="Freeform 2854"/>
                      <p:cNvSpPr>
                        <a:spLocks/>
                      </p:cNvSpPr>
                      <p:nvPr/>
                    </p:nvSpPr>
                    <p:spPr bwMode="auto">
                      <a:xfrm>
                        <a:off x="1372" y="2223"/>
                        <a:ext cx="580" cy="784"/>
                      </a:xfrm>
                      <a:custGeom>
                        <a:avLst/>
                        <a:gdLst/>
                        <a:ahLst/>
                        <a:cxnLst>
                          <a:cxn ang="0">
                            <a:pos x="128" y="0"/>
                          </a:cxn>
                          <a:cxn ang="0">
                            <a:pos x="112" y="120"/>
                          </a:cxn>
                          <a:cxn ang="0">
                            <a:pos x="72" y="106"/>
                          </a:cxn>
                          <a:cxn ang="0">
                            <a:pos x="42" y="254"/>
                          </a:cxn>
                          <a:cxn ang="0">
                            <a:pos x="74" y="350"/>
                          </a:cxn>
                          <a:cxn ang="0">
                            <a:pos x="62" y="364"/>
                          </a:cxn>
                          <a:cxn ang="0">
                            <a:pos x="12" y="472"/>
                          </a:cxn>
                          <a:cxn ang="0">
                            <a:pos x="24" y="526"/>
                          </a:cxn>
                          <a:cxn ang="0">
                            <a:pos x="0" y="568"/>
                          </a:cxn>
                          <a:cxn ang="0">
                            <a:pos x="362" y="768"/>
                          </a:cxn>
                          <a:cxn ang="0">
                            <a:pos x="538" y="784"/>
                          </a:cxn>
                          <a:cxn ang="0">
                            <a:pos x="580" y="80"/>
                          </a:cxn>
                          <a:cxn ang="0">
                            <a:pos x="128" y="0"/>
                          </a:cxn>
                        </a:cxnLst>
                        <a:rect l="0" t="0" r="r" b="b"/>
                        <a:pathLst>
                          <a:path w="580" h="784">
                            <a:moveTo>
                              <a:pt x="128" y="0"/>
                            </a:moveTo>
                            <a:lnTo>
                              <a:pt x="112" y="120"/>
                            </a:lnTo>
                            <a:lnTo>
                              <a:pt x="72" y="106"/>
                            </a:lnTo>
                            <a:lnTo>
                              <a:pt x="42" y="254"/>
                            </a:lnTo>
                            <a:lnTo>
                              <a:pt x="74" y="350"/>
                            </a:lnTo>
                            <a:lnTo>
                              <a:pt x="62" y="364"/>
                            </a:lnTo>
                            <a:lnTo>
                              <a:pt x="12" y="472"/>
                            </a:lnTo>
                            <a:lnTo>
                              <a:pt x="24" y="526"/>
                            </a:lnTo>
                            <a:lnTo>
                              <a:pt x="0" y="568"/>
                            </a:lnTo>
                            <a:lnTo>
                              <a:pt x="362" y="768"/>
                            </a:lnTo>
                            <a:lnTo>
                              <a:pt x="538" y="784"/>
                            </a:lnTo>
                            <a:lnTo>
                              <a:pt x="580" y="80"/>
                            </a:lnTo>
                            <a:lnTo>
                              <a:pt x="128" y="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8" name="Freeform 2855"/>
                      <p:cNvSpPr>
                        <a:spLocks/>
                      </p:cNvSpPr>
                      <p:nvPr/>
                    </p:nvSpPr>
                    <p:spPr bwMode="auto">
                      <a:xfrm>
                        <a:off x="3418" y="2739"/>
                        <a:ext cx="560" cy="468"/>
                      </a:xfrm>
                      <a:custGeom>
                        <a:avLst/>
                        <a:gdLst/>
                        <a:ahLst/>
                        <a:cxnLst>
                          <a:cxn ang="0">
                            <a:pos x="276" y="240"/>
                          </a:cxn>
                          <a:cxn ang="0">
                            <a:pos x="310" y="90"/>
                          </a:cxn>
                          <a:cxn ang="0">
                            <a:pos x="280" y="0"/>
                          </a:cxn>
                          <a:cxn ang="0">
                            <a:pos x="0" y="20"/>
                          </a:cxn>
                          <a:cxn ang="0">
                            <a:pos x="16" y="154"/>
                          </a:cxn>
                          <a:cxn ang="0">
                            <a:pos x="84" y="274"/>
                          </a:cxn>
                          <a:cxn ang="0">
                            <a:pos x="76" y="372"/>
                          </a:cxn>
                          <a:cxn ang="0">
                            <a:pos x="62" y="416"/>
                          </a:cxn>
                          <a:cxn ang="0">
                            <a:pos x="174" y="440"/>
                          </a:cxn>
                          <a:cxn ang="0">
                            <a:pos x="282" y="426"/>
                          </a:cxn>
                          <a:cxn ang="0">
                            <a:pos x="264" y="468"/>
                          </a:cxn>
                          <a:cxn ang="0">
                            <a:pos x="354" y="468"/>
                          </a:cxn>
                          <a:cxn ang="0">
                            <a:pos x="390" y="426"/>
                          </a:cxn>
                          <a:cxn ang="0">
                            <a:pos x="412" y="454"/>
                          </a:cxn>
                          <a:cxn ang="0">
                            <a:pos x="480" y="400"/>
                          </a:cxn>
                          <a:cxn ang="0">
                            <a:pos x="502" y="454"/>
                          </a:cxn>
                          <a:cxn ang="0">
                            <a:pos x="540" y="454"/>
                          </a:cxn>
                          <a:cxn ang="0">
                            <a:pos x="560" y="412"/>
                          </a:cxn>
                          <a:cxn ang="0">
                            <a:pos x="512" y="344"/>
                          </a:cxn>
                          <a:cxn ang="0">
                            <a:pos x="480" y="304"/>
                          </a:cxn>
                          <a:cxn ang="0">
                            <a:pos x="486" y="302"/>
                          </a:cxn>
                          <a:cxn ang="0">
                            <a:pos x="448" y="230"/>
                          </a:cxn>
                          <a:cxn ang="0">
                            <a:pos x="276" y="240"/>
                          </a:cxn>
                        </a:cxnLst>
                        <a:rect l="0" t="0" r="r" b="b"/>
                        <a:pathLst>
                          <a:path w="560" h="468">
                            <a:moveTo>
                              <a:pt x="276" y="240"/>
                            </a:moveTo>
                            <a:lnTo>
                              <a:pt x="310" y="90"/>
                            </a:lnTo>
                            <a:lnTo>
                              <a:pt x="280" y="0"/>
                            </a:lnTo>
                            <a:lnTo>
                              <a:pt x="0" y="20"/>
                            </a:lnTo>
                            <a:lnTo>
                              <a:pt x="16" y="154"/>
                            </a:lnTo>
                            <a:lnTo>
                              <a:pt x="84" y="274"/>
                            </a:lnTo>
                            <a:lnTo>
                              <a:pt x="76" y="372"/>
                            </a:lnTo>
                            <a:lnTo>
                              <a:pt x="62" y="416"/>
                            </a:lnTo>
                            <a:lnTo>
                              <a:pt x="174" y="440"/>
                            </a:lnTo>
                            <a:lnTo>
                              <a:pt x="282" y="426"/>
                            </a:lnTo>
                            <a:lnTo>
                              <a:pt x="264" y="468"/>
                            </a:lnTo>
                            <a:lnTo>
                              <a:pt x="354" y="468"/>
                            </a:lnTo>
                            <a:lnTo>
                              <a:pt x="390" y="426"/>
                            </a:lnTo>
                            <a:lnTo>
                              <a:pt x="412" y="454"/>
                            </a:lnTo>
                            <a:lnTo>
                              <a:pt x="480" y="400"/>
                            </a:lnTo>
                            <a:lnTo>
                              <a:pt x="502" y="454"/>
                            </a:lnTo>
                            <a:lnTo>
                              <a:pt x="540" y="454"/>
                            </a:lnTo>
                            <a:lnTo>
                              <a:pt x="560" y="412"/>
                            </a:lnTo>
                            <a:lnTo>
                              <a:pt x="512" y="344"/>
                            </a:lnTo>
                            <a:lnTo>
                              <a:pt x="480" y="304"/>
                            </a:lnTo>
                            <a:lnTo>
                              <a:pt x="486" y="302"/>
                            </a:lnTo>
                            <a:lnTo>
                              <a:pt x="448" y="230"/>
                            </a:lnTo>
                            <a:lnTo>
                              <a:pt x="276" y="24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9" name="Freeform 2856"/>
                      <p:cNvSpPr>
                        <a:spLocks/>
                      </p:cNvSpPr>
                      <p:nvPr/>
                    </p:nvSpPr>
                    <p:spPr bwMode="auto">
                      <a:xfrm>
                        <a:off x="1918" y="2303"/>
                        <a:ext cx="632" cy="712"/>
                      </a:xfrm>
                      <a:custGeom>
                        <a:avLst/>
                        <a:gdLst/>
                        <a:ahLst/>
                        <a:cxnLst>
                          <a:cxn ang="0">
                            <a:pos x="254" y="634"/>
                          </a:cxn>
                          <a:cxn ang="0">
                            <a:pos x="620" y="642"/>
                          </a:cxn>
                          <a:cxn ang="0">
                            <a:pos x="612" y="82"/>
                          </a:cxn>
                          <a:cxn ang="0">
                            <a:pos x="632" y="82"/>
                          </a:cxn>
                          <a:cxn ang="0">
                            <a:pos x="632" y="14"/>
                          </a:cxn>
                          <a:cxn ang="0">
                            <a:pos x="40" y="0"/>
                          </a:cxn>
                          <a:cxn ang="0">
                            <a:pos x="0" y="704"/>
                          </a:cxn>
                          <a:cxn ang="0">
                            <a:pos x="104" y="712"/>
                          </a:cxn>
                          <a:cxn ang="0">
                            <a:pos x="104" y="660"/>
                          </a:cxn>
                          <a:cxn ang="0">
                            <a:pos x="252" y="676"/>
                          </a:cxn>
                          <a:cxn ang="0">
                            <a:pos x="256" y="678"/>
                          </a:cxn>
                          <a:cxn ang="0">
                            <a:pos x="252" y="674"/>
                          </a:cxn>
                          <a:cxn ang="0">
                            <a:pos x="254" y="634"/>
                          </a:cxn>
                        </a:cxnLst>
                        <a:rect l="0" t="0" r="r" b="b"/>
                        <a:pathLst>
                          <a:path w="632" h="712">
                            <a:moveTo>
                              <a:pt x="254" y="634"/>
                            </a:moveTo>
                            <a:lnTo>
                              <a:pt x="620" y="642"/>
                            </a:lnTo>
                            <a:lnTo>
                              <a:pt x="612" y="82"/>
                            </a:lnTo>
                            <a:lnTo>
                              <a:pt x="632" y="82"/>
                            </a:lnTo>
                            <a:lnTo>
                              <a:pt x="632" y="14"/>
                            </a:lnTo>
                            <a:lnTo>
                              <a:pt x="40" y="0"/>
                            </a:lnTo>
                            <a:lnTo>
                              <a:pt x="0" y="704"/>
                            </a:lnTo>
                            <a:lnTo>
                              <a:pt x="104" y="712"/>
                            </a:lnTo>
                            <a:lnTo>
                              <a:pt x="104" y="660"/>
                            </a:lnTo>
                            <a:lnTo>
                              <a:pt x="252" y="676"/>
                            </a:lnTo>
                            <a:lnTo>
                              <a:pt x="256" y="678"/>
                            </a:lnTo>
                            <a:lnTo>
                              <a:pt x="252" y="674"/>
                            </a:lnTo>
                            <a:lnTo>
                              <a:pt x="254" y="634"/>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0" name="Freeform 2857"/>
                      <p:cNvSpPr>
                        <a:spLocks/>
                      </p:cNvSpPr>
                      <p:nvPr/>
                    </p:nvSpPr>
                    <p:spPr bwMode="auto">
                      <a:xfrm>
                        <a:off x="2176" y="2383"/>
                        <a:ext cx="1322" cy="1322"/>
                      </a:xfrm>
                      <a:custGeom>
                        <a:avLst/>
                        <a:gdLst/>
                        <a:ahLst/>
                        <a:cxnLst>
                          <a:cxn ang="0">
                            <a:pos x="1312" y="726"/>
                          </a:cxn>
                          <a:cxn ang="0">
                            <a:pos x="1322" y="630"/>
                          </a:cxn>
                          <a:cxn ang="0">
                            <a:pos x="1252" y="512"/>
                          </a:cxn>
                          <a:cxn ang="0">
                            <a:pos x="1234" y="376"/>
                          </a:cxn>
                          <a:cxn ang="0">
                            <a:pos x="1234" y="376"/>
                          </a:cxn>
                          <a:cxn ang="0">
                            <a:pos x="1234" y="376"/>
                          </a:cxn>
                          <a:cxn ang="0">
                            <a:pos x="1230" y="338"/>
                          </a:cxn>
                          <a:cxn ang="0">
                            <a:pos x="1120" y="292"/>
                          </a:cxn>
                          <a:cxn ang="0">
                            <a:pos x="852" y="304"/>
                          </a:cxn>
                          <a:cxn ang="0">
                            <a:pos x="644" y="236"/>
                          </a:cxn>
                          <a:cxn ang="0">
                            <a:pos x="632" y="0"/>
                          </a:cxn>
                          <a:cxn ang="0">
                            <a:pos x="362" y="10"/>
                          </a:cxn>
                          <a:cxn ang="0">
                            <a:pos x="370" y="572"/>
                          </a:cxn>
                          <a:cxn ang="0">
                            <a:pos x="0" y="562"/>
                          </a:cxn>
                          <a:cxn ang="0">
                            <a:pos x="0" y="600"/>
                          </a:cxn>
                          <a:cxn ang="0">
                            <a:pos x="174" y="756"/>
                          </a:cxn>
                          <a:cxn ang="0">
                            <a:pos x="212" y="878"/>
                          </a:cxn>
                          <a:cxn ang="0">
                            <a:pos x="372" y="958"/>
                          </a:cxn>
                          <a:cxn ang="0">
                            <a:pos x="442" y="850"/>
                          </a:cxn>
                          <a:cxn ang="0">
                            <a:pos x="562" y="864"/>
                          </a:cxn>
                          <a:cxn ang="0">
                            <a:pos x="770" y="1254"/>
                          </a:cxn>
                          <a:cxn ang="0">
                            <a:pos x="978" y="1322"/>
                          </a:cxn>
                          <a:cxn ang="0">
                            <a:pos x="1008" y="1268"/>
                          </a:cxn>
                          <a:cxn ang="0">
                            <a:pos x="968" y="1146"/>
                          </a:cxn>
                          <a:cxn ang="0">
                            <a:pos x="968" y="1014"/>
                          </a:cxn>
                          <a:cxn ang="0">
                            <a:pos x="1286" y="768"/>
                          </a:cxn>
                          <a:cxn ang="0">
                            <a:pos x="1300" y="772"/>
                          </a:cxn>
                          <a:cxn ang="0">
                            <a:pos x="1298" y="770"/>
                          </a:cxn>
                          <a:cxn ang="0">
                            <a:pos x="1312" y="726"/>
                          </a:cxn>
                        </a:cxnLst>
                        <a:rect l="0" t="0" r="r" b="b"/>
                        <a:pathLst>
                          <a:path w="1322" h="1322">
                            <a:moveTo>
                              <a:pt x="1312" y="726"/>
                            </a:moveTo>
                            <a:lnTo>
                              <a:pt x="1322" y="630"/>
                            </a:lnTo>
                            <a:lnTo>
                              <a:pt x="1252" y="512"/>
                            </a:lnTo>
                            <a:lnTo>
                              <a:pt x="1234" y="376"/>
                            </a:lnTo>
                            <a:lnTo>
                              <a:pt x="1234" y="376"/>
                            </a:lnTo>
                            <a:lnTo>
                              <a:pt x="1234" y="376"/>
                            </a:lnTo>
                            <a:lnTo>
                              <a:pt x="1230" y="338"/>
                            </a:lnTo>
                            <a:lnTo>
                              <a:pt x="1120" y="292"/>
                            </a:lnTo>
                            <a:lnTo>
                              <a:pt x="852" y="304"/>
                            </a:lnTo>
                            <a:lnTo>
                              <a:pt x="644" y="236"/>
                            </a:lnTo>
                            <a:lnTo>
                              <a:pt x="632" y="0"/>
                            </a:lnTo>
                            <a:lnTo>
                              <a:pt x="362" y="10"/>
                            </a:lnTo>
                            <a:lnTo>
                              <a:pt x="370" y="572"/>
                            </a:lnTo>
                            <a:lnTo>
                              <a:pt x="0" y="562"/>
                            </a:lnTo>
                            <a:lnTo>
                              <a:pt x="0" y="600"/>
                            </a:lnTo>
                            <a:lnTo>
                              <a:pt x="174" y="756"/>
                            </a:lnTo>
                            <a:lnTo>
                              <a:pt x="212" y="878"/>
                            </a:lnTo>
                            <a:lnTo>
                              <a:pt x="372" y="958"/>
                            </a:lnTo>
                            <a:lnTo>
                              <a:pt x="442" y="850"/>
                            </a:lnTo>
                            <a:lnTo>
                              <a:pt x="562" y="864"/>
                            </a:lnTo>
                            <a:lnTo>
                              <a:pt x="770" y="1254"/>
                            </a:lnTo>
                            <a:lnTo>
                              <a:pt x="978" y="1322"/>
                            </a:lnTo>
                            <a:lnTo>
                              <a:pt x="1008" y="1268"/>
                            </a:lnTo>
                            <a:lnTo>
                              <a:pt x="968" y="1146"/>
                            </a:lnTo>
                            <a:lnTo>
                              <a:pt x="968" y="1014"/>
                            </a:lnTo>
                            <a:lnTo>
                              <a:pt x="1286" y="768"/>
                            </a:lnTo>
                            <a:lnTo>
                              <a:pt x="1300" y="772"/>
                            </a:lnTo>
                            <a:lnTo>
                              <a:pt x="1298" y="770"/>
                            </a:lnTo>
                            <a:lnTo>
                              <a:pt x="1312" y="72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1" name="Freeform 2858"/>
                      <p:cNvSpPr>
                        <a:spLocks/>
                      </p:cNvSpPr>
                      <p:nvPr/>
                    </p:nvSpPr>
                    <p:spPr bwMode="auto">
                      <a:xfrm>
                        <a:off x="3342" y="2328"/>
                        <a:ext cx="450" cy="420"/>
                      </a:xfrm>
                      <a:custGeom>
                        <a:avLst/>
                        <a:gdLst/>
                        <a:ahLst/>
                        <a:cxnLst>
                          <a:cxn ang="0">
                            <a:pos x="72" y="382"/>
                          </a:cxn>
                          <a:cxn ang="0">
                            <a:pos x="76" y="420"/>
                          </a:cxn>
                          <a:cxn ang="0">
                            <a:pos x="356" y="400"/>
                          </a:cxn>
                          <a:cxn ang="0">
                            <a:pos x="346" y="360"/>
                          </a:cxn>
                          <a:cxn ang="0">
                            <a:pos x="450" y="42"/>
                          </a:cxn>
                          <a:cxn ang="0">
                            <a:pos x="366" y="48"/>
                          </a:cxn>
                          <a:cxn ang="0">
                            <a:pos x="384" y="0"/>
                          </a:cxn>
                          <a:cxn ang="0">
                            <a:pos x="0" y="8"/>
                          </a:cxn>
                          <a:cxn ang="0">
                            <a:pos x="32" y="366"/>
                          </a:cxn>
                          <a:cxn ang="0">
                            <a:pos x="72" y="382"/>
                          </a:cxn>
                        </a:cxnLst>
                        <a:rect l="0" t="0" r="r" b="b"/>
                        <a:pathLst>
                          <a:path w="450" h="420">
                            <a:moveTo>
                              <a:pt x="72" y="382"/>
                            </a:moveTo>
                            <a:lnTo>
                              <a:pt x="76" y="420"/>
                            </a:lnTo>
                            <a:lnTo>
                              <a:pt x="356" y="400"/>
                            </a:lnTo>
                            <a:lnTo>
                              <a:pt x="346" y="360"/>
                            </a:lnTo>
                            <a:lnTo>
                              <a:pt x="450" y="42"/>
                            </a:lnTo>
                            <a:lnTo>
                              <a:pt x="366" y="48"/>
                            </a:lnTo>
                            <a:lnTo>
                              <a:pt x="384" y="0"/>
                            </a:lnTo>
                            <a:lnTo>
                              <a:pt x="0" y="8"/>
                            </a:lnTo>
                            <a:lnTo>
                              <a:pt x="32" y="366"/>
                            </a:lnTo>
                            <a:lnTo>
                              <a:pt x="72" y="382"/>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2" name="Freeform 2859"/>
                      <p:cNvSpPr>
                        <a:spLocks/>
                      </p:cNvSpPr>
                      <p:nvPr/>
                    </p:nvSpPr>
                    <p:spPr bwMode="auto">
                      <a:xfrm>
                        <a:off x="2556" y="2289"/>
                        <a:ext cx="808" cy="408"/>
                      </a:xfrm>
                      <a:custGeom>
                        <a:avLst/>
                        <a:gdLst/>
                        <a:ahLst/>
                        <a:cxnLst>
                          <a:cxn ang="0">
                            <a:pos x="0" y="28"/>
                          </a:cxn>
                          <a:cxn ang="0">
                            <a:pos x="2" y="96"/>
                          </a:cxn>
                          <a:cxn ang="0">
                            <a:pos x="256" y="88"/>
                          </a:cxn>
                          <a:cxn ang="0">
                            <a:pos x="270" y="326"/>
                          </a:cxn>
                          <a:cxn ang="0">
                            <a:pos x="472" y="394"/>
                          </a:cxn>
                          <a:cxn ang="0">
                            <a:pos x="742" y="380"/>
                          </a:cxn>
                          <a:cxn ang="0">
                            <a:pos x="808" y="408"/>
                          </a:cxn>
                          <a:cxn ang="0">
                            <a:pos x="774" y="0"/>
                          </a:cxn>
                          <a:cxn ang="0">
                            <a:pos x="0" y="28"/>
                          </a:cxn>
                        </a:cxnLst>
                        <a:rect l="0" t="0" r="r" b="b"/>
                        <a:pathLst>
                          <a:path w="808" h="408">
                            <a:moveTo>
                              <a:pt x="0" y="28"/>
                            </a:moveTo>
                            <a:lnTo>
                              <a:pt x="2" y="96"/>
                            </a:lnTo>
                            <a:lnTo>
                              <a:pt x="256" y="88"/>
                            </a:lnTo>
                            <a:lnTo>
                              <a:pt x="270" y="326"/>
                            </a:lnTo>
                            <a:lnTo>
                              <a:pt x="472" y="394"/>
                            </a:lnTo>
                            <a:lnTo>
                              <a:pt x="742" y="380"/>
                            </a:lnTo>
                            <a:lnTo>
                              <a:pt x="808" y="408"/>
                            </a:lnTo>
                            <a:lnTo>
                              <a:pt x="774" y="0"/>
                            </a:lnTo>
                            <a:lnTo>
                              <a:pt x="0" y="28"/>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3" name="Freeform 2860"/>
                      <p:cNvSpPr>
                        <a:spLocks/>
                      </p:cNvSpPr>
                      <p:nvPr/>
                    </p:nvSpPr>
                    <p:spPr bwMode="auto">
                      <a:xfrm>
                        <a:off x="1500" y="1631"/>
                        <a:ext cx="500" cy="668"/>
                      </a:xfrm>
                      <a:custGeom>
                        <a:avLst/>
                        <a:gdLst/>
                        <a:ahLst/>
                        <a:cxnLst>
                          <a:cxn ang="0">
                            <a:pos x="0" y="588"/>
                          </a:cxn>
                          <a:cxn ang="0">
                            <a:pos x="452" y="668"/>
                          </a:cxn>
                          <a:cxn ang="0">
                            <a:pos x="500" y="202"/>
                          </a:cxn>
                          <a:cxn ang="0">
                            <a:pos x="312" y="176"/>
                          </a:cxn>
                          <a:cxn ang="0">
                            <a:pos x="336" y="54"/>
                          </a:cxn>
                          <a:cxn ang="0">
                            <a:pos x="76" y="0"/>
                          </a:cxn>
                          <a:cxn ang="0">
                            <a:pos x="0" y="588"/>
                          </a:cxn>
                        </a:cxnLst>
                        <a:rect l="0" t="0" r="r" b="b"/>
                        <a:pathLst>
                          <a:path w="500" h="668">
                            <a:moveTo>
                              <a:pt x="0" y="588"/>
                            </a:moveTo>
                            <a:lnTo>
                              <a:pt x="452" y="668"/>
                            </a:lnTo>
                            <a:lnTo>
                              <a:pt x="500" y="202"/>
                            </a:lnTo>
                            <a:lnTo>
                              <a:pt x="312" y="176"/>
                            </a:lnTo>
                            <a:lnTo>
                              <a:pt x="336" y="54"/>
                            </a:lnTo>
                            <a:lnTo>
                              <a:pt x="76" y="0"/>
                            </a:lnTo>
                            <a:lnTo>
                              <a:pt x="0" y="58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4" name="Freeform 2861"/>
                      <p:cNvSpPr>
                        <a:spLocks/>
                      </p:cNvSpPr>
                      <p:nvPr/>
                    </p:nvSpPr>
                    <p:spPr bwMode="auto">
                      <a:xfrm>
                        <a:off x="3546" y="929"/>
                        <a:ext cx="532" cy="252"/>
                      </a:xfrm>
                      <a:custGeom>
                        <a:avLst/>
                        <a:gdLst/>
                        <a:ahLst/>
                        <a:cxnLst>
                          <a:cxn ang="0">
                            <a:pos x="230" y="214"/>
                          </a:cxn>
                          <a:cxn ang="0">
                            <a:pos x="236" y="252"/>
                          </a:cxn>
                          <a:cxn ang="0">
                            <a:pos x="262" y="252"/>
                          </a:cxn>
                          <a:cxn ang="0">
                            <a:pos x="284" y="200"/>
                          </a:cxn>
                          <a:cxn ang="0">
                            <a:pos x="362" y="160"/>
                          </a:cxn>
                          <a:cxn ang="0">
                            <a:pos x="444" y="122"/>
                          </a:cxn>
                          <a:cxn ang="0">
                            <a:pos x="532" y="122"/>
                          </a:cxn>
                          <a:cxn ang="0">
                            <a:pos x="444" y="14"/>
                          </a:cxn>
                          <a:cxn ang="0">
                            <a:pos x="306" y="96"/>
                          </a:cxn>
                          <a:cxn ang="0">
                            <a:pos x="244" y="106"/>
                          </a:cxn>
                          <a:cxn ang="0">
                            <a:pos x="206" y="70"/>
                          </a:cxn>
                          <a:cxn ang="0">
                            <a:pos x="154" y="80"/>
                          </a:cxn>
                          <a:cxn ang="0">
                            <a:pos x="174" y="0"/>
                          </a:cxn>
                          <a:cxn ang="0">
                            <a:pos x="4" y="134"/>
                          </a:cxn>
                          <a:cxn ang="0">
                            <a:pos x="0" y="134"/>
                          </a:cxn>
                          <a:cxn ang="0">
                            <a:pos x="18" y="186"/>
                          </a:cxn>
                          <a:cxn ang="0">
                            <a:pos x="230" y="214"/>
                          </a:cxn>
                        </a:cxnLst>
                        <a:rect l="0" t="0" r="r" b="b"/>
                        <a:pathLst>
                          <a:path w="532" h="252">
                            <a:moveTo>
                              <a:pt x="230" y="214"/>
                            </a:moveTo>
                            <a:lnTo>
                              <a:pt x="236" y="252"/>
                            </a:lnTo>
                            <a:lnTo>
                              <a:pt x="262" y="252"/>
                            </a:lnTo>
                            <a:lnTo>
                              <a:pt x="284" y="200"/>
                            </a:lnTo>
                            <a:lnTo>
                              <a:pt x="362" y="160"/>
                            </a:lnTo>
                            <a:lnTo>
                              <a:pt x="444" y="122"/>
                            </a:lnTo>
                            <a:lnTo>
                              <a:pt x="532" y="122"/>
                            </a:lnTo>
                            <a:lnTo>
                              <a:pt x="444" y="14"/>
                            </a:lnTo>
                            <a:lnTo>
                              <a:pt x="306" y="96"/>
                            </a:lnTo>
                            <a:lnTo>
                              <a:pt x="244" y="106"/>
                            </a:lnTo>
                            <a:lnTo>
                              <a:pt x="206" y="70"/>
                            </a:lnTo>
                            <a:lnTo>
                              <a:pt x="154" y="80"/>
                            </a:lnTo>
                            <a:lnTo>
                              <a:pt x="174" y="0"/>
                            </a:lnTo>
                            <a:lnTo>
                              <a:pt x="4" y="134"/>
                            </a:lnTo>
                            <a:lnTo>
                              <a:pt x="0" y="134"/>
                            </a:lnTo>
                            <a:lnTo>
                              <a:pt x="18" y="186"/>
                            </a:lnTo>
                            <a:lnTo>
                              <a:pt x="230" y="214"/>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5" name="Freeform 2862"/>
                      <p:cNvSpPr>
                        <a:spLocks/>
                      </p:cNvSpPr>
                      <p:nvPr/>
                    </p:nvSpPr>
                    <p:spPr bwMode="auto">
                      <a:xfrm>
                        <a:off x="1958" y="1833"/>
                        <a:ext cx="676" cy="476"/>
                      </a:xfrm>
                      <a:custGeom>
                        <a:avLst/>
                        <a:gdLst/>
                        <a:ahLst/>
                        <a:cxnLst>
                          <a:cxn ang="0">
                            <a:pos x="670" y="118"/>
                          </a:cxn>
                          <a:cxn ang="0">
                            <a:pos x="662" y="26"/>
                          </a:cxn>
                          <a:cxn ang="0">
                            <a:pos x="50" y="0"/>
                          </a:cxn>
                          <a:cxn ang="0">
                            <a:pos x="0" y="466"/>
                          </a:cxn>
                          <a:cxn ang="0">
                            <a:pos x="594" y="476"/>
                          </a:cxn>
                          <a:cxn ang="0">
                            <a:pos x="676" y="474"/>
                          </a:cxn>
                          <a:cxn ang="0">
                            <a:pos x="668" y="118"/>
                          </a:cxn>
                          <a:cxn ang="0">
                            <a:pos x="670" y="118"/>
                          </a:cxn>
                        </a:cxnLst>
                        <a:rect l="0" t="0" r="r" b="b"/>
                        <a:pathLst>
                          <a:path w="676" h="476">
                            <a:moveTo>
                              <a:pt x="670" y="118"/>
                            </a:moveTo>
                            <a:lnTo>
                              <a:pt x="662" y="26"/>
                            </a:lnTo>
                            <a:lnTo>
                              <a:pt x="50" y="0"/>
                            </a:lnTo>
                            <a:lnTo>
                              <a:pt x="0" y="466"/>
                            </a:lnTo>
                            <a:lnTo>
                              <a:pt x="594" y="476"/>
                            </a:lnTo>
                            <a:lnTo>
                              <a:pt x="676" y="474"/>
                            </a:lnTo>
                            <a:lnTo>
                              <a:pt x="668" y="118"/>
                            </a:lnTo>
                            <a:lnTo>
                              <a:pt x="670" y="11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6" name="Freeform 2863"/>
                      <p:cNvSpPr>
                        <a:spLocks/>
                      </p:cNvSpPr>
                      <p:nvPr/>
                    </p:nvSpPr>
                    <p:spPr bwMode="auto">
                      <a:xfrm>
                        <a:off x="698" y="1433"/>
                        <a:ext cx="742" cy="1358"/>
                      </a:xfrm>
                      <a:custGeom>
                        <a:avLst/>
                        <a:gdLst/>
                        <a:ahLst/>
                        <a:cxnLst>
                          <a:cxn ang="0">
                            <a:pos x="694" y="1314"/>
                          </a:cxn>
                          <a:cxn ang="0">
                            <a:pos x="682" y="1260"/>
                          </a:cxn>
                          <a:cxn ang="0">
                            <a:pos x="732" y="1150"/>
                          </a:cxn>
                          <a:cxn ang="0">
                            <a:pos x="742" y="1140"/>
                          </a:cxn>
                          <a:cxn ang="0">
                            <a:pos x="712" y="1044"/>
                          </a:cxn>
                          <a:cxn ang="0">
                            <a:pos x="324" y="482"/>
                          </a:cxn>
                          <a:cxn ang="0">
                            <a:pos x="334" y="454"/>
                          </a:cxn>
                          <a:cxn ang="0">
                            <a:pos x="324" y="426"/>
                          </a:cxn>
                          <a:cxn ang="0">
                            <a:pos x="402" y="98"/>
                          </a:cxn>
                          <a:cxn ang="0">
                            <a:pos x="70" y="8"/>
                          </a:cxn>
                          <a:cxn ang="0">
                            <a:pos x="68" y="0"/>
                          </a:cxn>
                          <a:cxn ang="0">
                            <a:pos x="70" y="34"/>
                          </a:cxn>
                          <a:cxn ang="0">
                            <a:pos x="0" y="156"/>
                          </a:cxn>
                          <a:cxn ang="0">
                            <a:pos x="42" y="278"/>
                          </a:cxn>
                          <a:cxn ang="0">
                            <a:pos x="32" y="384"/>
                          </a:cxn>
                          <a:cxn ang="0">
                            <a:pos x="102" y="534"/>
                          </a:cxn>
                          <a:cxn ang="0">
                            <a:pos x="102" y="614"/>
                          </a:cxn>
                          <a:cxn ang="0">
                            <a:pos x="122" y="682"/>
                          </a:cxn>
                          <a:cxn ang="0">
                            <a:pos x="90" y="734"/>
                          </a:cxn>
                          <a:cxn ang="0">
                            <a:pos x="190" y="870"/>
                          </a:cxn>
                          <a:cxn ang="0">
                            <a:pos x="190" y="1006"/>
                          </a:cxn>
                          <a:cxn ang="0">
                            <a:pos x="360" y="1114"/>
                          </a:cxn>
                          <a:cxn ang="0">
                            <a:pos x="360" y="1178"/>
                          </a:cxn>
                          <a:cxn ang="0">
                            <a:pos x="450" y="1236"/>
                          </a:cxn>
                          <a:cxn ang="0">
                            <a:pos x="450" y="1342"/>
                          </a:cxn>
                          <a:cxn ang="0">
                            <a:pos x="668" y="1354"/>
                          </a:cxn>
                          <a:cxn ang="0">
                            <a:pos x="672" y="1358"/>
                          </a:cxn>
                          <a:cxn ang="0">
                            <a:pos x="668" y="1354"/>
                          </a:cxn>
                          <a:cxn ang="0">
                            <a:pos x="694" y="1314"/>
                          </a:cxn>
                        </a:cxnLst>
                        <a:rect l="0" t="0" r="r" b="b"/>
                        <a:pathLst>
                          <a:path w="742" h="1358">
                            <a:moveTo>
                              <a:pt x="694" y="1314"/>
                            </a:moveTo>
                            <a:lnTo>
                              <a:pt x="682" y="1260"/>
                            </a:lnTo>
                            <a:lnTo>
                              <a:pt x="732" y="1150"/>
                            </a:lnTo>
                            <a:lnTo>
                              <a:pt x="742" y="1140"/>
                            </a:lnTo>
                            <a:lnTo>
                              <a:pt x="712" y="1044"/>
                            </a:lnTo>
                            <a:lnTo>
                              <a:pt x="324" y="482"/>
                            </a:lnTo>
                            <a:lnTo>
                              <a:pt x="334" y="454"/>
                            </a:lnTo>
                            <a:lnTo>
                              <a:pt x="324" y="426"/>
                            </a:lnTo>
                            <a:lnTo>
                              <a:pt x="402" y="98"/>
                            </a:lnTo>
                            <a:lnTo>
                              <a:pt x="70" y="8"/>
                            </a:lnTo>
                            <a:lnTo>
                              <a:pt x="68" y="0"/>
                            </a:lnTo>
                            <a:lnTo>
                              <a:pt x="70" y="34"/>
                            </a:lnTo>
                            <a:lnTo>
                              <a:pt x="0" y="156"/>
                            </a:lnTo>
                            <a:lnTo>
                              <a:pt x="42" y="278"/>
                            </a:lnTo>
                            <a:lnTo>
                              <a:pt x="32" y="384"/>
                            </a:lnTo>
                            <a:lnTo>
                              <a:pt x="102" y="534"/>
                            </a:lnTo>
                            <a:lnTo>
                              <a:pt x="102" y="614"/>
                            </a:lnTo>
                            <a:lnTo>
                              <a:pt x="122" y="682"/>
                            </a:lnTo>
                            <a:lnTo>
                              <a:pt x="90" y="734"/>
                            </a:lnTo>
                            <a:lnTo>
                              <a:pt x="190" y="870"/>
                            </a:lnTo>
                            <a:lnTo>
                              <a:pt x="190" y="1006"/>
                            </a:lnTo>
                            <a:lnTo>
                              <a:pt x="360" y="1114"/>
                            </a:lnTo>
                            <a:lnTo>
                              <a:pt x="360" y="1178"/>
                            </a:lnTo>
                            <a:lnTo>
                              <a:pt x="450" y="1236"/>
                            </a:lnTo>
                            <a:lnTo>
                              <a:pt x="450" y="1342"/>
                            </a:lnTo>
                            <a:lnTo>
                              <a:pt x="668" y="1354"/>
                            </a:lnTo>
                            <a:lnTo>
                              <a:pt x="672" y="1358"/>
                            </a:lnTo>
                            <a:lnTo>
                              <a:pt x="668" y="1354"/>
                            </a:lnTo>
                            <a:lnTo>
                              <a:pt x="694" y="1314"/>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7" name="Freeform 2864"/>
                      <p:cNvSpPr>
                        <a:spLocks/>
                      </p:cNvSpPr>
                      <p:nvPr/>
                    </p:nvSpPr>
                    <p:spPr bwMode="auto">
                      <a:xfrm>
                        <a:off x="1816" y="1295"/>
                        <a:ext cx="656" cy="550"/>
                      </a:xfrm>
                      <a:custGeom>
                        <a:avLst/>
                        <a:gdLst/>
                        <a:ahLst/>
                        <a:cxnLst>
                          <a:cxn ang="0">
                            <a:pos x="26" y="388"/>
                          </a:cxn>
                          <a:cxn ang="0">
                            <a:pos x="28" y="388"/>
                          </a:cxn>
                          <a:cxn ang="0">
                            <a:pos x="0" y="508"/>
                          </a:cxn>
                          <a:cxn ang="0">
                            <a:pos x="192" y="536"/>
                          </a:cxn>
                          <a:cxn ang="0">
                            <a:pos x="650" y="550"/>
                          </a:cxn>
                          <a:cxn ang="0">
                            <a:pos x="656" y="40"/>
                          </a:cxn>
                          <a:cxn ang="0">
                            <a:pos x="64" y="0"/>
                          </a:cxn>
                          <a:cxn ang="0">
                            <a:pos x="26" y="388"/>
                          </a:cxn>
                        </a:cxnLst>
                        <a:rect l="0" t="0" r="r" b="b"/>
                        <a:pathLst>
                          <a:path w="656" h="550">
                            <a:moveTo>
                              <a:pt x="26" y="388"/>
                            </a:moveTo>
                            <a:lnTo>
                              <a:pt x="28" y="388"/>
                            </a:lnTo>
                            <a:lnTo>
                              <a:pt x="0" y="508"/>
                            </a:lnTo>
                            <a:lnTo>
                              <a:pt x="192" y="536"/>
                            </a:lnTo>
                            <a:lnTo>
                              <a:pt x="650" y="550"/>
                            </a:lnTo>
                            <a:lnTo>
                              <a:pt x="656" y="40"/>
                            </a:lnTo>
                            <a:lnTo>
                              <a:pt x="64" y="0"/>
                            </a:lnTo>
                            <a:lnTo>
                              <a:pt x="26" y="388"/>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8" name="Freeform 2865"/>
                      <p:cNvSpPr>
                        <a:spLocks/>
                      </p:cNvSpPr>
                      <p:nvPr/>
                    </p:nvSpPr>
                    <p:spPr bwMode="auto">
                      <a:xfrm>
                        <a:off x="3766" y="2147"/>
                        <a:ext cx="762" cy="324"/>
                      </a:xfrm>
                      <a:custGeom>
                        <a:avLst/>
                        <a:gdLst/>
                        <a:ahLst/>
                        <a:cxnLst>
                          <a:cxn ang="0">
                            <a:pos x="206" y="304"/>
                          </a:cxn>
                          <a:cxn ang="0">
                            <a:pos x="554" y="246"/>
                          </a:cxn>
                          <a:cxn ang="0">
                            <a:pos x="580" y="154"/>
                          </a:cxn>
                          <a:cxn ang="0">
                            <a:pos x="752" y="30"/>
                          </a:cxn>
                          <a:cxn ang="0">
                            <a:pos x="762" y="0"/>
                          </a:cxn>
                          <a:cxn ang="0">
                            <a:pos x="762" y="0"/>
                          </a:cxn>
                          <a:cxn ang="0">
                            <a:pos x="332" y="88"/>
                          </a:cxn>
                          <a:cxn ang="0">
                            <a:pos x="54" y="134"/>
                          </a:cxn>
                          <a:cxn ang="0">
                            <a:pos x="32" y="134"/>
                          </a:cxn>
                          <a:cxn ang="0">
                            <a:pos x="32" y="230"/>
                          </a:cxn>
                          <a:cxn ang="0">
                            <a:pos x="30" y="230"/>
                          </a:cxn>
                          <a:cxn ang="0">
                            <a:pos x="0" y="324"/>
                          </a:cxn>
                          <a:cxn ang="0">
                            <a:pos x="206" y="304"/>
                          </a:cxn>
                        </a:cxnLst>
                        <a:rect l="0" t="0" r="r" b="b"/>
                        <a:pathLst>
                          <a:path w="762" h="324">
                            <a:moveTo>
                              <a:pt x="206" y="304"/>
                            </a:moveTo>
                            <a:lnTo>
                              <a:pt x="554" y="246"/>
                            </a:lnTo>
                            <a:lnTo>
                              <a:pt x="580" y="154"/>
                            </a:lnTo>
                            <a:lnTo>
                              <a:pt x="752" y="30"/>
                            </a:lnTo>
                            <a:lnTo>
                              <a:pt x="762" y="0"/>
                            </a:lnTo>
                            <a:lnTo>
                              <a:pt x="762" y="0"/>
                            </a:lnTo>
                            <a:lnTo>
                              <a:pt x="332" y="88"/>
                            </a:lnTo>
                            <a:lnTo>
                              <a:pt x="54" y="134"/>
                            </a:lnTo>
                            <a:lnTo>
                              <a:pt x="32" y="134"/>
                            </a:lnTo>
                            <a:lnTo>
                              <a:pt x="32" y="230"/>
                            </a:lnTo>
                            <a:lnTo>
                              <a:pt x="30" y="230"/>
                            </a:lnTo>
                            <a:lnTo>
                              <a:pt x="0" y="324"/>
                            </a:lnTo>
                            <a:lnTo>
                              <a:pt x="206" y="304"/>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39" name="Freeform 2866"/>
                      <p:cNvSpPr>
                        <a:spLocks/>
                      </p:cNvSpPr>
                      <p:nvPr/>
                    </p:nvSpPr>
                    <p:spPr bwMode="auto">
                      <a:xfrm>
                        <a:off x="4324" y="1975"/>
                        <a:ext cx="788" cy="418"/>
                      </a:xfrm>
                      <a:custGeom>
                        <a:avLst/>
                        <a:gdLst/>
                        <a:ahLst/>
                        <a:cxnLst>
                          <a:cxn ang="0">
                            <a:pos x="196" y="202"/>
                          </a:cxn>
                          <a:cxn ang="0">
                            <a:pos x="26" y="326"/>
                          </a:cxn>
                          <a:cxn ang="0">
                            <a:pos x="0" y="418"/>
                          </a:cxn>
                          <a:cxn ang="0">
                            <a:pos x="62" y="408"/>
                          </a:cxn>
                          <a:cxn ang="0">
                            <a:pos x="312" y="310"/>
                          </a:cxn>
                          <a:cxn ang="0">
                            <a:pos x="344" y="344"/>
                          </a:cxn>
                          <a:cxn ang="0">
                            <a:pos x="424" y="326"/>
                          </a:cxn>
                          <a:cxn ang="0">
                            <a:pos x="558" y="414"/>
                          </a:cxn>
                          <a:cxn ang="0">
                            <a:pos x="560" y="408"/>
                          </a:cxn>
                          <a:cxn ang="0">
                            <a:pos x="628" y="368"/>
                          </a:cxn>
                          <a:cxn ang="0">
                            <a:pos x="628" y="328"/>
                          </a:cxn>
                          <a:cxn ang="0">
                            <a:pos x="678" y="248"/>
                          </a:cxn>
                          <a:cxn ang="0">
                            <a:pos x="738" y="248"/>
                          </a:cxn>
                          <a:cxn ang="0">
                            <a:pos x="788" y="128"/>
                          </a:cxn>
                          <a:cxn ang="0">
                            <a:pos x="788" y="46"/>
                          </a:cxn>
                          <a:cxn ang="0">
                            <a:pos x="754" y="0"/>
                          </a:cxn>
                          <a:cxn ang="0">
                            <a:pos x="208" y="170"/>
                          </a:cxn>
                          <a:cxn ang="0">
                            <a:pos x="196" y="202"/>
                          </a:cxn>
                        </a:cxnLst>
                        <a:rect l="0" t="0" r="r" b="b"/>
                        <a:pathLst>
                          <a:path w="788" h="418">
                            <a:moveTo>
                              <a:pt x="196" y="202"/>
                            </a:moveTo>
                            <a:lnTo>
                              <a:pt x="26" y="326"/>
                            </a:lnTo>
                            <a:lnTo>
                              <a:pt x="0" y="418"/>
                            </a:lnTo>
                            <a:lnTo>
                              <a:pt x="62" y="408"/>
                            </a:lnTo>
                            <a:lnTo>
                              <a:pt x="312" y="310"/>
                            </a:lnTo>
                            <a:lnTo>
                              <a:pt x="344" y="344"/>
                            </a:lnTo>
                            <a:lnTo>
                              <a:pt x="424" y="326"/>
                            </a:lnTo>
                            <a:lnTo>
                              <a:pt x="558" y="414"/>
                            </a:lnTo>
                            <a:lnTo>
                              <a:pt x="560" y="408"/>
                            </a:lnTo>
                            <a:lnTo>
                              <a:pt x="628" y="368"/>
                            </a:lnTo>
                            <a:lnTo>
                              <a:pt x="628" y="328"/>
                            </a:lnTo>
                            <a:lnTo>
                              <a:pt x="678" y="248"/>
                            </a:lnTo>
                            <a:lnTo>
                              <a:pt x="738" y="248"/>
                            </a:lnTo>
                            <a:lnTo>
                              <a:pt x="788" y="128"/>
                            </a:lnTo>
                            <a:lnTo>
                              <a:pt x="788" y="46"/>
                            </a:lnTo>
                            <a:lnTo>
                              <a:pt x="754" y="0"/>
                            </a:lnTo>
                            <a:lnTo>
                              <a:pt x="208" y="170"/>
                            </a:lnTo>
                            <a:lnTo>
                              <a:pt x="196" y="20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0" name="Freeform 2867"/>
                      <p:cNvSpPr>
                        <a:spLocks/>
                      </p:cNvSpPr>
                      <p:nvPr/>
                    </p:nvSpPr>
                    <p:spPr bwMode="auto">
                      <a:xfrm>
                        <a:off x="5106" y="1349"/>
                        <a:ext cx="110" cy="76"/>
                      </a:xfrm>
                      <a:custGeom>
                        <a:avLst/>
                        <a:gdLst/>
                        <a:ahLst/>
                        <a:cxnLst>
                          <a:cxn ang="0">
                            <a:pos x="14" y="38"/>
                          </a:cxn>
                          <a:cxn ang="0">
                            <a:pos x="0" y="76"/>
                          </a:cxn>
                          <a:cxn ang="0">
                            <a:pos x="46" y="52"/>
                          </a:cxn>
                          <a:cxn ang="0">
                            <a:pos x="106" y="12"/>
                          </a:cxn>
                          <a:cxn ang="0">
                            <a:pos x="110" y="0"/>
                          </a:cxn>
                          <a:cxn ang="0">
                            <a:pos x="98" y="0"/>
                          </a:cxn>
                          <a:cxn ang="0">
                            <a:pos x="14" y="38"/>
                          </a:cxn>
                        </a:cxnLst>
                        <a:rect l="0" t="0" r="r" b="b"/>
                        <a:pathLst>
                          <a:path w="110" h="76">
                            <a:moveTo>
                              <a:pt x="14" y="38"/>
                            </a:moveTo>
                            <a:lnTo>
                              <a:pt x="0" y="76"/>
                            </a:lnTo>
                            <a:lnTo>
                              <a:pt x="46" y="52"/>
                            </a:lnTo>
                            <a:lnTo>
                              <a:pt x="106" y="12"/>
                            </a:lnTo>
                            <a:lnTo>
                              <a:pt x="110" y="0"/>
                            </a:lnTo>
                            <a:lnTo>
                              <a:pt x="98" y="0"/>
                            </a:lnTo>
                            <a:lnTo>
                              <a:pt x="14" y="3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1" name="Freeform 2868"/>
                      <p:cNvSpPr>
                        <a:spLocks/>
                      </p:cNvSpPr>
                      <p:nvPr/>
                    </p:nvSpPr>
                    <p:spPr bwMode="auto">
                      <a:xfrm>
                        <a:off x="2628" y="1945"/>
                        <a:ext cx="700" cy="362"/>
                      </a:xfrm>
                      <a:custGeom>
                        <a:avLst/>
                        <a:gdLst/>
                        <a:ahLst/>
                        <a:cxnLst>
                          <a:cxn ang="0">
                            <a:pos x="626" y="62"/>
                          </a:cxn>
                          <a:cxn ang="0">
                            <a:pos x="642" y="0"/>
                          </a:cxn>
                          <a:cxn ang="0">
                            <a:pos x="606" y="0"/>
                          </a:cxn>
                          <a:cxn ang="0">
                            <a:pos x="608" y="0"/>
                          </a:cxn>
                          <a:cxn ang="0">
                            <a:pos x="0" y="8"/>
                          </a:cxn>
                          <a:cxn ang="0">
                            <a:pos x="10" y="362"/>
                          </a:cxn>
                          <a:cxn ang="0">
                            <a:pos x="700" y="338"/>
                          </a:cxn>
                          <a:cxn ang="0">
                            <a:pos x="680" y="90"/>
                          </a:cxn>
                          <a:cxn ang="0">
                            <a:pos x="626" y="62"/>
                          </a:cxn>
                        </a:cxnLst>
                        <a:rect l="0" t="0" r="r" b="b"/>
                        <a:pathLst>
                          <a:path w="700" h="362">
                            <a:moveTo>
                              <a:pt x="626" y="62"/>
                            </a:moveTo>
                            <a:lnTo>
                              <a:pt x="642" y="0"/>
                            </a:lnTo>
                            <a:lnTo>
                              <a:pt x="606" y="0"/>
                            </a:lnTo>
                            <a:lnTo>
                              <a:pt x="608" y="0"/>
                            </a:lnTo>
                            <a:lnTo>
                              <a:pt x="0" y="8"/>
                            </a:lnTo>
                            <a:lnTo>
                              <a:pt x="10" y="362"/>
                            </a:lnTo>
                            <a:lnTo>
                              <a:pt x="700" y="338"/>
                            </a:lnTo>
                            <a:lnTo>
                              <a:pt x="680" y="90"/>
                            </a:lnTo>
                            <a:lnTo>
                              <a:pt x="626" y="62"/>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2" name="Freeform 2869"/>
                      <p:cNvSpPr>
                        <a:spLocks/>
                      </p:cNvSpPr>
                      <p:nvPr/>
                    </p:nvSpPr>
                    <p:spPr bwMode="auto">
                      <a:xfrm>
                        <a:off x="3908" y="1089"/>
                        <a:ext cx="390" cy="510"/>
                      </a:xfrm>
                      <a:custGeom>
                        <a:avLst/>
                        <a:gdLst/>
                        <a:ahLst/>
                        <a:cxnLst>
                          <a:cxn ang="0">
                            <a:pos x="350" y="464"/>
                          </a:cxn>
                          <a:cxn ang="0">
                            <a:pos x="338" y="460"/>
                          </a:cxn>
                          <a:cxn ang="0">
                            <a:pos x="390" y="284"/>
                          </a:cxn>
                          <a:cxn ang="0">
                            <a:pos x="320" y="164"/>
                          </a:cxn>
                          <a:cxn ang="0">
                            <a:pos x="280" y="190"/>
                          </a:cxn>
                          <a:cxn ang="0">
                            <a:pos x="250" y="14"/>
                          </a:cxn>
                          <a:cxn ang="0">
                            <a:pos x="100" y="0"/>
                          </a:cxn>
                          <a:cxn ang="0">
                            <a:pos x="100" y="28"/>
                          </a:cxn>
                          <a:cxn ang="0">
                            <a:pos x="22" y="124"/>
                          </a:cxn>
                          <a:cxn ang="0">
                            <a:pos x="0" y="232"/>
                          </a:cxn>
                          <a:cxn ang="0">
                            <a:pos x="12" y="272"/>
                          </a:cxn>
                          <a:cxn ang="0">
                            <a:pos x="50" y="378"/>
                          </a:cxn>
                          <a:cxn ang="0">
                            <a:pos x="50" y="486"/>
                          </a:cxn>
                          <a:cxn ang="0">
                            <a:pos x="24" y="510"/>
                          </a:cxn>
                          <a:cxn ang="0">
                            <a:pos x="212" y="506"/>
                          </a:cxn>
                          <a:cxn ang="0">
                            <a:pos x="350" y="464"/>
                          </a:cxn>
                        </a:cxnLst>
                        <a:rect l="0" t="0" r="r" b="b"/>
                        <a:pathLst>
                          <a:path w="390" h="510">
                            <a:moveTo>
                              <a:pt x="350" y="464"/>
                            </a:moveTo>
                            <a:lnTo>
                              <a:pt x="338" y="460"/>
                            </a:lnTo>
                            <a:lnTo>
                              <a:pt x="390" y="284"/>
                            </a:lnTo>
                            <a:lnTo>
                              <a:pt x="320" y="164"/>
                            </a:lnTo>
                            <a:lnTo>
                              <a:pt x="280" y="190"/>
                            </a:lnTo>
                            <a:lnTo>
                              <a:pt x="250" y="14"/>
                            </a:lnTo>
                            <a:lnTo>
                              <a:pt x="100" y="0"/>
                            </a:lnTo>
                            <a:lnTo>
                              <a:pt x="100" y="28"/>
                            </a:lnTo>
                            <a:lnTo>
                              <a:pt x="22" y="124"/>
                            </a:lnTo>
                            <a:lnTo>
                              <a:pt x="0" y="232"/>
                            </a:lnTo>
                            <a:lnTo>
                              <a:pt x="12" y="272"/>
                            </a:lnTo>
                            <a:lnTo>
                              <a:pt x="50" y="378"/>
                            </a:lnTo>
                            <a:lnTo>
                              <a:pt x="50" y="486"/>
                            </a:lnTo>
                            <a:lnTo>
                              <a:pt x="24" y="510"/>
                            </a:lnTo>
                            <a:lnTo>
                              <a:pt x="212" y="506"/>
                            </a:lnTo>
                            <a:lnTo>
                              <a:pt x="350" y="464"/>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3" name="Freeform 2870"/>
                      <p:cNvSpPr>
                        <a:spLocks/>
                      </p:cNvSpPr>
                      <p:nvPr/>
                    </p:nvSpPr>
                    <p:spPr bwMode="auto">
                      <a:xfrm>
                        <a:off x="1028" y="1531"/>
                        <a:ext cx="540" cy="942"/>
                      </a:xfrm>
                      <a:custGeom>
                        <a:avLst/>
                        <a:gdLst/>
                        <a:ahLst/>
                        <a:cxnLst>
                          <a:cxn ang="0">
                            <a:pos x="468" y="688"/>
                          </a:cxn>
                          <a:cxn ang="0">
                            <a:pos x="540" y="98"/>
                          </a:cxn>
                          <a:cxn ang="0">
                            <a:pos x="302" y="50"/>
                          </a:cxn>
                          <a:cxn ang="0">
                            <a:pos x="302" y="46"/>
                          </a:cxn>
                          <a:cxn ang="0">
                            <a:pos x="76" y="0"/>
                          </a:cxn>
                          <a:cxn ang="0">
                            <a:pos x="0" y="328"/>
                          </a:cxn>
                          <a:cxn ang="0">
                            <a:pos x="10" y="356"/>
                          </a:cxn>
                          <a:cxn ang="0">
                            <a:pos x="0" y="384"/>
                          </a:cxn>
                          <a:cxn ang="0">
                            <a:pos x="384" y="942"/>
                          </a:cxn>
                          <a:cxn ang="0">
                            <a:pos x="414" y="794"/>
                          </a:cxn>
                          <a:cxn ang="0">
                            <a:pos x="454" y="806"/>
                          </a:cxn>
                          <a:cxn ang="0">
                            <a:pos x="468" y="688"/>
                          </a:cxn>
                          <a:cxn ang="0">
                            <a:pos x="468" y="688"/>
                          </a:cxn>
                          <a:cxn ang="0">
                            <a:pos x="468" y="688"/>
                          </a:cxn>
                        </a:cxnLst>
                        <a:rect l="0" t="0" r="r" b="b"/>
                        <a:pathLst>
                          <a:path w="540" h="942">
                            <a:moveTo>
                              <a:pt x="468" y="688"/>
                            </a:moveTo>
                            <a:lnTo>
                              <a:pt x="540" y="98"/>
                            </a:lnTo>
                            <a:lnTo>
                              <a:pt x="302" y="50"/>
                            </a:lnTo>
                            <a:lnTo>
                              <a:pt x="302" y="46"/>
                            </a:lnTo>
                            <a:lnTo>
                              <a:pt x="76" y="0"/>
                            </a:lnTo>
                            <a:lnTo>
                              <a:pt x="0" y="328"/>
                            </a:lnTo>
                            <a:lnTo>
                              <a:pt x="10" y="356"/>
                            </a:lnTo>
                            <a:lnTo>
                              <a:pt x="0" y="384"/>
                            </a:lnTo>
                            <a:lnTo>
                              <a:pt x="384" y="942"/>
                            </a:lnTo>
                            <a:lnTo>
                              <a:pt x="414" y="794"/>
                            </a:lnTo>
                            <a:lnTo>
                              <a:pt x="454" y="806"/>
                            </a:lnTo>
                            <a:lnTo>
                              <a:pt x="468" y="688"/>
                            </a:lnTo>
                            <a:lnTo>
                              <a:pt x="468" y="688"/>
                            </a:lnTo>
                            <a:lnTo>
                              <a:pt x="468" y="68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4" name="Freeform 2871"/>
                      <p:cNvSpPr>
                        <a:spLocks/>
                      </p:cNvSpPr>
                      <p:nvPr/>
                    </p:nvSpPr>
                    <p:spPr bwMode="auto">
                      <a:xfrm>
                        <a:off x="5194" y="1185"/>
                        <a:ext cx="86" cy="156"/>
                      </a:xfrm>
                      <a:custGeom>
                        <a:avLst/>
                        <a:gdLst/>
                        <a:ahLst/>
                        <a:cxnLst>
                          <a:cxn ang="0">
                            <a:pos x="0" y="18"/>
                          </a:cxn>
                          <a:cxn ang="0">
                            <a:pos x="26" y="156"/>
                          </a:cxn>
                          <a:cxn ang="0">
                            <a:pos x="48" y="108"/>
                          </a:cxn>
                          <a:cxn ang="0">
                            <a:pos x="86" y="40"/>
                          </a:cxn>
                          <a:cxn ang="0">
                            <a:pos x="50" y="0"/>
                          </a:cxn>
                          <a:cxn ang="0">
                            <a:pos x="0" y="18"/>
                          </a:cxn>
                        </a:cxnLst>
                        <a:rect l="0" t="0" r="r" b="b"/>
                        <a:pathLst>
                          <a:path w="86" h="156">
                            <a:moveTo>
                              <a:pt x="0" y="18"/>
                            </a:moveTo>
                            <a:lnTo>
                              <a:pt x="26" y="156"/>
                            </a:lnTo>
                            <a:lnTo>
                              <a:pt x="48" y="108"/>
                            </a:lnTo>
                            <a:lnTo>
                              <a:pt x="86" y="40"/>
                            </a:lnTo>
                            <a:lnTo>
                              <a:pt x="50" y="0"/>
                            </a:lnTo>
                            <a:lnTo>
                              <a:pt x="0" y="1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5" name="Freeform 2872"/>
                      <p:cNvSpPr>
                        <a:spLocks/>
                      </p:cNvSpPr>
                      <p:nvPr/>
                    </p:nvSpPr>
                    <p:spPr bwMode="auto">
                      <a:xfrm>
                        <a:off x="4366" y="1699"/>
                        <a:ext cx="710" cy="474"/>
                      </a:xfrm>
                      <a:custGeom>
                        <a:avLst/>
                        <a:gdLst/>
                        <a:ahLst/>
                        <a:cxnLst>
                          <a:cxn ang="0">
                            <a:pos x="492" y="106"/>
                          </a:cxn>
                          <a:cxn ang="0">
                            <a:pos x="502" y="26"/>
                          </a:cxn>
                          <a:cxn ang="0">
                            <a:pos x="442" y="0"/>
                          </a:cxn>
                          <a:cxn ang="0">
                            <a:pos x="424" y="26"/>
                          </a:cxn>
                          <a:cxn ang="0">
                            <a:pos x="386" y="26"/>
                          </a:cxn>
                          <a:cxn ang="0">
                            <a:pos x="344" y="84"/>
                          </a:cxn>
                          <a:cxn ang="0">
                            <a:pos x="314" y="158"/>
                          </a:cxn>
                          <a:cxn ang="0">
                            <a:pos x="286" y="132"/>
                          </a:cxn>
                          <a:cxn ang="0">
                            <a:pos x="256" y="296"/>
                          </a:cxn>
                          <a:cxn ang="0">
                            <a:pos x="184" y="340"/>
                          </a:cxn>
                          <a:cxn ang="0">
                            <a:pos x="112" y="306"/>
                          </a:cxn>
                          <a:cxn ang="0">
                            <a:pos x="60" y="402"/>
                          </a:cxn>
                          <a:cxn ang="0">
                            <a:pos x="0" y="474"/>
                          </a:cxn>
                          <a:cxn ang="0">
                            <a:pos x="164" y="444"/>
                          </a:cxn>
                          <a:cxn ang="0">
                            <a:pos x="710" y="272"/>
                          </a:cxn>
                          <a:cxn ang="0">
                            <a:pos x="666" y="214"/>
                          </a:cxn>
                          <a:cxn ang="0">
                            <a:pos x="698" y="96"/>
                          </a:cxn>
                          <a:cxn ang="0">
                            <a:pos x="614" y="116"/>
                          </a:cxn>
                          <a:cxn ang="0">
                            <a:pos x="492" y="106"/>
                          </a:cxn>
                        </a:cxnLst>
                        <a:rect l="0" t="0" r="r" b="b"/>
                        <a:pathLst>
                          <a:path w="710" h="474">
                            <a:moveTo>
                              <a:pt x="492" y="106"/>
                            </a:moveTo>
                            <a:lnTo>
                              <a:pt x="502" y="26"/>
                            </a:lnTo>
                            <a:lnTo>
                              <a:pt x="442" y="0"/>
                            </a:lnTo>
                            <a:lnTo>
                              <a:pt x="424" y="26"/>
                            </a:lnTo>
                            <a:lnTo>
                              <a:pt x="386" y="26"/>
                            </a:lnTo>
                            <a:lnTo>
                              <a:pt x="344" y="84"/>
                            </a:lnTo>
                            <a:lnTo>
                              <a:pt x="314" y="158"/>
                            </a:lnTo>
                            <a:lnTo>
                              <a:pt x="286" y="132"/>
                            </a:lnTo>
                            <a:lnTo>
                              <a:pt x="256" y="296"/>
                            </a:lnTo>
                            <a:lnTo>
                              <a:pt x="184" y="340"/>
                            </a:lnTo>
                            <a:lnTo>
                              <a:pt x="112" y="306"/>
                            </a:lnTo>
                            <a:lnTo>
                              <a:pt x="60" y="402"/>
                            </a:lnTo>
                            <a:lnTo>
                              <a:pt x="0" y="474"/>
                            </a:lnTo>
                            <a:lnTo>
                              <a:pt x="164" y="444"/>
                            </a:lnTo>
                            <a:lnTo>
                              <a:pt x="710" y="272"/>
                            </a:lnTo>
                            <a:lnTo>
                              <a:pt x="666" y="214"/>
                            </a:lnTo>
                            <a:lnTo>
                              <a:pt x="698" y="96"/>
                            </a:lnTo>
                            <a:lnTo>
                              <a:pt x="614" y="116"/>
                            </a:lnTo>
                            <a:lnTo>
                              <a:pt x="492" y="10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6" name="Freeform 2873"/>
                      <p:cNvSpPr>
                        <a:spLocks/>
                      </p:cNvSpPr>
                      <p:nvPr/>
                    </p:nvSpPr>
                    <p:spPr bwMode="auto">
                      <a:xfrm>
                        <a:off x="4630" y="1591"/>
                        <a:ext cx="442" cy="222"/>
                      </a:xfrm>
                      <a:custGeom>
                        <a:avLst/>
                        <a:gdLst/>
                        <a:ahLst/>
                        <a:cxnLst>
                          <a:cxn ang="0">
                            <a:pos x="316" y="0"/>
                          </a:cxn>
                          <a:cxn ang="0">
                            <a:pos x="0" y="108"/>
                          </a:cxn>
                          <a:cxn ang="0">
                            <a:pos x="24" y="150"/>
                          </a:cxn>
                          <a:cxn ang="0">
                            <a:pos x="126" y="94"/>
                          </a:cxn>
                          <a:cxn ang="0">
                            <a:pos x="178" y="106"/>
                          </a:cxn>
                          <a:cxn ang="0">
                            <a:pos x="178" y="104"/>
                          </a:cxn>
                          <a:cxn ang="0">
                            <a:pos x="180" y="106"/>
                          </a:cxn>
                          <a:cxn ang="0">
                            <a:pos x="180" y="106"/>
                          </a:cxn>
                          <a:cxn ang="0">
                            <a:pos x="242" y="132"/>
                          </a:cxn>
                          <a:cxn ang="0">
                            <a:pos x="232" y="212"/>
                          </a:cxn>
                          <a:cxn ang="0">
                            <a:pos x="354" y="222"/>
                          </a:cxn>
                          <a:cxn ang="0">
                            <a:pos x="436" y="200"/>
                          </a:cxn>
                          <a:cxn ang="0">
                            <a:pos x="442" y="174"/>
                          </a:cxn>
                          <a:cxn ang="0">
                            <a:pos x="442" y="134"/>
                          </a:cxn>
                          <a:cxn ang="0">
                            <a:pos x="374" y="162"/>
                          </a:cxn>
                          <a:cxn ang="0">
                            <a:pos x="316" y="0"/>
                          </a:cxn>
                        </a:cxnLst>
                        <a:rect l="0" t="0" r="r" b="b"/>
                        <a:pathLst>
                          <a:path w="442" h="222">
                            <a:moveTo>
                              <a:pt x="316" y="0"/>
                            </a:moveTo>
                            <a:lnTo>
                              <a:pt x="0" y="108"/>
                            </a:lnTo>
                            <a:lnTo>
                              <a:pt x="24" y="150"/>
                            </a:lnTo>
                            <a:lnTo>
                              <a:pt x="126" y="94"/>
                            </a:lnTo>
                            <a:lnTo>
                              <a:pt x="178" y="106"/>
                            </a:lnTo>
                            <a:lnTo>
                              <a:pt x="178" y="104"/>
                            </a:lnTo>
                            <a:lnTo>
                              <a:pt x="180" y="106"/>
                            </a:lnTo>
                            <a:lnTo>
                              <a:pt x="180" y="106"/>
                            </a:lnTo>
                            <a:lnTo>
                              <a:pt x="242" y="132"/>
                            </a:lnTo>
                            <a:lnTo>
                              <a:pt x="232" y="212"/>
                            </a:lnTo>
                            <a:lnTo>
                              <a:pt x="354" y="222"/>
                            </a:lnTo>
                            <a:lnTo>
                              <a:pt x="436" y="200"/>
                            </a:lnTo>
                            <a:lnTo>
                              <a:pt x="442" y="174"/>
                            </a:lnTo>
                            <a:lnTo>
                              <a:pt x="442" y="134"/>
                            </a:lnTo>
                            <a:lnTo>
                              <a:pt x="374" y="162"/>
                            </a:lnTo>
                            <a:lnTo>
                              <a:pt x="316" y="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7" name="Freeform 2874"/>
                      <p:cNvSpPr>
                        <a:spLocks/>
                      </p:cNvSpPr>
                      <p:nvPr/>
                    </p:nvSpPr>
                    <p:spPr bwMode="auto">
                      <a:xfrm>
                        <a:off x="2626" y="1951"/>
                        <a:ext cx="12" cy="356"/>
                      </a:xfrm>
                      <a:custGeom>
                        <a:avLst/>
                        <a:gdLst/>
                        <a:ahLst/>
                        <a:cxnLst>
                          <a:cxn ang="0">
                            <a:pos x="2" y="2"/>
                          </a:cxn>
                          <a:cxn ang="0">
                            <a:pos x="2" y="0"/>
                          </a:cxn>
                          <a:cxn ang="0">
                            <a:pos x="0" y="0"/>
                          </a:cxn>
                          <a:cxn ang="0">
                            <a:pos x="8" y="356"/>
                          </a:cxn>
                          <a:cxn ang="0">
                            <a:pos x="12" y="356"/>
                          </a:cxn>
                          <a:cxn ang="0">
                            <a:pos x="2" y="2"/>
                          </a:cxn>
                          <a:cxn ang="0">
                            <a:pos x="2" y="2"/>
                          </a:cxn>
                        </a:cxnLst>
                        <a:rect l="0" t="0" r="r" b="b"/>
                        <a:pathLst>
                          <a:path w="12" h="356">
                            <a:moveTo>
                              <a:pt x="2" y="2"/>
                            </a:moveTo>
                            <a:lnTo>
                              <a:pt x="2" y="0"/>
                            </a:lnTo>
                            <a:lnTo>
                              <a:pt x="0" y="0"/>
                            </a:lnTo>
                            <a:lnTo>
                              <a:pt x="8" y="356"/>
                            </a:lnTo>
                            <a:lnTo>
                              <a:pt x="12" y="356"/>
                            </a:lnTo>
                            <a:lnTo>
                              <a:pt x="2" y="2"/>
                            </a:lnTo>
                            <a:lnTo>
                              <a:pt x="2"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8" name="Freeform 2875"/>
                      <p:cNvSpPr>
                        <a:spLocks/>
                      </p:cNvSpPr>
                      <p:nvPr/>
                    </p:nvSpPr>
                    <p:spPr bwMode="auto">
                      <a:xfrm>
                        <a:off x="3202" y="1875"/>
                        <a:ext cx="2" cy="2"/>
                      </a:xfrm>
                      <a:custGeom>
                        <a:avLst/>
                        <a:gdLst/>
                        <a:ahLst/>
                        <a:cxnLst>
                          <a:cxn ang="0">
                            <a:pos x="0" y="0"/>
                          </a:cxn>
                          <a:cxn ang="0">
                            <a:pos x="0" y="2"/>
                          </a:cxn>
                          <a:cxn ang="0">
                            <a:pos x="2" y="2"/>
                          </a:cxn>
                          <a:cxn ang="0">
                            <a:pos x="0" y="0"/>
                          </a:cxn>
                          <a:cxn ang="0">
                            <a:pos x="0" y="0"/>
                          </a:cxn>
                        </a:cxnLst>
                        <a:rect l="0" t="0" r="r" b="b"/>
                        <a:pathLst>
                          <a:path w="2" h="2">
                            <a:moveTo>
                              <a:pt x="0" y="0"/>
                            </a:moveTo>
                            <a:lnTo>
                              <a:pt x="0" y="2"/>
                            </a:lnTo>
                            <a:lnTo>
                              <a:pt x="2" y="2"/>
                            </a:lnTo>
                            <a:lnTo>
                              <a:pt x="0"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49" name="Freeform 2876"/>
                      <p:cNvSpPr>
                        <a:spLocks/>
                      </p:cNvSpPr>
                      <p:nvPr/>
                    </p:nvSpPr>
                    <p:spPr bwMode="auto">
                      <a:xfrm>
                        <a:off x="3210" y="1865"/>
                        <a:ext cx="346" cy="12"/>
                      </a:xfrm>
                      <a:custGeom>
                        <a:avLst/>
                        <a:gdLst/>
                        <a:ahLst/>
                        <a:cxnLst>
                          <a:cxn ang="0">
                            <a:pos x="346" y="0"/>
                          </a:cxn>
                          <a:cxn ang="0">
                            <a:pos x="0" y="10"/>
                          </a:cxn>
                          <a:cxn ang="0">
                            <a:pos x="0" y="12"/>
                          </a:cxn>
                          <a:cxn ang="0">
                            <a:pos x="346" y="4"/>
                          </a:cxn>
                          <a:cxn ang="0">
                            <a:pos x="346" y="0"/>
                          </a:cxn>
                        </a:cxnLst>
                        <a:rect l="0" t="0" r="r" b="b"/>
                        <a:pathLst>
                          <a:path w="346" h="12">
                            <a:moveTo>
                              <a:pt x="346" y="0"/>
                            </a:moveTo>
                            <a:lnTo>
                              <a:pt x="0" y="10"/>
                            </a:lnTo>
                            <a:lnTo>
                              <a:pt x="0" y="12"/>
                            </a:lnTo>
                            <a:lnTo>
                              <a:pt x="346" y="4"/>
                            </a:lnTo>
                            <a:lnTo>
                              <a:pt x="346"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0" name="Rectangle 2877"/>
                      <p:cNvSpPr>
                        <a:spLocks noChangeArrowheads="1"/>
                      </p:cNvSpPr>
                      <p:nvPr/>
                    </p:nvSpPr>
                    <p:spPr bwMode="auto">
                      <a:xfrm>
                        <a:off x="4022" y="3015"/>
                        <a:ext cx="2" cy="4"/>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1" name="Freeform 2878"/>
                      <p:cNvSpPr>
                        <a:spLocks/>
                      </p:cNvSpPr>
                      <p:nvPr/>
                    </p:nvSpPr>
                    <p:spPr bwMode="auto">
                      <a:xfrm>
                        <a:off x="3970" y="2457"/>
                        <a:ext cx="54" cy="558"/>
                      </a:xfrm>
                      <a:custGeom>
                        <a:avLst/>
                        <a:gdLst/>
                        <a:ahLst/>
                        <a:cxnLst>
                          <a:cxn ang="0">
                            <a:pos x="0" y="0"/>
                          </a:cxn>
                          <a:cxn ang="0">
                            <a:pos x="52" y="558"/>
                          </a:cxn>
                          <a:cxn ang="0">
                            <a:pos x="54" y="558"/>
                          </a:cxn>
                          <a:cxn ang="0">
                            <a:pos x="2" y="0"/>
                          </a:cxn>
                          <a:cxn ang="0">
                            <a:pos x="0" y="0"/>
                          </a:cxn>
                        </a:cxnLst>
                        <a:rect l="0" t="0" r="r" b="b"/>
                        <a:pathLst>
                          <a:path w="54" h="558">
                            <a:moveTo>
                              <a:pt x="0" y="0"/>
                            </a:moveTo>
                            <a:lnTo>
                              <a:pt x="52" y="558"/>
                            </a:lnTo>
                            <a:lnTo>
                              <a:pt x="54" y="558"/>
                            </a:lnTo>
                            <a:lnTo>
                              <a:pt x="2"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2" name="Freeform 2879"/>
                      <p:cNvSpPr>
                        <a:spLocks/>
                      </p:cNvSpPr>
                      <p:nvPr/>
                    </p:nvSpPr>
                    <p:spPr bwMode="auto">
                      <a:xfrm>
                        <a:off x="4320" y="2145"/>
                        <a:ext cx="212" cy="248"/>
                      </a:xfrm>
                      <a:custGeom>
                        <a:avLst/>
                        <a:gdLst/>
                        <a:ahLst/>
                        <a:cxnLst>
                          <a:cxn ang="0">
                            <a:pos x="26" y="156"/>
                          </a:cxn>
                          <a:cxn ang="0">
                            <a:pos x="0" y="248"/>
                          </a:cxn>
                          <a:cxn ang="0">
                            <a:pos x="4" y="248"/>
                          </a:cxn>
                          <a:cxn ang="0">
                            <a:pos x="30" y="156"/>
                          </a:cxn>
                          <a:cxn ang="0">
                            <a:pos x="200" y="32"/>
                          </a:cxn>
                          <a:cxn ang="0">
                            <a:pos x="212" y="0"/>
                          </a:cxn>
                          <a:cxn ang="0">
                            <a:pos x="208" y="2"/>
                          </a:cxn>
                          <a:cxn ang="0">
                            <a:pos x="198" y="32"/>
                          </a:cxn>
                          <a:cxn ang="0">
                            <a:pos x="26" y="156"/>
                          </a:cxn>
                        </a:cxnLst>
                        <a:rect l="0" t="0" r="r" b="b"/>
                        <a:pathLst>
                          <a:path w="212" h="248">
                            <a:moveTo>
                              <a:pt x="26" y="156"/>
                            </a:moveTo>
                            <a:lnTo>
                              <a:pt x="0" y="248"/>
                            </a:lnTo>
                            <a:lnTo>
                              <a:pt x="4" y="248"/>
                            </a:lnTo>
                            <a:lnTo>
                              <a:pt x="30" y="156"/>
                            </a:lnTo>
                            <a:lnTo>
                              <a:pt x="200" y="32"/>
                            </a:lnTo>
                            <a:lnTo>
                              <a:pt x="212" y="0"/>
                            </a:lnTo>
                            <a:lnTo>
                              <a:pt x="208" y="2"/>
                            </a:lnTo>
                            <a:lnTo>
                              <a:pt x="198" y="32"/>
                            </a:lnTo>
                            <a:lnTo>
                              <a:pt x="26" y="15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3" name="Freeform 2880"/>
                      <p:cNvSpPr>
                        <a:spLocks/>
                      </p:cNvSpPr>
                      <p:nvPr/>
                    </p:nvSpPr>
                    <p:spPr bwMode="auto">
                      <a:xfrm>
                        <a:off x="4476" y="2001"/>
                        <a:ext cx="2" cy="2"/>
                      </a:xfrm>
                      <a:custGeom>
                        <a:avLst/>
                        <a:gdLst/>
                        <a:ahLst/>
                        <a:cxnLst>
                          <a:cxn ang="0">
                            <a:pos x="0" y="0"/>
                          </a:cxn>
                          <a:cxn ang="0">
                            <a:pos x="0" y="0"/>
                          </a:cxn>
                          <a:cxn ang="0">
                            <a:pos x="2" y="2"/>
                          </a:cxn>
                          <a:cxn ang="0">
                            <a:pos x="0" y="0"/>
                          </a:cxn>
                        </a:cxnLst>
                        <a:rect l="0" t="0" r="r" b="b"/>
                        <a:pathLst>
                          <a:path w="2" h="2">
                            <a:moveTo>
                              <a:pt x="0" y="0"/>
                            </a:moveTo>
                            <a:lnTo>
                              <a:pt x="0" y="0"/>
                            </a:lnTo>
                            <a:lnTo>
                              <a:pt x="2" y="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4" name="Freeform 2881"/>
                      <p:cNvSpPr>
                        <a:spLocks/>
                      </p:cNvSpPr>
                      <p:nvPr/>
                    </p:nvSpPr>
                    <p:spPr bwMode="auto">
                      <a:xfrm>
                        <a:off x="4360" y="2003"/>
                        <a:ext cx="118" cy="172"/>
                      </a:xfrm>
                      <a:custGeom>
                        <a:avLst/>
                        <a:gdLst/>
                        <a:ahLst/>
                        <a:cxnLst>
                          <a:cxn ang="0">
                            <a:pos x="64" y="98"/>
                          </a:cxn>
                          <a:cxn ang="0">
                            <a:pos x="0" y="172"/>
                          </a:cxn>
                          <a:cxn ang="0">
                            <a:pos x="6" y="170"/>
                          </a:cxn>
                          <a:cxn ang="0">
                            <a:pos x="6" y="170"/>
                          </a:cxn>
                          <a:cxn ang="0">
                            <a:pos x="66" y="98"/>
                          </a:cxn>
                          <a:cxn ang="0">
                            <a:pos x="118" y="2"/>
                          </a:cxn>
                          <a:cxn ang="0">
                            <a:pos x="114" y="0"/>
                          </a:cxn>
                          <a:cxn ang="0">
                            <a:pos x="64" y="98"/>
                          </a:cxn>
                        </a:cxnLst>
                        <a:rect l="0" t="0" r="r" b="b"/>
                        <a:pathLst>
                          <a:path w="118" h="172">
                            <a:moveTo>
                              <a:pt x="64" y="98"/>
                            </a:moveTo>
                            <a:lnTo>
                              <a:pt x="0" y="172"/>
                            </a:lnTo>
                            <a:lnTo>
                              <a:pt x="6" y="170"/>
                            </a:lnTo>
                            <a:lnTo>
                              <a:pt x="6" y="170"/>
                            </a:lnTo>
                            <a:lnTo>
                              <a:pt x="66" y="98"/>
                            </a:lnTo>
                            <a:lnTo>
                              <a:pt x="118" y="2"/>
                            </a:lnTo>
                            <a:lnTo>
                              <a:pt x="114" y="0"/>
                            </a:lnTo>
                            <a:lnTo>
                              <a:pt x="64" y="9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5" name="Freeform 2882"/>
                      <p:cNvSpPr>
                        <a:spLocks/>
                      </p:cNvSpPr>
                      <p:nvPr/>
                    </p:nvSpPr>
                    <p:spPr bwMode="auto">
                      <a:xfrm>
                        <a:off x="5072" y="1655"/>
                        <a:ext cx="2" cy="6"/>
                      </a:xfrm>
                      <a:custGeom>
                        <a:avLst/>
                        <a:gdLst/>
                        <a:ahLst/>
                        <a:cxnLst>
                          <a:cxn ang="0">
                            <a:pos x="2" y="6"/>
                          </a:cxn>
                          <a:cxn ang="0">
                            <a:pos x="2" y="2"/>
                          </a:cxn>
                          <a:cxn ang="0">
                            <a:pos x="0" y="0"/>
                          </a:cxn>
                          <a:cxn ang="0">
                            <a:pos x="0" y="6"/>
                          </a:cxn>
                          <a:cxn ang="0">
                            <a:pos x="2" y="6"/>
                          </a:cxn>
                        </a:cxnLst>
                        <a:rect l="0" t="0" r="r" b="b"/>
                        <a:pathLst>
                          <a:path w="2" h="6">
                            <a:moveTo>
                              <a:pt x="2" y="6"/>
                            </a:moveTo>
                            <a:lnTo>
                              <a:pt x="2" y="2"/>
                            </a:lnTo>
                            <a:lnTo>
                              <a:pt x="0" y="0"/>
                            </a:lnTo>
                            <a:lnTo>
                              <a:pt x="0" y="6"/>
                            </a:lnTo>
                            <a:lnTo>
                              <a:pt x="2"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6" name="Freeform 2883"/>
                      <p:cNvSpPr>
                        <a:spLocks/>
                      </p:cNvSpPr>
                      <p:nvPr/>
                    </p:nvSpPr>
                    <p:spPr bwMode="auto">
                      <a:xfrm>
                        <a:off x="4976" y="1581"/>
                        <a:ext cx="96" cy="80"/>
                      </a:xfrm>
                      <a:custGeom>
                        <a:avLst/>
                        <a:gdLst/>
                        <a:ahLst/>
                        <a:cxnLst>
                          <a:cxn ang="0">
                            <a:pos x="0" y="2"/>
                          </a:cxn>
                          <a:cxn ang="0">
                            <a:pos x="96" y="80"/>
                          </a:cxn>
                          <a:cxn ang="0">
                            <a:pos x="96" y="74"/>
                          </a:cxn>
                          <a:cxn ang="0">
                            <a:pos x="2" y="0"/>
                          </a:cxn>
                          <a:cxn ang="0">
                            <a:pos x="0" y="2"/>
                          </a:cxn>
                        </a:cxnLst>
                        <a:rect l="0" t="0" r="r" b="b"/>
                        <a:pathLst>
                          <a:path w="96" h="80">
                            <a:moveTo>
                              <a:pt x="0" y="2"/>
                            </a:moveTo>
                            <a:lnTo>
                              <a:pt x="96" y="80"/>
                            </a:lnTo>
                            <a:lnTo>
                              <a:pt x="96" y="74"/>
                            </a:lnTo>
                            <a:lnTo>
                              <a:pt x="2" y="0"/>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7" name="Freeform 2884"/>
                      <p:cNvSpPr>
                        <a:spLocks/>
                      </p:cNvSpPr>
                      <p:nvPr/>
                    </p:nvSpPr>
                    <p:spPr bwMode="auto">
                      <a:xfrm>
                        <a:off x="5104" y="1425"/>
                        <a:ext cx="2" cy="2"/>
                      </a:xfrm>
                      <a:custGeom>
                        <a:avLst/>
                        <a:gdLst/>
                        <a:ahLst/>
                        <a:cxnLst>
                          <a:cxn ang="0">
                            <a:pos x="0" y="2"/>
                          </a:cxn>
                          <a:cxn ang="0">
                            <a:pos x="2" y="2"/>
                          </a:cxn>
                          <a:cxn ang="0">
                            <a:pos x="2" y="0"/>
                          </a:cxn>
                          <a:cxn ang="0">
                            <a:pos x="0" y="2"/>
                          </a:cxn>
                          <a:cxn ang="0">
                            <a:pos x="0" y="2"/>
                          </a:cxn>
                        </a:cxnLst>
                        <a:rect l="0" t="0" r="r" b="b"/>
                        <a:pathLst>
                          <a:path w="2" h="2">
                            <a:moveTo>
                              <a:pt x="0" y="2"/>
                            </a:moveTo>
                            <a:lnTo>
                              <a:pt x="2" y="2"/>
                            </a:lnTo>
                            <a:lnTo>
                              <a:pt x="2" y="0"/>
                            </a:lnTo>
                            <a:lnTo>
                              <a:pt x="0" y="2"/>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8" name="Freeform 2885"/>
                      <p:cNvSpPr>
                        <a:spLocks/>
                      </p:cNvSpPr>
                      <p:nvPr/>
                    </p:nvSpPr>
                    <p:spPr bwMode="auto">
                      <a:xfrm>
                        <a:off x="5216" y="1347"/>
                        <a:ext cx="6" cy="2"/>
                      </a:xfrm>
                      <a:custGeom>
                        <a:avLst/>
                        <a:gdLst/>
                        <a:ahLst/>
                        <a:cxnLst>
                          <a:cxn ang="0">
                            <a:pos x="4" y="0"/>
                          </a:cxn>
                          <a:cxn ang="0">
                            <a:pos x="2" y="0"/>
                          </a:cxn>
                          <a:cxn ang="0">
                            <a:pos x="0" y="2"/>
                          </a:cxn>
                          <a:cxn ang="0">
                            <a:pos x="6" y="2"/>
                          </a:cxn>
                          <a:cxn ang="0">
                            <a:pos x="6" y="0"/>
                          </a:cxn>
                          <a:cxn ang="0">
                            <a:pos x="4" y="0"/>
                          </a:cxn>
                          <a:cxn ang="0">
                            <a:pos x="4" y="0"/>
                          </a:cxn>
                          <a:cxn ang="0">
                            <a:pos x="4" y="0"/>
                          </a:cxn>
                        </a:cxnLst>
                        <a:rect l="0" t="0" r="r" b="b"/>
                        <a:pathLst>
                          <a:path w="6" h="2">
                            <a:moveTo>
                              <a:pt x="4" y="0"/>
                            </a:moveTo>
                            <a:lnTo>
                              <a:pt x="2" y="0"/>
                            </a:lnTo>
                            <a:lnTo>
                              <a:pt x="0" y="2"/>
                            </a:lnTo>
                            <a:lnTo>
                              <a:pt x="6" y="2"/>
                            </a:lnTo>
                            <a:lnTo>
                              <a:pt x="6" y="0"/>
                            </a:lnTo>
                            <a:lnTo>
                              <a:pt x="4" y="0"/>
                            </a:lnTo>
                            <a:lnTo>
                              <a:pt x="4" y="0"/>
                            </a:lnTo>
                            <a:lnTo>
                              <a:pt x="4"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59" name="Freeform 2886"/>
                      <p:cNvSpPr>
                        <a:spLocks/>
                      </p:cNvSpPr>
                      <p:nvPr/>
                    </p:nvSpPr>
                    <p:spPr bwMode="auto">
                      <a:xfrm>
                        <a:off x="4982" y="1347"/>
                        <a:ext cx="236" cy="80"/>
                      </a:xfrm>
                      <a:custGeom>
                        <a:avLst/>
                        <a:gdLst/>
                        <a:ahLst/>
                        <a:cxnLst>
                          <a:cxn ang="0">
                            <a:pos x="222" y="0"/>
                          </a:cxn>
                          <a:cxn ang="0">
                            <a:pos x="136" y="40"/>
                          </a:cxn>
                          <a:cxn ang="0">
                            <a:pos x="124" y="70"/>
                          </a:cxn>
                          <a:cxn ang="0">
                            <a:pos x="0" y="42"/>
                          </a:cxn>
                          <a:cxn ang="0">
                            <a:pos x="0" y="44"/>
                          </a:cxn>
                          <a:cxn ang="0">
                            <a:pos x="124" y="72"/>
                          </a:cxn>
                          <a:cxn ang="0">
                            <a:pos x="122" y="80"/>
                          </a:cxn>
                          <a:cxn ang="0">
                            <a:pos x="124" y="78"/>
                          </a:cxn>
                          <a:cxn ang="0">
                            <a:pos x="138" y="40"/>
                          </a:cxn>
                          <a:cxn ang="0">
                            <a:pos x="222" y="2"/>
                          </a:cxn>
                          <a:cxn ang="0">
                            <a:pos x="234" y="2"/>
                          </a:cxn>
                          <a:cxn ang="0">
                            <a:pos x="236" y="0"/>
                          </a:cxn>
                          <a:cxn ang="0">
                            <a:pos x="222" y="0"/>
                          </a:cxn>
                        </a:cxnLst>
                        <a:rect l="0" t="0" r="r" b="b"/>
                        <a:pathLst>
                          <a:path w="236" h="80">
                            <a:moveTo>
                              <a:pt x="222" y="0"/>
                            </a:moveTo>
                            <a:lnTo>
                              <a:pt x="136" y="40"/>
                            </a:lnTo>
                            <a:lnTo>
                              <a:pt x="124" y="70"/>
                            </a:lnTo>
                            <a:lnTo>
                              <a:pt x="0" y="42"/>
                            </a:lnTo>
                            <a:lnTo>
                              <a:pt x="0" y="44"/>
                            </a:lnTo>
                            <a:lnTo>
                              <a:pt x="124" y="72"/>
                            </a:lnTo>
                            <a:lnTo>
                              <a:pt x="122" y="80"/>
                            </a:lnTo>
                            <a:lnTo>
                              <a:pt x="124" y="78"/>
                            </a:lnTo>
                            <a:lnTo>
                              <a:pt x="138" y="40"/>
                            </a:lnTo>
                            <a:lnTo>
                              <a:pt x="222" y="2"/>
                            </a:lnTo>
                            <a:lnTo>
                              <a:pt x="234" y="2"/>
                            </a:lnTo>
                            <a:lnTo>
                              <a:pt x="236" y="0"/>
                            </a:lnTo>
                            <a:lnTo>
                              <a:pt x="222" y="0"/>
                            </a:lnTo>
                            <a:close/>
                          </a:path>
                        </a:pathLst>
                      </a:custGeom>
                      <a:solidFill>
                        <a:srgbClr val="73B632"/>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0" name="Rectangle 2887"/>
                      <p:cNvSpPr>
                        <a:spLocks noChangeArrowheads="1"/>
                      </p:cNvSpPr>
                      <p:nvPr/>
                    </p:nvSpPr>
                    <p:spPr bwMode="auto">
                      <a:xfrm>
                        <a:off x="882" y="917"/>
                        <a:ext cx="6" cy="6"/>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1" name="Freeform 2888"/>
                      <p:cNvSpPr>
                        <a:spLocks/>
                      </p:cNvSpPr>
                      <p:nvPr/>
                    </p:nvSpPr>
                    <p:spPr bwMode="auto">
                      <a:xfrm>
                        <a:off x="888" y="711"/>
                        <a:ext cx="1590" cy="974"/>
                      </a:xfrm>
                      <a:custGeom>
                        <a:avLst/>
                        <a:gdLst/>
                        <a:ahLst/>
                        <a:cxnLst>
                          <a:cxn ang="0">
                            <a:pos x="1590" y="166"/>
                          </a:cxn>
                          <a:cxn ang="0">
                            <a:pos x="1580" y="616"/>
                          </a:cxn>
                          <a:cxn ang="0">
                            <a:pos x="978" y="650"/>
                          </a:cxn>
                          <a:cxn ang="0">
                            <a:pos x="908" y="626"/>
                          </a:cxn>
                          <a:cxn ang="0">
                            <a:pos x="754" y="534"/>
                          </a:cxn>
                          <a:cxn ang="0">
                            <a:pos x="714" y="476"/>
                          </a:cxn>
                          <a:cxn ang="0">
                            <a:pos x="710" y="326"/>
                          </a:cxn>
                          <a:cxn ang="0">
                            <a:pos x="668" y="24"/>
                          </a:cxn>
                          <a:cxn ang="0">
                            <a:pos x="636" y="166"/>
                          </a:cxn>
                          <a:cxn ang="0">
                            <a:pos x="736" y="346"/>
                          </a:cxn>
                          <a:cxn ang="0">
                            <a:pos x="756" y="472"/>
                          </a:cxn>
                          <a:cxn ang="0">
                            <a:pos x="818" y="642"/>
                          </a:cxn>
                          <a:cxn ang="0">
                            <a:pos x="948" y="618"/>
                          </a:cxn>
                          <a:cxn ang="0">
                            <a:pos x="948" y="964"/>
                          </a:cxn>
                          <a:cxn ang="0">
                            <a:pos x="502" y="598"/>
                          </a:cxn>
                          <a:cxn ang="0">
                            <a:pos x="560" y="436"/>
                          </a:cxn>
                          <a:cxn ang="0">
                            <a:pos x="592" y="2"/>
                          </a:cxn>
                          <a:cxn ang="0">
                            <a:pos x="524" y="342"/>
                          </a:cxn>
                          <a:cxn ang="0">
                            <a:pos x="400" y="334"/>
                          </a:cxn>
                          <a:cxn ang="0">
                            <a:pos x="110" y="318"/>
                          </a:cxn>
                          <a:cxn ang="0">
                            <a:pos x="0" y="206"/>
                          </a:cxn>
                          <a:cxn ang="0">
                            <a:pos x="96" y="238"/>
                          </a:cxn>
                          <a:cxn ang="0">
                            <a:pos x="284" y="356"/>
                          </a:cxn>
                          <a:cxn ang="0">
                            <a:pos x="534" y="378"/>
                          </a:cxn>
                          <a:cxn ang="0">
                            <a:pos x="486" y="572"/>
                          </a:cxn>
                          <a:cxn ang="0">
                            <a:pos x="444" y="862"/>
                          </a:cxn>
                          <a:cxn ang="0">
                            <a:pos x="446" y="866"/>
                          </a:cxn>
                          <a:cxn ang="0">
                            <a:pos x="442" y="870"/>
                          </a:cxn>
                          <a:cxn ang="0">
                            <a:pos x="682" y="914"/>
                          </a:cxn>
                          <a:cxn ang="0">
                            <a:pos x="688" y="920"/>
                          </a:cxn>
                          <a:cxn ang="0">
                            <a:pos x="948" y="970"/>
                          </a:cxn>
                          <a:cxn ang="0">
                            <a:pos x="992" y="584"/>
                          </a:cxn>
                          <a:cxn ang="0">
                            <a:pos x="1584" y="624"/>
                          </a:cxn>
                          <a:cxn ang="0">
                            <a:pos x="1586" y="524"/>
                          </a:cxn>
                          <a:cxn ang="0">
                            <a:pos x="1584" y="520"/>
                          </a:cxn>
                        </a:cxnLst>
                        <a:rect l="0" t="0" r="r" b="b"/>
                        <a:pathLst>
                          <a:path w="1590" h="974">
                            <a:moveTo>
                              <a:pt x="1586" y="520"/>
                            </a:moveTo>
                            <a:lnTo>
                              <a:pt x="1590" y="166"/>
                            </a:lnTo>
                            <a:lnTo>
                              <a:pt x="1584" y="164"/>
                            </a:lnTo>
                            <a:lnTo>
                              <a:pt x="1580" y="616"/>
                            </a:lnTo>
                            <a:lnTo>
                              <a:pt x="986" y="578"/>
                            </a:lnTo>
                            <a:lnTo>
                              <a:pt x="978" y="650"/>
                            </a:lnTo>
                            <a:lnTo>
                              <a:pt x="952" y="614"/>
                            </a:lnTo>
                            <a:lnTo>
                              <a:pt x="908" y="626"/>
                            </a:lnTo>
                            <a:lnTo>
                              <a:pt x="824" y="638"/>
                            </a:lnTo>
                            <a:lnTo>
                              <a:pt x="754" y="534"/>
                            </a:lnTo>
                            <a:lnTo>
                              <a:pt x="762" y="464"/>
                            </a:lnTo>
                            <a:lnTo>
                              <a:pt x="714" y="476"/>
                            </a:lnTo>
                            <a:lnTo>
                              <a:pt x="744" y="346"/>
                            </a:lnTo>
                            <a:lnTo>
                              <a:pt x="710" y="326"/>
                            </a:lnTo>
                            <a:lnTo>
                              <a:pt x="644" y="168"/>
                            </a:lnTo>
                            <a:lnTo>
                              <a:pt x="668" y="24"/>
                            </a:lnTo>
                            <a:lnTo>
                              <a:pt x="662" y="22"/>
                            </a:lnTo>
                            <a:lnTo>
                              <a:pt x="636" y="166"/>
                            </a:lnTo>
                            <a:lnTo>
                              <a:pt x="708" y="332"/>
                            </a:lnTo>
                            <a:lnTo>
                              <a:pt x="736" y="346"/>
                            </a:lnTo>
                            <a:lnTo>
                              <a:pt x="706" y="484"/>
                            </a:lnTo>
                            <a:lnTo>
                              <a:pt x="756" y="472"/>
                            </a:lnTo>
                            <a:lnTo>
                              <a:pt x="746" y="534"/>
                            </a:lnTo>
                            <a:lnTo>
                              <a:pt x="818" y="642"/>
                            </a:lnTo>
                            <a:lnTo>
                              <a:pt x="910" y="632"/>
                            </a:lnTo>
                            <a:lnTo>
                              <a:pt x="948" y="618"/>
                            </a:lnTo>
                            <a:lnTo>
                              <a:pt x="976" y="656"/>
                            </a:lnTo>
                            <a:lnTo>
                              <a:pt x="948" y="964"/>
                            </a:lnTo>
                            <a:lnTo>
                              <a:pt x="452" y="864"/>
                            </a:lnTo>
                            <a:lnTo>
                              <a:pt x="502" y="598"/>
                            </a:lnTo>
                            <a:lnTo>
                              <a:pt x="492" y="572"/>
                            </a:lnTo>
                            <a:lnTo>
                              <a:pt x="560" y="436"/>
                            </a:lnTo>
                            <a:lnTo>
                              <a:pt x="530" y="342"/>
                            </a:lnTo>
                            <a:lnTo>
                              <a:pt x="592" y="2"/>
                            </a:lnTo>
                            <a:lnTo>
                              <a:pt x="584" y="0"/>
                            </a:lnTo>
                            <a:lnTo>
                              <a:pt x="524" y="342"/>
                            </a:lnTo>
                            <a:lnTo>
                              <a:pt x="532" y="368"/>
                            </a:lnTo>
                            <a:lnTo>
                              <a:pt x="400" y="334"/>
                            </a:lnTo>
                            <a:lnTo>
                              <a:pt x="284" y="350"/>
                            </a:lnTo>
                            <a:lnTo>
                              <a:pt x="110" y="318"/>
                            </a:lnTo>
                            <a:lnTo>
                              <a:pt x="100" y="234"/>
                            </a:lnTo>
                            <a:lnTo>
                              <a:pt x="0" y="206"/>
                            </a:lnTo>
                            <a:lnTo>
                              <a:pt x="0" y="212"/>
                            </a:lnTo>
                            <a:lnTo>
                              <a:pt x="96" y="238"/>
                            </a:lnTo>
                            <a:lnTo>
                              <a:pt x="104" y="324"/>
                            </a:lnTo>
                            <a:lnTo>
                              <a:pt x="284" y="356"/>
                            </a:lnTo>
                            <a:lnTo>
                              <a:pt x="400" y="340"/>
                            </a:lnTo>
                            <a:lnTo>
                              <a:pt x="534" y="378"/>
                            </a:lnTo>
                            <a:lnTo>
                              <a:pt x="554" y="436"/>
                            </a:lnTo>
                            <a:lnTo>
                              <a:pt x="486" y="572"/>
                            </a:lnTo>
                            <a:lnTo>
                              <a:pt x="494" y="598"/>
                            </a:lnTo>
                            <a:lnTo>
                              <a:pt x="444" y="862"/>
                            </a:lnTo>
                            <a:lnTo>
                              <a:pt x="446" y="862"/>
                            </a:lnTo>
                            <a:lnTo>
                              <a:pt x="446" y="866"/>
                            </a:lnTo>
                            <a:lnTo>
                              <a:pt x="442" y="866"/>
                            </a:lnTo>
                            <a:lnTo>
                              <a:pt x="442" y="870"/>
                            </a:lnTo>
                            <a:lnTo>
                              <a:pt x="680" y="918"/>
                            </a:lnTo>
                            <a:lnTo>
                              <a:pt x="682" y="914"/>
                            </a:lnTo>
                            <a:lnTo>
                              <a:pt x="688" y="914"/>
                            </a:lnTo>
                            <a:lnTo>
                              <a:pt x="688" y="920"/>
                            </a:lnTo>
                            <a:lnTo>
                              <a:pt x="948" y="974"/>
                            </a:lnTo>
                            <a:lnTo>
                              <a:pt x="948" y="970"/>
                            </a:lnTo>
                            <a:lnTo>
                              <a:pt x="954" y="972"/>
                            </a:lnTo>
                            <a:lnTo>
                              <a:pt x="992" y="584"/>
                            </a:lnTo>
                            <a:lnTo>
                              <a:pt x="1584" y="624"/>
                            </a:lnTo>
                            <a:lnTo>
                              <a:pt x="1584" y="624"/>
                            </a:lnTo>
                            <a:lnTo>
                              <a:pt x="1586" y="624"/>
                            </a:lnTo>
                            <a:lnTo>
                              <a:pt x="1586" y="524"/>
                            </a:lnTo>
                            <a:lnTo>
                              <a:pt x="1584" y="524"/>
                            </a:lnTo>
                            <a:lnTo>
                              <a:pt x="1584" y="520"/>
                            </a:lnTo>
                            <a:lnTo>
                              <a:pt x="1586" y="52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2" name="Rectangle 2889"/>
                      <p:cNvSpPr>
                        <a:spLocks noChangeArrowheads="1"/>
                      </p:cNvSpPr>
                      <p:nvPr/>
                    </p:nvSpPr>
                    <p:spPr bwMode="auto">
                      <a:xfrm>
                        <a:off x="766" y="1433"/>
                        <a:ext cx="1" cy="1"/>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3" name="Freeform 2890"/>
                      <p:cNvSpPr>
                        <a:spLocks/>
                      </p:cNvSpPr>
                      <p:nvPr/>
                    </p:nvSpPr>
                    <p:spPr bwMode="auto">
                      <a:xfrm>
                        <a:off x="1370" y="2791"/>
                        <a:ext cx="2" cy="1"/>
                      </a:xfrm>
                      <a:custGeom>
                        <a:avLst/>
                        <a:gdLst/>
                        <a:ahLst/>
                        <a:cxnLst>
                          <a:cxn ang="0">
                            <a:pos x="2" y="0"/>
                          </a:cxn>
                          <a:cxn ang="0">
                            <a:pos x="2" y="0"/>
                          </a:cxn>
                          <a:cxn ang="0">
                            <a:pos x="0" y="0"/>
                          </a:cxn>
                          <a:cxn ang="0">
                            <a:pos x="2" y="0"/>
                          </a:cxn>
                        </a:cxnLst>
                        <a:rect l="0" t="0" r="r" b="b"/>
                        <a:pathLst>
                          <a:path w="2">
                            <a:moveTo>
                              <a:pt x="2" y="0"/>
                            </a:moveTo>
                            <a:lnTo>
                              <a:pt x="2" y="0"/>
                            </a:lnTo>
                            <a:lnTo>
                              <a:pt x="0" y="0"/>
                            </a:lnTo>
                            <a:lnTo>
                              <a:pt x="2"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4" name="Freeform 2891"/>
                      <p:cNvSpPr>
                        <a:spLocks/>
                      </p:cNvSpPr>
                      <p:nvPr/>
                    </p:nvSpPr>
                    <p:spPr bwMode="auto">
                      <a:xfrm>
                        <a:off x="1496" y="1629"/>
                        <a:ext cx="80" cy="590"/>
                      </a:xfrm>
                      <a:custGeom>
                        <a:avLst/>
                        <a:gdLst/>
                        <a:ahLst/>
                        <a:cxnLst>
                          <a:cxn ang="0">
                            <a:pos x="72" y="0"/>
                          </a:cxn>
                          <a:cxn ang="0">
                            <a:pos x="0" y="590"/>
                          </a:cxn>
                          <a:cxn ang="0">
                            <a:pos x="4" y="590"/>
                          </a:cxn>
                          <a:cxn ang="0">
                            <a:pos x="80" y="2"/>
                          </a:cxn>
                          <a:cxn ang="0">
                            <a:pos x="72" y="0"/>
                          </a:cxn>
                        </a:cxnLst>
                        <a:rect l="0" t="0" r="r" b="b"/>
                        <a:pathLst>
                          <a:path w="80" h="590">
                            <a:moveTo>
                              <a:pt x="72" y="0"/>
                            </a:moveTo>
                            <a:lnTo>
                              <a:pt x="0" y="590"/>
                            </a:lnTo>
                            <a:lnTo>
                              <a:pt x="4" y="590"/>
                            </a:lnTo>
                            <a:lnTo>
                              <a:pt x="80" y="2"/>
                            </a:lnTo>
                            <a:lnTo>
                              <a:pt x="72"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5" name="Freeform 2892"/>
                      <p:cNvSpPr>
                        <a:spLocks/>
                      </p:cNvSpPr>
                      <p:nvPr/>
                    </p:nvSpPr>
                    <p:spPr bwMode="auto">
                      <a:xfrm>
                        <a:off x="766" y="1433"/>
                        <a:ext cx="734" cy="1358"/>
                      </a:xfrm>
                      <a:custGeom>
                        <a:avLst/>
                        <a:gdLst/>
                        <a:ahLst/>
                        <a:cxnLst>
                          <a:cxn ang="0">
                            <a:pos x="618" y="1262"/>
                          </a:cxn>
                          <a:cxn ang="0">
                            <a:pos x="668" y="1154"/>
                          </a:cxn>
                          <a:cxn ang="0">
                            <a:pos x="680" y="1140"/>
                          </a:cxn>
                          <a:cxn ang="0">
                            <a:pos x="648" y="1044"/>
                          </a:cxn>
                          <a:cxn ang="0">
                            <a:pos x="678" y="896"/>
                          </a:cxn>
                          <a:cxn ang="0">
                            <a:pos x="718" y="910"/>
                          </a:cxn>
                          <a:cxn ang="0">
                            <a:pos x="734" y="790"/>
                          </a:cxn>
                          <a:cxn ang="0">
                            <a:pos x="730" y="788"/>
                          </a:cxn>
                          <a:cxn ang="0">
                            <a:pos x="730" y="786"/>
                          </a:cxn>
                          <a:cxn ang="0">
                            <a:pos x="716" y="904"/>
                          </a:cxn>
                          <a:cxn ang="0">
                            <a:pos x="676" y="892"/>
                          </a:cxn>
                          <a:cxn ang="0">
                            <a:pos x="646" y="1040"/>
                          </a:cxn>
                          <a:cxn ang="0">
                            <a:pos x="262" y="482"/>
                          </a:cxn>
                          <a:cxn ang="0">
                            <a:pos x="272" y="454"/>
                          </a:cxn>
                          <a:cxn ang="0">
                            <a:pos x="262" y="426"/>
                          </a:cxn>
                          <a:cxn ang="0">
                            <a:pos x="338" y="98"/>
                          </a:cxn>
                          <a:cxn ang="0">
                            <a:pos x="564" y="144"/>
                          </a:cxn>
                          <a:cxn ang="0">
                            <a:pos x="566" y="140"/>
                          </a:cxn>
                          <a:cxn ang="0">
                            <a:pos x="338" y="92"/>
                          </a:cxn>
                          <a:cxn ang="0">
                            <a:pos x="0" y="0"/>
                          </a:cxn>
                          <a:cxn ang="0">
                            <a:pos x="0" y="0"/>
                          </a:cxn>
                          <a:cxn ang="0">
                            <a:pos x="2" y="8"/>
                          </a:cxn>
                          <a:cxn ang="0">
                            <a:pos x="334" y="98"/>
                          </a:cxn>
                          <a:cxn ang="0">
                            <a:pos x="256" y="426"/>
                          </a:cxn>
                          <a:cxn ang="0">
                            <a:pos x="266" y="454"/>
                          </a:cxn>
                          <a:cxn ang="0">
                            <a:pos x="256" y="482"/>
                          </a:cxn>
                          <a:cxn ang="0">
                            <a:pos x="644" y="1044"/>
                          </a:cxn>
                          <a:cxn ang="0">
                            <a:pos x="674" y="1140"/>
                          </a:cxn>
                          <a:cxn ang="0">
                            <a:pos x="664" y="1150"/>
                          </a:cxn>
                          <a:cxn ang="0">
                            <a:pos x="614" y="1260"/>
                          </a:cxn>
                          <a:cxn ang="0">
                            <a:pos x="626" y="1314"/>
                          </a:cxn>
                          <a:cxn ang="0">
                            <a:pos x="600" y="1354"/>
                          </a:cxn>
                          <a:cxn ang="0">
                            <a:pos x="604" y="1358"/>
                          </a:cxn>
                          <a:cxn ang="0">
                            <a:pos x="606" y="1358"/>
                          </a:cxn>
                          <a:cxn ang="0">
                            <a:pos x="630" y="1316"/>
                          </a:cxn>
                          <a:cxn ang="0">
                            <a:pos x="618" y="1262"/>
                          </a:cxn>
                        </a:cxnLst>
                        <a:rect l="0" t="0" r="r" b="b"/>
                        <a:pathLst>
                          <a:path w="734" h="1358">
                            <a:moveTo>
                              <a:pt x="618" y="1262"/>
                            </a:moveTo>
                            <a:lnTo>
                              <a:pt x="668" y="1154"/>
                            </a:lnTo>
                            <a:lnTo>
                              <a:pt x="680" y="1140"/>
                            </a:lnTo>
                            <a:lnTo>
                              <a:pt x="648" y="1044"/>
                            </a:lnTo>
                            <a:lnTo>
                              <a:pt x="678" y="896"/>
                            </a:lnTo>
                            <a:lnTo>
                              <a:pt x="718" y="910"/>
                            </a:lnTo>
                            <a:lnTo>
                              <a:pt x="734" y="790"/>
                            </a:lnTo>
                            <a:lnTo>
                              <a:pt x="730" y="788"/>
                            </a:lnTo>
                            <a:lnTo>
                              <a:pt x="730" y="786"/>
                            </a:lnTo>
                            <a:lnTo>
                              <a:pt x="716" y="904"/>
                            </a:lnTo>
                            <a:lnTo>
                              <a:pt x="676" y="892"/>
                            </a:lnTo>
                            <a:lnTo>
                              <a:pt x="646" y="1040"/>
                            </a:lnTo>
                            <a:lnTo>
                              <a:pt x="262" y="482"/>
                            </a:lnTo>
                            <a:lnTo>
                              <a:pt x="272" y="454"/>
                            </a:lnTo>
                            <a:lnTo>
                              <a:pt x="262" y="426"/>
                            </a:lnTo>
                            <a:lnTo>
                              <a:pt x="338" y="98"/>
                            </a:lnTo>
                            <a:lnTo>
                              <a:pt x="564" y="144"/>
                            </a:lnTo>
                            <a:lnTo>
                              <a:pt x="566" y="140"/>
                            </a:lnTo>
                            <a:lnTo>
                              <a:pt x="338" y="92"/>
                            </a:lnTo>
                            <a:lnTo>
                              <a:pt x="0" y="0"/>
                            </a:lnTo>
                            <a:lnTo>
                              <a:pt x="0" y="0"/>
                            </a:lnTo>
                            <a:lnTo>
                              <a:pt x="2" y="8"/>
                            </a:lnTo>
                            <a:lnTo>
                              <a:pt x="334" y="98"/>
                            </a:lnTo>
                            <a:lnTo>
                              <a:pt x="256" y="426"/>
                            </a:lnTo>
                            <a:lnTo>
                              <a:pt x="266" y="454"/>
                            </a:lnTo>
                            <a:lnTo>
                              <a:pt x="256" y="482"/>
                            </a:lnTo>
                            <a:lnTo>
                              <a:pt x="644" y="1044"/>
                            </a:lnTo>
                            <a:lnTo>
                              <a:pt x="674" y="1140"/>
                            </a:lnTo>
                            <a:lnTo>
                              <a:pt x="664" y="1150"/>
                            </a:lnTo>
                            <a:lnTo>
                              <a:pt x="614" y="1260"/>
                            </a:lnTo>
                            <a:lnTo>
                              <a:pt x="626" y="1314"/>
                            </a:lnTo>
                            <a:lnTo>
                              <a:pt x="600" y="1354"/>
                            </a:lnTo>
                            <a:lnTo>
                              <a:pt x="604" y="1358"/>
                            </a:lnTo>
                            <a:lnTo>
                              <a:pt x="606" y="1358"/>
                            </a:lnTo>
                            <a:lnTo>
                              <a:pt x="630" y="1316"/>
                            </a:lnTo>
                            <a:lnTo>
                              <a:pt x="618" y="126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6" name="Freeform 2893"/>
                      <p:cNvSpPr>
                        <a:spLocks/>
                      </p:cNvSpPr>
                      <p:nvPr/>
                    </p:nvSpPr>
                    <p:spPr bwMode="auto">
                      <a:xfrm>
                        <a:off x="1330" y="1573"/>
                        <a:ext cx="4" cy="4"/>
                      </a:xfrm>
                      <a:custGeom>
                        <a:avLst/>
                        <a:gdLst/>
                        <a:ahLst/>
                        <a:cxnLst>
                          <a:cxn ang="0">
                            <a:pos x="4" y="0"/>
                          </a:cxn>
                          <a:cxn ang="0">
                            <a:pos x="2" y="0"/>
                          </a:cxn>
                          <a:cxn ang="0">
                            <a:pos x="0" y="4"/>
                          </a:cxn>
                          <a:cxn ang="0">
                            <a:pos x="4" y="4"/>
                          </a:cxn>
                          <a:cxn ang="0">
                            <a:pos x="4" y="0"/>
                          </a:cxn>
                        </a:cxnLst>
                        <a:rect l="0" t="0" r="r" b="b"/>
                        <a:pathLst>
                          <a:path w="4" h="4">
                            <a:moveTo>
                              <a:pt x="4" y="0"/>
                            </a:moveTo>
                            <a:lnTo>
                              <a:pt x="2" y="0"/>
                            </a:lnTo>
                            <a:lnTo>
                              <a:pt x="0" y="4"/>
                            </a:lnTo>
                            <a:lnTo>
                              <a:pt x="4" y="4"/>
                            </a:lnTo>
                            <a:lnTo>
                              <a:pt x="4"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7" name="Freeform 2894"/>
                      <p:cNvSpPr>
                        <a:spLocks/>
                      </p:cNvSpPr>
                      <p:nvPr/>
                    </p:nvSpPr>
                    <p:spPr bwMode="auto">
                      <a:xfrm>
                        <a:off x="1568" y="1625"/>
                        <a:ext cx="8" cy="6"/>
                      </a:xfrm>
                      <a:custGeom>
                        <a:avLst/>
                        <a:gdLst/>
                        <a:ahLst/>
                        <a:cxnLst>
                          <a:cxn ang="0">
                            <a:pos x="8" y="0"/>
                          </a:cxn>
                          <a:cxn ang="0">
                            <a:pos x="2" y="0"/>
                          </a:cxn>
                          <a:cxn ang="0">
                            <a:pos x="0" y="4"/>
                          </a:cxn>
                          <a:cxn ang="0">
                            <a:pos x="8" y="6"/>
                          </a:cxn>
                          <a:cxn ang="0">
                            <a:pos x="8" y="0"/>
                          </a:cxn>
                        </a:cxnLst>
                        <a:rect l="0" t="0" r="r" b="b"/>
                        <a:pathLst>
                          <a:path w="8" h="6">
                            <a:moveTo>
                              <a:pt x="8" y="0"/>
                            </a:moveTo>
                            <a:lnTo>
                              <a:pt x="2" y="0"/>
                            </a:lnTo>
                            <a:lnTo>
                              <a:pt x="0" y="4"/>
                            </a:lnTo>
                            <a:lnTo>
                              <a:pt x="8" y="6"/>
                            </a:lnTo>
                            <a:lnTo>
                              <a:pt x="8"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8" name="Freeform 2895"/>
                      <p:cNvSpPr>
                        <a:spLocks/>
                      </p:cNvSpPr>
                      <p:nvPr/>
                    </p:nvSpPr>
                    <p:spPr bwMode="auto">
                      <a:xfrm>
                        <a:off x="3476" y="3155"/>
                        <a:ext cx="4" cy="1"/>
                      </a:xfrm>
                      <a:custGeom>
                        <a:avLst/>
                        <a:gdLst/>
                        <a:ahLst/>
                        <a:cxnLst>
                          <a:cxn ang="0">
                            <a:pos x="4" y="0"/>
                          </a:cxn>
                          <a:cxn ang="0">
                            <a:pos x="4" y="0"/>
                          </a:cxn>
                          <a:cxn ang="0">
                            <a:pos x="0" y="0"/>
                          </a:cxn>
                          <a:cxn ang="0">
                            <a:pos x="4" y="0"/>
                          </a:cxn>
                        </a:cxnLst>
                        <a:rect l="0" t="0" r="r" b="b"/>
                        <a:pathLst>
                          <a:path w="4">
                            <a:moveTo>
                              <a:pt x="4" y="0"/>
                            </a:moveTo>
                            <a:lnTo>
                              <a:pt x="4" y="0"/>
                            </a:lnTo>
                            <a:lnTo>
                              <a:pt x="0" y="0"/>
                            </a:lnTo>
                            <a:lnTo>
                              <a:pt x="4"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69" name="Freeform 2896"/>
                      <p:cNvSpPr>
                        <a:spLocks/>
                      </p:cNvSpPr>
                      <p:nvPr/>
                    </p:nvSpPr>
                    <p:spPr bwMode="auto">
                      <a:xfrm>
                        <a:off x="2174" y="2981"/>
                        <a:ext cx="2" cy="4"/>
                      </a:xfrm>
                      <a:custGeom>
                        <a:avLst/>
                        <a:gdLst/>
                        <a:ahLst/>
                        <a:cxnLst>
                          <a:cxn ang="0">
                            <a:pos x="2" y="4"/>
                          </a:cxn>
                          <a:cxn ang="0">
                            <a:pos x="2" y="2"/>
                          </a:cxn>
                          <a:cxn ang="0">
                            <a:pos x="0" y="0"/>
                          </a:cxn>
                          <a:cxn ang="0">
                            <a:pos x="2" y="4"/>
                          </a:cxn>
                        </a:cxnLst>
                        <a:rect l="0" t="0" r="r" b="b"/>
                        <a:pathLst>
                          <a:path w="2" h="4">
                            <a:moveTo>
                              <a:pt x="2" y="4"/>
                            </a:moveTo>
                            <a:lnTo>
                              <a:pt x="2" y="2"/>
                            </a:lnTo>
                            <a:lnTo>
                              <a:pt x="0" y="0"/>
                            </a:lnTo>
                            <a:lnTo>
                              <a:pt x="2"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0" name="Freeform 2897"/>
                      <p:cNvSpPr>
                        <a:spLocks/>
                      </p:cNvSpPr>
                      <p:nvPr/>
                    </p:nvSpPr>
                    <p:spPr bwMode="auto">
                      <a:xfrm>
                        <a:off x="1910" y="3007"/>
                        <a:ext cx="8" cy="2"/>
                      </a:xfrm>
                      <a:custGeom>
                        <a:avLst/>
                        <a:gdLst/>
                        <a:ahLst/>
                        <a:cxnLst>
                          <a:cxn ang="0">
                            <a:pos x="0" y="0"/>
                          </a:cxn>
                          <a:cxn ang="0">
                            <a:pos x="8" y="2"/>
                          </a:cxn>
                          <a:cxn ang="0">
                            <a:pos x="8" y="0"/>
                          </a:cxn>
                          <a:cxn ang="0">
                            <a:pos x="0" y="0"/>
                          </a:cxn>
                          <a:cxn ang="0">
                            <a:pos x="0" y="0"/>
                          </a:cxn>
                        </a:cxnLst>
                        <a:rect l="0" t="0" r="r" b="b"/>
                        <a:pathLst>
                          <a:path w="8" h="2">
                            <a:moveTo>
                              <a:pt x="0" y="0"/>
                            </a:moveTo>
                            <a:lnTo>
                              <a:pt x="8" y="2"/>
                            </a:lnTo>
                            <a:lnTo>
                              <a:pt x="8" y="0"/>
                            </a:lnTo>
                            <a:lnTo>
                              <a:pt x="0"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1" name="Freeform 2898"/>
                      <p:cNvSpPr>
                        <a:spLocks/>
                      </p:cNvSpPr>
                      <p:nvPr/>
                    </p:nvSpPr>
                    <p:spPr bwMode="auto">
                      <a:xfrm>
                        <a:off x="3410" y="2759"/>
                        <a:ext cx="92" cy="396"/>
                      </a:xfrm>
                      <a:custGeom>
                        <a:avLst/>
                        <a:gdLst/>
                        <a:ahLst/>
                        <a:cxnLst>
                          <a:cxn ang="0">
                            <a:pos x="92" y="254"/>
                          </a:cxn>
                          <a:cxn ang="0">
                            <a:pos x="24" y="134"/>
                          </a:cxn>
                          <a:cxn ang="0">
                            <a:pos x="8" y="0"/>
                          </a:cxn>
                          <a:cxn ang="0">
                            <a:pos x="0" y="0"/>
                          </a:cxn>
                          <a:cxn ang="0">
                            <a:pos x="18" y="136"/>
                          </a:cxn>
                          <a:cxn ang="0">
                            <a:pos x="88" y="254"/>
                          </a:cxn>
                          <a:cxn ang="0">
                            <a:pos x="78" y="350"/>
                          </a:cxn>
                          <a:cxn ang="0">
                            <a:pos x="64" y="394"/>
                          </a:cxn>
                          <a:cxn ang="0">
                            <a:pos x="66" y="396"/>
                          </a:cxn>
                          <a:cxn ang="0">
                            <a:pos x="70" y="396"/>
                          </a:cxn>
                          <a:cxn ang="0">
                            <a:pos x="84" y="352"/>
                          </a:cxn>
                          <a:cxn ang="0">
                            <a:pos x="92" y="254"/>
                          </a:cxn>
                        </a:cxnLst>
                        <a:rect l="0" t="0" r="r" b="b"/>
                        <a:pathLst>
                          <a:path w="92" h="396">
                            <a:moveTo>
                              <a:pt x="92" y="254"/>
                            </a:moveTo>
                            <a:lnTo>
                              <a:pt x="24" y="134"/>
                            </a:lnTo>
                            <a:lnTo>
                              <a:pt x="8" y="0"/>
                            </a:lnTo>
                            <a:lnTo>
                              <a:pt x="0" y="0"/>
                            </a:lnTo>
                            <a:lnTo>
                              <a:pt x="18" y="136"/>
                            </a:lnTo>
                            <a:lnTo>
                              <a:pt x="88" y="254"/>
                            </a:lnTo>
                            <a:lnTo>
                              <a:pt x="78" y="350"/>
                            </a:lnTo>
                            <a:lnTo>
                              <a:pt x="64" y="394"/>
                            </a:lnTo>
                            <a:lnTo>
                              <a:pt x="66" y="396"/>
                            </a:lnTo>
                            <a:lnTo>
                              <a:pt x="70" y="396"/>
                            </a:lnTo>
                            <a:lnTo>
                              <a:pt x="84" y="352"/>
                            </a:lnTo>
                            <a:lnTo>
                              <a:pt x="92" y="25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2" name="Rectangle 2899"/>
                      <p:cNvSpPr>
                        <a:spLocks noChangeArrowheads="1"/>
                      </p:cNvSpPr>
                      <p:nvPr/>
                    </p:nvSpPr>
                    <p:spPr bwMode="auto">
                      <a:xfrm>
                        <a:off x="1496" y="2219"/>
                        <a:ext cx="1" cy="1"/>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3" name="Freeform 2900"/>
                      <p:cNvSpPr>
                        <a:spLocks/>
                      </p:cNvSpPr>
                      <p:nvPr/>
                    </p:nvSpPr>
                    <p:spPr bwMode="auto">
                      <a:xfrm>
                        <a:off x="1500" y="1335"/>
                        <a:ext cx="1918" cy="1672"/>
                      </a:xfrm>
                      <a:custGeom>
                        <a:avLst/>
                        <a:gdLst/>
                        <a:ahLst/>
                        <a:cxnLst>
                          <a:cxn ang="0">
                            <a:pos x="1038" y="1058"/>
                          </a:cxn>
                          <a:cxn ang="0">
                            <a:pos x="1320" y="1284"/>
                          </a:cxn>
                          <a:cxn ang="0">
                            <a:pos x="1796" y="1340"/>
                          </a:cxn>
                          <a:cxn ang="0">
                            <a:pos x="1910" y="1424"/>
                          </a:cxn>
                          <a:cxn ang="0">
                            <a:pos x="1918" y="1420"/>
                          </a:cxn>
                          <a:cxn ang="0">
                            <a:pos x="1874" y="1366"/>
                          </a:cxn>
                          <a:cxn ang="0">
                            <a:pos x="1864" y="1366"/>
                          </a:cxn>
                          <a:cxn ang="0">
                            <a:pos x="1798" y="1334"/>
                          </a:cxn>
                          <a:cxn ang="0">
                            <a:pos x="1326" y="1280"/>
                          </a:cxn>
                          <a:cxn ang="0">
                            <a:pos x="1058" y="1050"/>
                          </a:cxn>
                          <a:cxn ang="0">
                            <a:pos x="1830" y="954"/>
                          </a:cxn>
                          <a:cxn ang="0">
                            <a:pos x="1138" y="972"/>
                          </a:cxn>
                          <a:cxn ang="0">
                            <a:pos x="1134" y="974"/>
                          </a:cxn>
                          <a:cxn ang="0">
                            <a:pos x="1052" y="974"/>
                          </a:cxn>
                          <a:cxn ang="0">
                            <a:pos x="508" y="498"/>
                          </a:cxn>
                          <a:cxn ang="0">
                            <a:pos x="1128" y="616"/>
                          </a:cxn>
                          <a:cxn ang="0">
                            <a:pos x="1128" y="618"/>
                          </a:cxn>
                          <a:cxn ang="0">
                            <a:pos x="1734" y="610"/>
                          </a:cxn>
                          <a:cxn ang="0">
                            <a:pos x="1726" y="604"/>
                          </a:cxn>
                          <a:cxn ang="0">
                            <a:pos x="1710" y="542"/>
                          </a:cxn>
                          <a:cxn ang="0">
                            <a:pos x="1726" y="604"/>
                          </a:cxn>
                          <a:cxn ang="0">
                            <a:pos x="1126" y="518"/>
                          </a:cxn>
                          <a:cxn ang="0">
                            <a:pos x="972" y="252"/>
                          </a:cxn>
                          <a:cxn ang="0">
                            <a:pos x="972" y="248"/>
                          </a:cxn>
                          <a:cxn ang="0">
                            <a:pos x="976" y="0"/>
                          </a:cxn>
                          <a:cxn ang="0">
                            <a:pos x="974" y="0"/>
                          </a:cxn>
                          <a:cxn ang="0">
                            <a:pos x="966" y="510"/>
                          </a:cxn>
                          <a:cxn ang="0">
                            <a:pos x="316" y="468"/>
                          </a:cxn>
                          <a:cxn ang="0">
                            <a:pos x="342" y="348"/>
                          </a:cxn>
                          <a:cxn ang="0">
                            <a:pos x="336" y="350"/>
                          </a:cxn>
                          <a:cxn ang="0">
                            <a:pos x="500" y="498"/>
                          </a:cxn>
                          <a:cxn ang="0">
                            <a:pos x="0" y="884"/>
                          </a:cxn>
                          <a:cxn ang="0">
                            <a:pos x="452" y="968"/>
                          </a:cxn>
                          <a:cxn ang="0">
                            <a:pos x="418" y="1672"/>
                          </a:cxn>
                          <a:cxn ang="0">
                            <a:pos x="1050" y="982"/>
                          </a:cxn>
                          <a:cxn ang="0">
                            <a:pos x="1030" y="1050"/>
                          </a:cxn>
                          <a:cxn ang="0">
                            <a:pos x="672" y="1602"/>
                          </a:cxn>
                          <a:cxn ang="0">
                            <a:pos x="674" y="1646"/>
                          </a:cxn>
                          <a:cxn ang="0">
                            <a:pos x="676" y="1610"/>
                          </a:cxn>
                        </a:cxnLst>
                        <a:rect l="0" t="0" r="r" b="b"/>
                        <a:pathLst>
                          <a:path w="1918" h="1672">
                            <a:moveTo>
                              <a:pt x="1046" y="1620"/>
                            </a:moveTo>
                            <a:lnTo>
                              <a:pt x="1038" y="1058"/>
                            </a:lnTo>
                            <a:lnTo>
                              <a:pt x="1308" y="1048"/>
                            </a:lnTo>
                            <a:lnTo>
                              <a:pt x="1320" y="1284"/>
                            </a:lnTo>
                            <a:lnTo>
                              <a:pt x="1528" y="1352"/>
                            </a:lnTo>
                            <a:lnTo>
                              <a:pt x="1796" y="1340"/>
                            </a:lnTo>
                            <a:lnTo>
                              <a:pt x="1906" y="1386"/>
                            </a:lnTo>
                            <a:lnTo>
                              <a:pt x="1910" y="1424"/>
                            </a:lnTo>
                            <a:lnTo>
                              <a:pt x="1910" y="1420"/>
                            </a:lnTo>
                            <a:lnTo>
                              <a:pt x="1918" y="1420"/>
                            </a:lnTo>
                            <a:lnTo>
                              <a:pt x="1914" y="1382"/>
                            </a:lnTo>
                            <a:lnTo>
                              <a:pt x="1874" y="1366"/>
                            </a:lnTo>
                            <a:lnTo>
                              <a:pt x="1874" y="1370"/>
                            </a:lnTo>
                            <a:lnTo>
                              <a:pt x="1864" y="1366"/>
                            </a:lnTo>
                            <a:lnTo>
                              <a:pt x="1864" y="1362"/>
                            </a:lnTo>
                            <a:lnTo>
                              <a:pt x="1798" y="1334"/>
                            </a:lnTo>
                            <a:lnTo>
                              <a:pt x="1528" y="1348"/>
                            </a:lnTo>
                            <a:lnTo>
                              <a:pt x="1326" y="1280"/>
                            </a:lnTo>
                            <a:lnTo>
                              <a:pt x="1312" y="1042"/>
                            </a:lnTo>
                            <a:lnTo>
                              <a:pt x="1058" y="1050"/>
                            </a:lnTo>
                            <a:lnTo>
                              <a:pt x="1056" y="982"/>
                            </a:lnTo>
                            <a:lnTo>
                              <a:pt x="1830" y="954"/>
                            </a:lnTo>
                            <a:lnTo>
                              <a:pt x="1828" y="948"/>
                            </a:lnTo>
                            <a:lnTo>
                              <a:pt x="1138" y="972"/>
                            </a:lnTo>
                            <a:lnTo>
                              <a:pt x="1138" y="974"/>
                            </a:lnTo>
                            <a:lnTo>
                              <a:pt x="1134" y="974"/>
                            </a:lnTo>
                            <a:lnTo>
                              <a:pt x="1134" y="972"/>
                            </a:lnTo>
                            <a:lnTo>
                              <a:pt x="1052" y="974"/>
                            </a:lnTo>
                            <a:lnTo>
                              <a:pt x="458" y="964"/>
                            </a:lnTo>
                            <a:lnTo>
                              <a:pt x="508" y="498"/>
                            </a:lnTo>
                            <a:lnTo>
                              <a:pt x="1120" y="524"/>
                            </a:lnTo>
                            <a:lnTo>
                              <a:pt x="1128" y="616"/>
                            </a:lnTo>
                            <a:lnTo>
                              <a:pt x="1128" y="616"/>
                            </a:lnTo>
                            <a:lnTo>
                              <a:pt x="1128" y="618"/>
                            </a:lnTo>
                            <a:lnTo>
                              <a:pt x="1736" y="610"/>
                            </a:lnTo>
                            <a:lnTo>
                              <a:pt x="1734" y="610"/>
                            </a:lnTo>
                            <a:lnTo>
                              <a:pt x="1726" y="610"/>
                            </a:lnTo>
                            <a:lnTo>
                              <a:pt x="1726" y="604"/>
                            </a:lnTo>
                            <a:lnTo>
                              <a:pt x="1732" y="604"/>
                            </a:lnTo>
                            <a:lnTo>
                              <a:pt x="1710" y="542"/>
                            </a:lnTo>
                            <a:lnTo>
                              <a:pt x="1704" y="542"/>
                            </a:lnTo>
                            <a:lnTo>
                              <a:pt x="1726" y="604"/>
                            </a:lnTo>
                            <a:lnTo>
                              <a:pt x="1132" y="612"/>
                            </a:lnTo>
                            <a:lnTo>
                              <a:pt x="1126" y="518"/>
                            </a:lnTo>
                            <a:lnTo>
                              <a:pt x="968" y="514"/>
                            </a:lnTo>
                            <a:lnTo>
                              <a:pt x="972" y="252"/>
                            </a:lnTo>
                            <a:lnTo>
                              <a:pt x="972" y="252"/>
                            </a:lnTo>
                            <a:lnTo>
                              <a:pt x="972" y="248"/>
                            </a:lnTo>
                            <a:lnTo>
                              <a:pt x="972" y="248"/>
                            </a:lnTo>
                            <a:lnTo>
                              <a:pt x="976" y="0"/>
                            </a:lnTo>
                            <a:lnTo>
                              <a:pt x="974" y="0"/>
                            </a:lnTo>
                            <a:lnTo>
                              <a:pt x="974" y="0"/>
                            </a:lnTo>
                            <a:lnTo>
                              <a:pt x="972" y="0"/>
                            </a:lnTo>
                            <a:lnTo>
                              <a:pt x="966" y="510"/>
                            </a:lnTo>
                            <a:lnTo>
                              <a:pt x="508" y="496"/>
                            </a:lnTo>
                            <a:lnTo>
                              <a:pt x="316" y="468"/>
                            </a:lnTo>
                            <a:lnTo>
                              <a:pt x="344" y="348"/>
                            </a:lnTo>
                            <a:lnTo>
                              <a:pt x="342" y="348"/>
                            </a:lnTo>
                            <a:lnTo>
                              <a:pt x="342" y="352"/>
                            </a:lnTo>
                            <a:lnTo>
                              <a:pt x="336" y="350"/>
                            </a:lnTo>
                            <a:lnTo>
                              <a:pt x="312" y="472"/>
                            </a:lnTo>
                            <a:lnTo>
                              <a:pt x="500" y="498"/>
                            </a:lnTo>
                            <a:lnTo>
                              <a:pt x="452" y="964"/>
                            </a:lnTo>
                            <a:lnTo>
                              <a:pt x="0" y="884"/>
                            </a:lnTo>
                            <a:lnTo>
                              <a:pt x="0" y="888"/>
                            </a:lnTo>
                            <a:lnTo>
                              <a:pt x="452" y="968"/>
                            </a:lnTo>
                            <a:lnTo>
                              <a:pt x="410" y="1672"/>
                            </a:lnTo>
                            <a:lnTo>
                              <a:pt x="418" y="1672"/>
                            </a:lnTo>
                            <a:lnTo>
                              <a:pt x="458" y="968"/>
                            </a:lnTo>
                            <a:lnTo>
                              <a:pt x="1050" y="982"/>
                            </a:lnTo>
                            <a:lnTo>
                              <a:pt x="1050" y="1050"/>
                            </a:lnTo>
                            <a:lnTo>
                              <a:pt x="1030" y="1050"/>
                            </a:lnTo>
                            <a:lnTo>
                              <a:pt x="1038" y="1610"/>
                            </a:lnTo>
                            <a:lnTo>
                              <a:pt x="672" y="1602"/>
                            </a:lnTo>
                            <a:lnTo>
                              <a:pt x="670" y="1642"/>
                            </a:lnTo>
                            <a:lnTo>
                              <a:pt x="674" y="1646"/>
                            </a:lnTo>
                            <a:lnTo>
                              <a:pt x="676" y="1648"/>
                            </a:lnTo>
                            <a:lnTo>
                              <a:pt x="676" y="1610"/>
                            </a:lnTo>
                            <a:lnTo>
                              <a:pt x="1046" y="162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4" name="Freeform 2901"/>
                      <p:cNvSpPr>
                        <a:spLocks/>
                      </p:cNvSpPr>
                      <p:nvPr/>
                    </p:nvSpPr>
                    <p:spPr bwMode="auto">
                      <a:xfrm>
                        <a:off x="3104" y="1481"/>
                        <a:ext cx="106" cy="394"/>
                      </a:xfrm>
                      <a:custGeom>
                        <a:avLst/>
                        <a:gdLst/>
                        <a:ahLst/>
                        <a:cxnLst>
                          <a:cxn ang="0">
                            <a:pos x="12" y="136"/>
                          </a:cxn>
                          <a:cxn ang="0">
                            <a:pos x="8" y="0"/>
                          </a:cxn>
                          <a:cxn ang="0">
                            <a:pos x="0" y="2"/>
                          </a:cxn>
                          <a:cxn ang="0">
                            <a:pos x="4" y="140"/>
                          </a:cxn>
                          <a:cxn ang="0">
                            <a:pos x="98" y="394"/>
                          </a:cxn>
                          <a:cxn ang="0">
                            <a:pos x="106" y="394"/>
                          </a:cxn>
                          <a:cxn ang="0">
                            <a:pos x="12" y="136"/>
                          </a:cxn>
                        </a:cxnLst>
                        <a:rect l="0" t="0" r="r" b="b"/>
                        <a:pathLst>
                          <a:path w="106" h="394">
                            <a:moveTo>
                              <a:pt x="12" y="136"/>
                            </a:moveTo>
                            <a:lnTo>
                              <a:pt x="8" y="0"/>
                            </a:lnTo>
                            <a:lnTo>
                              <a:pt x="0" y="2"/>
                            </a:lnTo>
                            <a:lnTo>
                              <a:pt x="4" y="140"/>
                            </a:lnTo>
                            <a:lnTo>
                              <a:pt x="98" y="394"/>
                            </a:lnTo>
                            <a:lnTo>
                              <a:pt x="106" y="394"/>
                            </a:lnTo>
                            <a:lnTo>
                              <a:pt x="12" y="13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5" name="Freeform 2902"/>
                      <p:cNvSpPr>
                        <a:spLocks/>
                      </p:cNvSpPr>
                      <p:nvPr/>
                    </p:nvSpPr>
                    <p:spPr bwMode="auto">
                      <a:xfrm>
                        <a:off x="3014" y="847"/>
                        <a:ext cx="98" cy="634"/>
                      </a:xfrm>
                      <a:custGeom>
                        <a:avLst/>
                        <a:gdLst/>
                        <a:ahLst/>
                        <a:cxnLst>
                          <a:cxn ang="0">
                            <a:pos x="98" y="626"/>
                          </a:cxn>
                          <a:cxn ang="0">
                            <a:pos x="92" y="448"/>
                          </a:cxn>
                          <a:cxn ang="0">
                            <a:pos x="62" y="410"/>
                          </a:cxn>
                          <a:cxn ang="0">
                            <a:pos x="80" y="378"/>
                          </a:cxn>
                          <a:cxn ang="0">
                            <a:pos x="6" y="2"/>
                          </a:cxn>
                          <a:cxn ang="0">
                            <a:pos x="0" y="0"/>
                          </a:cxn>
                          <a:cxn ang="0">
                            <a:pos x="74" y="378"/>
                          </a:cxn>
                          <a:cxn ang="0">
                            <a:pos x="54" y="410"/>
                          </a:cxn>
                          <a:cxn ang="0">
                            <a:pos x="84" y="448"/>
                          </a:cxn>
                          <a:cxn ang="0">
                            <a:pos x="90" y="634"/>
                          </a:cxn>
                          <a:cxn ang="0">
                            <a:pos x="90" y="626"/>
                          </a:cxn>
                          <a:cxn ang="0">
                            <a:pos x="98" y="626"/>
                          </a:cxn>
                        </a:cxnLst>
                        <a:rect l="0" t="0" r="r" b="b"/>
                        <a:pathLst>
                          <a:path w="98" h="634">
                            <a:moveTo>
                              <a:pt x="98" y="626"/>
                            </a:moveTo>
                            <a:lnTo>
                              <a:pt x="92" y="448"/>
                            </a:lnTo>
                            <a:lnTo>
                              <a:pt x="62" y="410"/>
                            </a:lnTo>
                            <a:lnTo>
                              <a:pt x="80" y="378"/>
                            </a:lnTo>
                            <a:lnTo>
                              <a:pt x="6" y="2"/>
                            </a:lnTo>
                            <a:lnTo>
                              <a:pt x="0" y="0"/>
                            </a:lnTo>
                            <a:lnTo>
                              <a:pt x="74" y="378"/>
                            </a:lnTo>
                            <a:lnTo>
                              <a:pt x="54" y="410"/>
                            </a:lnTo>
                            <a:lnTo>
                              <a:pt x="84" y="448"/>
                            </a:lnTo>
                            <a:lnTo>
                              <a:pt x="90" y="634"/>
                            </a:lnTo>
                            <a:lnTo>
                              <a:pt x="90" y="626"/>
                            </a:lnTo>
                            <a:lnTo>
                              <a:pt x="98" y="62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6" name="Rectangle 2903"/>
                      <p:cNvSpPr>
                        <a:spLocks noChangeArrowheads="1"/>
                      </p:cNvSpPr>
                      <p:nvPr/>
                    </p:nvSpPr>
                    <p:spPr bwMode="auto">
                      <a:xfrm>
                        <a:off x="2628" y="1951"/>
                        <a:ext cx="1" cy="2"/>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7" name="Rectangle 2904"/>
                      <p:cNvSpPr>
                        <a:spLocks noChangeArrowheads="1"/>
                      </p:cNvSpPr>
                      <p:nvPr/>
                    </p:nvSpPr>
                    <p:spPr bwMode="auto">
                      <a:xfrm>
                        <a:off x="2634" y="2307"/>
                        <a:ext cx="4" cy="2"/>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8" name="Freeform 2905"/>
                      <p:cNvSpPr>
                        <a:spLocks/>
                      </p:cNvSpPr>
                      <p:nvPr/>
                    </p:nvSpPr>
                    <p:spPr bwMode="auto">
                      <a:xfrm>
                        <a:off x="3202" y="1875"/>
                        <a:ext cx="8" cy="2"/>
                      </a:xfrm>
                      <a:custGeom>
                        <a:avLst/>
                        <a:gdLst/>
                        <a:ahLst/>
                        <a:cxnLst>
                          <a:cxn ang="0">
                            <a:pos x="0" y="0"/>
                          </a:cxn>
                          <a:cxn ang="0">
                            <a:pos x="2" y="2"/>
                          </a:cxn>
                          <a:cxn ang="0">
                            <a:pos x="8" y="2"/>
                          </a:cxn>
                          <a:cxn ang="0">
                            <a:pos x="8" y="0"/>
                          </a:cxn>
                          <a:cxn ang="0">
                            <a:pos x="0" y="0"/>
                          </a:cxn>
                        </a:cxnLst>
                        <a:rect l="0" t="0" r="r" b="b"/>
                        <a:pathLst>
                          <a:path w="8" h="2">
                            <a:moveTo>
                              <a:pt x="0" y="0"/>
                            </a:moveTo>
                            <a:lnTo>
                              <a:pt x="2" y="2"/>
                            </a:lnTo>
                            <a:lnTo>
                              <a:pt x="8" y="2"/>
                            </a:lnTo>
                            <a:lnTo>
                              <a:pt x="8"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79" name="Freeform 2906"/>
                      <p:cNvSpPr>
                        <a:spLocks/>
                      </p:cNvSpPr>
                      <p:nvPr/>
                    </p:nvSpPr>
                    <p:spPr bwMode="auto">
                      <a:xfrm>
                        <a:off x="1836" y="1681"/>
                        <a:ext cx="6" cy="6"/>
                      </a:xfrm>
                      <a:custGeom>
                        <a:avLst/>
                        <a:gdLst/>
                        <a:ahLst/>
                        <a:cxnLst>
                          <a:cxn ang="0">
                            <a:pos x="0" y="4"/>
                          </a:cxn>
                          <a:cxn ang="0">
                            <a:pos x="6" y="6"/>
                          </a:cxn>
                          <a:cxn ang="0">
                            <a:pos x="6" y="2"/>
                          </a:cxn>
                          <a:cxn ang="0">
                            <a:pos x="0" y="0"/>
                          </a:cxn>
                          <a:cxn ang="0">
                            <a:pos x="0" y="4"/>
                          </a:cxn>
                        </a:cxnLst>
                        <a:rect l="0" t="0" r="r" b="b"/>
                        <a:pathLst>
                          <a:path w="6" h="6">
                            <a:moveTo>
                              <a:pt x="0" y="4"/>
                            </a:moveTo>
                            <a:lnTo>
                              <a:pt x="6" y="6"/>
                            </a:lnTo>
                            <a:lnTo>
                              <a:pt x="6" y="2"/>
                            </a:lnTo>
                            <a:lnTo>
                              <a:pt x="0" y="0"/>
                            </a:lnTo>
                            <a:lnTo>
                              <a:pt x="0"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0" name="Rectangle 2907"/>
                      <p:cNvSpPr>
                        <a:spLocks noChangeArrowheads="1"/>
                      </p:cNvSpPr>
                      <p:nvPr/>
                    </p:nvSpPr>
                    <p:spPr bwMode="auto">
                      <a:xfrm>
                        <a:off x="2472" y="1335"/>
                        <a:ext cx="2" cy="1"/>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1" name="Freeform 2908"/>
                      <p:cNvSpPr>
                        <a:spLocks/>
                      </p:cNvSpPr>
                      <p:nvPr/>
                    </p:nvSpPr>
                    <p:spPr bwMode="auto">
                      <a:xfrm>
                        <a:off x="1496" y="2219"/>
                        <a:ext cx="4" cy="4"/>
                      </a:xfrm>
                      <a:custGeom>
                        <a:avLst/>
                        <a:gdLst/>
                        <a:ahLst/>
                        <a:cxnLst>
                          <a:cxn ang="0">
                            <a:pos x="0" y="0"/>
                          </a:cxn>
                          <a:cxn ang="0">
                            <a:pos x="0" y="2"/>
                          </a:cxn>
                          <a:cxn ang="0">
                            <a:pos x="4" y="4"/>
                          </a:cxn>
                          <a:cxn ang="0">
                            <a:pos x="4" y="0"/>
                          </a:cxn>
                          <a:cxn ang="0">
                            <a:pos x="0" y="0"/>
                          </a:cxn>
                          <a:cxn ang="0">
                            <a:pos x="0" y="0"/>
                          </a:cxn>
                        </a:cxnLst>
                        <a:rect l="0" t="0" r="r" b="b"/>
                        <a:pathLst>
                          <a:path w="4" h="4">
                            <a:moveTo>
                              <a:pt x="0" y="0"/>
                            </a:moveTo>
                            <a:lnTo>
                              <a:pt x="0" y="2"/>
                            </a:lnTo>
                            <a:lnTo>
                              <a:pt x="4" y="4"/>
                            </a:lnTo>
                            <a:lnTo>
                              <a:pt x="4" y="0"/>
                            </a:lnTo>
                            <a:lnTo>
                              <a:pt x="0"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2" name="Freeform 2909"/>
                      <p:cNvSpPr>
                        <a:spLocks/>
                      </p:cNvSpPr>
                      <p:nvPr/>
                    </p:nvSpPr>
                    <p:spPr bwMode="auto">
                      <a:xfrm>
                        <a:off x="2472" y="1581"/>
                        <a:ext cx="644" cy="62"/>
                      </a:xfrm>
                      <a:custGeom>
                        <a:avLst/>
                        <a:gdLst/>
                        <a:ahLst/>
                        <a:cxnLst>
                          <a:cxn ang="0">
                            <a:pos x="644" y="62"/>
                          </a:cxn>
                          <a:cxn ang="0">
                            <a:pos x="642" y="54"/>
                          </a:cxn>
                          <a:cxn ang="0">
                            <a:pos x="474" y="0"/>
                          </a:cxn>
                          <a:cxn ang="0">
                            <a:pos x="0" y="2"/>
                          </a:cxn>
                          <a:cxn ang="0">
                            <a:pos x="0" y="6"/>
                          </a:cxn>
                          <a:cxn ang="0">
                            <a:pos x="474" y="4"/>
                          </a:cxn>
                          <a:cxn ang="0">
                            <a:pos x="644" y="62"/>
                          </a:cxn>
                        </a:cxnLst>
                        <a:rect l="0" t="0" r="r" b="b"/>
                        <a:pathLst>
                          <a:path w="644" h="62">
                            <a:moveTo>
                              <a:pt x="644" y="62"/>
                            </a:moveTo>
                            <a:lnTo>
                              <a:pt x="642" y="54"/>
                            </a:lnTo>
                            <a:lnTo>
                              <a:pt x="474" y="0"/>
                            </a:lnTo>
                            <a:lnTo>
                              <a:pt x="0" y="2"/>
                            </a:lnTo>
                            <a:lnTo>
                              <a:pt x="0" y="6"/>
                            </a:lnTo>
                            <a:lnTo>
                              <a:pt x="474" y="4"/>
                            </a:lnTo>
                            <a:lnTo>
                              <a:pt x="644" y="6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3" name="Rectangle 2910"/>
                      <p:cNvSpPr>
                        <a:spLocks noChangeArrowheads="1"/>
                      </p:cNvSpPr>
                      <p:nvPr/>
                    </p:nvSpPr>
                    <p:spPr bwMode="auto">
                      <a:xfrm>
                        <a:off x="2472" y="1583"/>
                        <a:ext cx="1" cy="4"/>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4" name="Freeform 2911"/>
                      <p:cNvSpPr>
                        <a:spLocks/>
                      </p:cNvSpPr>
                      <p:nvPr/>
                    </p:nvSpPr>
                    <p:spPr bwMode="auto">
                      <a:xfrm>
                        <a:off x="3896" y="1623"/>
                        <a:ext cx="4" cy="6"/>
                      </a:xfrm>
                      <a:custGeom>
                        <a:avLst/>
                        <a:gdLst/>
                        <a:ahLst/>
                        <a:cxnLst>
                          <a:cxn ang="0">
                            <a:pos x="4" y="4"/>
                          </a:cxn>
                          <a:cxn ang="0">
                            <a:pos x="4" y="4"/>
                          </a:cxn>
                          <a:cxn ang="0">
                            <a:pos x="0" y="0"/>
                          </a:cxn>
                          <a:cxn ang="0">
                            <a:pos x="0" y="4"/>
                          </a:cxn>
                          <a:cxn ang="0">
                            <a:pos x="2" y="6"/>
                          </a:cxn>
                          <a:cxn ang="0">
                            <a:pos x="4" y="4"/>
                          </a:cxn>
                        </a:cxnLst>
                        <a:rect l="0" t="0" r="r" b="b"/>
                        <a:pathLst>
                          <a:path w="4" h="6">
                            <a:moveTo>
                              <a:pt x="4" y="4"/>
                            </a:moveTo>
                            <a:lnTo>
                              <a:pt x="4" y="4"/>
                            </a:lnTo>
                            <a:lnTo>
                              <a:pt x="0" y="0"/>
                            </a:lnTo>
                            <a:lnTo>
                              <a:pt x="0" y="4"/>
                            </a:lnTo>
                            <a:lnTo>
                              <a:pt x="2" y="6"/>
                            </a:lnTo>
                            <a:lnTo>
                              <a:pt x="4"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5" name="Freeform 2912"/>
                      <p:cNvSpPr>
                        <a:spLocks/>
                      </p:cNvSpPr>
                      <p:nvPr/>
                    </p:nvSpPr>
                    <p:spPr bwMode="auto">
                      <a:xfrm>
                        <a:off x="3440" y="1043"/>
                        <a:ext cx="6" cy="6"/>
                      </a:xfrm>
                      <a:custGeom>
                        <a:avLst/>
                        <a:gdLst/>
                        <a:ahLst/>
                        <a:cxnLst>
                          <a:cxn ang="0">
                            <a:pos x="6" y="0"/>
                          </a:cxn>
                          <a:cxn ang="0">
                            <a:pos x="0" y="4"/>
                          </a:cxn>
                          <a:cxn ang="0">
                            <a:pos x="0" y="6"/>
                          </a:cxn>
                          <a:cxn ang="0">
                            <a:pos x="4" y="6"/>
                          </a:cxn>
                          <a:cxn ang="0">
                            <a:pos x="6" y="0"/>
                          </a:cxn>
                        </a:cxnLst>
                        <a:rect l="0" t="0" r="r" b="b"/>
                        <a:pathLst>
                          <a:path w="6" h="6">
                            <a:moveTo>
                              <a:pt x="6" y="0"/>
                            </a:moveTo>
                            <a:lnTo>
                              <a:pt x="0" y="4"/>
                            </a:lnTo>
                            <a:lnTo>
                              <a:pt x="0" y="6"/>
                            </a:lnTo>
                            <a:lnTo>
                              <a:pt x="4" y="6"/>
                            </a:lnTo>
                            <a:lnTo>
                              <a:pt x="6"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6" name="Freeform 2913"/>
                      <p:cNvSpPr>
                        <a:spLocks/>
                      </p:cNvSpPr>
                      <p:nvPr/>
                    </p:nvSpPr>
                    <p:spPr bwMode="auto">
                      <a:xfrm>
                        <a:off x="3362" y="1049"/>
                        <a:ext cx="576" cy="1180"/>
                      </a:xfrm>
                      <a:custGeom>
                        <a:avLst/>
                        <a:gdLst/>
                        <a:ahLst/>
                        <a:cxnLst>
                          <a:cxn ang="0">
                            <a:pos x="0" y="130"/>
                          </a:cxn>
                          <a:cxn ang="0">
                            <a:pos x="30" y="268"/>
                          </a:cxn>
                          <a:cxn ang="0">
                            <a:pos x="168" y="352"/>
                          </a:cxn>
                          <a:cxn ang="0">
                            <a:pos x="178" y="410"/>
                          </a:cxn>
                          <a:cxn ang="0">
                            <a:pos x="194" y="484"/>
                          </a:cxn>
                          <a:cxn ang="0">
                            <a:pos x="266" y="554"/>
                          </a:cxn>
                          <a:cxn ang="0">
                            <a:pos x="274" y="610"/>
                          </a:cxn>
                          <a:cxn ang="0">
                            <a:pos x="214" y="676"/>
                          </a:cxn>
                          <a:cxn ang="0">
                            <a:pos x="234" y="716"/>
                          </a:cxn>
                          <a:cxn ang="0">
                            <a:pos x="194" y="786"/>
                          </a:cxn>
                          <a:cxn ang="0">
                            <a:pos x="194" y="816"/>
                          </a:cxn>
                          <a:cxn ang="0">
                            <a:pos x="196" y="816"/>
                          </a:cxn>
                          <a:cxn ang="0">
                            <a:pos x="196" y="820"/>
                          </a:cxn>
                          <a:cxn ang="0">
                            <a:pos x="194" y="820"/>
                          </a:cxn>
                          <a:cxn ang="0">
                            <a:pos x="194" y="834"/>
                          </a:cxn>
                          <a:cxn ang="0">
                            <a:pos x="292" y="960"/>
                          </a:cxn>
                          <a:cxn ang="0">
                            <a:pos x="324" y="960"/>
                          </a:cxn>
                          <a:cxn ang="0">
                            <a:pos x="324" y="1040"/>
                          </a:cxn>
                          <a:cxn ang="0">
                            <a:pos x="404" y="1098"/>
                          </a:cxn>
                          <a:cxn ang="0">
                            <a:pos x="434" y="1180"/>
                          </a:cxn>
                          <a:cxn ang="0">
                            <a:pos x="456" y="1136"/>
                          </a:cxn>
                          <a:cxn ang="0">
                            <a:pos x="506" y="1162"/>
                          </a:cxn>
                          <a:cxn ang="0">
                            <a:pos x="548" y="1106"/>
                          </a:cxn>
                          <a:cxn ang="0">
                            <a:pos x="560" y="1024"/>
                          </a:cxn>
                          <a:cxn ang="0">
                            <a:pos x="576" y="942"/>
                          </a:cxn>
                          <a:cxn ang="0">
                            <a:pos x="538" y="578"/>
                          </a:cxn>
                          <a:cxn ang="0">
                            <a:pos x="536" y="580"/>
                          </a:cxn>
                          <a:cxn ang="0">
                            <a:pos x="534" y="578"/>
                          </a:cxn>
                          <a:cxn ang="0">
                            <a:pos x="574" y="942"/>
                          </a:cxn>
                          <a:cxn ang="0">
                            <a:pos x="554" y="1024"/>
                          </a:cxn>
                          <a:cxn ang="0">
                            <a:pos x="546" y="1106"/>
                          </a:cxn>
                          <a:cxn ang="0">
                            <a:pos x="506" y="1158"/>
                          </a:cxn>
                          <a:cxn ang="0">
                            <a:pos x="456" y="1130"/>
                          </a:cxn>
                          <a:cxn ang="0">
                            <a:pos x="434" y="1172"/>
                          </a:cxn>
                          <a:cxn ang="0">
                            <a:pos x="406" y="1094"/>
                          </a:cxn>
                          <a:cxn ang="0">
                            <a:pos x="328" y="1040"/>
                          </a:cxn>
                          <a:cxn ang="0">
                            <a:pos x="328" y="956"/>
                          </a:cxn>
                          <a:cxn ang="0">
                            <a:pos x="294" y="956"/>
                          </a:cxn>
                          <a:cxn ang="0">
                            <a:pos x="198" y="834"/>
                          </a:cxn>
                          <a:cxn ang="0">
                            <a:pos x="198" y="786"/>
                          </a:cxn>
                          <a:cxn ang="0">
                            <a:pos x="240" y="716"/>
                          </a:cxn>
                          <a:cxn ang="0">
                            <a:pos x="220" y="676"/>
                          </a:cxn>
                          <a:cxn ang="0">
                            <a:pos x="276" y="610"/>
                          </a:cxn>
                          <a:cxn ang="0">
                            <a:pos x="268" y="550"/>
                          </a:cxn>
                          <a:cxn ang="0">
                            <a:pos x="198" y="484"/>
                          </a:cxn>
                          <a:cxn ang="0">
                            <a:pos x="170" y="350"/>
                          </a:cxn>
                          <a:cxn ang="0">
                            <a:pos x="32" y="268"/>
                          </a:cxn>
                          <a:cxn ang="0">
                            <a:pos x="4" y="134"/>
                          </a:cxn>
                          <a:cxn ang="0">
                            <a:pos x="40" y="92"/>
                          </a:cxn>
                          <a:cxn ang="0">
                            <a:pos x="82" y="0"/>
                          </a:cxn>
                          <a:cxn ang="0">
                            <a:pos x="78" y="0"/>
                          </a:cxn>
                          <a:cxn ang="0">
                            <a:pos x="40" y="88"/>
                          </a:cxn>
                          <a:cxn ang="0">
                            <a:pos x="0" y="130"/>
                          </a:cxn>
                        </a:cxnLst>
                        <a:rect l="0" t="0" r="r" b="b"/>
                        <a:pathLst>
                          <a:path w="576" h="1180">
                            <a:moveTo>
                              <a:pt x="0" y="130"/>
                            </a:moveTo>
                            <a:lnTo>
                              <a:pt x="30" y="268"/>
                            </a:lnTo>
                            <a:lnTo>
                              <a:pt x="168" y="352"/>
                            </a:lnTo>
                            <a:lnTo>
                              <a:pt x="178" y="410"/>
                            </a:lnTo>
                            <a:lnTo>
                              <a:pt x="194" y="484"/>
                            </a:lnTo>
                            <a:lnTo>
                              <a:pt x="266" y="554"/>
                            </a:lnTo>
                            <a:lnTo>
                              <a:pt x="274" y="610"/>
                            </a:lnTo>
                            <a:lnTo>
                              <a:pt x="214" y="676"/>
                            </a:lnTo>
                            <a:lnTo>
                              <a:pt x="234" y="716"/>
                            </a:lnTo>
                            <a:lnTo>
                              <a:pt x="194" y="786"/>
                            </a:lnTo>
                            <a:lnTo>
                              <a:pt x="194" y="816"/>
                            </a:lnTo>
                            <a:lnTo>
                              <a:pt x="196" y="816"/>
                            </a:lnTo>
                            <a:lnTo>
                              <a:pt x="196" y="820"/>
                            </a:lnTo>
                            <a:lnTo>
                              <a:pt x="194" y="820"/>
                            </a:lnTo>
                            <a:lnTo>
                              <a:pt x="194" y="834"/>
                            </a:lnTo>
                            <a:lnTo>
                              <a:pt x="292" y="960"/>
                            </a:lnTo>
                            <a:lnTo>
                              <a:pt x="324" y="960"/>
                            </a:lnTo>
                            <a:lnTo>
                              <a:pt x="324" y="1040"/>
                            </a:lnTo>
                            <a:lnTo>
                              <a:pt x="404" y="1098"/>
                            </a:lnTo>
                            <a:lnTo>
                              <a:pt x="434" y="1180"/>
                            </a:lnTo>
                            <a:lnTo>
                              <a:pt x="456" y="1136"/>
                            </a:lnTo>
                            <a:lnTo>
                              <a:pt x="506" y="1162"/>
                            </a:lnTo>
                            <a:lnTo>
                              <a:pt x="548" y="1106"/>
                            </a:lnTo>
                            <a:lnTo>
                              <a:pt x="560" y="1024"/>
                            </a:lnTo>
                            <a:lnTo>
                              <a:pt x="576" y="942"/>
                            </a:lnTo>
                            <a:lnTo>
                              <a:pt x="538" y="578"/>
                            </a:lnTo>
                            <a:lnTo>
                              <a:pt x="536" y="580"/>
                            </a:lnTo>
                            <a:lnTo>
                              <a:pt x="534" y="578"/>
                            </a:lnTo>
                            <a:lnTo>
                              <a:pt x="574" y="942"/>
                            </a:lnTo>
                            <a:lnTo>
                              <a:pt x="554" y="1024"/>
                            </a:lnTo>
                            <a:lnTo>
                              <a:pt x="546" y="1106"/>
                            </a:lnTo>
                            <a:lnTo>
                              <a:pt x="506" y="1158"/>
                            </a:lnTo>
                            <a:lnTo>
                              <a:pt x="456" y="1130"/>
                            </a:lnTo>
                            <a:lnTo>
                              <a:pt x="434" y="1172"/>
                            </a:lnTo>
                            <a:lnTo>
                              <a:pt x="406" y="1094"/>
                            </a:lnTo>
                            <a:lnTo>
                              <a:pt x="328" y="1040"/>
                            </a:lnTo>
                            <a:lnTo>
                              <a:pt x="328" y="956"/>
                            </a:lnTo>
                            <a:lnTo>
                              <a:pt x="294" y="956"/>
                            </a:lnTo>
                            <a:lnTo>
                              <a:pt x="198" y="834"/>
                            </a:lnTo>
                            <a:lnTo>
                              <a:pt x="198" y="786"/>
                            </a:lnTo>
                            <a:lnTo>
                              <a:pt x="240" y="716"/>
                            </a:lnTo>
                            <a:lnTo>
                              <a:pt x="220" y="676"/>
                            </a:lnTo>
                            <a:lnTo>
                              <a:pt x="276" y="610"/>
                            </a:lnTo>
                            <a:lnTo>
                              <a:pt x="268" y="550"/>
                            </a:lnTo>
                            <a:lnTo>
                              <a:pt x="198" y="484"/>
                            </a:lnTo>
                            <a:lnTo>
                              <a:pt x="170" y="350"/>
                            </a:lnTo>
                            <a:lnTo>
                              <a:pt x="32" y="268"/>
                            </a:lnTo>
                            <a:lnTo>
                              <a:pt x="4" y="134"/>
                            </a:lnTo>
                            <a:lnTo>
                              <a:pt x="40" y="92"/>
                            </a:lnTo>
                            <a:lnTo>
                              <a:pt x="82" y="0"/>
                            </a:lnTo>
                            <a:lnTo>
                              <a:pt x="78" y="0"/>
                            </a:lnTo>
                            <a:lnTo>
                              <a:pt x="40" y="88"/>
                            </a:lnTo>
                            <a:lnTo>
                              <a:pt x="0" y="13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7" name="Rectangle 2914"/>
                      <p:cNvSpPr>
                        <a:spLocks noChangeArrowheads="1"/>
                      </p:cNvSpPr>
                      <p:nvPr/>
                    </p:nvSpPr>
                    <p:spPr bwMode="auto">
                      <a:xfrm>
                        <a:off x="3556" y="1865"/>
                        <a:ext cx="2" cy="4"/>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8" name="Freeform 2915"/>
                      <p:cNvSpPr>
                        <a:spLocks/>
                      </p:cNvSpPr>
                      <p:nvPr/>
                    </p:nvSpPr>
                    <p:spPr bwMode="auto">
                      <a:xfrm>
                        <a:off x="3112" y="1457"/>
                        <a:ext cx="428" cy="24"/>
                      </a:xfrm>
                      <a:custGeom>
                        <a:avLst/>
                        <a:gdLst/>
                        <a:ahLst/>
                        <a:cxnLst>
                          <a:cxn ang="0">
                            <a:pos x="428" y="6"/>
                          </a:cxn>
                          <a:cxn ang="0">
                            <a:pos x="426" y="0"/>
                          </a:cxn>
                          <a:cxn ang="0">
                            <a:pos x="0" y="16"/>
                          </a:cxn>
                          <a:cxn ang="0">
                            <a:pos x="0" y="24"/>
                          </a:cxn>
                          <a:cxn ang="0">
                            <a:pos x="428" y="6"/>
                          </a:cxn>
                        </a:cxnLst>
                        <a:rect l="0" t="0" r="r" b="b"/>
                        <a:pathLst>
                          <a:path w="428" h="24">
                            <a:moveTo>
                              <a:pt x="428" y="6"/>
                            </a:moveTo>
                            <a:lnTo>
                              <a:pt x="426" y="0"/>
                            </a:lnTo>
                            <a:lnTo>
                              <a:pt x="0" y="16"/>
                            </a:lnTo>
                            <a:lnTo>
                              <a:pt x="0" y="24"/>
                            </a:lnTo>
                            <a:lnTo>
                              <a:pt x="428"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89" name="Freeform 2916"/>
                      <p:cNvSpPr>
                        <a:spLocks/>
                      </p:cNvSpPr>
                      <p:nvPr/>
                    </p:nvSpPr>
                    <p:spPr bwMode="auto">
                      <a:xfrm>
                        <a:off x="3104" y="1481"/>
                        <a:ext cx="1" cy="2"/>
                      </a:xfrm>
                      <a:custGeom>
                        <a:avLst/>
                        <a:gdLst/>
                        <a:ahLst/>
                        <a:cxnLst>
                          <a:cxn ang="0">
                            <a:pos x="0" y="2"/>
                          </a:cxn>
                          <a:cxn ang="0">
                            <a:pos x="0" y="2"/>
                          </a:cxn>
                          <a:cxn ang="0">
                            <a:pos x="0" y="0"/>
                          </a:cxn>
                          <a:cxn ang="0">
                            <a:pos x="0" y="2"/>
                          </a:cxn>
                        </a:cxnLst>
                        <a:rect l="0" t="0" r="r" b="b"/>
                        <a:pathLst>
                          <a:path h="2">
                            <a:moveTo>
                              <a:pt x="0" y="2"/>
                            </a:moveTo>
                            <a:lnTo>
                              <a:pt x="0" y="2"/>
                            </a:lnTo>
                            <a:lnTo>
                              <a:pt x="0" y="0"/>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0" name="Freeform 2917"/>
                      <p:cNvSpPr>
                        <a:spLocks/>
                      </p:cNvSpPr>
                      <p:nvPr/>
                    </p:nvSpPr>
                    <p:spPr bwMode="auto">
                      <a:xfrm>
                        <a:off x="3104" y="1473"/>
                        <a:ext cx="8" cy="10"/>
                      </a:xfrm>
                      <a:custGeom>
                        <a:avLst/>
                        <a:gdLst/>
                        <a:ahLst/>
                        <a:cxnLst>
                          <a:cxn ang="0">
                            <a:pos x="8" y="0"/>
                          </a:cxn>
                          <a:cxn ang="0">
                            <a:pos x="0" y="0"/>
                          </a:cxn>
                          <a:cxn ang="0">
                            <a:pos x="0" y="8"/>
                          </a:cxn>
                          <a:cxn ang="0">
                            <a:pos x="0" y="10"/>
                          </a:cxn>
                          <a:cxn ang="0">
                            <a:pos x="8" y="8"/>
                          </a:cxn>
                          <a:cxn ang="0">
                            <a:pos x="8" y="0"/>
                          </a:cxn>
                        </a:cxnLst>
                        <a:rect l="0" t="0" r="r" b="b"/>
                        <a:pathLst>
                          <a:path w="8" h="10">
                            <a:moveTo>
                              <a:pt x="8" y="0"/>
                            </a:moveTo>
                            <a:lnTo>
                              <a:pt x="0" y="0"/>
                            </a:lnTo>
                            <a:lnTo>
                              <a:pt x="0" y="8"/>
                            </a:lnTo>
                            <a:lnTo>
                              <a:pt x="0" y="10"/>
                            </a:lnTo>
                            <a:lnTo>
                              <a:pt x="8" y="8"/>
                            </a:lnTo>
                            <a:lnTo>
                              <a:pt x="8"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1" name="Freeform 2918"/>
                      <p:cNvSpPr>
                        <a:spLocks/>
                      </p:cNvSpPr>
                      <p:nvPr/>
                    </p:nvSpPr>
                    <p:spPr bwMode="auto">
                      <a:xfrm>
                        <a:off x="2474" y="1229"/>
                        <a:ext cx="612" cy="6"/>
                      </a:xfrm>
                      <a:custGeom>
                        <a:avLst/>
                        <a:gdLst/>
                        <a:ahLst/>
                        <a:cxnLst>
                          <a:cxn ang="0">
                            <a:pos x="612" y="0"/>
                          </a:cxn>
                          <a:cxn ang="0">
                            <a:pos x="0" y="2"/>
                          </a:cxn>
                          <a:cxn ang="0">
                            <a:pos x="0" y="6"/>
                          </a:cxn>
                          <a:cxn ang="0">
                            <a:pos x="610" y="4"/>
                          </a:cxn>
                          <a:cxn ang="0">
                            <a:pos x="612" y="0"/>
                          </a:cxn>
                        </a:cxnLst>
                        <a:rect l="0" t="0" r="r" b="b"/>
                        <a:pathLst>
                          <a:path w="612" h="6">
                            <a:moveTo>
                              <a:pt x="612" y="0"/>
                            </a:moveTo>
                            <a:lnTo>
                              <a:pt x="0" y="2"/>
                            </a:lnTo>
                            <a:lnTo>
                              <a:pt x="0" y="6"/>
                            </a:lnTo>
                            <a:lnTo>
                              <a:pt x="610" y="4"/>
                            </a:lnTo>
                            <a:lnTo>
                              <a:pt x="612"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2" name="Rectangle 2919"/>
                      <p:cNvSpPr>
                        <a:spLocks noChangeArrowheads="1"/>
                      </p:cNvSpPr>
                      <p:nvPr/>
                    </p:nvSpPr>
                    <p:spPr bwMode="auto">
                      <a:xfrm>
                        <a:off x="2472" y="1231"/>
                        <a:ext cx="2" cy="4"/>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3" name="Freeform 2920"/>
                      <p:cNvSpPr>
                        <a:spLocks/>
                      </p:cNvSpPr>
                      <p:nvPr/>
                    </p:nvSpPr>
                    <p:spPr bwMode="auto">
                      <a:xfrm>
                        <a:off x="3808" y="1181"/>
                        <a:ext cx="14" cy="4"/>
                      </a:xfrm>
                      <a:custGeom>
                        <a:avLst/>
                        <a:gdLst/>
                        <a:ahLst/>
                        <a:cxnLst>
                          <a:cxn ang="0">
                            <a:pos x="4" y="4"/>
                          </a:cxn>
                          <a:cxn ang="0">
                            <a:pos x="14" y="4"/>
                          </a:cxn>
                          <a:cxn ang="0">
                            <a:pos x="4" y="0"/>
                          </a:cxn>
                          <a:cxn ang="0">
                            <a:pos x="0" y="0"/>
                          </a:cxn>
                          <a:cxn ang="0">
                            <a:pos x="0" y="4"/>
                          </a:cxn>
                          <a:cxn ang="0">
                            <a:pos x="4" y="4"/>
                          </a:cxn>
                        </a:cxnLst>
                        <a:rect l="0" t="0" r="r" b="b"/>
                        <a:pathLst>
                          <a:path w="14" h="4">
                            <a:moveTo>
                              <a:pt x="4" y="4"/>
                            </a:moveTo>
                            <a:lnTo>
                              <a:pt x="14" y="4"/>
                            </a:lnTo>
                            <a:lnTo>
                              <a:pt x="4" y="0"/>
                            </a:lnTo>
                            <a:lnTo>
                              <a:pt x="0" y="0"/>
                            </a:lnTo>
                            <a:lnTo>
                              <a:pt x="0" y="4"/>
                            </a:lnTo>
                            <a:lnTo>
                              <a:pt x="4"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4" name="Freeform 2921"/>
                      <p:cNvSpPr>
                        <a:spLocks/>
                      </p:cNvSpPr>
                      <p:nvPr/>
                    </p:nvSpPr>
                    <p:spPr bwMode="auto">
                      <a:xfrm>
                        <a:off x="3540" y="1063"/>
                        <a:ext cx="272" cy="122"/>
                      </a:xfrm>
                      <a:custGeom>
                        <a:avLst/>
                        <a:gdLst/>
                        <a:ahLst/>
                        <a:cxnLst>
                          <a:cxn ang="0">
                            <a:pos x="230" y="84"/>
                          </a:cxn>
                          <a:cxn ang="0">
                            <a:pos x="240" y="122"/>
                          </a:cxn>
                          <a:cxn ang="0">
                            <a:pos x="272" y="122"/>
                          </a:cxn>
                          <a:cxn ang="0">
                            <a:pos x="268" y="122"/>
                          </a:cxn>
                          <a:cxn ang="0">
                            <a:pos x="268" y="118"/>
                          </a:cxn>
                          <a:cxn ang="0">
                            <a:pos x="242" y="118"/>
                          </a:cxn>
                          <a:cxn ang="0">
                            <a:pos x="236" y="80"/>
                          </a:cxn>
                          <a:cxn ang="0">
                            <a:pos x="24" y="52"/>
                          </a:cxn>
                          <a:cxn ang="0">
                            <a:pos x="6" y="0"/>
                          </a:cxn>
                          <a:cxn ang="0">
                            <a:pos x="0" y="0"/>
                          </a:cxn>
                          <a:cxn ang="0">
                            <a:pos x="22" y="58"/>
                          </a:cxn>
                          <a:cxn ang="0">
                            <a:pos x="230" y="84"/>
                          </a:cxn>
                        </a:cxnLst>
                        <a:rect l="0" t="0" r="r" b="b"/>
                        <a:pathLst>
                          <a:path w="272" h="122">
                            <a:moveTo>
                              <a:pt x="230" y="84"/>
                            </a:moveTo>
                            <a:lnTo>
                              <a:pt x="240" y="122"/>
                            </a:lnTo>
                            <a:lnTo>
                              <a:pt x="272" y="122"/>
                            </a:lnTo>
                            <a:lnTo>
                              <a:pt x="268" y="122"/>
                            </a:lnTo>
                            <a:lnTo>
                              <a:pt x="268" y="118"/>
                            </a:lnTo>
                            <a:lnTo>
                              <a:pt x="242" y="118"/>
                            </a:lnTo>
                            <a:lnTo>
                              <a:pt x="236" y="80"/>
                            </a:lnTo>
                            <a:lnTo>
                              <a:pt x="24" y="52"/>
                            </a:lnTo>
                            <a:lnTo>
                              <a:pt x="6" y="0"/>
                            </a:lnTo>
                            <a:lnTo>
                              <a:pt x="0" y="0"/>
                            </a:lnTo>
                            <a:lnTo>
                              <a:pt x="22" y="58"/>
                            </a:lnTo>
                            <a:lnTo>
                              <a:pt x="230" y="8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5" name="Freeform 2922"/>
                      <p:cNvSpPr>
                        <a:spLocks/>
                      </p:cNvSpPr>
                      <p:nvPr/>
                    </p:nvSpPr>
                    <p:spPr bwMode="auto">
                      <a:xfrm>
                        <a:off x="3232" y="1939"/>
                        <a:ext cx="142" cy="762"/>
                      </a:xfrm>
                      <a:custGeom>
                        <a:avLst/>
                        <a:gdLst/>
                        <a:ahLst/>
                        <a:cxnLst>
                          <a:cxn ang="0">
                            <a:pos x="28" y="66"/>
                          </a:cxn>
                          <a:cxn ang="0">
                            <a:pos x="46" y="0"/>
                          </a:cxn>
                          <a:cxn ang="0">
                            <a:pos x="0" y="0"/>
                          </a:cxn>
                          <a:cxn ang="0">
                            <a:pos x="2" y="6"/>
                          </a:cxn>
                          <a:cxn ang="0">
                            <a:pos x="38" y="6"/>
                          </a:cxn>
                          <a:cxn ang="0">
                            <a:pos x="22" y="68"/>
                          </a:cxn>
                          <a:cxn ang="0">
                            <a:pos x="76" y="96"/>
                          </a:cxn>
                          <a:cxn ang="0">
                            <a:pos x="96" y="344"/>
                          </a:cxn>
                          <a:cxn ang="0">
                            <a:pos x="102" y="344"/>
                          </a:cxn>
                          <a:cxn ang="0">
                            <a:pos x="100" y="350"/>
                          </a:cxn>
                          <a:cxn ang="0">
                            <a:pos x="98" y="350"/>
                          </a:cxn>
                          <a:cxn ang="0">
                            <a:pos x="132" y="758"/>
                          </a:cxn>
                          <a:cxn ang="0">
                            <a:pos x="142" y="762"/>
                          </a:cxn>
                          <a:cxn ang="0">
                            <a:pos x="110" y="404"/>
                          </a:cxn>
                          <a:cxn ang="0">
                            <a:pos x="106" y="404"/>
                          </a:cxn>
                          <a:cxn ang="0">
                            <a:pos x="106" y="400"/>
                          </a:cxn>
                          <a:cxn ang="0">
                            <a:pos x="110" y="400"/>
                          </a:cxn>
                          <a:cxn ang="0">
                            <a:pos x="82" y="90"/>
                          </a:cxn>
                          <a:cxn ang="0">
                            <a:pos x="28" y="66"/>
                          </a:cxn>
                        </a:cxnLst>
                        <a:rect l="0" t="0" r="r" b="b"/>
                        <a:pathLst>
                          <a:path w="142" h="762">
                            <a:moveTo>
                              <a:pt x="28" y="66"/>
                            </a:moveTo>
                            <a:lnTo>
                              <a:pt x="46" y="0"/>
                            </a:lnTo>
                            <a:lnTo>
                              <a:pt x="0" y="0"/>
                            </a:lnTo>
                            <a:lnTo>
                              <a:pt x="2" y="6"/>
                            </a:lnTo>
                            <a:lnTo>
                              <a:pt x="38" y="6"/>
                            </a:lnTo>
                            <a:lnTo>
                              <a:pt x="22" y="68"/>
                            </a:lnTo>
                            <a:lnTo>
                              <a:pt x="76" y="96"/>
                            </a:lnTo>
                            <a:lnTo>
                              <a:pt x="96" y="344"/>
                            </a:lnTo>
                            <a:lnTo>
                              <a:pt x="102" y="344"/>
                            </a:lnTo>
                            <a:lnTo>
                              <a:pt x="100" y="350"/>
                            </a:lnTo>
                            <a:lnTo>
                              <a:pt x="98" y="350"/>
                            </a:lnTo>
                            <a:lnTo>
                              <a:pt x="132" y="758"/>
                            </a:lnTo>
                            <a:lnTo>
                              <a:pt x="142" y="762"/>
                            </a:lnTo>
                            <a:lnTo>
                              <a:pt x="110" y="404"/>
                            </a:lnTo>
                            <a:lnTo>
                              <a:pt x="106" y="404"/>
                            </a:lnTo>
                            <a:lnTo>
                              <a:pt x="106" y="400"/>
                            </a:lnTo>
                            <a:lnTo>
                              <a:pt x="110" y="400"/>
                            </a:lnTo>
                            <a:lnTo>
                              <a:pt x="82" y="90"/>
                            </a:lnTo>
                            <a:lnTo>
                              <a:pt x="28" y="6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6" name="Freeform 2923"/>
                      <p:cNvSpPr>
                        <a:spLocks/>
                      </p:cNvSpPr>
                      <p:nvPr/>
                    </p:nvSpPr>
                    <p:spPr bwMode="auto">
                      <a:xfrm>
                        <a:off x="3364" y="2697"/>
                        <a:ext cx="10" cy="8"/>
                      </a:xfrm>
                      <a:custGeom>
                        <a:avLst/>
                        <a:gdLst/>
                        <a:ahLst/>
                        <a:cxnLst>
                          <a:cxn ang="0">
                            <a:pos x="0" y="4"/>
                          </a:cxn>
                          <a:cxn ang="0">
                            <a:pos x="10" y="8"/>
                          </a:cxn>
                          <a:cxn ang="0">
                            <a:pos x="10" y="4"/>
                          </a:cxn>
                          <a:cxn ang="0">
                            <a:pos x="0" y="0"/>
                          </a:cxn>
                          <a:cxn ang="0">
                            <a:pos x="0" y="4"/>
                          </a:cxn>
                        </a:cxnLst>
                        <a:rect l="0" t="0" r="r" b="b"/>
                        <a:pathLst>
                          <a:path w="10" h="8">
                            <a:moveTo>
                              <a:pt x="0" y="4"/>
                            </a:moveTo>
                            <a:lnTo>
                              <a:pt x="10" y="8"/>
                            </a:lnTo>
                            <a:lnTo>
                              <a:pt x="10" y="4"/>
                            </a:lnTo>
                            <a:lnTo>
                              <a:pt x="0" y="0"/>
                            </a:lnTo>
                            <a:lnTo>
                              <a:pt x="0"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7" name="Freeform 2924"/>
                      <p:cNvSpPr>
                        <a:spLocks/>
                      </p:cNvSpPr>
                      <p:nvPr/>
                    </p:nvSpPr>
                    <p:spPr bwMode="auto">
                      <a:xfrm>
                        <a:off x="3328" y="2283"/>
                        <a:ext cx="6" cy="6"/>
                      </a:xfrm>
                      <a:custGeom>
                        <a:avLst/>
                        <a:gdLst/>
                        <a:ahLst/>
                        <a:cxnLst>
                          <a:cxn ang="0">
                            <a:pos x="6" y="0"/>
                          </a:cxn>
                          <a:cxn ang="0">
                            <a:pos x="0" y="0"/>
                          </a:cxn>
                          <a:cxn ang="0">
                            <a:pos x="2" y="6"/>
                          </a:cxn>
                          <a:cxn ang="0">
                            <a:pos x="4" y="6"/>
                          </a:cxn>
                          <a:cxn ang="0">
                            <a:pos x="6" y="0"/>
                          </a:cxn>
                        </a:cxnLst>
                        <a:rect l="0" t="0" r="r" b="b"/>
                        <a:pathLst>
                          <a:path w="6" h="6">
                            <a:moveTo>
                              <a:pt x="6" y="0"/>
                            </a:moveTo>
                            <a:lnTo>
                              <a:pt x="0" y="0"/>
                            </a:lnTo>
                            <a:lnTo>
                              <a:pt x="2" y="6"/>
                            </a:lnTo>
                            <a:lnTo>
                              <a:pt x="4" y="6"/>
                            </a:lnTo>
                            <a:lnTo>
                              <a:pt x="6"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8" name="Freeform 2925"/>
                      <p:cNvSpPr>
                        <a:spLocks/>
                      </p:cNvSpPr>
                      <p:nvPr/>
                    </p:nvSpPr>
                    <p:spPr bwMode="auto">
                      <a:xfrm>
                        <a:off x="3226" y="1939"/>
                        <a:ext cx="8" cy="6"/>
                      </a:xfrm>
                      <a:custGeom>
                        <a:avLst/>
                        <a:gdLst/>
                        <a:ahLst/>
                        <a:cxnLst>
                          <a:cxn ang="0">
                            <a:pos x="0" y="0"/>
                          </a:cxn>
                          <a:cxn ang="0">
                            <a:pos x="0" y="6"/>
                          </a:cxn>
                          <a:cxn ang="0">
                            <a:pos x="8" y="6"/>
                          </a:cxn>
                          <a:cxn ang="0">
                            <a:pos x="6" y="0"/>
                          </a:cxn>
                          <a:cxn ang="0">
                            <a:pos x="0" y="0"/>
                          </a:cxn>
                        </a:cxnLst>
                        <a:rect l="0" t="0" r="r" b="b"/>
                        <a:pathLst>
                          <a:path w="8" h="6">
                            <a:moveTo>
                              <a:pt x="0" y="0"/>
                            </a:moveTo>
                            <a:lnTo>
                              <a:pt x="0" y="6"/>
                            </a:lnTo>
                            <a:lnTo>
                              <a:pt x="8" y="6"/>
                            </a:lnTo>
                            <a:lnTo>
                              <a:pt x="6"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99" name="Freeform 2926"/>
                      <p:cNvSpPr>
                        <a:spLocks/>
                      </p:cNvSpPr>
                      <p:nvPr/>
                    </p:nvSpPr>
                    <p:spPr bwMode="auto">
                      <a:xfrm>
                        <a:off x="5076" y="1971"/>
                        <a:ext cx="4" cy="4"/>
                      </a:xfrm>
                      <a:custGeom>
                        <a:avLst/>
                        <a:gdLst/>
                        <a:ahLst/>
                        <a:cxnLst>
                          <a:cxn ang="0">
                            <a:pos x="4" y="4"/>
                          </a:cxn>
                          <a:cxn ang="0">
                            <a:pos x="2" y="0"/>
                          </a:cxn>
                          <a:cxn ang="0">
                            <a:pos x="0" y="0"/>
                          </a:cxn>
                          <a:cxn ang="0">
                            <a:pos x="2" y="4"/>
                          </a:cxn>
                          <a:cxn ang="0">
                            <a:pos x="4" y="4"/>
                          </a:cxn>
                        </a:cxnLst>
                        <a:rect l="0" t="0" r="r" b="b"/>
                        <a:pathLst>
                          <a:path w="4" h="4">
                            <a:moveTo>
                              <a:pt x="4" y="4"/>
                            </a:moveTo>
                            <a:lnTo>
                              <a:pt x="2" y="0"/>
                            </a:lnTo>
                            <a:lnTo>
                              <a:pt x="0" y="0"/>
                            </a:lnTo>
                            <a:lnTo>
                              <a:pt x="2" y="4"/>
                            </a:lnTo>
                            <a:lnTo>
                              <a:pt x="4"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0" name="Freeform 2927"/>
                      <p:cNvSpPr>
                        <a:spLocks/>
                      </p:cNvSpPr>
                      <p:nvPr/>
                    </p:nvSpPr>
                    <p:spPr bwMode="auto">
                      <a:xfrm>
                        <a:off x="3342" y="1971"/>
                        <a:ext cx="1736" cy="412"/>
                      </a:xfrm>
                      <a:custGeom>
                        <a:avLst/>
                        <a:gdLst/>
                        <a:ahLst/>
                        <a:cxnLst>
                          <a:cxn ang="0">
                            <a:pos x="1024" y="202"/>
                          </a:cxn>
                          <a:cxn ang="0">
                            <a:pos x="1022" y="206"/>
                          </a:cxn>
                          <a:cxn ang="0">
                            <a:pos x="1014" y="210"/>
                          </a:cxn>
                          <a:cxn ang="0">
                            <a:pos x="1018" y="204"/>
                          </a:cxn>
                          <a:cxn ang="0">
                            <a:pos x="756" y="258"/>
                          </a:cxn>
                          <a:cxn ang="0">
                            <a:pos x="476" y="304"/>
                          </a:cxn>
                          <a:cxn ang="0">
                            <a:pos x="454" y="308"/>
                          </a:cxn>
                          <a:cxn ang="0">
                            <a:pos x="454" y="402"/>
                          </a:cxn>
                          <a:cxn ang="0">
                            <a:pos x="374" y="408"/>
                          </a:cxn>
                          <a:cxn ang="0">
                            <a:pos x="390" y="360"/>
                          </a:cxn>
                          <a:cxn ang="0">
                            <a:pos x="0" y="368"/>
                          </a:cxn>
                          <a:cxn ang="0">
                            <a:pos x="0" y="372"/>
                          </a:cxn>
                          <a:cxn ang="0">
                            <a:pos x="384" y="364"/>
                          </a:cxn>
                          <a:cxn ang="0">
                            <a:pos x="366" y="412"/>
                          </a:cxn>
                          <a:cxn ang="0">
                            <a:pos x="450" y="406"/>
                          </a:cxn>
                          <a:cxn ang="0">
                            <a:pos x="450" y="404"/>
                          </a:cxn>
                          <a:cxn ang="0">
                            <a:pos x="454" y="404"/>
                          </a:cxn>
                          <a:cxn ang="0">
                            <a:pos x="454" y="406"/>
                          </a:cxn>
                          <a:cxn ang="0">
                            <a:pos x="456" y="406"/>
                          </a:cxn>
                          <a:cxn ang="0">
                            <a:pos x="456" y="310"/>
                          </a:cxn>
                          <a:cxn ang="0">
                            <a:pos x="478" y="310"/>
                          </a:cxn>
                          <a:cxn ang="0">
                            <a:pos x="756" y="264"/>
                          </a:cxn>
                          <a:cxn ang="0">
                            <a:pos x="1186" y="176"/>
                          </a:cxn>
                          <a:cxn ang="0">
                            <a:pos x="1186" y="176"/>
                          </a:cxn>
                          <a:cxn ang="0">
                            <a:pos x="1188" y="174"/>
                          </a:cxn>
                          <a:cxn ang="0">
                            <a:pos x="1192" y="172"/>
                          </a:cxn>
                          <a:cxn ang="0">
                            <a:pos x="1190" y="174"/>
                          </a:cxn>
                          <a:cxn ang="0">
                            <a:pos x="1736" y="4"/>
                          </a:cxn>
                          <a:cxn ang="0">
                            <a:pos x="1734" y="0"/>
                          </a:cxn>
                          <a:cxn ang="0">
                            <a:pos x="1188" y="172"/>
                          </a:cxn>
                          <a:cxn ang="0">
                            <a:pos x="1024" y="202"/>
                          </a:cxn>
                        </a:cxnLst>
                        <a:rect l="0" t="0" r="r" b="b"/>
                        <a:pathLst>
                          <a:path w="1736" h="412">
                            <a:moveTo>
                              <a:pt x="1024" y="202"/>
                            </a:moveTo>
                            <a:lnTo>
                              <a:pt x="1022" y="206"/>
                            </a:lnTo>
                            <a:lnTo>
                              <a:pt x="1014" y="210"/>
                            </a:lnTo>
                            <a:lnTo>
                              <a:pt x="1018" y="204"/>
                            </a:lnTo>
                            <a:lnTo>
                              <a:pt x="756" y="258"/>
                            </a:lnTo>
                            <a:lnTo>
                              <a:pt x="476" y="304"/>
                            </a:lnTo>
                            <a:lnTo>
                              <a:pt x="454" y="308"/>
                            </a:lnTo>
                            <a:lnTo>
                              <a:pt x="454" y="402"/>
                            </a:lnTo>
                            <a:lnTo>
                              <a:pt x="374" y="408"/>
                            </a:lnTo>
                            <a:lnTo>
                              <a:pt x="390" y="360"/>
                            </a:lnTo>
                            <a:lnTo>
                              <a:pt x="0" y="368"/>
                            </a:lnTo>
                            <a:lnTo>
                              <a:pt x="0" y="372"/>
                            </a:lnTo>
                            <a:lnTo>
                              <a:pt x="384" y="364"/>
                            </a:lnTo>
                            <a:lnTo>
                              <a:pt x="366" y="412"/>
                            </a:lnTo>
                            <a:lnTo>
                              <a:pt x="450" y="406"/>
                            </a:lnTo>
                            <a:lnTo>
                              <a:pt x="450" y="404"/>
                            </a:lnTo>
                            <a:lnTo>
                              <a:pt x="454" y="404"/>
                            </a:lnTo>
                            <a:lnTo>
                              <a:pt x="454" y="406"/>
                            </a:lnTo>
                            <a:lnTo>
                              <a:pt x="456" y="406"/>
                            </a:lnTo>
                            <a:lnTo>
                              <a:pt x="456" y="310"/>
                            </a:lnTo>
                            <a:lnTo>
                              <a:pt x="478" y="310"/>
                            </a:lnTo>
                            <a:lnTo>
                              <a:pt x="756" y="264"/>
                            </a:lnTo>
                            <a:lnTo>
                              <a:pt x="1186" y="176"/>
                            </a:lnTo>
                            <a:lnTo>
                              <a:pt x="1186" y="176"/>
                            </a:lnTo>
                            <a:lnTo>
                              <a:pt x="1188" y="174"/>
                            </a:lnTo>
                            <a:lnTo>
                              <a:pt x="1192" y="172"/>
                            </a:lnTo>
                            <a:lnTo>
                              <a:pt x="1190" y="174"/>
                            </a:lnTo>
                            <a:lnTo>
                              <a:pt x="1736" y="4"/>
                            </a:lnTo>
                            <a:lnTo>
                              <a:pt x="1734" y="0"/>
                            </a:lnTo>
                            <a:lnTo>
                              <a:pt x="1188" y="172"/>
                            </a:lnTo>
                            <a:lnTo>
                              <a:pt x="1024" y="20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1" name="Freeform 2928"/>
                      <p:cNvSpPr>
                        <a:spLocks/>
                      </p:cNvSpPr>
                      <p:nvPr/>
                    </p:nvSpPr>
                    <p:spPr bwMode="auto">
                      <a:xfrm>
                        <a:off x="4528" y="2143"/>
                        <a:ext cx="6" cy="4"/>
                      </a:xfrm>
                      <a:custGeom>
                        <a:avLst/>
                        <a:gdLst/>
                        <a:ahLst/>
                        <a:cxnLst>
                          <a:cxn ang="0">
                            <a:pos x="6" y="0"/>
                          </a:cxn>
                          <a:cxn ang="0">
                            <a:pos x="2" y="2"/>
                          </a:cxn>
                          <a:cxn ang="0">
                            <a:pos x="0" y="4"/>
                          </a:cxn>
                          <a:cxn ang="0">
                            <a:pos x="4" y="2"/>
                          </a:cxn>
                          <a:cxn ang="0">
                            <a:pos x="6" y="0"/>
                          </a:cxn>
                        </a:cxnLst>
                        <a:rect l="0" t="0" r="r" b="b"/>
                        <a:pathLst>
                          <a:path w="6" h="4">
                            <a:moveTo>
                              <a:pt x="6" y="0"/>
                            </a:moveTo>
                            <a:lnTo>
                              <a:pt x="2" y="2"/>
                            </a:lnTo>
                            <a:lnTo>
                              <a:pt x="0" y="4"/>
                            </a:lnTo>
                            <a:lnTo>
                              <a:pt x="4" y="2"/>
                            </a:lnTo>
                            <a:lnTo>
                              <a:pt x="6"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2" name="Freeform 2929"/>
                      <p:cNvSpPr>
                        <a:spLocks/>
                      </p:cNvSpPr>
                      <p:nvPr/>
                    </p:nvSpPr>
                    <p:spPr bwMode="auto">
                      <a:xfrm>
                        <a:off x="4356" y="2173"/>
                        <a:ext cx="10" cy="8"/>
                      </a:xfrm>
                      <a:custGeom>
                        <a:avLst/>
                        <a:gdLst/>
                        <a:ahLst/>
                        <a:cxnLst>
                          <a:cxn ang="0">
                            <a:pos x="4" y="2"/>
                          </a:cxn>
                          <a:cxn ang="0">
                            <a:pos x="0" y="8"/>
                          </a:cxn>
                          <a:cxn ang="0">
                            <a:pos x="8" y="4"/>
                          </a:cxn>
                          <a:cxn ang="0">
                            <a:pos x="10" y="0"/>
                          </a:cxn>
                          <a:cxn ang="0">
                            <a:pos x="10" y="0"/>
                          </a:cxn>
                          <a:cxn ang="0">
                            <a:pos x="4" y="2"/>
                          </a:cxn>
                        </a:cxnLst>
                        <a:rect l="0" t="0" r="r" b="b"/>
                        <a:pathLst>
                          <a:path w="10" h="8">
                            <a:moveTo>
                              <a:pt x="4" y="2"/>
                            </a:moveTo>
                            <a:lnTo>
                              <a:pt x="0" y="8"/>
                            </a:lnTo>
                            <a:lnTo>
                              <a:pt x="8" y="4"/>
                            </a:lnTo>
                            <a:lnTo>
                              <a:pt x="10" y="0"/>
                            </a:lnTo>
                            <a:lnTo>
                              <a:pt x="10" y="0"/>
                            </a:lnTo>
                            <a:lnTo>
                              <a:pt x="4"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3" name="Rectangle 2930"/>
                      <p:cNvSpPr>
                        <a:spLocks noChangeArrowheads="1"/>
                      </p:cNvSpPr>
                      <p:nvPr/>
                    </p:nvSpPr>
                    <p:spPr bwMode="auto">
                      <a:xfrm>
                        <a:off x="3338" y="2339"/>
                        <a:ext cx="4" cy="4"/>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4" name="Freeform 2931"/>
                      <p:cNvSpPr>
                        <a:spLocks/>
                      </p:cNvSpPr>
                      <p:nvPr/>
                    </p:nvSpPr>
                    <p:spPr bwMode="auto">
                      <a:xfrm>
                        <a:off x="4880" y="2389"/>
                        <a:ext cx="4" cy="6"/>
                      </a:xfrm>
                      <a:custGeom>
                        <a:avLst/>
                        <a:gdLst/>
                        <a:ahLst/>
                        <a:cxnLst>
                          <a:cxn ang="0">
                            <a:pos x="2" y="6"/>
                          </a:cxn>
                          <a:cxn ang="0">
                            <a:pos x="4" y="0"/>
                          </a:cxn>
                          <a:cxn ang="0">
                            <a:pos x="2" y="0"/>
                          </a:cxn>
                          <a:cxn ang="0">
                            <a:pos x="0" y="6"/>
                          </a:cxn>
                          <a:cxn ang="0">
                            <a:pos x="2" y="6"/>
                          </a:cxn>
                        </a:cxnLst>
                        <a:rect l="0" t="0" r="r" b="b"/>
                        <a:pathLst>
                          <a:path w="4" h="6">
                            <a:moveTo>
                              <a:pt x="2" y="6"/>
                            </a:moveTo>
                            <a:lnTo>
                              <a:pt x="4" y="0"/>
                            </a:lnTo>
                            <a:lnTo>
                              <a:pt x="2" y="0"/>
                            </a:lnTo>
                            <a:lnTo>
                              <a:pt x="0" y="6"/>
                            </a:lnTo>
                            <a:lnTo>
                              <a:pt x="2"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5" name="Freeform 2932"/>
                      <p:cNvSpPr>
                        <a:spLocks/>
                      </p:cNvSpPr>
                      <p:nvPr/>
                    </p:nvSpPr>
                    <p:spPr bwMode="auto">
                      <a:xfrm>
                        <a:off x="3904" y="3041"/>
                        <a:ext cx="6" cy="4"/>
                      </a:xfrm>
                      <a:custGeom>
                        <a:avLst/>
                        <a:gdLst/>
                        <a:ahLst/>
                        <a:cxnLst>
                          <a:cxn ang="0">
                            <a:pos x="0" y="4"/>
                          </a:cxn>
                          <a:cxn ang="0">
                            <a:pos x="6" y="2"/>
                          </a:cxn>
                          <a:cxn ang="0">
                            <a:pos x="4" y="0"/>
                          </a:cxn>
                          <a:cxn ang="0">
                            <a:pos x="0" y="0"/>
                          </a:cxn>
                          <a:cxn ang="0">
                            <a:pos x="0" y="4"/>
                          </a:cxn>
                        </a:cxnLst>
                        <a:rect l="0" t="0" r="r" b="b"/>
                        <a:pathLst>
                          <a:path w="6" h="4">
                            <a:moveTo>
                              <a:pt x="0" y="4"/>
                            </a:moveTo>
                            <a:lnTo>
                              <a:pt x="6" y="2"/>
                            </a:lnTo>
                            <a:lnTo>
                              <a:pt x="4" y="0"/>
                            </a:lnTo>
                            <a:lnTo>
                              <a:pt x="0" y="0"/>
                            </a:lnTo>
                            <a:lnTo>
                              <a:pt x="0"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6" name="Freeform 2933"/>
                      <p:cNvSpPr>
                        <a:spLocks/>
                      </p:cNvSpPr>
                      <p:nvPr/>
                    </p:nvSpPr>
                    <p:spPr bwMode="auto">
                      <a:xfrm>
                        <a:off x="3418" y="2285"/>
                        <a:ext cx="1464" cy="756"/>
                      </a:xfrm>
                      <a:custGeom>
                        <a:avLst/>
                        <a:gdLst/>
                        <a:ahLst/>
                        <a:cxnLst>
                          <a:cxn ang="0">
                            <a:pos x="1250" y="34"/>
                          </a:cxn>
                          <a:cxn ang="0">
                            <a:pos x="1218" y="0"/>
                          </a:cxn>
                          <a:cxn ang="0">
                            <a:pos x="968" y="98"/>
                          </a:cxn>
                          <a:cxn ang="0">
                            <a:pos x="906" y="108"/>
                          </a:cxn>
                          <a:cxn ang="0">
                            <a:pos x="906" y="108"/>
                          </a:cxn>
                          <a:cxn ang="0">
                            <a:pos x="900" y="112"/>
                          </a:cxn>
                          <a:cxn ang="0">
                            <a:pos x="902" y="108"/>
                          </a:cxn>
                          <a:cxn ang="0">
                            <a:pos x="554" y="166"/>
                          </a:cxn>
                          <a:cxn ang="0">
                            <a:pos x="348" y="186"/>
                          </a:cxn>
                          <a:cxn ang="0">
                            <a:pos x="378" y="92"/>
                          </a:cxn>
                          <a:cxn ang="0">
                            <a:pos x="374" y="92"/>
                          </a:cxn>
                          <a:cxn ang="0">
                            <a:pos x="270" y="410"/>
                          </a:cxn>
                          <a:cxn ang="0">
                            <a:pos x="280" y="450"/>
                          </a:cxn>
                          <a:cxn ang="0">
                            <a:pos x="0" y="470"/>
                          </a:cxn>
                          <a:cxn ang="0">
                            <a:pos x="0" y="474"/>
                          </a:cxn>
                          <a:cxn ang="0">
                            <a:pos x="280" y="454"/>
                          </a:cxn>
                          <a:cxn ang="0">
                            <a:pos x="310" y="544"/>
                          </a:cxn>
                          <a:cxn ang="0">
                            <a:pos x="276" y="694"/>
                          </a:cxn>
                          <a:cxn ang="0">
                            <a:pos x="448" y="684"/>
                          </a:cxn>
                          <a:cxn ang="0">
                            <a:pos x="486" y="756"/>
                          </a:cxn>
                          <a:cxn ang="0">
                            <a:pos x="490" y="756"/>
                          </a:cxn>
                          <a:cxn ang="0">
                            <a:pos x="452" y="678"/>
                          </a:cxn>
                          <a:cxn ang="0">
                            <a:pos x="280" y="692"/>
                          </a:cxn>
                          <a:cxn ang="0">
                            <a:pos x="312" y="542"/>
                          </a:cxn>
                          <a:cxn ang="0">
                            <a:pos x="274" y="410"/>
                          </a:cxn>
                          <a:cxn ang="0">
                            <a:pos x="348" y="192"/>
                          </a:cxn>
                          <a:cxn ang="0">
                            <a:pos x="552" y="170"/>
                          </a:cxn>
                          <a:cxn ang="0">
                            <a:pos x="780" y="134"/>
                          </a:cxn>
                          <a:cxn ang="0">
                            <a:pos x="780" y="132"/>
                          </a:cxn>
                          <a:cxn ang="0">
                            <a:pos x="786" y="130"/>
                          </a:cxn>
                          <a:cxn ang="0">
                            <a:pos x="786" y="132"/>
                          </a:cxn>
                          <a:cxn ang="0">
                            <a:pos x="968" y="102"/>
                          </a:cxn>
                          <a:cxn ang="0">
                            <a:pos x="1218" y="6"/>
                          </a:cxn>
                          <a:cxn ang="0">
                            <a:pos x="1248" y="38"/>
                          </a:cxn>
                          <a:cxn ang="0">
                            <a:pos x="1330" y="22"/>
                          </a:cxn>
                          <a:cxn ang="0">
                            <a:pos x="1462" y="110"/>
                          </a:cxn>
                          <a:cxn ang="0">
                            <a:pos x="1464" y="104"/>
                          </a:cxn>
                          <a:cxn ang="0">
                            <a:pos x="1330" y="16"/>
                          </a:cxn>
                          <a:cxn ang="0">
                            <a:pos x="1250" y="34"/>
                          </a:cxn>
                        </a:cxnLst>
                        <a:rect l="0" t="0" r="r" b="b"/>
                        <a:pathLst>
                          <a:path w="1464" h="756">
                            <a:moveTo>
                              <a:pt x="1250" y="34"/>
                            </a:moveTo>
                            <a:lnTo>
                              <a:pt x="1218" y="0"/>
                            </a:lnTo>
                            <a:lnTo>
                              <a:pt x="968" y="98"/>
                            </a:lnTo>
                            <a:lnTo>
                              <a:pt x="906" y="108"/>
                            </a:lnTo>
                            <a:lnTo>
                              <a:pt x="906" y="108"/>
                            </a:lnTo>
                            <a:lnTo>
                              <a:pt x="900" y="112"/>
                            </a:lnTo>
                            <a:lnTo>
                              <a:pt x="902" y="108"/>
                            </a:lnTo>
                            <a:lnTo>
                              <a:pt x="554" y="166"/>
                            </a:lnTo>
                            <a:lnTo>
                              <a:pt x="348" y="186"/>
                            </a:lnTo>
                            <a:lnTo>
                              <a:pt x="378" y="92"/>
                            </a:lnTo>
                            <a:lnTo>
                              <a:pt x="374" y="92"/>
                            </a:lnTo>
                            <a:lnTo>
                              <a:pt x="270" y="410"/>
                            </a:lnTo>
                            <a:lnTo>
                              <a:pt x="280" y="450"/>
                            </a:lnTo>
                            <a:lnTo>
                              <a:pt x="0" y="470"/>
                            </a:lnTo>
                            <a:lnTo>
                              <a:pt x="0" y="474"/>
                            </a:lnTo>
                            <a:lnTo>
                              <a:pt x="280" y="454"/>
                            </a:lnTo>
                            <a:lnTo>
                              <a:pt x="310" y="544"/>
                            </a:lnTo>
                            <a:lnTo>
                              <a:pt x="276" y="694"/>
                            </a:lnTo>
                            <a:lnTo>
                              <a:pt x="448" y="684"/>
                            </a:lnTo>
                            <a:lnTo>
                              <a:pt x="486" y="756"/>
                            </a:lnTo>
                            <a:lnTo>
                              <a:pt x="490" y="756"/>
                            </a:lnTo>
                            <a:lnTo>
                              <a:pt x="452" y="678"/>
                            </a:lnTo>
                            <a:lnTo>
                              <a:pt x="280" y="692"/>
                            </a:lnTo>
                            <a:lnTo>
                              <a:pt x="312" y="542"/>
                            </a:lnTo>
                            <a:lnTo>
                              <a:pt x="274" y="410"/>
                            </a:lnTo>
                            <a:lnTo>
                              <a:pt x="348" y="192"/>
                            </a:lnTo>
                            <a:lnTo>
                              <a:pt x="552" y="170"/>
                            </a:lnTo>
                            <a:lnTo>
                              <a:pt x="780" y="134"/>
                            </a:lnTo>
                            <a:lnTo>
                              <a:pt x="780" y="132"/>
                            </a:lnTo>
                            <a:lnTo>
                              <a:pt x="786" y="130"/>
                            </a:lnTo>
                            <a:lnTo>
                              <a:pt x="786" y="132"/>
                            </a:lnTo>
                            <a:lnTo>
                              <a:pt x="968" y="102"/>
                            </a:lnTo>
                            <a:lnTo>
                              <a:pt x="1218" y="6"/>
                            </a:lnTo>
                            <a:lnTo>
                              <a:pt x="1248" y="38"/>
                            </a:lnTo>
                            <a:lnTo>
                              <a:pt x="1330" y="22"/>
                            </a:lnTo>
                            <a:lnTo>
                              <a:pt x="1462" y="110"/>
                            </a:lnTo>
                            <a:lnTo>
                              <a:pt x="1464" y="104"/>
                            </a:lnTo>
                            <a:lnTo>
                              <a:pt x="1330" y="16"/>
                            </a:lnTo>
                            <a:lnTo>
                              <a:pt x="1250" y="3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7" name="Rectangle 2934"/>
                      <p:cNvSpPr>
                        <a:spLocks noChangeArrowheads="1"/>
                      </p:cNvSpPr>
                      <p:nvPr/>
                    </p:nvSpPr>
                    <p:spPr bwMode="auto">
                      <a:xfrm>
                        <a:off x="3410" y="2759"/>
                        <a:ext cx="1" cy="1"/>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8" name="Freeform 2935"/>
                      <p:cNvSpPr>
                        <a:spLocks/>
                      </p:cNvSpPr>
                      <p:nvPr/>
                    </p:nvSpPr>
                    <p:spPr bwMode="auto">
                      <a:xfrm>
                        <a:off x="4318" y="2393"/>
                        <a:ext cx="6" cy="4"/>
                      </a:xfrm>
                      <a:custGeom>
                        <a:avLst/>
                        <a:gdLst/>
                        <a:ahLst/>
                        <a:cxnLst>
                          <a:cxn ang="0">
                            <a:pos x="0" y="4"/>
                          </a:cxn>
                          <a:cxn ang="0">
                            <a:pos x="6" y="0"/>
                          </a:cxn>
                          <a:cxn ang="0">
                            <a:pos x="6" y="0"/>
                          </a:cxn>
                          <a:cxn ang="0">
                            <a:pos x="2" y="0"/>
                          </a:cxn>
                          <a:cxn ang="0">
                            <a:pos x="0" y="4"/>
                          </a:cxn>
                        </a:cxnLst>
                        <a:rect l="0" t="0" r="r" b="b"/>
                        <a:pathLst>
                          <a:path w="6" h="4">
                            <a:moveTo>
                              <a:pt x="0" y="4"/>
                            </a:moveTo>
                            <a:lnTo>
                              <a:pt x="6" y="0"/>
                            </a:lnTo>
                            <a:lnTo>
                              <a:pt x="6" y="0"/>
                            </a:lnTo>
                            <a:lnTo>
                              <a:pt x="2" y="0"/>
                            </a:lnTo>
                            <a:lnTo>
                              <a:pt x="0"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09" name="Freeform 2936"/>
                      <p:cNvSpPr>
                        <a:spLocks/>
                      </p:cNvSpPr>
                      <p:nvPr/>
                    </p:nvSpPr>
                    <p:spPr bwMode="auto">
                      <a:xfrm>
                        <a:off x="3410" y="2755"/>
                        <a:ext cx="8" cy="4"/>
                      </a:xfrm>
                      <a:custGeom>
                        <a:avLst/>
                        <a:gdLst/>
                        <a:ahLst/>
                        <a:cxnLst>
                          <a:cxn ang="0">
                            <a:pos x="0" y="4"/>
                          </a:cxn>
                          <a:cxn ang="0">
                            <a:pos x="0" y="4"/>
                          </a:cxn>
                          <a:cxn ang="0">
                            <a:pos x="8" y="4"/>
                          </a:cxn>
                          <a:cxn ang="0">
                            <a:pos x="8" y="0"/>
                          </a:cxn>
                          <a:cxn ang="0">
                            <a:pos x="0" y="0"/>
                          </a:cxn>
                          <a:cxn ang="0">
                            <a:pos x="0" y="4"/>
                          </a:cxn>
                        </a:cxnLst>
                        <a:rect l="0" t="0" r="r" b="b"/>
                        <a:pathLst>
                          <a:path w="8" h="4">
                            <a:moveTo>
                              <a:pt x="0" y="4"/>
                            </a:moveTo>
                            <a:lnTo>
                              <a:pt x="0" y="4"/>
                            </a:lnTo>
                            <a:lnTo>
                              <a:pt x="8" y="4"/>
                            </a:lnTo>
                            <a:lnTo>
                              <a:pt x="8" y="0"/>
                            </a:lnTo>
                            <a:lnTo>
                              <a:pt x="0" y="0"/>
                            </a:lnTo>
                            <a:lnTo>
                              <a:pt x="0"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0" name="Rectangle 2937"/>
                      <p:cNvSpPr>
                        <a:spLocks noChangeArrowheads="1"/>
                      </p:cNvSpPr>
                      <p:nvPr/>
                    </p:nvSpPr>
                    <p:spPr bwMode="auto">
                      <a:xfrm>
                        <a:off x="3792" y="2375"/>
                        <a:ext cx="4" cy="2"/>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1" name="Freeform 2938"/>
                      <p:cNvSpPr>
                        <a:spLocks/>
                      </p:cNvSpPr>
                      <p:nvPr/>
                    </p:nvSpPr>
                    <p:spPr bwMode="auto">
                      <a:xfrm>
                        <a:off x="4106" y="2997"/>
                        <a:ext cx="6" cy="4"/>
                      </a:xfrm>
                      <a:custGeom>
                        <a:avLst/>
                        <a:gdLst/>
                        <a:ahLst/>
                        <a:cxnLst>
                          <a:cxn ang="0">
                            <a:pos x="0" y="4"/>
                          </a:cxn>
                          <a:cxn ang="0">
                            <a:pos x="6" y="4"/>
                          </a:cxn>
                          <a:cxn ang="0">
                            <a:pos x="4" y="0"/>
                          </a:cxn>
                          <a:cxn ang="0">
                            <a:pos x="0" y="2"/>
                          </a:cxn>
                          <a:cxn ang="0">
                            <a:pos x="0" y="4"/>
                          </a:cxn>
                        </a:cxnLst>
                        <a:rect l="0" t="0" r="r" b="b"/>
                        <a:pathLst>
                          <a:path w="6" h="4">
                            <a:moveTo>
                              <a:pt x="0" y="4"/>
                            </a:moveTo>
                            <a:lnTo>
                              <a:pt x="6" y="4"/>
                            </a:lnTo>
                            <a:lnTo>
                              <a:pt x="4" y="0"/>
                            </a:lnTo>
                            <a:lnTo>
                              <a:pt x="0" y="2"/>
                            </a:lnTo>
                            <a:lnTo>
                              <a:pt x="0"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2" name="Freeform 2939"/>
                      <p:cNvSpPr>
                        <a:spLocks/>
                      </p:cNvSpPr>
                      <p:nvPr/>
                    </p:nvSpPr>
                    <p:spPr bwMode="auto">
                      <a:xfrm>
                        <a:off x="4062" y="2417"/>
                        <a:ext cx="668" cy="582"/>
                      </a:xfrm>
                      <a:custGeom>
                        <a:avLst/>
                        <a:gdLst/>
                        <a:ahLst/>
                        <a:cxnLst>
                          <a:cxn ang="0">
                            <a:pos x="278" y="474"/>
                          </a:cxn>
                          <a:cxn ang="0">
                            <a:pos x="280" y="486"/>
                          </a:cxn>
                          <a:cxn ang="0">
                            <a:pos x="302" y="516"/>
                          </a:cxn>
                          <a:cxn ang="0">
                            <a:pos x="562" y="474"/>
                          </a:cxn>
                          <a:cxn ang="0">
                            <a:pos x="604" y="488"/>
                          </a:cxn>
                          <a:cxn ang="0">
                            <a:pos x="604" y="438"/>
                          </a:cxn>
                          <a:cxn ang="0">
                            <a:pos x="668" y="438"/>
                          </a:cxn>
                          <a:cxn ang="0">
                            <a:pos x="668" y="430"/>
                          </a:cxn>
                          <a:cxn ang="0">
                            <a:pos x="598" y="432"/>
                          </a:cxn>
                          <a:cxn ang="0">
                            <a:pos x="598" y="480"/>
                          </a:cxn>
                          <a:cxn ang="0">
                            <a:pos x="564" y="468"/>
                          </a:cxn>
                          <a:cxn ang="0">
                            <a:pos x="302" y="510"/>
                          </a:cxn>
                          <a:cxn ang="0">
                            <a:pos x="284" y="486"/>
                          </a:cxn>
                          <a:cxn ang="0">
                            <a:pos x="262" y="330"/>
                          </a:cxn>
                          <a:cxn ang="0">
                            <a:pos x="142" y="0"/>
                          </a:cxn>
                          <a:cxn ang="0">
                            <a:pos x="136" y="2"/>
                          </a:cxn>
                          <a:cxn ang="0">
                            <a:pos x="260" y="332"/>
                          </a:cxn>
                          <a:cxn ang="0">
                            <a:pos x="278" y="468"/>
                          </a:cxn>
                          <a:cxn ang="0">
                            <a:pos x="0" y="492"/>
                          </a:cxn>
                          <a:cxn ang="0">
                            <a:pos x="44" y="582"/>
                          </a:cxn>
                          <a:cxn ang="0">
                            <a:pos x="48" y="580"/>
                          </a:cxn>
                          <a:cxn ang="0">
                            <a:pos x="4" y="494"/>
                          </a:cxn>
                          <a:cxn ang="0">
                            <a:pos x="278" y="474"/>
                          </a:cxn>
                        </a:cxnLst>
                        <a:rect l="0" t="0" r="r" b="b"/>
                        <a:pathLst>
                          <a:path w="668" h="582">
                            <a:moveTo>
                              <a:pt x="278" y="474"/>
                            </a:moveTo>
                            <a:lnTo>
                              <a:pt x="280" y="486"/>
                            </a:lnTo>
                            <a:lnTo>
                              <a:pt x="302" y="516"/>
                            </a:lnTo>
                            <a:lnTo>
                              <a:pt x="562" y="474"/>
                            </a:lnTo>
                            <a:lnTo>
                              <a:pt x="604" y="488"/>
                            </a:lnTo>
                            <a:lnTo>
                              <a:pt x="604" y="438"/>
                            </a:lnTo>
                            <a:lnTo>
                              <a:pt x="668" y="438"/>
                            </a:lnTo>
                            <a:lnTo>
                              <a:pt x="668" y="430"/>
                            </a:lnTo>
                            <a:lnTo>
                              <a:pt x="598" y="432"/>
                            </a:lnTo>
                            <a:lnTo>
                              <a:pt x="598" y="480"/>
                            </a:lnTo>
                            <a:lnTo>
                              <a:pt x="564" y="468"/>
                            </a:lnTo>
                            <a:lnTo>
                              <a:pt x="302" y="510"/>
                            </a:lnTo>
                            <a:lnTo>
                              <a:pt x="284" y="486"/>
                            </a:lnTo>
                            <a:lnTo>
                              <a:pt x="262" y="330"/>
                            </a:lnTo>
                            <a:lnTo>
                              <a:pt x="142" y="0"/>
                            </a:lnTo>
                            <a:lnTo>
                              <a:pt x="136" y="2"/>
                            </a:lnTo>
                            <a:lnTo>
                              <a:pt x="260" y="332"/>
                            </a:lnTo>
                            <a:lnTo>
                              <a:pt x="278" y="468"/>
                            </a:lnTo>
                            <a:lnTo>
                              <a:pt x="0" y="492"/>
                            </a:lnTo>
                            <a:lnTo>
                              <a:pt x="44" y="582"/>
                            </a:lnTo>
                            <a:lnTo>
                              <a:pt x="48" y="580"/>
                            </a:lnTo>
                            <a:lnTo>
                              <a:pt x="4" y="494"/>
                            </a:lnTo>
                            <a:lnTo>
                              <a:pt x="278" y="47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3" name="Freeform 2940"/>
                      <p:cNvSpPr>
                        <a:spLocks/>
                      </p:cNvSpPr>
                      <p:nvPr/>
                    </p:nvSpPr>
                    <p:spPr bwMode="auto">
                      <a:xfrm>
                        <a:off x="4198" y="2415"/>
                        <a:ext cx="6" cy="4"/>
                      </a:xfrm>
                      <a:custGeom>
                        <a:avLst/>
                        <a:gdLst/>
                        <a:ahLst/>
                        <a:cxnLst>
                          <a:cxn ang="0">
                            <a:pos x="6" y="0"/>
                          </a:cxn>
                          <a:cxn ang="0">
                            <a:pos x="0" y="2"/>
                          </a:cxn>
                          <a:cxn ang="0">
                            <a:pos x="0" y="4"/>
                          </a:cxn>
                          <a:cxn ang="0">
                            <a:pos x="6" y="2"/>
                          </a:cxn>
                          <a:cxn ang="0">
                            <a:pos x="6" y="0"/>
                          </a:cxn>
                        </a:cxnLst>
                        <a:rect l="0" t="0" r="r" b="b"/>
                        <a:pathLst>
                          <a:path w="6" h="4">
                            <a:moveTo>
                              <a:pt x="6" y="0"/>
                            </a:moveTo>
                            <a:lnTo>
                              <a:pt x="0" y="2"/>
                            </a:lnTo>
                            <a:lnTo>
                              <a:pt x="0" y="4"/>
                            </a:lnTo>
                            <a:lnTo>
                              <a:pt x="6" y="2"/>
                            </a:lnTo>
                            <a:lnTo>
                              <a:pt x="6"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4" name="Freeform 2941"/>
                      <p:cNvSpPr>
                        <a:spLocks/>
                      </p:cNvSpPr>
                      <p:nvPr/>
                    </p:nvSpPr>
                    <p:spPr bwMode="auto">
                      <a:xfrm>
                        <a:off x="4750" y="2669"/>
                        <a:ext cx="4" cy="6"/>
                      </a:xfrm>
                      <a:custGeom>
                        <a:avLst/>
                        <a:gdLst/>
                        <a:ahLst/>
                        <a:cxnLst>
                          <a:cxn ang="0">
                            <a:pos x="2" y="6"/>
                          </a:cxn>
                          <a:cxn ang="0">
                            <a:pos x="4" y="2"/>
                          </a:cxn>
                          <a:cxn ang="0">
                            <a:pos x="2" y="0"/>
                          </a:cxn>
                          <a:cxn ang="0">
                            <a:pos x="0" y="2"/>
                          </a:cxn>
                          <a:cxn ang="0">
                            <a:pos x="2" y="6"/>
                          </a:cxn>
                        </a:cxnLst>
                        <a:rect l="0" t="0" r="r" b="b"/>
                        <a:pathLst>
                          <a:path w="4" h="6">
                            <a:moveTo>
                              <a:pt x="2" y="6"/>
                            </a:moveTo>
                            <a:lnTo>
                              <a:pt x="4" y="2"/>
                            </a:lnTo>
                            <a:lnTo>
                              <a:pt x="2" y="0"/>
                            </a:lnTo>
                            <a:lnTo>
                              <a:pt x="0" y="2"/>
                            </a:lnTo>
                            <a:lnTo>
                              <a:pt x="2"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5" name="Freeform 2942"/>
                      <p:cNvSpPr>
                        <a:spLocks/>
                      </p:cNvSpPr>
                      <p:nvPr/>
                    </p:nvSpPr>
                    <p:spPr bwMode="auto">
                      <a:xfrm>
                        <a:off x="4436" y="2359"/>
                        <a:ext cx="316" cy="312"/>
                      </a:xfrm>
                      <a:custGeom>
                        <a:avLst/>
                        <a:gdLst/>
                        <a:ahLst/>
                        <a:cxnLst>
                          <a:cxn ang="0">
                            <a:pos x="54" y="50"/>
                          </a:cxn>
                          <a:cxn ang="0">
                            <a:pos x="6" y="54"/>
                          </a:cxn>
                          <a:cxn ang="0">
                            <a:pos x="28" y="0"/>
                          </a:cxn>
                          <a:cxn ang="0">
                            <a:pos x="22" y="2"/>
                          </a:cxn>
                          <a:cxn ang="0">
                            <a:pos x="0" y="56"/>
                          </a:cxn>
                          <a:cxn ang="0">
                            <a:pos x="52" y="54"/>
                          </a:cxn>
                          <a:cxn ang="0">
                            <a:pos x="52" y="88"/>
                          </a:cxn>
                          <a:cxn ang="0">
                            <a:pos x="314" y="312"/>
                          </a:cxn>
                          <a:cxn ang="0">
                            <a:pos x="316" y="310"/>
                          </a:cxn>
                          <a:cxn ang="0">
                            <a:pos x="54" y="86"/>
                          </a:cxn>
                          <a:cxn ang="0">
                            <a:pos x="54" y="50"/>
                          </a:cxn>
                        </a:cxnLst>
                        <a:rect l="0" t="0" r="r" b="b"/>
                        <a:pathLst>
                          <a:path w="316" h="312">
                            <a:moveTo>
                              <a:pt x="54" y="50"/>
                            </a:moveTo>
                            <a:lnTo>
                              <a:pt x="6" y="54"/>
                            </a:lnTo>
                            <a:lnTo>
                              <a:pt x="28" y="0"/>
                            </a:lnTo>
                            <a:lnTo>
                              <a:pt x="22" y="2"/>
                            </a:lnTo>
                            <a:lnTo>
                              <a:pt x="0" y="56"/>
                            </a:lnTo>
                            <a:lnTo>
                              <a:pt x="52" y="54"/>
                            </a:lnTo>
                            <a:lnTo>
                              <a:pt x="52" y="88"/>
                            </a:lnTo>
                            <a:lnTo>
                              <a:pt x="314" y="312"/>
                            </a:lnTo>
                            <a:lnTo>
                              <a:pt x="316" y="310"/>
                            </a:lnTo>
                            <a:lnTo>
                              <a:pt x="54" y="86"/>
                            </a:lnTo>
                            <a:lnTo>
                              <a:pt x="54" y="5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6" name="Freeform 2943"/>
                      <p:cNvSpPr>
                        <a:spLocks/>
                      </p:cNvSpPr>
                      <p:nvPr/>
                    </p:nvSpPr>
                    <p:spPr bwMode="auto">
                      <a:xfrm>
                        <a:off x="4258" y="1551"/>
                        <a:ext cx="12" cy="4"/>
                      </a:xfrm>
                      <a:custGeom>
                        <a:avLst/>
                        <a:gdLst/>
                        <a:ahLst/>
                        <a:cxnLst>
                          <a:cxn ang="0">
                            <a:pos x="12" y="2"/>
                          </a:cxn>
                          <a:cxn ang="0">
                            <a:pos x="6" y="0"/>
                          </a:cxn>
                          <a:cxn ang="0">
                            <a:pos x="0" y="2"/>
                          </a:cxn>
                          <a:cxn ang="0">
                            <a:pos x="6" y="4"/>
                          </a:cxn>
                          <a:cxn ang="0">
                            <a:pos x="12" y="2"/>
                          </a:cxn>
                        </a:cxnLst>
                        <a:rect l="0" t="0" r="r" b="b"/>
                        <a:pathLst>
                          <a:path w="12" h="4">
                            <a:moveTo>
                              <a:pt x="12" y="2"/>
                            </a:moveTo>
                            <a:lnTo>
                              <a:pt x="6" y="0"/>
                            </a:lnTo>
                            <a:lnTo>
                              <a:pt x="0" y="2"/>
                            </a:lnTo>
                            <a:lnTo>
                              <a:pt x="6" y="4"/>
                            </a:lnTo>
                            <a:lnTo>
                              <a:pt x="12"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7" name="Freeform 2944"/>
                      <p:cNvSpPr>
                        <a:spLocks/>
                      </p:cNvSpPr>
                      <p:nvPr/>
                    </p:nvSpPr>
                    <p:spPr bwMode="auto">
                      <a:xfrm>
                        <a:off x="3924" y="1599"/>
                        <a:ext cx="8" cy="6"/>
                      </a:xfrm>
                      <a:custGeom>
                        <a:avLst/>
                        <a:gdLst/>
                        <a:ahLst/>
                        <a:cxnLst>
                          <a:cxn ang="0">
                            <a:pos x="6" y="0"/>
                          </a:cxn>
                          <a:cxn ang="0">
                            <a:pos x="0" y="6"/>
                          </a:cxn>
                          <a:cxn ang="0">
                            <a:pos x="2" y="6"/>
                          </a:cxn>
                          <a:cxn ang="0">
                            <a:pos x="8" y="0"/>
                          </a:cxn>
                          <a:cxn ang="0">
                            <a:pos x="6" y="0"/>
                          </a:cxn>
                        </a:cxnLst>
                        <a:rect l="0" t="0" r="r" b="b"/>
                        <a:pathLst>
                          <a:path w="8" h="6">
                            <a:moveTo>
                              <a:pt x="6" y="0"/>
                            </a:moveTo>
                            <a:lnTo>
                              <a:pt x="0" y="6"/>
                            </a:lnTo>
                            <a:lnTo>
                              <a:pt x="2" y="6"/>
                            </a:lnTo>
                            <a:lnTo>
                              <a:pt x="8" y="0"/>
                            </a:lnTo>
                            <a:lnTo>
                              <a:pt x="6"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8" name="Freeform 2945"/>
                      <p:cNvSpPr>
                        <a:spLocks/>
                      </p:cNvSpPr>
                      <p:nvPr/>
                    </p:nvSpPr>
                    <p:spPr bwMode="auto">
                      <a:xfrm>
                        <a:off x="3926" y="1553"/>
                        <a:ext cx="338" cy="342"/>
                      </a:xfrm>
                      <a:custGeom>
                        <a:avLst/>
                        <a:gdLst/>
                        <a:ahLst/>
                        <a:cxnLst>
                          <a:cxn ang="0">
                            <a:pos x="258" y="342"/>
                          </a:cxn>
                          <a:cxn ang="0">
                            <a:pos x="258" y="340"/>
                          </a:cxn>
                          <a:cxn ang="0">
                            <a:pos x="262" y="340"/>
                          </a:cxn>
                          <a:cxn ang="0">
                            <a:pos x="196" y="46"/>
                          </a:cxn>
                          <a:cxn ang="0">
                            <a:pos x="338" y="2"/>
                          </a:cxn>
                          <a:cxn ang="0">
                            <a:pos x="332" y="0"/>
                          </a:cxn>
                          <a:cxn ang="0">
                            <a:pos x="194" y="42"/>
                          </a:cxn>
                          <a:cxn ang="0">
                            <a:pos x="6" y="46"/>
                          </a:cxn>
                          <a:cxn ang="0">
                            <a:pos x="0" y="52"/>
                          </a:cxn>
                          <a:cxn ang="0">
                            <a:pos x="190" y="46"/>
                          </a:cxn>
                          <a:cxn ang="0">
                            <a:pos x="258" y="342"/>
                          </a:cxn>
                        </a:cxnLst>
                        <a:rect l="0" t="0" r="r" b="b"/>
                        <a:pathLst>
                          <a:path w="338" h="342">
                            <a:moveTo>
                              <a:pt x="258" y="342"/>
                            </a:moveTo>
                            <a:lnTo>
                              <a:pt x="258" y="340"/>
                            </a:lnTo>
                            <a:lnTo>
                              <a:pt x="262" y="340"/>
                            </a:lnTo>
                            <a:lnTo>
                              <a:pt x="196" y="46"/>
                            </a:lnTo>
                            <a:lnTo>
                              <a:pt x="338" y="2"/>
                            </a:lnTo>
                            <a:lnTo>
                              <a:pt x="332" y="0"/>
                            </a:lnTo>
                            <a:lnTo>
                              <a:pt x="194" y="42"/>
                            </a:lnTo>
                            <a:lnTo>
                              <a:pt x="6" y="46"/>
                            </a:lnTo>
                            <a:lnTo>
                              <a:pt x="0" y="52"/>
                            </a:lnTo>
                            <a:lnTo>
                              <a:pt x="190" y="46"/>
                            </a:lnTo>
                            <a:lnTo>
                              <a:pt x="258" y="34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19" name="Freeform 2946"/>
                      <p:cNvSpPr>
                        <a:spLocks/>
                      </p:cNvSpPr>
                      <p:nvPr/>
                    </p:nvSpPr>
                    <p:spPr bwMode="auto">
                      <a:xfrm>
                        <a:off x="3914" y="1897"/>
                        <a:ext cx="278" cy="234"/>
                      </a:xfrm>
                      <a:custGeom>
                        <a:avLst/>
                        <a:gdLst/>
                        <a:ahLst/>
                        <a:cxnLst>
                          <a:cxn ang="0">
                            <a:pos x="274" y="12"/>
                          </a:cxn>
                          <a:cxn ang="0">
                            <a:pos x="236" y="52"/>
                          </a:cxn>
                          <a:cxn ang="0">
                            <a:pos x="186" y="160"/>
                          </a:cxn>
                          <a:cxn ang="0">
                            <a:pos x="158" y="146"/>
                          </a:cxn>
                          <a:cxn ang="0">
                            <a:pos x="78" y="200"/>
                          </a:cxn>
                          <a:cxn ang="0">
                            <a:pos x="54" y="186"/>
                          </a:cxn>
                          <a:cxn ang="0">
                            <a:pos x="0" y="230"/>
                          </a:cxn>
                          <a:cxn ang="0">
                            <a:pos x="0" y="234"/>
                          </a:cxn>
                          <a:cxn ang="0">
                            <a:pos x="54" y="190"/>
                          </a:cxn>
                          <a:cxn ang="0">
                            <a:pos x="78" y="206"/>
                          </a:cxn>
                          <a:cxn ang="0">
                            <a:pos x="158" y="150"/>
                          </a:cxn>
                          <a:cxn ang="0">
                            <a:pos x="188" y="164"/>
                          </a:cxn>
                          <a:cxn ang="0">
                            <a:pos x="238" y="54"/>
                          </a:cxn>
                          <a:cxn ang="0">
                            <a:pos x="278" y="14"/>
                          </a:cxn>
                          <a:cxn ang="0">
                            <a:pos x="274" y="2"/>
                          </a:cxn>
                          <a:cxn ang="0">
                            <a:pos x="270" y="0"/>
                          </a:cxn>
                          <a:cxn ang="0">
                            <a:pos x="274" y="12"/>
                          </a:cxn>
                        </a:cxnLst>
                        <a:rect l="0" t="0" r="r" b="b"/>
                        <a:pathLst>
                          <a:path w="278" h="234">
                            <a:moveTo>
                              <a:pt x="274" y="12"/>
                            </a:moveTo>
                            <a:lnTo>
                              <a:pt x="236" y="52"/>
                            </a:lnTo>
                            <a:lnTo>
                              <a:pt x="186" y="160"/>
                            </a:lnTo>
                            <a:lnTo>
                              <a:pt x="158" y="146"/>
                            </a:lnTo>
                            <a:lnTo>
                              <a:pt x="78" y="200"/>
                            </a:lnTo>
                            <a:lnTo>
                              <a:pt x="54" y="186"/>
                            </a:lnTo>
                            <a:lnTo>
                              <a:pt x="0" y="230"/>
                            </a:lnTo>
                            <a:lnTo>
                              <a:pt x="0" y="234"/>
                            </a:lnTo>
                            <a:lnTo>
                              <a:pt x="54" y="190"/>
                            </a:lnTo>
                            <a:lnTo>
                              <a:pt x="78" y="206"/>
                            </a:lnTo>
                            <a:lnTo>
                              <a:pt x="158" y="150"/>
                            </a:lnTo>
                            <a:lnTo>
                              <a:pt x="188" y="164"/>
                            </a:lnTo>
                            <a:lnTo>
                              <a:pt x="238" y="54"/>
                            </a:lnTo>
                            <a:lnTo>
                              <a:pt x="278" y="14"/>
                            </a:lnTo>
                            <a:lnTo>
                              <a:pt x="274" y="2"/>
                            </a:lnTo>
                            <a:lnTo>
                              <a:pt x="270" y="0"/>
                            </a:lnTo>
                            <a:lnTo>
                              <a:pt x="274" y="1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0" name="Freeform 2947"/>
                      <p:cNvSpPr>
                        <a:spLocks/>
                      </p:cNvSpPr>
                      <p:nvPr/>
                    </p:nvSpPr>
                    <p:spPr bwMode="auto">
                      <a:xfrm>
                        <a:off x="4808" y="1695"/>
                        <a:ext cx="2" cy="2"/>
                      </a:xfrm>
                      <a:custGeom>
                        <a:avLst/>
                        <a:gdLst/>
                        <a:ahLst/>
                        <a:cxnLst>
                          <a:cxn ang="0">
                            <a:pos x="0" y="0"/>
                          </a:cxn>
                          <a:cxn ang="0">
                            <a:pos x="0" y="2"/>
                          </a:cxn>
                          <a:cxn ang="0">
                            <a:pos x="2" y="2"/>
                          </a:cxn>
                          <a:cxn ang="0">
                            <a:pos x="0" y="0"/>
                          </a:cxn>
                        </a:cxnLst>
                        <a:rect l="0" t="0" r="r" b="b"/>
                        <a:pathLst>
                          <a:path w="2" h="2">
                            <a:moveTo>
                              <a:pt x="0" y="0"/>
                            </a:moveTo>
                            <a:lnTo>
                              <a:pt x="0" y="2"/>
                            </a:lnTo>
                            <a:lnTo>
                              <a:pt x="2" y="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1" name="Freeform 2948"/>
                      <p:cNvSpPr>
                        <a:spLocks/>
                      </p:cNvSpPr>
                      <p:nvPr/>
                    </p:nvSpPr>
                    <p:spPr bwMode="auto">
                      <a:xfrm>
                        <a:off x="4184" y="1895"/>
                        <a:ext cx="1" cy="2"/>
                      </a:xfrm>
                      <a:custGeom>
                        <a:avLst/>
                        <a:gdLst/>
                        <a:ahLst/>
                        <a:cxnLst>
                          <a:cxn ang="0">
                            <a:pos x="0" y="2"/>
                          </a:cxn>
                          <a:cxn ang="0">
                            <a:pos x="0" y="2"/>
                          </a:cxn>
                          <a:cxn ang="0">
                            <a:pos x="0" y="0"/>
                          </a:cxn>
                          <a:cxn ang="0">
                            <a:pos x="0" y="2"/>
                          </a:cxn>
                        </a:cxnLst>
                        <a:rect l="0" t="0" r="r" b="b"/>
                        <a:pathLst>
                          <a:path h="2">
                            <a:moveTo>
                              <a:pt x="0" y="2"/>
                            </a:moveTo>
                            <a:lnTo>
                              <a:pt x="0" y="2"/>
                            </a:lnTo>
                            <a:lnTo>
                              <a:pt x="0" y="0"/>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2" name="Freeform 2949"/>
                      <p:cNvSpPr>
                        <a:spLocks/>
                      </p:cNvSpPr>
                      <p:nvPr/>
                    </p:nvSpPr>
                    <p:spPr bwMode="auto">
                      <a:xfrm>
                        <a:off x="4188" y="1469"/>
                        <a:ext cx="336" cy="534"/>
                      </a:xfrm>
                      <a:custGeom>
                        <a:avLst/>
                        <a:gdLst/>
                        <a:ahLst/>
                        <a:cxnLst>
                          <a:cxn ang="0">
                            <a:pos x="106" y="466"/>
                          </a:cxn>
                          <a:cxn ang="0">
                            <a:pos x="196" y="454"/>
                          </a:cxn>
                          <a:cxn ang="0">
                            <a:pos x="220" y="470"/>
                          </a:cxn>
                          <a:cxn ang="0">
                            <a:pos x="234" y="512"/>
                          </a:cxn>
                          <a:cxn ang="0">
                            <a:pos x="286" y="534"/>
                          </a:cxn>
                          <a:cxn ang="0">
                            <a:pos x="288" y="532"/>
                          </a:cxn>
                          <a:cxn ang="0">
                            <a:pos x="236" y="510"/>
                          </a:cxn>
                          <a:cxn ang="0">
                            <a:pos x="226" y="474"/>
                          </a:cxn>
                          <a:cxn ang="0">
                            <a:pos x="232" y="480"/>
                          </a:cxn>
                          <a:cxn ang="0">
                            <a:pos x="290" y="348"/>
                          </a:cxn>
                          <a:cxn ang="0">
                            <a:pos x="324" y="288"/>
                          </a:cxn>
                          <a:cxn ang="0">
                            <a:pos x="334" y="210"/>
                          </a:cxn>
                          <a:cxn ang="0">
                            <a:pos x="334" y="208"/>
                          </a:cxn>
                          <a:cxn ang="0">
                            <a:pos x="334" y="208"/>
                          </a:cxn>
                          <a:cxn ang="0">
                            <a:pos x="336" y="200"/>
                          </a:cxn>
                          <a:cxn ang="0">
                            <a:pos x="262" y="0"/>
                          </a:cxn>
                          <a:cxn ang="0">
                            <a:pos x="260" y="6"/>
                          </a:cxn>
                          <a:cxn ang="0">
                            <a:pos x="330" y="202"/>
                          </a:cxn>
                          <a:cxn ang="0">
                            <a:pos x="320" y="286"/>
                          </a:cxn>
                          <a:cxn ang="0">
                            <a:pos x="288" y="346"/>
                          </a:cxn>
                          <a:cxn ang="0">
                            <a:pos x="232" y="470"/>
                          </a:cxn>
                          <a:cxn ang="0">
                            <a:pos x="198" y="450"/>
                          </a:cxn>
                          <a:cxn ang="0">
                            <a:pos x="106" y="462"/>
                          </a:cxn>
                          <a:cxn ang="0">
                            <a:pos x="0" y="424"/>
                          </a:cxn>
                          <a:cxn ang="0">
                            <a:pos x="0" y="430"/>
                          </a:cxn>
                          <a:cxn ang="0">
                            <a:pos x="106" y="466"/>
                          </a:cxn>
                        </a:cxnLst>
                        <a:rect l="0" t="0" r="r" b="b"/>
                        <a:pathLst>
                          <a:path w="336" h="534">
                            <a:moveTo>
                              <a:pt x="106" y="466"/>
                            </a:moveTo>
                            <a:lnTo>
                              <a:pt x="196" y="454"/>
                            </a:lnTo>
                            <a:lnTo>
                              <a:pt x="220" y="470"/>
                            </a:lnTo>
                            <a:lnTo>
                              <a:pt x="234" y="512"/>
                            </a:lnTo>
                            <a:lnTo>
                              <a:pt x="286" y="534"/>
                            </a:lnTo>
                            <a:lnTo>
                              <a:pt x="288" y="532"/>
                            </a:lnTo>
                            <a:lnTo>
                              <a:pt x="236" y="510"/>
                            </a:lnTo>
                            <a:lnTo>
                              <a:pt x="226" y="474"/>
                            </a:lnTo>
                            <a:lnTo>
                              <a:pt x="232" y="480"/>
                            </a:lnTo>
                            <a:lnTo>
                              <a:pt x="290" y="348"/>
                            </a:lnTo>
                            <a:lnTo>
                              <a:pt x="324" y="288"/>
                            </a:lnTo>
                            <a:lnTo>
                              <a:pt x="334" y="210"/>
                            </a:lnTo>
                            <a:lnTo>
                              <a:pt x="334" y="208"/>
                            </a:lnTo>
                            <a:lnTo>
                              <a:pt x="334" y="208"/>
                            </a:lnTo>
                            <a:lnTo>
                              <a:pt x="336" y="200"/>
                            </a:lnTo>
                            <a:lnTo>
                              <a:pt x="262" y="0"/>
                            </a:lnTo>
                            <a:lnTo>
                              <a:pt x="260" y="6"/>
                            </a:lnTo>
                            <a:lnTo>
                              <a:pt x="330" y="202"/>
                            </a:lnTo>
                            <a:lnTo>
                              <a:pt x="320" y="286"/>
                            </a:lnTo>
                            <a:lnTo>
                              <a:pt x="288" y="346"/>
                            </a:lnTo>
                            <a:lnTo>
                              <a:pt x="232" y="470"/>
                            </a:lnTo>
                            <a:lnTo>
                              <a:pt x="198" y="450"/>
                            </a:lnTo>
                            <a:lnTo>
                              <a:pt x="106" y="462"/>
                            </a:lnTo>
                            <a:lnTo>
                              <a:pt x="0" y="424"/>
                            </a:lnTo>
                            <a:lnTo>
                              <a:pt x="0" y="430"/>
                            </a:lnTo>
                            <a:lnTo>
                              <a:pt x="106" y="46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3" name="Freeform 2950"/>
                      <p:cNvSpPr>
                        <a:spLocks/>
                      </p:cNvSpPr>
                      <p:nvPr/>
                    </p:nvSpPr>
                    <p:spPr bwMode="auto">
                      <a:xfrm>
                        <a:off x="4478" y="1699"/>
                        <a:ext cx="330" cy="340"/>
                      </a:xfrm>
                      <a:custGeom>
                        <a:avLst/>
                        <a:gdLst/>
                        <a:ahLst/>
                        <a:cxnLst>
                          <a:cxn ang="0">
                            <a:pos x="328" y="0"/>
                          </a:cxn>
                          <a:cxn ang="0">
                            <a:pos x="312" y="22"/>
                          </a:cxn>
                          <a:cxn ang="0">
                            <a:pos x="272" y="22"/>
                          </a:cxn>
                          <a:cxn ang="0">
                            <a:pos x="230" y="84"/>
                          </a:cxn>
                          <a:cxn ang="0">
                            <a:pos x="202" y="154"/>
                          </a:cxn>
                          <a:cxn ang="0">
                            <a:pos x="172" y="130"/>
                          </a:cxn>
                          <a:cxn ang="0">
                            <a:pos x="142" y="294"/>
                          </a:cxn>
                          <a:cxn ang="0">
                            <a:pos x="72" y="336"/>
                          </a:cxn>
                          <a:cxn ang="0">
                            <a:pos x="0" y="304"/>
                          </a:cxn>
                          <a:cxn ang="0">
                            <a:pos x="0" y="304"/>
                          </a:cxn>
                          <a:cxn ang="0">
                            <a:pos x="0" y="306"/>
                          </a:cxn>
                          <a:cxn ang="0">
                            <a:pos x="72" y="340"/>
                          </a:cxn>
                          <a:cxn ang="0">
                            <a:pos x="144" y="296"/>
                          </a:cxn>
                          <a:cxn ang="0">
                            <a:pos x="174" y="132"/>
                          </a:cxn>
                          <a:cxn ang="0">
                            <a:pos x="202" y="158"/>
                          </a:cxn>
                          <a:cxn ang="0">
                            <a:pos x="232" y="84"/>
                          </a:cxn>
                          <a:cxn ang="0">
                            <a:pos x="274" y="26"/>
                          </a:cxn>
                          <a:cxn ang="0">
                            <a:pos x="312" y="26"/>
                          </a:cxn>
                          <a:cxn ang="0">
                            <a:pos x="330" y="0"/>
                          </a:cxn>
                          <a:cxn ang="0">
                            <a:pos x="330" y="0"/>
                          </a:cxn>
                          <a:cxn ang="0">
                            <a:pos x="328" y="0"/>
                          </a:cxn>
                        </a:cxnLst>
                        <a:rect l="0" t="0" r="r" b="b"/>
                        <a:pathLst>
                          <a:path w="330" h="340">
                            <a:moveTo>
                              <a:pt x="328" y="0"/>
                            </a:moveTo>
                            <a:lnTo>
                              <a:pt x="312" y="22"/>
                            </a:lnTo>
                            <a:lnTo>
                              <a:pt x="272" y="22"/>
                            </a:lnTo>
                            <a:lnTo>
                              <a:pt x="230" y="84"/>
                            </a:lnTo>
                            <a:lnTo>
                              <a:pt x="202" y="154"/>
                            </a:lnTo>
                            <a:lnTo>
                              <a:pt x="172" y="130"/>
                            </a:lnTo>
                            <a:lnTo>
                              <a:pt x="142" y="294"/>
                            </a:lnTo>
                            <a:lnTo>
                              <a:pt x="72" y="336"/>
                            </a:lnTo>
                            <a:lnTo>
                              <a:pt x="0" y="304"/>
                            </a:lnTo>
                            <a:lnTo>
                              <a:pt x="0" y="304"/>
                            </a:lnTo>
                            <a:lnTo>
                              <a:pt x="0" y="306"/>
                            </a:lnTo>
                            <a:lnTo>
                              <a:pt x="72" y="340"/>
                            </a:lnTo>
                            <a:lnTo>
                              <a:pt x="144" y="296"/>
                            </a:lnTo>
                            <a:lnTo>
                              <a:pt x="174" y="132"/>
                            </a:lnTo>
                            <a:lnTo>
                              <a:pt x="202" y="158"/>
                            </a:lnTo>
                            <a:lnTo>
                              <a:pt x="232" y="84"/>
                            </a:lnTo>
                            <a:lnTo>
                              <a:pt x="274" y="26"/>
                            </a:lnTo>
                            <a:lnTo>
                              <a:pt x="312" y="26"/>
                            </a:lnTo>
                            <a:lnTo>
                              <a:pt x="330" y="0"/>
                            </a:lnTo>
                            <a:lnTo>
                              <a:pt x="330" y="0"/>
                            </a:lnTo>
                            <a:lnTo>
                              <a:pt x="328"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4" name="Freeform 2951"/>
                      <p:cNvSpPr>
                        <a:spLocks/>
                      </p:cNvSpPr>
                      <p:nvPr/>
                    </p:nvSpPr>
                    <p:spPr bwMode="auto">
                      <a:xfrm>
                        <a:off x="4474" y="2001"/>
                        <a:ext cx="4" cy="4"/>
                      </a:xfrm>
                      <a:custGeom>
                        <a:avLst/>
                        <a:gdLst/>
                        <a:ahLst/>
                        <a:cxnLst>
                          <a:cxn ang="0">
                            <a:pos x="4" y="2"/>
                          </a:cxn>
                          <a:cxn ang="0">
                            <a:pos x="2" y="0"/>
                          </a:cxn>
                          <a:cxn ang="0">
                            <a:pos x="0" y="2"/>
                          </a:cxn>
                          <a:cxn ang="0">
                            <a:pos x="4" y="4"/>
                          </a:cxn>
                          <a:cxn ang="0">
                            <a:pos x="4" y="2"/>
                          </a:cxn>
                          <a:cxn ang="0">
                            <a:pos x="4" y="2"/>
                          </a:cxn>
                        </a:cxnLst>
                        <a:rect l="0" t="0" r="r" b="b"/>
                        <a:pathLst>
                          <a:path w="4" h="4">
                            <a:moveTo>
                              <a:pt x="4" y="2"/>
                            </a:moveTo>
                            <a:lnTo>
                              <a:pt x="2" y="0"/>
                            </a:lnTo>
                            <a:lnTo>
                              <a:pt x="0" y="2"/>
                            </a:lnTo>
                            <a:lnTo>
                              <a:pt x="4" y="4"/>
                            </a:lnTo>
                            <a:lnTo>
                              <a:pt x="4" y="2"/>
                            </a:lnTo>
                            <a:lnTo>
                              <a:pt x="4"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5" name="Freeform 2952"/>
                      <p:cNvSpPr>
                        <a:spLocks/>
                      </p:cNvSpPr>
                      <p:nvPr/>
                    </p:nvSpPr>
                    <p:spPr bwMode="auto">
                      <a:xfrm>
                        <a:off x="4184" y="1893"/>
                        <a:ext cx="4" cy="6"/>
                      </a:xfrm>
                      <a:custGeom>
                        <a:avLst/>
                        <a:gdLst/>
                        <a:ahLst/>
                        <a:cxnLst>
                          <a:cxn ang="0">
                            <a:pos x="0" y="2"/>
                          </a:cxn>
                          <a:cxn ang="0">
                            <a:pos x="0" y="4"/>
                          </a:cxn>
                          <a:cxn ang="0">
                            <a:pos x="4" y="6"/>
                          </a:cxn>
                          <a:cxn ang="0">
                            <a:pos x="4" y="0"/>
                          </a:cxn>
                          <a:cxn ang="0">
                            <a:pos x="0" y="0"/>
                          </a:cxn>
                          <a:cxn ang="0">
                            <a:pos x="0" y="2"/>
                          </a:cxn>
                        </a:cxnLst>
                        <a:rect l="0" t="0" r="r" b="b"/>
                        <a:pathLst>
                          <a:path w="4" h="6">
                            <a:moveTo>
                              <a:pt x="0" y="2"/>
                            </a:moveTo>
                            <a:lnTo>
                              <a:pt x="0" y="4"/>
                            </a:lnTo>
                            <a:lnTo>
                              <a:pt x="4" y="6"/>
                            </a:lnTo>
                            <a:lnTo>
                              <a:pt x="4" y="0"/>
                            </a:lnTo>
                            <a:lnTo>
                              <a:pt x="0" y="0"/>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6" name="Freeform 2953"/>
                      <p:cNvSpPr>
                        <a:spLocks/>
                      </p:cNvSpPr>
                      <p:nvPr/>
                    </p:nvSpPr>
                    <p:spPr bwMode="auto">
                      <a:xfrm>
                        <a:off x="5064" y="1789"/>
                        <a:ext cx="4" cy="6"/>
                      </a:xfrm>
                      <a:custGeom>
                        <a:avLst/>
                        <a:gdLst/>
                        <a:ahLst/>
                        <a:cxnLst>
                          <a:cxn ang="0">
                            <a:pos x="4" y="6"/>
                          </a:cxn>
                          <a:cxn ang="0">
                            <a:pos x="4" y="0"/>
                          </a:cxn>
                          <a:cxn ang="0">
                            <a:pos x="2" y="2"/>
                          </a:cxn>
                          <a:cxn ang="0">
                            <a:pos x="0" y="6"/>
                          </a:cxn>
                          <a:cxn ang="0">
                            <a:pos x="4" y="6"/>
                          </a:cxn>
                        </a:cxnLst>
                        <a:rect l="0" t="0" r="r" b="b"/>
                        <a:pathLst>
                          <a:path w="4" h="6">
                            <a:moveTo>
                              <a:pt x="4" y="6"/>
                            </a:moveTo>
                            <a:lnTo>
                              <a:pt x="4" y="0"/>
                            </a:lnTo>
                            <a:lnTo>
                              <a:pt x="2" y="2"/>
                            </a:lnTo>
                            <a:lnTo>
                              <a:pt x="0" y="6"/>
                            </a:lnTo>
                            <a:lnTo>
                              <a:pt x="4"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7" name="Freeform 2954"/>
                      <p:cNvSpPr>
                        <a:spLocks/>
                      </p:cNvSpPr>
                      <p:nvPr/>
                    </p:nvSpPr>
                    <p:spPr bwMode="auto">
                      <a:xfrm>
                        <a:off x="4808" y="1697"/>
                        <a:ext cx="258" cy="118"/>
                      </a:xfrm>
                      <a:custGeom>
                        <a:avLst/>
                        <a:gdLst/>
                        <a:ahLst/>
                        <a:cxnLst>
                          <a:cxn ang="0">
                            <a:pos x="54" y="106"/>
                          </a:cxn>
                          <a:cxn ang="0">
                            <a:pos x="64" y="26"/>
                          </a:cxn>
                          <a:cxn ang="0">
                            <a:pos x="2" y="0"/>
                          </a:cxn>
                          <a:cxn ang="0">
                            <a:pos x="2" y="0"/>
                          </a:cxn>
                          <a:cxn ang="0">
                            <a:pos x="2" y="2"/>
                          </a:cxn>
                          <a:cxn ang="0">
                            <a:pos x="0" y="2"/>
                          </a:cxn>
                          <a:cxn ang="0">
                            <a:pos x="60" y="28"/>
                          </a:cxn>
                          <a:cxn ang="0">
                            <a:pos x="50" y="108"/>
                          </a:cxn>
                          <a:cxn ang="0">
                            <a:pos x="172" y="118"/>
                          </a:cxn>
                          <a:cxn ang="0">
                            <a:pos x="256" y="98"/>
                          </a:cxn>
                          <a:cxn ang="0">
                            <a:pos x="258" y="94"/>
                          </a:cxn>
                          <a:cxn ang="0">
                            <a:pos x="176" y="116"/>
                          </a:cxn>
                          <a:cxn ang="0">
                            <a:pos x="54" y="106"/>
                          </a:cxn>
                        </a:cxnLst>
                        <a:rect l="0" t="0" r="r" b="b"/>
                        <a:pathLst>
                          <a:path w="258" h="118">
                            <a:moveTo>
                              <a:pt x="54" y="106"/>
                            </a:moveTo>
                            <a:lnTo>
                              <a:pt x="64" y="26"/>
                            </a:lnTo>
                            <a:lnTo>
                              <a:pt x="2" y="0"/>
                            </a:lnTo>
                            <a:lnTo>
                              <a:pt x="2" y="0"/>
                            </a:lnTo>
                            <a:lnTo>
                              <a:pt x="2" y="2"/>
                            </a:lnTo>
                            <a:lnTo>
                              <a:pt x="0" y="2"/>
                            </a:lnTo>
                            <a:lnTo>
                              <a:pt x="60" y="28"/>
                            </a:lnTo>
                            <a:lnTo>
                              <a:pt x="50" y="108"/>
                            </a:lnTo>
                            <a:lnTo>
                              <a:pt x="172" y="118"/>
                            </a:lnTo>
                            <a:lnTo>
                              <a:pt x="256" y="98"/>
                            </a:lnTo>
                            <a:lnTo>
                              <a:pt x="258" y="94"/>
                            </a:lnTo>
                            <a:lnTo>
                              <a:pt x="176" y="116"/>
                            </a:lnTo>
                            <a:lnTo>
                              <a:pt x="54" y="106"/>
                            </a:lnTo>
                            <a:close/>
                          </a:path>
                        </a:pathLst>
                      </a:custGeom>
                      <a:solidFill>
                        <a:srgbClr val="73B632"/>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8" name="Freeform 2955"/>
                      <p:cNvSpPr>
                        <a:spLocks/>
                      </p:cNvSpPr>
                      <p:nvPr/>
                    </p:nvSpPr>
                    <p:spPr bwMode="auto">
                      <a:xfrm>
                        <a:off x="4522" y="1673"/>
                        <a:ext cx="286" cy="72"/>
                      </a:xfrm>
                      <a:custGeom>
                        <a:avLst/>
                        <a:gdLst/>
                        <a:ahLst/>
                        <a:cxnLst>
                          <a:cxn ang="0">
                            <a:pos x="18" y="56"/>
                          </a:cxn>
                          <a:cxn ang="0">
                            <a:pos x="106" y="26"/>
                          </a:cxn>
                          <a:cxn ang="0">
                            <a:pos x="132" y="72"/>
                          </a:cxn>
                          <a:cxn ang="0">
                            <a:pos x="238" y="16"/>
                          </a:cxn>
                          <a:cxn ang="0">
                            <a:pos x="284" y="26"/>
                          </a:cxn>
                          <a:cxn ang="0">
                            <a:pos x="286" y="24"/>
                          </a:cxn>
                          <a:cxn ang="0">
                            <a:pos x="234" y="12"/>
                          </a:cxn>
                          <a:cxn ang="0">
                            <a:pos x="132" y="68"/>
                          </a:cxn>
                          <a:cxn ang="0">
                            <a:pos x="108" y="26"/>
                          </a:cxn>
                          <a:cxn ang="0">
                            <a:pos x="108" y="26"/>
                          </a:cxn>
                          <a:cxn ang="0">
                            <a:pos x="106" y="24"/>
                          </a:cxn>
                          <a:cxn ang="0">
                            <a:pos x="20" y="50"/>
                          </a:cxn>
                          <a:cxn ang="0">
                            <a:pos x="2" y="0"/>
                          </a:cxn>
                          <a:cxn ang="0">
                            <a:pos x="0" y="4"/>
                          </a:cxn>
                          <a:cxn ang="0">
                            <a:pos x="0" y="6"/>
                          </a:cxn>
                          <a:cxn ang="0">
                            <a:pos x="18" y="56"/>
                          </a:cxn>
                        </a:cxnLst>
                        <a:rect l="0" t="0" r="r" b="b"/>
                        <a:pathLst>
                          <a:path w="286" h="72">
                            <a:moveTo>
                              <a:pt x="18" y="56"/>
                            </a:moveTo>
                            <a:lnTo>
                              <a:pt x="106" y="26"/>
                            </a:lnTo>
                            <a:lnTo>
                              <a:pt x="132" y="72"/>
                            </a:lnTo>
                            <a:lnTo>
                              <a:pt x="238" y="16"/>
                            </a:lnTo>
                            <a:lnTo>
                              <a:pt x="284" y="26"/>
                            </a:lnTo>
                            <a:lnTo>
                              <a:pt x="286" y="24"/>
                            </a:lnTo>
                            <a:lnTo>
                              <a:pt x="234" y="12"/>
                            </a:lnTo>
                            <a:lnTo>
                              <a:pt x="132" y="68"/>
                            </a:lnTo>
                            <a:lnTo>
                              <a:pt x="108" y="26"/>
                            </a:lnTo>
                            <a:lnTo>
                              <a:pt x="108" y="26"/>
                            </a:lnTo>
                            <a:lnTo>
                              <a:pt x="106" y="24"/>
                            </a:lnTo>
                            <a:lnTo>
                              <a:pt x="20" y="50"/>
                            </a:lnTo>
                            <a:lnTo>
                              <a:pt x="2" y="0"/>
                            </a:lnTo>
                            <a:lnTo>
                              <a:pt x="0" y="4"/>
                            </a:lnTo>
                            <a:lnTo>
                              <a:pt x="0" y="6"/>
                            </a:lnTo>
                            <a:lnTo>
                              <a:pt x="18" y="5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29" name="Freeform 2956"/>
                      <p:cNvSpPr>
                        <a:spLocks/>
                      </p:cNvSpPr>
                      <p:nvPr/>
                    </p:nvSpPr>
                    <p:spPr bwMode="auto">
                      <a:xfrm>
                        <a:off x="4806" y="1697"/>
                        <a:ext cx="4" cy="2"/>
                      </a:xfrm>
                      <a:custGeom>
                        <a:avLst/>
                        <a:gdLst/>
                        <a:ahLst/>
                        <a:cxnLst>
                          <a:cxn ang="0">
                            <a:pos x="2" y="2"/>
                          </a:cxn>
                          <a:cxn ang="0">
                            <a:pos x="2" y="2"/>
                          </a:cxn>
                          <a:cxn ang="0">
                            <a:pos x="4" y="2"/>
                          </a:cxn>
                          <a:cxn ang="0">
                            <a:pos x="4" y="0"/>
                          </a:cxn>
                          <a:cxn ang="0">
                            <a:pos x="2" y="0"/>
                          </a:cxn>
                          <a:cxn ang="0">
                            <a:pos x="0" y="2"/>
                          </a:cxn>
                          <a:cxn ang="0">
                            <a:pos x="2" y="2"/>
                          </a:cxn>
                        </a:cxnLst>
                        <a:rect l="0" t="0" r="r" b="b"/>
                        <a:pathLst>
                          <a:path w="4" h="2">
                            <a:moveTo>
                              <a:pt x="2" y="2"/>
                            </a:moveTo>
                            <a:lnTo>
                              <a:pt x="2" y="2"/>
                            </a:lnTo>
                            <a:lnTo>
                              <a:pt x="4" y="2"/>
                            </a:lnTo>
                            <a:lnTo>
                              <a:pt x="4" y="0"/>
                            </a:lnTo>
                            <a:lnTo>
                              <a:pt x="2" y="0"/>
                            </a:lnTo>
                            <a:lnTo>
                              <a:pt x="0" y="2"/>
                            </a:lnTo>
                            <a:lnTo>
                              <a:pt x="2"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0" name="Rectangle 2957"/>
                      <p:cNvSpPr>
                        <a:spLocks noChangeArrowheads="1"/>
                      </p:cNvSpPr>
                      <p:nvPr/>
                    </p:nvSpPr>
                    <p:spPr bwMode="auto">
                      <a:xfrm>
                        <a:off x="4522" y="1677"/>
                        <a:ext cx="1" cy="2"/>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1" name="Freeform 2958"/>
                      <p:cNvSpPr>
                        <a:spLocks/>
                      </p:cNvSpPr>
                      <p:nvPr/>
                    </p:nvSpPr>
                    <p:spPr bwMode="auto">
                      <a:xfrm>
                        <a:off x="4516" y="1321"/>
                        <a:ext cx="490" cy="270"/>
                      </a:xfrm>
                      <a:custGeom>
                        <a:avLst/>
                        <a:gdLst/>
                        <a:ahLst/>
                        <a:cxnLst>
                          <a:cxn ang="0">
                            <a:pos x="462" y="258"/>
                          </a:cxn>
                          <a:cxn ang="0">
                            <a:pos x="490" y="190"/>
                          </a:cxn>
                          <a:cxn ang="0">
                            <a:pos x="452" y="138"/>
                          </a:cxn>
                          <a:cxn ang="0">
                            <a:pos x="462" y="68"/>
                          </a:cxn>
                          <a:cxn ang="0">
                            <a:pos x="382" y="0"/>
                          </a:cxn>
                          <a:cxn ang="0">
                            <a:pos x="18" y="120"/>
                          </a:cxn>
                          <a:cxn ang="0">
                            <a:pos x="2" y="74"/>
                          </a:cxn>
                          <a:cxn ang="0">
                            <a:pos x="0" y="76"/>
                          </a:cxn>
                          <a:cxn ang="0">
                            <a:pos x="16" y="124"/>
                          </a:cxn>
                          <a:cxn ang="0">
                            <a:pos x="382" y="4"/>
                          </a:cxn>
                          <a:cxn ang="0">
                            <a:pos x="458" y="70"/>
                          </a:cxn>
                          <a:cxn ang="0">
                            <a:pos x="448" y="138"/>
                          </a:cxn>
                          <a:cxn ang="0">
                            <a:pos x="488" y="190"/>
                          </a:cxn>
                          <a:cxn ang="0">
                            <a:pos x="458" y="256"/>
                          </a:cxn>
                          <a:cxn ang="0">
                            <a:pos x="428" y="266"/>
                          </a:cxn>
                          <a:cxn ang="0">
                            <a:pos x="430" y="270"/>
                          </a:cxn>
                          <a:cxn ang="0">
                            <a:pos x="462" y="258"/>
                          </a:cxn>
                        </a:cxnLst>
                        <a:rect l="0" t="0" r="r" b="b"/>
                        <a:pathLst>
                          <a:path w="490" h="270">
                            <a:moveTo>
                              <a:pt x="462" y="258"/>
                            </a:moveTo>
                            <a:lnTo>
                              <a:pt x="490" y="190"/>
                            </a:lnTo>
                            <a:lnTo>
                              <a:pt x="452" y="138"/>
                            </a:lnTo>
                            <a:lnTo>
                              <a:pt x="462" y="68"/>
                            </a:lnTo>
                            <a:lnTo>
                              <a:pt x="382" y="0"/>
                            </a:lnTo>
                            <a:lnTo>
                              <a:pt x="18" y="120"/>
                            </a:lnTo>
                            <a:lnTo>
                              <a:pt x="2" y="74"/>
                            </a:lnTo>
                            <a:lnTo>
                              <a:pt x="0" y="76"/>
                            </a:lnTo>
                            <a:lnTo>
                              <a:pt x="16" y="124"/>
                            </a:lnTo>
                            <a:lnTo>
                              <a:pt x="382" y="4"/>
                            </a:lnTo>
                            <a:lnTo>
                              <a:pt x="458" y="70"/>
                            </a:lnTo>
                            <a:lnTo>
                              <a:pt x="448" y="138"/>
                            </a:lnTo>
                            <a:lnTo>
                              <a:pt x="488" y="190"/>
                            </a:lnTo>
                            <a:lnTo>
                              <a:pt x="458" y="256"/>
                            </a:lnTo>
                            <a:lnTo>
                              <a:pt x="428" y="266"/>
                            </a:lnTo>
                            <a:lnTo>
                              <a:pt x="430" y="270"/>
                            </a:lnTo>
                            <a:lnTo>
                              <a:pt x="462" y="25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2" name="Freeform 2959"/>
                      <p:cNvSpPr>
                        <a:spLocks/>
                      </p:cNvSpPr>
                      <p:nvPr/>
                    </p:nvSpPr>
                    <p:spPr bwMode="auto">
                      <a:xfrm>
                        <a:off x="4626" y="1587"/>
                        <a:ext cx="320" cy="112"/>
                      </a:xfrm>
                      <a:custGeom>
                        <a:avLst/>
                        <a:gdLst/>
                        <a:ahLst/>
                        <a:cxnLst>
                          <a:cxn ang="0">
                            <a:pos x="4" y="112"/>
                          </a:cxn>
                          <a:cxn ang="0">
                            <a:pos x="320" y="4"/>
                          </a:cxn>
                          <a:cxn ang="0">
                            <a:pos x="318" y="0"/>
                          </a:cxn>
                          <a:cxn ang="0">
                            <a:pos x="0" y="110"/>
                          </a:cxn>
                          <a:cxn ang="0">
                            <a:pos x="2" y="110"/>
                          </a:cxn>
                          <a:cxn ang="0">
                            <a:pos x="2" y="110"/>
                          </a:cxn>
                          <a:cxn ang="0">
                            <a:pos x="4" y="112"/>
                          </a:cxn>
                        </a:cxnLst>
                        <a:rect l="0" t="0" r="r" b="b"/>
                        <a:pathLst>
                          <a:path w="320" h="112">
                            <a:moveTo>
                              <a:pt x="4" y="112"/>
                            </a:moveTo>
                            <a:lnTo>
                              <a:pt x="320" y="4"/>
                            </a:lnTo>
                            <a:lnTo>
                              <a:pt x="318" y="0"/>
                            </a:lnTo>
                            <a:lnTo>
                              <a:pt x="0" y="110"/>
                            </a:lnTo>
                            <a:lnTo>
                              <a:pt x="2" y="110"/>
                            </a:lnTo>
                            <a:lnTo>
                              <a:pt x="2" y="110"/>
                            </a:lnTo>
                            <a:lnTo>
                              <a:pt x="4" y="11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3" name="Freeform 2960"/>
                      <p:cNvSpPr>
                        <a:spLocks/>
                      </p:cNvSpPr>
                      <p:nvPr/>
                    </p:nvSpPr>
                    <p:spPr bwMode="auto">
                      <a:xfrm>
                        <a:off x="4628" y="1697"/>
                        <a:ext cx="2" cy="2"/>
                      </a:xfrm>
                      <a:custGeom>
                        <a:avLst/>
                        <a:gdLst/>
                        <a:ahLst/>
                        <a:cxnLst>
                          <a:cxn ang="0">
                            <a:pos x="2" y="2"/>
                          </a:cxn>
                          <a:cxn ang="0">
                            <a:pos x="0" y="0"/>
                          </a:cxn>
                          <a:cxn ang="0">
                            <a:pos x="0" y="0"/>
                          </a:cxn>
                          <a:cxn ang="0">
                            <a:pos x="2" y="2"/>
                          </a:cxn>
                          <a:cxn ang="0">
                            <a:pos x="2" y="2"/>
                          </a:cxn>
                        </a:cxnLst>
                        <a:rect l="0" t="0" r="r" b="b"/>
                        <a:pathLst>
                          <a:path w="2" h="2">
                            <a:moveTo>
                              <a:pt x="2" y="2"/>
                            </a:moveTo>
                            <a:lnTo>
                              <a:pt x="0" y="0"/>
                            </a:lnTo>
                            <a:lnTo>
                              <a:pt x="0" y="0"/>
                            </a:lnTo>
                            <a:lnTo>
                              <a:pt x="2" y="2"/>
                            </a:lnTo>
                            <a:lnTo>
                              <a:pt x="2"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4" name="Rectangle 2961"/>
                      <p:cNvSpPr>
                        <a:spLocks noChangeArrowheads="1"/>
                      </p:cNvSpPr>
                      <p:nvPr/>
                    </p:nvSpPr>
                    <p:spPr bwMode="auto">
                      <a:xfrm>
                        <a:off x="5072" y="1723"/>
                        <a:ext cx="2" cy="2"/>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5" name="Rectangle 2962"/>
                      <p:cNvSpPr>
                        <a:spLocks noChangeArrowheads="1"/>
                      </p:cNvSpPr>
                      <p:nvPr/>
                    </p:nvSpPr>
                    <p:spPr bwMode="auto">
                      <a:xfrm>
                        <a:off x="4944" y="1587"/>
                        <a:ext cx="1" cy="1"/>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6" name="Freeform 2963"/>
                      <p:cNvSpPr>
                        <a:spLocks/>
                      </p:cNvSpPr>
                      <p:nvPr/>
                    </p:nvSpPr>
                    <p:spPr bwMode="auto">
                      <a:xfrm>
                        <a:off x="4946" y="1591"/>
                        <a:ext cx="126" cy="162"/>
                      </a:xfrm>
                      <a:custGeom>
                        <a:avLst/>
                        <a:gdLst/>
                        <a:ahLst/>
                        <a:cxnLst>
                          <a:cxn ang="0">
                            <a:pos x="0" y="0"/>
                          </a:cxn>
                          <a:cxn ang="0">
                            <a:pos x="0" y="0"/>
                          </a:cxn>
                          <a:cxn ang="0">
                            <a:pos x="58" y="162"/>
                          </a:cxn>
                          <a:cxn ang="0">
                            <a:pos x="126" y="134"/>
                          </a:cxn>
                          <a:cxn ang="0">
                            <a:pos x="126" y="132"/>
                          </a:cxn>
                          <a:cxn ang="0">
                            <a:pos x="62" y="158"/>
                          </a:cxn>
                          <a:cxn ang="0">
                            <a:pos x="0" y="0"/>
                          </a:cxn>
                        </a:cxnLst>
                        <a:rect l="0" t="0" r="r" b="b"/>
                        <a:pathLst>
                          <a:path w="126" h="162">
                            <a:moveTo>
                              <a:pt x="0" y="0"/>
                            </a:moveTo>
                            <a:lnTo>
                              <a:pt x="0" y="0"/>
                            </a:lnTo>
                            <a:lnTo>
                              <a:pt x="58" y="162"/>
                            </a:lnTo>
                            <a:lnTo>
                              <a:pt x="126" y="134"/>
                            </a:lnTo>
                            <a:lnTo>
                              <a:pt x="126" y="132"/>
                            </a:lnTo>
                            <a:lnTo>
                              <a:pt x="62" y="158"/>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7" name="Freeform 2964"/>
                      <p:cNvSpPr>
                        <a:spLocks/>
                      </p:cNvSpPr>
                      <p:nvPr/>
                    </p:nvSpPr>
                    <p:spPr bwMode="auto">
                      <a:xfrm>
                        <a:off x="4944" y="1587"/>
                        <a:ext cx="2" cy="4"/>
                      </a:xfrm>
                      <a:custGeom>
                        <a:avLst/>
                        <a:gdLst/>
                        <a:ahLst/>
                        <a:cxnLst>
                          <a:cxn ang="0">
                            <a:pos x="2" y="4"/>
                          </a:cxn>
                          <a:cxn ang="0">
                            <a:pos x="0" y="0"/>
                          </a:cxn>
                          <a:cxn ang="0">
                            <a:pos x="0" y="0"/>
                          </a:cxn>
                          <a:cxn ang="0">
                            <a:pos x="2" y="4"/>
                          </a:cxn>
                          <a:cxn ang="0">
                            <a:pos x="2" y="4"/>
                          </a:cxn>
                        </a:cxnLst>
                        <a:rect l="0" t="0" r="r" b="b"/>
                        <a:pathLst>
                          <a:path w="2" h="4">
                            <a:moveTo>
                              <a:pt x="2" y="4"/>
                            </a:moveTo>
                            <a:lnTo>
                              <a:pt x="0" y="0"/>
                            </a:lnTo>
                            <a:lnTo>
                              <a:pt x="0" y="0"/>
                            </a:lnTo>
                            <a:lnTo>
                              <a:pt x="2" y="4"/>
                            </a:lnTo>
                            <a:lnTo>
                              <a:pt x="2"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8" name="Freeform 2965"/>
                      <p:cNvSpPr>
                        <a:spLocks/>
                      </p:cNvSpPr>
                      <p:nvPr/>
                    </p:nvSpPr>
                    <p:spPr bwMode="auto">
                      <a:xfrm>
                        <a:off x="5280" y="1225"/>
                        <a:ext cx="2" cy="4"/>
                      </a:xfrm>
                      <a:custGeom>
                        <a:avLst/>
                        <a:gdLst/>
                        <a:ahLst/>
                        <a:cxnLst>
                          <a:cxn ang="0">
                            <a:pos x="2" y="4"/>
                          </a:cxn>
                          <a:cxn ang="0">
                            <a:pos x="2" y="2"/>
                          </a:cxn>
                          <a:cxn ang="0">
                            <a:pos x="0" y="0"/>
                          </a:cxn>
                          <a:cxn ang="0">
                            <a:pos x="0" y="0"/>
                          </a:cxn>
                          <a:cxn ang="0">
                            <a:pos x="2" y="4"/>
                          </a:cxn>
                        </a:cxnLst>
                        <a:rect l="0" t="0" r="r" b="b"/>
                        <a:pathLst>
                          <a:path w="2" h="4">
                            <a:moveTo>
                              <a:pt x="2" y="4"/>
                            </a:moveTo>
                            <a:lnTo>
                              <a:pt x="2" y="2"/>
                            </a:lnTo>
                            <a:lnTo>
                              <a:pt x="0" y="0"/>
                            </a:lnTo>
                            <a:lnTo>
                              <a:pt x="0" y="0"/>
                            </a:lnTo>
                            <a:lnTo>
                              <a:pt x="2" y="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39" name="Freeform 2966"/>
                      <p:cNvSpPr>
                        <a:spLocks/>
                      </p:cNvSpPr>
                      <p:nvPr/>
                    </p:nvSpPr>
                    <p:spPr bwMode="auto">
                      <a:xfrm>
                        <a:off x="5218" y="1341"/>
                        <a:ext cx="4" cy="6"/>
                      </a:xfrm>
                      <a:custGeom>
                        <a:avLst/>
                        <a:gdLst/>
                        <a:ahLst/>
                        <a:cxnLst>
                          <a:cxn ang="0">
                            <a:pos x="2" y="6"/>
                          </a:cxn>
                          <a:cxn ang="0">
                            <a:pos x="2" y="6"/>
                          </a:cxn>
                          <a:cxn ang="0">
                            <a:pos x="4" y="4"/>
                          </a:cxn>
                          <a:cxn ang="0">
                            <a:pos x="2" y="0"/>
                          </a:cxn>
                          <a:cxn ang="0">
                            <a:pos x="0" y="4"/>
                          </a:cxn>
                          <a:cxn ang="0">
                            <a:pos x="2" y="6"/>
                          </a:cxn>
                        </a:cxnLst>
                        <a:rect l="0" t="0" r="r" b="b"/>
                        <a:pathLst>
                          <a:path w="4" h="6">
                            <a:moveTo>
                              <a:pt x="2" y="6"/>
                            </a:moveTo>
                            <a:lnTo>
                              <a:pt x="2" y="6"/>
                            </a:lnTo>
                            <a:lnTo>
                              <a:pt x="4" y="4"/>
                            </a:lnTo>
                            <a:lnTo>
                              <a:pt x="2" y="0"/>
                            </a:lnTo>
                            <a:lnTo>
                              <a:pt x="0" y="4"/>
                            </a:lnTo>
                            <a:lnTo>
                              <a:pt x="2"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0" name="Freeform 2967"/>
                      <p:cNvSpPr>
                        <a:spLocks/>
                      </p:cNvSpPr>
                      <p:nvPr/>
                    </p:nvSpPr>
                    <p:spPr bwMode="auto">
                      <a:xfrm>
                        <a:off x="5054" y="1253"/>
                        <a:ext cx="62" cy="136"/>
                      </a:xfrm>
                      <a:custGeom>
                        <a:avLst/>
                        <a:gdLst/>
                        <a:ahLst/>
                        <a:cxnLst>
                          <a:cxn ang="0">
                            <a:pos x="0" y="0"/>
                          </a:cxn>
                          <a:cxn ang="0">
                            <a:pos x="10" y="84"/>
                          </a:cxn>
                          <a:cxn ang="0">
                            <a:pos x="62" y="136"/>
                          </a:cxn>
                          <a:cxn ang="0">
                            <a:pos x="12" y="82"/>
                          </a:cxn>
                          <a:cxn ang="0">
                            <a:pos x="0" y="0"/>
                          </a:cxn>
                        </a:cxnLst>
                        <a:rect l="0" t="0" r="r" b="b"/>
                        <a:pathLst>
                          <a:path w="62" h="136">
                            <a:moveTo>
                              <a:pt x="0" y="0"/>
                            </a:moveTo>
                            <a:lnTo>
                              <a:pt x="10" y="84"/>
                            </a:lnTo>
                            <a:lnTo>
                              <a:pt x="62" y="136"/>
                            </a:lnTo>
                            <a:lnTo>
                              <a:pt x="12" y="8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1" name="Freeform 2968"/>
                      <p:cNvSpPr>
                        <a:spLocks/>
                      </p:cNvSpPr>
                      <p:nvPr/>
                    </p:nvSpPr>
                    <p:spPr bwMode="auto">
                      <a:xfrm>
                        <a:off x="4952" y="895"/>
                        <a:ext cx="102" cy="358"/>
                      </a:xfrm>
                      <a:custGeom>
                        <a:avLst/>
                        <a:gdLst/>
                        <a:ahLst/>
                        <a:cxnLst>
                          <a:cxn ang="0">
                            <a:pos x="40" y="132"/>
                          </a:cxn>
                          <a:cxn ang="0">
                            <a:pos x="2" y="0"/>
                          </a:cxn>
                          <a:cxn ang="0">
                            <a:pos x="0" y="0"/>
                          </a:cxn>
                          <a:cxn ang="0">
                            <a:pos x="38" y="132"/>
                          </a:cxn>
                          <a:cxn ang="0">
                            <a:pos x="102" y="358"/>
                          </a:cxn>
                          <a:cxn ang="0">
                            <a:pos x="80" y="276"/>
                          </a:cxn>
                          <a:cxn ang="0">
                            <a:pos x="40" y="132"/>
                          </a:cxn>
                        </a:cxnLst>
                        <a:rect l="0" t="0" r="r" b="b"/>
                        <a:pathLst>
                          <a:path w="102" h="358">
                            <a:moveTo>
                              <a:pt x="40" y="132"/>
                            </a:moveTo>
                            <a:lnTo>
                              <a:pt x="2" y="0"/>
                            </a:lnTo>
                            <a:lnTo>
                              <a:pt x="0" y="0"/>
                            </a:lnTo>
                            <a:lnTo>
                              <a:pt x="38" y="132"/>
                            </a:lnTo>
                            <a:lnTo>
                              <a:pt x="102" y="358"/>
                            </a:lnTo>
                            <a:lnTo>
                              <a:pt x="80" y="276"/>
                            </a:lnTo>
                            <a:lnTo>
                              <a:pt x="40" y="13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2" name="Freeform 2969"/>
                      <p:cNvSpPr>
                        <a:spLocks/>
                      </p:cNvSpPr>
                      <p:nvPr/>
                    </p:nvSpPr>
                    <p:spPr bwMode="auto">
                      <a:xfrm>
                        <a:off x="5190" y="1183"/>
                        <a:ext cx="90" cy="162"/>
                      </a:xfrm>
                      <a:custGeom>
                        <a:avLst/>
                        <a:gdLst/>
                        <a:ahLst/>
                        <a:cxnLst>
                          <a:cxn ang="0">
                            <a:pos x="0" y="20"/>
                          </a:cxn>
                          <a:cxn ang="0">
                            <a:pos x="28" y="162"/>
                          </a:cxn>
                          <a:cxn ang="0">
                            <a:pos x="30" y="158"/>
                          </a:cxn>
                          <a:cxn ang="0">
                            <a:pos x="4" y="20"/>
                          </a:cxn>
                          <a:cxn ang="0">
                            <a:pos x="54" y="2"/>
                          </a:cxn>
                          <a:cxn ang="0">
                            <a:pos x="90" y="42"/>
                          </a:cxn>
                          <a:cxn ang="0">
                            <a:pos x="90" y="42"/>
                          </a:cxn>
                          <a:cxn ang="0">
                            <a:pos x="54" y="0"/>
                          </a:cxn>
                          <a:cxn ang="0">
                            <a:pos x="0" y="20"/>
                          </a:cxn>
                        </a:cxnLst>
                        <a:rect l="0" t="0" r="r" b="b"/>
                        <a:pathLst>
                          <a:path w="90" h="162">
                            <a:moveTo>
                              <a:pt x="0" y="20"/>
                            </a:moveTo>
                            <a:lnTo>
                              <a:pt x="28" y="162"/>
                            </a:lnTo>
                            <a:lnTo>
                              <a:pt x="30" y="158"/>
                            </a:lnTo>
                            <a:lnTo>
                              <a:pt x="4" y="20"/>
                            </a:lnTo>
                            <a:lnTo>
                              <a:pt x="54" y="2"/>
                            </a:lnTo>
                            <a:lnTo>
                              <a:pt x="90" y="42"/>
                            </a:lnTo>
                            <a:lnTo>
                              <a:pt x="90" y="42"/>
                            </a:lnTo>
                            <a:lnTo>
                              <a:pt x="54" y="0"/>
                            </a:lnTo>
                            <a:lnTo>
                              <a:pt x="0" y="2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3" name="Rectangle 2970"/>
                      <p:cNvSpPr>
                        <a:spLocks noChangeArrowheads="1"/>
                      </p:cNvSpPr>
                      <p:nvPr/>
                    </p:nvSpPr>
                    <p:spPr bwMode="auto">
                      <a:xfrm>
                        <a:off x="5220" y="1347"/>
                        <a:ext cx="1" cy="1"/>
                      </a:xfrm>
                      <a:prstGeom prst="rect">
                        <a:avLst/>
                      </a:prstGeom>
                      <a:grpFill/>
                      <a:ln w="12700" cmpd="sng">
                        <a:solidFill>
                          <a:schemeClr val="bg1">
                            <a:lumMod val="75000"/>
                          </a:schemeClr>
                        </a:solidFill>
                        <a:prstDash val="solid"/>
                        <a:miter lim="800000"/>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4" name="Freeform 2971"/>
                      <p:cNvSpPr>
                        <a:spLocks/>
                      </p:cNvSpPr>
                      <p:nvPr/>
                    </p:nvSpPr>
                    <p:spPr bwMode="auto">
                      <a:xfrm>
                        <a:off x="5086" y="815"/>
                        <a:ext cx="166" cy="248"/>
                      </a:xfrm>
                      <a:custGeom>
                        <a:avLst/>
                        <a:gdLst/>
                        <a:ahLst/>
                        <a:cxnLst>
                          <a:cxn ang="0">
                            <a:pos x="0" y="0"/>
                          </a:cxn>
                          <a:cxn ang="0">
                            <a:pos x="0" y="2"/>
                          </a:cxn>
                          <a:cxn ang="0">
                            <a:pos x="126" y="220"/>
                          </a:cxn>
                          <a:cxn ang="0">
                            <a:pos x="166" y="248"/>
                          </a:cxn>
                          <a:cxn ang="0">
                            <a:pos x="166" y="246"/>
                          </a:cxn>
                          <a:cxn ang="0">
                            <a:pos x="126" y="218"/>
                          </a:cxn>
                          <a:cxn ang="0">
                            <a:pos x="0" y="0"/>
                          </a:cxn>
                        </a:cxnLst>
                        <a:rect l="0" t="0" r="r" b="b"/>
                        <a:pathLst>
                          <a:path w="166" h="248">
                            <a:moveTo>
                              <a:pt x="0" y="0"/>
                            </a:moveTo>
                            <a:lnTo>
                              <a:pt x="0" y="2"/>
                            </a:lnTo>
                            <a:lnTo>
                              <a:pt x="126" y="220"/>
                            </a:lnTo>
                            <a:lnTo>
                              <a:pt x="166" y="248"/>
                            </a:lnTo>
                            <a:lnTo>
                              <a:pt x="166" y="246"/>
                            </a:lnTo>
                            <a:lnTo>
                              <a:pt x="126" y="218"/>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5" name="Freeform 2972"/>
                      <p:cNvSpPr>
                        <a:spLocks/>
                      </p:cNvSpPr>
                      <p:nvPr/>
                    </p:nvSpPr>
                    <p:spPr bwMode="auto">
                      <a:xfrm>
                        <a:off x="1412" y="711"/>
                        <a:ext cx="64" cy="342"/>
                      </a:xfrm>
                      <a:custGeom>
                        <a:avLst/>
                        <a:gdLst/>
                        <a:ahLst/>
                        <a:cxnLst>
                          <a:cxn ang="0">
                            <a:pos x="0" y="342"/>
                          </a:cxn>
                          <a:cxn ang="0">
                            <a:pos x="64" y="0"/>
                          </a:cxn>
                          <a:cxn ang="0">
                            <a:pos x="60" y="0"/>
                          </a:cxn>
                          <a:cxn ang="0">
                            <a:pos x="0" y="342"/>
                          </a:cxn>
                        </a:cxnLst>
                        <a:rect l="0" t="0" r="r" b="b"/>
                        <a:pathLst>
                          <a:path w="64" h="342">
                            <a:moveTo>
                              <a:pt x="0" y="342"/>
                            </a:moveTo>
                            <a:lnTo>
                              <a:pt x="64" y="0"/>
                            </a:lnTo>
                            <a:lnTo>
                              <a:pt x="60" y="0"/>
                            </a:lnTo>
                            <a:lnTo>
                              <a:pt x="0" y="34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6" name="Freeform 2973"/>
                      <p:cNvSpPr>
                        <a:spLocks/>
                      </p:cNvSpPr>
                      <p:nvPr/>
                    </p:nvSpPr>
                    <p:spPr bwMode="auto">
                      <a:xfrm>
                        <a:off x="760" y="923"/>
                        <a:ext cx="682" cy="650"/>
                      </a:xfrm>
                      <a:custGeom>
                        <a:avLst/>
                        <a:gdLst/>
                        <a:ahLst/>
                        <a:cxnLst>
                          <a:cxn ang="0">
                            <a:pos x="528" y="128"/>
                          </a:cxn>
                          <a:cxn ang="0">
                            <a:pos x="412" y="144"/>
                          </a:cxn>
                          <a:cxn ang="0">
                            <a:pos x="232" y="112"/>
                          </a:cxn>
                          <a:cxn ang="0">
                            <a:pos x="224" y="26"/>
                          </a:cxn>
                          <a:cxn ang="0">
                            <a:pos x="128" y="0"/>
                          </a:cxn>
                          <a:cxn ang="0">
                            <a:pos x="128" y="20"/>
                          </a:cxn>
                          <a:cxn ang="0">
                            <a:pos x="0" y="410"/>
                          </a:cxn>
                          <a:cxn ang="0">
                            <a:pos x="6" y="510"/>
                          </a:cxn>
                          <a:cxn ang="0">
                            <a:pos x="344" y="602"/>
                          </a:cxn>
                          <a:cxn ang="0">
                            <a:pos x="572" y="650"/>
                          </a:cxn>
                          <a:cxn ang="0">
                            <a:pos x="622" y="386"/>
                          </a:cxn>
                          <a:cxn ang="0">
                            <a:pos x="614" y="360"/>
                          </a:cxn>
                          <a:cxn ang="0">
                            <a:pos x="682" y="224"/>
                          </a:cxn>
                          <a:cxn ang="0">
                            <a:pos x="662" y="166"/>
                          </a:cxn>
                          <a:cxn ang="0">
                            <a:pos x="528" y="128"/>
                          </a:cxn>
                        </a:cxnLst>
                        <a:rect l="0" t="0" r="r" b="b"/>
                        <a:pathLst>
                          <a:path w="682" h="650">
                            <a:moveTo>
                              <a:pt x="528" y="128"/>
                            </a:moveTo>
                            <a:lnTo>
                              <a:pt x="412" y="144"/>
                            </a:lnTo>
                            <a:lnTo>
                              <a:pt x="232" y="112"/>
                            </a:lnTo>
                            <a:lnTo>
                              <a:pt x="224" y="26"/>
                            </a:lnTo>
                            <a:lnTo>
                              <a:pt x="128" y="0"/>
                            </a:lnTo>
                            <a:lnTo>
                              <a:pt x="128" y="20"/>
                            </a:lnTo>
                            <a:lnTo>
                              <a:pt x="0" y="410"/>
                            </a:lnTo>
                            <a:lnTo>
                              <a:pt x="6" y="510"/>
                            </a:lnTo>
                            <a:lnTo>
                              <a:pt x="344" y="602"/>
                            </a:lnTo>
                            <a:lnTo>
                              <a:pt x="572" y="650"/>
                            </a:lnTo>
                            <a:lnTo>
                              <a:pt x="622" y="386"/>
                            </a:lnTo>
                            <a:lnTo>
                              <a:pt x="614" y="360"/>
                            </a:lnTo>
                            <a:lnTo>
                              <a:pt x="682" y="224"/>
                            </a:lnTo>
                            <a:lnTo>
                              <a:pt x="662" y="166"/>
                            </a:lnTo>
                            <a:lnTo>
                              <a:pt x="528" y="12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7" name="Freeform 2974"/>
                      <p:cNvSpPr>
                        <a:spLocks/>
                      </p:cNvSpPr>
                      <p:nvPr/>
                    </p:nvSpPr>
                    <p:spPr bwMode="auto">
                      <a:xfrm>
                        <a:off x="888" y="593"/>
                        <a:ext cx="588" cy="486"/>
                      </a:xfrm>
                      <a:custGeom>
                        <a:avLst/>
                        <a:gdLst/>
                        <a:ahLst/>
                        <a:cxnLst>
                          <a:cxn ang="0">
                            <a:pos x="198" y="12"/>
                          </a:cxn>
                          <a:cxn ang="0">
                            <a:pos x="118" y="92"/>
                          </a:cxn>
                          <a:cxn ang="0">
                            <a:pos x="0" y="0"/>
                          </a:cxn>
                          <a:cxn ang="0">
                            <a:pos x="0" y="324"/>
                          </a:cxn>
                          <a:cxn ang="0">
                            <a:pos x="100" y="352"/>
                          </a:cxn>
                          <a:cxn ang="0">
                            <a:pos x="110" y="436"/>
                          </a:cxn>
                          <a:cxn ang="0">
                            <a:pos x="284" y="468"/>
                          </a:cxn>
                          <a:cxn ang="0">
                            <a:pos x="400" y="452"/>
                          </a:cxn>
                          <a:cxn ang="0">
                            <a:pos x="532" y="486"/>
                          </a:cxn>
                          <a:cxn ang="0">
                            <a:pos x="524" y="460"/>
                          </a:cxn>
                          <a:cxn ang="0">
                            <a:pos x="584" y="118"/>
                          </a:cxn>
                          <a:cxn ang="0">
                            <a:pos x="588" y="118"/>
                          </a:cxn>
                          <a:cxn ang="0">
                            <a:pos x="588" y="116"/>
                          </a:cxn>
                          <a:cxn ang="0">
                            <a:pos x="198" y="12"/>
                          </a:cxn>
                        </a:cxnLst>
                        <a:rect l="0" t="0" r="r" b="b"/>
                        <a:pathLst>
                          <a:path w="588" h="486">
                            <a:moveTo>
                              <a:pt x="198" y="12"/>
                            </a:moveTo>
                            <a:lnTo>
                              <a:pt x="118" y="92"/>
                            </a:lnTo>
                            <a:lnTo>
                              <a:pt x="0" y="0"/>
                            </a:lnTo>
                            <a:lnTo>
                              <a:pt x="0" y="324"/>
                            </a:lnTo>
                            <a:lnTo>
                              <a:pt x="100" y="352"/>
                            </a:lnTo>
                            <a:lnTo>
                              <a:pt x="110" y="436"/>
                            </a:lnTo>
                            <a:lnTo>
                              <a:pt x="284" y="468"/>
                            </a:lnTo>
                            <a:lnTo>
                              <a:pt x="400" y="452"/>
                            </a:lnTo>
                            <a:lnTo>
                              <a:pt x="532" y="486"/>
                            </a:lnTo>
                            <a:lnTo>
                              <a:pt x="524" y="460"/>
                            </a:lnTo>
                            <a:lnTo>
                              <a:pt x="584" y="118"/>
                            </a:lnTo>
                            <a:lnTo>
                              <a:pt x="588" y="118"/>
                            </a:lnTo>
                            <a:lnTo>
                              <a:pt x="588" y="116"/>
                            </a:lnTo>
                            <a:lnTo>
                              <a:pt x="198" y="1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8" name="Freeform 2975"/>
                      <p:cNvSpPr>
                        <a:spLocks/>
                      </p:cNvSpPr>
                      <p:nvPr/>
                    </p:nvSpPr>
                    <p:spPr bwMode="auto">
                      <a:xfrm>
                        <a:off x="1412" y="1053"/>
                        <a:ext cx="8" cy="26"/>
                      </a:xfrm>
                      <a:custGeom>
                        <a:avLst/>
                        <a:gdLst/>
                        <a:ahLst/>
                        <a:cxnLst>
                          <a:cxn ang="0">
                            <a:pos x="8" y="26"/>
                          </a:cxn>
                          <a:cxn ang="0">
                            <a:pos x="0" y="0"/>
                          </a:cxn>
                          <a:cxn ang="0">
                            <a:pos x="8" y="26"/>
                          </a:cxn>
                          <a:cxn ang="0">
                            <a:pos x="8" y="26"/>
                          </a:cxn>
                        </a:cxnLst>
                        <a:rect l="0" t="0" r="r" b="b"/>
                        <a:pathLst>
                          <a:path w="8" h="26">
                            <a:moveTo>
                              <a:pt x="8" y="26"/>
                            </a:moveTo>
                            <a:lnTo>
                              <a:pt x="0" y="0"/>
                            </a:lnTo>
                            <a:lnTo>
                              <a:pt x="8" y="26"/>
                            </a:lnTo>
                            <a:lnTo>
                              <a:pt x="8" y="2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49" name="Freeform 2979"/>
                      <p:cNvSpPr>
                        <a:spLocks/>
                      </p:cNvSpPr>
                      <p:nvPr/>
                    </p:nvSpPr>
                    <p:spPr bwMode="auto">
                      <a:xfrm>
                        <a:off x="1594" y="1057"/>
                        <a:ext cx="182" cy="296"/>
                      </a:xfrm>
                      <a:custGeom>
                        <a:avLst/>
                        <a:gdLst/>
                        <a:ahLst/>
                        <a:cxnLst>
                          <a:cxn ang="0">
                            <a:pos x="50" y="126"/>
                          </a:cxn>
                          <a:cxn ang="0">
                            <a:pos x="40" y="188"/>
                          </a:cxn>
                          <a:cxn ang="0">
                            <a:pos x="112" y="296"/>
                          </a:cxn>
                          <a:cxn ang="0">
                            <a:pos x="182" y="284"/>
                          </a:cxn>
                          <a:cxn ang="0">
                            <a:pos x="118" y="292"/>
                          </a:cxn>
                          <a:cxn ang="0">
                            <a:pos x="48" y="188"/>
                          </a:cxn>
                          <a:cxn ang="0">
                            <a:pos x="56" y="118"/>
                          </a:cxn>
                          <a:cxn ang="0">
                            <a:pos x="8" y="130"/>
                          </a:cxn>
                          <a:cxn ang="0">
                            <a:pos x="38" y="0"/>
                          </a:cxn>
                          <a:cxn ang="0">
                            <a:pos x="0" y="138"/>
                          </a:cxn>
                          <a:cxn ang="0">
                            <a:pos x="50" y="126"/>
                          </a:cxn>
                        </a:cxnLst>
                        <a:rect l="0" t="0" r="r" b="b"/>
                        <a:pathLst>
                          <a:path w="182" h="296">
                            <a:moveTo>
                              <a:pt x="50" y="126"/>
                            </a:moveTo>
                            <a:lnTo>
                              <a:pt x="40" y="188"/>
                            </a:lnTo>
                            <a:lnTo>
                              <a:pt x="112" y="296"/>
                            </a:lnTo>
                            <a:lnTo>
                              <a:pt x="182" y="284"/>
                            </a:lnTo>
                            <a:lnTo>
                              <a:pt x="118" y="292"/>
                            </a:lnTo>
                            <a:lnTo>
                              <a:pt x="48" y="188"/>
                            </a:lnTo>
                            <a:lnTo>
                              <a:pt x="56" y="118"/>
                            </a:lnTo>
                            <a:lnTo>
                              <a:pt x="8" y="130"/>
                            </a:lnTo>
                            <a:lnTo>
                              <a:pt x="38" y="0"/>
                            </a:lnTo>
                            <a:lnTo>
                              <a:pt x="0" y="138"/>
                            </a:lnTo>
                            <a:lnTo>
                              <a:pt x="50" y="12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0" name="Freeform 2980"/>
                      <p:cNvSpPr>
                        <a:spLocks/>
                      </p:cNvSpPr>
                      <p:nvPr/>
                    </p:nvSpPr>
                    <p:spPr bwMode="auto">
                      <a:xfrm>
                        <a:off x="1706" y="1329"/>
                        <a:ext cx="130" cy="24"/>
                      </a:xfrm>
                      <a:custGeom>
                        <a:avLst/>
                        <a:gdLst/>
                        <a:ahLst/>
                        <a:cxnLst>
                          <a:cxn ang="0">
                            <a:pos x="92" y="14"/>
                          </a:cxn>
                          <a:cxn ang="0">
                            <a:pos x="130" y="0"/>
                          </a:cxn>
                          <a:cxn ang="0">
                            <a:pos x="98" y="6"/>
                          </a:cxn>
                          <a:cxn ang="0">
                            <a:pos x="90" y="8"/>
                          </a:cxn>
                          <a:cxn ang="0">
                            <a:pos x="70" y="12"/>
                          </a:cxn>
                          <a:cxn ang="0">
                            <a:pos x="0" y="24"/>
                          </a:cxn>
                          <a:cxn ang="0">
                            <a:pos x="92" y="14"/>
                          </a:cxn>
                        </a:cxnLst>
                        <a:rect l="0" t="0" r="r" b="b"/>
                        <a:pathLst>
                          <a:path w="130" h="24">
                            <a:moveTo>
                              <a:pt x="92" y="14"/>
                            </a:moveTo>
                            <a:lnTo>
                              <a:pt x="130" y="0"/>
                            </a:lnTo>
                            <a:lnTo>
                              <a:pt x="98" y="6"/>
                            </a:lnTo>
                            <a:lnTo>
                              <a:pt x="90" y="8"/>
                            </a:lnTo>
                            <a:lnTo>
                              <a:pt x="70" y="12"/>
                            </a:lnTo>
                            <a:lnTo>
                              <a:pt x="0" y="24"/>
                            </a:lnTo>
                            <a:lnTo>
                              <a:pt x="92" y="1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1" name="Freeform 2981"/>
                      <p:cNvSpPr>
                        <a:spLocks/>
                      </p:cNvSpPr>
                      <p:nvPr/>
                    </p:nvSpPr>
                    <p:spPr bwMode="auto">
                      <a:xfrm>
                        <a:off x="1868" y="875"/>
                        <a:ext cx="606" cy="476"/>
                      </a:xfrm>
                      <a:custGeom>
                        <a:avLst/>
                        <a:gdLst/>
                        <a:ahLst/>
                        <a:cxnLst>
                          <a:cxn ang="0">
                            <a:pos x="600" y="452"/>
                          </a:cxn>
                          <a:cxn ang="0">
                            <a:pos x="6" y="414"/>
                          </a:cxn>
                          <a:cxn ang="0">
                            <a:pos x="0" y="476"/>
                          </a:cxn>
                          <a:cxn ang="0">
                            <a:pos x="12" y="420"/>
                          </a:cxn>
                          <a:cxn ang="0">
                            <a:pos x="606" y="460"/>
                          </a:cxn>
                          <a:cxn ang="0">
                            <a:pos x="604" y="0"/>
                          </a:cxn>
                          <a:cxn ang="0">
                            <a:pos x="600" y="452"/>
                          </a:cxn>
                        </a:cxnLst>
                        <a:rect l="0" t="0" r="r" b="b"/>
                        <a:pathLst>
                          <a:path w="606" h="476">
                            <a:moveTo>
                              <a:pt x="600" y="452"/>
                            </a:moveTo>
                            <a:lnTo>
                              <a:pt x="6" y="414"/>
                            </a:lnTo>
                            <a:lnTo>
                              <a:pt x="0" y="476"/>
                            </a:lnTo>
                            <a:lnTo>
                              <a:pt x="12" y="420"/>
                            </a:lnTo>
                            <a:lnTo>
                              <a:pt x="606" y="460"/>
                            </a:lnTo>
                            <a:lnTo>
                              <a:pt x="604" y="0"/>
                            </a:lnTo>
                            <a:lnTo>
                              <a:pt x="600" y="45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2" name="Freeform 2982"/>
                      <p:cNvSpPr>
                        <a:spLocks/>
                      </p:cNvSpPr>
                      <p:nvPr/>
                    </p:nvSpPr>
                    <p:spPr bwMode="auto">
                      <a:xfrm>
                        <a:off x="2472" y="875"/>
                        <a:ext cx="614" cy="460"/>
                      </a:xfrm>
                      <a:custGeom>
                        <a:avLst/>
                        <a:gdLst/>
                        <a:ahLst/>
                        <a:cxnLst>
                          <a:cxn ang="0">
                            <a:pos x="612" y="358"/>
                          </a:cxn>
                          <a:cxn ang="0">
                            <a:pos x="614" y="354"/>
                          </a:cxn>
                          <a:cxn ang="0">
                            <a:pos x="2" y="356"/>
                          </a:cxn>
                          <a:cxn ang="0">
                            <a:pos x="6" y="2"/>
                          </a:cxn>
                          <a:cxn ang="0">
                            <a:pos x="0" y="0"/>
                          </a:cxn>
                          <a:cxn ang="0">
                            <a:pos x="2" y="460"/>
                          </a:cxn>
                          <a:cxn ang="0">
                            <a:pos x="2" y="360"/>
                          </a:cxn>
                          <a:cxn ang="0">
                            <a:pos x="612" y="358"/>
                          </a:cxn>
                        </a:cxnLst>
                        <a:rect l="0" t="0" r="r" b="b"/>
                        <a:pathLst>
                          <a:path w="614" h="460">
                            <a:moveTo>
                              <a:pt x="612" y="358"/>
                            </a:moveTo>
                            <a:lnTo>
                              <a:pt x="614" y="354"/>
                            </a:lnTo>
                            <a:lnTo>
                              <a:pt x="2" y="356"/>
                            </a:lnTo>
                            <a:lnTo>
                              <a:pt x="6" y="2"/>
                            </a:lnTo>
                            <a:lnTo>
                              <a:pt x="0" y="0"/>
                            </a:lnTo>
                            <a:lnTo>
                              <a:pt x="2" y="460"/>
                            </a:lnTo>
                            <a:lnTo>
                              <a:pt x="2" y="360"/>
                            </a:lnTo>
                            <a:lnTo>
                              <a:pt x="612" y="35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3" name="Freeform 2983"/>
                      <p:cNvSpPr>
                        <a:spLocks/>
                      </p:cNvSpPr>
                      <p:nvPr/>
                    </p:nvSpPr>
                    <p:spPr bwMode="auto">
                      <a:xfrm>
                        <a:off x="1804" y="1325"/>
                        <a:ext cx="62" cy="42"/>
                      </a:xfrm>
                      <a:custGeom>
                        <a:avLst/>
                        <a:gdLst/>
                        <a:ahLst/>
                        <a:cxnLst>
                          <a:cxn ang="0">
                            <a:pos x="0" y="10"/>
                          </a:cxn>
                          <a:cxn ang="0">
                            <a:pos x="32" y="4"/>
                          </a:cxn>
                          <a:cxn ang="0">
                            <a:pos x="60" y="42"/>
                          </a:cxn>
                          <a:cxn ang="0">
                            <a:pos x="62" y="34"/>
                          </a:cxn>
                          <a:cxn ang="0">
                            <a:pos x="36" y="0"/>
                          </a:cxn>
                          <a:cxn ang="0">
                            <a:pos x="0" y="10"/>
                          </a:cxn>
                        </a:cxnLst>
                        <a:rect l="0" t="0" r="r" b="b"/>
                        <a:pathLst>
                          <a:path w="62" h="42">
                            <a:moveTo>
                              <a:pt x="0" y="10"/>
                            </a:moveTo>
                            <a:lnTo>
                              <a:pt x="32" y="4"/>
                            </a:lnTo>
                            <a:lnTo>
                              <a:pt x="60" y="42"/>
                            </a:lnTo>
                            <a:lnTo>
                              <a:pt x="62" y="34"/>
                            </a:lnTo>
                            <a:lnTo>
                              <a:pt x="36" y="0"/>
                            </a:lnTo>
                            <a:lnTo>
                              <a:pt x="0" y="1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4" name="Freeform 2984"/>
                      <p:cNvSpPr>
                        <a:spLocks/>
                      </p:cNvSpPr>
                      <p:nvPr/>
                    </p:nvSpPr>
                    <p:spPr bwMode="auto">
                      <a:xfrm>
                        <a:off x="1866" y="1351"/>
                        <a:ext cx="2" cy="10"/>
                      </a:xfrm>
                      <a:custGeom>
                        <a:avLst/>
                        <a:gdLst/>
                        <a:ahLst/>
                        <a:cxnLst>
                          <a:cxn ang="0">
                            <a:pos x="0" y="10"/>
                          </a:cxn>
                          <a:cxn ang="0">
                            <a:pos x="2" y="0"/>
                          </a:cxn>
                          <a:cxn ang="0">
                            <a:pos x="0" y="8"/>
                          </a:cxn>
                          <a:cxn ang="0">
                            <a:pos x="0" y="10"/>
                          </a:cxn>
                        </a:cxnLst>
                        <a:rect l="0" t="0" r="r" b="b"/>
                        <a:pathLst>
                          <a:path w="2" h="10">
                            <a:moveTo>
                              <a:pt x="0" y="10"/>
                            </a:moveTo>
                            <a:lnTo>
                              <a:pt x="2" y="0"/>
                            </a:lnTo>
                            <a:lnTo>
                              <a:pt x="0" y="8"/>
                            </a:lnTo>
                            <a:lnTo>
                              <a:pt x="0" y="1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5" name="Freeform 2985"/>
                      <p:cNvSpPr>
                        <a:spLocks/>
                      </p:cNvSpPr>
                      <p:nvPr/>
                    </p:nvSpPr>
                    <p:spPr bwMode="auto">
                      <a:xfrm>
                        <a:off x="1776" y="1335"/>
                        <a:ext cx="28" cy="6"/>
                      </a:xfrm>
                      <a:custGeom>
                        <a:avLst/>
                        <a:gdLst/>
                        <a:ahLst/>
                        <a:cxnLst>
                          <a:cxn ang="0">
                            <a:pos x="28" y="0"/>
                          </a:cxn>
                          <a:cxn ang="0">
                            <a:pos x="0" y="6"/>
                          </a:cxn>
                          <a:cxn ang="0">
                            <a:pos x="20" y="2"/>
                          </a:cxn>
                          <a:cxn ang="0">
                            <a:pos x="28" y="0"/>
                          </a:cxn>
                        </a:cxnLst>
                        <a:rect l="0" t="0" r="r" b="b"/>
                        <a:pathLst>
                          <a:path w="28" h="6">
                            <a:moveTo>
                              <a:pt x="28" y="0"/>
                            </a:moveTo>
                            <a:lnTo>
                              <a:pt x="0" y="6"/>
                            </a:lnTo>
                            <a:lnTo>
                              <a:pt x="20" y="2"/>
                            </a:lnTo>
                            <a:lnTo>
                              <a:pt x="28"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6" name="Freeform 2986"/>
                      <p:cNvSpPr>
                        <a:spLocks/>
                      </p:cNvSpPr>
                      <p:nvPr/>
                    </p:nvSpPr>
                    <p:spPr bwMode="auto">
                      <a:xfrm>
                        <a:off x="1340" y="709"/>
                        <a:ext cx="524" cy="966"/>
                      </a:xfrm>
                      <a:custGeom>
                        <a:avLst/>
                        <a:gdLst/>
                        <a:ahLst/>
                        <a:cxnLst>
                          <a:cxn ang="0">
                            <a:pos x="458" y="634"/>
                          </a:cxn>
                          <a:cxn ang="0">
                            <a:pos x="366" y="644"/>
                          </a:cxn>
                          <a:cxn ang="0">
                            <a:pos x="294" y="536"/>
                          </a:cxn>
                          <a:cxn ang="0">
                            <a:pos x="304" y="474"/>
                          </a:cxn>
                          <a:cxn ang="0">
                            <a:pos x="254" y="486"/>
                          </a:cxn>
                          <a:cxn ang="0">
                            <a:pos x="284" y="348"/>
                          </a:cxn>
                          <a:cxn ang="0">
                            <a:pos x="256" y="334"/>
                          </a:cxn>
                          <a:cxn ang="0">
                            <a:pos x="184" y="168"/>
                          </a:cxn>
                          <a:cxn ang="0">
                            <a:pos x="210" y="24"/>
                          </a:cxn>
                          <a:cxn ang="0">
                            <a:pos x="212" y="26"/>
                          </a:cxn>
                          <a:cxn ang="0">
                            <a:pos x="214" y="22"/>
                          </a:cxn>
                          <a:cxn ang="0">
                            <a:pos x="136" y="0"/>
                          </a:cxn>
                          <a:cxn ang="0">
                            <a:pos x="136" y="2"/>
                          </a:cxn>
                          <a:cxn ang="0">
                            <a:pos x="140" y="4"/>
                          </a:cxn>
                          <a:cxn ang="0">
                            <a:pos x="78" y="344"/>
                          </a:cxn>
                          <a:cxn ang="0">
                            <a:pos x="108" y="438"/>
                          </a:cxn>
                          <a:cxn ang="0">
                            <a:pos x="40" y="574"/>
                          </a:cxn>
                          <a:cxn ang="0">
                            <a:pos x="50" y="600"/>
                          </a:cxn>
                          <a:cxn ang="0">
                            <a:pos x="0" y="866"/>
                          </a:cxn>
                          <a:cxn ang="0">
                            <a:pos x="496" y="966"/>
                          </a:cxn>
                          <a:cxn ang="0">
                            <a:pos x="524" y="658"/>
                          </a:cxn>
                          <a:cxn ang="0">
                            <a:pos x="496" y="620"/>
                          </a:cxn>
                          <a:cxn ang="0">
                            <a:pos x="458" y="634"/>
                          </a:cxn>
                        </a:cxnLst>
                        <a:rect l="0" t="0" r="r" b="b"/>
                        <a:pathLst>
                          <a:path w="524" h="966">
                            <a:moveTo>
                              <a:pt x="458" y="634"/>
                            </a:moveTo>
                            <a:lnTo>
                              <a:pt x="366" y="644"/>
                            </a:lnTo>
                            <a:lnTo>
                              <a:pt x="294" y="536"/>
                            </a:lnTo>
                            <a:lnTo>
                              <a:pt x="304" y="474"/>
                            </a:lnTo>
                            <a:lnTo>
                              <a:pt x="254" y="486"/>
                            </a:lnTo>
                            <a:lnTo>
                              <a:pt x="284" y="348"/>
                            </a:lnTo>
                            <a:lnTo>
                              <a:pt x="256" y="334"/>
                            </a:lnTo>
                            <a:lnTo>
                              <a:pt x="184" y="168"/>
                            </a:lnTo>
                            <a:lnTo>
                              <a:pt x="210" y="24"/>
                            </a:lnTo>
                            <a:lnTo>
                              <a:pt x="212" y="26"/>
                            </a:lnTo>
                            <a:lnTo>
                              <a:pt x="214" y="22"/>
                            </a:lnTo>
                            <a:lnTo>
                              <a:pt x="136" y="0"/>
                            </a:lnTo>
                            <a:lnTo>
                              <a:pt x="136" y="2"/>
                            </a:lnTo>
                            <a:lnTo>
                              <a:pt x="140" y="4"/>
                            </a:lnTo>
                            <a:lnTo>
                              <a:pt x="78" y="344"/>
                            </a:lnTo>
                            <a:lnTo>
                              <a:pt x="108" y="438"/>
                            </a:lnTo>
                            <a:lnTo>
                              <a:pt x="40" y="574"/>
                            </a:lnTo>
                            <a:lnTo>
                              <a:pt x="50" y="600"/>
                            </a:lnTo>
                            <a:lnTo>
                              <a:pt x="0" y="866"/>
                            </a:lnTo>
                            <a:lnTo>
                              <a:pt x="496" y="966"/>
                            </a:lnTo>
                            <a:lnTo>
                              <a:pt x="524" y="658"/>
                            </a:lnTo>
                            <a:lnTo>
                              <a:pt x="496" y="620"/>
                            </a:lnTo>
                            <a:lnTo>
                              <a:pt x="458" y="634"/>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7" name="Freeform 2987"/>
                      <p:cNvSpPr>
                        <a:spLocks/>
                      </p:cNvSpPr>
                      <p:nvPr/>
                    </p:nvSpPr>
                    <p:spPr bwMode="auto">
                      <a:xfrm>
                        <a:off x="3108" y="1621"/>
                        <a:ext cx="118" cy="318"/>
                      </a:xfrm>
                      <a:custGeom>
                        <a:avLst/>
                        <a:gdLst/>
                        <a:ahLst/>
                        <a:cxnLst>
                          <a:cxn ang="0">
                            <a:pos x="94" y="254"/>
                          </a:cxn>
                          <a:cxn ang="0">
                            <a:pos x="94" y="256"/>
                          </a:cxn>
                          <a:cxn ang="0">
                            <a:pos x="96" y="256"/>
                          </a:cxn>
                          <a:cxn ang="0">
                            <a:pos x="118" y="318"/>
                          </a:cxn>
                          <a:cxn ang="0">
                            <a:pos x="0" y="0"/>
                          </a:cxn>
                          <a:cxn ang="0">
                            <a:pos x="94" y="254"/>
                          </a:cxn>
                          <a:cxn ang="0">
                            <a:pos x="94" y="254"/>
                          </a:cxn>
                        </a:cxnLst>
                        <a:rect l="0" t="0" r="r" b="b"/>
                        <a:pathLst>
                          <a:path w="118" h="318">
                            <a:moveTo>
                              <a:pt x="94" y="254"/>
                            </a:moveTo>
                            <a:lnTo>
                              <a:pt x="94" y="256"/>
                            </a:lnTo>
                            <a:lnTo>
                              <a:pt x="96" y="256"/>
                            </a:lnTo>
                            <a:lnTo>
                              <a:pt x="118" y="318"/>
                            </a:lnTo>
                            <a:lnTo>
                              <a:pt x="0" y="0"/>
                            </a:lnTo>
                            <a:lnTo>
                              <a:pt x="94" y="254"/>
                            </a:lnTo>
                            <a:lnTo>
                              <a:pt x="94" y="25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8" name="Freeform 2988"/>
                      <p:cNvSpPr>
                        <a:spLocks/>
                      </p:cNvSpPr>
                      <p:nvPr/>
                    </p:nvSpPr>
                    <p:spPr bwMode="auto">
                      <a:xfrm>
                        <a:off x="3098" y="1295"/>
                        <a:ext cx="10" cy="326"/>
                      </a:xfrm>
                      <a:custGeom>
                        <a:avLst/>
                        <a:gdLst/>
                        <a:ahLst/>
                        <a:cxnLst>
                          <a:cxn ang="0">
                            <a:pos x="6" y="188"/>
                          </a:cxn>
                          <a:cxn ang="0">
                            <a:pos x="6" y="188"/>
                          </a:cxn>
                          <a:cxn ang="0">
                            <a:pos x="10" y="326"/>
                          </a:cxn>
                          <a:cxn ang="0">
                            <a:pos x="0" y="0"/>
                          </a:cxn>
                          <a:cxn ang="0">
                            <a:pos x="6" y="186"/>
                          </a:cxn>
                          <a:cxn ang="0">
                            <a:pos x="6" y="188"/>
                          </a:cxn>
                        </a:cxnLst>
                        <a:rect l="0" t="0" r="r" b="b"/>
                        <a:pathLst>
                          <a:path w="10" h="326">
                            <a:moveTo>
                              <a:pt x="6" y="188"/>
                            </a:moveTo>
                            <a:lnTo>
                              <a:pt x="6" y="188"/>
                            </a:lnTo>
                            <a:lnTo>
                              <a:pt x="10" y="326"/>
                            </a:lnTo>
                            <a:lnTo>
                              <a:pt x="0" y="0"/>
                            </a:lnTo>
                            <a:lnTo>
                              <a:pt x="6" y="186"/>
                            </a:lnTo>
                            <a:lnTo>
                              <a:pt x="6" y="18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59" name="Freeform 2989"/>
                      <p:cNvSpPr>
                        <a:spLocks/>
                      </p:cNvSpPr>
                      <p:nvPr/>
                    </p:nvSpPr>
                    <p:spPr bwMode="auto">
                      <a:xfrm>
                        <a:off x="2468" y="877"/>
                        <a:ext cx="648" cy="972"/>
                      </a:xfrm>
                      <a:custGeom>
                        <a:avLst/>
                        <a:gdLst/>
                        <a:ahLst/>
                        <a:cxnLst>
                          <a:cxn ang="0">
                            <a:pos x="478" y="708"/>
                          </a:cxn>
                          <a:cxn ang="0">
                            <a:pos x="648" y="766"/>
                          </a:cxn>
                          <a:cxn ang="0">
                            <a:pos x="646" y="758"/>
                          </a:cxn>
                          <a:cxn ang="0">
                            <a:pos x="478" y="704"/>
                          </a:cxn>
                          <a:cxn ang="0">
                            <a:pos x="4" y="706"/>
                          </a:cxn>
                          <a:cxn ang="0">
                            <a:pos x="8" y="458"/>
                          </a:cxn>
                          <a:cxn ang="0">
                            <a:pos x="6" y="458"/>
                          </a:cxn>
                          <a:cxn ang="0">
                            <a:pos x="6" y="358"/>
                          </a:cxn>
                          <a:cxn ang="0">
                            <a:pos x="616" y="356"/>
                          </a:cxn>
                          <a:cxn ang="0">
                            <a:pos x="618" y="352"/>
                          </a:cxn>
                          <a:cxn ang="0">
                            <a:pos x="6" y="354"/>
                          </a:cxn>
                          <a:cxn ang="0">
                            <a:pos x="10" y="0"/>
                          </a:cxn>
                          <a:cxn ang="0">
                            <a:pos x="8" y="0"/>
                          </a:cxn>
                          <a:cxn ang="0">
                            <a:pos x="0" y="972"/>
                          </a:cxn>
                          <a:cxn ang="0">
                            <a:pos x="4" y="710"/>
                          </a:cxn>
                          <a:cxn ang="0">
                            <a:pos x="478" y="708"/>
                          </a:cxn>
                        </a:cxnLst>
                        <a:rect l="0" t="0" r="r" b="b"/>
                        <a:pathLst>
                          <a:path w="648" h="972">
                            <a:moveTo>
                              <a:pt x="478" y="708"/>
                            </a:moveTo>
                            <a:lnTo>
                              <a:pt x="648" y="766"/>
                            </a:lnTo>
                            <a:lnTo>
                              <a:pt x="646" y="758"/>
                            </a:lnTo>
                            <a:lnTo>
                              <a:pt x="478" y="704"/>
                            </a:lnTo>
                            <a:lnTo>
                              <a:pt x="4" y="706"/>
                            </a:lnTo>
                            <a:lnTo>
                              <a:pt x="8" y="458"/>
                            </a:lnTo>
                            <a:lnTo>
                              <a:pt x="6" y="458"/>
                            </a:lnTo>
                            <a:lnTo>
                              <a:pt x="6" y="358"/>
                            </a:lnTo>
                            <a:lnTo>
                              <a:pt x="616" y="356"/>
                            </a:lnTo>
                            <a:lnTo>
                              <a:pt x="618" y="352"/>
                            </a:lnTo>
                            <a:lnTo>
                              <a:pt x="6" y="354"/>
                            </a:lnTo>
                            <a:lnTo>
                              <a:pt x="10" y="0"/>
                            </a:lnTo>
                            <a:lnTo>
                              <a:pt x="8" y="0"/>
                            </a:lnTo>
                            <a:lnTo>
                              <a:pt x="0" y="972"/>
                            </a:lnTo>
                            <a:lnTo>
                              <a:pt x="4" y="710"/>
                            </a:lnTo>
                            <a:lnTo>
                              <a:pt x="478" y="70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0" name="Freeform 2990"/>
                      <p:cNvSpPr>
                        <a:spLocks/>
                      </p:cNvSpPr>
                      <p:nvPr/>
                    </p:nvSpPr>
                    <p:spPr bwMode="auto">
                      <a:xfrm>
                        <a:off x="2632" y="1939"/>
                        <a:ext cx="602" cy="8"/>
                      </a:xfrm>
                      <a:custGeom>
                        <a:avLst/>
                        <a:gdLst/>
                        <a:ahLst/>
                        <a:cxnLst>
                          <a:cxn ang="0">
                            <a:pos x="602" y="6"/>
                          </a:cxn>
                          <a:cxn ang="0">
                            <a:pos x="594" y="0"/>
                          </a:cxn>
                          <a:cxn ang="0">
                            <a:pos x="0" y="8"/>
                          </a:cxn>
                          <a:cxn ang="0">
                            <a:pos x="602" y="6"/>
                          </a:cxn>
                        </a:cxnLst>
                        <a:rect l="0" t="0" r="r" b="b"/>
                        <a:pathLst>
                          <a:path w="602" h="8">
                            <a:moveTo>
                              <a:pt x="602" y="6"/>
                            </a:moveTo>
                            <a:lnTo>
                              <a:pt x="594" y="0"/>
                            </a:lnTo>
                            <a:lnTo>
                              <a:pt x="0" y="8"/>
                            </a:lnTo>
                            <a:lnTo>
                              <a:pt x="602"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1" name="Freeform 2991"/>
                      <p:cNvSpPr>
                        <a:spLocks/>
                      </p:cNvSpPr>
                      <p:nvPr/>
                    </p:nvSpPr>
                    <p:spPr bwMode="auto">
                      <a:xfrm>
                        <a:off x="3014" y="847"/>
                        <a:ext cx="74" cy="378"/>
                      </a:xfrm>
                      <a:custGeom>
                        <a:avLst/>
                        <a:gdLst/>
                        <a:ahLst/>
                        <a:cxnLst>
                          <a:cxn ang="0">
                            <a:pos x="74" y="378"/>
                          </a:cxn>
                          <a:cxn ang="0">
                            <a:pos x="2" y="0"/>
                          </a:cxn>
                          <a:cxn ang="0">
                            <a:pos x="0" y="0"/>
                          </a:cxn>
                          <a:cxn ang="0">
                            <a:pos x="74" y="378"/>
                          </a:cxn>
                        </a:cxnLst>
                        <a:rect l="0" t="0" r="r" b="b"/>
                        <a:pathLst>
                          <a:path w="74" h="378">
                            <a:moveTo>
                              <a:pt x="74" y="378"/>
                            </a:moveTo>
                            <a:lnTo>
                              <a:pt x="2" y="0"/>
                            </a:lnTo>
                            <a:lnTo>
                              <a:pt x="0" y="0"/>
                            </a:lnTo>
                            <a:lnTo>
                              <a:pt x="74" y="37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2" name="Freeform 2992"/>
                      <p:cNvSpPr>
                        <a:spLocks/>
                      </p:cNvSpPr>
                      <p:nvPr/>
                    </p:nvSpPr>
                    <p:spPr bwMode="auto">
                      <a:xfrm>
                        <a:off x="1529" y="729"/>
                        <a:ext cx="944" cy="628"/>
                      </a:xfrm>
                      <a:custGeom>
                        <a:avLst/>
                        <a:gdLst/>
                        <a:ahLst/>
                        <a:cxnLst>
                          <a:cxn ang="0">
                            <a:pos x="260" y="62"/>
                          </a:cxn>
                          <a:cxn ang="0">
                            <a:pos x="22" y="0"/>
                          </a:cxn>
                          <a:cxn ang="0">
                            <a:pos x="20" y="4"/>
                          </a:cxn>
                          <a:cxn ang="0">
                            <a:pos x="24" y="4"/>
                          </a:cxn>
                          <a:cxn ang="0">
                            <a:pos x="0" y="148"/>
                          </a:cxn>
                          <a:cxn ang="0">
                            <a:pos x="66" y="306"/>
                          </a:cxn>
                          <a:cxn ang="0">
                            <a:pos x="100" y="326"/>
                          </a:cxn>
                          <a:cxn ang="0">
                            <a:pos x="70" y="456"/>
                          </a:cxn>
                          <a:cxn ang="0">
                            <a:pos x="118" y="444"/>
                          </a:cxn>
                          <a:cxn ang="0">
                            <a:pos x="110" y="514"/>
                          </a:cxn>
                          <a:cxn ang="0">
                            <a:pos x="180" y="618"/>
                          </a:cxn>
                          <a:cxn ang="0">
                            <a:pos x="244" y="610"/>
                          </a:cxn>
                          <a:cxn ang="0">
                            <a:pos x="272" y="604"/>
                          </a:cxn>
                          <a:cxn ang="0">
                            <a:pos x="308" y="594"/>
                          </a:cxn>
                          <a:cxn ang="0">
                            <a:pos x="334" y="628"/>
                          </a:cxn>
                          <a:cxn ang="0">
                            <a:pos x="336" y="620"/>
                          </a:cxn>
                          <a:cxn ang="0">
                            <a:pos x="342" y="558"/>
                          </a:cxn>
                          <a:cxn ang="0">
                            <a:pos x="936" y="596"/>
                          </a:cxn>
                          <a:cxn ang="0">
                            <a:pos x="940" y="144"/>
                          </a:cxn>
                          <a:cxn ang="0">
                            <a:pos x="944" y="146"/>
                          </a:cxn>
                          <a:cxn ang="0">
                            <a:pos x="944" y="140"/>
                          </a:cxn>
                          <a:cxn ang="0">
                            <a:pos x="260" y="62"/>
                          </a:cxn>
                        </a:cxnLst>
                        <a:rect l="0" t="0" r="r" b="b"/>
                        <a:pathLst>
                          <a:path w="944" h="628">
                            <a:moveTo>
                              <a:pt x="260" y="62"/>
                            </a:moveTo>
                            <a:lnTo>
                              <a:pt x="22" y="0"/>
                            </a:lnTo>
                            <a:lnTo>
                              <a:pt x="20" y="4"/>
                            </a:lnTo>
                            <a:lnTo>
                              <a:pt x="24" y="4"/>
                            </a:lnTo>
                            <a:lnTo>
                              <a:pt x="0" y="148"/>
                            </a:lnTo>
                            <a:lnTo>
                              <a:pt x="66" y="306"/>
                            </a:lnTo>
                            <a:lnTo>
                              <a:pt x="100" y="326"/>
                            </a:lnTo>
                            <a:lnTo>
                              <a:pt x="70" y="456"/>
                            </a:lnTo>
                            <a:lnTo>
                              <a:pt x="118" y="444"/>
                            </a:lnTo>
                            <a:lnTo>
                              <a:pt x="110" y="514"/>
                            </a:lnTo>
                            <a:lnTo>
                              <a:pt x="180" y="618"/>
                            </a:lnTo>
                            <a:lnTo>
                              <a:pt x="244" y="610"/>
                            </a:lnTo>
                            <a:lnTo>
                              <a:pt x="272" y="604"/>
                            </a:lnTo>
                            <a:lnTo>
                              <a:pt x="308" y="594"/>
                            </a:lnTo>
                            <a:lnTo>
                              <a:pt x="334" y="628"/>
                            </a:lnTo>
                            <a:lnTo>
                              <a:pt x="336" y="620"/>
                            </a:lnTo>
                            <a:lnTo>
                              <a:pt x="342" y="558"/>
                            </a:lnTo>
                            <a:lnTo>
                              <a:pt x="936" y="596"/>
                            </a:lnTo>
                            <a:lnTo>
                              <a:pt x="940" y="144"/>
                            </a:lnTo>
                            <a:lnTo>
                              <a:pt x="944" y="146"/>
                            </a:lnTo>
                            <a:lnTo>
                              <a:pt x="944" y="140"/>
                            </a:lnTo>
                            <a:lnTo>
                              <a:pt x="260" y="62"/>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3" name="Freeform 2993"/>
                      <p:cNvSpPr>
                        <a:spLocks/>
                      </p:cNvSpPr>
                      <p:nvPr/>
                    </p:nvSpPr>
                    <p:spPr bwMode="auto">
                      <a:xfrm>
                        <a:off x="2946" y="1581"/>
                        <a:ext cx="168" cy="56"/>
                      </a:xfrm>
                      <a:custGeom>
                        <a:avLst/>
                        <a:gdLst/>
                        <a:ahLst/>
                        <a:cxnLst>
                          <a:cxn ang="0">
                            <a:pos x="0" y="0"/>
                          </a:cxn>
                          <a:cxn ang="0">
                            <a:pos x="168" y="56"/>
                          </a:cxn>
                          <a:cxn ang="0">
                            <a:pos x="168" y="54"/>
                          </a:cxn>
                          <a:cxn ang="0">
                            <a:pos x="0" y="0"/>
                          </a:cxn>
                        </a:cxnLst>
                        <a:rect l="0" t="0" r="r" b="b"/>
                        <a:pathLst>
                          <a:path w="168" h="56">
                            <a:moveTo>
                              <a:pt x="0" y="0"/>
                            </a:moveTo>
                            <a:lnTo>
                              <a:pt x="168" y="56"/>
                            </a:lnTo>
                            <a:lnTo>
                              <a:pt x="168" y="54"/>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4" name="Freeform 2994"/>
                      <p:cNvSpPr>
                        <a:spLocks/>
                      </p:cNvSpPr>
                      <p:nvPr/>
                    </p:nvSpPr>
                    <p:spPr bwMode="auto">
                      <a:xfrm>
                        <a:off x="2474" y="843"/>
                        <a:ext cx="614" cy="388"/>
                      </a:xfrm>
                      <a:custGeom>
                        <a:avLst/>
                        <a:gdLst/>
                        <a:ahLst/>
                        <a:cxnLst>
                          <a:cxn ang="0">
                            <a:pos x="614" y="382"/>
                          </a:cxn>
                          <a:cxn ang="0">
                            <a:pos x="540" y="4"/>
                          </a:cxn>
                          <a:cxn ang="0">
                            <a:pos x="542" y="4"/>
                          </a:cxn>
                          <a:cxn ang="0">
                            <a:pos x="542" y="0"/>
                          </a:cxn>
                          <a:cxn ang="0">
                            <a:pos x="26" y="32"/>
                          </a:cxn>
                          <a:cxn ang="0">
                            <a:pos x="2" y="28"/>
                          </a:cxn>
                          <a:cxn ang="0">
                            <a:pos x="2" y="34"/>
                          </a:cxn>
                          <a:cxn ang="0">
                            <a:pos x="4" y="34"/>
                          </a:cxn>
                          <a:cxn ang="0">
                            <a:pos x="0" y="388"/>
                          </a:cxn>
                          <a:cxn ang="0">
                            <a:pos x="612" y="386"/>
                          </a:cxn>
                          <a:cxn ang="0">
                            <a:pos x="610" y="388"/>
                          </a:cxn>
                          <a:cxn ang="0">
                            <a:pos x="610" y="388"/>
                          </a:cxn>
                          <a:cxn ang="0">
                            <a:pos x="614" y="382"/>
                          </a:cxn>
                        </a:cxnLst>
                        <a:rect l="0" t="0" r="r" b="b"/>
                        <a:pathLst>
                          <a:path w="614" h="388">
                            <a:moveTo>
                              <a:pt x="614" y="382"/>
                            </a:moveTo>
                            <a:lnTo>
                              <a:pt x="540" y="4"/>
                            </a:lnTo>
                            <a:lnTo>
                              <a:pt x="542" y="4"/>
                            </a:lnTo>
                            <a:lnTo>
                              <a:pt x="542" y="0"/>
                            </a:lnTo>
                            <a:lnTo>
                              <a:pt x="26" y="32"/>
                            </a:lnTo>
                            <a:lnTo>
                              <a:pt x="2" y="28"/>
                            </a:lnTo>
                            <a:lnTo>
                              <a:pt x="2" y="34"/>
                            </a:lnTo>
                            <a:lnTo>
                              <a:pt x="4" y="34"/>
                            </a:lnTo>
                            <a:lnTo>
                              <a:pt x="0" y="388"/>
                            </a:lnTo>
                            <a:lnTo>
                              <a:pt x="612" y="386"/>
                            </a:lnTo>
                            <a:lnTo>
                              <a:pt x="610" y="388"/>
                            </a:lnTo>
                            <a:lnTo>
                              <a:pt x="610" y="388"/>
                            </a:lnTo>
                            <a:lnTo>
                              <a:pt x="614" y="38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5" name="Freeform 2995"/>
                      <p:cNvSpPr>
                        <a:spLocks/>
                      </p:cNvSpPr>
                      <p:nvPr/>
                    </p:nvSpPr>
                    <p:spPr bwMode="auto">
                      <a:xfrm>
                        <a:off x="2468" y="1585"/>
                        <a:ext cx="758" cy="362"/>
                      </a:xfrm>
                      <a:custGeom>
                        <a:avLst/>
                        <a:gdLst/>
                        <a:ahLst/>
                        <a:cxnLst>
                          <a:cxn ang="0">
                            <a:pos x="736" y="292"/>
                          </a:cxn>
                          <a:cxn ang="0">
                            <a:pos x="734" y="292"/>
                          </a:cxn>
                          <a:cxn ang="0">
                            <a:pos x="734" y="290"/>
                          </a:cxn>
                          <a:cxn ang="0">
                            <a:pos x="734" y="290"/>
                          </a:cxn>
                          <a:cxn ang="0">
                            <a:pos x="646" y="52"/>
                          </a:cxn>
                          <a:cxn ang="0">
                            <a:pos x="646" y="52"/>
                          </a:cxn>
                          <a:cxn ang="0">
                            <a:pos x="648" y="58"/>
                          </a:cxn>
                          <a:cxn ang="0">
                            <a:pos x="478" y="0"/>
                          </a:cxn>
                          <a:cxn ang="0">
                            <a:pos x="4" y="2"/>
                          </a:cxn>
                          <a:cxn ang="0">
                            <a:pos x="0" y="264"/>
                          </a:cxn>
                          <a:cxn ang="0">
                            <a:pos x="158" y="268"/>
                          </a:cxn>
                          <a:cxn ang="0">
                            <a:pos x="164" y="362"/>
                          </a:cxn>
                          <a:cxn ang="0">
                            <a:pos x="758" y="354"/>
                          </a:cxn>
                          <a:cxn ang="0">
                            <a:pos x="736" y="292"/>
                          </a:cxn>
                        </a:cxnLst>
                        <a:rect l="0" t="0" r="r" b="b"/>
                        <a:pathLst>
                          <a:path w="758" h="362">
                            <a:moveTo>
                              <a:pt x="736" y="292"/>
                            </a:moveTo>
                            <a:lnTo>
                              <a:pt x="734" y="292"/>
                            </a:lnTo>
                            <a:lnTo>
                              <a:pt x="734" y="290"/>
                            </a:lnTo>
                            <a:lnTo>
                              <a:pt x="734" y="290"/>
                            </a:lnTo>
                            <a:lnTo>
                              <a:pt x="646" y="52"/>
                            </a:lnTo>
                            <a:lnTo>
                              <a:pt x="646" y="52"/>
                            </a:lnTo>
                            <a:lnTo>
                              <a:pt x="648" y="58"/>
                            </a:lnTo>
                            <a:lnTo>
                              <a:pt x="478" y="0"/>
                            </a:lnTo>
                            <a:lnTo>
                              <a:pt x="4" y="2"/>
                            </a:lnTo>
                            <a:lnTo>
                              <a:pt x="0" y="264"/>
                            </a:lnTo>
                            <a:lnTo>
                              <a:pt x="158" y="268"/>
                            </a:lnTo>
                            <a:lnTo>
                              <a:pt x="164" y="362"/>
                            </a:lnTo>
                            <a:lnTo>
                              <a:pt x="758" y="354"/>
                            </a:lnTo>
                            <a:lnTo>
                              <a:pt x="736" y="29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6" name="Freeform 2996"/>
                      <p:cNvSpPr>
                        <a:spLocks/>
                      </p:cNvSpPr>
                      <p:nvPr/>
                    </p:nvSpPr>
                    <p:spPr bwMode="auto">
                      <a:xfrm>
                        <a:off x="2472" y="1231"/>
                        <a:ext cx="642" cy="406"/>
                      </a:xfrm>
                      <a:custGeom>
                        <a:avLst/>
                        <a:gdLst/>
                        <a:ahLst/>
                        <a:cxnLst>
                          <a:cxn ang="0">
                            <a:pos x="636" y="390"/>
                          </a:cxn>
                          <a:cxn ang="0">
                            <a:pos x="632" y="252"/>
                          </a:cxn>
                          <a:cxn ang="0">
                            <a:pos x="632" y="252"/>
                          </a:cxn>
                          <a:cxn ang="0">
                            <a:pos x="632" y="250"/>
                          </a:cxn>
                          <a:cxn ang="0">
                            <a:pos x="626" y="64"/>
                          </a:cxn>
                          <a:cxn ang="0">
                            <a:pos x="596" y="26"/>
                          </a:cxn>
                          <a:cxn ang="0">
                            <a:pos x="612" y="0"/>
                          </a:cxn>
                          <a:cxn ang="0">
                            <a:pos x="612" y="0"/>
                          </a:cxn>
                          <a:cxn ang="0">
                            <a:pos x="612" y="2"/>
                          </a:cxn>
                          <a:cxn ang="0">
                            <a:pos x="2" y="4"/>
                          </a:cxn>
                          <a:cxn ang="0">
                            <a:pos x="2" y="104"/>
                          </a:cxn>
                          <a:cxn ang="0">
                            <a:pos x="4" y="104"/>
                          </a:cxn>
                          <a:cxn ang="0">
                            <a:pos x="0" y="352"/>
                          </a:cxn>
                          <a:cxn ang="0">
                            <a:pos x="474" y="350"/>
                          </a:cxn>
                          <a:cxn ang="0">
                            <a:pos x="642" y="404"/>
                          </a:cxn>
                          <a:cxn ang="0">
                            <a:pos x="642" y="406"/>
                          </a:cxn>
                          <a:cxn ang="0">
                            <a:pos x="642" y="406"/>
                          </a:cxn>
                          <a:cxn ang="0">
                            <a:pos x="636" y="390"/>
                          </a:cxn>
                        </a:cxnLst>
                        <a:rect l="0" t="0" r="r" b="b"/>
                        <a:pathLst>
                          <a:path w="642" h="406">
                            <a:moveTo>
                              <a:pt x="636" y="390"/>
                            </a:moveTo>
                            <a:lnTo>
                              <a:pt x="632" y="252"/>
                            </a:lnTo>
                            <a:lnTo>
                              <a:pt x="632" y="252"/>
                            </a:lnTo>
                            <a:lnTo>
                              <a:pt x="632" y="250"/>
                            </a:lnTo>
                            <a:lnTo>
                              <a:pt x="626" y="64"/>
                            </a:lnTo>
                            <a:lnTo>
                              <a:pt x="596" y="26"/>
                            </a:lnTo>
                            <a:lnTo>
                              <a:pt x="612" y="0"/>
                            </a:lnTo>
                            <a:lnTo>
                              <a:pt x="612" y="0"/>
                            </a:lnTo>
                            <a:lnTo>
                              <a:pt x="612" y="2"/>
                            </a:lnTo>
                            <a:lnTo>
                              <a:pt x="2" y="4"/>
                            </a:lnTo>
                            <a:lnTo>
                              <a:pt x="2" y="104"/>
                            </a:lnTo>
                            <a:lnTo>
                              <a:pt x="4" y="104"/>
                            </a:lnTo>
                            <a:lnTo>
                              <a:pt x="0" y="352"/>
                            </a:lnTo>
                            <a:lnTo>
                              <a:pt x="474" y="350"/>
                            </a:lnTo>
                            <a:lnTo>
                              <a:pt x="642" y="404"/>
                            </a:lnTo>
                            <a:lnTo>
                              <a:pt x="642" y="406"/>
                            </a:lnTo>
                            <a:lnTo>
                              <a:pt x="642" y="406"/>
                            </a:lnTo>
                            <a:lnTo>
                              <a:pt x="636" y="39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7" name="Freeform 2997"/>
                      <p:cNvSpPr>
                        <a:spLocks/>
                      </p:cNvSpPr>
                      <p:nvPr/>
                    </p:nvSpPr>
                    <p:spPr bwMode="auto">
                      <a:xfrm>
                        <a:off x="3112" y="1457"/>
                        <a:ext cx="524" cy="418"/>
                      </a:xfrm>
                      <a:custGeom>
                        <a:avLst/>
                        <a:gdLst/>
                        <a:ahLst/>
                        <a:cxnLst>
                          <a:cxn ang="0">
                            <a:pos x="524" y="202"/>
                          </a:cxn>
                          <a:cxn ang="0">
                            <a:pos x="516" y="146"/>
                          </a:cxn>
                          <a:cxn ang="0">
                            <a:pos x="444" y="76"/>
                          </a:cxn>
                          <a:cxn ang="0">
                            <a:pos x="428" y="2"/>
                          </a:cxn>
                          <a:cxn ang="0">
                            <a:pos x="428" y="0"/>
                          </a:cxn>
                          <a:cxn ang="0">
                            <a:pos x="416" y="0"/>
                          </a:cxn>
                          <a:cxn ang="0">
                            <a:pos x="426" y="0"/>
                          </a:cxn>
                          <a:cxn ang="0">
                            <a:pos x="428" y="6"/>
                          </a:cxn>
                          <a:cxn ang="0">
                            <a:pos x="0" y="24"/>
                          </a:cxn>
                          <a:cxn ang="0">
                            <a:pos x="4" y="160"/>
                          </a:cxn>
                          <a:cxn ang="0">
                            <a:pos x="98" y="418"/>
                          </a:cxn>
                          <a:cxn ang="0">
                            <a:pos x="444" y="408"/>
                          </a:cxn>
                          <a:cxn ang="0">
                            <a:pos x="444" y="378"/>
                          </a:cxn>
                          <a:cxn ang="0">
                            <a:pos x="484" y="308"/>
                          </a:cxn>
                          <a:cxn ang="0">
                            <a:pos x="464" y="268"/>
                          </a:cxn>
                          <a:cxn ang="0">
                            <a:pos x="524" y="202"/>
                          </a:cxn>
                        </a:cxnLst>
                        <a:rect l="0" t="0" r="r" b="b"/>
                        <a:pathLst>
                          <a:path w="524" h="418">
                            <a:moveTo>
                              <a:pt x="524" y="202"/>
                            </a:moveTo>
                            <a:lnTo>
                              <a:pt x="516" y="146"/>
                            </a:lnTo>
                            <a:lnTo>
                              <a:pt x="444" y="76"/>
                            </a:lnTo>
                            <a:lnTo>
                              <a:pt x="428" y="2"/>
                            </a:lnTo>
                            <a:lnTo>
                              <a:pt x="428" y="0"/>
                            </a:lnTo>
                            <a:lnTo>
                              <a:pt x="416" y="0"/>
                            </a:lnTo>
                            <a:lnTo>
                              <a:pt x="426" y="0"/>
                            </a:lnTo>
                            <a:lnTo>
                              <a:pt x="428" y="6"/>
                            </a:lnTo>
                            <a:lnTo>
                              <a:pt x="0" y="24"/>
                            </a:lnTo>
                            <a:lnTo>
                              <a:pt x="4" y="160"/>
                            </a:lnTo>
                            <a:lnTo>
                              <a:pt x="98" y="418"/>
                            </a:lnTo>
                            <a:lnTo>
                              <a:pt x="444" y="408"/>
                            </a:lnTo>
                            <a:lnTo>
                              <a:pt x="444" y="378"/>
                            </a:lnTo>
                            <a:lnTo>
                              <a:pt x="484" y="308"/>
                            </a:lnTo>
                            <a:lnTo>
                              <a:pt x="464" y="268"/>
                            </a:lnTo>
                            <a:lnTo>
                              <a:pt x="524" y="20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8" name="Freeform 2998"/>
                      <p:cNvSpPr>
                        <a:spLocks/>
                      </p:cNvSpPr>
                      <p:nvPr/>
                    </p:nvSpPr>
                    <p:spPr bwMode="auto">
                      <a:xfrm>
                        <a:off x="3016" y="835"/>
                        <a:ext cx="586" cy="638"/>
                      </a:xfrm>
                      <a:custGeom>
                        <a:avLst/>
                        <a:gdLst/>
                        <a:ahLst/>
                        <a:cxnLst>
                          <a:cxn ang="0">
                            <a:pos x="514" y="566"/>
                          </a:cxn>
                          <a:cxn ang="0">
                            <a:pos x="376" y="482"/>
                          </a:cxn>
                          <a:cxn ang="0">
                            <a:pos x="346" y="344"/>
                          </a:cxn>
                          <a:cxn ang="0">
                            <a:pos x="386" y="302"/>
                          </a:cxn>
                          <a:cxn ang="0">
                            <a:pos x="424" y="214"/>
                          </a:cxn>
                          <a:cxn ang="0">
                            <a:pos x="418" y="216"/>
                          </a:cxn>
                          <a:cxn ang="0">
                            <a:pos x="506" y="108"/>
                          </a:cxn>
                          <a:cxn ang="0">
                            <a:pos x="586" y="54"/>
                          </a:cxn>
                          <a:cxn ang="0">
                            <a:pos x="406" y="54"/>
                          </a:cxn>
                          <a:cxn ang="0">
                            <a:pos x="158" y="0"/>
                          </a:cxn>
                          <a:cxn ang="0">
                            <a:pos x="0" y="8"/>
                          </a:cxn>
                          <a:cxn ang="0">
                            <a:pos x="0" y="12"/>
                          </a:cxn>
                          <a:cxn ang="0">
                            <a:pos x="4" y="14"/>
                          </a:cxn>
                          <a:cxn ang="0">
                            <a:pos x="78" y="390"/>
                          </a:cxn>
                          <a:cxn ang="0">
                            <a:pos x="60" y="422"/>
                          </a:cxn>
                          <a:cxn ang="0">
                            <a:pos x="90" y="460"/>
                          </a:cxn>
                          <a:cxn ang="0">
                            <a:pos x="96" y="638"/>
                          </a:cxn>
                          <a:cxn ang="0">
                            <a:pos x="512" y="622"/>
                          </a:cxn>
                          <a:cxn ang="0">
                            <a:pos x="524" y="622"/>
                          </a:cxn>
                          <a:cxn ang="0">
                            <a:pos x="514" y="566"/>
                          </a:cxn>
                        </a:cxnLst>
                        <a:rect l="0" t="0" r="r" b="b"/>
                        <a:pathLst>
                          <a:path w="586" h="638">
                            <a:moveTo>
                              <a:pt x="514" y="566"/>
                            </a:moveTo>
                            <a:lnTo>
                              <a:pt x="376" y="482"/>
                            </a:lnTo>
                            <a:lnTo>
                              <a:pt x="346" y="344"/>
                            </a:lnTo>
                            <a:lnTo>
                              <a:pt x="386" y="302"/>
                            </a:lnTo>
                            <a:lnTo>
                              <a:pt x="424" y="214"/>
                            </a:lnTo>
                            <a:lnTo>
                              <a:pt x="418" y="216"/>
                            </a:lnTo>
                            <a:lnTo>
                              <a:pt x="506" y="108"/>
                            </a:lnTo>
                            <a:lnTo>
                              <a:pt x="586" y="54"/>
                            </a:lnTo>
                            <a:lnTo>
                              <a:pt x="406" y="54"/>
                            </a:lnTo>
                            <a:lnTo>
                              <a:pt x="158" y="0"/>
                            </a:lnTo>
                            <a:lnTo>
                              <a:pt x="0" y="8"/>
                            </a:lnTo>
                            <a:lnTo>
                              <a:pt x="0" y="12"/>
                            </a:lnTo>
                            <a:lnTo>
                              <a:pt x="4" y="14"/>
                            </a:lnTo>
                            <a:lnTo>
                              <a:pt x="78" y="390"/>
                            </a:lnTo>
                            <a:lnTo>
                              <a:pt x="60" y="422"/>
                            </a:lnTo>
                            <a:lnTo>
                              <a:pt x="90" y="460"/>
                            </a:lnTo>
                            <a:lnTo>
                              <a:pt x="96" y="638"/>
                            </a:lnTo>
                            <a:lnTo>
                              <a:pt x="512" y="622"/>
                            </a:lnTo>
                            <a:lnTo>
                              <a:pt x="524" y="622"/>
                            </a:lnTo>
                            <a:lnTo>
                              <a:pt x="514" y="56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69" name="Freeform 2999"/>
                      <p:cNvSpPr>
                        <a:spLocks/>
                      </p:cNvSpPr>
                      <p:nvPr/>
                    </p:nvSpPr>
                    <p:spPr bwMode="auto">
                      <a:xfrm>
                        <a:off x="3686" y="2005"/>
                        <a:ext cx="82" cy="138"/>
                      </a:xfrm>
                      <a:custGeom>
                        <a:avLst/>
                        <a:gdLst/>
                        <a:ahLst/>
                        <a:cxnLst>
                          <a:cxn ang="0">
                            <a:pos x="4" y="84"/>
                          </a:cxn>
                          <a:cxn ang="0">
                            <a:pos x="4" y="0"/>
                          </a:cxn>
                          <a:cxn ang="0">
                            <a:pos x="0" y="84"/>
                          </a:cxn>
                          <a:cxn ang="0">
                            <a:pos x="82" y="138"/>
                          </a:cxn>
                          <a:cxn ang="0">
                            <a:pos x="4" y="84"/>
                          </a:cxn>
                        </a:cxnLst>
                        <a:rect l="0" t="0" r="r" b="b"/>
                        <a:pathLst>
                          <a:path w="82" h="138">
                            <a:moveTo>
                              <a:pt x="4" y="84"/>
                            </a:moveTo>
                            <a:lnTo>
                              <a:pt x="4" y="0"/>
                            </a:lnTo>
                            <a:lnTo>
                              <a:pt x="0" y="84"/>
                            </a:lnTo>
                            <a:lnTo>
                              <a:pt x="82" y="138"/>
                            </a:lnTo>
                            <a:lnTo>
                              <a:pt x="4" y="8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0" name="Freeform 3000"/>
                      <p:cNvSpPr>
                        <a:spLocks/>
                      </p:cNvSpPr>
                      <p:nvPr/>
                    </p:nvSpPr>
                    <p:spPr bwMode="auto">
                      <a:xfrm>
                        <a:off x="3686" y="2083"/>
                        <a:ext cx="234" cy="146"/>
                      </a:xfrm>
                      <a:custGeom>
                        <a:avLst/>
                        <a:gdLst/>
                        <a:ahLst/>
                        <a:cxnLst>
                          <a:cxn ang="0">
                            <a:pos x="110" y="146"/>
                          </a:cxn>
                          <a:cxn ang="0">
                            <a:pos x="132" y="102"/>
                          </a:cxn>
                          <a:cxn ang="0">
                            <a:pos x="182" y="128"/>
                          </a:cxn>
                          <a:cxn ang="0">
                            <a:pos x="224" y="72"/>
                          </a:cxn>
                          <a:cxn ang="0">
                            <a:pos x="234" y="0"/>
                          </a:cxn>
                          <a:cxn ang="0">
                            <a:pos x="222" y="72"/>
                          </a:cxn>
                          <a:cxn ang="0">
                            <a:pos x="182" y="124"/>
                          </a:cxn>
                          <a:cxn ang="0">
                            <a:pos x="132" y="96"/>
                          </a:cxn>
                          <a:cxn ang="0">
                            <a:pos x="110" y="138"/>
                          </a:cxn>
                          <a:cxn ang="0">
                            <a:pos x="82" y="60"/>
                          </a:cxn>
                          <a:cxn ang="0">
                            <a:pos x="0" y="6"/>
                          </a:cxn>
                          <a:cxn ang="0">
                            <a:pos x="80" y="64"/>
                          </a:cxn>
                          <a:cxn ang="0">
                            <a:pos x="110" y="146"/>
                          </a:cxn>
                        </a:cxnLst>
                        <a:rect l="0" t="0" r="r" b="b"/>
                        <a:pathLst>
                          <a:path w="234" h="146">
                            <a:moveTo>
                              <a:pt x="110" y="146"/>
                            </a:moveTo>
                            <a:lnTo>
                              <a:pt x="132" y="102"/>
                            </a:lnTo>
                            <a:lnTo>
                              <a:pt x="182" y="128"/>
                            </a:lnTo>
                            <a:lnTo>
                              <a:pt x="224" y="72"/>
                            </a:lnTo>
                            <a:lnTo>
                              <a:pt x="234" y="0"/>
                            </a:lnTo>
                            <a:lnTo>
                              <a:pt x="222" y="72"/>
                            </a:lnTo>
                            <a:lnTo>
                              <a:pt x="182" y="124"/>
                            </a:lnTo>
                            <a:lnTo>
                              <a:pt x="132" y="96"/>
                            </a:lnTo>
                            <a:lnTo>
                              <a:pt x="110" y="138"/>
                            </a:lnTo>
                            <a:lnTo>
                              <a:pt x="82" y="60"/>
                            </a:lnTo>
                            <a:lnTo>
                              <a:pt x="0" y="6"/>
                            </a:lnTo>
                            <a:lnTo>
                              <a:pt x="80" y="64"/>
                            </a:lnTo>
                            <a:lnTo>
                              <a:pt x="110" y="14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1" name="Freeform 3001"/>
                      <p:cNvSpPr>
                        <a:spLocks/>
                      </p:cNvSpPr>
                      <p:nvPr/>
                    </p:nvSpPr>
                    <p:spPr bwMode="auto">
                      <a:xfrm>
                        <a:off x="3908" y="1991"/>
                        <a:ext cx="28" cy="164"/>
                      </a:xfrm>
                      <a:custGeom>
                        <a:avLst/>
                        <a:gdLst/>
                        <a:ahLst/>
                        <a:cxnLst>
                          <a:cxn ang="0">
                            <a:pos x="0" y="164"/>
                          </a:cxn>
                          <a:cxn ang="0">
                            <a:pos x="12" y="92"/>
                          </a:cxn>
                          <a:cxn ang="0">
                            <a:pos x="14" y="82"/>
                          </a:cxn>
                          <a:cxn ang="0">
                            <a:pos x="16" y="72"/>
                          </a:cxn>
                          <a:cxn ang="0">
                            <a:pos x="28" y="0"/>
                          </a:cxn>
                          <a:cxn ang="0">
                            <a:pos x="8" y="82"/>
                          </a:cxn>
                          <a:cxn ang="0">
                            <a:pos x="0" y="164"/>
                          </a:cxn>
                        </a:cxnLst>
                        <a:rect l="0" t="0" r="r" b="b"/>
                        <a:pathLst>
                          <a:path w="28" h="164">
                            <a:moveTo>
                              <a:pt x="0" y="164"/>
                            </a:moveTo>
                            <a:lnTo>
                              <a:pt x="12" y="92"/>
                            </a:lnTo>
                            <a:lnTo>
                              <a:pt x="14" y="82"/>
                            </a:lnTo>
                            <a:lnTo>
                              <a:pt x="16" y="72"/>
                            </a:lnTo>
                            <a:lnTo>
                              <a:pt x="28" y="0"/>
                            </a:lnTo>
                            <a:lnTo>
                              <a:pt x="8" y="82"/>
                            </a:lnTo>
                            <a:lnTo>
                              <a:pt x="0" y="16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2" name="Freeform 3003"/>
                      <p:cNvSpPr>
                        <a:spLocks/>
                      </p:cNvSpPr>
                      <p:nvPr/>
                    </p:nvSpPr>
                    <p:spPr bwMode="auto">
                      <a:xfrm>
                        <a:off x="3920" y="2063"/>
                        <a:ext cx="4" cy="20"/>
                      </a:xfrm>
                      <a:custGeom>
                        <a:avLst/>
                        <a:gdLst/>
                        <a:ahLst/>
                        <a:cxnLst>
                          <a:cxn ang="0">
                            <a:pos x="0" y="20"/>
                          </a:cxn>
                          <a:cxn ang="0">
                            <a:pos x="4" y="0"/>
                          </a:cxn>
                          <a:cxn ang="0">
                            <a:pos x="2" y="10"/>
                          </a:cxn>
                          <a:cxn ang="0">
                            <a:pos x="0" y="20"/>
                          </a:cxn>
                        </a:cxnLst>
                        <a:rect l="0" t="0" r="r" b="b"/>
                        <a:pathLst>
                          <a:path w="4" h="20">
                            <a:moveTo>
                              <a:pt x="0" y="20"/>
                            </a:moveTo>
                            <a:lnTo>
                              <a:pt x="4" y="0"/>
                            </a:lnTo>
                            <a:lnTo>
                              <a:pt x="2" y="10"/>
                            </a:lnTo>
                            <a:lnTo>
                              <a:pt x="0" y="2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3" name="Freeform 3004"/>
                      <p:cNvSpPr>
                        <a:spLocks/>
                      </p:cNvSpPr>
                      <p:nvPr/>
                    </p:nvSpPr>
                    <p:spPr bwMode="auto">
                      <a:xfrm>
                        <a:off x="3968" y="2043"/>
                        <a:ext cx="104" cy="60"/>
                      </a:xfrm>
                      <a:custGeom>
                        <a:avLst/>
                        <a:gdLst/>
                        <a:ahLst/>
                        <a:cxnLst>
                          <a:cxn ang="0">
                            <a:pos x="24" y="54"/>
                          </a:cxn>
                          <a:cxn ang="0">
                            <a:pos x="0" y="40"/>
                          </a:cxn>
                          <a:cxn ang="0">
                            <a:pos x="24" y="60"/>
                          </a:cxn>
                          <a:cxn ang="0">
                            <a:pos x="104" y="0"/>
                          </a:cxn>
                          <a:cxn ang="0">
                            <a:pos x="24" y="54"/>
                          </a:cxn>
                        </a:cxnLst>
                        <a:rect l="0" t="0" r="r" b="b"/>
                        <a:pathLst>
                          <a:path w="104" h="60">
                            <a:moveTo>
                              <a:pt x="24" y="54"/>
                            </a:moveTo>
                            <a:lnTo>
                              <a:pt x="0" y="40"/>
                            </a:lnTo>
                            <a:lnTo>
                              <a:pt x="24" y="60"/>
                            </a:lnTo>
                            <a:lnTo>
                              <a:pt x="104" y="0"/>
                            </a:lnTo>
                            <a:lnTo>
                              <a:pt x="24" y="5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4" name="Freeform 3005"/>
                      <p:cNvSpPr>
                        <a:spLocks/>
                      </p:cNvSpPr>
                      <p:nvPr/>
                    </p:nvSpPr>
                    <p:spPr bwMode="auto">
                      <a:xfrm>
                        <a:off x="4100" y="1909"/>
                        <a:ext cx="88" cy="148"/>
                      </a:xfrm>
                      <a:custGeom>
                        <a:avLst/>
                        <a:gdLst/>
                        <a:ahLst/>
                        <a:cxnLst>
                          <a:cxn ang="0">
                            <a:pos x="0" y="148"/>
                          </a:cxn>
                          <a:cxn ang="0">
                            <a:pos x="52" y="42"/>
                          </a:cxn>
                          <a:cxn ang="0">
                            <a:pos x="88" y="0"/>
                          </a:cxn>
                          <a:cxn ang="0">
                            <a:pos x="50" y="40"/>
                          </a:cxn>
                          <a:cxn ang="0">
                            <a:pos x="0" y="148"/>
                          </a:cxn>
                        </a:cxnLst>
                        <a:rect l="0" t="0" r="r" b="b"/>
                        <a:pathLst>
                          <a:path w="88" h="148">
                            <a:moveTo>
                              <a:pt x="0" y="148"/>
                            </a:moveTo>
                            <a:lnTo>
                              <a:pt x="52" y="42"/>
                            </a:lnTo>
                            <a:lnTo>
                              <a:pt x="88" y="0"/>
                            </a:lnTo>
                            <a:lnTo>
                              <a:pt x="50" y="40"/>
                            </a:lnTo>
                            <a:lnTo>
                              <a:pt x="0" y="14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5" name="Freeform 3006"/>
                      <p:cNvSpPr>
                        <a:spLocks/>
                      </p:cNvSpPr>
                      <p:nvPr/>
                    </p:nvSpPr>
                    <p:spPr bwMode="auto">
                      <a:xfrm>
                        <a:off x="3914" y="2083"/>
                        <a:ext cx="78" cy="48"/>
                      </a:xfrm>
                      <a:custGeom>
                        <a:avLst/>
                        <a:gdLst/>
                        <a:ahLst/>
                        <a:cxnLst>
                          <a:cxn ang="0">
                            <a:pos x="0" y="44"/>
                          </a:cxn>
                          <a:cxn ang="0">
                            <a:pos x="0" y="48"/>
                          </a:cxn>
                          <a:cxn ang="0">
                            <a:pos x="54" y="4"/>
                          </a:cxn>
                          <a:cxn ang="0">
                            <a:pos x="78" y="20"/>
                          </a:cxn>
                          <a:cxn ang="0">
                            <a:pos x="54" y="0"/>
                          </a:cxn>
                          <a:cxn ang="0">
                            <a:pos x="0" y="44"/>
                          </a:cxn>
                        </a:cxnLst>
                        <a:rect l="0" t="0" r="r" b="b"/>
                        <a:pathLst>
                          <a:path w="78" h="48">
                            <a:moveTo>
                              <a:pt x="0" y="44"/>
                            </a:moveTo>
                            <a:lnTo>
                              <a:pt x="0" y="48"/>
                            </a:lnTo>
                            <a:lnTo>
                              <a:pt x="54" y="4"/>
                            </a:lnTo>
                            <a:lnTo>
                              <a:pt x="78" y="20"/>
                            </a:lnTo>
                            <a:lnTo>
                              <a:pt x="54" y="0"/>
                            </a:lnTo>
                            <a:lnTo>
                              <a:pt x="0" y="4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6" name="Freeform 3007"/>
                      <p:cNvSpPr>
                        <a:spLocks/>
                      </p:cNvSpPr>
                      <p:nvPr/>
                    </p:nvSpPr>
                    <p:spPr bwMode="auto">
                      <a:xfrm>
                        <a:off x="3992" y="1951"/>
                        <a:ext cx="160" cy="152"/>
                      </a:xfrm>
                      <a:custGeom>
                        <a:avLst/>
                        <a:gdLst/>
                        <a:ahLst/>
                        <a:cxnLst>
                          <a:cxn ang="0">
                            <a:pos x="80" y="92"/>
                          </a:cxn>
                          <a:cxn ang="0">
                            <a:pos x="0" y="152"/>
                          </a:cxn>
                          <a:cxn ang="0">
                            <a:pos x="80" y="96"/>
                          </a:cxn>
                          <a:cxn ang="0">
                            <a:pos x="110" y="110"/>
                          </a:cxn>
                          <a:cxn ang="0">
                            <a:pos x="160" y="0"/>
                          </a:cxn>
                          <a:cxn ang="0">
                            <a:pos x="108" y="106"/>
                          </a:cxn>
                          <a:cxn ang="0">
                            <a:pos x="80" y="92"/>
                          </a:cxn>
                        </a:cxnLst>
                        <a:rect l="0" t="0" r="r" b="b"/>
                        <a:pathLst>
                          <a:path w="160" h="152">
                            <a:moveTo>
                              <a:pt x="80" y="92"/>
                            </a:moveTo>
                            <a:lnTo>
                              <a:pt x="0" y="152"/>
                            </a:lnTo>
                            <a:lnTo>
                              <a:pt x="80" y="96"/>
                            </a:lnTo>
                            <a:lnTo>
                              <a:pt x="110" y="110"/>
                            </a:lnTo>
                            <a:lnTo>
                              <a:pt x="160" y="0"/>
                            </a:lnTo>
                            <a:lnTo>
                              <a:pt x="108" y="106"/>
                            </a:lnTo>
                            <a:lnTo>
                              <a:pt x="80" y="9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7" name="Freeform 3008"/>
                      <p:cNvSpPr>
                        <a:spLocks/>
                      </p:cNvSpPr>
                      <p:nvPr/>
                    </p:nvSpPr>
                    <p:spPr bwMode="auto">
                      <a:xfrm>
                        <a:off x="4184" y="1895"/>
                        <a:ext cx="4" cy="14"/>
                      </a:xfrm>
                      <a:custGeom>
                        <a:avLst/>
                        <a:gdLst/>
                        <a:ahLst/>
                        <a:cxnLst>
                          <a:cxn ang="0">
                            <a:pos x="0" y="2"/>
                          </a:cxn>
                          <a:cxn ang="0">
                            <a:pos x="4" y="14"/>
                          </a:cxn>
                          <a:cxn ang="0">
                            <a:pos x="0" y="0"/>
                          </a:cxn>
                          <a:cxn ang="0">
                            <a:pos x="0" y="2"/>
                          </a:cxn>
                          <a:cxn ang="0">
                            <a:pos x="0" y="2"/>
                          </a:cxn>
                        </a:cxnLst>
                        <a:rect l="0" t="0" r="r" b="b"/>
                        <a:pathLst>
                          <a:path w="4" h="14">
                            <a:moveTo>
                              <a:pt x="0" y="2"/>
                            </a:moveTo>
                            <a:lnTo>
                              <a:pt x="4" y="14"/>
                            </a:lnTo>
                            <a:lnTo>
                              <a:pt x="0" y="0"/>
                            </a:lnTo>
                            <a:lnTo>
                              <a:pt x="0" y="2"/>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8" name="Freeform 3010"/>
                      <p:cNvSpPr>
                        <a:spLocks/>
                      </p:cNvSpPr>
                      <p:nvPr/>
                    </p:nvSpPr>
                    <p:spPr bwMode="auto">
                      <a:xfrm>
                        <a:off x="3900" y="1599"/>
                        <a:ext cx="288" cy="524"/>
                      </a:xfrm>
                      <a:custGeom>
                        <a:avLst/>
                        <a:gdLst/>
                        <a:ahLst/>
                        <a:cxnLst>
                          <a:cxn ang="0">
                            <a:pos x="92" y="498"/>
                          </a:cxn>
                          <a:cxn ang="0">
                            <a:pos x="172" y="444"/>
                          </a:cxn>
                          <a:cxn ang="0">
                            <a:pos x="200" y="458"/>
                          </a:cxn>
                          <a:cxn ang="0">
                            <a:pos x="250" y="350"/>
                          </a:cxn>
                          <a:cxn ang="0">
                            <a:pos x="288" y="310"/>
                          </a:cxn>
                          <a:cxn ang="0">
                            <a:pos x="284" y="298"/>
                          </a:cxn>
                          <a:cxn ang="0">
                            <a:pos x="284" y="298"/>
                          </a:cxn>
                          <a:cxn ang="0">
                            <a:pos x="284" y="296"/>
                          </a:cxn>
                          <a:cxn ang="0">
                            <a:pos x="216" y="0"/>
                          </a:cxn>
                          <a:cxn ang="0">
                            <a:pos x="26" y="6"/>
                          </a:cxn>
                          <a:cxn ang="0">
                            <a:pos x="0" y="28"/>
                          </a:cxn>
                          <a:cxn ang="0">
                            <a:pos x="38" y="392"/>
                          </a:cxn>
                          <a:cxn ang="0">
                            <a:pos x="24" y="464"/>
                          </a:cxn>
                          <a:cxn ang="0">
                            <a:pos x="20" y="484"/>
                          </a:cxn>
                          <a:cxn ang="0">
                            <a:pos x="14" y="524"/>
                          </a:cxn>
                          <a:cxn ang="0">
                            <a:pos x="68" y="484"/>
                          </a:cxn>
                          <a:cxn ang="0">
                            <a:pos x="92" y="498"/>
                          </a:cxn>
                        </a:cxnLst>
                        <a:rect l="0" t="0" r="r" b="b"/>
                        <a:pathLst>
                          <a:path w="288" h="524">
                            <a:moveTo>
                              <a:pt x="92" y="498"/>
                            </a:moveTo>
                            <a:lnTo>
                              <a:pt x="172" y="444"/>
                            </a:lnTo>
                            <a:lnTo>
                              <a:pt x="200" y="458"/>
                            </a:lnTo>
                            <a:lnTo>
                              <a:pt x="250" y="350"/>
                            </a:lnTo>
                            <a:lnTo>
                              <a:pt x="288" y="310"/>
                            </a:lnTo>
                            <a:lnTo>
                              <a:pt x="284" y="298"/>
                            </a:lnTo>
                            <a:lnTo>
                              <a:pt x="284" y="298"/>
                            </a:lnTo>
                            <a:lnTo>
                              <a:pt x="284" y="296"/>
                            </a:lnTo>
                            <a:lnTo>
                              <a:pt x="216" y="0"/>
                            </a:lnTo>
                            <a:lnTo>
                              <a:pt x="26" y="6"/>
                            </a:lnTo>
                            <a:lnTo>
                              <a:pt x="0" y="28"/>
                            </a:lnTo>
                            <a:lnTo>
                              <a:pt x="38" y="392"/>
                            </a:lnTo>
                            <a:lnTo>
                              <a:pt x="24" y="464"/>
                            </a:lnTo>
                            <a:lnTo>
                              <a:pt x="20" y="484"/>
                            </a:lnTo>
                            <a:lnTo>
                              <a:pt x="14" y="524"/>
                            </a:lnTo>
                            <a:lnTo>
                              <a:pt x="68" y="484"/>
                            </a:lnTo>
                            <a:lnTo>
                              <a:pt x="92" y="49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79" name="Freeform 3011"/>
                      <p:cNvSpPr>
                        <a:spLocks/>
                      </p:cNvSpPr>
                      <p:nvPr/>
                    </p:nvSpPr>
                    <p:spPr bwMode="auto">
                      <a:xfrm>
                        <a:off x="3970" y="2457"/>
                        <a:ext cx="32" cy="350"/>
                      </a:xfrm>
                      <a:custGeom>
                        <a:avLst/>
                        <a:gdLst/>
                        <a:ahLst/>
                        <a:cxnLst>
                          <a:cxn ang="0">
                            <a:pos x="0" y="0"/>
                          </a:cxn>
                          <a:cxn ang="0">
                            <a:pos x="32" y="350"/>
                          </a:cxn>
                          <a:cxn ang="0">
                            <a:pos x="8" y="68"/>
                          </a:cxn>
                          <a:cxn ang="0">
                            <a:pos x="2" y="0"/>
                          </a:cxn>
                          <a:cxn ang="0">
                            <a:pos x="0" y="0"/>
                          </a:cxn>
                        </a:cxnLst>
                        <a:rect l="0" t="0" r="r" b="b"/>
                        <a:pathLst>
                          <a:path w="32" h="350">
                            <a:moveTo>
                              <a:pt x="0" y="0"/>
                            </a:moveTo>
                            <a:lnTo>
                              <a:pt x="32" y="350"/>
                            </a:lnTo>
                            <a:lnTo>
                              <a:pt x="8" y="68"/>
                            </a:lnTo>
                            <a:lnTo>
                              <a:pt x="2" y="0"/>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0" name="Freeform 3012"/>
                      <p:cNvSpPr>
                        <a:spLocks/>
                      </p:cNvSpPr>
                      <p:nvPr/>
                    </p:nvSpPr>
                    <p:spPr bwMode="auto">
                      <a:xfrm>
                        <a:off x="3692" y="2455"/>
                        <a:ext cx="328" cy="586"/>
                      </a:xfrm>
                      <a:custGeom>
                        <a:avLst/>
                        <a:gdLst/>
                        <a:ahLst/>
                        <a:cxnLst>
                          <a:cxn ang="0">
                            <a:pos x="278" y="0"/>
                          </a:cxn>
                          <a:cxn ang="0">
                            <a:pos x="74" y="22"/>
                          </a:cxn>
                          <a:cxn ang="0">
                            <a:pos x="0" y="240"/>
                          </a:cxn>
                          <a:cxn ang="0">
                            <a:pos x="38" y="372"/>
                          </a:cxn>
                          <a:cxn ang="0">
                            <a:pos x="6" y="522"/>
                          </a:cxn>
                          <a:cxn ang="0">
                            <a:pos x="178" y="508"/>
                          </a:cxn>
                          <a:cxn ang="0">
                            <a:pos x="216" y="586"/>
                          </a:cxn>
                          <a:cxn ang="0">
                            <a:pos x="298" y="560"/>
                          </a:cxn>
                          <a:cxn ang="0">
                            <a:pos x="328" y="560"/>
                          </a:cxn>
                          <a:cxn ang="0">
                            <a:pos x="310" y="352"/>
                          </a:cxn>
                          <a:cxn ang="0">
                            <a:pos x="278" y="2"/>
                          </a:cxn>
                          <a:cxn ang="0">
                            <a:pos x="280" y="2"/>
                          </a:cxn>
                          <a:cxn ang="0">
                            <a:pos x="286" y="70"/>
                          </a:cxn>
                          <a:cxn ang="0">
                            <a:pos x="280" y="0"/>
                          </a:cxn>
                          <a:cxn ang="0">
                            <a:pos x="278" y="0"/>
                          </a:cxn>
                        </a:cxnLst>
                        <a:rect l="0" t="0" r="r" b="b"/>
                        <a:pathLst>
                          <a:path w="328" h="586">
                            <a:moveTo>
                              <a:pt x="278" y="0"/>
                            </a:moveTo>
                            <a:lnTo>
                              <a:pt x="74" y="22"/>
                            </a:lnTo>
                            <a:lnTo>
                              <a:pt x="0" y="240"/>
                            </a:lnTo>
                            <a:lnTo>
                              <a:pt x="38" y="372"/>
                            </a:lnTo>
                            <a:lnTo>
                              <a:pt x="6" y="522"/>
                            </a:lnTo>
                            <a:lnTo>
                              <a:pt x="178" y="508"/>
                            </a:lnTo>
                            <a:lnTo>
                              <a:pt x="216" y="586"/>
                            </a:lnTo>
                            <a:lnTo>
                              <a:pt x="298" y="560"/>
                            </a:lnTo>
                            <a:lnTo>
                              <a:pt x="328" y="560"/>
                            </a:lnTo>
                            <a:lnTo>
                              <a:pt x="310" y="352"/>
                            </a:lnTo>
                            <a:lnTo>
                              <a:pt x="278" y="2"/>
                            </a:lnTo>
                            <a:lnTo>
                              <a:pt x="280" y="2"/>
                            </a:lnTo>
                            <a:lnTo>
                              <a:pt x="286" y="70"/>
                            </a:lnTo>
                            <a:lnTo>
                              <a:pt x="280" y="0"/>
                            </a:lnTo>
                            <a:lnTo>
                              <a:pt x="278" y="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1" name="Freeform 3013"/>
                      <p:cNvSpPr>
                        <a:spLocks/>
                      </p:cNvSpPr>
                      <p:nvPr/>
                    </p:nvSpPr>
                    <p:spPr bwMode="auto">
                      <a:xfrm>
                        <a:off x="4002" y="2807"/>
                        <a:ext cx="20" cy="208"/>
                      </a:xfrm>
                      <a:custGeom>
                        <a:avLst/>
                        <a:gdLst/>
                        <a:ahLst/>
                        <a:cxnLst>
                          <a:cxn ang="0">
                            <a:pos x="20" y="208"/>
                          </a:cxn>
                          <a:cxn ang="0">
                            <a:pos x="0" y="0"/>
                          </a:cxn>
                          <a:cxn ang="0">
                            <a:pos x="18" y="208"/>
                          </a:cxn>
                          <a:cxn ang="0">
                            <a:pos x="20" y="208"/>
                          </a:cxn>
                        </a:cxnLst>
                        <a:rect l="0" t="0" r="r" b="b"/>
                        <a:pathLst>
                          <a:path w="20" h="208">
                            <a:moveTo>
                              <a:pt x="20" y="208"/>
                            </a:moveTo>
                            <a:lnTo>
                              <a:pt x="0" y="0"/>
                            </a:lnTo>
                            <a:lnTo>
                              <a:pt x="18" y="208"/>
                            </a:lnTo>
                            <a:lnTo>
                              <a:pt x="20" y="20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2" name="Freeform 3014"/>
                      <p:cNvSpPr>
                        <a:spLocks/>
                      </p:cNvSpPr>
                      <p:nvPr/>
                    </p:nvSpPr>
                    <p:spPr bwMode="auto">
                      <a:xfrm>
                        <a:off x="3972" y="2419"/>
                        <a:ext cx="368" cy="596"/>
                      </a:xfrm>
                      <a:custGeom>
                        <a:avLst/>
                        <a:gdLst/>
                        <a:ahLst/>
                        <a:cxnLst>
                          <a:cxn ang="0">
                            <a:pos x="368" y="466"/>
                          </a:cxn>
                          <a:cxn ang="0">
                            <a:pos x="350" y="330"/>
                          </a:cxn>
                          <a:cxn ang="0">
                            <a:pos x="226" y="0"/>
                          </a:cxn>
                          <a:cxn ang="0">
                            <a:pos x="0" y="36"/>
                          </a:cxn>
                          <a:cxn ang="0">
                            <a:pos x="6" y="106"/>
                          </a:cxn>
                          <a:cxn ang="0">
                            <a:pos x="52" y="596"/>
                          </a:cxn>
                          <a:cxn ang="0">
                            <a:pos x="96" y="596"/>
                          </a:cxn>
                          <a:cxn ang="0">
                            <a:pos x="134" y="580"/>
                          </a:cxn>
                          <a:cxn ang="0">
                            <a:pos x="90" y="490"/>
                          </a:cxn>
                          <a:cxn ang="0">
                            <a:pos x="368" y="466"/>
                          </a:cxn>
                        </a:cxnLst>
                        <a:rect l="0" t="0" r="r" b="b"/>
                        <a:pathLst>
                          <a:path w="368" h="596">
                            <a:moveTo>
                              <a:pt x="368" y="466"/>
                            </a:moveTo>
                            <a:lnTo>
                              <a:pt x="350" y="330"/>
                            </a:lnTo>
                            <a:lnTo>
                              <a:pt x="226" y="0"/>
                            </a:lnTo>
                            <a:lnTo>
                              <a:pt x="0" y="36"/>
                            </a:lnTo>
                            <a:lnTo>
                              <a:pt x="6" y="106"/>
                            </a:lnTo>
                            <a:lnTo>
                              <a:pt x="52" y="596"/>
                            </a:lnTo>
                            <a:lnTo>
                              <a:pt x="96" y="596"/>
                            </a:lnTo>
                            <a:lnTo>
                              <a:pt x="134" y="580"/>
                            </a:lnTo>
                            <a:lnTo>
                              <a:pt x="90" y="490"/>
                            </a:lnTo>
                            <a:lnTo>
                              <a:pt x="368" y="46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3" name="Freeform 3015"/>
                      <p:cNvSpPr>
                        <a:spLocks/>
                      </p:cNvSpPr>
                      <p:nvPr/>
                    </p:nvSpPr>
                    <p:spPr bwMode="auto">
                      <a:xfrm>
                        <a:off x="4436" y="2409"/>
                        <a:ext cx="54" cy="38"/>
                      </a:xfrm>
                      <a:custGeom>
                        <a:avLst/>
                        <a:gdLst/>
                        <a:ahLst/>
                        <a:cxnLst>
                          <a:cxn ang="0">
                            <a:pos x="0" y="6"/>
                          </a:cxn>
                          <a:cxn ang="0">
                            <a:pos x="52" y="4"/>
                          </a:cxn>
                          <a:cxn ang="0">
                            <a:pos x="52" y="38"/>
                          </a:cxn>
                          <a:cxn ang="0">
                            <a:pos x="54" y="0"/>
                          </a:cxn>
                          <a:cxn ang="0">
                            <a:pos x="0" y="6"/>
                          </a:cxn>
                        </a:cxnLst>
                        <a:rect l="0" t="0" r="r" b="b"/>
                        <a:pathLst>
                          <a:path w="54" h="38">
                            <a:moveTo>
                              <a:pt x="0" y="6"/>
                            </a:moveTo>
                            <a:lnTo>
                              <a:pt x="52" y="4"/>
                            </a:lnTo>
                            <a:lnTo>
                              <a:pt x="52" y="38"/>
                            </a:lnTo>
                            <a:lnTo>
                              <a:pt x="54" y="0"/>
                            </a:lnTo>
                            <a:lnTo>
                              <a:pt x="0"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4" name="Freeform 3016"/>
                      <p:cNvSpPr>
                        <a:spLocks/>
                      </p:cNvSpPr>
                      <p:nvPr/>
                    </p:nvSpPr>
                    <p:spPr bwMode="auto">
                      <a:xfrm>
                        <a:off x="4436" y="2373"/>
                        <a:ext cx="54" cy="42"/>
                      </a:xfrm>
                      <a:custGeom>
                        <a:avLst/>
                        <a:gdLst/>
                        <a:ahLst/>
                        <a:cxnLst>
                          <a:cxn ang="0">
                            <a:pos x="6" y="40"/>
                          </a:cxn>
                          <a:cxn ang="0">
                            <a:pos x="22" y="0"/>
                          </a:cxn>
                          <a:cxn ang="0">
                            <a:pos x="0" y="42"/>
                          </a:cxn>
                          <a:cxn ang="0">
                            <a:pos x="54" y="36"/>
                          </a:cxn>
                          <a:cxn ang="0">
                            <a:pos x="6" y="40"/>
                          </a:cxn>
                        </a:cxnLst>
                        <a:rect l="0" t="0" r="r" b="b"/>
                        <a:pathLst>
                          <a:path w="54" h="42">
                            <a:moveTo>
                              <a:pt x="6" y="40"/>
                            </a:moveTo>
                            <a:lnTo>
                              <a:pt x="22" y="0"/>
                            </a:lnTo>
                            <a:lnTo>
                              <a:pt x="0" y="42"/>
                            </a:lnTo>
                            <a:lnTo>
                              <a:pt x="54" y="36"/>
                            </a:lnTo>
                            <a:lnTo>
                              <a:pt x="6" y="4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5" name="Freeform 3017"/>
                      <p:cNvSpPr>
                        <a:spLocks/>
                      </p:cNvSpPr>
                      <p:nvPr/>
                    </p:nvSpPr>
                    <p:spPr bwMode="auto">
                      <a:xfrm>
                        <a:off x="4488" y="2409"/>
                        <a:ext cx="264" cy="260"/>
                      </a:xfrm>
                      <a:custGeom>
                        <a:avLst/>
                        <a:gdLst/>
                        <a:ahLst/>
                        <a:cxnLst>
                          <a:cxn ang="0">
                            <a:pos x="2" y="0"/>
                          </a:cxn>
                          <a:cxn ang="0">
                            <a:pos x="0" y="38"/>
                          </a:cxn>
                          <a:cxn ang="0">
                            <a:pos x="264" y="260"/>
                          </a:cxn>
                          <a:cxn ang="0">
                            <a:pos x="2" y="36"/>
                          </a:cxn>
                          <a:cxn ang="0">
                            <a:pos x="2" y="0"/>
                          </a:cxn>
                        </a:cxnLst>
                        <a:rect l="0" t="0" r="r" b="b"/>
                        <a:pathLst>
                          <a:path w="264" h="260">
                            <a:moveTo>
                              <a:pt x="2" y="0"/>
                            </a:moveTo>
                            <a:lnTo>
                              <a:pt x="0" y="38"/>
                            </a:lnTo>
                            <a:lnTo>
                              <a:pt x="264" y="260"/>
                            </a:lnTo>
                            <a:lnTo>
                              <a:pt x="2" y="36"/>
                            </a:lnTo>
                            <a:lnTo>
                              <a:pt x="2"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6" name="Freeform 3018"/>
                      <p:cNvSpPr>
                        <a:spLocks/>
                      </p:cNvSpPr>
                      <p:nvPr/>
                    </p:nvSpPr>
                    <p:spPr bwMode="auto">
                      <a:xfrm>
                        <a:off x="4436" y="2359"/>
                        <a:ext cx="28" cy="56"/>
                      </a:xfrm>
                      <a:custGeom>
                        <a:avLst/>
                        <a:gdLst/>
                        <a:ahLst/>
                        <a:cxnLst>
                          <a:cxn ang="0">
                            <a:pos x="28" y="0"/>
                          </a:cxn>
                          <a:cxn ang="0">
                            <a:pos x="22" y="2"/>
                          </a:cxn>
                          <a:cxn ang="0">
                            <a:pos x="0" y="56"/>
                          </a:cxn>
                          <a:cxn ang="0">
                            <a:pos x="22" y="14"/>
                          </a:cxn>
                          <a:cxn ang="0">
                            <a:pos x="28" y="0"/>
                          </a:cxn>
                        </a:cxnLst>
                        <a:rect l="0" t="0" r="r" b="b"/>
                        <a:pathLst>
                          <a:path w="28" h="56">
                            <a:moveTo>
                              <a:pt x="28" y="0"/>
                            </a:moveTo>
                            <a:lnTo>
                              <a:pt x="22" y="2"/>
                            </a:lnTo>
                            <a:lnTo>
                              <a:pt x="0" y="56"/>
                            </a:lnTo>
                            <a:lnTo>
                              <a:pt x="22" y="14"/>
                            </a:lnTo>
                            <a:lnTo>
                              <a:pt x="28"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7" name="Freeform 3019"/>
                      <p:cNvSpPr>
                        <a:spLocks/>
                      </p:cNvSpPr>
                      <p:nvPr/>
                    </p:nvSpPr>
                    <p:spPr bwMode="auto">
                      <a:xfrm>
                        <a:off x="4442" y="2291"/>
                        <a:ext cx="438" cy="378"/>
                      </a:xfrm>
                      <a:custGeom>
                        <a:avLst/>
                        <a:gdLst/>
                        <a:ahLst/>
                        <a:cxnLst>
                          <a:cxn ang="0">
                            <a:pos x="0" y="122"/>
                          </a:cxn>
                          <a:cxn ang="0">
                            <a:pos x="48" y="118"/>
                          </a:cxn>
                          <a:cxn ang="0">
                            <a:pos x="48" y="154"/>
                          </a:cxn>
                          <a:cxn ang="0">
                            <a:pos x="310" y="378"/>
                          </a:cxn>
                          <a:cxn ang="0">
                            <a:pos x="422" y="176"/>
                          </a:cxn>
                          <a:cxn ang="0">
                            <a:pos x="438" y="104"/>
                          </a:cxn>
                          <a:cxn ang="0">
                            <a:pos x="306" y="16"/>
                          </a:cxn>
                          <a:cxn ang="0">
                            <a:pos x="224" y="32"/>
                          </a:cxn>
                          <a:cxn ang="0">
                            <a:pos x="194" y="0"/>
                          </a:cxn>
                          <a:cxn ang="0">
                            <a:pos x="24" y="66"/>
                          </a:cxn>
                          <a:cxn ang="0">
                            <a:pos x="16" y="82"/>
                          </a:cxn>
                          <a:cxn ang="0">
                            <a:pos x="0" y="122"/>
                          </a:cxn>
                        </a:cxnLst>
                        <a:rect l="0" t="0" r="r" b="b"/>
                        <a:pathLst>
                          <a:path w="438" h="378">
                            <a:moveTo>
                              <a:pt x="0" y="122"/>
                            </a:moveTo>
                            <a:lnTo>
                              <a:pt x="48" y="118"/>
                            </a:lnTo>
                            <a:lnTo>
                              <a:pt x="48" y="154"/>
                            </a:lnTo>
                            <a:lnTo>
                              <a:pt x="310" y="378"/>
                            </a:lnTo>
                            <a:lnTo>
                              <a:pt x="422" y="176"/>
                            </a:lnTo>
                            <a:lnTo>
                              <a:pt x="438" y="104"/>
                            </a:lnTo>
                            <a:lnTo>
                              <a:pt x="306" y="16"/>
                            </a:lnTo>
                            <a:lnTo>
                              <a:pt x="224" y="32"/>
                            </a:lnTo>
                            <a:lnTo>
                              <a:pt x="194" y="0"/>
                            </a:lnTo>
                            <a:lnTo>
                              <a:pt x="24" y="66"/>
                            </a:lnTo>
                            <a:lnTo>
                              <a:pt x="16" y="82"/>
                            </a:lnTo>
                            <a:lnTo>
                              <a:pt x="0" y="122"/>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8" name="Freeform 3020"/>
                      <p:cNvSpPr>
                        <a:spLocks/>
                      </p:cNvSpPr>
                      <p:nvPr/>
                    </p:nvSpPr>
                    <p:spPr bwMode="auto">
                      <a:xfrm>
                        <a:off x="4346" y="2849"/>
                        <a:ext cx="320" cy="84"/>
                      </a:xfrm>
                      <a:custGeom>
                        <a:avLst/>
                        <a:gdLst/>
                        <a:ahLst/>
                        <a:cxnLst>
                          <a:cxn ang="0">
                            <a:pos x="278" y="42"/>
                          </a:cxn>
                          <a:cxn ang="0">
                            <a:pos x="320" y="56"/>
                          </a:cxn>
                          <a:cxn ang="0">
                            <a:pos x="314" y="0"/>
                          </a:cxn>
                          <a:cxn ang="0">
                            <a:pos x="314" y="48"/>
                          </a:cxn>
                          <a:cxn ang="0">
                            <a:pos x="280" y="36"/>
                          </a:cxn>
                          <a:cxn ang="0">
                            <a:pos x="18" y="78"/>
                          </a:cxn>
                          <a:cxn ang="0">
                            <a:pos x="0" y="54"/>
                          </a:cxn>
                          <a:cxn ang="0">
                            <a:pos x="18" y="84"/>
                          </a:cxn>
                          <a:cxn ang="0">
                            <a:pos x="278" y="42"/>
                          </a:cxn>
                        </a:cxnLst>
                        <a:rect l="0" t="0" r="r" b="b"/>
                        <a:pathLst>
                          <a:path w="320" h="84">
                            <a:moveTo>
                              <a:pt x="278" y="42"/>
                            </a:moveTo>
                            <a:lnTo>
                              <a:pt x="320" y="56"/>
                            </a:lnTo>
                            <a:lnTo>
                              <a:pt x="314" y="0"/>
                            </a:lnTo>
                            <a:lnTo>
                              <a:pt x="314" y="48"/>
                            </a:lnTo>
                            <a:lnTo>
                              <a:pt x="280" y="36"/>
                            </a:lnTo>
                            <a:lnTo>
                              <a:pt x="18" y="78"/>
                            </a:lnTo>
                            <a:lnTo>
                              <a:pt x="0" y="54"/>
                            </a:lnTo>
                            <a:lnTo>
                              <a:pt x="18" y="84"/>
                            </a:lnTo>
                            <a:lnTo>
                              <a:pt x="278" y="4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89" name="Freeform 3021"/>
                      <p:cNvSpPr>
                        <a:spLocks/>
                      </p:cNvSpPr>
                      <p:nvPr/>
                    </p:nvSpPr>
                    <p:spPr bwMode="auto">
                      <a:xfrm>
                        <a:off x="4660" y="2847"/>
                        <a:ext cx="70" cy="4"/>
                      </a:xfrm>
                      <a:custGeom>
                        <a:avLst/>
                        <a:gdLst/>
                        <a:ahLst/>
                        <a:cxnLst>
                          <a:cxn ang="0">
                            <a:pos x="0" y="2"/>
                          </a:cxn>
                          <a:cxn ang="0">
                            <a:pos x="70" y="4"/>
                          </a:cxn>
                          <a:cxn ang="0">
                            <a:pos x="70" y="0"/>
                          </a:cxn>
                          <a:cxn ang="0">
                            <a:pos x="0" y="2"/>
                          </a:cxn>
                        </a:cxnLst>
                        <a:rect l="0" t="0" r="r" b="b"/>
                        <a:pathLst>
                          <a:path w="70" h="4">
                            <a:moveTo>
                              <a:pt x="0" y="2"/>
                            </a:moveTo>
                            <a:lnTo>
                              <a:pt x="70" y="4"/>
                            </a:lnTo>
                            <a:lnTo>
                              <a:pt x="70" y="0"/>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0" name="Freeform 3022"/>
                      <p:cNvSpPr>
                        <a:spLocks/>
                      </p:cNvSpPr>
                      <p:nvPr/>
                    </p:nvSpPr>
                    <p:spPr bwMode="auto">
                      <a:xfrm>
                        <a:off x="4660" y="2849"/>
                        <a:ext cx="70" cy="56"/>
                      </a:xfrm>
                      <a:custGeom>
                        <a:avLst/>
                        <a:gdLst/>
                        <a:ahLst/>
                        <a:cxnLst>
                          <a:cxn ang="0">
                            <a:pos x="6" y="56"/>
                          </a:cxn>
                          <a:cxn ang="0">
                            <a:pos x="6" y="6"/>
                          </a:cxn>
                          <a:cxn ang="0">
                            <a:pos x="70" y="6"/>
                          </a:cxn>
                          <a:cxn ang="0">
                            <a:pos x="70" y="2"/>
                          </a:cxn>
                          <a:cxn ang="0">
                            <a:pos x="0" y="0"/>
                          </a:cxn>
                          <a:cxn ang="0">
                            <a:pos x="6" y="56"/>
                          </a:cxn>
                        </a:cxnLst>
                        <a:rect l="0" t="0" r="r" b="b"/>
                        <a:pathLst>
                          <a:path w="70" h="56">
                            <a:moveTo>
                              <a:pt x="6" y="56"/>
                            </a:moveTo>
                            <a:lnTo>
                              <a:pt x="6" y="6"/>
                            </a:lnTo>
                            <a:lnTo>
                              <a:pt x="70" y="6"/>
                            </a:lnTo>
                            <a:lnTo>
                              <a:pt x="70" y="2"/>
                            </a:lnTo>
                            <a:lnTo>
                              <a:pt x="0" y="0"/>
                            </a:lnTo>
                            <a:lnTo>
                              <a:pt x="6" y="5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1" name="Freeform 3023"/>
                      <p:cNvSpPr>
                        <a:spLocks/>
                      </p:cNvSpPr>
                      <p:nvPr/>
                    </p:nvSpPr>
                    <p:spPr bwMode="auto">
                      <a:xfrm>
                        <a:off x="4340" y="2891"/>
                        <a:ext cx="24" cy="42"/>
                      </a:xfrm>
                      <a:custGeom>
                        <a:avLst/>
                        <a:gdLst/>
                        <a:ahLst/>
                        <a:cxnLst>
                          <a:cxn ang="0">
                            <a:pos x="24" y="42"/>
                          </a:cxn>
                          <a:cxn ang="0">
                            <a:pos x="6" y="12"/>
                          </a:cxn>
                          <a:cxn ang="0">
                            <a:pos x="0" y="0"/>
                          </a:cxn>
                          <a:cxn ang="0">
                            <a:pos x="2" y="12"/>
                          </a:cxn>
                          <a:cxn ang="0">
                            <a:pos x="24" y="42"/>
                          </a:cxn>
                        </a:cxnLst>
                        <a:rect l="0" t="0" r="r" b="b"/>
                        <a:pathLst>
                          <a:path w="24" h="42">
                            <a:moveTo>
                              <a:pt x="24" y="42"/>
                            </a:moveTo>
                            <a:lnTo>
                              <a:pt x="6" y="12"/>
                            </a:lnTo>
                            <a:lnTo>
                              <a:pt x="0" y="0"/>
                            </a:lnTo>
                            <a:lnTo>
                              <a:pt x="2" y="12"/>
                            </a:lnTo>
                            <a:lnTo>
                              <a:pt x="24" y="4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2" name="Freeform 3024"/>
                      <p:cNvSpPr>
                        <a:spLocks/>
                      </p:cNvSpPr>
                      <p:nvPr/>
                    </p:nvSpPr>
                    <p:spPr bwMode="auto">
                      <a:xfrm>
                        <a:off x="4066" y="2911"/>
                        <a:ext cx="44" cy="86"/>
                      </a:xfrm>
                      <a:custGeom>
                        <a:avLst/>
                        <a:gdLst/>
                        <a:ahLst/>
                        <a:cxnLst>
                          <a:cxn ang="0">
                            <a:pos x="44" y="86"/>
                          </a:cxn>
                          <a:cxn ang="0">
                            <a:pos x="44" y="86"/>
                          </a:cxn>
                          <a:cxn ang="0">
                            <a:pos x="0" y="0"/>
                          </a:cxn>
                          <a:cxn ang="0">
                            <a:pos x="44" y="86"/>
                          </a:cxn>
                        </a:cxnLst>
                        <a:rect l="0" t="0" r="r" b="b"/>
                        <a:pathLst>
                          <a:path w="44" h="86">
                            <a:moveTo>
                              <a:pt x="44" y="86"/>
                            </a:moveTo>
                            <a:lnTo>
                              <a:pt x="44" y="86"/>
                            </a:lnTo>
                            <a:lnTo>
                              <a:pt x="0" y="0"/>
                            </a:lnTo>
                            <a:lnTo>
                              <a:pt x="44" y="8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3" name="Freeform 3025"/>
                      <p:cNvSpPr>
                        <a:spLocks/>
                      </p:cNvSpPr>
                      <p:nvPr/>
                    </p:nvSpPr>
                    <p:spPr bwMode="auto">
                      <a:xfrm>
                        <a:off x="4204" y="2357"/>
                        <a:ext cx="546" cy="570"/>
                      </a:xfrm>
                      <a:custGeom>
                        <a:avLst/>
                        <a:gdLst/>
                        <a:ahLst/>
                        <a:cxnLst>
                          <a:cxn ang="0">
                            <a:pos x="422" y="528"/>
                          </a:cxn>
                          <a:cxn ang="0">
                            <a:pos x="456" y="540"/>
                          </a:cxn>
                          <a:cxn ang="0">
                            <a:pos x="456" y="492"/>
                          </a:cxn>
                          <a:cxn ang="0">
                            <a:pos x="526" y="490"/>
                          </a:cxn>
                          <a:cxn ang="0">
                            <a:pos x="526" y="494"/>
                          </a:cxn>
                          <a:cxn ang="0">
                            <a:pos x="526" y="494"/>
                          </a:cxn>
                          <a:cxn ang="0">
                            <a:pos x="512" y="378"/>
                          </a:cxn>
                          <a:cxn ang="0">
                            <a:pos x="546" y="314"/>
                          </a:cxn>
                          <a:cxn ang="0">
                            <a:pos x="284" y="90"/>
                          </a:cxn>
                          <a:cxn ang="0">
                            <a:pos x="284" y="56"/>
                          </a:cxn>
                          <a:cxn ang="0">
                            <a:pos x="232" y="58"/>
                          </a:cxn>
                          <a:cxn ang="0">
                            <a:pos x="254" y="4"/>
                          </a:cxn>
                          <a:cxn ang="0">
                            <a:pos x="260" y="2"/>
                          </a:cxn>
                          <a:cxn ang="0">
                            <a:pos x="254" y="16"/>
                          </a:cxn>
                          <a:cxn ang="0">
                            <a:pos x="262" y="0"/>
                          </a:cxn>
                          <a:cxn ang="0">
                            <a:pos x="182" y="30"/>
                          </a:cxn>
                          <a:cxn ang="0">
                            <a:pos x="0" y="60"/>
                          </a:cxn>
                          <a:cxn ang="0">
                            <a:pos x="120" y="390"/>
                          </a:cxn>
                          <a:cxn ang="0">
                            <a:pos x="142" y="546"/>
                          </a:cxn>
                          <a:cxn ang="0">
                            <a:pos x="160" y="570"/>
                          </a:cxn>
                          <a:cxn ang="0">
                            <a:pos x="422" y="528"/>
                          </a:cxn>
                        </a:cxnLst>
                        <a:rect l="0" t="0" r="r" b="b"/>
                        <a:pathLst>
                          <a:path w="546" h="570">
                            <a:moveTo>
                              <a:pt x="422" y="528"/>
                            </a:moveTo>
                            <a:lnTo>
                              <a:pt x="456" y="540"/>
                            </a:lnTo>
                            <a:lnTo>
                              <a:pt x="456" y="492"/>
                            </a:lnTo>
                            <a:lnTo>
                              <a:pt x="526" y="490"/>
                            </a:lnTo>
                            <a:lnTo>
                              <a:pt x="526" y="494"/>
                            </a:lnTo>
                            <a:lnTo>
                              <a:pt x="526" y="494"/>
                            </a:lnTo>
                            <a:lnTo>
                              <a:pt x="512" y="378"/>
                            </a:lnTo>
                            <a:lnTo>
                              <a:pt x="546" y="314"/>
                            </a:lnTo>
                            <a:lnTo>
                              <a:pt x="284" y="90"/>
                            </a:lnTo>
                            <a:lnTo>
                              <a:pt x="284" y="56"/>
                            </a:lnTo>
                            <a:lnTo>
                              <a:pt x="232" y="58"/>
                            </a:lnTo>
                            <a:lnTo>
                              <a:pt x="254" y="4"/>
                            </a:lnTo>
                            <a:lnTo>
                              <a:pt x="260" y="2"/>
                            </a:lnTo>
                            <a:lnTo>
                              <a:pt x="254" y="16"/>
                            </a:lnTo>
                            <a:lnTo>
                              <a:pt x="262" y="0"/>
                            </a:lnTo>
                            <a:lnTo>
                              <a:pt x="182" y="30"/>
                            </a:lnTo>
                            <a:lnTo>
                              <a:pt x="0" y="60"/>
                            </a:lnTo>
                            <a:lnTo>
                              <a:pt x="120" y="390"/>
                            </a:lnTo>
                            <a:lnTo>
                              <a:pt x="142" y="546"/>
                            </a:lnTo>
                            <a:lnTo>
                              <a:pt x="160" y="570"/>
                            </a:lnTo>
                            <a:lnTo>
                              <a:pt x="422" y="528"/>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4" name="Freeform 3026"/>
                      <p:cNvSpPr>
                        <a:spLocks/>
                      </p:cNvSpPr>
                      <p:nvPr/>
                    </p:nvSpPr>
                    <p:spPr bwMode="auto">
                      <a:xfrm>
                        <a:off x="4066" y="2851"/>
                        <a:ext cx="926" cy="666"/>
                      </a:xfrm>
                      <a:custGeom>
                        <a:avLst/>
                        <a:gdLst/>
                        <a:ahLst/>
                        <a:cxnLst>
                          <a:cxn ang="0">
                            <a:pos x="896" y="342"/>
                          </a:cxn>
                          <a:cxn ang="0">
                            <a:pos x="808" y="232"/>
                          </a:cxn>
                          <a:cxn ang="0">
                            <a:pos x="808" y="182"/>
                          </a:cxn>
                          <a:cxn ang="0">
                            <a:pos x="668" y="20"/>
                          </a:cxn>
                          <a:cxn ang="0">
                            <a:pos x="664" y="0"/>
                          </a:cxn>
                          <a:cxn ang="0">
                            <a:pos x="664" y="0"/>
                          </a:cxn>
                          <a:cxn ang="0">
                            <a:pos x="664" y="4"/>
                          </a:cxn>
                          <a:cxn ang="0">
                            <a:pos x="600" y="4"/>
                          </a:cxn>
                          <a:cxn ang="0">
                            <a:pos x="600" y="54"/>
                          </a:cxn>
                          <a:cxn ang="0">
                            <a:pos x="558" y="40"/>
                          </a:cxn>
                          <a:cxn ang="0">
                            <a:pos x="298" y="82"/>
                          </a:cxn>
                          <a:cxn ang="0">
                            <a:pos x="276" y="52"/>
                          </a:cxn>
                          <a:cxn ang="0">
                            <a:pos x="274" y="40"/>
                          </a:cxn>
                          <a:cxn ang="0">
                            <a:pos x="0" y="60"/>
                          </a:cxn>
                          <a:cxn ang="0">
                            <a:pos x="44" y="146"/>
                          </a:cxn>
                          <a:cxn ang="0">
                            <a:pos x="132" y="108"/>
                          </a:cxn>
                          <a:cxn ang="0">
                            <a:pos x="242" y="154"/>
                          </a:cxn>
                          <a:cxn ang="0">
                            <a:pos x="242" y="192"/>
                          </a:cxn>
                          <a:cxn ang="0">
                            <a:pos x="298" y="192"/>
                          </a:cxn>
                          <a:cxn ang="0">
                            <a:pos x="380" y="128"/>
                          </a:cxn>
                          <a:cxn ang="0">
                            <a:pos x="558" y="206"/>
                          </a:cxn>
                          <a:cxn ang="0">
                            <a:pos x="558" y="368"/>
                          </a:cxn>
                          <a:cxn ang="0">
                            <a:pos x="598" y="382"/>
                          </a:cxn>
                          <a:cxn ang="0">
                            <a:pos x="638" y="478"/>
                          </a:cxn>
                          <a:cxn ang="0">
                            <a:pos x="776" y="584"/>
                          </a:cxn>
                          <a:cxn ang="0">
                            <a:pos x="776" y="626"/>
                          </a:cxn>
                          <a:cxn ang="0">
                            <a:pos x="830" y="666"/>
                          </a:cxn>
                          <a:cxn ang="0">
                            <a:pos x="886" y="610"/>
                          </a:cxn>
                          <a:cxn ang="0">
                            <a:pos x="916" y="610"/>
                          </a:cxn>
                          <a:cxn ang="0">
                            <a:pos x="926" y="518"/>
                          </a:cxn>
                          <a:cxn ang="0">
                            <a:pos x="896" y="342"/>
                          </a:cxn>
                        </a:cxnLst>
                        <a:rect l="0" t="0" r="r" b="b"/>
                        <a:pathLst>
                          <a:path w="926" h="666">
                            <a:moveTo>
                              <a:pt x="896" y="342"/>
                            </a:moveTo>
                            <a:lnTo>
                              <a:pt x="808" y="232"/>
                            </a:lnTo>
                            <a:lnTo>
                              <a:pt x="808" y="182"/>
                            </a:lnTo>
                            <a:lnTo>
                              <a:pt x="668" y="20"/>
                            </a:lnTo>
                            <a:lnTo>
                              <a:pt x="664" y="0"/>
                            </a:lnTo>
                            <a:lnTo>
                              <a:pt x="664" y="0"/>
                            </a:lnTo>
                            <a:lnTo>
                              <a:pt x="664" y="4"/>
                            </a:lnTo>
                            <a:lnTo>
                              <a:pt x="600" y="4"/>
                            </a:lnTo>
                            <a:lnTo>
                              <a:pt x="600" y="54"/>
                            </a:lnTo>
                            <a:lnTo>
                              <a:pt x="558" y="40"/>
                            </a:lnTo>
                            <a:lnTo>
                              <a:pt x="298" y="82"/>
                            </a:lnTo>
                            <a:lnTo>
                              <a:pt x="276" y="52"/>
                            </a:lnTo>
                            <a:lnTo>
                              <a:pt x="274" y="40"/>
                            </a:lnTo>
                            <a:lnTo>
                              <a:pt x="0" y="60"/>
                            </a:lnTo>
                            <a:lnTo>
                              <a:pt x="44" y="146"/>
                            </a:lnTo>
                            <a:lnTo>
                              <a:pt x="132" y="108"/>
                            </a:lnTo>
                            <a:lnTo>
                              <a:pt x="242" y="154"/>
                            </a:lnTo>
                            <a:lnTo>
                              <a:pt x="242" y="192"/>
                            </a:lnTo>
                            <a:lnTo>
                              <a:pt x="298" y="192"/>
                            </a:lnTo>
                            <a:lnTo>
                              <a:pt x="380" y="128"/>
                            </a:lnTo>
                            <a:lnTo>
                              <a:pt x="558" y="206"/>
                            </a:lnTo>
                            <a:lnTo>
                              <a:pt x="558" y="368"/>
                            </a:lnTo>
                            <a:lnTo>
                              <a:pt x="598" y="382"/>
                            </a:lnTo>
                            <a:lnTo>
                              <a:pt x="638" y="478"/>
                            </a:lnTo>
                            <a:lnTo>
                              <a:pt x="776" y="584"/>
                            </a:lnTo>
                            <a:lnTo>
                              <a:pt x="776" y="626"/>
                            </a:lnTo>
                            <a:lnTo>
                              <a:pt x="830" y="666"/>
                            </a:lnTo>
                            <a:lnTo>
                              <a:pt x="886" y="610"/>
                            </a:lnTo>
                            <a:lnTo>
                              <a:pt x="916" y="610"/>
                            </a:lnTo>
                            <a:lnTo>
                              <a:pt x="926" y="518"/>
                            </a:lnTo>
                            <a:lnTo>
                              <a:pt x="896" y="34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5" name="Freeform 3027"/>
                      <p:cNvSpPr>
                        <a:spLocks/>
                      </p:cNvSpPr>
                      <p:nvPr/>
                    </p:nvSpPr>
                    <p:spPr bwMode="auto">
                      <a:xfrm>
                        <a:off x="4952" y="895"/>
                        <a:ext cx="102" cy="358"/>
                      </a:xfrm>
                      <a:custGeom>
                        <a:avLst/>
                        <a:gdLst/>
                        <a:ahLst/>
                        <a:cxnLst>
                          <a:cxn ang="0">
                            <a:pos x="40" y="132"/>
                          </a:cxn>
                          <a:cxn ang="0">
                            <a:pos x="2" y="0"/>
                          </a:cxn>
                          <a:cxn ang="0">
                            <a:pos x="0" y="0"/>
                          </a:cxn>
                          <a:cxn ang="0">
                            <a:pos x="38" y="132"/>
                          </a:cxn>
                          <a:cxn ang="0">
                            <a:pos x="102" y="358"/>
                          </a:cxn>
                          <a:cxn ang="0">
                            <a:pos x="80" y="276"/>
                          </a:cxn>
                          <a:cxn ang="0">
                            <a:pos x="40" y="132"/>
                          </a:cxn>
                        </a:cxnLst>
                        <a:rect l="0" t="0" r="r" b="b"/>
                        <a:pathLst>
                          <a:path w="102" h="358">
                            <a:moveTo>
                              <a:pt x="40" y="132"/>
                            </a:moveTo>
                            <a:lnTo>
                              <a:pt x="2" y="0"/>
                            </a:lnTo>
                            <a:lnTo>
                              <a:pt x="0" y="0"/>
                            </a:lnTo>
                            <a:lnTo>
                              <a:pt x="38" y="132"/>
                            </a:lnTo>
                            <a:lnTo>
                              <a:pt x="102" y="358"/>
                            </a:lnTo>
                            <a:lnTo>
                              <a:pt x="80" y="276"/>
                            </a:lnTo>
                            <a:lnTo>
                              <a:pt x="40" y="13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6" name="Freeform 3028"/>
                      <p:cNvSpPr>
                        <a:spLocks/>
                      </p:cNvSpPr>
                      <p:nvPr/>
                    </p:nvSpPr>
                    <p:spPr bwMode="auto">
                      <a:xfrm>
                        <a:off x="5054" y="1253"/>
                        <a:ext cx="62" cy="136"/>
                      </a:xfrm>
                      <a:custGeom>
                        <a:avLst/>
                        <a:gdLst/>
                        <a:ahLst/>
                        <a:cxnLst>
                          <a:cxn ang="0">
                            <a:pos x="0" y="0"/>
                          </a:cxn>
                          <a:cxn ang="0">
                            <a:pos x="10" y="84"/>
                          </a:cxn>
                          <a:cxn ang="0">
                            <a:pos x="62" y="136"/>
                          </a:cxn>
                          <a:cxn ang="0">
                            <a:pos x="12" y="82"/>
                          </a:cxn>
                          <a:cxn ang="0">
                            <a:pos x="0" y="0"/>
                          </a:cxn>
                        </a:cxnLst>
                        <a:rect l="0" t="0" r="r" b="b"/>
                        <a:pathLst>
                          <a:path w="62" h="136">
                            <a:moveTo>
                              <a:pt x="0" y="0"/>
                            </a:moveTo>
                            <a:lnTo>
                              <a:pt x="10" y="84"/>
                            </a:lnTo>
                            <a:lnTo>
                              <a:pt x="62" y="136"/>
                            </a:lnTo>
                            <a:lnTo>
                              <a:pt x="12" y="8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7" name="Freeform 3029"/>
                      <p:cNvSpPr>
                        <a:spLocks/>
                      </p:cNvSpPr>
                      <p:nvPr/>
                    </p:nvSpPr>
                    <p:spPr bwMode="auto">
                      <a:xfrm>
                        <a:off x="4448" y="1469"/>
                        <a:ext cx="76" cy="202"/>
                      </a:xfrm>
                      <a:custGeom>
                        <a:avLst/>
                        <a:gdLst/>
                        <a:ahLst/>
                        <a:cxnLst>
                          <a:cxn ang="0">
                            <a:pos x="2" y="0"/>
                          </a:cxn>
                          <a:cxn ang="0">
                            <a:pos x="0" y="6"/>
                          </a:cxn>
                          <a:cxn ang="0">
                            <a:pos x="6" y="24"/>
                          </a:cxn>
                          <a:cxn ang="0">
                            <a:pos x="74" y="202"/>
                          </a:cxn>
                          <a:cxn ang="0">
                            <a:pos x="76" y="200"/>
                          </a:cxn>
                          <a:cxn ang="0">
                            <a:pos x="2" y="0"/>
                          </a:cxn>
                        </a:cxnLst>
                        <a:rect l="0" t="0" r="r" b="b"/>
                        <a:pathLst>
                          <a:path w="76" h="202">
                            <a:moveTo>
                              <a:pt x="2" y="0"/>
                            </a:moveTo>
                            <a:lnTo>
                              <a:pt x="0" y="6"/>
                            </a:lnTo>
                            <a:lnTo>
                              <a:pt x="6" y="24"/>
                            </a:lnTo>
                            <a:lnTo>
                              <a:pt x="74" y="202"/>
                            </a:lnTo>
                            <a:lnTo>
                              <a:pt x="76" y="200"/>
                            </a:lnTo>
                            <a:lnTo>
                              <a:pt x="2"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8" name="Freeform 3030"/>
                      <p:cNvSpPr>
                        <a:spLocks/>
                      </p:cNvSpPr>
                      <p:nvPr/>
                    </p:nvSpPr>
                    <p:spPr bwMode="auto">
                      <a:xfrm>
                        <a:off x="4414" y="1681"/>
                        <a:ext cx="392" cy="354"/>
                      </a:xfrm>
                      <a:custGeom>
                        <a:avLst/>
                        <a:gdLst/>
                        <a:ahLst/>
                        <a:cxnLst>
                          <a:cxn ang="0">
                            <a:pos x="6" y="268"/>
                          </a:cxn>
                          <a:cxn ang="0">
                            <a:pos x="0" y="264"/>
                          </a:cxn>
                          <a:cxn ang="0">
                            <a:pos x="10" y="298"/>
                          </a:cxn>
                          <a:cxn ang="0">
                            <a:pos x="62" y="320"/>
                          </a:cxn>
                          <a:cxn ang="0">
                            <a:pos x="62" y="320"/>
                          </a:cxn>
                          <a:cxn ang="0">
                            <a:pos x="64" y="322"/>
                          </a:cxn>
                          <a:cxn ang="0">
                            <a:pos x="136" y="354"/>
                          </a:cxn>
                          <a:cxn ang="0">
                            <a:pos x="206" y="312"/>
                          </a:cxn>
                          <a:cxn ang="0">
                            <a:pos x="236" y="148"/>
                          </a:cxn>
                          <a:cxn ang="0">
                            <a:pos x="266" y="172"/>
                          </a:cxn>
                          <a:cxn ang="0">
                            <a:pos x="294" y="102"/>
                          </a:cxn>
                          <a:cxn ang="0">
                            <a:pos x="336" y="40"/>
                          </a:cxn>
                          <a:cxn ang="0">
                            <a:pos x="376" y="40"/>
                          </a:cxn>
                          <a:cxn ang="0">
                            <a:pos x="392" y="18"/>
                          </a:cxn>
                          <a:cxn ang="0">
                            <a:pos x="346" y="8"/>
                          </a:cxn>
                          <a:cxn ang="0">
                            <a:pos x="240" y="64"/>
                          </a:cxn>
                          <a:cxn ang="0">
                            <a:pos x="214" y="18"/>
                          </a:cxn>
                          <a:cxn ang="0">
                            <a:pos x="126" y="48"/>
                          </a:cxn>
                          <a:cxn ang="0">
                            <a:pos x="110" y="0"/>
                          </a:cxn>
                          <a:cxn ang="0">
                            <a:pos x="98" y="76"/>
                          </a:cxn>
                          <a:cxn ang="0">
                            <a:pos x="6" y="268"/>
                          </a:cxn>
                        </a:cxnLst>
                        <a:rect l="0" t="0" r="r" b="b"/>
                        <a:pathLst>
                          <a:path w="392" h="354">
                            <a:moveTo>
                              <a:pt x="6" y="268"/>
                            </a:moveTo>
                            <a:lnTo>
                              <a:pt x="0" y="264"/>
                            </a:lnTo>
                            <a:lnTo>
                              <a:pt x="10" y="298"/>
                            </a:lnTo>
                            <a:lnTo>
                              <a:pt x="62" y="320"/>
                            </a:lnTo>
                            <a:lnTo>
                              <a:pt x="62" y="320"/>
                            </a:lnTo>
                            <a:lnTo>
                              <a:pt x="64" y="322"/>
                            </a:lnTo>
                            <a:lnTo>
                              <a:pt x="136" y="354"/>
                            </a:lnTo>
                            <a:lnTo>
                              <a:pt x="206" y="312"/>
                            </a:lnTo>
                            <a:lnTo>
                              <a:pt x="236" y="148"/>
                            </a:lnTo>
                            <a:lnTo>
                              <a:pt x="266" y="172"/>
                            </a:lnTo>
                            <a:lnTo>
                              <a:pt x="294" y="102"/>
                            </a:lnTo>
                            <a:lnTo>
                              <a:pt x="336" y="40"/>
                            </a:lnTo>
                            <a:lnTo>
                              <a:pt x="376" y="40"/>
                            </a:lnTo>
                            <a:lnTo>
                              <a:pt x="392" y="18"/>
                            </a:lnTo>
                            <a:lnTo>
                              <a:pt x="346" y="8"/>
                            </a:lnTo>
                            <a:lnTo>
                              <a:pt x="240" y="64"/>
                            </a:lnTo>
                            <a:lnTo>
                              <a:pt x="214" y="18"/>
                            </a:lnTo>
                            <a:lnTo>
                              <a:pt x="126" y="48"/>
                            </a:lnTo>
                            <a:lnTo>
                              <a:pt x="110" y="0"/>
                            </a:lnTo>
                            <a:lnTo>
                              <a:pt x="98" y="76"/>
                            </a:lnTo>
                            <a:lnTo>
                              <a:pt x="6" y="268"/>
                            </a:lnTo>
                            <a:close/>
                          </a:path>
                        </a:pathLst>
                      </a:custGeom>
                      <a:solidFill>
                        <a:schemeClr val="bg1">
                          <a:lumMod val="50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199" name="Freeform 3031"/>
                      <p:cNvSpPr>
                        <a:spLocks/>
                      </p:cNvSpPr>
                      <p:nvPr/>
                    </p:nvSpPr>
                    <p:spPr bwMode="auto">
                      <a:xfrm>
                        <a:off x="4414" y="1943"/>
                        <a:ext cx="6" cy="6"/>
                      </a:xfrm>
                      <a:custGeom>
                        <a:avLst/>
                        <a:gdLst/>
                        <a:ahLst/>
                        <a:cxnLst>
                          <a:cxn ang="0">
                            <a:pos x="0" y="0"/>
                          </a:cxn>
                          <a:cxn ang="0">
                            <a:pos x="0" y="2"/>
                          </a:cxn>
                          <a:cxn ang="0">
                            <a:pos x="6" y="6"/>
                          </a:cxn>
                          <a:cxn ang="0">
                            <a:pos x="0" y="0"/>
                          </a:cxn>
                        </a:cxnLst>
                        <a:rect l="0" t="0" r="r" b="b"/>
                        <a:pathLst>
                          <a:path w="6" h="6">
                            <a:moveTo>
                              <a:pt x="0" y="0"/>
                            </a:moveTo>
                            <a:lnTo>
                              <a:pt x="0" y="2"/>
                            </a:lnTo>
                            <a:lnTo>
                              <a:pt x="6" y="6"/>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0" name="Freeform 3032"/>
                      <p:cNvSpPr>
                        <a:spLocks/>
                      </p:cNvSpPr>
                      <p:nvPr/>
                    </p:nvSpPr>
                    <p:spPr bwMode="auto">
                      <a:xfrm>
                        <a:off x="4512" y="1679"/>
                        <a:ext cx="12" cy="78"/>
                      </a:xfrm>
                      <a:custGeom>
                        <a:avLst/>
                        <a:gdLst/>
                        <a:ahLst/>
                        <a:cxnLst>
                          <a:cxn ang="0">
                            <a:pos x="0" y="78"/>
                          </a:cxn>
                          <a:cxn ang="0">
                            <a:pos x="12" y="2"/>
                          </a:cxn>
                          <a:cxn ang="0">
                            <a:pos x="10" y="0"/>
                          </a:cxn>
                          <a:cxn ang="0">
                            <a:pos x="0" y="78"/>
                          </a:cxn>
                        </a:cxnLst>
                        <a:rect l="0" t="0" r="r" b="b"/>
                        <a:pathLst>
                          <a:path w="12" h="78">
                            <a:moveTo>
                              <a:pt x="0" y="78"/>
                            </a:moveTo>
                            <a:lnTo>
                              <a:pt x="12" y="2"/>
                            </a:lnTo>
                            <a:lnTo>
                              <a:pt x="10" y="0"/>
                            </a:lnTo>
                            <a:lnTo>
                              <a:pt x="0" y="78"/>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1" name="Freeform 3033"/>
                      <p:cNvSpPr>
                        <a:spLocks/>
                      </p:cNvSpPr>
                      <p:nvPr/>
                    </p:nvSpPr>
                    <p:spPr bwMode="auto">
                      <a:xfrm>
                        <a:off x="4420" y="1757"/>
                        <a:ext cx="92" cy="192"/>
                      </a:xfrm>
                      <a:custGeom>
                        <a:avLst/>
                        <a:gdLst/>
                        <a:ahLst/>
                        <a:cxnLst>
                          <a:cxn ang="0">
                            <a:pos x="58" y="60"/>
                          </a:cxn>
                          <a:cxn ang="0">
                            <a:pos x="0" y="192"/>
                          </a:cxn>
                          <a:cxn ang="0">
                            <a:pos x="92" y="0"/>
                          </a:cxn>
                          <a:cxn ang="0">
                            <a:pos x="58" y="60"/>
                          </a:cxn>
                        </a:cxnLst>
                        <a:rect l="0" t="0" r="r" b="b"/>
                        <a:pathLst>
                          <a:path w="92" h="192">
                            <a:moveTo>
                              <a:pt x="58" y="60"/>
                            </a:moveTo>
                            <a:lnTo>
                              <a:pt x="0" y="192"/>
                            </a:lnTo>
                            <a:lnTo>
                              <a:pt x="92" y="0"/>
                            </a:lnTo>
                            <a:lnTo>
                              <a:pt x="58" y="6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2" name="Freeform 3034"/>
                      <p:cNvSpPr>
                        <a:spLocks/>
                      </p:cNvSpPr>
                      <p:nvPr/>
                    </p:nvSpPr>
                    <p:spPr bwMode="auto">
                      <a:xfrm>
                        <a:off x="4522" y="1671"/>
                        <a:ext cx="2" cy="6"/>
                      </a:xfrm>
                      <a:custGeom>
                        <a:avLst/>
                        <a:gdLst/>
                        <a:ahLst/>
                        <a:cxnLst>
                          <a:cxn ang="0">
                            <a:pos x="0" y="6"/>
                          </a:cxn>
                          <a:cxn ang="0">
                            <a:pos x="2" y="2"/>
                          </a:cxn>
                          <a:cxn ang="0">
                            <a:pos x="0" y="0"/>
                          </a:cxn>
                          <a:cxn ang="0">
                            <a:pos x="0" y="6"/>
                          </a:cxn>
                        </a:cxnLst>
                        <a:rect l="0" t="0" r="r" b="b"/>
                        <a:pathLst>
                          <a:path w="2" h="6">
                            <a:moveTo>
                              <a:pt x="0" y="6"/>
                            </a:moveTo>
                            <a:lnTo>
                              <a:pt x="2" y="2"/>
                            </a:lnTo>
                            <a:lnTo>
                              <a:pt x="0" y="0"/>
                            </a:lnTo>
                            <a:lnTo>
                              <a:pt x="0" y="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3" name="Freeform 3035"/>
                      <p:cNvSpPr>
                        <a:spLocks/>
                      </p:cNvSpPr>
                      <p:nvPr/>
                    </p:nvSpPr>
                    <p:spPr bwMode="auto">
                      <a:xfrm>
                        <a:off x="4122" y="1471"/>
                        <a:ext cx="396" cy="468"/>
                      </a:xfrm>
                      <a:custGeom>
                        <a:avLst/>
                        <a:gdLst/>
                        <a:ahLst/>
                        <a:cxnLst>
                          <a:cxn ang="0">
                            <a:pos x="282" y="50"/>
                          </a:cxn>
                          <a:cxn ang="0">
                            <a:pos x="234" y="78"/>
                          </a:cxn>
                          <a:cxn ang="0">
                            <a:pos x="206" y="104"/>
                          </a:cxn>
                          <a:cxn ang="0">
                            <a:pos x="142" y="84"/>
                          </a:cxn>
                          <a:cxn ang="0">
                            <a:pos x="0" y="128"/>
                          </a:cxn>
                          <a:cxn ang="0">
                            <a:pos x="66" y="422"/>
                          </a:cxn>
                          <a:cxn ang="0">
                            <a:pos x="172" y="460"/>
                          </a:cxn>
                          <a:cxn ang="0">
                            <a:pos x="264" y="448"/>
                          </a:cxn>
                          <a:cxn ang="0">
                            <a:pos x="298" y="468"/>
                          </a:cxn>
                          <a:cxn ang="0">
                            <a:pos x="354" y="344"/>
                          </a:cxn>
                          <a:cxn ang="0">
                            <a:pos x="386" y="284"/>
                          </a:cxn>
                          <a:cxn ang="0">
                            <a:pos x="396" y="200"/>
                          </a:cxn>
                          <a:cxn ang="0">
                            <a:pos x="332" y="22"/>
                          </a:cxn>
                          <a:cxn ang="0">
                            <a:pos x="324" y="0"/>
                          </a:cxn>
                          <a:cxn ang="0">
                            <a:pos x="282" y="50"/>
                          </a:cxn>
                        </a:cxnLst>
                        <a:rect l="0" t="0" r="r" b="b"/>
                        <a:pathLst>
                          <a:path w="396" h="468">
                            <a:moveTo>
                              <a:pt x="282" y="50"/>
                            </a:moveTo>
                            <a:lnTo>
                              <a:pt x="234" y="78"/>
                            </a:lnTo>
                            <a:lnTo>
                              <a:pt x="206" y="104"/>
                            </a:lnTo>
                            <a:lnTo>
                              <a:pt x="142" y="84"/>
                            </a:lnTo>
                            <a:lnTo>
                              <a:pt x="0" y="128"/>
                            </a:lnTo>
                            <a:lnTo>
                              <a:pt x="66" y="422"/>
                            </a:lnTo>
                            <a:lnTo>
                              <a:pt x="172" y="460"/>
                            </a:lnTo>
                            <a:lnTo>
                              <a:pt x="264" y="448"/>
                            </a:lnTo>
                            <a:lnTo>
                              <a:pt x="298" y="468"/>
                            </a:lnTo>
                            <a:lnTo>
                              <a:pt x="354" y="344"/>
                            </a:lnTo>
                            <a:lnTo>
                              <a:pt x="386" y="284"/>
                            </a:lnTo>
                            <a:lnTo>
                              <a:pt x="396" y="200"/>
                            </a:lnTo>
                            <a:lnTo>
                              <a:pt x="332" y="22"/>
                            </a:lnTo>
                            <a:lnTo>
                              <a:pt x="324" y="0"/>
                            </a:lnTo>
                            <a:lnTo>
                              <a:pt x="282" y="5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4" name="Freeform 3036"/>
                      <p:cNvSpPr>
                        <a:spLocks/>
                      </p:cNvSpPr>
                      <p:nvPr/>
                    </p:nvSpPr>
                    <p:spPr bwMode="auto">
                      <a:xfrm>
                        <a:off x="4952" y="895"/>
                        <a:ext cx="102" cy="358"/>
                      </a:xfrm>
                      <a:custGeom>
                        <a:avLst/>
                        <a:gdLst/>
                        <a:ahLst/>
                        <a:cxnLst>
                          <a:cxn ang="0">
                            <a:pos x="40" y="132"/>
                          </a:cxn>
                          <a:cxn ang="0">
                            <a:pos x="2" y="0"/>
                          </a:cxn>
                          <a:cxn ang="0">
                            <a:pos x="0" y="0"/>
                          </a:cxn>
                          <a:cxn ang="0">
                            <a:pos x="38" y="132"/>
                          </a:cxn>
                          <a:cxn ang="0">
                            <a:pos x="102" y="358"/>
                          </a:cxn>
                          <a:cxn ang="0">
                            <a:pos x="80" y="276"/>
                          </a:cxn>
                          <a:cxn ang="0">
                            <a:pos x="40" y="132"/>
                          </a:cxn>
                        </a:cxnLst>
                        <a:rect l="0" t="0" r="r" b="b"/>
                        <a:pathLst>
                          <a:path w="102" h="358">
                            <a:moveTo>
                              <a:pt x="40" y="132"/>
                            </a:moveTo>
                            <a:lnTo>
                              <a:pt x="2" y="0"/>
                            </a:lnTo>
                            <a:lnTo>
                              <a:pt x="0" y="0"/>
                            </a:lnTo>
                            <a:lnTo>
                              <a:pt x="38" y="132"/>
                            </a:lnTo>
                            <a:lnTo>
                              <a:pt x="102" y="358"/>
                            </a:lnTo>
                            <a:lnTo>
                              <a:pt x="80" y="276"/>
                            </a:lnTo>
                            <a:lnTo>
                              <a:pt x="40" y="13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5" name="Freeform 3037"/>
                      <p:cNvSpPr>
                        <a:spLocks/>
                      </p:cNvSpPr>
                      <p:nvPr/>
                    </p:nvSpPr>
                    <p:spPr bwMode="auto">
                      <a:xfrm>
                        <a:off x="5054" y="1253"/>
                        <a:ext cx="62" cy="136"/>
                      </a:xfrm>
                      <a:custGeom>
                        <a:avLst/>
                        <a:gdLst/>
                        <a:ahLst/>
                        <a:cxnLst>
                          <a:cxn ang="0">
                            <a:pos x="0" y="0"/>
                          </a:cxn>
                          <a:cxn ang="0">
                            <a:pos x="10" y="84"/>
                          </a:cxn>
                          <a:cxn ang="0">
                            <a:pos x="62" y="136"/>
                          </a:cxn>
                          <a:cxn ang="0">
                            <a:pos x="12" y="82"/>
                          </a:cxn>
                          <a:cxn ang="0">
                            <a:pos x="0" y="0"/>
                          </a:cxn>
                        </a:cxnLst>
                        <a:rect l="0" t="0" r="r" b="b"/>
                        <a:pathLst>
                          <a:path w="62" h="136">
                            <a:moveTo>
                              <a:pt x="0" y="0"/>
                            </a:moveTo>
                            <a:lnTo>
                              <a:pt x="10" y="84"/>
                            </a:lnTo>
                            <a:lnTo>
                              <a:pt x="62" y="136"/>
                            </a:lnTo>
                            <a:lnTo>
                              <a:pt x="12" y="8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6" name="Freeform 3038"/>
                      <p:cNvSpPr>
                        <a:spLocks/>
                      </p:cNvSpPr>
                      <p:nvPr/>
                    </p:nvSpPr>
                    <p:spPr bwMode="auto">
                      <a:xfrm>
                        <a:off x="4534" y="1321"/>
                        <a:ext cx="472" cy="260"/>
                      </a:xfrm>
                      <a:custGeom>
                        <a:avLst/>
                        <a:gdLst/>
                        <a:ahLst/>
                        <a:cxnLst>
                          <a:cxn ang="0">
                            <a:pos x="472" y="190"/>
                          </a:cxn>
                          <a:cxn ang="0">
                            <a:pos x="434" y="138"/>
                          </a:cxn>
                          <a:cxn ang="0">
                            <a:pos x="444" y="68"/>
                          </a:cxn>
                          <a:cxn ang="0">
                            <a:pos x="364" y="0"/>
                          </a:cxn>
                          <a:cxn ang="0">
                            <a:pos x="0" y="120"/>
                          </a:cxn>
                          <a:cxn ang="0">
                            <a:pos x="364" y="4"/>
                          </a:cxn>
                          <a:cxn ang="0">
                            <a:pos x="440" y="70"/>
                          </a:cxn>
                          <a:cxn ang="0">
                            <a:pos x="430" y="138"/>
                          </a:cxn>
                          <a:cxn ang="0">
                            <a:pos x="470" y="190"/>
                          </a:cxn>
                          <a:cxn ang="0">
                            <a:pos x="442" y="260"/>
                          </a:cxn>
                          <a:cxn ang="0">
                            <a:pos x="444" y="258"/>
                          </a:cxn>
                          <a:cxn ang="0">
                            <a:pos x="472" y="190"/>
                          </a:cxn>
                        </a:cxnLst>
                        <a:rect l="0" t="0" r="r" b="b"/>
                        <a:pathLst>
                          <a:path w="472" h="260">
                            <a:moveTo>
                              <a:pt x="472" y="190"/>
                            </a:moveTo>
                            <a:lnTo>
                              <a:pt x="434" y="138"/>
                            </a:lnTo>
                            <a:lnTo>
                              <a:pt x="444" y="68"/>
                            </a:lnTo>
                            <a:lnTo>
                              <a:pt x="364" y="0"/>
                            </a:lnTo>
                            <a:lnTo>
                              <a:pt x="0" y="120"/>
                            </a:lnTo>
                            <a:lnTo>
                              <a:pt x="364" y="4"/>
                            </a:lnTo>
                            <a:lnTo>
                              <a:pt x="440" y="70"/>
                            </a:lnTo>
                            <a:lnTo>
                              <a:pt x="430" y="138"/>
                            </a:lnTo>
                            <a:lnTo>
                              <a:pt x="470" y="190"/>
                            </a:lnTo>
                            <a:lnTo>
                              <a:pt x="442" y="260"/>
                            </a:lnTo>
                            <a:lnTo>
                              <a:pt x="444" y="258"/>
                            </a:lnTo>
                            <a:lnTo>
                              <a:pt x="472" y="19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7" name="Freeform 3039"/>
                      <p:cNvSpPr>
                        <a:spLocks/>
                      </p:cNvSpPr>
                      <p:nvPr/>
                    </p:nvSpPr>
                    <p:spPr bwMode="auto">
                      <a:xfrm>
                        <a:off x="4516" y="1325"/>
                        <a:ext cx="382" cy="120"/>
                      </a:xfrm>
                      <a:custGeom>
                        <a:avLst/>
                        <a:gdLst/>
                        <a:ahLst/>
                        <a:cxnLst>
                          <a:cxn ang="0">
                            <a:pos x="0" y="72"/>
                          </a:cxn>
                          <a:cxn ang="0">
                            <a:pos x="16" y="120"/>
                          </a:cxn>
                          <a:cxn ang="0">
                            <a:pos x="382" y="0"/>
                          </a:cxn>
                          <a:cxn ang="0">
                            <a:pos x="18" y="116"/>
                          </a:cxn>
                          <a:cxn ang="0">
                            <a:pos x="2" y="70"/>
                          </a:cxn>
                          <a:cxn ang="0">
                            <a:pos x="0" y="72"/>
                          </a:cxn>
                        </a:cxnLst>
                        <a:rect l="0" t="0" r="r" b="b"/>
                        <a:pathLst>
                          <a:path w="382" h="120">
                            <a:moveTo>
                              <a:pt x="0" y="72"/>
                            </a:moveTo>
                            <a:lnTo>
                              <a:pt x="16" y="120"/>
                            </a:lnTo>
                            <a:lnTo>
                              <a:pt x="382" y="0"/>
                            </a:lnTo>
                            <a:lnTo>
                              <a:pt x="18" y="116"/>
                            </a:lnTo>
                            <a:lnTo>
                              <a:pt x="2" y="70"/>
                            </a:lnTo>
                            <a:lnTo>
                              <a:pt x="0" y="7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8" name="Freeform 3040"/>
                      <p:cNvSpPr>
                        <a:spLocks/>
                      </p:cNvSpPr>
                      <p:nvPr/>
                    </p:nvSpPr>
                    <p:spPr bwMode="auto">
                      <a:xfrm>
                        <a:off x="4946" y="1581"/>
                        <a:ext cx="126" cy="168"/>
                      </a:xfrm>
                      <a:custGeom>
                        <a:avLst/>
                        <a:gdLst/>
                        <a:ahLst/>
                        <a:cxnLst>
                          <a:cxn ang="0">
                            <a:pos x="0" y="10"/>
                          </a:cxn>
                          <a:cxn ang="0">
                            <a:pos x="62" y="168"/>
                          </a:cxn>
                          <a:cxn ang="0">
                            <a:pos x="126" y="142"/>
                          </a:cxn>
                          <a:cxn ang="0">
                            <a:pos x="126" y="80"/>
                          </a:cxn>
                          <a:cxn ang="0">
                            <a:pos x="30" y="2"/>
                          </a:cxn>
                          <a:cxn ang="0">
                            <a:pos x="30" y="0"/>
                          </a:cxn>
                          <a:cxn ang="0">
                            <a:pos x="0" y="10"/>
                          </a:cxn>
                        </a:cxnLst>
                        <a:rect l="0" t="0" r="r" b="b"/>
                        <a:pathLst>
                          <a:path w="126" h="168">
                            <a:moveTo>
                              <a:pt x="0" y="10"/>
                            </a:moveTo>
                            <a:lnTo>
                              <a:pt x="62" y="168"/>
                            </a:lnTo>
                            <a:lnTo>
                              <a:pt x="126" y="142"/>
                            </a:lnTo>
                            <a:lnTo>
                              <a:pt x="126" y="80"/>
                            </a:lnTo>
                            <a:lnTo>
                              <a:pt x="30" y="2"/>
                            </a:lnTo>
                            <a:lnTo>
                              <a:pt x="30" y="0"/>
                            </a:lnTo>
                            <a:lnTo>
                              <a:pt x="0" y="10"/>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09" name="Freeform 3041"/>
                      <p:cNvSpPr>
                        <a:spLocks/>
                      </p:cNvSpPr>
                      <p:nvPr/>
                    </p:nvSpPr>
                    <p:spPr bwMode="auto">
                      <a:xfrm>
                        <a:off x="4446" y="1325"/>
                        <a:ext cx="558" cy="398"/>
                      </a:xfrm>
                      <a:custGeom>
                        <a:avLst/>
                        <a:gdLst/>
                        <a:ahLst/>
                        <a:cxnLst>
                          <a:cxn ang="0">
                            <a:pos x="528" y="66"/>
                          </a:cxn>
                          <a:cxn ang="0">
                            <a:pos x="452" y="0"/>
                          </a:cxn>
                          <a:cxn ang="0">
                            <a:pos x="86" y="120"/>
                          </a:cxn>
                          <a:cxn ang="0">
                            <a:pos x="70" y="72"/>
                          </a:cxn>
                          <a:cxn ang="0">
                            <a:pos x="72" y="70"/>
                          </a:cxn>
                          <a:cxn ang="0">
                            <a:pos x="88" y="116"/>
                          </a:cxn>
                          <a:cxn ang="0">
                            <a:pos x="72" y="64"/>
                          </a:cxn>
                          <a:cxn ang="0">
                            <a:pos x="0" y="146"/>
                          </a:cxn>
                          <a:cxn ang="0">
                            <a:pos x="8" y="168"/>
                          </a:cxn>
                          <a:cxn ang="0">
                            <a:pos x="2" y="150"/>
                          </a:cxn>
                          <a:cxn ang="0">
                            <a:pos x="4" y="144"/>
                          </a:cxn>
                          <a:cxn ang="0">
                            <a:pos x="78" y="344"/>
                          </a:cxn>
                          <a:cxn ang="0">
                            <a:pos x="76" y="346"/>
                          </a:cxn>
                          <a:cxn ang="0">
                            <a:pos x="78" y="348"/>
                          </a:cxn>
                          <a:cxn ang="0">
                            <a:pos x="96" y="398"/>
                          </a:cxn>
                          <a:cxn ang="0">
                            <a:pos x="182" y="372"/>
                          </a:cxn>
                          <a:cxn ang="0">
                            <a:pos x="180" y="372"/>
                          </a:cxn>
                          <a:cxn ang="0">
                            <a:pos x="498" y="262"/>
                          </a:cxn>
                          <a:cxn ang="0">
                            <a:pos x="498" y="262"/>
                          </a:cxn>
                          <a:cxn ang="0">
                            <a:pos x="498" y="262"/>
                          </a:cxn>
                          <a:cxn ang="0">
                            <a:pos x="528" y="252"/>
                          </a:cxn>
                          <a:cxn ang="0">
                            <a:pos x="558" y="186"/>
                          </a:cxn>
                          <a:cxn ang="0">
                            <a:pos x="518" y="134"/>
                          </a:cxn>
                          <a:cxn ang="0">
                            <a:pos x="528" y="66"/>
                          </a:cxn>
                        </a:cxnLst>
                        <a:rect l="0" t="0" r="r" b="b"/>
                        <a:pathLst>
                          <a:path w="558" h="398">
                            <a:moveTo>
                              <a:pt x="528" y="66"/>
                            </a:moveTo>
                            <a:lnTo>
                              <a:pt x="452" y="0"/>
                            </a:lnTo>
                            <a:lnTo>
                              <a:pt x="86" y="120"/>
                            </a:lnTo>
                            <a:lnTo>
                              <a:pt x="70" y="72"/>
                            </a:lnTo>
                            <a:lnTo>
                              <a:pt x="72" y="70"/>
                            </a:lnTo>
                            <a:lnTo>
                              <a:pt x="88" y="116"/>
                            </a:lnTo>
                            <a:lnTo>
                              <a:pt x="72" y="64"/>
                            </a:lnTo>
                            <a:lnTo>
                              <a:pt x="0" y="146"/>
                            </a:lnTo>
                            <a:lnTo>
                              <a:pt x="8" y="168"/>
                            </a:lnTo>
                            <a:lnTo>
                              <a:pt x="2" y="150"/>
                            </a:lnTo>
                            <a:lnTo>
                              <a:pt x="4" y="144"/>
                            </a:lnTo>
                            <a:lnTo>
                              <a:pt x="78" y="344"/>
                            </a:lnTo>
                            <a:lnTo>
                              <a:pt x="76" y="346"/>
                            </a:lnTo>
                            <a:lnTo>
                              <a:pt x="78" y="348"/>
                            </a:lnTo>
                            <a:lnTo>
                              <a:pt x="96" y="398"/>
                            </a:lnTo>
                            <a:lnTo>
                              <a:pt x="182" y="372"/>
                            </a:lnTo>
                            <a:lnTo>
                              <a:pt x="180" y="372"/>
                            </a:lnTo>
                            <a:lnTo>
                              <a:pt x="498" y="262"/>
                            </a:lnTo>
                            <a:lnTo>
                              <a:pt x="498" y="262"/>
                            </a:lnTo>
                            <a:lnTo>
                              <a:pt x="498" y="262"/>
                            </a:lnTo>
                            <a:lnTo>
                              <a:pt x="528" y="252"/>
                            </a:lnTo>
                            <a:lnTo>
                              <a:pt x="558" y="186"/>
                            </a:lnTo>
                            <a:lnTo>
                              <a:pt x="518" y="134"/>
                            </a:lnTo>
                            <a:lnTo>
                              <a:pt x="528" y="66"/>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0" name="Freeform 3042"/>
                      <p:cNvSpPr>
                        <a:spLocks/>
                      </p:cNvSpPr>
                      <p:nvPr/>
                    </p:nvSpPr>
                    <p:spPr bwMode="auto">
                      <a:xfrm>
                        <a:off x="4952" y="895"/>
                        <a:ext cx="102" cy="358"/>
                      </a:xfrm>
                      <a:custGeom>
                        <a:avLst/>
                        <a:gdLst/>
                        <a:ahLst/>
                        <a:cxnLst>
                          <a:cxn ang="0">
                            <a:pos x="40" y="132"/>
                          </a:cxn>
                          <a:cxn ang="0">
                            <a:pos x="2" y="0"/>
                          </a:cxn>
                          <a:cxn ang="0">
                            <a:pos x="0" y="0"/>
                          </a:cxn>
                          <a:cxn ang="0">
                            <a:pos x="38" y="132"/>
                          </a:cxn>
                          <a:cxn ang="0">
                            <a:pos x="102" y="358"/>
                          </a:cxn>
                          <a:cxn ang="0">
                            <a:pos x="80" y="276"/>
                          </a:cxn>
                          <a:cxn ang="0">
                            <a:pos x="40" y="132"/>
                          </a:cxn>
                        </a:cxnLst>
                        <a:rect l="0" t="0" r="r" b="b"/>
                        <a:pathLst>
                          <a:path w="102" h="358">
                            <a:moveTo>
                              <a:pt x="40" y="132"/>
                            </a:moveTo>
                            <a:lnTo>
                              <a:pt x="2" y="0"/>
                            </a:lnTo>
                            <a:lnTo>
                              <a:pt x="0" y="0"/>
                            </a:lnTo>
                            <a:lnTo>
                              <a:pt x="38" y="132"/>
                            </a:lnTo>
                            <a:lnTo>
                              <a:pt x="102" y="358"/>
                            </a:lnTo>
                            <a:lnTo>
                              <a:pt x="80" y="276"/>
                            </a:lnTo>
                            <a:lnTo>
                              <a:pt x="40" y="13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1" name="Freeform 3043"/>
                      <p:cNvSpPr>
                        <a:spLocks/>
                      </p:cNvSpPr>
                      <p:nvPr/>
                    </p:nvSpPr>
                    <p:spPr bwMode="auto">
                      <a:xfrm>
                        <a:off x="4982" y="1389"/>
                        <a:ext cx="74" cy="18"/>
                      </a:xfrm>
                      <a:custGeom>
                        <a:avLst/>
                        <a:gdLst/>
                        <a:ahLst/>
                        <a:cxnLst>
                          <a:cxn ang="0">
                            <a:pos x="0" y="2"/>
                          </a:cxn>
                          <a:cxn ang="0">
                            <a:pos x="74" y="18"/>
                          </a:cxn>
                          <a:cxn ang="0">
                            <a:pos x="14" y="4"/>
                          </a:cxn>
                          <a:cxn ang="0">
                            <a:pos x="0" y="0"/>
                          </a:cxn>
                          <a:cxn ang="0">
                            <a:pos x="0" y="2"/>
                          </a:cxn>
                        </a:cxnLst>
                        <a:rect l="0" t="0" r="r" b="b"/>
                        <a:pathLst>
                          <a:path w="74" h="18">
                            <a:moveTo>
                              <a:pt x="0" y="2"/>
                            </a:moveTo>
                            <a:lnTo>
                              <a:pt x="74" y="18"/>
                            </a:lnTo>
                            <a:lnTo>
                              <a:pt x="14" y="4"/>
                            </a:lnTo>
                            <a:lnTo>
                              <a:pt x="0" y="0"/>
                            </a:lnTo>
                            <a:lnTo>
                              <a:pt x="0" y="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2" name="Freeform 3044"/>
                      <p:cNvSpPr>
                        <a:spLocks/>
                      </p:cNvSpPr>
                      <p:nvPr/>
                    </p:nvSpPr>
                    <p:spPr bwMode="auto">
                      <a:xfrm>
                        <a:off x="5054" y="1253"/>
                        <a:ext cx="62" cy="136"/>
                      </a:xfrm>
                      <a:custGeom>
                        <a:avLst/>
                        <a:gdLst/>
                        <a:ahLst/>
                        <a:cxnLst>
                          <a:cxn ang="0">
                            <a:pos x="0" y="0"/>
                          </a:cxn>
                          <a:cxn ang="0">
                            <a:pos x="10" y="84"/>
                          </a:cxn>
                          <a:cxn ang="0">
                            <a:pos x="62" y="136"/>
                          </a:cxn>
                          <a:cxn ang="0">
                            <a:pos x="12" y="82"/>
                          </a:cxn>
                          <a:cxn ang="0">
                            <a:pos x="0" y="0"/>
                          </a:cxn>
                        </a:cxnLst>
                        <a:rect l="0" t="0" r="r" b="b"/>
                        <a:pathLst>
                          <a:path w="62" h="136">
                            <a:moveTo>
                              <a:pt x="0" y="0"/>
                            </a:moveTo>
                            <a:lnTo>
                              <a:pt x="10" y="84"/>
                            </a:lnTo>
                            <a:lnTo>
                              <a:pt x="62" y="136"/>
                            </a:lnTo>
                            <a:lnTo>
                              <a:pt x="12" y="82"/>
                            </a:lnTo>
                            <a:lnTo>
                              <a:pt x="0" y="0"/>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3" name="Freeform 3045"/>
                      <p:cNvSpPr>
                        <a:spLocks/>
                      </p:cNvSpPr>
                      <p:nvPr/>
                    </p:nvSpPr>
                    <p:spPr bwMode="auto">
                      <a:xfrm>
                        <a:off x="5056" y="1407"/>
                        <a:ext cx="50" cy="14"/>
                      </a:xfrm>
                      <a:custGeom>
                        <a:avLst/>
                        <a:gdLst/>
                        <a:ahLst/>
                        <a:cxnLst>
                          <a:cxn ang="0">
                            <a:pos x="50" y="12"/>
                          </a:cxn>
                          <a:cxn ang="0">
                            <a:pos x="0" y="0"/>
                          </a:cxn>
                          <a:cxn ang="0">
                            <a:pos x="50" y="14"/>
                          </a:cxn>
                          <a:cxn ang="0">
                            <a:pos x="50" y="12"/>
                          </a:cxn>
                        </a:cxnLst>
                        <a:rect l="0" t="0" r="r" b="b"/>
                        <a:pathLst>
                          <a:path w="50" h="14">
                            <a:moveTo>
                              <a:pt x="50" y="12"/>
                            </a:moveTo>
                            <a:lnTo>
                              <a:pt x="0" y="0"/>
                            </a:lnTo>
                            <a:lnTo>
                              <a:pt x="50" y="14"/>
                            </a:lnTo>
                            <a:lnTo>
                              <a:pt x="50" y="1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4" name="Freeform 3046"/>
                      <p:cNvSpPr>
                        <a:spLocks/>
                      </p:cNvSpPr>
                      <p:nvPr/>
                    </p:nvSpPr>
                    <p:spPr bwMode="auto">
                      <a:xfrm>
                        <a:off x="4968" y="1387"/>
                        <a:ext cx="138" cy="268"/>
                      </a:xfrm>
                      <a:custGeom>
                        <a:avLst/>
                        <a:gdLst/>
                        <a:ahLst/>
                        <a:cxnLst>
                          <a:cxn ang="0">
                            <a:pos x="10" y="2"/>
                          </a:cxn>
                          <a:cxn ang="0">
                            <a:pos x="0" y="72"/>
                          </a:cxn>
                          <a:cxn ang="0">
                            <a:pos x="38" y="124"/>
                          </a:cxn>
                          <a:cxn ang="0">
                            <a:pos x="10" y="192"/>
                          </a:cxn>
                          <a:cxn ang="0">
                            <a:pos x="8" y="194"/>
                          </a:cxn>
                          <a:cxn ang="0">
                            <a:pos x="8" y="196"/>
                          </a:cxn>
                          <a:cxn ang="0">
                            <a:pos x="10" y="194"/>
                          </a:cxn>
                          <a:cxn ang="0">
                            <a:pos x="104" y="268"/>
                          </a:cxn>
                          <a:cxn ang="0">
                            <a:pos x="104" y="226"/>
                          </a:cxn>
                          <a:cxn ang="0">
                            <a:pos x="134" y="80"/>
                          </a:cxn>
                          <a:cxn ang="0">
                            <a:pos x="104" y="56"/>
                          </a:cxn>
                          <a:cxn ang="0">
                            <a:pos x="136" y="40"/>
                          </a:cxn>
                          <a:cxn ang="0">
                            <a:pos x="138" y="34"/>
                          </a:cxn>
                          <a:cxn ang="0">
                            <a:pos x="88" y="20"/>
                          </a:cxn>
                          <a:cxn ang="0">
                            <a:pos x="14" y="4"/>
                          </a:cxn>
                          <a:cxn ang="0">
                            <a:pos x="14" y="2"/>
                          </a:cxn>
                          <a:cxn ang="0">
                            <a:pos x="28" y="6"/>
                          </a:cxn>
                          <a:cxn ang="0">
                            <a:pos x="6" y="0"/>
                          </a:cxn>
                          <a:cxn ang="0">
                            <a:pos x="10" y="2"/>
                          </a:cxn>
                        </a:cxnLst>
                        <a:rect l="0" t="0" r="r" b="b"/>
                        <a:pathLst>
                          <a:path w="138" h="268">
                            <a:moveTo>
                              <a:pt x="10" y="2"/>
                            </a:moveTo>
                            <a:lnTo>
                              <a:pt x="0" y="72"/>
                            </a:lnTo>
                            <a:lnTo>
                              <a:pt x="38" y="124"/>
                            </a:lnTo>
                            <a:lnTo>
                              <a:pt x="10" y="192"/>
                            </a:lnTo>
                            <a:lnTo>
                              <a:pt x="8" y="194"/>
                            </a:lnTo>
                            <a:lnTo>
                              <a:pt x="8" y="196"/>
                            </a:lnTo>
                            <a:lnTo>
                              <a:pt x="10" y="194"/>
                            </a:lnTo>
                            <a:lnTo>
                              <a:pt x="104" y="268"/>
                            </a:lnTo>
                            <a:lnTo>
                              <a:pt x="104" y="226"/>
                            </a:lnTo>
                            <a:lnTo>
                              <a:pt x="134" y="80"/>
                            </a:lnTo>
                            <a:lnTo>
                              <a:pt x="104" y="56"/>
                            </a:lnTo>
                            <a:lnTo>
                              <a:pt x="136" y="40"/>
                            </a:lnTo>
                            <a:lnTo>
                              <a:pt x="138" y="34"/>
                            </a:lnTo>
                            <a:lnTo>
                              <a:pt x="88" y="20"/>
                            </a:lnTo>
                            <a:lnTo>
                              <a:pt x="14" y="4"/>
                            </a:lnTo>
                            <a:lnTo>
                              <a:pt x="14" y="2"/>
                            </a:lnTo>
                            <a:lnTo>
                              <a:pt x="28" y="6"/>
                            </a:lnTo>
                            <a:lnTo>
                              <a:pt x="6" y="0"/>
                            </a:lnTo>
                            <a:lnTo>
                              <a:pt x="10" y="2"/>
                            </a:lnTo>
                            <a:close/>
                          </a:path>
                        </a:pathLst>
                      </a:custGeom>
                      <a:solidFill>
                        <a:srgbClr val="F8971D"/>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5" name="Freeform 3047"/>
                      <p:cNvSpPr>
                        <a:spLocks/>
                      </p:cNvSpPr>
                      <p:nvPr/>
                    </p:nvSpPr>
                    <p:spPr bwMode="auto">
                      <a:xfrm>
                        <a:off x="5054" y="1253"/>
                        <a:ext cx="12" cy="82"/>
                      </a:xfrm>
                      <a:custGeom>
                        <a:avLst/>
                        <a:gdLst/>
                        <a:ahLst/>
                        <a:cxnLst>
                          <a:cxn ang="0">
                            <a:pos x="12" y="82"/>
                          </a:cxn>
                          <a:cxn ang="0">
                            <a:pos x="0" y="0"/>
                          </a:cxn>
                          <a:cxn ang="0">
                            <a:pos x="6" y="58"/>
                          </a:cxn>
                          <a:cxn ang="0">
                            <a:pos x="12" y="82"/>
                          </a:cxn>
                        </a:cxnLst>
                        <a:rect l="0" t="0" r="r" b="b"/>
                        <a:pathLst>
                          <a:path w="12" h="82">
                            <a:moveTo>
                              <a:pt x="12" y="82"/>
                            </a:moveTo>
                            <a:lnTo>
                              <a:pt x="0" y="0"/>
                            </a:lnTo>
                            <a:lnTo>
                              <a:pt x="6" y="58"/>
                            </a:lnTo>
                            <a:lnTo>
                              <a:pt x="12" y="82"/>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6" name="Freeform 3048"/>
                      <p:cNvSpPr>
                        <a:spLocks/>
                      </p:cNvSpPr>
                      <p:nvPr/>
                    </p:nvSpPr>
                    <p:spPr bwMode="auto">
                      <a:xfrm>
                        <a:off x="4952" y="895"/>
                        <a:ext cx="102" cy="358"/>
                      </a:xfrm>
                      <a:custGeom>
                        <a:avLst/>
                        <a:gdLst/>
                        <a:ahLst/>
                        <a:cxnLst>
                          <a:cxn ang="0">
                            <a:pos x="38" y="132"/>
                          </a:cxn>
                          <a:cxn ang="0">
                            <a:pos x="102" y="358"/>
                          </a:cxn>
                          <a:cxn ang="0">
                            <a:pos x="80" y="276"/>
                          </a:cxn>
                          <a:cxn ang="0">
                            <a:pos x="40" y="132"/>
                          </a:cxn>
                          <a:cxn ang="0">
                            <a:pos x="2" y="0"/>
                          </a:cxn>
                          <a:cxn ang="0">
                            <a:pos x="0" y="0"/>
                          </a:cxn>
                          <a:cxn ang="0">
                            <a:pos x="8" y="34"/>
                          </a:cxn>
                          <a:cxn ang="0">
                            <a:pos x="38" y="132"/>
                          </a:cxn>
                        </a:cxnLst>
                        <a:rect l="0" t="0" r="r" b="b"/>
                        <a:pathLst>
                          <a:path w="102" h="358">
                            <a:moveTo>
                              <a:pt x="38" y="132"/>
                            </a:moveTo>
                            <a:lnTo>
                              <a:pt x="102" y="358"/>
                            </a:lnTo>
                            <a:lnTo>
                              <a:pt x="80" y="276"/>
                            </a:lnTo>
                            <a:lnTo>
                              <a:pt x="40" y="132"/>
                            </a:lnTo>
                            <a:lnTo>
                              <a:pt x="2" y="0"/>
                            </a:lnTo>
                            <a:lnTo>
                              <a:pt x="0" y="0"/>
                            </a:lnTo>
                            <a:lnTo>
                              <a:pt x="8" y="34"/>
                            </a:lnTo>
                            <a:lnTo>
                              <a:pt x="38" y="132"/>
                            </a:lnTo>
                            <a:close/>
                          </a:path>
                        </a:pathLst>
                      </a:custGeom>
                      <a:solidFill>
                        <a:schemeClr val="tx1">
                          <a:lumMod val="85000"/>
                        </a:schemeClr>
                      </a:solid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7" name="Freeform 3049"/>
                      <p:cNvSpPr>
                        <a:spLocks/>
                      </p:cNvSpPr>
                      <p:nvPr/>
                    </p:nvSpPr>
                    <p:spPr bwMode="auto">
                      <a:xfrm>
                        <a:off x="4952" y="895"/>
                        <a:ext cx="8" cy="34"/>
                      </a:xfrm>
                      <a:custGeom>
                        <a:avLst/>
                        <a:gdLst/>
                        <a:ahLst/>
                        <a:cxnLst>
                          <a:cxn ang="0">
                            <a:pos x="8" y="34"/>
                          </a:cxn>
                          <a:cxn ang="0">
                            <a:pos x="0" y="0"/>
                          </a:cxn>
                          <a:cxn ang="0">
                            <a:pos x="0" y="0"/>
                          </a:cxn>
                          <a:cxn ang="0">
                            <a:pos x="8" y="34"/>
                          </a:cxn>
                        </a:cxnLst>
                        <a:rect l="0" t="0" r="r" b="b"/>
                        <a:pathLst>
                          <a:path w="8" h="34">
                            <a:moveTo>
                              <a:pt x="8" y="34"/>
                            </a:moveTo>
                            <a:lnTo>
                              <a:pt x="0" y="0"/>
                            </a:lnTo>
                            <a:lnTo>
                              <a:pt x="0" y="0"/>
                            </a:lnTo>
                            <a:lnTo>
                              <a:pt x="8" y="3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8" name="Freeform 3050"/>
                      <p:cNvSpPr>
                        <a:spLocks/>
                      </p:cNvSpPr>
                      <p:nvPr/>
                    </p:nvSpPr>
                    <p:spPr bwMode="auto">
                      <a:xfrm>
                        <a:off x="5066" y="1335"/>
                        <a:ext cx="50" cy="54"/>
                      </a:xfrm>
                      <a:custGeom>
                        <a:avLst/>
                        <a:gdLst/>
                        <a:ahLst/>
                        <a:cxnLst>
                          <a:cxn ang="0">
                            <a:pos x="50" y="54"/>
                          </a:cxn>
                          <a:cxn ang="0">
                            <a:pos x="0" y="0"/>
                          </a:cxn>
                          <a:cxn ang="0">
                            <a:pos x="46" y="50"/>
                          </a:cxn>
                          <a:cxn ang="0">
                            <a:pos x="50" y="54"/>
                          </a:cxn>
                        </a:cxnLst>
                        <a:rect l="0" t="0" r="r" b="b"/>
                        <a:pathLst>
                          <a:path w="50" h="54">
                            <a:moveTo>
                              <a:pt x="50" y="54"/>
                            </a:moveTo>
                            <a:lnTo>
                              <a:pt x="0" y="0"/>
                            </a:lnTo>
                            <a:lnTo>
                              <a:pt x="46" y="50"/>
                            </a:lnTo>
                            <a:lnTo>
                              <a:pt x="50" y="54"/>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9" name="Freeform 3051"/>
                      <p:cNvSpPr>
                        <a:spLocks/>
                      </p:cNvSpPr>
                      <p:nvPr/>
                    </p:nvSpPr>
                    <p:spPr bwMode="auto">
                      <a:xfrm>
                        <a:off x="5060" y="1311"/>
                        <a:ext cx="52" cy="74"/>
                      </a:xfrm>
                      <a:custGeom>
                        <a:avLst/>
                        <a:gdLst/>
                        <a:ahLst/>
                        <a:cxnLst>
                          <a:cxn ang="0">
                            <a:pos x="4" y="26"/>
                          </a:cxn>
                          <a:cxn ang="0">
                            <a:pos x="52" y="74"/>
                          </a:cxn>
                          <a:cxn ang="0">
                            <a:pos x="6" y="24"/>
                          </a:cxn>
                          <a:cxn ang="0">
                            <a:pos x="0" y="0"/>
                          </a:cxn>
                          <a:cxn ang="0">
                            <a:pos x="4" y="26"/>
                          </a:cxn>
                        </a:cxnLst>
                        <a:rect l="0" t="0" r="r" b="b"/>
                        <a:pathLst>
                          <a:path w="52" h="74">
                            <a:moveTo>
                              <a:pt x="4" y="26"/>
                            </a:moveTo>
                            <a:lnTo>
                              <a:pt x="52" y="74"/>
                            </a:lnTo>
                            <a:lnTo>
                              <a:pt x="6" y="24"/>
                            </a:lnTo>
                            <a:lnTo>
                              <a:pt x="0" y="0"/>
                            </a:lnTo>
                            <a:lnTo>
                              <a:pt x="4" y="26"/>
                            </a:lnTo>
                            <a:close/>
                          </a:path>
                        </a:pathLst>
                      </a:cu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sp>
                  <p:nvSpPr>
                    <p:cNvPr id="25" name="Line 3080"/>
                    <p:cNvSpPr>
                      <a:spLocks noChangeShapeType="1"/>
                    </p:cNvSpPr>
                    <p:nvPr/>
                  </p:nvSpPr>
                  <p:spPr bwMode="auto">
                    <a:xfrm>
                      <a:off x="4360909" y="5385612"/>
                      <a:ext cx="1493" cy="1493"/>
                    </a:xfrm>
                    <a:prstGeom prst="line">
                      <a:avLst/>
                    </a:pr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sp>
                <p:nvSpPr>
                  <p:cNvPr id="20" name="Line 3117"/>
                  <p:cNvSpPr>
                    <a:spLocks noChangeShapeType="1"/>
                  </p:cNvSpPr>
                  <p:nvPr/>
                </p:nvSpPr>
                <p:spPr bwMode="auto">
                  <a:xfrm>
                    <a:off x="7947449" y="1089044"/>
                    <a:ext cx="1493" cy="1493"/>
                  </a:xfrm>
                  <a:prstGeom prst="line">
                    <a:avLst/>
                  </a:pr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1" name="Line 3118"/>
                  <p:cNvSpPr>
                    <a:spLocks noChangeShapeType="1"/>
                  </p:cNvSpPr>
                  <p:nvPr/>
                </p:nvSpPr>
                <p:spPr bwMode="auto">
                  <a:xfrm>
                    <a:off x="7947449" y="1089044"/>
                    <a:ext cx="1493" cy="1493"/>
                  </a:xfrm>
                  <a:prstGeom prst="line">
                    <a:avLst/>
                  </a:pr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2" name="Line 3119"/>
                  <p:cNvSpPr>
                    <a:spLocks noChangeShapeType="1"/>
                  </p:cNvSpPr>
                  <p:nvPr/>
                </p:nvSpPr>
                <p:spPr bwMode="auto">
                  <a:xfrm>
                    <a:off x="7875804" y="1954760"/>
                    <a:ext cx="1493" cy="1493"/>
                  </a:xfrm>
                  <a:prstGeom prst="line">
                    <a:avLst/>
                  </a:pr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3" name="Line 3120"/>
                  <p:cNvSpPr>
                    <a:spLocks noChangeShapeType="1"/>
                  </p:cNvSpPr>
                  <p:nvPr/>
                </p:nvSpPr>
                <p:spPr bwMode="auto">
                  <a:xfrm>
                    <a:off x="8240002" y="1742809"/>
                    <a:ext cx="1493" cy="1493"/>
                  </a:xfrm>
                  <a:prstGeom prst="line">
                    <a:avLst/>
                  </a:prstGeom>
                  <a:grpFill/>
                  <a:ln w="12700" cmpd="sng">
                    <a:solidFill>
                      <a:schemeClr val="bg1">
                        <a:lumMod val="75000"/>
                      </a:schemeClr>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grpSp>
        </p:grpSp>
        <p:grpSp>
          <p:nvGrpSpPr>
            <p:cNvPr id="220" name="Gruppe 526"/>
            <p:cNvGrpSpPr>
              <a:grpSpLocks/>
            </p:cNvGrpSpPr>
            <p:nvPr/>
          </p:nvGrpSpPr>
          <p:grpSpPr bwMode="auto">
            <a:xfrm>
              <a:off x="-166227" y="1104657"/>
              <a:ext cx="1438481" cy="1037830"/>
              <a:chOff x="836023" y="4350658"/>
              <a:chExt cx="2135777" cy="1542142"/>
            </a:xfrm>
          </p:grpSpPr>
          <p:sp>
            <p:nvSpPr>
              <p:cNvPr id="221" name="Rektangel 527"/>
              <p:cNvSpPr>
                <a:spLocks noChangeArrowheads="1"/>
              </p:cNvSpPr>
              <p:nvPr/>
            </p:nvSpPr>
            <p:spPr bwMode="auto">
              <a:xfrm>
                <a:off x="836023" y="4350658"/>
                <a:ext cx="2135777" cy="1542142"/>
              </a:xfrm>
              <a:prstGeom prst="rect">
                <a:avLst/>
              </a:prstGeom>
              <a:noFill/>
              <a:ln w="9525">
                <a:noFill/>
                <a:miter lim="800000"/>
                <a:headEnd/>
                <a:tailEnd/>
              </a:ln>
              <a:effectLst>
                <a:outerShdw blurRad="63500" dist="38100" dir="2700000" algn="tl" rotWithShape="0">
                  <a:srgbClr val="000000">
                    <a:alpha val="39999"/>
                  </a:srgbClr>
                </a:outerShdw>
              </a:effectLst>
            </p:spPr>
            <p:txBody>
              <a:bodyPr anchor="ctr"/>
              <a:lstStyle/>
              <a:p>
                <a:pPr algn="ctr" defTabSz="914400" eaLnBrk="0" fontAlgn="base" hangingPunct="0">
                  <a:spcBef>
                    <a:spcPct val="0"/>
                  </a:spcBef>
                  <a:spcAft>
                    <a:spcPct val="0"/>
                  </a:spcAft>
                  <a:defRPr/>
                </a:pPr>
                <a:endParaRPr lang="da-DK" sz="2400">
                  <a:solidFill>
                    <a:srgbClr val="171717"/>
                  </a:solidFill>
                  <a:latin typeface="Arial"/>
                </a:endParaRPr>
              </a:p>
            </p:txBody>
          </p:sp>
          <p:sp>
            <p:nvSpPr>
              <p:cNvPr id="222" name="Freeform 2852"/>
              <p:cNvSpPr>
                <a:spLocks/>
              </p:cNvSpPr>
              <p:nvPr/>
            </p:nvSpPr>
            <p:spPr bwMode="auto">
              <a:xfrm>
                <a:off x="1196167" y="4402660"/>
                <a:ext cx="1721880" cy="1474001"/>
              </a:xfrm>
              <a:custGeom>
                <a:avLst/>
                <a:gdLst/>
                <a:ahLst/>
                <a:cxnLst>
                  <a:cxn ang="0">
                    <a:pos x="378" y="680"/>
                  </a:cxn>
                  <a:cxn ang="0">
                    <a:pos x="388" y="714"/>
                  </a:cxn>
                  <a:cxn ang="0">
                    <a:pos x="378" y="746"/>
                  </a:cxn>
                  <a:cxn ang="0">
                    <a:pos x="298" y="842"/>
                  </a:cxn>
                  <a:cxn ang="0">
                    <a:pos x="206" y="908"/>
                  </a:cxn>
                  <a:cxn ang="0">
                    <a:pos x="120" y="948"/>
                  </a:cxn>
                  <a:cxn ang="0">
                    <a:pos x="88" y="964"/>
                  </a:cxn>
                  <a:cxn ang="0">
                    <a:pos x="62" y="976"/>
                  </a:cxn>
                  <a:cxn ang="0">
                    <a:pos x="52" y="986"/>
                  </a:cxn>
                  <a:cxn ang="0">
                    <a:pos x="32" y="984"/>
                  </a:cxn>
                  <a:cxn ang="0">
                    <a:pos x="0" y="958"/>
                  </a:cxn>
                  <a:cxn ang="0">
                    <a:pos x="120" y="888"/>
                  </a:cxn>
                  <a:cxn ang="0">
                    <a:pos x="162" y="868"/>
                  </a:cxn>
                  <a:cxn ang="0">
                    <a:pos x="206" y="842"/>
                  </a:cxn>
                  <a:cxn ang="0">
                    <a:pos x="206" y="842"/>
                  </a:cxn>
                  <a:cxn ang="0">
                    <a:pos x="206" y="866"/>
                  </a:cxn>
                  <a:cxn ang="0">
                    <a:pos x="210" y="878"/>
                  </a:cxn>
                  <a:cxn ang="0">
                    <a:pos x="222" y="858"/>
                  </a:cxn>
                  <a:cxn ang="0">
                    <a:pos x="242" y="798"/>
                  </a:cxn>
                  <a:cxn ang="0">
                    <a:pos x="250" y="788"/>
                  </a:cxn>
                  <a:cxn ang="0">
                    <a:pos x="256" y="810"/>
                  </a:cxn>
                  <a:cxn ang="0">
                    <a:pos x="252" y="792"/>
                  </a:cxn>
                  <a:cxn ang="0">
                    <a:pos x="252" y="750"/>
                  </a:cxn>
                  <a:cxn ang="0">
                    <a:pos x="258" y="740"/>
                  </a:cxn>
                  <a:cxn ang="0">
                    <a:pos x="246" y="710"/>
                  </a:cxn>
                  <a:cxn ang="0">
                    <a:pos x="152" y="722"/>
                  </a:cxn>
                  <a:cxn ang="0">
                    <a:pos x="86" y="646"/>
                  </a:cxn>
                  <a:cxn ang="0">
                    <a:pos x="76" y="654"/>
                  </a:cxn>
                  <a:cxn ang="0">
                    <a:pos x="56" y="654"/>
                  </a:cxn>
                  <a:cxn ang="0">
                    <a:pos x="20" y="580"/>
                  </a:cxn>
                  <a:cxn ang="0">
                    <a:pos x="106" y="474"/>
                  </a:cxn>
                  <a:cxn ang="0">
                    <a:pos x="176" y="408"/>
                  </a:cxn>
                  <a:cxn ang="0">
                    <a:pos x="116" y="414"/>
                  </a:cxn>
                  <a:cxn ang="0">
                    <a:pos x="36" y="368"/>
                  </a:cxn>
                  <a:cxn ang="0">
                    <a:pos x="28" y="324"/>
                  </a:cxn>
                  <a:cxn ang="0">
                    <a:pos x="22" y="310"/>
                  </a:cxn>
                  <a:cxn ang="0">
                    <a:pos x="36" y="288"/>
                  </a:cxn>
                  <a:cxn ang="0">
                    <a:pos x="166" y="302"/>
                  </a:cxn>
                  <a:cxn ang="0">
                    <a:pos x="166" y="238"/>
                  </a:cxn>
                  <a:cxn ang="0">
                    <a:pos x="154" y="250"/>
                  </a:cxn>
                  <a:cxn ang="0">
                    <a:pos x="132" y="236"/>
                  </a:cxn>
                  <a:cxn ang="0">
                    <a:pos x="90" y="156"/>
                  </a:cxn>
                  <a:cxn ang="0">
                    <a:pos x="92" y="168"/>
                  </a:cxn>
                  <a:cxn ang="0">
                    <a:pos x="108" y="162"/>
                  </a:cxn>
                  <a:cxn ang="0">
                    <a:pos x="136" y="122"/>
                  </a:cxn>
                  <a:cxn ang="0">
                    <a:pos x="166" y="66"/>
                  </a:cxn>
                  <a:cxn ang="0">
                    <a:pos x="186" y="42"/>
                  </a:cxn>
                  <a:cxn ang="0">
                    <a:pos x="368" y="20"/>
                  </a:cxn>
                  <a:cxn ang="0">
                    <a:pos x="690" y="358"/>
                  </a:cxn>
                  <a:cxn ang="0">
                    <a:pos x="836" y="610"/>
                  </a:cxn>
                  <a:cxn ang="0">
                    <a:pos x="988" y="690"/>
                  </a:cxn>
                  <a:cxn ang="0">
                    <a:pos x="1028" y="714"/>
                  </a:cxn>
                  <a:cxn ang="0">
                    <a:pos x="1054" y="728"/>
                  </a:cxn>
                  <a:cxn ang="0">
                    <a:pos x="1154" y="786"/>
                  </a:cxn>
                  <a:cxn ang="0">
                    <a:pos x="978" y="756"/>
                  </a:cxn>
                  <a:cxn ang="0">
                    <a:pos x="796" y="646"/>
                  </a:cxn>
                  <a:cxn ang="0">
                    <a:pos x="590" y="610"/>
                  </a:cxn>
                  <a:cxn ang="0">
                    <a:pos x="478" y="696"/>
                  </a:cxn>
                  <a:cxn ang="0">
                    <a:pos x="474" y="596"/>
                  </a:cxn>
                </a:cxnLst>
                <a:rect l="0" t="0" r="r" b="b"/>
                <a:pathLst>
                  <a:path w="1154" h="988">
                    <a:moveTo>
                      <a:pt x="474" y="596"/>
                    </a:moveTo>
                    <a:lnTo>
                      <a:pt x="378" y="680"/>
                    </a:lnTo>
                    <a:lnTo>
                      <a:pt x="378" y="680"/>
                    </a:lnTo>
                    <a:lnTo>
                      <a:pt x="382" y="688"/>
                    </a:lnTo>
                    <a:lnTo>
                      <a:pt x="388" y="704"/>
                    </a:lnTo>
                    <a:lnTo>
                      <a:pt x="388" y="714"/>
                    </a:lnTo>
                    <a:lnTo>
                      <a:pt x="388" y="726"/>
                    </a:lnTo>
                    <a:lnTo>
                      <a:pt x="384" y="736"/>
                    </a:lnTo>
                    <a:lnTo>
                      <a:pt x="378" y="746"/>
                    </a:lnTo>
                    <a:lnTo>
                      <a:pt x="378" y="746"/>
                    </a:lnTo>
                    <a:lnTo>
                      <a:pt x="328" y="796"/>
                    </a:lnTo>
                    <a:lnTo>
                      <a:pt x="298" y="842"/>
                    </a:lnTo>
                    <a:lnTo>
                      <a:pt x="246" y="878"/>
                    </a:lnTo>
                    <a:lnTo>
                      <a:pt x="206" y="908"/>
                    </a:lnTo>
                    <a:lnTo>
                      <a:pt x="206" y="908"/>
                    </a:lnTo>
                    <a:lnTo>
                      <a:pt x="176" y="922"/>
                    </a:lnTo>
                    <a:lnTo>
                      <a:pt x="120" y="948"/>
                    </a:lnTo>
                    <a:lnTo>
                      <a:pt x="120" y="948"/>
                    </a:lnTo>
                    <a:lnTo>
                      <a:pt x="90" y="962"/>
                    </a:lnTo>
                    <a:lnTo>
                      <a:pt x="90" y="962"/>
                    </a:lnTo>
                    <a:lnTo>
                      <a:pt x="88" y="964"/>
                    </a:lnTo>
                    <a:lnTo>
                      <a:pt x="78" y="966"/>
                    </a:lnTo>
                    <a:lnTo>
                      <a:pt x="68" y="972"/>
                    </a:lnTo>
                    <a:lnTo>
                      <a:pt x="62" y="976"/>
                    </a:lnTo>
                    <a:lnTo>
                      <a:pt x="56" y="982"/>
                    </a:lnTo>
                    <a:lnTo>
                      <a:pt x="56" y="982"/>
                    </a:lnTo>
                    <a:lnTo>
                      <a:pt x="52" y="986"/>
                    </a:lnTo>
                    <a:lnTo>
                      <a:pt x="48" y="988"/>
                    </a:lnTo>
                    <a:lnTo>
                      <a:pt x="40" y="988"/>
                    </a:lnTo>
                    <a:lnTo>
                      <a:pt x="32" y="984"/>
                    </a:lnTo>
                    <a:lnTo>
                      <a:pt x="22" y="978"/>
                    </a:lnTo>
                    <a:lnTo>
                      <a:pt x="6" y="964"/>
                    </a:lnTo>
                    <a:lnTo>
                      <a:pt x="0" y="958"/>
                    </a:lnTo>
                    <a:lnTo>
                      <a:pt x="90" y="902"/>
                    </a:lnTo>
                    <a:lnTo>
                      <a:pt x="120" y="888"/>
                    </a:lnTo>
                    <a:lnTo>
                      <a:pt x="120" y="888"/>
                    </a:lnTo>
                    <a:lnTo>
                      <a:pt x="138" y="880"/>
                    </a:lnTo>
                    <a:lnTo>
                      <a:pt x="140" y="880"/>
                    </a:lnTo>
                    <a:lnTo>
                      <a:pt x="162" y="868"/>
                    </a:lnTo>
                    <a:lnTo>
                      <a:pt x="162" y="868"/>
                    </a:lnTo>
                    <a:lnTo>
                      <a:pt x="192" y="850"/>
                    </a:lnTo>
                    <a:lnTo>
                      <a:pt x="206" y="842"/>
                    </a:lnTo>
                    <a:lnTo>
                      <a:pt x="206" y="842"/>
                    </a:lnTo>
                    <a:lnTo>
                      <a:pt x="216" y="836"/>
                    </a:lnTo>
                    <a:lnTo>
                      <a:pt x="206" y="842"/>
                    </a:lnTo>
                    <a:lnTo>
                      <a:pt x="206" y="842"/>
                    </a:lnTo>
                    <a:lnTo>
                      <a:pt x="206" y="854"/>
                    </a:lnTo>
                    <a:lnTo>
                      <a:pt x="206" y="866"/>
                    </a:lnTo>
                    <a:lnTo>
                      <a:pt x="208" y="874"/>
                    </a:lnTo>
                    <a:lnTo>
                      <a:pt x="208" y="876"/>
                    </a:lnTo>
                    <a:lnTo>
                      <a:pt x="210" y="878"/>
                    </a:lnTo>
                    <a:lnTo>
                      <a:pt x="212" y="878"/>
                    </a:lnTo>
                    <a:lnTo>
                      <a:pt x="214" y="874"/>
                    </a:lnTo>
                    <a:lnTo>
                      <a:pt x="222" y="858"/>
                    </a:lnTo>
                    <a:lnTo>
                      <a:pt x="232" y="826"/>
                    </a:lnTo>
                    <a:lnTo>
                      <a:pt x="232" y="826"/>
                    </a:lnTo>
                    <a:lnTo>
                      <a:pt x="242" y="798"/>
                    </a:lnTo>
                    <a:lnTo>
                      <a:pt x="246" y="792"/>
                    </a:lnTo>
                    <a:lnTo>
                      <a:pt x="248" y="788"/>
                    </a:lnTo>
                    <a:lnTo>
                      <a:pt x="250" y="788"/>
                    </a:lnTo>
                    <a:lnTo>
                      <a:pt x="252" y="790"/>
                    </a:lnTo>
                    <a:lnTo>
                      <a:pt x="254" y="800"/>
                    </a:lnTo>
                    <a:lnTo>
                      <a:pt x="256" y="810"/>
                    </a:lnTo>
                    <a:lnTo>
                      <a:pt x="256" y="816"/>
                    </a:lnTo>
                    <a:lnTo>
                      <a:pt x="254" y="812"/>
                    </a:lnTo>
                    <a:lnTo>
                      <a:pt x="252" y="792"/>
                    </a:lnTo>
                    <a:lnTo>
                      <a:pt x="252" y="792"/>
                    </a:lnTo>
                    <a:lnTo>
                      <a:pt x="250" y="766"/>
                    </a:lnTo>
                    <a:lnTo>
                      <a:pt x="252" y="750"/>
                    </a:lnTo>
                    <a:lnTo>
                      <a:pt x="252" y="742"/>
                    </a:lnTo>
                    <a:lnTo>
                      <a:pt x="254" y="738"/>
                    </a:lnTo>
                    <a:lnTo>
                      <a:pt x="258" y="740"/>
                    </a:lnTo>
                    <a:lnTo>
                      <a:pt x="260" y="742"/>
                    </a:lnTo>
                    <a:lnTo>
                      <a:pt x="262" y="746"/>
                    </a:lnTo>
                    <a:lnTo>
                      <a:pt x="246" y="710"/>
                    </a:lnTo>
                    <a:lnTo>
                      <a:pt x="212" y="722"/>
                    </a:lnTo>
                    <a:lnTo>
                      <a:pt x="176" y="732"/>
                    </a:lnTo>
                    <a:lnTo>
                      <a:pt x="152" y="722"/>
                    </a:lnTo>
                    <a:lnTo>
                      <a:pt x="126" y="716"/>
                    </a:lnTo>
                    <a:lnTo>
                      <a:pt x="120" y="670"/>
                    </a:lnTo>
                    <a:lnTo>
                      <a:pt x="86" y="646"/>
                    </a:lnTo>
                    <a:lnTo>
                      <a:pt x="86" y="646"/>
                    </a:lnTo>
                    <a:lnTo>
                      <a:pt x="82" y="650"/>
                    </a:lnTo>
                    <a:lnTo>
                      <a:pt x="76" y="654"/>
                    </a:lnTo>
                    <a:lnTo>
                      <a:pt x="70" y="656"/>
                    </a:lnTo>
                    <a:lnTo>
                      <a:pt x="64" y="658"/>
                    </a:lnTo>
                    <a:lnTo>
                      <a:pt x="56" y="654"/>
                    </a:lnTo>
                    <a:lnTo>
                      <a:pt x="48" y="646"/>
                    </a:lnTo>
                    <a:lnTo>
                      <a:pt x="40" y="630"/>
                    </a:lnTo>
                    <a:lnTo>
                      <a:pt x="20" y="580"/>
                    </a:lnTo>
                    <a:lnTo>
                      <a:pt x="20" y="524"/>
                    </a:lnTo>
                    <a:lnTo>
                      <a:pt x="46" y="490"/>
                    </a:lnTo>
                    <a:lnTo>
                      <a:pt x="106" y="474"/>
                    </a:lnTo>
                    <a:lnTo>
                      <a:pt x="146" y="470"/>
                    </a:lnTo>
                    <a:lnTo>
                      <a:pt x="172" y="434"/>
                    </a:lnTo>
                    <a:lnTo>
                      <a:pt x="176" y="408"/>
                    </a:lnTo>
                    <a:lnTo>
                      <a:pt x="166" y="388"/>
                    </a:lnTo>
                    <a:lnTo>
                      <a:pt x="142" y="414"/>
                    </a:lnTo>
                    <a:lnTo>
                      <a:pt x="116" y="414"/>
                    </a:lnTo>
                    <a:lnTo>
                      <a:pt x="60" y="398"/>
                    </a:lnTo>
                    <a:lnTo>
                      <a:pt x="36" y="368"/>
                    </a:lnTo>
                    <a:lnTo>
                      <a:pt x="36" y="368"/>
                    </a:lnTo>
                    <a:lnTo>
                      <a:pt x="30" y="334"/>
                    </a:lnTo>
                    <a:lnTo>
                      <a:pt x="30" y="334"/>
                    </a:lnTo>
                    <a:lnTo>
                      <a:pt x="28" y="324"/>
                    </a:lnTo>
                    <a:lnTo>
                      <a:pt x="26" y="318"/>
                    </a:lnTo>
                    <a:lnTo>
                      <a:pt x="22" y="312"/>
                    </a:lnTo>
                    <a:lnTo>
                      <a:pt x="22" y="310"/>
                    </a:lnTo>
                    <a:lnTo>
                      <a:pt x="26" y="302"/>
                    </a:lnTo>
                    <a:lnTo>
                      <a:pt x="26" y="302"/>
                    </a:lnTo>
                    <a:lnTo>
                      <a:pt x="36" y="288"/>
                    </a:lnTo>
                    <a:lnTo>
                      <a:pt x="36" y="288"/>
                    </a:lnTo>
                    <a:lnTo>
                      <a:pt x="136" y="282"/>
                    </a:lnTo>
                    <a:lnTo>
                      <a:pt x="166" y="302"/>
                    </a:lnTo>
                    <a:lnTo>
                      <a:pt x="182" y="258"/>
                    </a:lnTo>
                    <a:lnTo>
                      <a:pt x="166" y="238"/>
                    </a:lnTo>
                    <a:lnTo>
                      <a:pt x="166" y="238"/>
                    </a:lnTo>
                    <a:lnTo>
                      <a:pt x="164" y="242"/>
                    </a:lnTo>
                    <a:lnTo>
                      <a:pt x="160" y="248"/>
                    </a:lnTo>
                    <a:lnTo>
                      <a:pt x="154" y="250"/>
                    </a:lnTo>
                    <a:lnTo>
                      <a:pt x="148" y="250"/>
                    </a:lnTo>
                    <a:lnTo>
                      <a:pt x="140" y="246"/>
                    </a:lnTo>
                    <a:lnTo>
                      <a:pt x="132" y="236"/>
                    </a:lnTo>
                    <a:lnTo>
                      <a:pt x="120" y="218"/>
                    </a:lnTo>
                    <a:lnTo>
                      <a:pt x="96" y="188"/>
                    </a:lnTo>
                    <a:lnTo>
                      <a:pt x="90" y="156"/>
                    </a:lnTo>
                    <a:lnTo>
                      <a:pt x="90" y="156"/>
                    </a:lnTo>
                    <a:lnTo>
                      <a:pt x="90" y="162"/>
                    </a:lnTo>
                    <a:lnTo>
                      <a:pt x="92" y="168"/>
                    </a:lnTo>
                    <a:lnTo>
                      <a:pt x="94" y="170"/>
                    </a:lnTo>
                    <a:lnTo>
                      <a:pt x="100" y="168"/>
                    </a:lnTo>
                    <a:lnTo>
                      <a:pt x="108" y="162"/>
                    </a:lnTo>
                    <a:lnTo>
                      <a:pt x="120" y="146"/>
                    </a:lnTo>
                    <a:lnTo>
                      <a:pt x="136" y="122"/>
                    </a:lnTo>
                    <a:lnTo>
                      <a:pt x="136" y="122"/>
                    </a:lnTo>
                    <a:lnTo>
                      <a:pt x="162" y="80"/>
                    </a:lnTo>
                    <a:lnTo>
                      <a:pt x="168" y="66"/>
                    </a:lnTo>
                    <a:lnTo>
                      <a:pt x="166" y="66"/>
                    </a:lnTo>
                    <a:lnTo>
                      <a:pt x="164" y="68"/>
                    </a:lnTo>
                    <a:lnTo>
                      <a:pt x="162" y="72"/>
                    </a:lnTo>
                    <a:lnTo>
                      <a:pt x="186" y="42"/>
                    </a:lnTo>
                    <a:lnTo>
                      <a:pt x="262" y="0"/>
                    </a:lnTo>
                    <a:lnTo>
                      <a:pt x="312" y="16"/>
                    </a:lnTo>
                    <a:lnTo>
                      <a:pt x="368" y="20"/>
                    </a:lnTo>
                    <a:lnTo>
                      <a:pt x="478" y="20"/>
                    </a:lnTo>
                    <a:lnTo>
                      <a:pt x="570" y="20"/>
                    </a:lnTo>
                    <a:lnTo>
                      <a:pt x="690" y="358"/>
                    </a:lnTo>
                    <a:lnTo>
                      <a:pt x="750" y="564"/>
                    </a:lnTo>
                    <a:lnTo>
                      <a:pt x="780" y="590"/>
                    </a:lnTo>
                    <a:lnTo>
                      <a:pt x="836" y="610"/>
                    </a:lnTo>
                    <a:lnTo>
                      <a:pt x="902" y="630"/>
                    </a:lnTo>
                    <a:lnTo>
                      <a:pt x="942" y="666"/>
                    </a:lnTo>
                    <a:lnTo>
                      <a:pt x="988" y="690"/>
                    </a:lnTo>
                    <a:lnTo>
                      <a:pt x="988" y="690"/>
                    </a:lnTo>
                    <a:lnTo>
                      <a:pt x="1010" y="704"/>
                    </a:lnTo>
                    <a:lnTo>
                      <a:pt x="1028" y="714"/>
                    </a:lnTo>
                    <a:lnTo>
                      <a:pt x="1042" y="722"/>
                    </a:lnTo>
                    <a:lnTo>
                      <a:pt x="1042" y="722"/>
                    </a:lnTo>
                    <a:lnTo>
                      <a:pt x="1054" y="728"/>
                    </a:lnTo>
                    <a:lnTo>
                      <a:pt x="1066" y="736"/>
                    </a:lnTo>
                    <a:lnTo>
                      <a:pt x="1078" y="746"/>
                    </a:lnTo>
                    <a:lnTo>
                      <a:pt x="1154" y="786"/>
                    </a:lnTo>
                    <a:lnTo>
                      <a:pt x="1124" y="832"/>
                    </a:lnTo>
                    <a:lnTo>
                      <a:pt x="1072" y="826"/>
                    </a:lnTo>
                    <a:lnTo>
                      <a:pt x="978" y="756"/>
                    </a:lnTo>
                    <a:lnTo>
                      <a:pt x="916" y="710"/>
                    </a:lnTo>
                    <a:lnTo>
                      <a:pt x="866" y="670"/>
                    </a:lnTo>
                    <a:lnTo>
                      <a:pt x="796" y="646"/>
                    </a:lnTo>
                    <a:lnTo>
                      <a:pt x="726" y="620"/>
                    </a:lnTo>
                    <a:lnTo>
                      <a:pt x="664" y="620"/>
                    </a:lnTo>
                    <a:lnTo>
                      <a:pt x="590" y="610"/>
                    </a:lnTo>
                    <a:lnTo>
                      <a:pt x="524" y="620"/>
                    </a:lnTo>
                    <a:lnTo>
                      <a:pt x="504" y="670"/>
                    </a:lnTo>
                    <a:lnTo>
                      <a:pt x="478" y="696"/>
                    </a:lnTo>
                    <a:lnTo>
                      <a:pt x="448" y="686"/>
                    </a:lnTo>
                    <a:lnTo>
                      <a:pt x="454" y="640"/>
                    </a:lnTo>
                    <a:lnTo>
                      <a:pt x="474" y="596"/>
                    </a:lnTo>
                    <a:close/>
                  </a:path>
                </a:pathLst>
              </a:custGeom>
              <a:solidFill>
                <a:srgbClr val="F8971D"/>
              </a:solidFill>
              <a:ln w="6350">
                <a:solidFill>
                  <a:schemeClr val="bg2"/>
                </a:solid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grpSp>
          <p:nvGrpSpPr>
            <p:cNvPr id="224" name="Gruppe 555"/>
            <p:cNvGrpSpPr>
              <a:grpSpLocks/>
            </p:cNvGrpSpPr>
            <p:nvPr/>
          </p:nvGrpSpPr>
          <p:grpSpPr bwMode="auto">
            <a:xfrm rot="945313">
              <a:off x="-190803" y="4317258"/>
              <a:ext cx="1890713" cy="871538"/>
              <a:chOff x="335280" y="5273040"/>
              <a:chExt cx="1891255" cy="870415"/>
            </a:xfrm>
          </p:grpSpPr>
          <p:sp>
            <p:nvSpPr>
              <p:cNvPr id="225" name="Rektangel 543"/>
              <p:cNvSpPr>
                <a:spLocks noChangeArrowheads="1"/>
              </p:cNvSpPr>
              <p:nvPr/>
            </p:nvSpPr>
            <p:spPr bwMode="auto">
              <a:xfrm>
                <a:off x="335280" y="5273040"/>
                <a:ext cx="1891255" cy="870415"/>
              </a:xfrm>
              <a:prstGeom prst="rect">
                <a:avLst/>
              </a:prstGeom>
              <a:noFill/>
              <a:ln w="9525">
                <a:noFill/>
                <a:miter lim="800000"/>
                <a:headEnd/>
                <a:tailEnd/>
              </a:ln>
              <a:effectLst>
                <a:outerShdw blurRad="63500" dist="38100" dir="2700000" algn="tl" rotWithShape="0">
                  <a:srgbClr val="000000">
                    <a:alpha val="39999"/>
                  </a:srgbClr>
                </a:outerShdw>
              </a:effectLst>
            </p:spPr>
            <p:txBody>
              <a:bodyPr anchor="ctr"/>
              <a:lstStyle/>
              <a:p>
                <a:pPr algn="ctr" defTabSz="914400" eaLnBrk="0" fontAlgn="base" hangingPunct="0">
                  <a:spcBef>
                    <a:spcPct val="0"/>
                  </a:spcBef>
                  <a:spcAft>
                    <a:spcPct val="0"/>
                  </a:spcAft>
                  <a:defRPr/>
                </a:pPr>
                <a:endParaRPr lang="da-DK" sz="2400">
                  <a:solidFill>
                    <a:srgbClr val="171717"/>
                  </a:solidFill>
                  <a:latin typeface="Arial"/>
                </a:endParaRPr>
              </a:p>
            </p:txBody>
          </p:sp>
          <p:grpSp>
            <p:nvGrpSpPr>
              <p:cNvPr id="226" name="Gruppe 546"/>
              <p:cNvGrpSpPr>
                <a:grpSpLocks/>
              </p:cNvGrpSpPr>
              <p:nvPr/>
            </p:nvGrpSpPr>
            <p:grpSpPr bwMode="auto">
              <a:xfrm>
                <a:off x="527422" y="5292064"/>
                <a:ext cx="1503792" cy="821264"/>
                <a:chOff x="3173688" y="5185642"/>
                <a:chExt cx="1698643" cy="927676"/>
              </a:xfrm>
            </p:grpSpPr>
            <p:sp>
              <p:nvSpPr>
                <p:cNvPr id="227" name="Freeform 3061"/>
                <p:cNvSpPr>
                  <a:spLocks/>
                </p:cNvSpPr>
                <p:nvPr/>
              </p:nvSpPr>
              <p:spPr bwMode="auto">
                <a:xfrm>
                  <a:off x="3173688" y="5185642"/>
                  <a:ext cx="129147" cy="111035"/>
                </a:xfrm>
                <a:custGeom>
                  <a:avLst/>
                  <a:gdLst/>
                  <a:ahLst/>
                  <a:cxnLst>
                    <a:cxn ang="0">
                      <a:pos x="86" y="30"/>
                    </a:cxn>
                    <a:cxn ang="0">
                      <a:pos x="50" y="74"/>
                    </a:cxn>
                    <a:cxn ang="0">
                      <a:pos x="0" y="40"/>
                    </a:cxn>
                    <a:cxn ang="0">
                      <a:pos x="30" y="0"/>
                    </a:cxn>
                    <a:cxn ang="0">
                      <a:pos x="86" y="30"/>
                    </a:cxn>
                  </a:cxnLst>
                  <a:rect l="0" t="0" r="r" b="b"/>
                  <a:pathLst>
                    <a:path w="86" h="74">
                      <a:moveTo>
                        <a:pt x="86" y="30"/>
                      </a:moveTo>
                      <a:lnTo>
                        <a:pt x="50" y="74"/>
                      </a:lnTo>
                      <a:lnTo>
                        <a:pt x="0" y="40"/>
                      </a:lnTo>
                      <a:lnTo>
                        <a:pt x="30" y="0"/>
                      </a:lnTo>
                      <a:lnTo>
                        <a:pt x="86" y="30"/>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28" name="Freeform 3062"/>
                <p:cNvSpPr>
                  <a:spLocks/>
                </p:cNvSpPr>
                <p:nvPr/>
              </p:nvSpPr>
              <p:spPr bwMode="auto">
                <a:xfrm>
                  <a:off x="3406870" y="5199969"/>
                  <a:ext cx="163227" cy="170134"/>
                </a:xfrm>
                <a:custGeom>
                  <a:avLst/>
                  <a:gdLst/>
                  <a:ahLst/>
                  <a:cxnLst>
                    <a:cxn ang="0">
                      <a:pos x="82" y="94"/>
                    </a:cxn>
                    <a:cxn ang="0">
                      <a:pos x="66" y="114"/>
                    </a:cxn>
                    <a:cxn ang="0">
                      <a:pos x="20" y="84"/>
                    </a:cxn>
                    <a:cxn ang="0">
                      <a:pos x="0" y="60"/>
                    </a:cxn>
                    <a:cxn ang="0">
                      <a:pos x="0" y="8"/>
                    </a:cxn>
                    <a:cxn ang="0">
                      <a:pos x="40" y="8"/>
                    </a:cxn>
                    <a:cxn ang="0">
                      <a:pos x="40" y="8"/>
                    </a:cxn>
                    <a:cxn ang="0">
                      <a:pos x="36" y="6"/>
                    </a:cxn>
                    <a:cxn ang="0">
                      <a:pos x="32" y="0"/>
                    </a:cxn>
                    <a:cxn ang="0">
                      <a:pos x="32" y="0"/>
                    </a:cxn>
                    <a:cxn ang="0">
                      <a:pos x="36" y="0"/>
                    </a:cxn>
                    <a:cxn ang="0">
                      <a:pos x="60" y="14"/>
                    </a:cxn>
                    <a:cxn ang="0">
                      <a:pos x="60" y="14"/>
                    </a:cxn>
                    <a:cxn ang="0">
                      <a:pos x="78" y="24"/>
                    </a:cxn>
                    <a:cxn ang="0">
                      <a:pos x="90" y="28"/>
                    </a:cxn>
                    <a:cxn ang="0">
                      <a:pos x="104" y="32"/>
                    </a:cxn>
                    <a:cxn ang="0">
                      <a:pos x="108" y="34"/>
                    </a:cxn>
                    <a:cxn ang="0">
                      <a:pos x="110" y="36"/>
                    </a:cxn>
                    <a:cxn ang="0">
                      <a:pos x="110" y="44"/>
                    </a:cxn>
                    <a:cxn ang="0">
                      <a:pos x="110" y="44"/>
                    </a:cxn>
                    <a:cxn ang="0">
                      <a:pos x="110" y="64"/>
                    </a:cxn>
                    <a:cxn ang="0">
                      <a:pos x="110" y="94"/>
                    </a:cxn>
                    <a:cxn ang="0">
                      <a:pos x="82" y="94"/>
                    </a:cxn>
                  </a:cxnLst>
                  <a:rect l="0" t="0" r="r" b="b"/>
                  <a:pathLst>
                    <a:path w="110" h="114">
                      <a:moveTo>
                        <a:pt x="82" y="94"/>
                      </a:moveTo>
                      <a:lnTo>
                        <a:pt x="66" y="114"/>
                      </a:lnTo>
                      <a:lnTo>
                        <a:pt x="20" y="84"/>
                      </a:lnTo>
                      <a:lnTo>
                        <a:pt x="0" y="60"/>
                      </a:lnTo>
                      <a:lnTo>
                        <a:pt x="0" y="8"/>
                      </a:lnTo>
                      <a:lnTo>
                        <a:pt x="40" y="8"/>
                      </a:lnTo>
                      <a:lnTo>
                        <a:pt x="40" y="8"/>
                      </a:lnTo>
                      <a:lnTo>
                        <a:pt x="36" y="6"/>
                      </a:lnTo>
                      <a:lnTo>
                        <a:pt x="32" y="0"/>
                      </a:lnTo>
                      <a:lnTo>
                        <a:pt x="32" y="0"/>
                      </a:lnTo>
                      <a:lnTo>
                        <a:pt x="36" y="0"/>
                      </a:lnTo>
                      <a:lnTo>
                        <a:pt x="60" y="14"/>
                      </a:lnTo>
                      <a:lnTo>
                        <a:pt x="60" y="14"/>
                      </a:lnTo>
                      <a:lnTo>
                        <a:pt x="78" y="24"/>
                      </a:lnTo>
                      <a:lnTo>
                        <a:pt x="90" y="28"/>
                      </a:lnTo>
                      <a:lnTo>
                        <a:pt x="104" y="32"/>
                      </a:lnTo>
                      <a:lnTo>
                        <a:pt x="108" y="34"/>
                      </a:lnTo>
                      <a:lnTo>
                        <a:pt x="110" y="36"/>
                      </a:lnTo>
                      <a:lnTo>
                        <a:pt x="110" y="44"/>
                      </a:lnTo>
                      <a:lnTo>
                        <a:pt x="110" y="44"/>
                      </a:lnTo>
                      <a:lnTo>
                        <a:pt x="110" y="64"/>
                      </a:lnTo>
                      <a:lnTo>
                        <a:pt x="110" y="94"/>
                      </a:lnTo>
                      <a:lnTo>
                        <a:pt x="82" y="94"/>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29" name="Freeform 3063"/>
                <p:cNvSpPr>
                  <a:spLocks/>
                </p:cNvSpPr>
                <p:nvPr/>
              </p:nvSpPr>
              <p:spPr bwMode="auto">
                <a:xfrm>
                  <a:off x="3713594" y="5316377"/>
                  <a:ext cx="182959" cy="123570"/>
                </a:xfrm>
                <a:custGeom>
                  <a:avLst/>
                  <a:gdLst/>
                  <a:ahLst/>
                  <a:cxnLst>
                    <a:cxn ang="0">
                      <a:pos x="122" y="82"/>
                    </a:cxn>
                    <a:cxn ang="0">
                      <a:pos x="80" y="72"/>
                    </a:cxn>
                    <a:cxn ang="0">
                      <a:pos x="80" y="72"/>
                    </a:cxn>
                    <a:cxn ang="0">
                      <a:pos x="82" y="74"/>
                    </a:cxn>
                    <a:cxn ang="0">
                      <a:pos x="66" y="78"/>
                    </a:cxn>
                    <a:cxn ang="0">
                      <a:pos x="66" y="78"/>
                    </a:cxn>
                    <a:cxn ang="0">
                      <a:pos x="40" y="82"/>
                    </a:cxn>
                    <a:cxn ang="0">
                      <a:pos x="0" y="52"/>
                    </a:cxn>
                    <a:cxn ang="0">
                      <a:pos x="0" y="22"/>
                    </a:cxn>
                    <a:cxn ang="0">
                      <a:pos x="0" y="22"/>
                    </a:cxn>
                    <a:cxn ang="0">
                      <a:pos x="0" y="16"/>
                    </a:cxn>
                    <a:cxn ang="0">
                      <a:pos x="2" y="12"/>
                    </a:cxn>
                    <a:cxn ang="0">
                      <a:pos x="4" y="6"/>
                    </a:cxn>
                    <a:cxn ang="0">
                      <a:pos x="10" y="2"/>
                    </a:cxn>
                    <a:cxn ang="0">
                      <a:pos x="18" y="0"/>
                    </a:cxn>
                    <a:cxn ang="0">
                      <a:pos x="30" y="2"/>
                    </a:cxn>
                    <a:cxn ang="0">
                      <a:pos x="46" y="6"/>
                    </a:cxn>
                    <a:cxn ang="0">
                      <a:pos x="46" y="6"/>
                    </a:cxn>
                    <a:cxn ang="0">
                      <a:pos x="70" y="16"/>
                    </a:cxn>
                    <a:cxn ang="0">
                      <a:pos x="74" y="16"/>
                    </a:cxn>
                    <a:cxn ang="0">
                      <a:pos x="74" y="14"/>
                    </a:cxn>
                    <a:cxn ang="0">
                      <a:pos x="70" y="10"/>
                    </a:cxn>
                    <a:cxn ang="0">
                      <a:pos x="66" y="6"/>
                    </a:cxn>
                    <a:cxn ang="0">
                      <a:pos x="96" y="28"/>
                    </a:cxn>
                    <a:cxn ang="0">
                      <a:pos x="106" y="52"/>
                    </a:cxn>
                    <a:cxn ang="0">
                      <a:pos x="122" y="82"/>
                    </a:cxn>
                  </a:cxnLst>
                  <a:rect l="0" t="0" r="r" b="b"/>
                  <a:pathLst>
                    <a:path w="122" h="82">
                      <a:moveTo>
                        <a:pt x="122" y="82"/>
                      </a:moveTo>
                      <a:lnTo>
                        <a:pt x="80" y="72"/>
                      </a:lnTo>
                      <a:lnTo>
                        <a:pt x="80" y="72"/>
                      </a:lnTo>
                      <a:lnTo>
                        <a:pt x="82" y="74"/>
                      </a:lnTo>
                      <a:lnTo>
                        <a:pt x="66" y="78"/>
                      </a:lnTo>
                      <a:lnTo>
                        <a:pt x="66" y="78"/>
                      </a:lnTo>
                      <a:lnTo>
                        <a:pt x="40" y="82"/>
                      </a:lnTo>
                      <a:lnTo>
                        <a:pt x="0" y="52"/>
                      </a:lnTo>
                      <a:lnTo>
                        <a:pt x="0" y="22"/>
                      </a:lnTo>
                      <a:lnTo>
                        <a:pt x="0" y="22"/>
                      </a:lnTo>
                      <a:lnTo>
                        <a:pt x="0" y="16"/>
                      </a:lnTo>
                      <a:lnTo>
                        <a:pt x="2" y="12"/>
                      </a:lnTo>
                      <a:lnTo>
                        <a:pt x="4" y="6"/>
                      </a:lnTo>
                      <a:lnTo>
                        <a:pt x="10" y="2"/>
                      </a:lnTo>
                      <a:lnTo>
                        <a:pt x="18" y="0"/>
                      </a:lnTo>
                      <a:lnTo>
                        <a:pt x="30" y="2"/>
                      </a:lnTo>
                      <a:lnTo>
                        <a:pt x="46" y="6"/>
                      </a:lnTo>
                      <a:lnTo>
                        <a:pt x="46" y="6"/>
                      </a:lnTo>
                      <a:lnTo>
                        <a:pt x="70" y="16"/>
                      </a:lnTo>
                      <a:lnTo>
                        <a:pt x="74" y="16"/>
                      </a:lnTo>
                      <a:lnTo>
                        <a:pt x="74" y="14"/>
                      </a:lnTo>
                      <a:lnTo>
                        <a:pt x="70" y="10"/>
                      </a:lnTo>
                      <a:lnTo>
                        <a:pt x="66" y="6"/>
                      </a:lnTo>
                      <a:lnTo>
                        <a:pt x="96" y="28"/>
                      </a:lnTo>
                      <a:lnTo>
                        <a:pt x="106" y="52"/>
                      </a:lnTo>
                      <a:lnTo>
                        <a:pt x="122" y="82"/>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30" name="Freeform 3064"/>
                <p:cNvSpPr>
                  <a:spLocks/>
                </p:cNvSpPr>
                <p:nvPr/>
              </p:nvSpPr>
              <p:spPr bwMode="auto">
                <a:xfrm>
                  <a:off x="4239152" y="5529491"/>
                  <a:ext cx="242150" cy="166553"/>
                </a:xfrm>
                <a:custGeom>
                  <a:avLst/>
                  <a:gdLst/>
                  <a:ahLst/>
                  <a:cxnLst>
                    <a:cxn ang="0">
                      <a:pos x="162" y="66"/>
                    </a:cxn>
                    <a:cxn ang="0">
                      <a:pos x="106" y="92"/>
                    </a:cxn>
                    <a:cxn ang="0">
                      <a:pos x="86" y="112"/>
                    </a:cxn>
                    <a:cxn ang="0">
                      <a:pos x="52" y="112"/>
                    </a:cxn>
                    <a:cxn ang="0">
                      <a:pos x="36" y="62"/>
                    </a:cxn>
                    <a:cxn ang="0">
                      <a:pos x="0" y="26"/>
                    </a:cxn>
                    <a:cxn ang="0">
                      <a:pos x="0" y="0"/>
                    </a:cxn>
                    <a:cxn ang="0">
                      <a:pos x="36" y="6"/>
                    </a:cxn>
                    <a:cxn ang="0">
                      <a:pos x="76" y="42"/>
                    </a:cxn>
                    <a:cxn ang="0">
                      <a:pos x="146" y="46"/>
                    </a:cxn>
                    <a:cxn ang="0">
                      <a:pos x="162" y="66"/>
                    </a:cxn>
                  </a:cxnLst>
                  <a:rect l="0" t="0" r="r" b="b"/>
                  <a:pathLst>
                    <a:path w="162" h="112">
                      <a:moveTo>
                        <a:pt x="162" y="66"/>
                      </a:moveTo>
                      <a:lnTo>
                        <a:pt x="106" y="92"/>
                      </a:lnTo>
                      <a:lnTo>
                        <a:pt x="86" y="112"/>
                      </a:lnTo>
                      <a:lnTo>
                        <a:pt x="52" y="112"/>
                      </a:lnTo>
                      <a:lnTo>
                        <a:pt x="36" y="62"/>
                      </a:lnTo>
                      <a:lnTo>
                        <a:pt x="0" y="26"/>
                      </a:lnTo>
                      <a:lnTo>
                        <a:pt x="0" y="0"/>
                      </a:lnTo>
                      <a:lnTo>
                        <a:pt x="36" y="6"/>
                      </a:lnTo>
                      <a:lnTo>
                        <a:pt x="76" y="42"/>
                      </a:lnTo>
                      <a:lnTo>
                        <a:pt x="146" y="46"/>
                      </a:lnTo>
                      <a:lnTo>
                        <a:pt x="162" y="66"/>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31" name="Freeform 3065"/>
                <p:cNvSpPr>
                  <a:spLocks/>
                </p:cNvSpPr>
                <p:nvPr/>
              </p:nvSpPr>
              <p:spPr bwMode="auto">
                <a:xfrm>
                  <a:off x="4113592" y="5552773"/>
                  <a:ext cx="80716" cy="89544"/>
                </a:xfrm>
                <a:custGeom>
                  <a:avLst/>
                  <a:gdLst/>
                  <a:ahLst/>
                  <a:cxnLst>
                    <a:cxn ang="0">
                      <a:pos x="30" y="60"/>
                    </a:cxn>
                    <a:cxn ang="0">
                      <a:pos x="0" y="30"/>
                    </a:cxn>
                    <a:cxn ang="0">
                      <a:pos x="0" y="0"/>
                    </a:cxn>
                    <a:cxn ang="0">
                      <a:pos x="30" y="6"/>
                    </a:cxn>
                    <a:cxn ang="0">
                      <a:pos x="50" y="26"/>
                    </a:cxn>
                    <a:cxn ang="0">
                      <a:pos x="54" y="46"/>
                    </a:cxn>
                    <a:cxn ang="0">
                      <a:pos x="30" y="60"/>
                    </a:cxn>
                  </a:cxnLst>
                  <a:rect l="0" t="0" r="r" b="b"/>
                  <a:pathLst>
                    <a:path w="54" h="60">
                      <a:moveTo>
                        <a:pt x="30" y="60"/>
                      </a:moveTo>
                      <a:lnTo>
                        <a:pt x="0" y="30"/>
                      </a:lnTo>
                      <a:lnTo>
                        <a:pt x="0" y="0"/>
                      </a:lnTo>
                      <a:lnTo>
                        <a:pt x="30" y="6"/>
                      </a:lnTo>
                      <a:lnTo>
                        <a:pt x="50" y="26"/>
                      </a:lnTo>
                      <a:lnTo>
                        <a:pt x="54" y="46"/>
                      </a:lnTo>
                      <a:lnTo>
                        <a:pt x="30" y="60"/>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32" name="Freeform 3066"/>
                <p:cNvSpPr>
                  <a:spLocks/>
                </p:cNvSpPr>
                <p:nvPr/>
              </p:nvSpPr>
              <p:spPr bwMode="auto">
                <a:xfrm>
                  <a:off x="3986238" y="5448902"/>
                  <a:ext cx="231389" cy="64472"/>
                </a:xfrm>
                <a:custGeom>
                  <a:avLst/>
                  <a:gdLst/>
                  <a:ahLst/>
                  <a:cxnLst>
                    <a:cxn ang="0">
                      <a:pos x="156" y="20"/>
                    </a:cxn>
                    <a:cxn ang="0">
                      <a:pos x="130" y="44"/>
                    </a:cxn>
                    <a:cxn ang="0">
                      <a:pos x="106" y="44"/>
                    </a:cxn>
                    <a:cxn ang="0">
                      <a:pos x="80" y="34"/>
                    </a:cxn>
                    <a:cxn ang="0">
                      <a:pos x="80" y="34"/>
                    </a:cxn>
                    <a:cxn ang="0">
                      <a:pos x="80" y="36"/>
                    </a:cxn>
                    <a:cxn ang="0">
                      <a:pos x="78" y="36"/>
                    </a:cxn>
                    <a:cxn ang="0">
                      <a:pos x="72" y="36"/>
                    </a:cxn>
                    <a:cxn ang="0">
                      <a:pos x="54" y="34"/>
                    </a:cxn>
                    <a:cxn ang="0">
                      <a:pos x="54" y="34"/>
                    </a:cxn>
                    <a:cxn ang="0">
                      <a:pos x="24" y="30"/>
                    </a:cxn>
                    <a:cxn ang="0">
                      <a:pos x="24" y="30"/>
                    </a:cxn>
                    <a:cxn ang="0">
                      <a:pos x="16" y="24"/>
                    </a:cxn>
                    <a:cxn ang="0">
                      <a:pos x="10" y="18"/>
                    </a:cxn>
                    <a:cxn ang="0">
                      <a:pos x="4" y="12"/>
                    </a:cxn>
                    <a:cxn ang="0">
                      <a:pos x="0" y="6"/>
                    </a:cxn>
                    <a:cxn ang="0">
                      <a:pos x="2" y="4"/>
                    </a:cxn>
                    <a:cxn ang="0">
                      <a:pos x="4" y="2"/>
                    </a:cxn>
                    <a:cxn ang="0">
                      <a:pos x="8" y="0"/>
                    </a:cxn>
                    <a:cxn ang="0">
                      <a:pos x="14" y="0"/>
                    </a:cxn>
                    <a:cxn ang="0">
                      <a:pos x="34" y="0"/>
                    </a:cxn>
                    <a:cxn ang="0">
                      <a:pos x="34" y="0"/>
                    </a:cxn>
                    <a:cxn ang="0">
                      <a:pos x="70" y="2"/>
                    </a:cxn>
                    <a:cxn ang="0">
                      <a:pos x="78" y="2"/>
                    </a:cxn>
                    <a:cxn ang="0">
                      <a:pos x="70" y="0"/>
                    </a:cxn>
                    <a:cxn ang="0">
                      <a:pos x="106" y="4"/>
                    </a:cxn>
                    <a:cxn ang="0">
                      <a:pos x="156" y="20"/>
                    </a:cxn>
                  </a:cxnLst>
                  <a:rect l="0" t="0" r="r" b="b"/>
                  <a:pathLst>
                    <a:path w="156" h="44">
                      <a:moveTo>
                        <a:pt x="156" y="20"/>
                      </a:moveTo>
                      <a:lnTo>
                        <a:pt x="130" y="44"/>
                      </a:lnTo>
                      <a:lnTo>
                        <a:pt x="106" y="44"/>
                      </a:lnTo>
                      <a:lnTo>
                        <a:pt x="80" y="34"/>
                      </a:lnTo>
                      <a:lnTo>
                        <a:pt x="80" y="34"/>
                      </a:lnTo>
                      <a:lnTo>
                        <a:pt x="80" y="36"/>
                      </a:lnTo>
                      <a:lnTo>
                        <a:pt x="78" y="36"/>
                      </a:lnTo>
                      <a:lnTo>
                        <a:pt x="72" y="36"/>
                      </a:lnTo>
                      <a:lnTo>
                        <a:pt x="54" y="34"/>
                      </a:lnTo>
                      <a:lnTo>
                        <a:pt x="54" y="34"/>
                      </a:lnTo>
                      <a:lnTo>
                        <a:pt x="24" y="30"/>
                      </a:lnTo>
                      <a:lnTo>
                        <a:pt x="24" y="30"/>
                      </a:lnTo>
                      <a:lnTo>
                        <a:pt x="16" y="24"/>
                      </a:lnTo>
                      <a:lnTo>
                        <a:pt x="10" y="18"/>
                      </a:lnTo>
                      <a:lnTo>
                        <a:pt x="4" y="12"/>
                      </a:lnTo>
                      <a:lnTo>
                        <a:pt x="0" y="6"/>
                      </a:lnTo>
                      <a:lnTo>
                        <a:pt x="2" y="4"/>
                      </a:lnTo>
                      <a:lnTo>
                        <a:pt x="4" y="2"/>
                      </a:lnTo>
                      <a:lnTo>
                        <a:pt x="8" y="0"/>
                      </a:lnTo>
                      <a:lnTo>
                        <a:pt x="14" y="0"/>
                      </a:lnTo>
                      <a:lnTo>
                        <a:pt x="34" y="0"/>
                      </a:lnTo>
                      <a:lnTo>
                        <a:pt x="34" y="0"/>
                      </a:lnTo>
                      <a:lnTo>
                        <a:pt x="70" y="2"/>
                      </a:lnTo>
                      <a:lnTo>
                        <a:pt x="78" y="2"/>
                      </a:lnTo>
                      <a:lnTo>
                        <a:pt x="70" y="0"/>
                      </a:lnTo>
                      <a:lnTo>
                        <a:pt x="106" y="4"/>
                      </a:lnTo>
                      <a:lnTo>
                        <a:pt x="156" y="20"/>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sp>
              <p:nvSpPr>
                <p:cNvPr id="233" name="Freeform 3067"/>
                <p:cNvSpPr>
                  <a:spLocks/>
                </p:cNvSpPr>
                <p:nvPr/>
              </p:nvSpPr>
              <p:spPr bwMode="auto">
                <a:xfrm>
                  <a:off x="4502827" y="5633362"/>
                  <a:ext cx="369504" cy="479956"/>
                </a:xfrm>
                <a:custGeom>
                  <a:avLst/>
                  <a:gdLst/>
                  <a:ahLst/>
                  <a:cxnLst>
                    <a:cxn ang="0">
                      <a:pos x="242" y="216"/>
                    </a:cxn>
                    <a:cxn ang="0">
                      <a:pos x="208" y="236"/>
                    </a:cxn>
                    <a:cxn ang="0">
                      <a:pos x="188" y="246"/>
                    </a:cxn>
                    <a:cxn ang="0">
                      <a:pos x="168" y="268"/>
                    </a:cxn>
                    <a:cxn ang="0">
                      <a:pos x="92" y="272"/>
                    </a:cxn>
                    <a:cxn ang="0">
                      <a:pos x="76" y="292"/>
                    </a:cxn>
                    <a:cxn ang="0">
                      <a:pos x="72" y="312"/>
                    </a:cxn>
                    <a:cxn ang="0">
                      <a:pos x="42" y="322"/>
                    </a:cxn>
                    <a:cxn ang="0">
                      <a:pos x="16" y="292"/>
                    </a:cxn>
                    <a:cxn ang="0">
                      <a:pos x="26" y="256"/>
                    </a:cxn>
                    <a:cxn ang="0">
                      <a:pos x="36" y="226"/>
                    </a:cxn>
                    <a:cxn ang="0">
                      <a:pos x="36" y="202"/>
                    </a:cxn>
                    <a:cxn ang="0">
                      <a:pos x="16" y="152"/>
                    </a:cxn>
                    <a:cxn ang="0">
                      <a:pos x="0" y="110"/>
                    </a:cxn>
                    <a:cxn ang="0">
                      <a:pos x="10" y="76"/>
                    </a:cxn>
                    <a:cxn ang="0">
                      <a:pos x="36" y="56"/>
                    </a:cxn>
                    <a:cxn ang="0">
                      <a:pos x="36" y="30"/>
                    </a:cxn>
                    <a:cxn ang="0">
                      <a:pos x="42" y="6"/>
                    </a:cxn>
                    <a:cxn ang="0">
                      <a:pos x="92" y="0"/>
                    </a:cxn>
                    <a:cxn ang="0">
                      <a:pos x="158" y="60"/>
                    </a:cxn>
                    <a:cxn ang="0">
                      <a:pos x="232" y="76"/>
                    </a:cxn>
                    <a:cxn ang="0">
                      <a:pos x="232" y="76"/>
                    </a:cxn>
                    <a:cxn ang="0">
                      <a:pos x="232" y="110"/>
                    </a:cxn>
                    <a:cxn ang="0">
                      <a:pos x="232" y="110"/>
                    </a:cxn>
                    <a:cxn ang="0">
                      <a:pos x="230" y="122"/>
                    </a:cxn>
                    <a:cxn ang="0">
                      <a:pos x="228" y="132"/>
                    </a:cxn>
                    <a:cxn ang="0">
                      <a:pos x="228" y="138"/>
                    </a:cxn>
                    <a:cxn ang="0">
                      <a:pos x="228" y="144"/>
                    </a:cxn>
                    <a:cxn ang="0">
                      <a:pos x="232" y="152"/>
                    </a:cxn>
                    <a:cxn ang="0">
                      <a:pos x="238" y="162"/>
                    </a:cxn>
                    <a:cxn ang="0">
                      <a:pos x="238" y="162"/>
                    </a:cxn>
                    <a:cxn ang="0">
                      <a:pos x="244" y="170"/>
                    </a:cxn>
                    <a:cxn ang="0">
                      <a:pos x="246" y="180"/>
                    </a:cxn>
                    <a:cxn ang="0">
                      <a:pos x="248" y="190"/>
                    </a:cxn>
                    <a:cxn ang="0">
                      <a:pos x="248" y="198"/>
                    </a:cxn>
                    <a:cxn ang="0">
                      <a:pos x="244" y="212"/>
                    </a:cxn>
                    <a:cxn ang="0">
                      <a:pos x="242" y="216"/>
                    </a:cxn>
                    <a:cxn ang="0">
                      <a:pos x="242" y="216"/>
                    </a:cxn>
                  </a:cxnLst>
                  <a:rect l="0" t="0" r="r" b="b"/>
                  <a:pathLst>
                    <a:path w="248" h="322">
                      <a:moveTo>
                        <a:pt x="242" y="216"/>
                      </a:moveTo>
                      <a:lnTo>
                        <a:pt x="208" y="236"/>
                      </a:lnTo>
                      <a:lnTo>
                        <a:pt x="188" y="246"/>
                      </a:lnTo>
                      <a:lnTo>
                        <a:pt x="168" y="268"/>
                      </a:lnTo>
                      <a:lnTo>
                        <a:pt x="92" y="272"/>
                      </a:lnTo>
                      <a:lnTo>
                        <a:pt x="76" y="292"/>
                      </a:lnTo>
                      <a:lnTo>
                        <a:pt x="72" y="312"/>
                      </a:lnTo>
                      <a:lnTo>
                        <a:pt x="42" y="322"/>
                      </a:lnTo>
                      <a:lnTo>
                        <a:pt x="16" y="292"/>
                      </a:lnTo>
                      <a:lnTo>
                        <a:pt x="26" y="256"/>
                      </a:lnTo>
                      <a:lnTo>
                        <a:pt x="36" y="226"/>
                      </a:lnTo>
                      <a:lnTo>
                        <a:pt x="36" y="202"/>
                      </a:lnTo>
                      <a:lnTo>
                        <a:pt x="16" y="152"/>
                      </a:lnTo>
                      <a:lnTo>
                        <a:pt x="0" y="110"/>
                      </a:lnTo>
                      <a:lnTo>
                        <a:pt x="10" y="76"/>
                      </a:lnTo>
                      <a:lnTo>
                        <a:pt x="36" y="56"/>
                      </a:lnTo>
                      <a:lnTo>
                        <a:pt x="36" y="30"/>
                      </a:lnTo>
                      <a:lnTo>
                        <a:pt x="42" y="6"/>
                      </a:lnTo>
                      <a:lnTo>
                        <a:pt x="92" y="0"/>
                      </a:lnTo>
                      <a:lnTo>
                        <a:pt x="158" y="60"/>
                      </a:lnTo>
                      <a:lnTo>
                        <a:pt x="232" y="76"/>
                      </a:lnTo>
                      <a:lnTo>
                        <a:pt x="232" y="76"/>
                      </a:lnTo>
                      <a:lnTo>
                        <a:pt x="232" y="110"/>
                      </a:lnTo>
                      <a:lnTo>
                        <a:pt x="232" y="110"/>
                      </a:lnTo>
                      <a:lnTo>
                        <a:pt x="230" y="122"/>
                      </a:lnTo>
                      <a:lnTo>
                        <a:pt x="228" y="132"/>
                      </a:lnTo>
                      <a:lnTo>
                        <a:pt x="228" y="138"/>
                      </a:lnTo>
                      <a:lnTo>
                        <a:pt x="228" y="144"/>
                      </a:lnTo>
                      <a:lnTo>
                        <a:pt x="232" y="152"/>
                      </a:lnTo>
                      <a:lnTo>
                        <a:pt x="238" y="162"/>
                      </a:lnTo>
                      <a:lnTo>
                        <a:pt x="238" y="162"/>
                      </a:lnTo>
                      <a:lnTo>
                        <a:pt x="244" y="170"/>
                      </a:lnTo>
                      <a:lnTo>
                        <a:pt x="246" y="180"/>
                      </a:lnTo>
                      <a:lnTo>
                        <a:pt x="248" y="190"/>
                      </a:lnTo>
                      <a:lnTo>
                        <a:pt x="248" y="198"/>
                      </a:lnTo>
                      <a:lnTo>
                        <a:pt x="244" y="212"/>
                      </a:lnTo>
                      <a:lnTo>
                        <a:pt x="242" y="216"/>
                      </a:lnTo>
                      <a:lnTo>
                        <a:pt x="242" y="216"/>
                      </a:lnTo>
                      <a:close/>
                    </a:path>
                  </a:pathLst>
                </a:custGeom>
                <a:solidFill>
                  <a:srgbClr val="F8971D"/>
                </a:solidFill>
                <a:ln w="6350">
                  <a:noFill/>
                  <a:prstDash val="solid"/>
                  <a:round/>
                  <a:headEnd/>
                  <a:tailEnd/>
                </a:ln>
              </p:spPr>
              <p:txBody>
                <a:bodyPr/>
                <a:lstStyle/>
                <a:p>
                  <a:pPr algn="r" defTabSz="914400" eaLnBrk="0" fontAlgn="base" hangingPunct="0">
                    <a:spcBef>
                      <a:spcPct val="0"/>
                    </a:spcBef>
                    <a:spcAft>
                      <a:spcPct val="0"/>
                    </a:spcAft>
                    <a:defRPr/>
                  </a:pPr>
                  <a:endParaRPr lang="da-DK" sz="2400">
                    <a:solidFill>
                      <a:srgbClr val="171717"/>
                    </a:solidFill>
                    <a:latin typeface="Times" charset="0"/>
                    <a:ea typeface="ＭＳ Ｐゴシック" pitchFamily="-97" charset="-128"/>
                  </a:endParaRPr>
                </a:p>
              </p:txBody>
            </p:sp>
          </p:grpSp>
        </p:grpSp>
        <p:pic>
          <p:nvPicPr>
            <p:cNvPr id="2050"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1136" y="4921508"/>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2"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6401" y="4881742"/>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3"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2418" y="4170246"/>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4"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6279" y="4223775"/>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5"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0420" y="3865068"/>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6"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7583" y="3345256"/>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7"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2928" y="1823665"/>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8"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5641" y="1309961"/>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69"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1328" y="2049595"/>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0"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7426" y="2234013"/>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1"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3614" y="2429033"/>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2"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9450" y="2219911"/>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3"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3345" y="2551075"/>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4"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3846" y="2880904"/>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5"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3350" y="2730518"/>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6"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3769" y="2778278"/>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7"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4100" y="2515598"/>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8"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844" y="2322722"/>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79"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6685" y="2110833"/>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80"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2079" y="1963234"/>
              <a:ext cx="269789" cy="298843"/>
            </a:xfrm>
            <a:prstGeom prst="rect">
              <a:avLst/>
            </a:prstGeom>
            <a:noFill/>
            <a:extLst>
              <a:ext uri="{909E8E84-426E-40DD-AFC4-6F175D3DCCD1}">
                <a14:hiddenFill xmlns:a14="http://schemas.microsoft.com/office/drawing/2010/main">
                  <a:solidFill>
                    <a:srgbClr val="FFFFFF"/>
                  </a:solidFill>
                </a14:hiddenFill>
              </a:ext>
            </a:extLst>
          </p:spPr>
        </p:pic>
        <p:pic>
          <p:nvPicPr>
            <p:cNvPr id="381" name="Picture 2" descr="C:\Users\jessica.robinson\AppData\Local\Microsoft\Windows\Temporary Internet Files\Content.IE5\YEVH6C35\MC90039116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2705" y="1601905"/>
              <a:ext cx="269789" cy="298843"/>
            </a:xfrm>
            <a:prstGeom prst="rect">
              <a:avLst/>
            </a:prstGeom>
            <a:noFill/>
            <a:extLst>
              <a:ext uri="{909E8E84-426E-40DD-AFC4-6F175D3DCCD1}">
                <a14:hiddenFill xmlns:a14="http://schemas.microsoft.com/office/drawing/2010/main">
                  <a:solidFill>
                    <a:srgbClr val="FFFFFF"/>
                  </a:solidFill>
                </a14:hiddenFill>
              </a:ext>
            </a:extLst>
          </p:spPr>
        </p:pic>
      </p:grpSp>
      <p:pic>
        <p:nvPicPr>
          <p:cNvPr id="382" name="Picture 2" descr="Image of a push p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7027" y="5873357"/>
            <a:ext cx="269789" cy="298843"/>
          </a:xfrm>
          <a:prstGeom prst="rect">
            <a:avLst/>
          </a:prstGeom>
          <a:noFill/>
          <a:extLst>
            <a:ext uri="{909E8E84-426E-40DD-AFC4-6F175D3DCCD1}">
              <a14:hiddenFill xmlns:a14="http://schemas.microsoft.com/office/drawing/2010/main">
                <a:solidFill>
                  <a:srgbClr val="FFFFFF"/>
                </a:solidFill>
              </a14:hiddenFill>
            </a:ext>
          </a:extLst>
        </p:spPr>
      </p:pic>
      <p:sp>
        <p:nvSpPr>
          <p:cNvPr id="234" name="Oval 233">
            <a:extLst>
              <a:ext uri="{C183D7F6-B498-43B3-948B-1728B52AA6E4}">
                <adec:decorative xmlns:adec="http://schemas.microsoft.com/office/drawing/2017/decorative" val="1"/>
              </a:ext>
            </a:extLst>
          </p:cNvPr>
          <p:cNvSpPr/>
          <p:nvPr/>
        </p:nvSpPr>
        <p:spPr bwMode="auto">
          <a:xfrm>
            <a:off x="1564132" y="6228030"/>
            <a:ext cx="255735" cy="255735"/>
          </a:xfrm>
          <a:prstGeom prst="ellipse">
            <a:avLst/>
          </a:prstGeom>
          <a:solidFill>
            <a:srgbClr val="FF993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defTabSz="914400" eaLnBrk="0" fontAlgn="base" hangingPunct="0">
              <a:spcBef>
                <a:spcPct val="0"/>
              </a:spcBef>
              <a:spcAft>
                <a:spcPct val="0"/>
              </a:spcAft>
            </a:pPr>
            <a:endParaRPr lang="en-US" sz="2400">
              <a:solidFill>
                <a:srgbClr val="FFFFFF"/>
              </a:solidFill>
              <a:latin typeface="Times" charset="0"/>
            </a:endParaRPr>
          </a:p>
        </p:txBody>
      </p:sp>
      <p:sp>
        <p:nvSpPr>
          <p:cNvPr id="3" name="TextBox 2"/>
          <p:cNvSpPr txBox="1"/>
          <p:nvPr/>
        </p:nvSpPr>
        <p:spPr>
          <a:xfrm>
            <a:off x="1828800" y="5867400"/>
            <a:ext cx="4255469" cy="276999"/>
          </a:xfrm>
          <a:prstGeom prst="rect">
            <a:avLst/>
          </a:prstGeom>
          <a:noFill/>
        </p:spPr>
        <p:txBody>
          <a:bodyPr wrap="square" rtlCol="0">
            <a:spAutoFit/>
          </a:bodyPr>
          <a:lstStyle/>
          <a:p>
            <a:pPr defTabSz="914400" eaLnBrk="0" fontAlgn="base" hangingPunct="0">
              <a:spcBef>
                <a:spcPct val="0"/>
              </a:spcBef>
              <a:spcAft>
                <a:spcPct val="0"/>
              </a:spcAft>
            </a:pPr>
            <a:r>
              <a:rPr lang="en-US" sz="1200" b="1" dirty="0">
                <a:solidFill>
                  <a:srgbClr val="9FA1A4"/>
                </a:solidFill>
                <a:latin typeface="Century Schoolbook" pitchFamily="18" charset="0"/>
              </a:rPr>
              <a:t>Locations where CSH has staff stationed</a:t>
            </a:r>
          </a:p>
        </p:txBody>
      </p:sp>
      <p:sp>
        <p:nvSpPr>
          <p:cNvPr id="259" name="TextBox 258"/>
          <p:cNvSpPr txBox="1"/>
          <p:nvPr/>
        </p:nvSpPr>
        <p:spPr>
          <a:xfrm>
            <a:off x="1828800" y="6208839"/>
            <a:ext cx="5270018" cy="276999"/>
          </a:xfrm>
          <a:prstGeom prst="rect">
            <a:avLst/>
          </a:prstGeom>
          <a:noFill/>
        </p:spPr>
        <p:txBody>
          <a:bodyPr wrap="square" rtlCol="0">
            <a:spAutoFit/>
          </a:bodyPr>
          <a:lstStyle/>
          <a:p>
            <a:pPr defTabSz="914400" eaLnBrk="0" fontAlgn="base" hangingPunct="0">
              <a:spcBef>
                <a:spcPct val="0"/>
              </a:spcBef>
              <a:spcAft>
                <a:spcPct val="0"/>
              </a:spcAft>
            </a:pPr>
            <a:r>
              <a:rPr lang="en-US" sz="1200" b="1" dirty="0">
                <a:solidFill>
                  <a:srgbClr val="9FA1A4"/>
                </a:solidFill>
                <a:latin typeface="Century Schoolbook" pitchFamily="18" charset="0"/>
              </a:rPr>
              <a:t>Locations where CSH has helped build strong communities</a:t>
            </a:r>
          </a:p>
        </p:txBody>
      </p:sp>
    </p:spTree>
    <p:extLst>
      <p:ext uri="{BB962C8B-B14F-4D97-AF65-F5344CB8AC3E}">
        <p14:creationId xmlns:p14="http://schemas.microsoft.com/office/powerpoint/2010/main" val="4193794887"/>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to be Decided (cont.)</a:t>
            </a:r>
          </a:p>
        </p:txBody>
      </p:sp>
      <p:graphicFrame>
        <p:nvGraphicFramePr>
          <p:cNvPr id="9" name="Diagram 8" descr="How to Achieve Budget Neutrality and Others"/>
          <p:cNvGraphicFramePr/>
          <p:nvPr>
            <p:extLst>
              <p:ext uri="{D42A27DB-BD31-4B8C-83A1-F6EECF244321}">
                <p14:modId xmlns:p14="http://schemas.microsoft.com/office/powerpoint/2010/main" val="1035011064"/>
              </p:ext>
            </p:extLst>
          </p:nvPr>
        </p:nvGraphicFramePr>
        <p:xfrm>
          <a:off x="228600" y="1447800"/>
          <a:ext cx="8458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9792868"/>
      </p:ext>
    </p:extLst>
  </p:cSld>
  <p:clrMapOvr>
    <a:masterClrMapping/>
  </p:clrMapOvr>
  <p:transition advTm="10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&amp; Targeting Eligible Populations</a:t>
            </a:r>
          </a:p>
        </p:txBody>
      </p:sp>
      <p:sp>
        <p:nvSpPr>
          <p:cNvPr id="5" name="Oval 4">
            <a:extLst>
              <a:ext uri="{C183D7F6-B498-43B3-948B-1728B52AA6E4}">
                <adec:decorative xmlns:adec="http://schemas.microsoft.com/office/drawing/2017/decorative" val="1"/>
              </a:ext>
            </a:extLst>
          </p:cNvPr>
          <p:cNvSpPr/>
          <p:nvPr/>
        </p:nvSpPr>
        <p:spPr bwMode="auto">
          <a:xfrm>
            <a:off x="685800" y="1752600"/>
            <a:ext cx="4495800" cy="3657600"/>
          </a:xfrm>
          <a:prstGeom prst="ellipse">
            <a:avLst/>
          </a:prstGeom>
          <a:solidFill>
            <a:schemeClr val="accent1"/>
          </a:solidFill>
          <a:ln w="9525" cap="flat" cmpd="sng" algn="ctr">
            <a:solidFill>
              <a:schemeClr val="bg2"/>
            </a:solidFill>
            <a:prstDash val="solid"/>
            <a:round/>
            <a:headEnd type="none" w="med" len="med"/>
            <a:tailEnd type="none" w="med" len="med"/>
          </a:ln>
          <a:effectLst>
            <a:glow rad="63500">
              <a:schemeClr val="accent4">
                <a:satMod val="175000"/>
                <a:alpha val="40000"/>
              </a:schemeClr>
            </a:glow>
            <a:outerShdw blurRad="50800" dist="38100" dir="2700000" algn="tl" rotWithShape="0">
              <a:prstClr val="black">
                <a:alpha val="40000"/>
              </a:prstClr>
            </a:outerShdw>
            <a:reflection blurRad="6350" stA="50000" endA="300" endPos="55000" dir="5400000" sy="-100000" algn="bl" rotWithShape="0"/>
          </a:effectLst>
          <a:scene3d>
            <a:camera prst="orthographicFront"/>
            <a:lightRig rig="threePt" dir="t"/>
          </a:scene3d>
          <a:sp3d>
            <a:bevelT w="152400" h="50800" prst="softRound"/>
          </a:sp3d>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3" name="Content Placeholder 2"/>
          <p:cNvSpPr>
            <a:spLocks noGrp="1"/>
          </p:cNvSpPr>
          <p:nvPr>
            <p:ph sz="half" idx="1"/>
          </p:nvPr>
        </p:nvSpPr>
        <p:spPr>
          <a:xfrm>
            <a:off x="1143000" y="2133600"/>
            <a:ext cx="3201987" cy="3048000"/>
          </a:xfrm>
        </p:spPr>
        <p:txBody>
          <a:bodyPr/>
          <a:lstStyle/>
          <a:p>
            <a:pPr marL="112713" indent="0">
              <a:buNone/>
            </a:pPr>
            <a:r>
              <a:rPr lang="en-US" sz="2000" dirty="0">
                <a:solidFill>
                  <a:schemeClr val="bg1"/>
                </a:solidFill>
              </a:rPr>
              <a:t>39,250 chronically homeless people live on the streets or in shelters on any given night in California.</a:t>
            </a:r>
          </a:p>
          <a:p>
            <a:r>
              <a:rPr lang="en-US" sz="2000" dirty="0">
                <a:solidFill>
                  <a:schemeClr val="bg1"/>
                </a:solidFill>
              </a:rPr>
              <a:t>Average Health Care Costs: </a:t>
            </a:r>
            <a:r>
              <a:rPr lang="en-US" sz="2400" u="sng" dirty="0">
                <a:solidFill>
                  <a:schemeClr val="bg1"/>
                </a:solidFill>
              </a:rPr>
              <a:t>&gt;$1,854/month</a:t>
            </a:r>
          </a:p>
          <a:p>
            <a:pPr marL="0" indent="0">
              <a:buNone/>
            </a:pPr>
            <a:endParaRPr lang="en-US" dirty="0"/>
          </a:p>
        </p:txBody>
      </p:sp>
      <p:sp>
        <p:nvSpPr>
          <p:cNvPr id="6" name="Oval 5">
            <a:extLst>
              <a:ext uri="{C183D7F6-B498-43B3-948B-1728B52AA6E4}">
                <adec:decorative xmlns:adec="http://schemas.microsoft.com/office/drawing/2017/decorative" val="1"/>
              </a:ext>
            </a:extLst>
          </p:cNvPr>
          <p:cNvSpPr/>
          <p:nvPr/>
        </p:nvSpPr>
        <p:spPr bwMode="auto">
          <a:xfrm>
            <a:off x="4419600" y="1752600"/>
            <a:ext cx="4114800" cy="3657600"/>
          </a:xfrm>
          <a:prstGeom prst="ellipse">
            <a:avLst/>
          </a:prstGeom>
          <a:solidFill>
            <a:schemeClr val="accent3">
              <a:lumMod val="60000"/>
              <a:lumOff val="40000"/>
            </a:schemeClr>
          </a:solidFill>
          <a:ln w="9525" cap="flat" cmpd="sng" algn="ctr">
            <a:solidFill>
              <a:schemeClr val="accent3">
                <a:lumMod val="20000"/>
                <a:lumOff val="80000"/>
              </a:schemeClr>
            </a:solidFill>
            <a:prstDash val="solid"/>
            <a:round/>
            <a:headEnd type="none" w="med" len="med"/>
            <a:tailEnd type="none" w="med" len="med"/>
          </a:ln>
          <a:effectLst>
            <a:glow rad="63500">
              <a:schemeClr val="accent1">
                <a:satMod val="175000"/>
                <a:alpha val="40000"/>
              </a:schemeClr>
            </a:glow>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w="152400" h="50800" prst="softRound"/>
          </a:sp3d>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4" name="Content Placeholder 3"/>
          <p:cNvSpPr>
            <a:spLocks noGrp="1"/>
          </p:cNvSpPr>
          <p:nvPr>
            <p:ph sz="half" idx="2"/>
          </p:nvPr>
        </p:nvSpPr>
        <p:spPr>
          <a:xfrm>
            <a:off x="4495800" y="2133600"/>
            <a:ext cx="3505200" cy="3276600"/>
          </a:xfrm>
        </p:spPr>
        <p:txBody>
          <a:bodyPr/>
          <a:lstStyle/>
          <a:p>
            <a:pPr marL="119063" indent="0" algn="r">
              <a:buNone/>
            </a:pPr>
            <a:r>
              <a:rPr lang="en-US" sz="2000" dirty="0">
                <a:solidFill>
                  <a:schemeClr val="bg1"/>
                </a:solidFill>
              </a:rPr>
              <a:t>11.4% (10,727) of nursing home residents have “low care needs.”</a:t>
            </a:r>
          </a:p>
          <a:p>
            <a:pPr algn="r"/>
            <a:r>
              <a:rPr lang="en-US" sz="2000" dirty="0">
                <a:solidFill>
                  <a:schemeClr val="bg1"/>
                </a:solidFill>
              </a:rPr>
              <a:t>Seniors &amp; adults with disabilities</a:t>
            </a:r>
          </a:p>
          <a:p>
            <a:pPr algn="r"/>
            <a:r>
              <a:rPr lang="en-US" sz="2000" dirty="0">
                <a:solidFill>
                  <a:schemeClr val="bg1"/>
                </a:solidFill>
              </a:rPr>
              <a:t>Average Health Care Costs:</a:t>
            </a:r>
            <a:r>
              <a:rPr lang="en-US" sz="2400" u="sng" dirty="0">
                <a:solidFill>
                  <a:schemeClr val="bg1"/>
                </a:solidFill>
              </a:rPr>
              <a:t> &gt;$4,580/month</a:t>
            </a:r>
          </a:p>
        </p:txBody>
      </p:sp>
    </p:spTree>
    <p:extLst>
      <p:ext uri="{BB962C8B-B14F-4D97-AF65-F5344CB8AC3E}">
        <p14:creationId xmlns:p14="http://schemas.microsoft.com/office/powerpoint/2010/main" val="2601635576"/>
      </p:ext>
    </p:extLst>
  </p:cSld>
  <p:clrMapOvr>
    <a:masterClrMapping/>
  </p:clrMapOvr>
  <p:transition advTm="10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533400"/>
          </a:xfrm>
        </p:spPr>
        <p:txBody>
          <a:bodyPr/>
          <a:lstStyle/>
          <a:p>
            <a:r>
              <a:rPr lang="en-US" dirty="0"/>
              <a:t>Overlap: Homeless People are Aging &amp; Have Greater Risk of Nursing Home Placement</a:t>
            </a:r>
          </a:p>
        </p:txBody>
      </p:sp>
      <p:sp>
        <p:nvSpPr>
          <p:cNvPr id="6" name="TextBox 5"/>
          <p:cNvSpPr txBox="1"/>
          <p:nvPr/>
        </p:nvSpPr>
        <p:spPr>
          <a:xfrm>
            <a:off x="0" y="5410200"/>
            <a:ext cx="8534400" cy="584775"/>
          </a:xfrm>
          <a:prstGeom prst="rect">
            <a:avLst/>
          </a:prstGeom>
          <a:solidFill>
            <a:schemeClr val="accent4">
              <a:lumMod val="50000"/>
            </a:schemeClr>
          </a:solidFill>
          <a:ln>
            <a:solidFill>
              <a:schemeClr val="bg2">
                <a:lumMod val="50000"/>
              </a:schemeClr>
            </a:solidFill>
          </a:ln>
        </p:spPr>
        <p:txBody>
          <a:bodyPr wrap="square" rtlCol="0">
            <a:spAutoFit/>
          </a:bodyPr>
          <a:lstStyle/>
          <a:p>
            <a:pPr algn="ctr"/>
            <a:r>
              <a:rPr lang="en-US" sz="3200" dirty="0">
                <a:solidFill>
                  <a:schemeClr val="bg1"/>
                </a:solidFill>
                <a:latin typeface="Century Schoolbook" panose="02040604050505020304" pitchFamily="18" charset="0"/>
              </a:rPr>
              <a:t>Growing number of older homeless adults.</a:t>
            </a:r>
          </a:p>
        </p:txBody>
      </p:sp>
      <p:sp>
        <p:nvSpPr>
          <p:cNvPr id="8" name="Text Placeholder 5"/>
          <p:cNvSpPr>
            <a:spLocks noGrp="1"/>
          </p:cNvSpPr>
          <p:nvPr>
            <p:ph sz="half" idx="2"/>
          </p:nvPr>
        </p:nvSpPr>
        <p:spPr>
          <a:xfrm>
            <a:off x="5529943" y="1295400"/>
            <a:ext cx="3582933" cy="4114800"/>
          </a:xfrm>
        </p:spPr>
        <p:txBody>
          <a:bodyPr>
            <a:normAutofit fontScale="92500" lnSpcReduction="10000"/>
          </a:bodyPr>
          <a:lstStyle/>
          <a:p>
            <a:r>
              <a:rPr lang="en-US" sz="2000" b="0" dirty="0"/>
              <a:t>32% increase in number of homeless persons 51-61 between 2007 and 2013.</a:t>
            </a:r>
          </a:p>
          <a:p>
            <a:r>
              <a:rPr lang="en-US" sz="2000" dirty="0"/>
              <a:t>People experiencing homelessness use 9.8 more nursing home days on average per year than formerly homeless people living in supportive housing</a:t>
            </a:r>
          </a:p>
          <a:p>
            <a:r>
              <a:rPr lang="en-US" sz="2000" b="0" dirty="0"/>
              <a:t>Homeless people over 50 disproportionately exit homelessness to SNFs &amp; board &amp; care.</a:t>
            </a:r>
          </a:p>
        </p:txBody>
      </p:sp>
      <p:pic>
        <p:nvPicPr>
          <p:cNvPr id="6146" name="Picture 2" descr="Image of a older homeless ad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71600"/>
            <a:ext cx="5562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7616607"/>
      </p:ext>
    </p:extLst>
  </p:cSld>
  <p:clrMapOvr>
    <a:masterClrMapping/>
  </p:clrMapOvr>
  <p:transition advTm="10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077200" cy="685800"/>
          </a:xfrm>
        </p:spPr>
        <p:txBody>
          <a:bodyPr/>
          <a:lstStyle/>
          <a:p>
            <a:r>
              <a:rPr lang="en-US" dirty="0"/>
              <a:t>Overlap in Populations: Poverty &amp; Housing Unaffordability Cause Homelessness</a:t>
            </a:r>
          </a:p>
        </p:txBody>
      </p:sp>
      <p:pic>
        <p:nvPicPr>
          <p:cNvPr id="5" name="Content Placeholder 4" descr="Graph showing increasing poverty rates in California"/>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8600" y="1676400"/>
            <a:ext cx="4876800" cy="4572000"/>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4875212" y="1981200"/>
            <a:ext cx="3963988" cy="3505200"/>
          </a:xfrm>
          <a:solidFill>
            <a:srgbClr val="A7F7D9"/>
          </a:solidFill>
          <a:effectLst>
            <a:outerShdw blurRad="50800" dist="38100" dir="5400000" algn="t"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lstStyle/>
          <a:p>
            <a:pPr>
              <a:buFont typeface="Wingdings" panose="05000000000000000000" pitchFamily="2" charset="2"/>
              <a:buChar char="v"/>
            </a:pPr>
            <a:r>
              <a:rPr lang="en-US" dirty="0">
                <a:solidFill>
                  <a:srgbClr val="808000"/>
                </a:solidFill>
                <a:latin typeface="Century Schoolbook" panose="02040604050505020304" pitchFamily="18" charset="0"/>
              </a:rPr>
              <a:t>Admitting beneficiaries, already in poverty, to nursing homes often leads to loss of their affordable place to live.</a:t>
            </a:r>
          </a:p>
          <a:p>
            <a:endParaRPr lang="en-US" dirty="0">
              <a:solidFill>
                <a:srgbClr val="808000"/>
              </a:solidFill>
              <a:latin typeface="Century Schoolbook" panose="02040604050505020304" pitchFamily="18" charset="0"/>
            </a:endParaRPr>
          </a:p>
          <a:p>
            <a:pPr marL="1257300" lvl="3" indent="0">
              <a:buNone/>
            </a:pPr>
            <a:r>
              <a:rPr lang="en-US" b="1" i="1" dirty="0">
                <a:solidFill>
                  <a:srgbClr val="808000"/>
                </a:solidFill>
                <a:latin typeface="Century Schoolbook" panose="02040604050505020304" pitchFamily="18" charset="0"/>
              </a:rPr>
              <a:t>Institutionalization and homelessness among people in deep poverty who cannot a afford an apartment.</a:t>
            </a:r>
          </a:p>
        </p:txBody>
      </p:sp>
      <p:sp>
        <p:nvSpPr>
          <p:cNvPr id="6" name="Right Arrow 5">
            <a:extLst>
              <a:ext uri="{C183D7F6-B498-43B3-948B-1728B52AA6E4}">
                <adec:decorative xmlns:adec="http://schemas.microsoft.com/office/drawing/2017/decorative" val="1"/>
              </a:ext>
            </a:extLst>
          </p:cNvPr>
          <p:cNvSpPr/>
          <p:nvPr/>
        </p:nvSpPr>
        <p:spPr bwMode="auto">
          <a:xfrm>
            <a:off x="5000368" y="3810000"/>
            <a:ext cx="11430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3599708467"/>
      </p:ext>
    </p:extLst>
  </p:cSld>
  <p:clrMapOvr>
    <a:masterClrMapping/>
  </p:clrMapOvr>
  <p:transition advTm="10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Fund</a:t>
            </a:r>
          </a:p>
        </p:txBody>
      </p:sp>
      <p:sp>
        <p:nvSpPr>
          <p:cNvPr id="7" name="TextBox 6"/>
          <p:cNvSpPr txBox="1"/>
          <p:nvPr/>
        </p:nvSpPr>
        <p:spPr>
          <a:xfrm rot="2731595">
            <a:off x="1554673" y="2288967"/>
            <a:ext cx="2347136" cy="646331"/>
          </a:xfrm>
          <a:prstGeom prst="rect">
            <a:avLst/>
          </a:prstGeom>
          <a:noFill/>
        </p:spPr>
        <p:txBody>
          <a:bodyPr vert="horz" wrap="square" rtlCol="0">
            <a:spAutoFit/>
          </a:bodyPr>
          <a:lstStyle/>
          <a:p>
            <a:r>
              <a:rPr lang="en-US" sz="3600" b="1" dirty="0">
                <a:solidFill>
                  <a:schemeClr val="bg1"/>
                </a:solidFill>
                <a:latin typeface="Perpetua" panose="02020502060401020303" pitchFamily="18" charset="0"/>
              </a:rPr>
              <a:t>Medicaid</a:t>
            </a:r>
          </a:p>
        </p:txBody>
      </p:sp>
      <p:sp>
        <p:nvSpPr>
          <p:cNvPr id="3" name="&quot;No&quot; Symbol 2" descr="No symbol"/>
          <p:cNvSpPr/>
          <p:nvPr/>
        </p:nvSpPr>
        <p:spPr bwMode="auto">
          <a:xfrm>
            <a:off x="1364086" y="1371599"/>
            <a:ext cx="2445913" cy="2304365"/>
          </a:xfrm>
          <a:prstGeom prst="noSmoking">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4" name="Content Placeholder 3" descr="Image of a construction projec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24000"/>
            <a:ext cx="3581400" cy="19812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1257300" y="3352800"/>
            <a:ext cx="2362200" cy="646331"/>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dirty="0">
                <a:latin typeface="Perpetua" panose="02020502060401020303" pitchFamily="18" charset="0"/>
              </a:rPr>
              <a:t>Capital</a:t>
            </a:r>
          </a:p>
        </p:txBody>
      </p:sp>
      <p:pic>
        <p:nvPicPr>
          <p:cNvPr id="5124" name="Picture 4" descr="Image of a hand holding a model of a house and keys"/>
          <p:cNvPicPr>
            <a:picLocks noChangeAspect="1" noChangeArrowheads="1"/>
          </p:cNvPicPr>
          <p:nvPr/>
        </p:nvPicPr>
        <p:blipFill rotWithShape="1">
          <a:blip r:embed="rId3">
            <a:extLst>
              <a:ext uri="{28A0092B-C50C-407E-A947-70E740481C1C}">
                <a14:useLocalDpi xmlns:a14="http://schemas.microsoft.com/office/drawing/2010/main" val="0"/>
              </a:ext>
            </a:extLst>
          </a:blip>
          <a:srcRect t="4858" b="7405"/>
          <a:stretch/>
        </p:blipFill>
        <p:spPr bwMode="auto">
          <a:xfrm>
            <a:off x="4876800" y="2009105"/>
            <a:ext cx="3057525" cy="18803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34000" y="3675965"/>
            <a:ext cx="2834425" cy="954107"/>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800" b="1" dirty="0">
                <a:latin typeface="Perpetua" panose="02020502060401020303" pitchFamily="18" charset="0"/>
              </a:rPr>
              <a:t>Operating/</a:t>
            </a:r>
          </a:p>
          <a:p>
            <a:pPr algn="ctr"/>
            <a:r>
              <a:rPr lang="en-US" sz="2800" b="1" dirty="0">
                <a:latin typeface="Perpetua" panose="02020502060401020303" pitchFamily="18" charset="0"/>
              </a:rPr>
              <a:t>Rental Subsidies</a:t>
            </a:r>
          </a:p>
        </p:txBody>
      </p:sp>
      <p:pic>
        <p:nvPicPr>
          <p:cNvPr id="5125" name="Picture 5" descr="picture of two woman meeting and discussing paper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4495800"/>
            <a:ext cx="3357562" cy="19462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143000" y="5971986"/>
            <a:ext cx="2362200" cy="646331"/>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dirty="0">
                <a:latin typeface="Perpetua" panose="02020502060401020303" pitchFamily="18" charset="0"/>
              </a:rPr>
              <a:t>Services</a:t>
            </a:r>
          </a:p>
        </p:txBody>
      </p:sp>
    </p:spTree>
    <p:extLst>
      <p:ext uri="{BB962C8B-B14F-4D97-AF65-F5344CB8AC3E}">
        <p14:creationId xmlns:p14="http://schemas.microsoft.com/office/powerpoint/2010/main" val="1178387091"/>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001000" cy="533400"/>
          </a:xfrm>
        </p:spPr>
        <p:txBody>
          <a:bodyPr/>
          <a:lstStyle/>
          <a:p>
            <a:r>
              <a:rPr lang="en-US" dirty="0"/>
              <a:t>Bridge Housing/Respite Care</a:t>
            </a:r>
            <a:endParaRPr lang="en-US" sz="2800" dirty="0"/>
          </a:p>
        </p:txBody>
      </p:sp>
      <p:pic>
        <p:nvPicPr>
          <p:cNvPr id="6149" name="Picture 5" descr="Image of a woman standing in front of a h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85576"/>
            <a:ext cx="3345221" cy="22464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76200" y="3750827"/>
            <a:ext cx="3962400" cy="592573"/>
          </a:xfrm>
        </p:spPr>
        <p:style>
          <a:lnRef idx="2">
            <a:schemeClr val="accent5"/>
          </a:lnRef>
          <a:fillRef idx="1">
            <a:schemeClr val="lt1"/>
          </a:fillRef>
          <a:effectRef idx="0">
            <a:schemeClr val="accent5"/>
          </a:effectRef>
          <a:fontRef idx="minor">
            <a:schemeClr val="dk1"/>
          </a:fontRef>
        </p:style>
        <p:txBody>
          <a:bodyPr/>
          <a:lstStyle/>
          <a:p>
            <a:pPr marL="119063" indent="0">
              <a:buNone/>
            </a:pPr>
            <a:r>
              <a:rPr lang="en-US" b="0" dirty="0">
                <a:solidFill>
                  <a:schemeClr val="tx1"/>
                </a:solidFill>
                <a:latin typeface="Century Schoolbook" panose="02040604050505020304" pitchFamily="18" charset="0"/>
              </a:rPr>
              <a:t>Bridge Subsidies: short to medium term rental payments</a:t>
            </a:r>
          </a:p>
        </p:txBody>
      </p:sp>
      <p:pic>
        <p:nvPicPr>
          <p:cNvPr id="2050" name="Picture 2" descr="Image of a woman holding a man in bed's h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355649"/>
            <a:ext cx="3886200" cy="2987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536842" y="3803300"/>
            <a:ext cx="30480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latin typeface="Century Schoolbook" panose="02040604050505020304" pitchFamily="18" charset="0"/>
              </a:rPr>
              <a:t>Respite/Recuperative Care</a:t>
            </a:r>
          </a:p>
          <a:p>
            <a:endParaRPr lang="en-US" dirty="0">
              <a:latin typeface="Century Schoolbook" panose="02040604050505020304" pitchFamily="18" charset="0"/>
            </a:endParaRPr>
          </a:p>
        </p:txBody>
      </p:sp>
      <p:graphicFrame>
        <p:nvGraphicFramePr>
          <p:cNvPr id="4" name="Diagram 3" descr="Bridge Subsidy to Long term subsidy"/>
          <p:cNvGraphicFramePr/>
          <p:nvPr>
            <p:extLst>
              <p:ext uri="{D42A27DB-BD31-4B8C-83A1-F6EECF244321}">
                <p14:modId xmlns:p14="http://schemas.microsoft.com/office/powerpoint/2010/main" val="701641296"/>
              </p:ext>
            </p:extLst>
          </p:nvPr>
        </p:nvGraphicFramePr>
        <p:xfrm>
          <a:off x="1828800" y="4876800"/>
          <a:ext cx="5232042" cy="83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52984810"/>
      </p:ext>
    </p:extLst>
  </p:cSld>
  <p:clrMapOvr>
    <a:masterClrMapping/>
  </p:clrMapOvr>
  <p:transition advTm="10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Permanent Housing</a:t>
            </a:r>
          </a:p>
        </p:txBody>
      </p:sp>
      <p:grpSp>
        <p:nvGrpSpPr>
          <p:cNvPr id="3" name="Group 2" descr="Images of houses in different capcities">
            <a:extLst>
              <a:ext uri="{FF2B5EF4-FFF2-40B4-BE49-F238E27FC236}">
                <a16:creationId xmlns:a16="http://schemas.microsoft.com/office/drawing/2014/main" id="{E86FACEB-E3CA-4E9B-9D2F-D75184C21EAB}"/>
              </a:ext>
            </a:extLst>
          </p:cNvPr>
          <p:cNvGrpSpPr/>
          <p:nvPr/>
        </p:nvGrpSpPr>
        <p:grpSpPr>
          <a:xfrm>
            <a:off x="997408" y="1603451"/>
            <a:ext cx="8070392" cy="4235288"/>
            <a:chOff x="997408" y="1603451"/>
            <a:chExt cx="8070392" cy="4235288"/>
          </a:xfrm>
        </p:grpSpPr>
        <p:pic>
          <p:nvPicPr>
            <p:cNvPr id="5124" name="Picture 4" descr="Image of a hand holding a model of a house and keys"/>
            <p:cNvPicPr>
              <a:picLocks noChangeAspect="1" noChangeArrowheads="1"/>
            </p:cNvPicPr>
            <p:nvPr/>
          </p:nvPicPr>
          <p:blipFill rotWithShape="1">
            <a:blip r:embed="rId2">
              <a:extLst>
                <a:ext uri="{28A0092B-C50C-407E-A947-70E740481C1C}">
                  <a14:useLocalDpi xmlns:a14="http://schemas.microsoft.com/office/drawing/2010/main" val="0"/>
                </a:ext>
              </a:extLst>
            </a:blip>
            <a:srcRect t="4858" b="7405"/>
            <a:stretch/>
          </p:blipFill>
          <p:spPr bwMode="auto">
            <a:xfrm>
              <a:off x="997408" y="1676400"/>
              <a:ext cx="3057525" cy="18803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447800" y="3352800"/>
              <a:ext cx="2834425" cy="954107"/>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800" b="1" dirty="0">
                  <a:latin typeface="Perpetua" panose="02020502060401020303" pitchFamily="18" charset="0"/>
                </a:rPr>
                <a:t>Operating/</a:t>
              </a:r>
            </a:p>
            <a:p>
              <a:pPr algn="ctr"/>
              <a:r>
                <a:rPr lang="en-US" sz="2800" b="1" dirty="0">
                  <a:latin typeface="Perpetua" panose="02020502060401020303" pitchFamily="18" charset="0"/>
                </a:rPr>
                <a:t>Rental Subsidies</a:t>
              </a:r>
            </a:p>
          </p:txBody>
        </p:sp>
        <p:sp>
          <p:nvSpPr>
            <p:cNvPr id="9" name="Right Arrow 8">
              <a:extLst>
                <a:ext uri="{C183D7F6-B498-43B3-948B-1728B52AA6E4}">
                  <adec:decorative xmlns:adec="http://schemas.microsoft.com/office/drawing/2017/decorative" val="1"/>
                </a:ext>
              </a:extLst>
            </p:cNvPr>
            <p:cNvSpPr/>
            <p:nvPr/>
          </p:nvSpPr>
          <p:spPr bwMode="auto">
            <a:xfrm>
              <a:off x="4063171" y="2095500"/>
              <a:ext cx="1768229" cy="381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5" name="Right Arrow 14">
              <a:extLst>
                <a:ext uri="{C183D7F6-B498-43B3-948B-1728B52AA6E4}">
                  <adec:decorative xmlns:adec="http://schemas.microsoft.com/office/drawing/2017/decorative" val="1"/>
                </a:ext>
              </a:extLst>
            </p:cNvPr>
            <p:cNvSpPr/>
            <p:nvPr/>
          </p:nvSpPr>
          <p:spPr bwMode="auto">
            <a:xfrm rot="1062549" flipV="1">
              <a:off x="3997726" y="3290374"/>
              <a:ext cx="2941299" cy="530751"/>
            </a:xfrm>
            <a:prstGeom prst="rightArrow">
              <a:avLst>
                <a:gd name="adj1" fmla="val 29587"/>
                <a:gd name="adj2" fmla="val 58274"/>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ArchUp">
                <a:avLst>
                  <a:gd name="adj" fmla="val 5375347"/>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7" name="Curved Right Arrow 6">
              <a:extLst>
                <a:ext uri="{C183D7F6-B498-43B3-948B-1728B52AA6E4}">
                  <adec:decorative xmlns:adec="http://schemas.microsoft.com/office/drawing/2017/decorative" val="1"/>
                </a:ext>
              </a:extLst>
            </p:cNvPr>
            <p:cNvSpPr/>
            <p:nvPr/>
          </p:nvSpPr>
          <p:spPr bwMode="auto">
            <a:xfrm>
              <a:off x="2998395" y="4204883"/>
              <a:ext cx="1283830" cy="1255693"/>
            </a:xfrm>
            <a:prstGeom prst="curvedRightArrow">
              <a:avLst>
                <a:gd name="adj1" fmla="val 9135"/>
                <a:gd name="adj2" fmla="val 50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 name="TextBox 9"/>
            <p:cNvSpPr txBox="1"/>
            <p:nvPr/>
          </p:nvSpPr>
          <p:spPr>
            <a:xfrm>
              <a:off x="6507020" y="2855599"/>
              <a:ext cx="1752600" cy="369332"/>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latin typeface="Century Schoolbook" panose="02040604050505020304" pitchFamily="18" charset="0"/>
                </a:rPr>
                <a:t>Single Site</a:t>
              </a:r>
            </a:p>
          </p:txBody>
        </p:sp>
        <p:pic>
          <p:nvPicPr>
            <p:cNvPr id="3075" name="Picture 3" descr="image of a house"/>
            <p:cNvPicPr>
              <a:picLocks noChangeAspect="1" noChangeArrowheads="1"/>
            </p:cNvPicPr>
            <p:nvPr/>
          </p:nvPicPr>
          <p:blipFill rotWithShape="1">
            <a:blip r:embed="rId3">
              <a:extLst>
                <a:ext uri="{28A0092B-C50C-407E-A947-70E740481C1C}">
                  <a14:useLocalDpi xmlns:a14="http://schemas.microsoft.com/office/drawing/2010/main" val="0"/>
                </a:ext>
              </a:extLst>
            </a:blip>
            <a:srcRect l="15474" r="24131"/>
            <a:stretch/>
          </p:blipFill>
          <p:spPr bwMode="auto">
            <a:xfrm>
              <a:off x="5911102" y="1603451"/>
              <a:ext cx="1472218" cy="1365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239000" y="4693192"/>
              <a:ext cx="1828800" cy="369332"/>
            </a:xfrm>
            <a:prstGeom prst="rect">
              <a:avLst/>
            </a:prstGeom>
            <a:solidFill>
              <a:schemeClr val="accent4">
                <a:lumMod val="20000"/>
                <a:lumOff val="80000"/>
              </a:schemeClr>
            </a:solidFill>
            <a:ln w="19050">
              <a:solidFill>
                <a:schemeClr val="tx1"/>
              </a:solidFill>
            </a:ln>
          </p:spPr>
          <p:txBody>
            <a:bodyPr wrap="square" rtlCol="0">
              <a:spAutoFit/>
            </a:bodyPr>
            <a:lstStyle/>
            <a:p>
              <a:r>
                <a:rPr lang="en-US" dirty="0">
                  <a:latin typeface="Century Schoolbook" panose="02040604050505020304" pitchFamily="18" charset="0"/>
                </a:rPr>
                <a:t>Master Leased</a:t>
              </a:r>
            </a:p>
          </p:txBody>
        </p:sp>
        <p:pic>
          <p:nvPicPr>
            <p:cNvPr id="1026" name="Picture 2" descr="image of a cluster of hous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0059" y="3415969"/>
              <a:ext cx="1711742" cy="1277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4894611" y="5469407"/>
              <a:ext cx="1752600" cy="369332"/>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latin typeface="Century Schoolbook" panose="02040604050505020304" pitchFamily="18" charset="0"/>
                </a:rPr>
                <a:t>Scattered Site</a:t>
              </a:r>
            </a:p>
          </p:txBody>
        </p:sp>
        <p:pic>
          <p:nvPicPr>
            <p:cNvPr id="3074" name="Picture 2" descr="Image of scattered hous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2269" y="4255900"/>
              <a:ext cx="2362076" cy="1322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3" name="TextBox 12"/>
          <p:cNvSpPr txBox="1"/>
          <p:nvPr/>
        </p:nvSpPr>
        <p:spPr>
          <a:xfrm>
            <a:off x="322508" y="4618791"/>
            <a:ext cx="2542503" cy="430887"/>
          </a:xfrm>
          <a:prstGeom prst="rect">
            <a:avLst/>
          </a:prstGeom>
          <a:noFill/>
        </p:spPr>
        <p:txBody>
          <a:bodyPr wrap="square" rtlCol="0">
            <a:spAutoFit/>
          </a:bodyPr>
          <a:lstStyle/>
          <a:p>
            <a:r>
              <a:rPr lang="en-US" sz="2200" b="1" dirty="0">
                <a:solidFill>
                  <a:schemeClr val="accent3"/>
                </a:solidFill>
                <a:latin typeface="Century Schoolbook" panose="02040604050505020304" pitchFamily="18" charset="0"/>
              </a:rPr>
              <a:t>Tenant Choice</a:t>
            </a:r>
          </a:p>
        </p:txBody>
      </p:sp>
      <p:sp>
        <p:nvSpPr>
          <p:cNvPr id="20" name="TextBox 19"/>
          <p:cNvSpPr txBox="1"/>
          <p:nvPr/>
        </p:nvSpPr>
        <p:spPr>
          <a:xfrm>
            <a:off x="266700" y="5029689"/>
            <a:ext cx="3146318" cy="430887"/>
          </a:xfrm>
          <a:prstGeom prst="rect">
            <a:avLst/>
          </a:prstGeom>
          <a:noFill/>
        </p:spPr>
        <p:txBody>
          <a:bodyPr wrap="square" rtlCol="0">
            <a:spAutoFit/>
          </a:bodyPr>
          <a:lstStyle/>
          <a:p>
            <a:r>
              <a:rPr lang="en-US" sz="2200" b="1" dirty="0">
                <a:solidFill>
                  <a:schemeClr val="accent5">
                    <a:lumMod val="60000"/>
                    <a:lumOff val="40000"/>
                  </a:schemeClr>
                </a:solidFill>
                <a:latin typeface="Century Schoolbook" panose="02040604050505020304" pitchFamily="18" charset="0"/>
              </a:rPr>
              <a:t>Nature of Benefits</a:t>
            </a:r>
          </a:p>
        </p:txBody>
      </p:sp>
      <p:sp>
        <p:nvSpPr>
          <p:cNvPr id="21" name="TextBox 20"/>
          <p:cNvSpPr txBox="1"/>
          <p:nvPr/>
        </p:nvSpPr>
        <p:spPr>
          <a:xfrm>
            <a:off x="246977" y="5469407"/>
            <a:ext cx="4401223" cy="430887"/>
          </a:xfrm>
          <a:prstGeom prst="rect">
            <a:avLst/>
          </a:prstGeom>
          <a:noFill/>
        </p:spPr>
        <p:txBody>
          <a:bodyPr wrap="square" rtlCol="0">
            <a:spAutoFit/>
          </a:bodyPr>
          <a:lstStyle/>
          <a:p>
            <a:r>
              <a:rPr lang="en-US" sz="2200" b="1" dirty="0">
                <a:solidFill>
                  <a:schemeClr val="bg2">
                    <a:lumMod val="50000"/>
                  </a:schemeClr>
                </a:solidFill>
                <a:latin typeface="Century Schoolbook" panose="02040604050505020304" pitchFamily="18" charset="0"/>
              </a:rPr>
              <a:t>Qualified Housing Providers</a:t>
            </a:r>
          </a:p>
        </p:txBody>
      </p:sp>
    </p:spTree>
    <p:extLst>
      <p:ext uri="{BB962C8B-B14F-4D97-AF65-F5344CB8AC3E}">
        <p14:creationId xmlns:p14="http://schemas.microsoft.com/office/powerpoint/2010/main" val="1684745487"/>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500"/>
                                        <p:tgtEl>
                                          <p:spTgt spid="20"/>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Medicaid-Funded Housing</a:t>
            </a:r>
          </a:p>
        </p:txBody>
      </p:sp>
      <p:cxnSp>
        <p:nvCxnSpPr>
          <p:cNvPr id="14" name="Straight Connector 13">
            <a:extLst>
              <a:ext uri="{C183D7F6-B498-43B3-948B-1728B52AA6E4}">
                <adec:decorative xmlns:adec="http://schemas.microsoft.com/office/drawing/2017/decorative" val="1"/>
              </a:ext>
            </a:extLst>
          </p:cNvPr>
          <p:cNvCxnSpPr/>
          <p:nvPr/>
        </p:nvCxnSpPr>
        <p:spPr bwMode="auto">
          <a:xfrm>
            <a:off x="2185264" y="1400176"/>
            <a:ext cx="0" cy="2667000"/>
          </a:xfrm>
          <a:prstGeom prst="line">
            <a:avLst/>
          </a:prstGeom>
          <a:solidFill>
            <a:schemeClr val="accent1"/>
          </a:solidFill>
          <a:ln w="38100" cap="flat" cmpd="sng" algn="ctr">
            <a:solidFill>
              <a:schemeClr val="tx1"/>
            </a:solidFill>
            <a:prstDash val="solid"/>
            <a:round/>
            <a:headEnd type="none" w="med" len="med"/>
            <a:tailEnd type="none" w="med" len="med"/>
          </a:ln>
          <a:effectLst/>
        </p:spPr>
      </p:cxnSp>
      <p:grpSp>
        <p:nvGrpSpPr>
          <p:cNvPr id="3" name="Group 2" descr="Image showing HUD Housing and HHS Services">
            <a:extLst>
              <a:ext uri="{FF2B5EF4-FFF2-40B4-BE49-F238E27FC236}">
                <a16:creationId xmlns:a16="http://schemas.microsoft.com/office/drawing/2014/main" id="{07F6672E-8210-40D4-8192-CD9D43CB7A41}"/>
              </a:ext>
            </a:extLst>
          </p:cNvPr>
          <p:cNvGrpSpPr/>
          <p:nvPr/>
        </p:nvGrpSpPr>
        <p:grpSpPr>
          <a:xfrm>
            <a:off x="990600" y="1598141"/>
            <a:ext cx="2856657" cy="2271070"/>
            <a:chOff x="990600" y="1598141"/>
            <a:chExt cx="2856657" cy="2271070"/>
          </a:xfrm>
        </p:grpSpPr>
        <p:sp>
          <p:nvSpPr>
            <p:cNvPr id="10" name="TextBox 9"/>
            <p:cNvSpPr txBox="1"/>
            <p:nvPr/>
          </p:nvSpPr>
          <p:spPr>
            <a:xfrm>
              <a:off x="990600" y="1598141"/>
              <a:ext cx="1169551" cy="2271070"/>
            </a:xfrm>
            <a:prstGeom prst="rect">
              <a:avLst/>
            </a:prstGeom>
            <a:solidFill>
              <a:schemeClr val="accent4">
                <a:lumMod val="20000"/>
                <a:lumOff val="80000"/>
              </a:schemeClr>
            </a:solidFill>
            <a:ln w="57150">
              <a:solidFill>
                <a:schemeClr val="accent4"/>
              </a:solidFill>
            </a:ln>
          </p:spPr>
          <p:txBody>
            <a:bodyPr vert="vert270" wrap="square" rtlCol="0">
              <a:spAutoFit/>
            </a:bodyPr>
            <a:lstStyle/>
            <a:p>
              <a:r>
                <a:rPr lang="en-US" sz="3200" dirty="0">
                  <a:latin typeface="Century Schoolbook" panose="02040604050505020304" pitchFamily="18" charset="0"/>
                </a:rPr>
                <a:t>HUD: Housing</a:t>
              </a:r>
            </a:p>
          </p:txBody>
        </p:sp>
        <p:sp>
          <p:nvSpPr>
            <p:cNvPr id="11" name="TextBox 10"/>
            <p:cNvSpPr txBox="1"/>
            <p:nvPr/>
          </p:nvSpPr>
          <p:spPr>
            <a:xfrm>
              <a:off x="2185264" y="1598141"/>
              <a:ext cx="1661993" cy="2271070"/>
            </a:xfrm>
            <a:prstGeom prst="rect">
              <a:avLst/>
            </a:prstGeom>
            <a:solidFill>
              <a:schemeClr val="accent3">
                <a:lumMod val="20000"/>
                <a:lumOff val="80000"/>
              </a:schemeClr>
            </a:solidFill>
            <a:ln w="57150">
              <a:solidFill>
                <a:schemeClr val="accent2"/>
              </a:solidFill>
            </a:ln>
          </p:spPr>
          <p:txBody>
            <a:bodyPr vert="vert270" wrap="square" rtlCol="0">
              <a:spAutoFit/>
            </a:bodyPr>
            <a:lstStyle/>
            <a:p>
              <a:r>
                <a:rPr lang="en-US" sz="3200" dirty="0">
                  <a:latin typeface="Century Schoolbook" panose="02040604050505020304" pitchFamily="18" charset="0"/>
                </a:rPr>
                <a:t>HHS: Services</a:t>
              </a:r>
            </a:p>
          </p:txBody>
        </p:sp>
      </p:grpSp>
      <p:pic>
        <p:nvPicPr>
          <p:cNvPr id="3081" name="Picture 9" descr="image of a warning challenges ahead 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5459" y="1326206"/>
            <a:ext cx="3094206" cy="35421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18075" y="4398913"/>
            <a:ext cx="4038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latin typeface="Century Schoolbook" panose="02040604050505020304" pitchFamily="18" charset="0"/>
              </a:rPr>
              <a:t>“How can Medicaid support people connecting to housing without becoming a permanent affordable housing subsidizer?”</a:t>
            </a:r>
          </a:p>
        </p:txBody>
      </p:sp>
      <p:pic>
        <p:nvPicPr>
          <p:cNvPr id="12" name="Picture 11" descr="Image of Chicago I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0887" y="5181600"/>
            <a:ext cx="3943350" cy="876300"/>
          </a:xfrm>
          <a:prstGeom prst="rect">
            <a:avLst/>
          </a:prstGeom>
        </p:spPr>
      </p:pic>
    </p:spTree>
    <p:extLst>
      <p:ext uri="{BB962C8B-B14F-4D97-AF65-F5344CB8AC3E}">
        <p14:creationId xmlns:p14="http://schemas.microsoft.com/office/powerpoint/2010/main" val="2105529269"/>
      </p:ext>
    </p:extLst>
  </p:cSld>
  <p:clrMapOvr>
    <a:masterClrMapping/>
  </p:clrMapOvr>
  <p:transition advTm="10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Housing-Based Services</a:t>
            </a:r>
            <a:r>
              <a:rPr lang="en-US" sz="800"/>
              <a:t>2</a:t>
            </a:r>
            <a:endParaRPr lang="en-US" dirty="0"/>
          </a:p>
        </p:txBody>
      </p:sp>
      <p:graphicFrame>
        <p:nvGraphicFramePr>
          <p:cNvPr id="7" name="Content Placeholder 6"/>
          <p:cNvGraphicFramePr>
            <a:graphicFrameLocks/>
          </p:cNvGraphicFramePr>
          <p:nvPr>
            <p:extLst>
              <p:ext uri="{D42A27DB-BD31-4B8C-83A1-F6EECF244321}">
                <p14:modId xmlns:p14="http://schemas.microsoft.com/office/powerpoint/2010/main" val="2961038185"/>
              </p:ext>
            </p:extLst>
          </p:nvPr>
        </p:nvGraphicFramePr>
        <p:xfrm>
          <a:off x="228600" y="1295400"/>
          <a:ext cx="8719457" cy="5185091"/>
        </p:xfrm>
        <a:graphic>
          <a:graphicData uri="http://schemas.openxmlformats.org/drawingml/2006/table">
            <a:tbl>
              <a:tblPr firstRow="1" firstCol="1" bandRow="1"/>
              <a:tblGrid>
                <a:gridCol w="4095922">
                  <a:extLst>
                    <a:ext uri="{9D8B030D-6E8A-4147-A177-3AD203B41FA5}">
                      <a16:colId xmlns:a16="http://schemas.microsoft.com/office/drawing/2014/main" val="20000"/>
                    </a:ext>
                  </a:extLst>
                </a:gridCol>
                <a:gridCol w="4623535">
                  <a:extLst>
                    <a:ext uri="{9D8B030D-6E8A-4147-A177-3AD203B41FA5}">
                      <a16:colId xmlns:a16="http://schemas.microsoft.com/office/drawing/2014/main" val="20001"/>
                    </a:ext>
                  </a:extLst>
                </a:gridCol>
              </a:tblGrid>
              <a:tr h="350702">
                <a:tc>
                  <a:txBody>
                    <a:bodyPr/>
                    <a:lstStyle/>
                    <a:p>
                      <a:pPr marL="0" marR="0" algn="ctr">
                        <a:spcBef>
                          <a:spcPts val="0"/>
                        </a:spcBef>
                        <a:spcAft>
                          <a:spcPts val="0"/>
                        </a:spcAft>
                      </a:pPr>
                      <a:r>
                        <a:rPr lang="en-US" sz="2000" b="1" dirty="0">
                          <a:solidFill>
                            <a:schemeClr val="bg1">
                              <a:lumMod val="65000"/>
                            </a:schemeClr>
                          </a:solidFill>
                          <a:effectLst/>
                          <a:latin typeface="Perpetua"/>
                          <a:ea typeface="Times New Roman"/>
                          <a:cs typeface="Times New Roman"/>
                        </a:rPr>
                        <a:t>Tenancy Supports</a:t>
                      </a:r>
                      <a:endParaRPr lang="en-US" sz="2000" dirty="0">
                        <a:solidFill>
                          <a:schemeClr val="bg1">
                            <a:lumMod val="65000"/>
                          </a:schemeClr>
                        </a:solidFill>
                        <a:effectLst/>
                        <a:latin typeface="Perpetua"/>
                        <a:ea typeface="Calibri"/>
                        <a:cs typeface="Times New Roman"/>
                      </a:endParaRPr>
                    </a:p>
                  </a:txBody>
                  <a:tcPr marL="56923" marR="56923" marT="0" marB="0" anchor="b">
                    <a:lnL>
                      <a:noFill/>
                    </a:lnL>
                    <a:lnR>
                      <a:noFill/>
                    </a:lnR>
                    <a:lnT>
                      <a:noFill/>
                    </a:lnT>
                    <a:lnB w="12700" cap="flat" cmpd="sng" algn="ctr">
                      <a:solidFill>
                        <a:srgbClr val="0081C6"/>
                      </a:solidFill>
                      <a:prstDash val="solid"/>
                      <a:round/>
                      <a:headEnd type="none" w="med" len="med"/>
                      <a:tailEnd type="none" w="med" len="med"/>
                    </a:lnB>
                    <a:solidFill>
                      <a:schemeClr val="accent4">
                        <a:lumMod val="50000"/>
                      </a:schemeClr>
                    </a:solidFill>
                  </a:tcPr>
                </a:tc>
                <a:tc>
                  <a:txBody>
                    <a:bodyPr/>
                    <a:lstStyle/>
                    <a:p>
                      <a:pPr marL="0" marR="0" algn="ctr">
                        <a:spcBef>
                          <a:spcPts val="0"/>
                        </a:spcBef>
                        <a:spcAft>
                          <a:spcPts val="0"/>
                        </a:spcAft>
                      </a:pPr>
                      <a:r>
                        <a:rPr lang="en-US" sz="2000" b="1" dirty="0">
                          <a:solidFill>
                            <a:schemeClr val="bg1">
                              <a:lumMod val="65000"/>
                            </a:schemeClr>
                          </a:solidFill>
                          <a:effectLst/>
                          <a:latin typeface="Perpetua"/>
                          <a:ea typeface="Times New Roman"/>
                          <a:cs typeface="Times New Roman"/>
                        </a:rPr>
                        <a:t>Housing Case Management</a:t>
                      </a:r>
                      <a:endParaRPr lang="en-US" sz="2000" dirty="0">
                        <a:solidFill>
                          <a:schemeClr val="bg1">
                            <a:lumMod val="65000"/>
                          </a:schemeClr>
                        </a:solidFill>
                        <a:effectLst/>
                        <a:latin typeface="Perpetua"/>
                        <a:ea typeface="Calibri"/>
                        <a:cs typeface="Times New Roman"/>
                      </a:endParaRPr>
                    </a:p>
                  </a:txBody>
                  <a:tcPr marL="56923" marR="56923" marT="0" marB="0" anchor="b">
                    <a:lnL>
                      <a:noFill/>
                    </a:lnL>
                    <a:lnR>
                      <a:noFill/>
                    </a:lnR>
                    <a:lnT>
                      <a:noFill/>
                    </a:lnT>
                    <a:lnB w="12700" cap="flat" cmpd="sng" algn="ctr">
                      <a:solidFill>
                        <a:srgbClr val="0081C6"/>
                      </a:solidFill>
                      <a:prstDash val="solid"/>
                      <a:round/>
                      <a:headEnd type="none" w="med" len="med"/>
                      <a:tailEnd type="none" w="med" len="med"/>
                    </a:lnB>
                    <a:solidFill>
                      <a:schemeClr val="accent4">
                        <a:lumMod val="50000"/>
                      </a:schemeClr>
                    </a:solidFill>
                  </a:tcPr>
                </a:tc>
                <a:extLst>
                  <a:ext uri="{0D108BD9-81ED-4DB2-BD59-A6C34878D82A}">
                    <a16:rowId xmlns:a16="http://schemas.microsoft.com/office/drawing/2014/main" val="10000"/>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Outreach and engagement </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a:solidFill>
                            <a:schemeClr val="bg1">
                              <a:lumMod val="65000"/>
                            </a:schemeClr>
                          </a:solidFill>
                          <a:effectLst/>
                          <a:latin typeface="Perpetua"/>
                          <a:ea typeface="Courier New"/>
                          <a:cs typeface="Times New Roman"/>
                        </a:rPr>
                        <a:t>Service plan development</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1"/>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Housing search assistance</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a:solidFill>
                            <a:schemeClr val="bg1">
                              <a:lumMod val="65000"/>
                            </a:schemeClr>
                          </a:solidFill>
                          <a:effectLst/>
                          <a:latin typeface="Perpetua"/>
                          <a:ea typeface="Courier New"/>
                          <a:cs typeface="Times New Roman"/>
                        </a:rPr>
                        <a:t>Coordination with primary care and health homes</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2"/>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Collecting documents to apply for housing</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a:solidFill>
                            <a:schemeClr val="bg1">
                              <a:lumMod val="65000"/>
                            </a:schemeClr>
                          </a:solidFill>
                          <a:effectLst/>
                          <a:latin typeface="Perpetua"/>
                          <a:ea typeface="Courier New"/>
                          <a:cs typeface="Times New Roman"/>
                        </a:rPr>
                        <a:t>Coordination with substance use treatment providers</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3"/>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Completing housing applications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Coordination with mental health providers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4"/>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Subsidy applications and </a:t>
                      </a:r>
                      <a:r>
                        <a:rPr lang="en-US" sz="1700" b="0" dirty="0" err="1">
                          <a:solidFill>
                            <a:schemeClr val="bg1">
                              <a:lumMod val="65000"/>
                            </a:schemeClr>
                          </a:solidFill>
                          <a:effectLst/>
                          <a:latin typeface="Perpetua"/>
                          <a:ea typeface="Courier New"/>
                          <a:cs typeface="Times New Roman"/>
                        </a:rPr>
                        <a:t>recertifications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Coordination of vision and dental providers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5"/>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Advocacy with landlords to rent units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Coordination with hospitals/emergency departments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6"/>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Master-lease negotiations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Crisis interventions and Critical Time Intervention</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7"/>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Acquiring furnishings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Motivational interviewing</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8"/>
                  </a:ext>
                </a:extLst>
              </a:tr>
              <a:tr h="280562">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Purchasing cleaning supplies, dishes, linens, etc.</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Trauma Informed Care</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09"/>
                  </a:ext>
                </a:extLst>
              </a:tr>
              <a:tr h="324645">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Moving assistance if housing situation doesn’t work</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Transportation to appointments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0"/>
                  </a:ext>
                </a:extLst>
              </a:tr>
              <a:tr h="280562">
                <a:tc>
                  <a:txBody>
                    <a:bodyPr/>
                    <a:lstStyle/>
                    <a:p>
                      <a:pPr marL="0" marR="0" algn="l">
                        <a:spcBef>
                          <a:spcPts val="0"/>
                        </a:spcBef>
                        <a:spcAft>
                          <a:spcPts val="0"/>
                        </a:spcAft>
                      </a:pPr>
                      <a:r>
                        <a:rPr lang="en-US" sz="1700" b="0">
                          <a:solidFill>
                            <a:schemeClr val="bg1">
                              <a:lumMod val="65000"/>
                            </a:schemeClr>
                          </a:solidFill>
                          <a:effectLst/>
                          <a:latin typeface="Perpetua"/>
                          <a:ea typeface="Times New Roman"/>
                          <a:cs typeface="Times New Roman"/>
                        </a:rPr>
                        <a:t>Tenancy rights and responsibilities education</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Entitlement assistance</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1"/>
                  </a:ext>
                </a:extLst>
              </a:tr>
              <a:tr h="301455">
                <a:tc>
                  <a:txBody>
                    <a:bodyPr/>
                    <a:lstStyle/>
                    <a:p>
                      <a:pPr marL="0" marR="0" algn="l">
                        <a:spcBef>
                          <a:spcPts val="0"/>
                        </a:spcBef>
                        <a:spcAft>
                          <a:spcPts val="0"/>
                        </a:spcAft>
                      </a:pPr>
                      <a:r>
                        <a:rPr lang="en-US" sz="1700" b="0">
                          <a:solidFill>
                            <a:schemeClr val="bg1">
                              <a:lumMod val="65000"/>
                            </a:schemeClr>
                          </a:solidFill>
                          <a:effectLst/>
                          <a:latin typeface="Perpetua"/>
                          <a:ea typeface="Courier New"/>
                          <a:cs typeface="Times New Roman"/>
                        </a:rPr>
                        <a:t>Eviction prevention (paying rent on time)</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Independent living skills coaching</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2"/>
                  </a:ext>
                </a:extLst>
              </a:tr>
              <a:tr h="280562">
                <a:tc>
                  <a:txBody>
                    <a:bodyPr/>
                    <a:lstStyle/>
                    <a:p>
                      <a:pPr marL="0" marR="0" algn="l">
                        <a:spcBef>
                          <a:spcPts val="0"/>
                        </a:spcBef>
                        <a:spcAft>
                          <a:spcPts val="0"/>
                        </a:spcAft>
                      </a:pPr>
                      <a:r>
                        <a:rPr lang="en-US" sz="1700" b="0">
                          <a:solidFill>
                            <a:schemeClr val="bg1">
                              <a:lumMod val="65000"/>
                            </a:schemeClr>
                          </a:solidFill>
                          <a:effectLst/>
                          <a:latin typeface="Perpetua"/>
                          <a:ea typeface="Courier New"/>
                          <a:cs typeface="Times New Roman"/>
                        </a:rPr>
                        <a:t>Eviction prevention (conflict resolution)</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Individual counseling and de-escalation </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3"/>
                  </a:ext>
                </a:extLst>
              </a:tr>
              <a:tr h="280421">
                <a:tc>
                  <a:txBody>
                    <a:bodyPr/>
                    <a:lstStyle/>
                    <a:p>
                      <a:pPr marL="0" marR="0" algn="l">
                        <a:spcBef>
                          <a:spcPts val="0"/>
                        </a:spcBef>
                        <a:spcAft>
                          <a:spcPts val="0"/>
                        </a:spcAft>
                      </a:pPr>
                      <a:r>
                        <a:rPr lang="en-US" sz="1700" b="0">
                          <a:solidFill>
                            <a:schemeClr val="bg1">
                              <a:lumMod val="65000"/>
                            </a:schemeClr>
                          </a:solidFill>
                          <a:effectLst/>
                          <a:latin typeface="Perpetua"/>
                          <a:ea typeface="Times New Roman"/>
                          <a:cs typeface="Times New Roman"/>
                        </a:rPr>
                        <a:t>Eviction prevention (lease behavior requirements)</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Linkages to education, job skills training, and work</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4"/>
                  </a:ext>
                </a:extLst>
              </a:tr>
              <a:tr h="280562">
                <a:tc>
                  <a:txBody>
                    <a:bodyPr/>
                    <a:lstStyle/>
                    <a:p>
                      <a:pPr marL="0" marR="0" algn="l">
                        <a:spcBef>
                          <a:spcPts val="0"/>
                        </a:spcBef>
                        <a:spcAft>
                          <a:spcPts val="0"/>
                        </a:spcAft>
                      </a:pPr>
                      <a:r>
                        <a:rPr lang="en-US" sz="1700" b="0">
                          <a:solidFill>
                            <a:schemeClr val="bg1">
                              <a:lumMod val="65000"/>
                            </a:schemeClr>
                          </a:solidFill>
                          <a:effectLst/>
                          <a:latin typeface="Perpetua"/>
                          <a:ea typeface="Times New Roman"/>
                          <a:cs typeface="Times New Roman"/>
                        </a:rPr>
                        <a:t>Eviction prevention (utilities management)</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Support groups</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5"/>
                  </a:ext>
                </a:extLst>
              </a:tr>
              <a:tr h="280562">
                <a:tc>
                  <a:txBody>
                    <a:bodyPr/>
                    <a:lstStyle/>
                    <a:p>
                      <a:pPr marL="0" marR="0" algn="l">
                        <a:spcBef>
                          <a:spcPts val="0"/>
                        </a:spcBef>
                        <a:spcAft>
                          <a:spcPts val="0"/>
                        </a:spcAft>
                      </a:pPr>
                      <a:r>
                        <a:rPr lang="en-US" sz="1700" b="0">
                          <a:solidFill>
                            <a:schemeClr val="bg1">
                              <a:lumMod val="65000"/>
                            </a:schemeClr>
                          </a:solidFill>
                          <a:effectLst/>
                          <a:latin typeface="Perpetua"/>
                          <a:ea typeface="Times New Roman"/>
                          <a:cs typeface="Times New Roman"/>
                        </a:rPr>
                        <a:t>Landlord relationship maintenance</a:t>
                      </a:r>
                      <a:endParaRPr lang="en-US" sz="1700" b="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Times New Roman"/>
                          <a:cs typeface="Times New Roman"/>
                        </a:rPr>
                        <a:t>End-of-life planning</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6"/>
                  </a:ext>
                </a:extLst>
              </a:tr>
              <a:tr h="280562">
                <a:tc>
                  <a:txBody>
                    <a:bodyPr/>
                    <a:lstStyle/>
                    <a:p>
                      <a:pPr marL="0" marR="0" algn="l">
                        <a:spcBef>
                          <a:spcPts val="0"/>
                        </a:spcBef>
                        <a:spcAft>
                          <a:spcPts val="0"/>
                        </a:spcAft>
                      </a:pPr>
                      <a:r>
                        <a:rPr lang="en-US" sz="1700" b="1" dirty="0">
                          <a:solidFill>
                            <a:schemeClr val="bg1">
                              <a:lumMod val="65000"/>
                            </a:schemeClr>
                          </a:solidFill>
                          <a:effectLst/>
                          <a:latin typeface="Perpetua"/>
                          <a:ea typeface="Courier New"/>
                          <a:cs typeface="Times New Roman"/>
                        </a:rPr>
                        <a:t>Activities of daily living</a:t>
                      </a:r>
                      <a:endParaRPr lang="en-US" sz="1700" b="1"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tc>
                  <a:txBody>
                    <a:bodyPr/>
                    <a:lstStyle/>
                    <a:p>
                      <a:pPr marL="0" marR="0" algn="l">
                        <a:spcBef>
                          <a:spcPts val="0"/>
                        </a:spcBef>
                        <a:spcAft>
                          <a:spcPts val="0"/>
                        </a:spcAft>
                      </a:pPr>
                      <a:r>
                        <a:rPr lang="en-US" sz="1700" b="0" dirty="0">
                          <a:solidFill>
                            <a:schemeClr val="bg1">
                              <a:lumMod val="65000"/>
                            </a:schemeClr>
                          </a:solidFill>
                          <a:effectLst/>
                          <a:latin typeface="Perpetua"/>
                          <a:ea typeface="Courier New"/>
                          <a:cs typeface="Times New Roman"/>
                        </a:rPr>
                        <a:t>Re-engagement</a:t>
                      </a:r>
                      <a:endParaRPr lang="en-US" sz="1700" b="0" dirty="0">
                        <a:solidFill>
                          <a:schemeClr val="bg1">
                            <a:lumMod val="65000"/>
                          </a:schemeClr>
                        </a:solidFill>
                        <a:effectLst/>
                        <a:latin typeface="Perpetua"/>
                        <a:ea typeface="Calibri"/>
                        <a:cs typeface="Times New Roman"/>
                      </a:endParaRPr>
                    </a:p>
                  </a:txBody>
                  <a:tcPr marL="56923" marR="56923" marT="0" marB="0" anchor="b">
                    <a:lnL w="12700" cap="flat" cmpd="sng" algn="ctr">
                      <a:solidFill>
                        <a:srgbClr val="0081C6"/>
                      </a:solidFill>
                      <a:prstDash val="solid"/>
                      <a:round/>
                      <a:headEnd type="none" w="med" len="med"/>
                      <a:tailEnd type="none" w="med" len="med"/>
                    </a:lnL>
                    <a:lnR w="12700" cap="flat" cmpd="sng" algn="ctr">
                      <a:solidFill>
                        <a:srgbClr val="0081C6"/>
                      </a:solidFill>
                      <a:prstDash val="solid"/>
                      <a:round/>
                      <a:headEnd type="none" w="med" len="med"/>
                      <a:tailEnd type="none" w="med" len="med"/>
                    </a:lnR>
                    <a:lnT w="12700" cap="flat" cmpd="sng" algn="ctr">
                      <a:solidFill>
                        <a:srgbClr val="0081C6"/>
                      </a:solidFill>
                      <a:prstDash val="solid"/>
                      <a:round/>
                      <a:headEnd type="none" w="med" len="med"/>
                      <a:tailEnd type="none" w="med" len="med"/>
                    </a:lnT>
                    <a:lnB w="12700" cap="flat" cmpd="sng" algn="ctr">
                      <a:solidFill>
                        <a:srgbClr val="0081C6"/>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pic>
        <p:nvPicPr>
          <p:cNvPr id="5" name="Picture 5" descr="picture of two woman meeting and discussing paperwork"/>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05000" y="1905000"/>
            <a:ext cx="5791200" cy="33569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505200" y="5325655"/>
            <a:ext cx="2362200" cy="646331"/>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b="1" dirty="0">
                <a:latin typeface="Perpetua" panose="02020502060401020303" pitchFamily="18" charset="0"/>
              </a:rPr>
              <a:t>Services</a:t>
            </a:r>
          </a:p>
        </p:txBody>
      </p:sp>
    </p:spTree>
    <p:extLst>
      <p:ext uri="{BB962C8B-B14F-4D97-AF65-F5344CB8AC3E}">
        <p14:creationId xmlns:p14="http://schemas.microsoft.com/office/powerpoint/2010/main" val="3201898424"/>
      </p:ext>
    </p:extLst>
  </p:cSld>
  <p:clrMapOvr>
    <a:masterClrMapping/>
  </p:clrMapOvr>
  <p:transition advTm="10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Medicaid-Funded Housing-Based Services</a:t>
            </a:r>
          </a:p>
        </p:txBody>
      </p:sp>
      <p:pic>
        <p:nvPicPr>
          <p:cNvPr id="2050" name="Picture 2" descr="image of a documen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33400" y="1447800"/>
            <a:ext cx="318373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image of a docu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7829" y="1828800"/>
            <a:ext cx="3396452" cy="440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nvPr>
        </p:nvSpPr>
        <p:spPr>
          <a:xfrm>
            <a:off x="4774281" y="1981200"/>
            <a:ext cx="3963987" cy="4243731"/>
          </a:xfrm>
        </p:spPr>
        <p:txBody>
          <a:bodyPr/>
          <a:lstStyle/>
          <a:p>
            <a:pPr>
              <a:buFont typeface="Wingdings" panose="05000000000000000000" pitchFamily="2" charset="2"/>
              <a:buChar char="v"/>
            </a:pPr>
            <a:r>
              <a:rPr lang="en-US" sz="2000" dirty="0"/>
              <a:t>CMS &amp; HHS have recognized services in supportive housing as Medicaid reimbursable</a:t>
            </a:r>
          </a:p>
          <a:p>
            <a:pPr marL="119063" indent="0">
              <a:buNone/>
            </a:pPr>
            <a:endParaRPr lang="en-US" sz="2000" dirty="0"/>
          </a:p>
          <a:p>
            <a:pPr>
              <a:buFont typeface="Wingdings" panose="05000000000000000000" pitchFamily="2" charset="2"/>
              <a:buChar char="v"/>
            </a:pPr>
            <a:r>
              <a:rPr lang="en-US" sz="2000" dirty="0"/>
              <a:t>Comprehensive range of flexible services already covered in many state Medicaid programs </a:t>
            </a:r>
          </a:p>
          <a:p>
            <a:pPr lvl="1">
              <a:buFont typeface="Wingdings" panose="05000000000000000000" pitchFamily="2" charset="2"/>
              <a:buChar char="v"/>
            </a:pPr>
            <a:r>
              <a:rPr lang="en-US" sz="2000" dirty="0"/>
              <a:t>Pre-tenancy services </a:t>
            </a:r>
          </a:p>
          <a:p>
            <a:pPr lvl="1">
              <a:buFont typeface="Wingdings" panose="05000000000000000000" pitchFamily="2" charset="2"/>
              <a:buChar char="v"/>
            </a:pPr>
            <a:r>
              <a:rPr lang="en-US" sz="2000" dirty="0"/>
              <a:t>Move-in services </a:t>
            </a:r>
          </a:p>
          <a:p>
            <a:pPr lvl="1">
              <a:buFont typeface="Wingdings" panose="05000000000000000000" pitchFamily="2" charset="2"/>
              <a:buChar char="v"/>
            </a:pPr>
            <a:r>
              <a:rPr lang="en-US" sz="2000" dirty="0"/>
              <a:t>Tenancy services </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1474561554"/>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051"/>
                                        </p:tgtEl>
                                        <p:attrNameLst>
                                          <p:attrName>style.visibility</p:attrName>
                                        </p:attrNameLst>
                                      </p:cBhvr>
                                      <p:to>
                                        <p:strVal val="visible"/>
                                      </p:to>
                                    </p:set>
                                    <p:anim calcmode="lin" valueType="num">
                                      <p:cBhvr>
                                        <p:cTn id="14" dur="1500" fill="hold"/>
                                        <p:tgtEl>
                                          <p:spTgt spid="2051"/>
                                        </p:tgtEl>
                                        <p:attrNameLst>
                                          <p:attrName>ppt_w</p:attrName>
                                        </p:attrNameLst>
                                      </p:cBhvr>
                                      <p:tavLst>
                                        <p:tav tm="0">
                                          <p:val>
                                            <p:fltVal val="0"/>
                                          </p:val>
                                        </p:tav>
                                        <p:tav tm="100000">
                                          <p:val>
                                            <p:strVal val="#ppt_w"/>
                                          </p:val>
                                        </p:tav>
                                      </p:tavLst>
                                    </p:anim>
                                    <p:anim calcmode="lin" valueType="num">
                                      <p:cBhvr>
                                        <p:cTn id="15" dur="1500" fill="hold"/>
                                        <p:tgtEl>
                                          <p:spTgt spid="2051"/>
                                        </p:tgtEl>
                                        <p:attrNameLst>
                                          <p:attrName>ppt_h</p:attrName>
                                        </p:attrNameLst>
                                      </p:cBhvr>
                                      <p:tavLst>
                                        <p:tav tm="0">
                                          <p:val>
                                            <p:fltVal val="0"/>
                                          </p:val>
                                        </p:tav>
                                        <p:tav tm="100000">
                                          <p:val>
                                            <p:strVal val="#ppt_h"/>
                                          </p:val>
                                        </p:tav>
                                      </p:tavLst>
                                    </p:anim>
                                    <p:anim calcmode="lin" valueType="num">
                                      <p:cBhvr>
                                        <p:cTn id="16" dur="1500" fill="hold"/>
                                        <p:tgtEl>
                                          <p:spTgt spid="2051"/>
                                        </p:tgtEl>
                                        <p:attrNameLst>
                                          <p:attrName>style.rotation</p:attrName>
                                        </p:attrNameLst>
                                      </p:cBhvr>
                                      <p:tavLst>
                                        <p:tav tm="0">
                                          <p:val>
                                            <p:fltVal val="90"/>
                                          </p:val>
                                        </p:tav>
                                        <p:tav tm="100000">
                                          <p:val>
                                            <p:fltVal val="0"/>
                                          </p:val>
                                        </p:tav>
                                      </p:tavLst>
                                    </p:anim>
                                    <p:animEffect transition="in" filter="fade">
                                      <p:cBhvr>
                                        <p:cTn id="17" dur="1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218" y="304800"/>
            <a:ext cx="6019800" cy="533400"/>
          </a:xfrm>
        </p:spPr>
        <p:txBody>
          <a:bodyPr/>
          <a:lstStyle/>
          <a:p>
            <a:r>
              <a:rPr lang="en-US" sz="3200" dirty="0">
                <a:solidFill>
                  <a:schemeClr val="bg1"/>
                </a:solidFill>
                <a:latin typeface="Century Schoolbook" panose="02040604050505020304" pitchFamily="18" charset="0"/>
                <a:cs typeface="Arial"/>
              </a:rPr>
              <a:t>Maximizing Public Resources</a:t>
            </a:r>
          </a:p>
        </p:txBody>
      </p:sp>
      <p:sp>
        <p:nvSpPr>
          <p:cNvPr id="28" name="TextBox 27"/>
          <p:cNvSpPr txBox="1"/>
          <p:nvPr/>
        </p:nvSpPr>
        <p:spPr>
          <a:xfrm>
            <a:off x="609785" y="1295400"/>
            <a:ext cx="8002346" cy="928459"/>
          </a:xfrm>
          <a:prstGeom prst="rect">
            <a:avLst/>
          </a:prstGeom>
          <a:noFill/>
        </p:spPr>
        <p:txBody>
          <a:bodyPr wrap="square" rtlCol="0">
            <a:spAutoFit/>
          </a:bodyPr>
          <a:lstStyle/>
          <a:p>
            <a:pPr algn="l">
              <a:lnSpc>
                <a:spcPct val="90000"/>
              </a:lnSpc>
            </a:pPr>
            <a:r>
              <a:rPr lang="en-US" sz="2000" dirty="0">
                <a:solidFill>
                  <a:schemeClr val="tx1">
                    <a:lumMod val="75000"/>
                    <a:lumOff val="25000"/>
                  </a:schemeClr>
                </a:solidFill>
                <a:latin typeface="Century Schoolbook" pitchFamily="18" charset="0"/>
              </a:rPr>
              <a:t>CSH collaborates with communities to introduce housing solutions that promote integration among public service systems, leading to strengthened partnerships and maximized resources. </a:t>
            </a:r>
          </a:p>
        </p:txBody>
      </p:sp>
      <p:grpSp>
        <p:nvGrpSpPr>
          <p:cNvPr id="8" name="Group 7" descr="Public Systems"/>
          <p:cNvGrpSpPr/>
          <p:nvPr/>
        </p:nvGrpSpPr>
        <p:grpSpPr>
          <a:xfrm>
            <a:off x="210877" y="2827278"/>
            <a:ext cx="2073698" cy="2089271"/>
            <a:chOff x="-114778" y="1906005"/>
            <a:chExt cx="3568694" cy="3595495"/>
          </a:xfrm>
        </p:grpSpPr>
        <p:sp>
          <p:nvSpPr>
            <p:cNvPr id="9" name="Freeform 8"/>
            <p:cNvSpPr/>
            <p:nvPr/>
          </p:nvSpPr>
          <p:spPr>
            <a:xfrm>
              <a:off x="571717" y="3194200"/>
              <a:ext cx="2779240" cy="915886"/>
            </a:xfrm>
            <a:custGeom>
              <a:avLst/>
              <a:gdLst>
                <a:gd name="connsiteX0" fmla="*/ 0 w 2779240"/>
                <a:gd name="connsiteY0" fmla="*/ 0 h 915886"/>
                <a:gd name="connsiteX1" fmla="*/ 2779240 w 2779240"/>
                <a:gd name="connsiteY1" fmla="*/ 0 h 915886"/>
                <a:gd name="connsiteX2" fmla="*/ 2779240 w 2779240"/>
                <a:gd name="connsiteY2" fmla="*/ 915886 h 915886"/>
                <a:gd name="connsiteX3" fmla="*/ 0 w 2779240"/>
                <a:gd name="connsiteY3" fmla="*/ 915886 h 915886"/>
                <a:gd name="connsiteX4" fmla="*/ 0 w 2779240"/>
                <a:gd name="connsiteY4" fmla="*/ 0 h 915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240" h="915886">
                  <a:moveTo>
                    <a:pt x="0" y="0"/>
                  </a:moveTo>
                  <a:lnTo>
                    <a:pt x="2779240" y="0"/>
                  </a:lnTo>
                  <a:lnTo>
                    <a:pt x="2779240" y="915886"/>
                  </a:lnTo>
                  <a:lnTo>
                    <a:pt x="0" y="91588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t" anchorCtr="0">
              <a:noAutofit/>
            </a:bodyPr>
            <a:lstStyle/>
            <a:p>
              <a:pPr lvl="0" algn="ctr" defTabSz="1200150">
                <a:lnSpc>
                  <a:spcPct val="90000"/>
                </a:lnSpc>
                <a:spcBef>
                  <a:spcPct val="0"/>
                </a:spcBef>
                <a:spcAft>
                  <a:spcPct val="35000"/>
                </a:spcAft>
              </a:pPr>
              <a:r>
                <a:rPr lang="en-US" b="1" kern="1200" dirty="0">
                  <a:solidFill>
                    <a:srgbClr val="000000"/>
                  </a:solidFill>
                  <a:latin typeface="Century Schoolbook" pitchFamily="18" charset="0"/>
                </a:rPr>
                <a:t>Public Systems</a:t>
              </a:r>
            </a:p>
            <a:p>
              <a:pPr lvl="0" algn="ctr" defTabSz="1200150">
                <a:lnSpc>
                  <a:spcPct val="90000"/>
                </a:lnSpc>
                <a:spcBef>
                  <a:spcPct val="0"/>
                </a:spcBef>
                <a:spcAft>
                  <a:spcPct val="35000"/>
                </a:spcAft>
              </a:pPr>
              <a:endParaRPr lang="en-US" b="1" dirty="0">
                <a:solidFill>
                  <a:srgbClr val="000000"/>
                </a:solidFill>
                <a:latin typeface="Century Schoolbook" pitchFamily="18" charset="0"/>
              </a:endParaRPr>
            </a:p>
            <a:p>
              <a:pPr lvl="0" algn="ctr" defTabSz="1200150">
                <a:lnSpc>
                  <a:spcPct val="90000"/>
                </a:lnSpc>
                <a:spcBef>
                  <a:spcPct val="0"/>
                </a:spcBef>
                <a:spcAft>
                  <a:spcPct val="35000"/>
                </a:spcAft>
              </a:pPr>
              <a:endParaRPr lang="en-US" b="1" kern="1200" dirty="0">
                <a:solidFill>
                  <a:srgbClr val="000000"/>
                </a:solidFill>
                <a:latin typeface="Century Schoolbook" pitchFamily="18" charset="0"/>
              </a:endParaRPr>
            </a:p>
            <a:p>
              <a:pPr lvl="0" algn="ctr" defTabSz="1200150">
                <a:lnSpc>
                  <a:spcPct val="90000"/>
                </a:lnSpc>
                <a:spcBef>
                  <a:spcPct val="0"/>
                </a:spcBef>
                <a:spcAft>
                  <a:spcPct val="35000"/>
                </a:spcAft>
              </a:pPr>
              <a:endParaRPr lang="en-US" b="1" dirty="0">
                <a:solidFill>
                  <a:srgbClr val="000000"/>
                </a:solidFill>
                <a:latin typeface="Century Schoolbook" pitchFamily="18" charset="0"/>
              </a:endParaRPr>
            </a:p>
            <a:p>
              <a:pPr lvl="0" algn="ctr" defTabSz="1200150">
                <a:lnSpc>
                  <a:spcPct val="90000"/>
                </a:lnSpc>
                <a:spcBef>
                  <a:spcPct val="0"/>
                </a:spcBef>
                <a:spcAft>
                  <a:spcPct val="35000"/>
                </a:spcAft>
              </a:pPr>
              <a:r>
                <a:rPr lang="en-US" sz="1400" kern="1200" dirty="0">
                  <a:solidFill>
                    <a:srgbClr val="000000"/>
                  </a:solidFill>
                  <a:latin typeface="Century Schoolbook" pitchFamily="18" charset="0"/>
                </a:rPr>
                <a:t>Housing</a:t>
              </a:r>
            </a:p>
            <a:p>
              <a:pPr lvl="0" algn="ctr" defTabSz="1200150">
                <a:lnSpc>
                  <a:spcPct val="90000"/>
                </a:lnSpc>
                <a:spcBef>
                  <a:spcPct val="0"/>
                </a:spcBef>
                <a:spcAft>
                  <a:spcPct val="35000"/>
                </a:spcAft>
              </a:pPr>
              <a:r>
                <a:rPr lang="en-US" sz="1400" dirty="0">
                  <a:solidFill>
                    <a:srgbClr val="000000"/>
                  </a:solidFill>
                  <a:latin typeface="Century Schoolbook" pitchFamily="18" charset="0"/>
                </a:rPr>
                <a:t>Health Care</a:t>
              </a:r>
            </a:p>
            <a:p>
              <a:pPr lvl="0" algn="ctr" defTabSz="1200150">
                <a:lnSpc>
                  <a:spcPct val="90000"/>
                </a:lnSpc>
                <a:spcBef>
                  <a:spcPct val="0"/>
                </a:spcBef>
                <a:spcAft>
                  <a:spcPct val="35000"/>
                </a:spcAft>
              </a:pPr>
              <a:r>
                <a:rPr lang="en-US" sz="1400" kern="1200" dirty="0">
                  <a:solidFill>
                    <a:srgbClr val="000000"/>
                  </a:solidFill>
                  <a:latin typeface="Century Schoolbook" pitchFamily="18" charset="0"/>
                </a:rPr>
                <a:t>Criminal Justice</a:t>
              </a:r>
            </a:p>
            <a:p>
              <a:pPr lvl="0" algn="ctr" defTabSz="1200150">
                <a:lnSpc>
                  <a:spcPct val="90000"/>
                </a:lnSpc>
                <a:spcBef>
                  <a:spcPct val="0"/>
                </a:spcBef>
                <a:spcAft>
                  <a:spcPct val="35000"/>
                </a:spcAft>
              </a:pPr>
              <a:r>
                <a:rPr lang="en-US" sz="1400" dirty="0">
                  <a:solidFill>
                    <a:srgbClr val="000000"/>
                  </a:solidFill>
                  <a:latin typeface="Century Schoolbook" pitchFamily="18" charset="0"/>
                </a:rPr>
                <a:t>Child Welfare</a:t>
              </a:r>
              <a:endParaRPr lang="en-US" sz="1400" kern="1200" dirty="0">
                <a:solidFill>
                  <a:srgbClr val="000000"/>
                </a:solidFill>
                <a:latin typeface="Century Schoolbook" pitchFamily="18" charset="0"/>
              </a:endParaRPr>
            </a:p>
          </p:txBody>
        </p:sp>
        <p:sp>
          <p:nvSpPr>
            <p:cNvPr id="10" name="Oval 9"/>
            <p:cNvSpPr/>
            <p:nvPr/>
          </p:nvSpPr>
          <p:spPr>
            <a:xfrm>
              <a:off x="600458" y="2915644"/>
              <a:ext cx="221075"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Oval 10"/>
            <p:cNvSpPr/>
            <p:nvPr/>
          </p:nvSpPr>
          <p:spPr>
            <a:xfrm>
              <a:off x="571716" y="1944990"/>
              <a:ext cx="221074"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677259"/>
                <a:satOff val="294"/>
                <a:lumOff val="-1122"/>
                <a:alphaOff val="0"/>
              </a:schemeClr>
            </a:effectRef>
            <a:fontRef idx="minor">
              <a:schemeClr val="lt1"/>
            </a:fontRef>
          </p:style>
        </p:sp>
        <p:sp>
          <p:nvSpPr>
            <p:cNvPr id="12" name="Oval 11"/>
            <p:cNvSpPr/>
            <p:nvPr/>
          </p:nvSpPr>
          <p:spPr>
            <a:xfrm>
              <a:off x="2159991" y="2729426"/>
              <a:ext cx="347406" cy="347406"/>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1354518"/>
                <a:satOff val="587"/>
                <a:lumOff val="-2244"/>
                <a:alphaOff val="0"/>
              </a:schemeClr>
            </a:effectRef>
            <a:fontRef idx="minor">
              <a:schemeClr val="lt1"/>
            </a:fontRef>
          </p:style>
        </p:sp>
        <p:sp>
          <p:nvSpPr>
            <p:cNvPr id="13" name="Oval 12"/>
            <p:cNvSpPr/>
            <p:nvPr/>
          </p:nvSpPr>
          <p:spPr>
            <a:xfrm>
              <a:off x="1436125" y="2327582"/>
              <a:ext cx="221075"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2031777"/>
                <a:satOff val="881"/>
                <a:lumOff val="-3366"/>
                <a:alphaOff val="0"/>
              </a:schemeClr>
            </a:effectRef>
            <a:fontRef idx="minor">
              <a:schemeClr val="lt1"/>
            </a:fontRef>
          </p:style>
        </p:sp>
        <p:sp>
          <p:nvSpPr>
            <p:cNvPr id="14" name="Oval 13"/>
            <p:cNvSpPr/>
            <p:nvPr/>
          </p:nvSpPr>
          <p:spPr>
            <a:xfrm>
              <a:off x="1838484" y="2203779"/>
              <a:ext cx="221075"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2709035"/>
                <a:satOff val="1174"/>
                <a:lumOff val="-4488"/>
                <a:alphaOff val="0"/>
              </a:schemeClr>
            </a:effectRef>
            <a:fontRef idx="minor">
              <a:schemeClr val="lt1"/>
            </a:fontRef>
          </p:style>
        </p:sp>
        <p:sp>
          <p:nvSpPr>
            <p:cNvPr id="15" name="Oval 14"/>
            <p:cNvSpPr/>
            <p:nvPr/>
          </p:nvSpPr>
          <p:spPr>
            <a:xfrm>
              <a:off x="2134995" y="1906005"/>
              <a:ext cx="221074"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3386294"/>
                <a:satOff val="1468"/>
                <a:lumOff val="-5610"/>
                <a:alphaOff val="0"/>
              </a:schemeClr>
            </a:effectRef>
            <a:fontRef idx="minor">
              <a:schemeClr val="lt1"/>
            </a:fontRef>
          </p:style>
        </p:sp>
        <p:sp>
          <p:nvSpPr>
            <p:cNvPr id="16" name="Oval 15"/>
            <p:cNvSpPr/>
            <p:nvPr/>
          </p:nvSpPr>
          <p:spPr>
            <a:xfrm>
              <a:off x="2764338" y="1953377"/>
              <a:ext cx="347406" cy="347406"/>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4063553"/>
                <a:satOff val="1761"/>
                <a:lumOff val="-6732"/>
                <a:alphaOff val="0"/>
              </a:schemeClr>
            </a:effectRef>
            <a:fontRef idx="minor">
              <a:schemeClr val="lt1"/>
            </a:fontRef>
          </p:style>
        </p:sp>
        <p:sp>
          <p:nvSpPr>
            <p:cNvPr id="17" name="Oval 16"/>
            <p:cNvSpPr/>
            <p:nvPr/>
          </p:nvSpPr>
          <p:spPr>
            <a:xfrm>
              <a:off x="2716966" y="2618889"/>
              <a:ext cx="221074"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4740812"/>
                <a:satOff val="2055"/>
                <a:lumOff val="-7854"/>
                <a:alphaOff val="0"/>
              </a:schemeClr>
            </a:effectRef>
            <a:fontRef idx="minor">
              <a:schemeClr val="lt1"/>
            </a:fontRef>
          </p:style>
        </p:sp>
        <p:sp>
          <p:nvSpPr>
            <p:cNvPr id="18" name="Oval 17"/>
            <p:cNvSpPr/>
            <p:nvPr/>
          </p:nvSpPr>
          <p:spPr>
            <a:xfrm>
              <a:off x="3230314" y="3256101"/>
              <a:ext cx="221075" cy="221075"/>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5418071"/>
                <a:satOff val="2348"/>
                <a:lumOff val="-8976"/>
                <a:alphaOff val="0"/>
              </a:schemeClr>
            </a:effectRef>
            <a:fontRef idx="minor">
              <a:schemeClr val="lt1"/>
            </a:fontRef>
          </p:style>
        </p:sp>
        <p:sp>
          <p:nvSpPr>
            <p:cNvPr id="19" name="Oval 18"/>
            <p:cNvSpPr/>
            <p:nvPr/>
          </p:nvSpPr>
          <p:spPr>
            <a:xfrm>
              <a:off x="-114778" y="2962996"/>
              <a:ext cx="568481" cy="568481"/>
            </a:xfrm>
            <a:prstGeom prst="ellipse">
              <a:avLst/>
            </a:prstGeom>
            <a:solidFill>
              <a:srgbClr val="73B632"/>
            </a:solidFill>
          </p:spPr>
          <p:style>
            <a:lnRef idx="2">
              <a:schemeClr val="lt1">
                <a:hueOff val="0"/>
                <a:satOff val="0"/>
                <a:lumOff val="0"/>
                <a:alphaOff val="0"/>
              </a:schemeClr>
            </a:lnRef>
            <a:fillRef idx="1">
              <a:scrgbClr r="0" g="0" b="0"/>
            </a:fillRef>
            <a:effectRef idx="0">
              <a:schemeClr val="accent4">
                <a:hueOff val="6095329"/>
                <a:satOff val="2642"/>
                <a:lumOff val="-10099"/>
                <a:alphaOff val="0"/>
              </a:schemeClr>
            </a:effectRef>
            <a:fontRef idx="minor">
              <a:schemeClr val="lt1"/>
            </a:fontRef>
          </p:style>
        </p:sp>
        <p:sp>
          <p:nvSpPr>
            <p:cNvPr id="20" name="Oval 19"/>
            <p:cNvSpPr/>
            <p:nvPr/>
          </p:nvSpPr>
          <p:spPr>
            <a:xfrm>
              <a:off x="413806" y="3782262"/>
              <a:ext cx="221075" cy="221075"/>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6772588"/>
                <a:satOff val="2935"/>
                <a:lumOff val="-11221"/>
                <a:alphaOff val="0"/>
              </a:schemeClr>
            </a:effectRef>
            <a:fontRef idx="minor">
              <a:schemeClr val="lt1"/>
            </a:fontRef>
          </p:style>
        </p:sp>
        <p:sp>
          <p:nvSpPr>
            <p:cNvPr id="21" name="Oval 20"/>
            <p:cNvSpPr/>
            <p:nvPr/>
          </p:nvSpPr>
          <p:spPr>
            <a:xfrm>
              <a:off x="1088719" y="5154094"/>
              <a:ext cx="347405" cy="347406"/>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7449847"/>
                <a:satOff val="3229"/>
                <a:lumOff val="-12343"/>
                <a:alphaOff val="0"/>
              </a:schemeClr>
            </a:effectRef>
            <a:fontRef idx="minor">
              <a:schemeClr val="lt1"/>
            </a:fontRef>
          </p:style>
        </p:sp>
        <p:sp>
          <p:nvSpPr>
            <p:cNvPr id="22" name="Oval 21"/>
            <p:cNvSpPr/>
            <p:nvPr/>
          </p:nvSpPr>
          <p:spPr>
            <a:xfrm>
              <a:off x="292543" y="4918068"/>
              <a:ext cx="505316" cy="505316"/>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8127106"/>
                <a:satOff val="3522"/>
                <a:lumOff val="-13465"/>
                <a:alphaOff val="0"/>
              </a:schemeClr>
            </a:effectRef>
            <a:fontRef idx="minor">
              <a:schemeClr val="lt1"/>
            </a:fontRef>
          </p:style>
        </p:sp>
        <p:sp>
          <p:nvSpPr>
            <p:cNvPr id="23" name="Oval 22"/>
            <p:cNvSpPr/>
            <p:nvPr/>
          </p:nvSpPr>
          <p:spPr>
            <a:xfrm>
              <a:off x="1691769" y="5054103"/>
              <a:ext cx="221074" cy="221075"/>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8804365"/>
                <a:satOff val="3816"/>
                <a:lumOff val="-14587"/>
                <a:alphaOff val="0"/>
              </a:schemeClr>
            </a:effectRef>
            <a:fontRef idx="minor">
              <a:schemeClr val="lt1"/>
            </a:fontRef>
          </p:style>
        </p:sp>
        <p:sp>
          <p:nvSpPr>
            <p:cNvPr id="24" name="Oval 23"/>
            <p:cNvSpPr/>
            <p:nvPr/>
          </p:nvSpPr>
          <p:spPr>
            <a:xfrm>
              <a:off x="1068284" y="4544296"/>
              <a:ext cx="347406" cy="347406"/>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9481623"/>
                <a:satOff val="4109"/>
                <a:lumOff val="-15709"/>
                <a:alphaOff val="0"/>
              </a:schemeClr>
            </a:effectRef>
            <a:fontRef idx="minor">
              <a:schemeClr val="lt1"/>
            </a:fontRef>
          </p:style>
        </p:sp>
        <p:sp>
          <p:nvSpPr>
            <p:cNvPr id="25" name="Oval 24"/>
            <p:cNvSpPr/>
            <p:nvPr/>
          </p:nvSpPr>
          <p:spPr>
            <a:xfrm>
              <a:off x="2436480" y="4807531"/>
              <a:ext cx="221074" cy="221075"/>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10158882"/>
                <a:satOff val="4403"/>
                <a:lumOff val="-16831"/>
                <a:alphaOff val="0"/>
              </a:schemeClr>
            </a:effectRef>
            <a:fontRef idx="minor">
              <a:schemeClr val="lt1"/>
            </a:fontRef>
          </p:style>
        </p:sp>
        <p:sp>
          <p:nvSpPr>
            <p:cNvPr id="26" name="Oval 25"/>
            <p:cNvSpPr/>
            <p:nvPr/>
          </p:nvSpPr>
          <p:spPr>
            <a:xfrm>
              <a:off x="2805849" y="4911982"/>
              <a:ext cx="505316" cy="505316"/>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10836141"/>
                <a:satOff val="4696"/>
                <a:lumOff val="-17953"/>
                <a:alphaOff val="0"/>
              </a:schemeClr>
            </a:effectRef>
            <a:fontRef idx="minor">
              <a:schemeClr val="lt1"/>
            </a:fontRef>
          </p:style>
        </p:sp>
        <p:sp>
          <p:nvSpPr>
            <p:cNvPr id="27" name="Oval 26"/>
            <p:cNvSpPr/>
            <p:nvPr/>
          </p:nvSpPr>
          <p:spPr>
            <a:xfrm>
              <a:off x="3106511" y="4122719"/>
              <a:ext cx="347405" cy="347405"/>
            </a:xfrm>
            <a:prstGeom prst="ellipse">
              <a:avLst/>
            </a:prstGeom>
            <a:solidFill>
              <a:srgbClr val="0081C6"/>
            </a:solidFill>
          </p:spPr>
          <p:style>
            <a:lnRef idx="2">
              <a:schemeClr val="lt1">
                <a:hueOff val="0"/>
                <a:satOff val="0"/>
                <a:lumOff val="0"/>
                <a:alphaOff val="0"/>
              </a:schemeClr>
            </a:lnRef>
            <a:fillRef idx="1">
              <a:scrgbClr r="0" g="0" b="0"/>
            </a:fillRef>
            <a:effectRef idx="0">
              <a:schemeClr val="accent4">
                <a:hueOff val="11513399"/>
                <a:satOff val="4990"/>
                <a:lumOff val="-19075"/>
                <a:alphaOff val="0"/>
              </a:schemeClr>
            </a:effectRef>
            <a:fontRef idx="minor">
              <a:schemeClr val="lt1"/>
            </a:fontRef>
          </p:style>
        </p:sp>
      </p:grpSp>
      <p:sp>
        <p:nvSpPr>
          <p:cNvPr id="31" name="Right Arrow 30">
            <a:extLst>
              <a:ext uri="{C183D7F6-B498-43B3-948B-1728B52AA6E4}">
                <adec:decorative xmlns:adec="http://schemas.microsoft.com/office/drawing/2017/decorative" val="1"/>
              </a:ext>
            </a:extLst>
          </p:cNvPr>
          <p:cNvSpPr/>
          <p:nvPr/>
        </p:nvSpPr>
        <p:spPr bwMode="auto">
          <a:xfrm>
            <a:off x="5636194" y="3621984"/>
            <a:ext cx="634098" cy="757886"/>
          </a:xfrm>
          <a:prstGeom prst="rightArrow">
            <a:avLst/>
          </a:prstGeom>
          <a:solidFill>
            <a:srgbClr val="9FA1A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2"/>
              </a:solidFill>
              <a:effectLst/>
              <a:latin typeface="Times" charset="0"/>
            </a:endParaRPr>
          </a:p>
        </p:txBody>
      </p:sp>
      <p:pic>
        <p:nvPicPr>
          <p:cNvPr id="52" name="Picture 51" descr="CSH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6880" y="3495812"/>
            <a:ext cx="1839862" cy="786608"/>
          </a:xfrm>
          <a:prstGeom prst="rect">
            <a:avLst/>
          </a:prstGeom>
        </p:spPr>
      </p:pic>
      <p:grpSp>
        <p:nvGrpSpPr>
          <p:cNvPr id="71" name="Group 70" descr="Maximized Resources"/>
          <p:cNvGrpSpPr/>
          <p:nvPr/>
        </p:nvGrpSpPr>
        <p:grpSpPr>
          <a:xfrm>
            <a:off x="6369199" y="2695693"/>
            <a:ext cx="2647210" cy="2701679"/>
            <a:chOff x="3327059" y="2616023"/>
            <a:chExt cx="3043808" cy="3106436"/>
          </a:xfrm>
        </p:grpSpPr>
        <p:sp>
          <p:nvSpPr>
            <p:cNvPr id="72" name="Freeform 71"/>
            <p:cNvSpPr/>
            <p:nvPr/>
          </p:nvSpPr>
          <p:spPr>
            <a:xfrm>
              <a:off x="5136650" y="2638250"/>
              <a:ext cx="769372" cy="769372"/>
            </a:xfrm>
            <a:custGeom>
              <a:avLst/>
              <a:gdLst>
                <a:gd name="connsiteX0" fmla="*/ 0 w 769372"/>
                <a:gd name="connsiteY0" fmla="*/ 0 h 769372"/>
                <a:gd name="connsiteX1" fmla="*/ 769372 w 769372"/>
                <a:gd name="connsiteY1" fmla="*/ 0 h 769372"/>
                <a:gd name="connsiteX2" fmla="*/ 769372 w 769372"/>
                <a:gd name="connsiteY2" fmla="*/ 769372 h 769372"/>
                <a:gd name="connsiteX3" fmla="*/ 0 w 769372"/>
                <a:gd name="connsiteY3" fmla="*/ 769372 h 769372"/>
                <a:gd name="connsiteX4" fmla="*/ 0 w 769372"/>
                <a:gd name="connsiteY4" fmla="*/ 0 h 769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372" h="769372">
                  <a:moveTo>
                    <a:pt x="0" y="0"/>
                  </a:moveTo>
                  <a:lnTo>
                    <a:pt x="769372" y="0"/>
                  </a:lnTo>
                  <a:lnTo>
                    <a:pt x="769372" y="769372"/>
                  </a:lnTo>
                  <a:lnTo>
                    <a:pt x="0" y="7693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p:txBody>
        </p:sp>
        <p:sp>
          <p:nvSpPr>
            <p:cNvPr id="73" name="Circular Arrow 72"/>
            <p:cNvSpPr/>
            <p:nvPr/>
          </p:nvSpPr>
          <p:spPr>
            <a:xfrm>
              <a:off x="3327059" y="2616023"/>
              <a:ext cx="2884281" cy="2884281"/>
            </a:xfrm>
            <a:prstGeom prst="circularArrow">
              <a:avLst>
                <a:gd name="adj1" fmla="val 5202"/>
                <a:gd name="adj2" fmla="val 336015"/>
                <a:gd name="adj3" fmla="val 21292825"/>
                <a:gd name="adj4" fmla="val 19766604"/>
                <a:gd name="adj5" fmla="val 6068"/>
              </a:avLst>
            </a:prstGeom>
            <a:solidFill>
              <a:srgbClr val="9FA1A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4" name="Freeform 73"/>
            <p:cNvSpPr/>
            <p:nvPr/>
          </p:nvSpPr>
          <p:spPr>
            <a:xfrm>
              <a:off x="5601495" y="4068898"/>
              <a:ext cx="769372" cy="769372"/>
            </a:xfrm>
            <a:custGeom>
              <a:avLst/>
              <a:gdLst>
                <a:gd name="connsiteX0" fmla="*/ 0 w 769372"/>
                <a:gd name="connsiteY0" fmla="*/ 0 h 769372"/>
                <a:gd name="connsiteX1" fmla="*/ 769372 w 769372"/>
                <a:gd name="connsiteY1" fmla="*/ 0 h 769372"/>
                <a:gd name="connsiteX2" fmla="*/ 769372 w 769372"/>
                <a:gd name="connsiteY2" fmla="*/ 769372 h 769372"/>
                <a:gd name="connsiteX3" fmla="*/ 0 w 769372"/>
                <a:gd name="connsiteY3" fmla="*/ 769372 h 769372"/>
                <a:gd name="connsiteX4" fmla="*/ 0 w 769372"/>
                <a:gd name="connsiteY4" fmla="*/ 0 h 769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372" h="769372">
                  <a:moveTo>
                    <a:pt x="0" y="0"/>
                  </a:moveTo>
                  <a:lnTo>
                    <a:pt x="769372" y="0"/>
                  </a:lnTo>
                  <a:lnTo>
                    <a:pt x="769372" y="769372"/>
                  </a:lnTo>
                  <a:lnTo>
                    <a:pt x="0" y="7693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p:txBody>
        </p:sp>
        <p:sp>
          <p:nvSpPr>
            <p:cNvPr id="75" name="Circular Arrow 74"/>
            <p:cNvSpPr/>
            <p:nvPr/>
          </p:nvSpPr>
          <p:spPr>
            <a:xfrm>
              <a:off x="3327059" y="2616023"/>
              <a:ext cx="2884281" cy="2884281"/>
            </a:xfrm>
            <a:prstGeom prst="circularArrow">
              <a:avLst>
                <a:gd name="adj1" fmla="val 5202"/>
                <a:gd name="adj2" fmla="val 336015"/>
                <a:gd name="adj3" fmla="val 4014266"/>
                <a:gd name="adj4" fmla="val 2253829"/>
                <a:gd name="adj5" fmla="val 6068"/>
              </a:avLst>
            </a:prstGeom>
            <a:solidFill>
              <a:srgbClr val="9FA1A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6" name="Freeform 75"/>
            <p:cNvSpPr/>
            <p:nvPr/>
          </p:nvSpPr>
          <p:spPr>
            <a:xfrm>
              <a:off x="4384514" y="4953087"/>
              <a:ext cx="769372" cy="769372"/>
            </a:xfrm>
            <a:custGeom>
              <a:avLst/>
              <a:gdLst>
                <a:gd name="connsiteX0" fmla="*/ 0 w 769372"/>
                <a:gd name="connsiteY0" fmla="*/ 0 h 769372"/>
                <a:gd name="connsiteX1" fmla="*/ 769372 w 769372"/>
                <a:gd name="connsiteY1" fmla="*/ 0 h 769372"/>
                <a:gd name="connsiteX2" fmla="*/ 769372 w 769372"/>
                <a:gd name="connsiteY2" fmla="*/ 769372 h 769372"/>
                <a:gd name="connsiteX3" fmla="*/ 0 w 769372"/>
                <a:gd name="connsiteY3" fmla="*/ 769372 h 769372"/>
                <a:gd name="connsiteX4" fmla="*/ 0 w 769372"/>
                <a:gd name="connsiteY4" fmla="*/ 0 h 769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372" h="769372">
                  <a:moveTo>
                    <a:pt x="0" y="0"/>
                  </a:moveTo>
                  <a:lnTo>
                    <a:pt x="769372" y="0"/>
                  </a:lnTo>
                  <a:lnTo>
                    <a:pt x="769372" y="769372"/>
                  </a:lnTo>
                  <a:lnTo>
                    <a:pt x="0" y="7693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p:txBody>
        </p:sp>
        <p:sp>
          <p:nvSpPr>
            <p:cNvPr id="77" name="Circular Arrow 76"/>
            <p:cNvSpPr/>
            <p:nvPr/>
          </p:nvSpPr>
          <p:spPr>
            <a:xfrm>
              <a:off x="3327059" y="2616023"/>
              <a:ext cx="2884281" cy="2884281"/>
            </a:xfrm>
            <a:prstGeom prst="circularArrow">
              <a:avLst>
                <a:gd name="adj1" fmla="val 5202"/>
                <a:gd name="adj2" fmla="val 336015"/>
                <a:gd name="adj3" fmla="val 8540209"/>
                <a:gd name="adj4" fmla="val 6449719"/>
                <a:gd name="adj5" fmla="val 6068"/>
              </a:avLst>
            </a:prstGeom>
            <a:solidFill>
              <a:srgbClr val="9FA1A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8" name="Freeform 77"/>
            <p:cNvSpPr/>
            <p:nvPr/>
          </p:nvSpPr>
          <p:spPr>
            <a:xfrm>
              <a:off x="3374196" y="4301508"/>
              <a:ext cx="304153" cy="304153"/>
            </a:xfrm>
            <a:custGeom>
              <a:avLst/>
              <a:gdLst>
                <a:gd name="connsiteX0" fmla="*/ 0 w 567720"/>
                <a:gd name="connsiteY0" fmla="*/ 0 h 567720"/>
                <a:gd name="connsiteX1" fmla="*/ 567720 w 567720"/>
                <a:gd name="connsiteY1" fmla="*/ 0 h 567720"/>
                <a:gd name="connsiteX2" fmla="*/ 567720 w 567720"/>
                <a:gd name="connsiteY2" fmla="*/ 567720 h 567720"/>
                <a:gd name="connsiteX3" fmla="*/ 0 w 567720"/>
                <a:gd name="connsiteY3" fmla="*/ 567720 h 567720"/>
                <a:gd name="connsiteX4" fmla="*/ 0 w 567720"/>
                <a:gd name="connsiteY4" fmla="*/ 0 h 56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720" h="567720">
                  <a:moveTo>
                    <a:pt x="0" y="0"/>
                  </a:moveTo>
                  <a:lnTo>
                    <a:pt x="567720" y="0"/>
                  </a:lnTo>
                  <a:lnTo>
                    <a:pt x="567720" y="567720"/>
                  </a:lnTo>
                  <a:lnTo>
                    <a:pt x="0" y="567720"/>
                  </a:lnTo>
                  <a:lnTo>
                    <a:pt x="0" y="0"/>
                  </a:lnTo>
                  <a:close/>
                </a:path>
              </a:pathLst>
            </a:custGeom>
            <a:blipFill rotWithShape="0">
              <a:blip r:embed="rId4"/>
              <a:stretch>
                <a:fillRect/>
              </a:stretch>
            </a:bli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dirty="0"/>
            </a:p>
          </p:txBody>
        </p:sp>
        <p:sp>
          <p:nvSpPr>
            <p:cNvPr id="79" name="Circular Arrow 78"/>
            <p:cNvSpPr/>
            <p:nvPr/>
          </p:nvSpPr>
          <p:spPr>
            <a:xfrm>
              <a:off x="3327059" y="2616023"/>
              <a:ext cx="2884281" cy="2884281"/>
            </a:xfrm>
            <a:prstGeom prst="circularArrow">
              <a:avLst>
                <a:gd name="adj1" fmla="val 5202"/>
                <a:gd name="adj2" fmla="val 336015"/>
                <a:gd name="adj3" fmla="val 12527735"/>
                <a:gd name="adj4" fmla="val 10499903"/>
                <a:gd name="adj5" fmla="val 6068"/>
              </a:avLst>
            </a:prstGeom>
            <a:solidFill>
              <a:srgbClr val="9FA1A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0" name="Freeform 79"/>
            <p:cNvSpPr/>
            <p:nvPr/>
          </p:nvSpPr>
          <p:spPr>
            <a:xfrm>
              <a:off x="3704698" y="2879700"/>
              <a:ext cx="455599" cy="455599"/>
            </a:xfrm>
            <a:custGeom>
              <a:avLst/>
              <a:gdLst>
                <a:gd name="connsiteX0" fmla="*/ 0 w 624730"/>
                <a:gd name="connsiteY0" fmla="*/ 0 h 624730"/>
                <a:gd name="connsiteX1" fmla="*/ 624730 w 624730"/>
                <a:gd name="connsiteY1" fmla="*/ 0 h 624730"/>
                <a:gd name="connsiteX2" fmla="*/ 624730 w 624730"/>
                <a:gd name="connsiteY2" fmla="*/ 624730 h 624730"/>
                <a:gd name="connsiteX3" fmla="*/ 0 w 624730"/>
                <a:gd name="connsiteY3" fmla="*/ 624730 h 624730"/>
                <a:gd name="connsiteX4" fmla="*/ 0 w 624730"/>
                <a:gd name="connsiteY4" fmla="*/ 0 h 624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30" h="624730">
                  <a:moveTo>
                    <a:pt x="0" y="0"/>
                  </a:moveTo>
                  <a:lnTo>
                    <a:pt x="624730" y="0"/>
                  </a:lnTo>
                  <a:lnTo>
                    <a:pt x="624730" y="624730"/>
                  </a:lnTo>
                  <a:lnTo>
                    <a:pt x="0" y="624730"/>
                  </a:lnTo>
                  <a:lnTo>
                    <a:pt x="0" y="0"/>
                  </a:lnTo>
                  <a:close/>
                </a:path>
              </a:pathLst>
            </a:custGeom>
            <a:blipFill rotWithShape="0">
              <a:blip r:embed="rId5"/>
              <a:stretch>
                <a:fillRect/>
              </a:stretch>
            </a:bli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dirty="0"/>
            </a:p>
          </p:txBody>
        </p:sp>
        <p:sp>
          <p:nvSpPr>
            <p:cNvPr id="81" name="Circular Arrow 80"/>
            <p:cNvSpPr/>
            <p:nvPr/>
          </p:nvSpPr>
          <p:spPr>
            <a:xfrm>
              <a:off x="3327059" y="2616023"/>
              <a:ext cx="2884281" cy="2884281"/>
            </a:xfrm>
            <a:prstGeom prst="circularArrow">
              <a:avLst>
                <a:gd name="adj1" fmla="val 5202"/>
                <a:gd name="adj2" fmla="val 336015"/>
                <a:gd name="adj3" fmla="val 16865256"/>
                <a:gd name="adj4" fmla="val 14993942"/>
                <a:gd name="adj5" fmla="val 6068"/>
              </a:avLst>
            </a:prstGeom>
            <a:solidFill>
              <a:srgbClr val="9FA1A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sp>
        <p:nvSpPr>
          <p:cNvPr id="69" name="Right Arrow 68">
            <a:extLst>
              <a:ext uri="{C183D7F6-B498-43B3-948B-1728B52AA6E4}">
                <adec:decorative xmlns:adec="http://schemas.microsoft.com/office/drawing/2017/decorative" val="1"/>
              </a:ext>
            </a:extLst>
          </p:cNvPr>
          <p:cNvSpPr/>
          <p:nvPr/>
        </p:nvSpPr>
        <p:spPr bwMode="auto">
          <a:xfrm>
            <a:off x="2676166" y="3558438"/>
            <a:ext cx="634098" cy="757886"/>
          </a:xfrm>
          <a:prstGeom prst="rightArrow">
            <a:avLst/>
          </a:prstGeom>
          <a:solidFill>
            <a:srgbClr val="9FA1A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82" name="Freeform 81">
            <a:extLst>
              <a:ext uri="{C183D7F6-B498-43B3-948B-1728B52AA6E4}">
                <adec:decorative xmlns:adec="http://schemas.microsoft.com/office/drawing/2017/decorative" val="1"/>
              </a:ext>
            </a:extLst>
          </p:cNvPr>
          <p:cNvSpPr/>
          <p:nvPr/>
        </p:nvSpPr>
        <p:spPr>
          <a:xfrm>
            <a:off x="8072205" y="2889993"/>
            <a:ext cx="410725" cy="410725"/>
          </a:xfrm>
          <a:custGeom>
            <a:avLst/>
            <a:gdLst>
              <a:gd name="connsiteX0" fmla="*/ 0 w 567720"/>
              <a:gd name="connsiteY0" fmla="*/ 0 h 567720"/>
              <a:gd name="connsiteX1" fmla="*/ 567720 w 567720"/>
              <a:gd name="connsiteY1" fmla="*/ 0 h 567720"/>
              <a:gd name="connsiteX2" fmla="*/ 567720 w 567720"/>
              <a:gd name="connsiteY2" fmla="*/ 567720 h 567720"/>
              <a:gd name="connsiteX3" fmla="*/ 0 w 567720"/>
              <a:gd name="connsiteY3" fmla="*/ 567720 h 567720"/>
              <a:gd name="connsiteX4" fmla="*/ 0 w 567720"/>
              <a:gd name="connsiteY4" fmla="*/ 0 h 56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720" h="567720">
                <a:moveTo>
                  <a:pt x="0" y="0"/>
                </a:moveTo>
                <a:lnTo>
                  <a:pt x="567720" y="0"/>
                </a:lnTo>
                <a:lnTo>
                  <a:pt x="567720" y="567720"/>
                </a:lnTo>
                <a:lnTo>
                  <a:pt x="0" y="567720"/>
                </a:lnTo>
                <a:lnTo>
                  <a:pt x="0" y="0"/>
                </a:lnTo>
                <a:close/>
              </a:path>
            </a:pathLst>
          </a:custGeom>
          <a:blipFill rotWithShape="0">
            <a:blip r:embed="rId4"/>
            <a:stretch>
              <a:fillRect/>
            </a:stretch>
          </a:bli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dirty="0"/>
          </a:p>
        </p:txBody>
      </p:sp>
      <p:sp>
        <p:nvSpPr>
          <p:cNvPr id="83" name="Freeform 82">
            <a:extLst>
              <a:ext uri="{C183D7F6-B498-43B3-948B-1728B52AA6E4}">
                <adec:decorative xmlns:adec="http://schemas.microsoft.com/office/drawing/2017/decorative" val="1"/>
              </a:ext>
            </a:extLst>
          </p:cNvPr>
          <p:cNvSpPr/>
          <p:nvPr/>
        </p:nvSpPr>
        <p:spPr>
          <a:xfrm>
            <a:off x="7508925" y="4899269"/>
            <a:ext cx="268485" cy="268485"/>
          </a:xfrm>
          <a:custGeom>
            <a:avLst/>
            <a:gdLst>
              <a:gd name="connsiteX0" fmla="*/ 0 w 624730"/>
              <a:gd name="connsiteY0" fmla="*/ 0 h 624730"/>
              <a:gd name="connsiteX1" fmla="*/ 624730 w 624730"/>
              <a:gd name="connsiteY1" fmla="*/ 0 h 624730"/>
              <a:gd name="connsiteX2" fmla="*/ 624730 w 624730"/>
              <a:gd name="connsiteY2" fmla="*/ 624730 h 624730"/>
              <a:gd name="connsiteX3" fmla="*/ 0 w 624730"/>
              <a:gd name="connsiteY3" fmla="*/ 624730 h 624730"/>
              <a:gd name="connsiteX4" fmla="*/ 0 w 624730"/>
              <a:gd name="connsiteY4" fmla="*/ 0 h 624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30" h="624730">
                <a:moveTo>
                  <a:pt x="0" y="0"/>
                </a:moveTo>
                <a:lnTo>
                  <a:pt x="624730" y="0"/>
                </a:lnTo>
                <a:lnTo>
                  <a:pt x="624730" y="624730"/>
                </a:lnTo>
                <a:lnTo>
                  <a:pt x="0" y="624730"/>
                </a:lnTo>
                <a:lnTo>
                  <a:pt x="0" y="0"/>
                </a:lnTo>
                <a:close/>
              </a:path>
            </a:pathLst>
          </a:custGeom>
          <a:blipFill rotWithShape="0">
            <a:blip r:embed="rId5"/>
            <a:stretch>
              <a:fillRect/>
            </a:stretch>
          </a:bli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dirty="0"/>
          </a:p>
        </p:txBody>
      </p:sp>
      <p:sp>
        <p:nvSpPr>
          <p:cNvPr id="84" name="Freeform 83">
            <a:extLst>
              <a:ext uri="{C183D7F6-B498-43B3-948B-1728B52AA6E4}">
                <adec:decorative xmlns:adec="http://schemas.microsoft.com/office/drawing/2017/decorative" val="1"/>
              </a:ext>
            </a:extLst>
          </p:cNvPr>
          <p:cNvSpPr/>
          <p:nvPr/>
        </p:nvSpPr>
        <p:spPr>
          <a:xfrm>
            <a:off x="8504273" y="4113689"/>
            <a:ext cx="337462" cy="337462"/>
          </a:xfrm>
          <a:custGeom>
            <a:avLst/>
            <a:gdLst>
              <a:gd name="connsiteX0" fmla="*/ 0 w 567720"/>
              <a:gd name="connsiteY0" fmla="*/ 0 h 567720"/>
              <a:gd name="connsiteX1" fmla="*/ 567720 w 567720"/>
              <a:gd name="connsiteY1" fmla="*/ 0 h 567720"/>
              <a:gd name="connsiteX2" fmla="*/ 567720 w 567720"/>
              <a:gd name="connsiteY2" fmla="*/ 567720 h 567720"/>
              <a:gd name="connsiteX3" fmla="*/ 0 w 567720"/>
              <a:gd name="connsiteY3" fmla="*/ 567720 h 567720"/>
              <a:gd name="connsiteX4" fmla="*/ 0 w 567720"/>
              <a:gd name="connsiteY4" fmla="*/ 0 h 56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720" h="567720">
                <a:moveTo>
                  <a:pt x="0" y="0"/>
                </a:moveTo>
                <a:lnTo>
                  <a:pt x="567720" y="0"/>
                </a:lnTo>
                <a:lnTo>
                  <a:pt x="567720" y="567720"/>
                </a:lnTo>
                <a:lnTo>
                  <a:pt x="0" y="567720"/>
                </a:lnTo>
                <a:lnTo>
                  <a:pt x="0" y="0"/>
                </a:lnTo>
                <a:close/>
              </a:path>
            </a:pathLst>
          </a:custGeom>
          <a:blipFill rotWithShape="0">
            <a:blip r:embed="rId4"/>
            <a:stretch>
              <a:fillRect/>
            </a:stretch>
          </a:bli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dirty="0"/>
          </a:p>
        </p:txBody>
      </p:sp>
      <p:sp>
        <p:nvSpPr>
          <p:cNvPr id="43" name="Freeform 42"/>
          <p:cNvSpPr/>
          <p:nvPr/>
        </p:nvSpPr>
        <p:spPr>
          <a:xfrm>
            <a:off x="6691820" y="3616582"/>
            <a:ext cx="1846202" cy="608407"/>
          </a:xfrm>
          <a:custGeom>
            <a:avLst/>
            <a:gdLst>
              <a:gd name="connsiteX0" fmla="*/ 0 w 2779240"/>
              <a:gd name="connsiteY0" fmla="*/ 0 h 915886"/>
              <a:gd name="connsiteX1" fmla="*/ 2779240 w 2779240"/>
              <a:gd name="connsiteY1" fmla="*/ 0 h 915886"/>
              <a:gd name="connsiteX2" fmla="*/ 2779240 w 2779240"/>
              <a:gd name="connsiteY2" fmla="*/ 915886 h 915886"/>
              <a:gd name="connsiteX3" fmla="*/ 0 w 2779240"/>
              <a:gd name="connsiteY3" fmla="*/ 915886 h 915886"/>
              <a:gd name="connsiteX4" fmla="*/ 0 w 2779240"/>
              <a:gd name="connsiteY4" fmla="*/ 0 h 915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240" h="915886">
                <a:moveTo>
                  <a:pt x="0" y="0"/>
                </a:moveTo>
                <a:lnTo>
                  <a:pt x="2779240" y="0"/>
                </a:lnTo>
                <a:lnTo>
                  <a:pt x="2779240" y="915886"/>
                </a:lnTo>
                <a:lnTo>
                  <a:pt x="0" y="91588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b="1" dirty="0">
                <a:solidFill>
                  <a:srgbClr val="000000"/>
                </a:solidFill>
                <a:latin typeface="Century Schoolbook" pitchFamily="18" charset="0"/>
              </a:rPr>
              <a:t>Maximized Resources</a:t>
            </a:r>
            <a:endParaRPr lang="en-US" b="1" kern="1200" dirty="0">
              <a:solidFill>
                <a:srgbClr val="000000"/>
              </a:solidFill>
              <a:latin typeface="Century Schoolbook" pitchFamily="18" charset="0"/>
            </a:endParaRPr>
          </a:p>
        </p:txBody>
      </p:sp>
    </p:spTree>
    <p:extLst>
      <p:ext uri="{BB962C8B-B14F-4D97-AF65-F5344CB8AC3E}">
        <p14:creationId xmlns:p14="http://schemas.microsoft.com/office/powerpoint/2010/main" val="3798177140"/>
      </p:ext>
    </p:extLst>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Fund </a:t>
            </a:r>
          </a:p>
        </p:txBody>
      </p:sp>
      <p:sp>
        <p:nvSpPr>
          <p:cNvPr id="4" name="Content Placeholder 3"/>
          <p:cNvSpPr>
            <a:spLocks noGrp="1"/>
          </p:cNvSpPr>
          <p:nvPr>
            <p:ph sz="half" idx="2"/>
          </p:nvPr>
        </p:nvSpPr>
        <p:spPr>
          <a:xfrm>
            <a:off x="76200" y="3219450"/>
            <a:ext cx="3276600" cy="3562350"/>
          </a:xfrm>
          <a:solidFill>
            <a:schemeClr val="accent4">
              <a:lumMod val="50000"/>
            </a:schemeClr>
          </a:solidFill>
          <a:ln>
            <a:solidFill>
              <a:schemeClr val="tx2"/>
            </a:solidFill>
          </a:ln>
        </p:spPr>
        <p:style>
          <a:lnRef idx="2">
            <a:schemeClr val="accent1"/>
          </a:lnRef>
          <a:fillRef idx="1">
            <a:schemeClr val="lt1"/>
          </a:fillRef>
          <a:effectRef idx="0">
            <a:schemeClr val="accent1"/>
          </a:effectRef>
          <a:fontRef idx="minor">
            <a:schemeClr val="dk1"/>
          </a:fontRef>
        </p:style>
        <p:txBody>
          <a:bodyPr/>
          <a:lstStyle/>
          <a:p>
            <a:pPr marL="119063" indent="0" algn="ctr">
              <a:buNone/>
            </a:pPr>
            <a:r>
              <a:rPr lang="en-US" sz="2200" u="sng" dirty="0" err="1">
                <a:solidFill>
                  <a:schemeClr val="bg1"/>
                </a:solidFill>
                <a:latin typeface="Century Schoolbook" panose="02040604050505020304" pitchFamily="18" charset="0"/>
              </a:rPr>
              <a:t>Medi</a:t>
            </a:r>
            <a:r>
              <a:rPr lang="en-US" sz="2200" u="sng" dirty="0">
                <a:solidFill>
                  <a:schemeClr val="bg1"/>
                </a:solidFill>
                <a:latin typeface="Century Schoolbook" panose="02040604050505020304" pitchFamily="18" charset="0"/>
              </a:rPr>
              <a:t>-Cal Managed Care</a:t>
            </a:r>
          </a:p>
          <a:p>
            <a:pPr>
              <a:buFont typeface="Wingdings" panose="05000000000000000000" pitchFamily="2" charset="2"/>
              <a:buChar char="v"/>
            </a:pPr>
            <a:r>
              <a:rPr lang="en-US" sz="1900" b="0" dirty="0">
                <a:solidFill>
                  <a:schemeClr val="bg1"/>
                </a:solidFill>
                <a:latin typeface="Century Schoolbook" panose="02040604050505020304" pitchFamily="18" charset="0"/>
              </a:rPr>
              <a:t>MCO rates include housing &amp; services for defined populations.</a:t>
            </a:r>
          </a:p>
          <a:p>
            <a:pPr>
              <a:buFont typeface="Wingdings" panose="05000000000000000000" pitchFamily="2" charset="2"/>
              <a:buChar char="v"/>
            </a:pPr>
            <a:r>
              <a:rPr lang="en-US" sz="1900" b="0" dirty="0">
                <a:solidFill>
                  <a:schemeClr val="bg1"/>
                </a:solidFill>
                <a:latin typeface="Century Schoolbook" panose="02040604050505020304" pitchFamily="18" charset="0"/>
              </a:rPr>
              <a:t>Incentive payments.</a:t>
            </a:r>
          </a:p>
          <a:p>
            <a:pPr>
              <a:buFont typeface="Wingdings" panose="05000000000000000000" pitchFamily="2" charset="2"/>
              <a:buChar char="v"/>
            </a:pPr>
            <a:r>
              <a:rPr lang="en-US" sz="1900" b="0" dirty="0">
                <a:solidFill>
                  <a:schemeClr val="bg1"/>
                </a:solidFill>
                <a:latin typeface="Century Schoolbook" panose="02040604050505020304" pitchFamily="18" charset="0"/>
              </a:rPr>
              <a:t>Case rate for “housing-based services,” including rental payments, nurse care in housing/respite.</a:t>
            </a:r>
          </a:p>
        </p:txBody>
      </p:sp>
      <p:pic>
        <p:nvPicPr>
          <p:cNvPr id="5" name="Picture 2" descr="image of multiple healthcare logo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6200" y="1371600"/>
            <a:ext cx="32766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image of a hospi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371600"/>
            <a:ext cx="25908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3"/>
          <p:cNvSpPr txBox="1">
            <a:spLocks/>
          </p:cNvSpPr>
          <p:nvPr/>
        </p:nvSpPr>
        <p:spPr bwMode="auto">
          <a:xfrm>
            <a:off x="3581400" y="3199311"/>
            <a:ext cx="2590799" cy="3562350"/>
          </a:xfrm>
          <a:prstGeom prst="rect">
            <a:avLst/>
          </a:prstGeom>
          <a:solidFill>
            <a:schemeClr val="accent4">
              <a:lumMod val="50000"/>
            </a:schemeClr>
          </a:solidFill>
          <a:ln w="25400" cap="flat" cmpd="sng" algn="ctr">
            <a:solidFill>
              <a:schemeClr val="tx2"/>
            </a:solid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461963" indent="-342900" algn="l" rtl="0" eaLnBrk="1" fontAlgn="base" hangingPunct="1">
              <a:spcBef>
                <a:spcPct val="20000"/>
              </a:spcBef>
              <a:spcAft>
                <a:spcPct val="0"/>
              </a:spcAft>
              <a:buClr>
                <a:srgbClr val="9FA1A4"/>
              </a:buClr>
              <a:buSzPct val="100000"/>
              <a:buFont typeface="Wingdings" charset="2"/>
              <a:buChar char="§"/>
              <a:defRPr sz="1800" b="1" i="0">
                <a:solidFill>
                  <a:srgbClr val="595959"/>
                </a:solidFill>
                <a:latin typeface="+mn-lt"/>
                <a:ea typeface="+mn-ea"/>
                <a:cs typeface="+mn-cs"/>
              </a:defRPr>
            </a:lvl1pPr>
            <a:lvl2pPr marL="736600" indent="-285750" algn="l" rtl="0" eaLnBrk="1" fontAlgn="base" hangingPunct="1">
              <a:spcBef>
                <a:spcPct val="20000"/>
              </a:spcBef>
              <a:spcAft>
                <a:spcPct val="0"/>
              </a:spcAft>
              <a:buClr>
                <a:srgbClr val="9FA1A4"/>
              </a:buClr>
              <a:buSzPct val="50000"/>
              <a:buFont typeface="Wingdings" charset="2"/>
              <a:buChar char=""/>
              <a:defRPr sz="1800" b="0" i="0">
                <a:solidFill>
                  <a:srgbClr val="595959"/>
                </a:solidFill>
                <a:latin typeface="+mn-lt"/>
                <a:ea typeface="+mn-ea"/>
                <a:cs typeface="+mn-cs"/>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800" b="0" i="0">
                <a:solidFill>
                  <a:srgbClr val="595959"/>
                </a:solidFill>
                <a:latin typeface="+mn-lt"/>
                <a:ea typeface="+mn-ea"/>
                <a:cs typeface="+mn-cs"/>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800" b="0" i="0">
                <a:solidFill>
                  <a:srgbClr val="595959"/>
                </a:solidFill>
                <a:latin typeface="+mn-lt"/>
                <a:ea typeface="+mn-ea"/>
                <a:cs typeface="+mn-cs"/>
              </a:defRPr>
            </a:lvl4pPr>
            <a:lvl5pPr marL="2114550" indent="-285750" algn="l" rtl="0" eaLnBrk="1" fontAlgn="base" hangingPunct="1">
              <a:spcBef>
                <a:spcPct val="20000"/>
              </a:spcBef>
              <a:spcAft>
                <a:spcPct val="0"/>
              </a:spcAft>
              <a:buClr>
                <a:srgbClr val="9FA1A4"/>
              </a:buClr>
              <a:buFont typeface="Wingdings" charset="2"/>
              <a:buChar char="§"/>
              <a:defRPr sz="1800" b="0" i="0">
                <a:solidFill>
                  <a:srgbClr val="595959"/>
                </a:solidFill>
                <a:latin typeface="+mn-lt"/>
                <a:ea typeface="+mn-ea"/>
                <a:cs typeface="+mn-cs"/>
              </a:defRPr>
            </a:lvl5pPr>
            <a:lvl6pPr marL="2514600" indent="-228600" algn="l" rtl="0" eaLnBrk="1" fontAlgn="base" hangingPunct="1">
              <a:spcBef>
                <a:spcPct val="20000"/>
              </a:spcBef>
              <a:spcAft>
                <a:spcPct val="0"/>
              </a:spcAft>
              <a:defRPr sz="1800">
                <a:solidFill>
                  <a:schemeClr val="dk1"/>
                </a:solidFill>
                <a:latin typeface="+mn-lt"/>
                <a:ea typeface="+mn-ea"/>
                <a:cs typeface="+mn-cs"/>
              </a:defRPr>
            </a:lvl6pPr>
            <a:lvl7pPr marL="2971800" indent="-228600" algn="l" rtl="0" eaLnBrk="1" fontAlgn="base" hangingPunct="1">
              <a:spcBef>
                <a:spcPct val="20000"/>
              </a:spcBef>
              <a:spcAft>
                <a:spcPct val="0"/>
              </a:spcAft>
              <a:defRPr sz="1800">
                <a:solidFill>
                  <a:schemeClr val="dk1"/>
                </a:solidFill>
                <a:latin typeface="+mn-lt"/>
                <a:ea typeface="+mn-ea"/>
                <a:cs typeface="+mn-cs"/>
              </a:defRPr>
            </a:lvl7pPr>
            <a:lvl8pPr marL="3429000" indent="-228600" algn="l" rtl="0" eaLnBrk="1" fontAlgn="base" hangingPunct="1">
              <a:spcBef>
                <a:spcPct val="20000"/>
              </a:spcBef>
              <a:spcAft>
                <a:spcPct val="0"/>
              </a:spcAft>
              <a:defRPr sz="1800">
                <a:solidFill>
                  <a:schemeClr val="dk1"/>
                </a:solidFill>
                <a:latin typeface="+mn-lt"/>
                <a:ea typeface="+mn-ea"/>
                <a:cs typeface="+mn-cs"/>
              </a:defRPr>
            </a:lvl8pPr>
            <a:lvl9pPr marL="3886200" indent="-228600" algn="l" rtl="0" eaLnBrk="1" fontAlgn="base" hangingPunct="1">
              <a:spcBef>
                <a:spcPct val="20000"/>
              </a:spcBef>
              <a:spcAft>
                <a:spcPct val="0"/>
              </a:spcAft>
              <a:defRPr sz="1800">
                <a:solidFill>
                  <a:schemeClr val="dk1"/>
                </a:solidFill>
                <a:latin typeface="+mn-lt"/>
                <a:ea typeface="+mn-ea"/>
                <a:cs typeface="+mn-cs"/>
              </a:defRPr>
            </a:lvl9pPr>
          </a:lstStyle>
          <a:p>
            <a:pPr marL="119063" indent="0" algn="ctr">
              <a:buFont typeface="Wingdings" charset="2"/>
              <a:buNone/>
            </a:pPr>
            <a:r>
              <a:rPr lang="en-US" sz="2200" u="sng" kern="0" dirty="0">
                <a:solidFill>
                  <a:schemeClr val="bg1"/>
                </a:solidFill>
                <a:latin typeface="Century Schoolbook" panose="02040604050505020304" pitchFamily="18" charset="0"/>
              </a:rPr>
              <a:t>DSRIP</a:t>
            </a:r>
          </a:p>
          <a:p>
            <a:pPr>
              <a:buFont typeface="Wingdings" panose="05000000000000000000" pitchFamily="2" charset="2"/>
              <a:buChar char="v"/>
            </a:pPr>
            <a:r>
              <a:rPr lang="en-US" sz="1900" b="0" kern="0" dirty="0">
                <a:solidFill>
                  <a:schemeClr val="bg1"/>
                </a:solidFill>
                <a:latin typeface="Century Schoolbook" panose="02040604050505020304" pitchFamily="18" charset="0"/>
              </a:rPr>
              <a:t>Pool of funds to offer incentives for reducing high-cost care (hospitalizations, nursing home stays, etc.).</a:t>
            </a:r>
          </a:p>
          <a:p>
            <a:pPr>
              <a:buFont typeface="Wingdings" panose="05000000000000000000" pitchFamily="2" charset="2"/>
              <a:buChar char="v"/>
            </a:pPr>
            <a:r>
              <a:rPr lang="en-US" sz="1900" b="0" kern="0" dirty="0">
                <a:solidFill>
                  <a:schemeClr val="bg1"/>
                </a:solidFill>
                <a:latin typeface="Century Schoolbook" panose="02040604050505020304" pitchFamily="18" charset="0"/>
              </a:rPr>
              <a:t>Hospitals, nursing homes, clinics, MCOs.</a:t>
            </a:r>
          </a:p>
        </p:txBody>
      </p:sp>
      <p:pic>
        <p:nvPicPr>
          <p:cNvPr id="4099" name="Picture 3" descr="image of a group of pi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371599"/>
            <a:ext cx="2628900" cy="1827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3"/>
          <p:cNvSpPr txBox="1">
            <a:spLocks/>
          </p:cNvSpPr>
          <p:nvPr/>
        </p:nvSpPr>
        <p:spPr bwMode="auto">
          <a:xfrm>
            <a:off x="6371408" y="3219450"/>
            <a:ext cx="2569029" cy="3562350"/>
          </a:xfrm>
          <a:prstGeom prst="rect">
            <a:avLst/>
          </a:prstGeom>
          <a:solidFill>
            <a:schemeClr val="accent4">
              <a:lumMod val="50000"/>
            </a:schemeClr>
          </a:solidFill>
          <a:ln w="25400" cap="flat" cmpd="sng" algn="ctr">
            <a:solidFill>
              <a:schemeClr val="tx2"/>
            </a:solid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461963" indent="-342900" algn="l" rtl="0" eaLnBrk="1" fontAlgn="base" hangingPunct="1">
              <a:spcBef>
                <a:spcPct val="20000"/>
              </a:spcBef>
              <a:spcAft>
                <a:spcPct val="0"/>
              </a:spcAft>
              <a:buClr>
                <a:srgbClr val="9FA1A4"/>
              </a:buClr>
              <a:buSzPct val="100000"/>
              <a:buFont typeface="Wingdings" charset="2"/>
              <a:buChar char="§"/>
              <a:defRPr sz="1800" b="1" i="0">
                <a:solidFill>
                  <a:srgbClr val="595959"/>
                </a:solidFill>
                <a:latin typeface="+mn-lt"/>
                <a:ea typeface="+mn-ea"/>
                <a:cs typeface="+mn-cs"/>
              </a:defRPr>
            </a:lvl1pPr>
            <a:lvl2pPr marL="736600" indent="-285750" algn="l" rtl="0" eaLnBrk="1" fontAlgn="base" hangingPunct="1">
              <a:spcBef>
                <a:spcPct val="20000"/>
              </a:spcBef>
              <a:spcAft>
                <a:spcPct val="0"/>
              </a:spcAft>
              <a:buClr>
                <a:srgbClr val="9FA1A4"/>
              </a:buClr>
              <a:buSzPct val="50000"/>
              <a:buFont typeface="Wingdings" charset="2"/>
              <a:buChar char=""/>
              <a:defRPr sz="1800" b="0" i="0">
                <a:solidFill>
                  <a:srgbClr val="595959"/>
                </a:solidFill>
                <a:latin typeface="+mn-lt"/>
                <a:ea typeface="+mn-ea"/>
                <a:cs typeface="+mn-cs"/>
              </a:defRPr>
            </a:lvl2pPr>
            <a:lvl3pPr marL="1143000" indent="-228600" algn="l" rtl="0" eaLnBrk="1" fontAlgn="base" hangingPunct="1">
              <a:spcBef>
                <a:spcPct val="20000"/>
              </a:spcBef>
              <a:spcAft>
                <a:spcPct val="0"/>
              </a:spcAft>
              <a:buClr>
                <a:schemeClr val="bg2">
                  <a:lumMod val="40000"/>
                  <a:lumOff val="60000"/>
                </a:schemeClr>
              </a:buClr>
              <a:buFont typeface="Wingdings" charset="2"/>
              <a:buChar char="§"/>
              <a:defRPr sz="1800" b="0" i="0">
                <a:solidFill>
                  <a:srgbClr val="595959"/>
                </a:solidFill>
                <a:latin typeface="+mn-lt"/>
                <a:ea typeface="+mn-ea"/>
                <a:cs typeface="+mn-cs"/>
              </a:defRPr>
            </a:lvl3pPr>
            <a:lvl4pPr marL="1600200" indent="-228600" algn="l" rtl="0" eaLnBrk="1" fontAlgn="base" hangingPunct="1">
              <a:spcBef>
                <a:spcPct val="20000"/>
              </a:spcBef>
              <a:spcAft>
                <a:spcPct val="0"/>
              </a:spcAft>
              <a:buClr>
                <a:schemeClr val="bg2">
                  <a:lumMod val="20000"/>
                  <a:lumOff val="80000"/>
                </a:schemeClr>
              </a:buClr>
              <a:buFont typeface="Wingdings" charset="2"/>
              <a:buChar char="§"/>
              <a:defRPr sz="1800" b="0" i="0">
                <a:solidFill>
                  <a:srgbClr val="595959"/>
                </a:solidFill>
                <a:latin typeface="+mn-lt"/>
                <a:ea typeface="+mn-ea"/>
                <a:cs typeface="+mn-cs"/>
              </a:defRPr>
            </a:lvl4pPr>
            <a:lvl5pPr marL="2114550" indent="-285750" algn="l" rtl="0" eaLnBrk="1" fontAlgn="base" hangingPunct="1">
              <a:spcBef>
                <a:spcPct val="20000"/>
              </a:spcBef>
              <a:spcAft>
                <a:spcPct val="0"/>
              </a:spcAft>
              <a:buClr>
                <a:srgbClr val="9FA1A4"/>
              </a:buClr>
              <a:buFont typeface="Wingdings" charset="2"/>
              <a:buChar char="§"/>
              <a:defRPr sz="1800" b="0" i="0">
                <a:solidFill>
                  <a:srgbClr val="595959"/>
                </a:solidFill>
                <a:latin typeface="+mn-lt"/>
                <a:ea typeface="+mn-ea"/>
                <a:cs typeface="+mn-cs"/>
              </a:defRPr>
            </a:lvl5pPr>
            <a:lvl6pPr marL="2514600" indent="-228600" algn="l" rtl="0" eaLnBrk="1" fontAlgn="base" hangingPunct="1">
              <a:spcBef>
                <a:spcPct val="20000"/>
              </a:spcBef>
              <a:spcAft>
                <a:spcPct val="0"/>
              </a:spcAft>
              <a:defRPr sz="1800">
                <a:solidFill>
                  <a:schemeClr val="dk1"/>
                </a:solidFill>
                <a:latin typeface="+mn-lt"/>
                <a:ea typeface="+mn-ea"/>
                <a:cs typeface="+mn-cs"/>
              </a:defRPr>
            </a:lvl6pPr>
            <a:lvl7pPr marL="2971800" indent="-228600" algn="l" rtl="0" eaLnBrk="1" fontAlgn="base" hangingPunct="1">
              <a:spcBef>
                <a:spcPct val="20000"/>
              </a:spcBef>
              <a:spcAft>
                <a:spcPct val="0"/>
              </a:spcAft>
              <a:defRPr sz="1800">
                <a:solidFill>
                  <a:schemeClr val="dk1"/>
                </a:solidFill>
                <a:latin typeface="+mn-lt"/>
                <a:ea typeface="+mn-ea"/>
                <a:cs typeface="+mn-cs"/>
              </a:defRPr>
            </a:lvl7pPr>
            <a:lvl8pPr marL="3429000" indent="-228600" algn="l" rtl="0" eaLnBrk="1" fontAlgn="base" hangingPunct="1">
              <a:spcBef>
                <a:spcPct val="20000"/>
              </a:spcBef>
              <a:spcAft>
                <a:spcPct val="0"/>
              </a:spcAft>
              <a:defRPr sz="1800">
                <a:solidFill>
                  <a:schemeClr val="dk1"/>
                </a:solidFill>
                <a:latin typeface="+mn-lt"/>
                <a:ea typeface="+mn-ea"/>
                <a:cs typeface="+mn-cs"/>
              </a:defRPr>
            </a:lvl8pPr>
            <a:lvl9pPr marL="3886200" indent="-228600" algn="l" rtl="0" eaLnBrk="1" fontAlgn="base" hangingPunct="1">
              <a:spcBef>
                <a:spcPct val="20000"/>
              </a:spcBef>
              <a:spcAft>
                <a:spcPct val="0"/>
              </a:spcAft>
              <a:defRPr sz="1800">
                <a:solidFill>
                  <a:schemeClr val="dk1"/>
                </a:solidFill>
                <a:latin typeface="+mn-lt"/>
                <a:ea typeface="+mn-ea"/>
                <a:cs typeface="+mn-cs"/>
              </a:defRPr>
            </a:lvl9pPr>
          </a:lstStyle>
          <a:p>
            <a:pPr marL="119063" indent="0" algn="ctr">
              <a:buFont typeface="Wingdings" charset="2"/>
              <a:buNone/>
            </a:pPr>
            <a:r>
              <a:rPr lang="en-US" sz="2200" u="sng" kern="0" dirty="0">
                <a:solidFill>
                  <a:schemeClr val="bg1"/>
                </a:solidFill>
                <a:latin typeface="Century Schoolbook" panose="02040604050505020304" pitchFamily="18" charset="0"/>
              </a:rPr>
              <a:t>Separate Benefit</a:t>
            </a:r>
          </a:p>
          <a:p>
            <a:pPr>
              <a:buFont typeface="Wingdings" panose="05000000000000000000" pitchFamily="2" charset="2"/>
              <a:buChar char="v"/>
            </a:pPr>
            <a:r>
              <a:rPr lang="en-US" sz="1900" b="0" kern="0" dirty="0">
                <a:solidFill>
                  <a:schemeClr val="bg1"/>
                </a:solidFill>
                <a:latin typeface="Century Schoolbook" panose="02040604050505020304" pitchFamily="18" charset="0"/>
              </a:rPr>
              <a:t>Case rate for “housing-based services,” incl. rental payment.</a:t>
            </a:r>
          </a:p>
          <a:p>
            <a:pPr>
              <a:buFont typeface="Wingdings" panose="05000000000000000000" pitchFamily="2" charset="2"/>
              <a:buChar char="v"/>
            </a:pPr>
            <a:r>
              <a:rPr lang="en-US" sz="1900" b="0" kern="0" dirty="0">
                <a:solidFill>
                  <a:schemeClr val="bg1"/>
                </a:solidFill>
                <a:latin typeface="Century Schoolbook" panose="02040604050505020304" pitchFamily="18" charset="0"/>
              </a:rPr>
              <a:t>MCOs, counties, or State administer.</a:t>
            </a:r>
          </a:p>
          <a:p>
            <a:pPr>
              <a:buFont typeface="Wingdings" panose="05000000000000000000" pitchFamily="2" charset="2"/>
              <a:buChar char="v"/>
            </a:pPr>
            <a:r>
              <a:rPr lang="en-US" sz="1900" b="0" kern="0" dirty="0">
                <a:solidFill>
                  <a:schemeClr val="bg1"/>
                </a:solidFill>
                <a:latin typeface="Century Schoolbook" panose="02040604050505020304" pitchFamily="18" charset="0"/>
              </a:rPr>
              <a:t>Network of providers.</a:t>
            </a:r>
          </a:p>
        </p:txBody>
      </p:sp>
    </p:spTree>
    <p:extLst>
      <p:ext uri="{BB962C8B-B14F-4D97-AF65-F5344CB8AC3E}">
        <p14:creationId xmlns:p14="http://schemas.microsoft.com/office/powerpoint/2010/main" val="760106895"/>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fade">
                                      <p:cBhvr>
                                        <p:cTn id="15" dur="500"/>
                                        <p:tgtEl>
                                          <p:spTgt spid="409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noGrp="1"/>
          </p:cNvSpPr>
          <p:nvPr>
            <p:ph type="title" idx="4294967295"/>
          </p:nvPr>
        </p:nvSpPr>
        <p:spPr>
          <a:xfrm>
            <a:off x="609600" y="228600"/>
            <a:ext cx="8382000" cy="10058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Century Schoolbook" panose="02040604050505020304" pitchFamily="18" charset="0"/>
                <a:ea typeface="+mn-ea"/>
                <a:cs typeface="Arial" panose="020B0604020202020204" pitchFamily="34" charset="0"/>
              </a:rPr>
              <a:t>Budget Neutrality</a:t>
            </a:r>
          </a:p>
        </p:txBody>
      </p:sp>
      <p:pic>
        <p:nvPicPr>
          <p:cNvPr id="2" name="Picture 2" descr="image of a man in a wheelchair in a care facility hallw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34" y="1860760"/>
            <a:ext cx="3810000" cy="2522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02770" y="4572000"/>
            <a:ext cx="3594463" cy="1323439"/>
          </a:xfrm>
          <a:prstGeom prst="rect">
            <a:avLst/>
          </a:prstGeom>
          <a:noFill/>
        </p:spPr>
        <p:txBody>
          <a:bodyPr wrap="square" rtlCol="0">
            <a:spAutoFit/>
          </a:bodyPr>
          <a:lstStyle/>
          <a:p>
            <a:pPr algn="r"/>
            <a:r>
              <a:rPr lang="en-US" sz="2000" dirty="0">
                <a:latin typeface="Century Schoolbook" panose="02040604050505020304" pitchFamily="18" charset="0"/>
              </a:rPr>
              <a:t>Cost data for low-care need populations: housing &amp; services in community vs. skilled nursing facilities</a:t>
            </a:r>
          </a:p>
        </p:txBody>
      </p:sp>
      <p:sp>
        <p:nvSpPr>
          <p:cNvPr id="10" name="Text Box 6"/>
          <p:cNvSpPr txBox="1">
            <a:spLocks noChangeArrowheads="1"/>
          </p:cNvSpPr>
          <p:nvPr/>
        </p:nvSpPr>
        <p:spPr bwMode="auto">
          <a:xfrm>
            <a:off x="4495800" y="1420950"/>
            <a:ext cx="4191000" cy="369332"/>
          </a:xfrm>
          <a:prstGeom prst="rect">
            <a:avLst/>
          </a:prstGeom>
          <a:noFill/>
          <a:ln w="9525">
            <a:noFill/>
            <a:miter lim="800000"/>
            <a:headEnd/>
            <a:tailEnd/>
          </a:ln>
          <a:effectLst/>
        </p:spPr>
        <p:txBody>
          <a:bodyPr wrap="square">
            <a:spAutoFit/>
          </a:bodyPr>
          <a:lstStyle/>
          <a:p>
            <a:pPr defTabSz="914400" fontAlgn="base">
              <a:spcBef>
                <a:spcPct val="50000"/>
              </a:spcBef>
              <a:spcAft>
                <a:spcPct val="0"/>
              </a:spcAft>
            </a:pPr>
            <a:r>
              <a:rPr lang="en-US" dirty="0">
                <a:solidFill>
                  <a:srgbClr val="000000"/>
                </a:solidFill>
                <a:latin typeface="Century Schoolbook" panose="02040604050505020304" pitchFamily="18" charset="0"/>
                <a:cs typeface="Arial" panose="020B0604020202020204" pitchFamily="34" charset="0"/>
              </a:rPr>
              <a:t>Targeting of high-cost populations:</a:t>
            </a:r>
          </a:p>
        </p:txBody>
      </p:sp>
      <p:pic>
        <p:nvPicPr>
          <p:cNvPr id="25" name="Picture 9" descr="graph showing targeting high cost populati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1803874"/>
            <a:ext cx="4106455" cy="4477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Pentagon 12"/>
          <p:cNvSpPr/>
          <p:nvPr/>
        </p:nvSpPr>
        <p:spPr>
          <a:xfrm>
            <a:off x="5029200" y="2233354"/>
            <a:ext cx="1920240" cy="880241"/>
          </a:xfrm>
          <a:prstGeom prst="homePlate">
            <a:avLst/>
          </a:prstGeom>
          <a:solidFill>
            <a:schemeClr val="accent3">
              <a:lumMod val="20000"/>
              <a:lumOff val="80000"/>
            </a:schemeClr>
          </a:solidFill>
          <a:ln w="19050">
            <a:noFill/>
          </a:ln>
        </p:spPr>
        <p:txBody>
          <a:bodyPr wrap="square">
            <a:spAutoFit/>
          </a:bodyPr>
          <a:lstStyle/>
          <a:p>
            <a:pPr defTabSz="914400" fontAlgn="base">
              <a:lnSpc>
                <a:spcPct val="80000"/>
              </a:lnSpc>
              <a:spcBef>
                <a:spcPct val="50000"/>
              </a:spcBef>
              <a:spcAft>
                <a:spcPct val="0"/>
              </a:spcAft>
            </a:pPr>
            <a:r>
              <a:rPr lang="en-US" sz="1600" dirty="0">
                <a:solidFill>
                  <a:prstClr val="black">
                    <a:lumMod val="75000"/>
                    <a:lumOff val="25000"/>
                  </a:prstClr>
                </a:solidFill>
                <a:latin typeface="Century Schoolbook" panose="02040604050505020304" pitchFamily="18" charset="0"/>
                <a:cs typeface="Arial" panose="020B0604020202020204" pitchFamily="34" charset="0"/>
              </a:rPr>
              <a:t>Monthly costs of $6,529 </a:t>
            </a:r>
            <a:r>
              <a:rPr lang="en-US" sz="1600" dirty="0">
                <a:solidFill>
                  <a:prstClr val="black">
                    <a:lumMod val="75000"/>
                    <a:lumOff val="25000"/>
                  </a:prstClr>
                </a:solidFill>
                <a:latin typeface="Century Schoolbook" panose="02040604050505020304" pitchFamily="18" charset="0"/>
                <a:cs typeface="Arial" panose="020B0604020202020204" pitchFamily="34" charset="0"/>
                <a:sym typeface="Wingdings" panose="05000000000000000000" pitchFamily="2" charset="2"/>
              </a:rPr>
              <a:t> </a:t>
            </a:r>
            <a:r>
              <a:rPr lang="en-US" sz="1600" i="1" dirty="0">
                <a:solidFill>
                  <a:prstClr val="black">
                    <a:lumMod val="75000"/>
                    <a:lumOff val="25000"/>
                  </a:prstClr>
                </a:solidFill>
                <a:latin typeface="Century Schoolbook" panose="02040604050505020304" pitchFamily="18" charset="0"/>
                <a:cs typeface="Arial" panose="020B0604020202020204" pitchFamily="34" charset="0"/>
                <a:sym typeface="Wingdings" panose="05000000000000000000" pitchFamily="2" charset="2"/>
              </a:rPr>
              <a:t>A</a:t>
            </a:r>
            <a:r>
              <a:rPr lang="en-US" sz="1600" i="1" dirty="0">
                <a:solidFill>
                  <a:prstClr val="black">
                    <a:lumMod val="75000"/>
                    <a:lumOff val="25000"/>
                  </a:prstClr>
                </a:solidFill>
                <a:latin typeface="Century Schoolbook" panose="02040604050505020304" pitchFamily="18" charset="0"/>
                <a:cs typeface="Arial" panose="020B0604020202020204" pitchFamily="34" charset="0"/>
              </a:rPr>
              <a:t>nnual cost: $78,348</a:t>
            </a:r>
          </a:p>
        </p:txBody>
      </p:sp>
      <p:sp>
        <p:nvSpPr>
          <p:cNvPr id="19" name="Pentagon 18"/>
          <p:cNvSpPr/>
          <p:nvPr/>
        </p:nvSpPr>
        <p:spPr>
          <a:xfrm>
            <a:off x="4953000" y="3262016"/>
            <a:ext cx="1920240" cy="1071062"/>
          </a:xfrm>
          <a:prstGeom prst="homePlate">
            <a:avLst/>
          </a:prstGeom>
          <a:solidFill>
            <a:schemeClr val="accent3">
              <a:lumMod val="20000"/>
              <a:lumOff val="80000"/>
            </a:schemeClr>
          </a:solidFill>
          <a:ln w="19050">
            <a:noFill/>
          </a:ln>
        </p:spPr>
        <p:txBody>
          <a:bodyPr wrap="square">
            <a:spAutoFit/>
          </a:bodyPr>
          <a:lstStyle/>
          <a:p>
            <a:pPr defTabSz="914400" fontAlgn="base">
              <a:lnSpc>
                <a:spcPct val="80000"/>
              </a:lnSpc>
              <a:spcBef>
                <a:spcPct val="50000"/>
              </a:spcBef>
              <a:spcAft>
                <a:spcPct val="0"/>
              </a:spcAft>
            </a:pPr>
            <a:r>
              <a:rPr lang="en-US" sz="1200" dirty="0">
                <a:solidFill>
                  <a:prstClr val="black">
                    <a:lumMod val="75000"/>
                    <a:lumOff val="25000"/>
                  </a:prstClr>
                </a:solidFill>
                <a:latin typeface="Century Schoolbook" panose="02040604050505020304" pitchFamily="18" charset="0"/>
                <a:cs typeface="Arial" panose="020B0604020202020204" pitchFamily="34" charset="0"/>
              </a:rPr>
              <a:t>Hospitals: $3,452 per month </a:t>
            </a:r>
            <a:r>
              <a:rPr lang="en-US" sz="1200" i="1" dirty="0">
                <a:solidFill>
                  <a:prstClr val="black">
                    <a:lumMod val="75000"/>
                    <a:lumOff val="25000"/>
                  </a:prstClr>
                </a:solidFill>
                <a:latin typeface="Century Schoolbook" panose="02040604050505020304" pitchFamily="18" charset="0"/>
                <a:cs typeface="Arial" panose="020B0604020202020204" pitchFamily="34" charset="0"/>
              </a:rPr>
              <a:t>annual cost: $41,424</a:t>
            </a:r>
          </a:p>
          <a:p>
            <a:pPr defTabSz="914400" fontAlgn="base">
              <a:lnSpc>
                <a:spcPct val="80000"/>
              </a:lnSpc>
              <a:spcBef>
                <a:spcPct val="50000"/>
              </a:spcBef>
              <a:spcAft>
                <a:spcPct val="0"/>
              </a:spcAft>
            </a:pPr>
            <a:r>
              <a:rPr lang="en-US" sz="1200" i="1" dirty="0">
                <a:solidFill>
                  <a:prstClr val="black">
                    <a:lumMod val="75000"/>
                    <a:lumOff val="25000"/>
                  </a:prstClr>
                </a:solidFill>
                <a:latin typeface="Century Schoolbook" panose="02040604050505020304" pitchFamily="18" charset="0"/>
                <a:cs typeface="Arial" panose="020B0604020202020204" pitchFamily="34" charset="0"/>
              </a:rPr>
              <a:t>More with jail medical &amp; mental health. </a:t>
            </a:r>
          </a:p>
        </p:txBody>
      </p:sp>
      <p:sp>
        <p:nvSpPr>
          <p:cNvPr id="5122" name="Slide Number Placeholder 5"/>
          <p:cNvSpPr>
            <a:spLocks noGrp="1"/>
          </p:cNvSpPr>
          <p:nvPr>
            <p:ph type="sldNum" sz="quarter" idx="4294967295"/>
          </p:nvPr>
        </p:nvSpPr>
        <p:spPr>
          <a:xfrm>
            <a:off x="7010400" y="6172200"/>
            <a:ext cx="2133600" cy="365125"/>
          </a:xfrm>
          <a:prstGeom prst="rect">
            <a:avLst/>
          </a:prstGeom>
          <a:noFill/>
          <a:ln>
            <a:miter lim="800000"/>
            <a:headEnd/>
            <a:tailEnd/>
          </a:ln>
        </p:spPr>
        <p:txBody>
          <a:bodyPr/>
          <a:lstStyle/>
          <a:p>
            <a:pPr algn="r"/>
            <a:fld id="{8F793B4F-36B3-442E-AE22-61A28C2E506E}" type="slidenum">
              <a:rPr lang="en-US" i="0" smtClean="0">
                <a:solidFill>
                  <a:srgbClr val="000000"/>
                </a:solidFill>
                <a:latin typeface="Berlin Sans FB" panose="020E0602020502020306" pitchFamily="34" charset="0"/>
              </a:rPr>
              <a:pPr algn="r"/>
              <a:t>41</a:t>
            </a:fld>
            <a:endParaRPr lang="en-US" i="0" dirty="0">
              <a:solidFill>
                <a:srgbClr val="000000"/>
              </a:solidFill>
              <a:latin typeface="Berlin Sans FB" panose="020E0602020502020306" pitchFamily="34" charset="0"/>
            </a:endParaRPr>
          </a:p>
        </p:txBody>
      </p:sp>
    </p:spTree>
    <p:extLst>
      <p:ext uri="{BB962C8B-B14F-4D97-AF65-F5344CB8AC3E}">
        <p14:creationId xmlns:p14="http://schemas.microsoft.com/office/powerpoint/2010/main" val="1773501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Grp="1" noChangeArrowheads="1"/>
          </p:cNvSpPr>
          <p:nvPr>
            <p:ph type="title" idx="4294967295"/>
          </p:nvPr>
        </p:nvSpPr>
        <p:spPr bwMode="auto">
          <a:xfrm>
            <a:off x="381000" y="366387"/>
            <a:ext cx="8763000" cy="7239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460375" indent="-341313" algn="l" rtl="0" eaLnBrk="1" fontAlgn="base" hangingPunct="1">
              <a:spcBef>
                <a:spcPct val="0"/>
              </a:spcBef>
              <a:spcAft>
                <a:spcPct val="0"/>
              </a:spcAft>
              <a:defRPr sz="2800" b="0" baseline="0">
                <a:solidFill>
                  <a:srgbClr val="FFFFFF"/>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a:lstStyle>
          <a:p>
            <a:pPr marL="460375" marR="0" lvl="0" indent="-341313"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prstClr val="white"/>
                </a:solidFill>
                <a:effectLst/>
                <a:uLnTx/>
                <a:uFillTx/>
                <a:latin typeface="Century Schoolbook" panose="02040604050505020304" pitchFamily="18" charset="0"/>
                <a:ea typeface="+mj-ea"/>
                <a:cs typeface="Century Schoolbook"/>
              </a:rPr>
              <a:t>Research Data: Affordable Housing &amp; Housing-Based Services Reduces Medicaid Costs</a:t>
            </a:r>
          </a:p>
        </p:txBody>
      </p:sp>
      <p:grpSp>
        <p:nvGrpSpPr>
          <p:cNvPr id="2" name="Group 1" descr="Research Data on Affordable Housing">
            <a:extLst>
              <a:ext uri="{FF2B5EF4-FFF2-40B4-BE49-F238E27FC236}">
                <a16:creationId xmlns:a16="http://schemas.microsoft.com/office/drawing/2014/main" id="{C46368AD-240D-414D-9B4C-CED3A60C0984}"/>
              </a:ext>
            </a:extLst>
          </p:cNvPr>
          <p:cNvGrpSpPr/>
          <p:nvPr/>
        </p:nvGrpSpPr>
        <p:grpSpPr>
          <a:xfrm>
            <a:off x="627889" y="1447800"/>
            <a:ext cx="7352658" cy="4231847"/>
            <a:chOff x="627889" y="1447800"/>
            <a:chExt cx="7352658" cy="4231847"/>
          </a:xfrm>
        </p:grpSpPr>
        <p:pic>
          <p:nvPicPr>
            <p:cNvPr id="1026" name="Picture 2" descr="Image of a document"/>
            <p:cNvPicPr>
              <a:picLocks noChangeAspect="1" noChangeArrowheads="1"/>
            </p:cNvPicPr>
            <p:nvPr/>
          </p:nvPicPr>
          <p:blipFill rotWithShape="1">
            <a:blip r:embed="rId3">
              <a:extLst>
                <a:ext uri="{28A0092B-C50C-407E-A947-70E740481C1C}">
                  <a14:useLocalDpi xmlns:a14="http://schemas.microsoft.com/office/drawing/2010/main" val="0"/>
                </a:ext>
              </a:extLst>
            </a:blip>
            <a:srcRect l="28031" t="11308" r="42716" b="6999"/>
            <a:stretch/>
          </p:blipFill>
          <p:spPr bwMode="auto">
            <a:xfrm rot="20773562">
              <a:off x="627889" y="1747727"/>
              <a:ext cx="2519305" cy="39319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descr="Image of a document"/>
            <p:cNvPicPr>
              <a:picLocks noChangeAspect="1" noChangeArrowheads="1"/>
            </p:cNvPicPr>
            <p:nvPr/>
          </p:nvPicPr>
          <p:blipFill rotWithShape="1">
            <a:blip r:embed="rId4">
              <a:extLst>
                <a:ext uri="{28A0092B-C50C-407E-A947-70E740481C1C}">
                  <a14:useLocalDpi xmlns:a14="http://schemas.microsoft.com/office/drawing/2010/main" val="0"/>
                </a:ext>
              </a:extLst>
            </a:blip>
            <a:srcRect l="31950" t="11425" r="30167" b="8848"/>
            <a:stretch/>
          </p:blipFill>
          <p:spPr bwMode="auto">
            <a:xfrm rot="21364355">
              <a:off x="1508729" y="1564853"/>
              <a:ext cx="2833801" cy="39319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descr="Image of a document"/>
            <p:cNvPicPr>
              <a:picLocks noChangeAspect="1" noChangeArrowheads="1"/>
            </p:cNvPicPr>
            <p:nvPr/>
          </p:nvPicPr>
          <p:blipFill rotWithShape="1">
            <a:blip r:embed="rId5">
              <a:extLst>
                <a:ext uri="{28A0092B-C50C-407E-A947-70E740481C1C}">
                  <a14:useLocalDpi xmlns:a14="http://schemas.microsoft.com/office/drawing/2010/main" val="0"/>
                </a:ext>
              </a:extLst>
            </a:blip>
            <a:srcRect l="33215" t="11863" r="31333" b="5901"/>
            <a:stretch/>
          </p:blipFill>
          <p:spPr bwMode="auto">
            <a:xfrm rot="21355032">
              <a:off x="2535030" y="1694900"/>
              <a:ext cx="2617184" cy="39319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descr="Image of a document"/>
            <p:cNvPicPr>
              <a:picLocks noChangeAspect="1" noChangeArrowheads="1"/>
            </p:cNvPicPr>
            <p:nvPr/>
          </p:nvPicPr>
          <p:blipFill rotWithShape="1">
            <a:blip r:embed="rId6">
              <a:extLst>
                <a:ext uri="{28A0092B-C50C-407E-A947-70E740481C1C}">
                  <a14:useLocalDpi xmlns:a14="http://schemas.microsoft.com/office/drawing/2010/main" val="0"/>
                </a:ext>
              </a:extLst>
            </a:blip>
            <a:srcRect l="32808" t="10215" r="30667" b="6231"/>
            <a:stretch/>
          </p:blipFill>
          <p:spPr bwMode="auto">
            <a:xfrm>
              <a:off x="3581400" y="1447800"/>
              <a:ext cx="2663315" cy="39319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 name="Picture 2" descr="Image of a document"/>
            <p:cNvPicPr>
              <a:picLocks noChangeAspect="1" noChangeArrowheads="1"/>
            </p:cNvPicPr>
            <p:nvPr/>
          </p:nvPicPr>
          <p:blipFill rotWithShape="1">
            <a:blip r:embed="rId7">
              <a:extLst>
                <a:ext uri="{28A0092B-C50C-407E-A947-70E740481C1C}">
                  <a14:useLocalDpi xmlns:a14="http://schemas.microsoft.com/office/drawing/2010/main" val="0"/>
                </a:ext>
              </a:extLst>
            </a:blip>
            <a:srcRect l="20584" t="9808" r="22864" b="3234"/>
            <a:stretch/>
          </p:blipFill>
          <p:spPr bwMode="auto">
            <a:xfrm rot="284480">
              <a:off x="4971536" y="1717832"/>
              <a:ext cx="3009011" cy="39319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5" name="TextBox 4"/>
          <p:cNvSpPr txBox="1"/>
          <p:nvPr/>
        </p:nvSpPr>
        <p:spPr>
          <a:xfrm>
            <a:off x="780288" y="6019800"/>
            <a:ext cx="5468112" cy="307777"/>
          </a:xfrm>
          <a:prstGeom prst="rect">
            <a:avLst/>
          </a:prstGeom>
          <a:noFill/>
        </p:spPr>
        <p:txBody>
          <a:bodyPr wrap="square" rtlCol="0">
            <a:spAutoFit/>
          </a:bodyPr>
          <a:lstStyle/>
          <a:p>
            <a:pPr marL="342900" indent="-342900" defTabSz="914400">
              <a:buFontTx/>
              <a:buAutoNum type="arabicPlain" startAt="2002"/>
            </a:pPr>
            <a:r>
              <a:rPr lang="en-US" sz="1400" dirty="0">
                <a:solidFill>
                  <a:srgbClr val="474B78">
                    <a:lumMod val="75000"/>
                  </a:srgbClr>
                </a:solidFill>
                <a:latin typeface="Maiandra GD" panose="020E0502030308020204" pitchFamily="34" charset="0"/>
              </a:rPr>
              <a:t> 	2008  	2009 	   2011   	          2013 </a:t>
            </a:r>
          </a:p>
        </p:txBody>
      </p:sp>
    </p:spTree>
    <p:extLst>
      <p:ext uri="{BB962C8B-B14F-4D97-AF65-F5344CB8AC3E}">
        <p14:creationId xmlns:p14="http://schemas.microsoft.com/office/powerpoint/2010/main" val="3883272125"/>
      </p:ext>
    </p:extLst>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Gathering Data</a:t>
            </a:r>
          </a:p>
        </p:txBody>
      </p:sp>
      <p:grpSp>
        <p:nvGrpSpPr>
          <p:cNvPr id="4" name="Group 3" descr="Picture of 6 different license plates">
            <a:extLst>
              <a:ext uri="{FF2B5EF4-FFF2-40B4-BE49-F238E27FC236}">
                <a16:creationId xmlns:a16="http://schemas.microsoft.com/office/drawing/2014/main" id="{A1070CFD-F43F-43B2-9F48-7AC1D0927C1A}"/>
              </a:ext>
            </a:extLst>
          </p:cNvPr>
          <p:cNvGrpSpPr/>
          <p:nvPr/>
        </p:nvGrpSpPr>
        <p:grpSpPr>
          <a:xfrm>
            <a:off x="1473334" y="1242362"/>
            <a:ext cx="6167206" cy="3339596"/>
            <a:chOff x="1473334" y="1242362"/>
            <a:chExt cx="6167206" cy="3339596"/>
          </a:xfrm>
        </p:grpSpPr>
        <p:pic>
          <p:nvPicPr>
            <p:cNvPr id="6151" name="Picture 7" descr="Image of a license pl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534467">
              <a:off x="750420" y="2440157"/>
              <a:ext cx="2864715" cy="1418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Image of a license pl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4716828">
              <a:off x="1359620" y="2139736"/>
              <a:ext cx="2868867" cy="1347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descr="Image of a license pl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006674">
              <a:off x="2436928" y="2006720"/>
              <a:ext cx="2872259" cy="145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descr="Image of a license pla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7571399">
              <a:off x="3095941" y="2248066"/>
              <a:ext cx="2816383" cy="1289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descr="Image of a license pla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027316">
              <a:off x="3787775" y="2156718"/>
              <a:ext cx="3133147" cy="130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descr="Image of a license pla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9061888">
              <a:off x="4645627" y="2460429"/>
              <a:ext cx="2994913" cy="1235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Content Placeholder 2"/>
          <p:cNvSpPr>
            <a:spLocks noGrp="1"/>
          </p:cNvSpPr>
          <p:nvPr>
            <p:ph idx="1"/>
          </p:nvPr>
        </p:nvSpPr>
        <p:spPr>
          <a:xfrm>
            <a:off x="2133766" y="4800600"/>
            <a:ext cx="3886200" cy="754477"/>
          </a:xfrm>
          <a:solidFill>
            <a:schemeClr val="accent1">
              <a:lumMod val="20000"/>
              <a:lumOff val="80000"/>
            </a:schemeClr>
          </a:solidFill>
        </p:spPr>
        <p:style>
          <a:lnRef idx="2">
            <a:schemeClr val="accent4"/>
          </a:lnRef>
          <a:fillRef idx="1">
            <a:schemeClr val="lt1"/>
          </a:fillRef>
          <a:effectRef idx="0">
            <a:schemeClr val="accent4"/>
          </a:effectRef>
          <a:fontRef idx="minor">
            <a:schemeClr val="dk1"/>
          </a:fontRef>
        </p:style>
        <p:txBody>
          <a:bodyPr/>
          <a:lstStyle/>
          <a:p>
            <a:pPr marL="119063" indent="0" algn="ctr">
              <a:buNone/>
            </a:pPr>
            <a:r>
              <a:rPr lang="en-US" sz="3200" dirty="0">
                <a:solidFill>
                  <a:schemeClr val="tx1"/>
                </a:solidFill>
                <a:latin typeface="Century Schoolbook" panose="02040604050505020304" pitchFamily="18" charset="0"/>
              </a:rPr>
              <a:t>Other States</a:t>
            </a:r>
          </a:p>
        </p:txBody>
      </p:sp>
    </p:spTree>
    <p:extLst>
      <p:ext uri="{BB962C8B-B14F-4D97-AF65-F5344CB8AC3E}">
        <p14:creationId xmlns:p14="http://schemas.microsoft.com/office/powerpoint/2010/main" val="2748035359"/>
      </p:ext>
    </p:extLst>
  </p:cSld>
  <p:clrMapOvr>
    <a:masterClrMapping/>
  </p:clrMapOvr>
  <p:transition advTm="10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600200"/>
            <a:ext cx="5520267" cy="2133600"/>
          </a:xfrm>
        </p:spPr>
        <p:txBody>
          <a:bodyPr/>
          <a:lstStyle/>
          <a:p>
            <a:pPr marL="119062" indent="0" algn="r"/>
            <a:br>
              <a:rPr lang="en-US" sz="4000" i="1" dirty="0">
                <a:latin typeface="Century Schoolbook" panose="02040604050505020304" pitchFamily="18" charset="0"/>
              </a:rPr>
            </a:br>
            <a:r>
              <a:rPr lang="en-US" sz="3200" i="1" dirty="0">
                <a:latin typeface="Century Schoolbook" panose="02040604050505020304" pitchFamily="18" charset="0"/>
              </a:rPr>
              <a:t>Sharon.Rapport@csh.org</a:t>
            </a:r>
            <a:br>
              <a:rPr lang="en-US" sz="3200" i="1" dirty="0">
                <a:latin typeface="Century Schoolbook" panose="02040604050505020304" pitchFamily="18" charset="0"/>
              </a:rPr>
            </a:br>
            <a:r>
              <a:rPr lang="en-US" sz="3200" i="1" dirty="0">
                <a:latin typeface="Century Schoolbook" panose="02040604050505020304" pitchFamily="18" charset="0"/>
              </a:rPr>
              <a:t>(323) 243-7424 (c)</a:t>
            </a:r>
            <a:br>
              <a:rPr lang="en-US" sz="3200" i="1" dirty="0">
                <a:latin typeface="Century Schoolbook" panose="02040604050505020304" pitchFamily="18" charset="0"/>
              </a:rPr>
            </a:br>
            <a:r>
              <a:rPr lang="en-US" sz="3200" i="1" dirty="0">
                <a:latin typeface="Century Schoolbook" panose="02040604050505020304" pitchFamily="18" charset="0"/>
              </a:rPr>
              <a:t>(213) 623-4342, x18 (o)</a:t>
            </a:r>
            <a:br>
              <a:rPr lang="en-US" sz="3200" i="1" dirty="0">
                <a:latin typeface="Century Schoolbook" panose="02040604050505020304" pitchFamily="18" charset="0"/>
              </a:rPr>
            </a:br>
            <a:endParaRPr lang="en-US" sz="3200" dirty="0">
              <a:latin typeface="Century Schoolbook" panose="02040604050505020304" pitchFamily="18" charset="0"/>
            </a:endParaRPr>
          </a:p>
        </p:txBody>
      </p:sp>
      <p:sp>
        <p:nvSpPr>
          <p:cNvPr id="3" name="Subtitle 2"/>
          <p:cNvSpPr>
            <a:spLocks noGrp="1"/>
          </p:cNvSpPr>
          <p:nvPr>
            <p:ph type="subTitle" sz="quarter" idx="1"/>
          </p:nvPr>
        </p:nvSpPr>
        <p:spPr>
          <a:xfrm>
            <a:off x="685800" y="3581400"/>
            <a:ext cx="4953000" cy="990600"/>
          </a:xfrm>
        </p:spPr>
        <p:txBody>
          <a:bodyPr/>
          <a:lstStyle/>
          <a:p>
            <a:r>
              <a:rPr lang="en-US" sz="1800" dirty="0"/>
              <a:t>\</a:t>
            </a:r>
          </a:p>
        </p:txBody>
      </p:sp>
    </p:spTree>
    <p:extLst>
      <p:ext uri="{BB962C8B-B14F-4D97-AF65-F5344CB8AC3E}">
        <p14:creationId xmlns:p14="http://schemas.microsoft.com/office/powerpoint/2010/main" val="2506485074"/>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Grp="1" noChangeArrowheads="1"/>
          </p:cNvSpPr>
          <p:nvPr>
            <p:ph type="title" idx="4294967295"/>
          </p:nvPr>
        </p:nvSpPr>
        <p:spPr bwMode="auto">
          <a:xfrm>
            <a:off x="533400" y="228600"/>
            <a:ext cx="7761288" cy="7239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460375" indent="-341313" algn="l" rtl="0" eaLnBrk="1" fontAlgn="base" hangingPunct="1">
              <a:spcBef>
                <a:spcPct val="0"/>
              </a:spcBef>
              <a:spcAft>
                <a:spcPct val="0"/>
              </a:spcAft>
              <a:defRPr sz="2800" b="0" baseline="0">
                <a:solidFill>
                  <a:srgbClr val="FFFFFF"/>
                </a:solidFill>
                <a:latin typeface="Century Schoolbook"/>
                <a:ea typeface="+mj-ea"/>
                <a:cs typeface="Century Schoolbook"/>
              </a:defRPr>
            </a:lvl1pPr>
            <a:lvl2pPr algn="l" rtl="0" eaLnBrk="1" fontAlgn="base" hangingPunct="1">
              <a:spcBef>
                <a:spcPct val="0"/>
              </a:spcBef>
              <a:spcAft>
                <a:spcPct val="0"/>
              </a:spcAft>
              <a:defRPr sz="2800" b="1">
                <a:solidFill>
                  <a:schemeClr val="bg1"/>
                </a:solidFill>
                <a:latin typeface="Arial" charset="0"/>
              </a:defRPr>
            </a:lvl2pPr>
            <a:lvl3pPr algn="l" rtl="0" eaLnBrk="1" fontAlgn="base" hangingPunct="1">
              <a:spcBef>
                <a:spcPct val="0"/>
              </a:spcBef>
              <a:spcAft>
                <a:spcPct val="0"/>
              </a:spcAft>
              <a:defRPr sz="2800" b="1">
                <a:solidFill>
                  <a:schemeClr val="bg1"/>
                </a:solidFill>
                <a:latin typeface="Arial" charset="0"/>
              </a:defRPr>
            </a:lvl3pPr>
            <a:lvl4pPr algn="l" rtl="0" eaLnBrk="1" fontAlgn="base" hangingPunct="1">
              <a:spcBef>
                <a:spcPct val="0"/>
              </a:spcBef>
              <a:spcAft>
                <a:spcPct val="0"/>
              </a:spcAft>
              <a:defRPr sz="2800" b="1">
                <a:solidFill>
                  <a:schemeClr val="bg1"/>
                </a:solidFill>
                <a:latin typeface="Arial" charset="0"/>
              </a:defRPr>
            </a:lvl4pPr>
            <a:lvl5pPr algn="l" rtl="0" eaLnBrk="1" fontAlgn="base" hangingPunct="1">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a:lstStyle>
          <a:p>
            <a:pPr marL="460375" marR="0" lvl="0" indent="-341313" algn="l"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0" cap="none" spc="0" normalizeH="0" baseline="0" noProof="0" dirty="0">
                <a:ln>
                  <a:noFill/>
                </a:ln>
                <a:solidFill>
                  <a:prstClr val="white"/>
                </a:solidFill>
                <a:effectLst/>
                <a:uLnTx/>
                <a:uFillTx/>
                <a:latin typeface="Century Schoolbook" panose="02040604050505020304" pitchFamily="18" charset="0"/>
                <a:ea typeface="+mj-ea"/>
                <a:cs typeface="Century Schoolbook"/>
              </a:rPr>
              <a:t>Housing is Health Care</a:t>
            </a:r>
          </a:p>
        </p:txBody>
      </p:sp>
      <p:sp>
        <p:nvSpPr>
          <p:cNvPr id="6" name="TextBox 5"/>
          <p:cNvSpPr txBox="1"/>
          <p:nvPr/>
        </p:nvSpPr>
        <p:spPr>
          <a:xfrm>
            <a:off x="228600" y="2084043"/>
            <a:ext cx="2655517" cy="3614738"/>
          </a:xfrm>
          <a:prstGeom prst="roundRect">
            <a:avLst/>
          </a:prstGeom>
          <a:solidFill>
            <a:schemeClr val="bg2"/>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dirty="0">
                <a:solidFill>
                  <a:prstClr val="black"/>
                </a:solidFill>
                <a:latin typeface="Century Schoolbook" panose="02040604050505020304" pitchFamily="18" charset="0"/>
              </a:rPr>
              <a:t>Survival rates among HIV patients still homeless are 62% higher than people living in supportive housing, despite receiving same care. Tenants showed intact immunity, decreased viral load. </a:t>
            </a:r>
            <a:r>
              <a:rPr lang="en-US" sz="1400" i="1" dirty="0">
                <a:solidFill>
                  <a:prstClr val="black"/>
                </a:solidFill>
                <a:latin typeface="Century Schoolbook" panose="02040604050505020304" pitchFamily="18" charset="0"/>
              </a:rPr>
              <a:t>American Journal of Public Health</a:t>
            </a:r>
            <a:r>
              <a:rPr lang="en-US" sz="1600" i="1" dirty="0">
                <a:solidFill>
                  <a:prstClr val="black"/>
                </a:solidFill>
                <a:latin typeface="Century Schoolbook" panose="02040604050505020304" pitchFamily="18" charset="0"/>
              </a:rPr>
              <a:t>.</a:t>
            </a:r>
          </a:p>
        </p:txBody>
      </p:sp>
      <p:sp>
        <p:nvSpPr>
          <p:cNvPr id="7" name="TextBox 6"/>
          <p:cNvSpPr txBox="1"/>
          <p:nvPr/>
        </p:nvSpPr>
        <p:spPr>
          <a:xfrm>
            <a:off x="1861158" y="1853852"/>
            <a:ext cx="5285981" cy="3439239"/>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solidFill>
                  <a:prstClr val="black"/>
                </a:solidFill>
                <a:latin typeface="Century Schoolbook" panose="02040604050505020304" pitchFamily="18" charset="0"/>
              </a:rPr>
              <a:t>Premature death rates for people experiencing homelessness are 3.5-5 times higher than general population. </a:t>
            </a:r>
            <a:r>
              <a:rPr lang="en-US" sz="2800" i="1" dirty="0">
                <a:solidFill>
                  <a:prstClr val="black"/>
                </a:solidFill>
                <a:latin typeface="Century Schoolbook" panose="02040604050505020304" pitchFamily="18" charset="0"/>
              </a:rPr>
              <a:t>New England Journal of Medicine, Annals of Internal Medicine</a:t>
            </a:r>
            <a:r>
              <a:rPr lang="en-US" sz="1400" i="1" dirty="0">
                <a:solidFill>
                  <a:prstClr val="black"/>
                </a:solidFill>
                <a:latin typeface="Century Schoolbook" panose="02040604050505020304" pitchFamily="18" charset="0"/>
              </a:rPr>
              <a:t>.</a:t>
            </a:r>
          </a:p>
        </p:txBody>
      </p:sp>
      <p:sp>
        <p:nvSpPr>
          <p:cNvPr id="8" name="TextBox 7"/>
          <p:cNvSpPr txBox="1"/>
          <p:nvPr/>
        </p:nvSpPr>
        <p:spPr>
          <a:xfrm>
            <a:off x="3444658" y="1804702"/>
            <a:ext cx="2693094" cy="4135576"/>
          </a:xfrm>
          <a:prstGeom prst="roundRect">
            <a:avLst/>
          </a:prstGeom>
          <a:solidFill>
            <a:schemeClr val="accent3">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a:solidFill>
                  <a:prstClr val="black"/>
                </a:solidFill>
                <a:latin typeface="Century Schoolbook" panose="02040604050505020304" pitchFamily="18" charset="0"/>
              </a:rPr>
              <a:t>Randomized trial showed people remaining homeless had 1/3 higher hospitalizations &amp; hospital days, 1/4 higher ED visits than formerly chronically homeless, chronically ill housing tenants.</a:t>
            </a:r>
            <a:r>
              <a:rPr lang="en-US" sz="1400" dirty="0">
                <a:solidFill>
                  <a:prstClr val="black"/>
                </a:solidFill>
                <a:latin typeface="Century Schoolbook" panose="02040604050505020304" pitchFamily="18" charset="0"/>
              </a:rPr>
              <a:t> </a:t>
            </a:r>
            <a:r>
              <a:rPr lang="en-US" sz="1400" i="1" dirty="0">
                <a:solidFill>
                  <a:prstClr val="black"/>
                </a:solidFill>
                <a:latin typeface="Century Schoolbook" panose="02040604050505020304" pitchFamily="18" charset="0"/>
              </a:rPr>
              <a:t>Journal of American Medical Association</a:t>
            </a:r>
            <a:r>
              <a:rPr lang="en-US" sz="1400" dirty="0">
                <a:solidFill>
                  <a:prstClr val="black"/>
                </a:solidFill>
                <a:latin typeface="Century Schoolbook" panose="02040604050505020304" pitchFamily="18" charset="0"/>
              </a:rPr>
              <a:t>.</a:t>
            </a:r>
          </a:p>
        </p:txBody>
      </p:sp>
      <p:sp>
        <p:nvSpPr>
          <p:cNvPr id="3" name="TextBox 2"/>
          <p:cNvSpPr txBox="1"/>
          <p:nvPr/>
        </p:nvSpPr>
        <p:spPr>
          <a:xfrm>
            <a:off x="6438375" y="2310539"/>
            <a:ext cx="2417523" cy="3351848"/>
          </a:xfrm>
          <a:prstGeom prst="roundRect">
            <a:avLst/>
          </a:prstGeom>
          <a:solidFill>
            <a:schemeClr val="accent5">
              <a:lumMod val="20000"/>
              <a:lumOff val="80000"/>
            </a:schemeClr>
          </a:solidFill>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solidFill>
                  <a:prstClr val="black"/>
                </a:solidFill>
                <a:latin typeface="Century Schoolbook" panose="02040604050505020304" pitchFamily="18" charset="0"/>
              </a:rPr>
              <a:t>After 2 years in supportive housing, 100% reduction in hypertension crises, 30% decrease in rates of obesity, over 19% decrease in alcohol consumption. </a:t>
            </a:r>
          </a:p>
        </p:txBody>
      </p:sp>
    </p:spTree>
    <p:extLst>
      <p:ext uri="{BB962C8B-B14F-4D97-AF65-F5344CB8AC3E}">
        <p14:creationId xmlns:p14="http://schemas.microsoft.com/office/powerpoint/2010/main" val="3092888859"/>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xit" presetSubtype="0" fill="hold" grpId="1" nodeType="afterEffect">
                                  <p:stCondLst>
                                    <p:cond delay="2000"/>
                                  </p:stCondLst>
                                  <p:childTnLst>
                                    <p:animEffect transition="out" filter="fade">
                                      <p:cBhvr>
                                        <p:cTn id="10" dur="1750"/>
                                        <p:tgtEl>
                                          <p:spTgt spid="7"/>
                                        </p:tgtEl>
                                      </p:cBhvr>
                                    </p:animEffect>
                                    <p:set>
                                      <p:cBhvr>
                                        <p:cTn id="11" dur="1" fill="hold">
                                          <p:stCondLst>
                                            <p:cond delay="1749"/>
                                          </p:stCondLst>
                                        </p:cTn>
                                        <p:tgtEl>
                                          <p:spTgt spid="7"/>
                                        </p:tgtEl>
                                        <p:attrNameLst>
                                          <p:attrName>style.visibility</p:attrName>
                                        </p:attrNameLst>
                                      </p:cBhvr>
                                      <p:to>
                                        <p:strVal val="hidden"/>
                                      </p:to>
                                    </p:set>
                                  </p:childTnLst>
                                </p:cTn>
                              </p:par>
                            </p:childTnLst>
                          </p:cTn>
                        </p:par>
                        <p:par>
                          <p:cTn id="12" fill="hold">
                            <p:stCondLst>
                              <p:cond delay="475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250"/>
                            </p:stCondLst>
                            <p:childTnLst>
                              <p:par>
                                <p:cTn id="17" presetID="10" presetClass="entr" presetSubtype="0" fill="hold" grpId="0" nodeType="afterEffect">
                                  <p:stCondLst>
                                    <p:cond delay="175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250"/>
                                        <p:tgtEl>
                                          <p:spTgt spid="8"/>
                                        </p:tgtEl>
                                      </p:cBhvr>
                                    </p:animEffect>
                                  </p:childTnLst>
                                </p:cTn>
                              </p:par>
                            </p:childTnLst>
                          </p:cTn>
                        </p:par>
                        <p:par>
                          <p:cTn id="20" fill="hold">
                            <p:stCondLst>
                              <p:cond delay="8250"/>
                            </p:stCondLst>
                            <p:childTnLst>
                              <p:par>
                                <p:cTn id="21" presetID="10" presetClass="entr" presetSubtype="0" fill="hold" grpId="0" nodeType="afterEffect">
                                  <p:stCondLst>
                                    <p:cond delay="20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458200" cy="914400"/>
          </a:xfrm>
        </p:spPr>
        <p:txBody>
          <a:bodyPr/>
          <a:lstStyle/>
          <a:p>
            <a:r>
              <a:rPr lang="en-US" dirty="0"/>
              <a:t>Housing Models: 1980’s-’90’s </a:t>
            </a:r>
            <a:r>
              <a:rPr lang="en-US" i="1" u="sng" dirty="0"/>
              <a:t>(not subject to licensure)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9682864"/>
              </p:ext>
            </p:extLst>
          </p:nvPr>
        </p:nvGraphicFramePr>
        <p:xfrm>
          <a:off x="142164" y="1299432"/>
          <a:ext cx="8925635" cy="5048481"/>
        </p:xfrm>
        <a:graphic>
          <a:graphicData uri="http://schemas.openxmlformats.org/drawingml/2006/table">
            <a:tbl>
              <a:tblPr firstRow="1" firstCol="1" bandRow="1"/>
              <a:tblGrid>
                <a:gridCol w="1688633">
                  <a:extLst>
                    <a:ext uri="{9D8B030D-6E8A-4147-A177-3AD203B41FA5}">
                      <a16:colId xmlns:a16="http://schemas.microsoft.com/office/drawing/2014/main" val="20000"/>
                    </a:ext>
                  </a:extLst>
                </a:gridCol>
                <a:gridCol w="2291718">
                  <a:extLst>
                    <a:ext uri="{9D8B030D-6E8A-4147-A177-3AD203B41FA5}">
                      <a16:colId xmlns:a16="http://schemas.microsoft.com/office/drawing/2014/main" val="20001"/>
                    </a:ext>
                  </a:extLst>
                </a:gridCol>
                <a:gridCol w="2444498">
                  <a:extLst>
                    <a:ext uri="{9D8B030D-6E8A-4147-A177-3AD203B41FA5}">
                      <a16:colId xmlns:a16="http://schemas.microsoft.com/office/drawing/2014/main" val="20002"/>
                    </a:ext>
                  </a:extLst>
                </a:gridCol>
                <a:gridCol w="2500786">
                  <a:extLst>
                    <a:ext uri="{9D8B030D-6E8A-4147-A177-3AD203B41FA5}">
                      <a16:colId xmlns:a16="http://schemas.microsoft.com/office/drawing/2014/main" val="20003"/>
                    </a:ext>
                  </a:extLst>
                </a:gridCol>
              </a:tblGrid>
              <a:tr h="249014">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Model</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lnSpc>
                          <a:spcPct val="115000"/>
                        </a:lnSpc>
                        <a:spcBef>
                          <a:spcPts val="0"/>
                        </a:spcBef>
                        <a:spcAft>
                          <a:spcPts val="0"/>
                        </a:spcAft>
                      </a:pPr>
                      <a:r>
                        <a:rPr lang="en-US" sz="1800" dirty="0">
                          <a:solidFill>
                            <a:srgbClr val="FFFFFF"/>
                          </a:solidFill>
                          <a:effectLst/>
                          <a:latin typeface="Perpetua"/>
                          <a:ea typeface="Calibri"/>
                          <a:cs typeface="Times New Roman"/>
                        </a:rPr>
                        <a:t>Emergency Shelter</a:t>
                      </a:r>
                      <a:endParaRPr lang="en-US" sz="18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lnSpc>
                          <a:spcPct val="115000"/>
                        </a:lnSpc>
                        <a:spcBef>
                          <a:spcPts val="0"/>
                        </a:spcBef>
                        <a:spcAft>
                          <a:spcPts val="0"/>
                        </a:spcAft>
                      </a:pPr>
                      <a:r>
                        <a:rPr lang="en-US" sz="1800" dirty="0">
                          <a:solidFill>
                            <a:srgbClr val="FFFFFF"/>
                          </a:solidFill>
                          <a:effectLst/>
                          <a:latin typeface="Perpetua"/>
                          <a:ea typeface="Calibri"/>
                          <a:cs typeface="Times New Roman"/>
                        </a:rPr>
                        <a:t>Transitional Housing</a:t>
                      </a:r>
                      <a:endParaRPr lang="en-US" sz="18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lnSpc>
                          <a:spcPct val="115000"/>
                        </a:lnSpc>
                        <a:spcBef>
                          <a:spcPts val="0"/>
                        </a:spcBef>
                        <a:spcAft>
                          <a:spcPts val="0"/>
                        </a:spcAft>
                      </a:pPr>
                      <a:r>
                        <a:rPr lang="en-US" sz="1800" dirty="0">
                          <a:solidFill>
                            <a:srgbClr val="FFFFFF"/>
                          </a:solidFill>
                          <a:effectLst/>
                          <a:latin typeface="Perpetua"/>
                          <a:ea typeface="Calibri"/>
                          <a:cs typeface="Times New Roman"/>
                        </a:rPr>
                        <a:t>Affordable Housing</a:t>
                      </a:r>
                      <a:endParaRPr lang="en-US" sz="18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extLst>
                  <a:ext uri="{0D108BD9-81ED-4DB2-BD59-A6C34878D82A}">
                    <a16:rowId xmlns:a16="http://schemas.microsoft.com/office/drawing/2014/main" val="10000"/>
                  </a:ext>
                </a:extLst>
              </a:tr>
              <a:tr h="249014">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Cost</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0" marR="0">
                        <a:lnSpc>
                          <a:spcPct val="115000"/>
                        </a:lnSpc>
                        <a:spcBef>
                          <a:spcPts val="0"/>
                        </a:spcBef>
                        <a:spcAft>
                          <a:spcPts val="0"/>
                        </a:spcAft>
                      </a:pPr>
                      <a:r>
                        <a:rPr lang="en-US" sz="1700">
                          <a:effectLst/>
                          <a:latin typeface="Perpetua" panose="02020502060401020303" pitchFamily="18" charset="0"/>
                          <a:ea typeface="Calibri"/>
                          <a:cs typeface="Times New Roman"/>
                        </a:rPr>
                        <a:t>$$</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extLst>
                  <a:ext uri="{0D108BD9-81ED-4DB2-BD59-A6C34878D82A}">
                    <a16:rowId xmlns:a16="http://schemas.microsoft.com/office/drawing/2014/main" val="10001"/>
                  </a:ext>
                </a:extLst>
              </a:tr>
              <a:tr h="822960">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Duration</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Short-Term (1-180 Days)</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Medium-Term Subsidy, Length of Stay in Housing Limited to 6-24 Months</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0" marR="0">
                        <a:lnSpc>
                          <a:spcPct val="115000"/>
                        </a:lnSpc>
                        <a:spcBef>
                          <a:spcPts val="0"/>
                        </a:spcBef>
                        <a:spcAft>
                          <a:spcPts val="0"/>
                        </a:spcAft>
                      </a:pPr>
                      <a:r>
                        <a:rPr lang="en-US" sz="1700">
                          <a:effectLst/>
                          <a:latin typeface="Perpetua" panose="02020502060401020303" pitchFamily="18" charset="0"/>
                          <a:ea typeface="Calibri"/>
                          <a:cs typeface="Times New Roman"/>
                        </a:rPr>
                        <a:t>Long-Term Subsidy, No Limit on Length of Stay in Housing</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extLst>
                  <a:ext uri="{0D108BD9-81ED-4DB2-BD59-A6C34878D82A}">
                    <a16:rowId xmlns:a16="http://schemas.microsoft.com/office/drawing/2014/main" val="10002"/>
                  </a:ext>
                </a:extLst>
              </a:tr>
              <a:tr h="3486190">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Features</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Site-Based</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Immediate Access</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High-Barriers, Particularly for People with SUD</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Services Vary Greatly</a:t>
                      </a:r>
                    </a:p>
                    <a:p>
                      <a:pPr marL="274320" marR="0">
                        <a:lnSpc>
                          <a:spcPct val="115000"/>
                        </a:lnSpc>
                        <a:spcBef>
                          <a:spcPts val="0"/>
                        </a:spcBef>
                        <a:spcAft>
                          <a:spcPts val="0"/>
                        </a:spcAft>
                      </a:pPr>
                      <a:r>
                        <a:rPr lang="en-US" sz="1700" dirty="0">
                          <a:effectLst/>
                          <a:latin typeface="Perpetua" panose="02020502060401020303" pitchFamily="18" charset="0"/>
                          <a:ea typeface="Calibri"/>
                          <a:cs typeface="Times New Roman"/>
                        </a:rPr>
                        <a:t> </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Site-Based</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Must be “Ready”</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No High-Need Populations</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No Lease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Housing Contingent on Participation in Services</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Services: Job Training, Abstinence-Based</a:t>
                      </a:r>
                      <a:r>
                        <a:rPr lang="en-US" sz="1700" baseline="0" dirty="0">
                          <a:effectLst/>
                          <a:latin typeface="Perpetua" panose="02020502060401020303" pitchFamily="18" charset="0"/>
                          <a:ea typeface="Calibri"/>
                          <a:cs typeface="Times New Roman"/>
                        </a:rPr>
                        <a:t> SUD Treatment</a:t>
                      </a:r>
                      <a:endParaRPr lang="en-US" sz="1700" dirty="0">
                        <a:effectLst/>
                        <a:latin typeface="Perpetua" panose="02020502060401020303" pitchFamily="18" charset="0"/>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Site-Based (i.e.,</a:t>
                      </a:r>
                      <a:r>
                        <a:rPr lang="en-US" sz="1700" baseline="0" dirty="0">
                          <a:effectLst/>
                          <a:latin typeface="Perpetua" panose="02020502060401020303" pitchFamily="18" charset="0"/>
                          <a:ea typeface="Calibri"/>
                          <a:cs typeface="Times New Roman"/>
                        </a:rPr>
                        <a:t> </a:t>
                      </a:r>
                      <a:r>
                        <a:rPr lang="en-US" sz="1700" dirty="0">
                          <a:effectLst/>
                          <a:latin typeface="Perpetua" panose="02020502060401020303" pitchFamily="18" charset="0"/>
                          <a:ea typeface="Calibri"/>
                          <a:cs typeface="Times New Roman"/>
                        </a:rPr>
                        <a:t>tax credits) &amp; Scattered Site (HUD</a:t>
                      </a:r>
                      <a:r>
                        <a:rPr lang="en-US" sz="1700" baseline="0" dirty="0">
                          <a:effectLst/>
                          <a:latin typeface="Perpetua" panose="02020502060401020303" pitchFamily="18" charset="0"/>
                          <a:ea typeface="Calibri"/>
                          <a:cs typeface="Times New Roman"/>
                        </a:rPr>
                        <a:t> §§ 8, 811, 202</a:t>
                      </a:r>
                      <a:r>
                        <a:rPr lang="en-US" sz="1700" dirty="0">
                          <a:effectLst/>
                          <a:latin typeface="Perpetua" panose="02020502060401020303" pitchFamily="18" charset="0"/>
                          <a:ea typeface="Calibri"/>
                          <a:cs typeface="Times New Roman"/>
                        </a:rPr>
                        <a:t>)</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Lease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Apply, Meet Background Check, Waiting List</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Services: Site Amenities</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Income Targeting for Site Based Often Above Poverty</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extLst>
                  <a:ext uri="{0D108BD9-81ED-4DB2-BD59-A6C34878D82A}">
                    <a16:rowId xmlns:a16="http://schemas.microsoft.com/office/drawing/2014/main" val="10003"/>
                  </a:ext>
                </a:extLst>
              </a:tr>
            </a:tbl>
          </a:graphicData>
        </a:graphic>
      </p:graphicFrame>
      <p:pic>
        <p:nvPicPr>
          <p:cNvPr id="7" name="Picture 1" descr="Image of a pers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5129" y="5181600"/>
            <a:ext cx="716658" cy="120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9" name="Picture 1" descr="Image of a pers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0" y="5170868"/>
            <a:ext cx="716658" cy="120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a:extLst>
              <a:ext uri="{C183D7F6-B498-43B3-948B-1728B52AA6E4}">
                <adec:decorative xmlns:adec="http://schemas.microsoft.com/office/drawing/2017/decorative" val="1"/>
              </a:ext>
            </a:extLst>
          </p:cNvPr>
          <p:cNvSpPr/>
          <p:nvPr/>
        </p:nvSpPr>
        <p:spPr bwMode="auto">
          <a:xfrm>
            <a:off x="4145658" y="5943600"/>
            <a:ext cx="1035942" cy="2286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8" name="Right Arrow 7">
            <a:extLst>
              <a:ext uri="{C183D7F6-B498-43B3-948B-1728B52AA6E4}">
                <adec:decorative xmlns:adec="http://schemas.microsoft.com/office/drawing/2017/decorative" val="1"/>
              </a:ext>
            </a:extLst>
          </p:cNvPr>
          <p:cNvSpPr/>
          <p:nvPr/>
        </p:nvSpPr>
        <p:spPr bwMode="auto">
          <a:xfrm>
            <a:off x="2190216" y="5943600"/>
            <a:ext cx="1035942" cy="2286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2050" name="Picture 2" descr="Image of a person with a graduation cap and gown on"/>
          <p:cNvPicPr>
            <a:picLocks noChangeAspect="1" noChangeArrowheads="1"/>
          </p:cNvPicPr>
          <p:nvPr/>
        </p:nvPicPr>
        <p:blipFill rotWithShape="1">
          <a:blip r:embed="rId3">
            <a:extLst>
              <a:ext uri="{28A0092B-C50C-407E-A947-70E740481C1C}">
                <a14:useLocalDpi xmlns:a14="http://schemas.microsoft.com/office/drawing/2010/main" val="0"/>
              </a:ext>
            </a:extLst>
          </a:blip>
          <a:srcRect l="44965"/>
          <a:stretch/>
        </p:blipFill>
        <p:spPr bwMode="auto">
          <a:xfrm flipH="1">
            <a:off x="6296090" y="5170868"/>
            <a:ext cx="612682" cy="120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477423"/>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1" presetClass="exit" presetSubtype="0" fill="hold" nodeType="clickEffect">
                                  <p:stCondLst>
                                    <p:cond delay="0"/>
                                  </p:stCondLst>
                                  <p:childTnLst>
                                    <p:anim calcmode="lin" valueType="num">
                                      <p:cBhvr>
                                        <p:cTn id="16" dur="1000"/>
                                        <p:tgtEl>
                                          <p:spTgt spid="2049"/>
                                        </p:tgtEl>
                                        <p:attrNameLst>
                                          <p:attrName>ppt_w</p:attrName>
                                        </p:attrNameLst>
                                      </p:cBhvr>
                                      <p:tavLst>
                                        <p:tav tm="0">
                                          <p:val>
                                            <p:strVal val="ppt_w"/>
                                          </p:val>
                                        </p:tav>
                                        <p:tav tm="100000">
                                          <p:val>
                                            <p:fltVal val="0"/>
                                          </p:val>
                                        </p:tav>
                                      </p:tavLst>
                                    </p:anim>
                                    <p:anim calcmode="lin" valueType="num">
                                      <p:cBhvr>
                                        <p:cTn id="17" dur="1000"/>
                                        <p:tgtEl>
                                          <p:spTgt spid="2049"/>
                                        </p:tgtEl>
                                        <p:attrNameLst>
                                          <p:attrName>ppt_h</p:attrName>
                                        </p:attrNameLst>
                                      </p:cBhvr>
                                      <p:tavLst>
                                        <p:tav tm="0">
                                          <p:val>
                                            <p:strVal val="ppt_h"/>
                                          </p:val>
                                        </p:tav>
                                        <p:tav tm="100000">
                                          <p:val>
                                            <p:fltVal val="0"/>
                                          </p:val>
                                        </p:tav>
                                      </p:tavLst>
                                    </p:anim>
                                    <p:anim calcmode="lin" valueType="num">
                                      <p:cBhvr>
                                        <p:cTn id="18" dur="1000"/>
                                        <p:tgtEl>
                                          <p:spTgt spid="2049"/>
                                        </p:tgtEl>
                                        <p:attrNameLst>
                                          <p:attrName>style.rotation</p:attrName>
                                        </p:attrNameLst>
                                      </p:cBhvr>
                                      <p:tavLst>
                                        <p:tav tm="0">
                                          <p:val>
                                            <p:fltVal val="0"/>
                                          </p:val>
                                        </p:tav>
                                        <p:tav tm="100000">
                                          <p:val>
                                            <p:fltVal val="90"/>
                                          </p:val>
                                        </p:tav>
                                      </p:tavLst>
                                    </p:anim>
                                    <p:animEffect transition="out" filter="fade">
                                      <p:cBhvr>
                                        <p:cTn id="19" dur="1000"/>
                                        <p:tgtEl>
                                          <p:spTgt spid="2049"/>
                                        </p:tgtEl>
                                      </p:cBhvr>
                                    </p:animEffect>
                                    <p:set>
                                      <p:cBhvr>
                                        <p:cTn id="20" dur="1" fill="hold">
                                          <p:stCondLst>
                                            <p:cond delay="999"/>
                                          </p:stCondLst>
                                        </p:cTn>
                                        <p:tgtEl>
                                          <p:spTgt spid="2049"/>
                                        </p:tgtEl>
                                        <p:attrNameLst>
                                          <p:attrName>style.visibility</p:attrName>
                                        </p:attrNameLst>
                                      </p:cBhvr>
                                      <p:to>
                                        <p:strVal val="hidden"/>
                                      </p:to>
                                    </p:set>
                                  </p:childTnLst>
                                </p:cTn>
                              </p:par>
                              <p:par>
                                <p:cTn id="21" presetID="16" presetClass="exit" presetSubtype="21" fill="hold" grpId="0" nodeType="withEffect">
                                  <p:stCondLst>
                                    <p:cond delay="0"/>
                                  </p:stCondLst>
                                  <p:childTnLst>
                                    <p:animEffect transition="out" filter="barn(inVertical)">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6" presetClass="exit" presetSubtype="0" fill="hold" nodeType="clickEffect">
                                  <p:stCondLst>
                                    <p:cond delay="0"/>
                                  </p:stCondLst>
                                  <p:childTnLst>
                                    <p:animEffect transition="out" filter="wipe(down)">
                                      <p:cBhvr>
                                        <p:cTn id="27" dur="180" accel="50000">
                                          <p:stCondLst>
                                            <p:cond delay="1820"/>
                                          </p:stCondLst>
                                        </p:cTn>
                                        <p:tgtEl>
                                          <p:spTgt spid="2050"/>
                                        </p:tgtEl>
                                      </p:cBhvr>
                                    </p:animEffect>
                                    <p:anim calcmode="lin" valueType="num">
                                      <p:cBhvr>
                                        <p:cTn id="28" dur="1822" tmFilter="0,0; 0.14,0.31; 0.43,0.73; 0.71,0.91; 1.0,1.0">
                                          <p:stCondLst>
                                            <p:cond delay="0"/>
                                          </p:stCondLst>
                                        </p:cTn>
                                        <p:tgtEl>
                                          <p:spTgt spid="2050"/>
                                        </p:tgtEl>
                                        <p:attrNameLst>
                                          <p:attrName>ppt_x</p:attrName>
                                        </p:attrNameLst>
                                      </p:cBhvr>
                                      <p:tavLst>
                                        <p:tav tm="0">
                                          <p:val>
                                            <p:strVal val="ppt_x"/>
                                          </p:val>
                                        </p:tav>
                                        <p:tav tm="100000">
                                          <p:val>
                                            <p:strVal val="#ppt_x+0.25"/>
                                          </p:val>
                                        </p:tav>
                                      </p:tavLst>
                                    </p:anim>
                                    <p:anim calcmode="lin" valueType="num">
                                      <p:cBhvr>
                                        <p:cTn id="29" dur="178">
                                          <p:stCondLst>
                                            <p:cond delay="1822"/>
                                          </p:stCondLst>
                                        </p:cTn>
                                        <p:tgtEl>
                                          <p:spTgt spid="2050"/>
                                        </p:tgtEl>
                                        <p:attrNameLst>
                                          <p:attrName>ppt_x</p:attrName>
                                        </p:attrNameLst>
                                      </p:cBhvr>
                                      <p:tavLst>
                                        <p:tav tm="0">
                                          <p:val>
                                            <p:strVal val="ppt_x"/>
                                          </p:val>
                                        </p:tav>
                                        <p:tav tm="100000">
                                          <p:val>
                                            <p:strVal val="ppt_x"/>
                                          </p:val>
                                        </p:tav>
                                      </p:tavLst>
                                    </p:anim>
                                    <p:anim calcmode="lin" valueType="num">
                                      <p:cBhvr>
                                        <p:cTn id="30" dur="664" tmFilter="0.0,0.0;0.25,0.07;0.50,0.2;0.75,0.467;1.0,1.0">
                                          <p:stCondLst>
                                            <p:cond delay="0"/>
                                          </p:stCondLst>
                                        </p:cTn>
                                        <p:tgtEl>
                                          <p:spTgt spid="205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1" dur="664" tmFilter="0, 0; 0.125,0.2665; 0.25,0.4; 0.375,0.465; 0.5,0.5;  0.625,0.535; 0.75,0.6; 0.875,0.7335; 1,1">
                                          <p:stCondLst>
                                            <p:cond delay="664"/>
                                          </p:stCondLst>
                                        </p:cTn>
                                        <p:tgtEl>
                                          <p:spTgt spid="205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2" dur="332" tmFilter="0, 0; 0.125,0.2665; 0.25,0.4; 0.375,0.465; 0.5,0.5;  0.625,0.535; 0.75,0.6; 0.875,0.7335; 1,1">
                                          <p:stCondLst>
                                            <p:cond delay="1324"/>
                                          </p:stCondLst>
                                        </p:cTn>
                                        <p:tgtEl>
                                          <p:spTgt spid="205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3" dur="164" tmFilter="0, 0; 0.125,0.2665; 0.25,0.4; 0.375,0.465; 0.5,0.5;  0.625,0.535; 0.75,0.6; 0.875,0.7335; 1,1">
                                          <p:stCondLst>
                                            <p:cond delay="1656"/>
                                          </p:stCondLst>
                                        </p:cTn>
                                        <p:tgtEl>
                                          <p:spTgt spid="205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4" dur="180" accel="50000">
                                          <p:stCondLst>
                                            <p:cond delay="1820"/>
                                          </p:stCondLst>
                                        </p:cTn>
                                        <p:tgtEl>
                                          <p:spTgt spid="2050"/>
                                        </p:tgtEl>
                                        <p:attrNameLst>
                                          <p:attrName>ppt_y</p:attrName>
                                        </p:attrNameLst>
                                      </p:cBhvr>
                                      <p:tavLst>
                                        <p:tav tm="0">
                                          <p:val>
                                            <p:strVal val="ppt_y"/>
                                          </p:val>
                                        </p:tav>
                                        <p:tav tm="100000">
                                          <p:val>
                                            <p:strVal val="ppt_y+ppt_h"/>
                                          </p:val>
                                        </p:tav>
                                      </p:tavLst>
                                    </p:anim>
                                    <p:animScale>
                                      <p:cBhvr>
                                        <p:cTn id="35" dur="26">
                                          <p:stCondLst>
                                            <p:cond delay="620"/>
                                          </p:stCondLst>
                                        </p:cTn>
                                        <p:tgtEl>
                                          <p:spTgt spid="2050"/>
                                        </p:tgtEl>
                                      </p:cBhvr>
                                      <p:to x="100000" y="60000"/>
                                    </p:animScale>
                                    <p:animScale>
                                      <p:cBhvr>
                                        <p:cTn id="36" dur="166" decel="50000">
                                          <p:stCondLst>
                                            <p:cond delay="646"/>
                                          </p:stCondLst>
                                        </p:cTn>
                                        <p:tgtEl>
                                          <p:spTgt spid="2050"/>
                                        </p:tgtEl>
                                      </p:cBhvr>
                                      <p:to x="100000" y="100000"/>
                                    </p:animScale>
                                    <p:animScale>
                                      <p:cBhvr>
                                        <p:cTn id="37" dur="26">
                                          <p:stCondLst>
                                            <p:cond delay="1312"/>
                                          </p:stCondLst>
                                        </p:cTn>
                                        <p:tgtEl>
                                          <p:spTgt spid="2050"/>
                                        </p:tgtEl>
                                      </p:cBhvr>
                                      <p:to x="100000" y="80000"/>
                                    </p:animScale>
                                    <p:animScale>
                                      <p:cBhvr>
                                        <p:cTn id="38" dur="166" decel="50000">
                                          <p:stCondLst>
                                            <p:cond delay="1338"/>
                                          </p:stCondLst>
                                        </p:cTn>
                                        <p:tgtEl>
                                          <p:spTgt spid="2050"/>
                                        </p:tgtEl>
                                      </p:cBhvr>
                                      <p:to x="100000" y="100000"/>
                                    </p:animScale>
                                    <p:animScale>
                                      <p:cBhvr>
                                        <p:cTn id="39" dur="26">
                                          <p:stCondLst>
                                            <p:cond delay="1642"/>
                                          </p:stCondLst>
                                        </p:cTn>
                                        <p:tgtEl>
                                          <p:spTgt spid="2050"/>
                                        </p:tgtEl>
                                      </p:cBhvr>
                                      <p:to x="100000" y="90000"/>
                                    </p:animScale>
                                    <p:animScale>
                                      <p:cBhvr>
                                        <p:cTn id="40" dur="166" decel="50000">
                                          <p:stCondLst>
                                            <p:cond delay="1668"/>
                                          </p:stCondLst>
                                        </p:cTn>
                                        <p:tgtEl>
                                          <p:spTgt spid="2050"/>
                                        </p:tgtEl>
                                      </p:cBhvr>
                                      <p:to x="100000" y="100000"/>
                                    </p:animScale>
                                    <p:animScale>
                                      <p:cBhvr>
                                        <p:cTn id="41" dur="26">
                                          <p:stCondLst>
                                            <p:cond delay="1808"/>
                                          </p:stCondLst>
                                        </p:cTn>
                                        <p:tgtEl>
                                          <p:spTgt spid="2050"/>
                                        </p:tgtEl>
                                      </p:cBhvr>
                                      <p:to x="100000" y="95000"/>
                                    </p:animScale>
                                    <p:animScale>
                                      <p:cBhvr>
                                        <p:cTn id="42" dur="166" decel="50000">
                                          <p:stCondLst>
                                            <p:cond delay="1834"/>
                                          </p:stCondLst>
                                        </p:cTn>
                                        <p:tgtEl>
                                          <p:spTgt spid="2050"/>
                                        </p:tgtEl>
                                      </p:cBhvr>
                                      <p:to x="100000" y="100000"/>
                                    </p:animScale>
                                    <p:set>
                                      <p:cBhvr>
                                        <p:cTn id="43" dur="1" fill="hold">
                                          <p:stCondLst>
                                            <p:cond delay="19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Housing Models: 1990’s-Present (evolving)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8093830"/>
              </p:ext>
            </p:extLst>
          </p:nvPr>
        </p:nvGraphicFramePr>
        <p:xfrm>
          <a:off x="152400" y="1295400"/>
          <a:ext cx="8762999" cy="5409439"/>
        </p:xfrm>
        <a:graphic>
          <a:graphicData uri="http://schemas.openxmlformats.org/drawingml/2006/table">
            <a:tbl>
              <a:tblPr firstRow="1" firstCol="1" bandRow="1"/>
              <a:tblGrid>
                <a:gridCol w="1657864">
                  <a:extLst>
                    <a:ext uri="{9D8B030D-6E8A-4147-A177-3AD203B41FA5}">
                      <a16:colId xmlns:a16="http://schemas.microsoft.com/office/drawing/2014/main" val="20000"/>
                    </a:ext>
                  </a:extLst>
                </a:gridCol>
                <a:gridCol w="2249960">
                  <a:extLst>
                    <a:ext uri="{9D8B030D-6E8A-4147-A177-3AD203B41FA5}">
                      <a16:colId xmlns:a16="http://schemas.microsoft.com/office/drawing/2014/main" val="20001"/>
                    </a:ext>
                  </a:extLst>
                </a:gridCol>
                <a:gridCol w="2399956">
                  <a:extLst>
                    <a:ext uri="{9D8B030D-6E8A-4147-A177-3AD203B41FA5}">
                      <a16:colId xmlns:a16="http://schemas.microsoft.com/office/drawing/2014/main" val="20002"/>
                    </a:ext>
                  </a:extLst>
                </a:gridCol>
                <a:gridCol w="2455219">
                  <a:extLst>
                    <a:ext uri="{9D8B030D-6E8A-4147-A177-3AD203B41FA5}">
                      <a16:colId xmlns:a16="http://schemas.microsoft.com/office/drawing/2014/main" val="20003"/>
                    </a:ext>
                  </a:extLst>
                </a:gridCol>
              </a:tblGrid>
              <a:tr h="249014">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Model</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lnSpc>
                          <a:spcPct val="115000"/>
                        </a:lnSpc>
                        <a:spcBef>
                          <a:spcPts val="0"/>
                        </a:spcBef>
                        <a:spcAft>
                          <a:spcPts val="0"/>
                        </a:spcAft>
                      </a:pPr>
                      <a:r>
                        <a:rPr lang="en-US" sz="1800" dirty="0">
                          <a:solidFill>
                            <a:srgbClr val="FFFFFF"/>
                          </a:solidFill>
                          <a:effectLst/>
                          <a:latin typeface="Perpetua" panose="02020502060401020303" pitchFamily="18" charset="0"/>
                          <a:ea typeface="Calibri"/>
                          <a:cs typeface="Times New Roman"/>
                        </a:rPr>
                        <a:t>Rapid Re-Housing</a:t>
                      </a:r>
                      <a:endParaRPr lang="en-US" sz="1800" dirty="0">
                        <a:effectLst/>
                        <a:latin typeface="Perpetua" panose="02020502060401020303"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lnSpc>
                          <a:spcPct val="115000"/>
                        </a:lnSpc>
                        <a:spcBef>
                          <a:spcPts val="0"/>
                        </a:spcBef>
                        <a:spcAft>
                          <a:spcPts val="0"/>
                        </a:spcAft>
                      </a:pPr>
                      <a:r>
                        <a:rPr lang="en-US" sz="1800" dirty="0">
                          <a:solidFill>
                            <a:srgbClr val="FFFFFF"/>
                          </a:solidFill>
                          <a:effectLst/>
                          <a:latin typeface="Perpetua" panose="02020502060401020303" pitchFamily="18" charset="0"/>
                          <a:ea typeface="Calibri"/>
                          <a:cs typeface="Times New Roman"/>
                        </a:rPr>
                        <a:t>Permanent Supportive Housing</a:t>
                      </a:r>
                      <a:endParaRPr lang="en-US" sz="1800" dirty="0">
                        <a:effectLst/>
                        <a:latin typeface="Perpetua" panose="02020502060401020303" pitchFamily="18"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gn="ctr">
                        <a:lnSpc>
                          <a:spcPct val="115000"/>
                        </a:lnSpc>
                        <a:spcBef>
                          <a:spcPts val="0"/>
                        </a:spcBef>
                        <a:spcAft>
                          <a:spcPts val="0"/>
                        </a:spcAft>
                      </a:pPr>
                      <a:r>
                        <a:rPr lang="en-US" sz="1800" dirty="0">
                          <a:solidFill>
                            <a:srgbClr val="FFFFFF"/>
                          </a:solidFill>
                          <a:effectLst/>
                          <a:latin typeface="Perpetua"/>
                          <a:ea typeface="Calibri"/>
                          <a:cs typeface="Times New Roman"/>
                        </a:rPr>
                        <a:t>Affordable Housing</a:t>
                      </a:r>
                      <a:endParaRPr lang="en-US" sz="18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extLst>
                  <a:ext uri="{0D108BD9-81ED-4DB2-BD59-A6C34878D82A}">
                    <a16:rowId xmlns:a16="http://schemas.microsoft.com/office/drawing/2014/main" val="10000"/>
                  </a:ext>
                </a:extLst>
              </a:tr>
              <a:tr h="249014">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Cost</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0" marR="0">
                        <a:lnSpc>
                          <a:spcPct val="115000"/>
                        </a:lnSpc>
                        <a:spcBef>
                          <a:spcPts val="0"/>
                        </a:spcBef>
                        <a:spcAft>
                          <a:spcPts val="0"/>
                        </a:spcAft>
                      </a:pPr>
                      <a:r>
                        <a:rPr lang="en-US" sz="1700">
                          <a:effectLst/>
                          <a:latin typeface="Perpetua" panose="02020502060401020303" pitchFamily="18" charset="0"/>
                          <a:ea typeface="Calibri"/>
                          <a:cs typeface="Times New Roman"/>
                        </a:rPr>
                        <a:t>$$</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extLst>
                  <a:ext uri="{0D108BD9-81ED-4DB2-BD59-A6C34878D82A}">
                    <a16:rowId xmlns:a16="http://schemas.microsoft.com/office/drawing/2014/main" val="10001"/>
                  </a:ext>
                </a:extLst>
              </a:tr>
              <a:tr h="822960">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Duration</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Short- &amp; Medium-Term Subsidy, No Limit on Length of Stay in Housing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700" dirty="0">
                          <a:effectLst/>
                          <a:latin typeface="Perpetua" panose="02020502060401020303" pitchFamily="18" charset="0"/>
                          <a:ea typeface="Calibri"/>
                          <a:cs typeface="Times New Roman"/>
                        </a:rPr>
                        <a:t>Long-Term Subsidy, No Limit on Length of Stay (focused on permanency)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0" marR="0">
                        <a:lnSpc>
                          <a:spcPct val="115000"/>
                        </a:lnSpc>
                        <a:spcBef>
                          <a:spcPts val="0"/>
                        </a:spcBef>
                        <a:spcAft>
                          <a:spcPts val="0"/>
                        </a:spcAft>
                      </a:pPr>
                      <a:r>
                        <a:rPr lang="en-US" sz="1700">
                          <a:effectLst/>
                          <a:latin typeface="Perpetua" panose="02020502060401020303" pitchFamily="18" charset="0"/>
                          <a:ea typeface="Calibri"/>
                          <a:cs typeface="Times New Roman"/>
                        </a:rPr>
                        <a:t>Long-Term Subsidy, No Limit on Length of Stay in Housing</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extLst>
                  <a:ext uri="{0D108BD9-81ED-4DB2-BD59-A6C34878D82A}">
                    <a16:rowId xmlns:a16="http://schemas.microsoft.com/office/drawing/2014/main" val="10002"/>
                  </a:ext>
                </a:extLst>
              </a:tr>
              <a:tr h="3486190">
                <a:tc>
                  <a:txBody>
                    <a:bodyPr/>
                    <a:lstStyle/>
                    <a:p>
                      <a:pPr marL="0" marR="0" algn="ctr">
                        <a:lnSpc>
                          <a:spcPct val="115000"/>
                        </a:lnSpc>
                        <a:spcBef>
                          <a:spcPts val="0"/>
                        </a:spcBef>
                        <a:spcAft>
                          <a:spcPts val="0"/>
                        </a:spcAft>
                      </a:pPr>
                      <a:r>
                        <a:rPr lang="en-US" sz="2000" dirty="0">
                          <a:solidFill>
                            <a:srgbClr val="FFFFFF"/>
                          </a:solidFill>
                          <a:effectLst/>
                          <a:latin typeface="Perpetua"/>
                          <a:ea typeface="Calibri"/>
                          <a:cs typeface="Times New Roman"/>
                        </a:rPr>
                        <a:t>Features</a:t>
                      </a:r>
                      <a:endParaRPr lang="en-US" sz="2000" dirty="0">
                        <a:effectLst/>
                        <a:latin typeface="Calibri"/>
                        <a:ea typeface="Calibri"/>
                        <a:cs typeface="Times New Roman"/>
                      </a:endParaRP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Scattered Site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Lease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Services: Housing Location, Some Short-Term</a:t>
                      </a:r>
                      <a:r>
                        <a:rPr lang="en-US" sz="1700" baseline="0" dirty="0">
                          <a:effectLst/>
                          <a:latin typeface="Perpetua" panose="02020502060401020303" pitchFamily="18" charset="0"/>
                          <a:ea typeface="Calibri"/>
                          <a:cs typeface="Times New Roman"/>
                        </a:rPr>
                        <a:t> </a:t>
                      </a:r>
                      <a:r>
                        <a:rPr lang="en-US" sz="1700" dirty="0">
                          <a:effectLst/>
                          <a:latin typeface="Perpetua" panose="02020502060401020303" pitchFamily="18" charset="0"/>
                          <a:ea typeface="Calibri"/>
                          <a:cs typeface="Times New Roman"/>
                        </a:rPr>
                        <a:t>Case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Site-Based &amp; Scattered Site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Lease </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Low-Barrier (Harm Reduction, Criminal</a:t>
                      </a:r>
                      <a:r>
                        <a:rPr lang="en-US" sz="1700" baseline="0" dirty="0">
                          <a:effectLst/>
                          <a:latin typeface="Perpetua" panose="02020502060401020303" pitchFamily="18" charset="0"/>
                          <a:ea typeface="Calibri"/>
                          <a:cs typeface="Times New Roman"/>
                        </a:rPr>
                        <a:t> Record, </a:t>
                      </a:r>
                      <a:r>
                        <a:rPr lang="en-US" sz="1700" dirty="0">
                          <a:effectLst/>
                          <a:latin typeface="Perpetua" panose="02020502060401020303" pitchFamily="18" charset="0"/>
                          <a:ea typeface="Calibri"/>
                          <a:cs typeface="Times New Roman"/>
                        </a:rPr>
                        <a:t>Ltd.</a:t>
                      </a:r>
                      <a:r>
                        <a:rPr lang="en-US" sz="1700" baseline="0" dirty="0">
                          <a:effectLst/>
                          <a:latin typeface="Perpetua" panose="02020502060401020303" pitchFamily="18" charset="0"/>
                          <a:ea typeface="Calibri"/>
                          <a:cs typeface="Times New Roman"/>
                        </a:rPr>
                        <a:t> Background Check</a:t>
                      </a:r>
                      <a:r>
                        <a:rPr lang="en-US" sz="1700" dirty="0">
                          <a:effectLst/>
                          <a:latin typeface="Perpetua" panose="02020502060401020303" pitchFamily="18" charset="0"/>
                          <a:ea typeface="Calibri"/>
                          <a:cs typeface="Times New Roman"/>
                        </a:rPr>
                        <a:t>)</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Services: Housing &amp; Health Stability (Case Management, Money &amp; Med. Management, Benefits Advocacy,  etc.)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Site-Based &amp; Scattered Site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Lease</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Apply, Meet Background Check, Waiting List</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Services: Site Amenities</a:t>
                      </a:r>
                    </a:p>
                    <a:p>
                      <a:pPr marL="342900" marR="0" lvl="0" indent="-342900">
                        <a:lnSpc>
                          <a:spcPct val="115000"/>
                        </a:lnSpc>
                        <a:spcBef>
                          <a:spcPts val="0"/>
                        </a:spcBef>
                        <a:spcAft>
                          <a:spcPts val="0"/>
                        </a:spcAft>
                        <a:buFont typeface="Symbol"/>
                        <a:buChar char=""/>
                      </a:pPr>
                      <a:r>
                        <a:rPr lang="en-US" sz="1700" dirty="0">
                          <a:effectLst/>
                          <a:latin typeface="Perpetua" panose="02020502060401020303" pitchFamily="18" charset="0"/>
                          <a:ea typeface="Calibri"/>
                          <a:cs typeface="Times New Roman"/>
                        </a:rPr>
                        <a:t>Income Targeting for Site Based Often Above Poverty</a:t>
                      </a:r>
                    </a:p>
                  </a:txBody>
                  <a:tcPr marL="68378" marR="683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BC96"/>
                    </a:solidFill>
                  </a:tcPr>
                </a:tc>
                <a:extLst>
                  <a:ext uri="{0D108BD9-81ED-4DB2-BD59-A6C34878D82A}">
                    <a16:rowId xmlns:a16="http://schemas.microsoft.com/office/drawing/2014/main" val="10003"/>
                  </a:ext>
                </a:extLst>
              </a:tr>
            </a:tbl>
          </a:graphicData>
        </a:graphic>
      </p:graphicFrame>
      <p:pic>
        <p:nvPicPr>
          <p:cNvPr id="3074" name="Picture 2" descr="Image of a person with a graduation cap and gown on"/>
          <p:cNvPicPr>
            <a:picLocks noChangeAspect="1" noChangeArrowheads="1"/>
          </p:cNvPicPr>
          <p:nvPr/>
        </p:nvPicPr>
        <p:blipFill rotWithShape="1">
          <a:blip r:embed="rId2">
            <a:extLst>
              <a:ext uri="{28A0092B-C50C-407E-A947-70E740481C1C}">
                <a14:useLocalDpi xmlns:a14="http://schemas.microsoft.com/office/drawing/2010/main" val="0"/>
              </a:ext>
            </a:extLst>
          </a:blip>
          <a:srcRect l="54540" r="27801" b="48742"/>
          <a:stretch/>
        </p:blipFill>
        <p:spPr bwMode="auto">
          <a:xfrm>
            <a:off x="1905000" y="5499463"/>
            <a:ext cx="603160" cy="1228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descr="Image of a person with a graduation cap and gown 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699" y="5486400"/>
            <a:ext cx="603250"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8154406"/>
      </p:ext>
    </p:extLst>
  </p:cSld>
  <p:clrMapOvr>
    <a:masterClrMapping/>
  </p:clrMapOvr>
  <p:transition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fade">
                                      <p:cBhvr>
                                        <p:cTn id="1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124" y="548469"/>
            <a:ext cx="6843822" cy="533400"/>
          </a:xfrm>
        </p:spPr>
        <p:txBody>
          <a:bodyPr/>
          <a:lstStyle/>
          <a:p>
            <a:r>
              <a:rPr lang="en-US" dirty="0"/>
              <a:t>What is Supportive Housing?</a:t>
            </a:r>
          </a:p>
        </p:txBody>
      </p:sp>
      <p:sp>
        <p:nvSpPr>
          <p:cNvPr id="29" name="Rectangle 28"/>
          <p:cNvSpPr/>
          <p:nvPr/>
        </p:nvSpPr>
        <p:spPr>
          <a:xfrm>
            <a:off x="406400" y="1295400"/>
            <a:ext cx="8496300" cy="1323439"/>
          </a:xfrm>
          <a:prstGeom prst="rect">
            <a:avLst/>
          </a:prstGeom>
        </p:spPr>
        <p:txBody>
          <a:bodyPr wrap="square">
            <a:spAutoFit/>
          </a:bodyPr>
          <a:lstStyle/>
          <a:p>
            <a:pPr marL="119063" indent="0" algn="ctr">
              <a:buNone/>
            </a:pPr>
            <a:r>
              <a:rPr lang="en-US" sz="2000" b="1" dirty="0">
                <a:solidFill>
                  <a:srgbClr val="0081C6"/>
                </a:solidFill>
                <a:latin typeface="Century Schoolbook"/>
                <a:cs typeface="Century Schoolbook"/>
              </a:rPr>
              <a:t>Supportive housing is an evidence-based model that combines affordable housing with services that help tenants retain housing stability. </a:t>
            </a:r>
          </a:p>
          <a:p>
            <a:pPr algn="l"/>
            <a:endParaRPr lang="en-US" sz="2000" b="1" dirty="0">
              <a:solidFill>
                <a:srgbClr val="0064A4"/>
              </a:solidFill>
              <a:latin typeface="Century Schoolbook"/>
              <a:cs typeface="Century Schoolbook"/>
            </a:endParaRPr>
          </a:p>
        </p:txBody>
      </p:sp>
      <p:sp>
        <p:nvSpPr>
          <p:cNvPr id="26" name="Rectangle 25">
            <a:extLst>
              <a:ext uri="{C183D7F6-B498-43B3-948B-1728B52AA6E4}">
                <adec:decorative xmlns:adec="http://schemas.microsoft.com/office/drawing/2017/decorative" val="1"/>
              </a:ext>
            </a:extLst>
          </p:cNvPr>
          <p:cNvSpPr/>
          <p:nvPr/>
        </p:nvSpPr>
        <p:spPr>
          <a:xfrm>
            <a:off x="3581400" y="4419600"/>
            <a:ext cx="1371600" cy="369888"/>
          </a:xfrm>
          <a:prstGeom prst="rect">
            <a:avLst/>
          </a:prstGeom>
        </p:spPr>
        <p:txBody>
          <a:bodyPr>
            <a:spAutoFit/>
          </a:bodyPr>
          <a:lstStyle/>
          <a:p>
            <a:pPr>
              <a:lnSpc>
                <a:spcPct val="90000"/>
              </a:lnSpc>
              <a:defRPr/>
            </a:pPr>
            <a:r>
              <a:rPr lang="en-US" sz="2000" i="1" dirty="0">
                <a:solidFill>
                  <a:schemeClr val="tx1">
                    <a:lumMod val="65000"/>
                    <a:lumOff val="35000"/>
                  </a:schemeClr>
                </a:solidFill>
                <a:latin typeface="Arial Narrow" pitchFamily="34" charset="0"/>
              </a:rPr>
              <a:t> </a:t>
            </a:r>
            <a:endParaRPr lang="en-US" sz="2000" i="1" dirty="0">
              <a:solidFill>
                <a:schemeClr val="tx1">
                  <a:lumMod val="65000"/>
                  <a:lumOff val="35000"/>
                </a:schemeClr>
              </a:solidFill>
            </a:endParaRPr>
          </a:p>
        </p:txBody>
      </p:sp>
      <p:sp>
        <p:nvSpPr>
          <p:cNvPr id="27" name="Rectangle 26"/>
          <p:cNvSpPr/>
          <p:nvPr/>
        </p:nvSpPr>
        <p:spPr>
          <a:xfrm>
            <a:off x="152399" y="3293138"/>
            <a:ext cx="2153268" cy="2252924"/>
          </a:xfrm>
          <a:prstGeom prst="rect">
            <a:avLst/>
          </a:prstGeom>
        </p:spPr>
        <p:txBody>
          <a:bodyPr wrap="square">
            <a:spAutoFit/>
          </a:bodyPr>
          <a:lstStyle/>
          <a:p>
            <a:pPr>
              <a:lnSpc>
                <a:spcPct val="90000"/>
              </a:lnSpc>
              <a:defRPr/>
            </a:pPr>
            <a:r>
              <a:rPr lang="en-US" sz="1800" u="sng" dirty="0">
                <a:solidFill>
                  <a:schemeClr val="tx2">
                    <a:lumMod val="50000"/>
                  </a:schemeClr>
                </a:solidFill>
                <a:latin typeface="Century Schoolbook"/>
                <a:cs typeface="Century Schoolbook"/>
              </a:rPr>
              <a:t>Housing</a:t>
            </a:r>
            <a:r>
              <a:rPr lang="en-US" sz="1800" dirty="0">
                <a:solidFill>
                  <a:schemeClr val="tx2">
                    <a:lumMod val="50000"/>
                  </a:schemeClr>
                </a:solidFill>
                <a:latin typeface="Century Schoolbook"/>
                <a:cs typeface="Century Schoolbook"/>
              </a:rPr>
              <a:t>: </a:t>
            </a:r>
            <a:r>
              <a:rPr lang="en-US" sz="1800" i="1" dirty="0">
                <a:solidFill>
                  <a:schemeClr val="tx2">
                    <a:lumMod val="50000"/>
                  </a:schemeClr>
                </a:solidFill>
                <a:latin typeface="Century Schoolbook"/>
                <a:cs typeface="Century Schoolbook"/>
              </a:rPr>
              <a:t>Affordable</a:t>
            </a:r>
          </a:p>
          <a:p>
            <a:pPr>
              <a:lnSpc>
                <a:spcPct val="90000"/>
              </a:lnSpc>
              <a:defRPr/>
            </a:pPr>
            <a:r>
              <a:rPr lang="en-US" sz="1800" i="1" dirty="0">
                <a:solidFill>
                  <a:schemeClr val="tx2">
                    <a:lumMod val="50000"/>
                  </a:schemeClr>
                </a:solidFill>
                <a:latin typeface="Century Schoolbook"/>
                <a:cs typeface="Century Schoolbook"/>
              </a:rPr>
              <a:t>No limits on stay</a:t>
            </a:r>
          </a:p>
          <a:p>
            <a:pPr>
              <a:lnSpc>
                <a:spcPct val="90000"/>
              </a:lnSpc>
              <a:defRPr/>
            </a:pPr>
            <a:r>
              <a:rPr lang="en-US" sz="1800" b="1" i="1" dirty="0">
                <a:solidFill>
                  <a:schemeClr val="tx2">
                    <a:lumMod val="50000"/>
                  </a:schemeClr>
                </a:solidFill>
                <a:latin typeface="Century Schoolbook"/>
                <a:cs typeface="Century Schoolbook"/>
              </a:rPr>
              <a:t>Independent</a:t>
            </a:r>
          </a:p>
          <a:p>
            <a:pPr>
              <a:lnSpc>
                <a:spcPct val="90000"/>
              </a:lnSpc>
              <a:defRPr/>
            </a:pPr>
            <a:r>
              <a:rPr lang="en-US" i="1" dirty="0">
                <a:solidFill>
                  <a:schemeClr val="tx2">
                    <a:lumMod val="50000"/>
                  </a:schemeClr>
                </a:solidFill>
                <a:latin typeface="Century Schoolbook"/>
                <a:cs typeface="Century Schoolbook"/>
              </a:rPr>
              <a:t>Lease w/tenant protections</a:t>
            </a:r>
          </a:p>
          <a:p>
            <a:pPr>
              <a:lnSpc>
                <a:spcPct val="90000"/>
              </a:lnSpc>
              <a:defRPr/>
            </a:pPr>
            <a:r>
              <a:rPr lang="en-US" sz="2400" b="1" i="1" dirty="0">
                <a:solidFill>
                  <a:schemeClr val="tx2">
                    <a:lumMod val="50000"/>
                  </a:schemeClr>
                </a:solidFill>
                <a:latin typeface="Century Schoolbook"/>
                <a:cs typeface="Century Schoolbook"/>
              </a:rPr>
              <a:t>Not subject to licensure</a:t>
            </a:r>
          </a:p>
        </p:txBody>
      </p:sp>
      <p:sp>
        <p:nvSpPr>
          <p:cNvPr id="28" name="Rectangle 27"/>
          <p:cNvSpPr/>
          <p:nvPr/>
        </p:nvSpPr>
        <p:spPr>
          <a:xfrm>
            <a:off x="6851737" y="3582323"/>
            <a:ext cx="2063663" cy="1338828"/>
          </a:xfrm>
          <a:prstGeom prst="rect">
            <a:avLst/>
          </a:prstGeom>
        </p:spPr>
        <p:txBody>
          <a:bodyPr wrap="square">
            <a:spAutoFit/>
          </a:bodyPr>
          <a:lstStyle/>
          <a:p>
            <a:pPr algn="r">
              <a:lnSpc>
                <a:spcPct val="90000"/>
              </a:lnSpc>
              <a:defRPr/>
            </a:pPr>
            <a:r>
              <a:rPr lang="en-US" sz="1800" u="sng" dirty="0">
                <a:solidFill>
                  <a:schemeClr val="tx2">
                    <a:lumMod val="50000"/>
                  </a:schemeClr>
                </a:solidFill>
                <a:latin typeface="Century Schoolbook"/>
                <a:cs typeface="Century Schoolbook"/>
              </a:rPr>
              <a:t>Support</a:t>
            </a:r>
            <a:r>
              <a:rPr lang="en-US" sz="1800" dirty="0">
                <a:solidFill>
                  <a:schemeClr val="tx2">
                    <a:lumMod val="50000"/>
                  </a:schemeClr>
                </a:solidFill>
                <a:latin typeface="Century Schoolbook"/>
                <a:cs typeface="Century Schoolbook"/>
              </a:rPr>
              <a:t>:</a:t>
            </a:r>
          </a:p>
          <a:p>
            <a:pPr algn="r">
              <a:lnSpc>
                <a:spcPct val="90000"/>
              </a:lnSpc>
              <a:defRPr/>
            </a:pPr>
            <a:r>
              <a:rPr lang="en-US" sz="1800" i="1" dirty="0">
                <a:solidFill>
                  <a:schemeClr val="tx2">
                    <a:lumMod val="50000"/>
                  </a:schemeClr>
                </a:solidFill>
                <a:latin typeface="Century Schoolbook"/>
                <a:cs typeface="Century Schoolbook"/>
              </a:rPr>
              <a:t>Flexible</a:t>
            </a:r>
          </a:p>
          <a:p>
            <a:pPr algn="r">
              <a:lnSpc>
                <a:spcPct val="90000"/>
              </a:lnSpc>
              <a:defRPr/>
            </a:pPr>
            <a:r>
              <a:rPr lang="en-US" sz="1800" i="1" dirty="0">
                <a:solidFill>
                  <a:schemeClr val="tx2">
                    <a:lumMod val="50000"/>
                  </a:schemeClr>
                </a:solidFill>
                <a:latin typeface="Century Schoolbook"/>
                <a:cs typeface="Century Schoolbook"/>
              </a:rPr>
              <a:t>Voluntary</a:t>
            </a:r>
          </a:p>
          <a:p>
            <a:pPr algn="r">
              <a:lnSpc>
                <a:spcPct val="90000"/>
              </a:lnSpc>
              <a:defRPr/>
            </a:pPr>
            <a:r>
              <a:rPr lang="en-US" sz="1800" i="1" dirty="0">
                <a:solidFill>
                  <a:schemeClr val="tx2">
                    <a:lumMod val="50000"/>
                  </a:schemeClr>
                </a:solidFill>
                <a:latin typeface="Century Schoolbook"/>
                <a:cs typeface="Century Schoolbook"/>
              </a:rPr>
              <a:t>Tenant-centered</a:t>
            </a:r>
          </a:p>
          <a:p>
            <a:pPr algn="r">
              <a:lnSpc>
                <a:spcPct val="90000"/>
              </a:lnSpc>
              <a:defRPr/>
            </a:pPr>
            <a:r>
              <a:rPr lang="en-US" i="1" dirty="0">
                <a:solidFill>
                  <a:schemeClr val="tx2">
                    <a:lumMod val="50000"/>
                  </a:schemeClr>
                </a:solidFill>
                <a:latin typeface="Century Schoolbook"/>
                <a:cs typeface="Century Schoolbook"/>
              </a:rPr>
              <a:t>Face-to-Face</a:t>
            </a:r>
            <a:endParaRPr lang="en-US" sz="1800" i="1" dirty="0">
              <a:solidFill>
                <a:schemeClr val="tx2">
                  <a:lumMod val="50000"/>
                </a:schemeClr>
              </a:solidFill>
              <a:latin typeface="Century Schoolbook"/>
              <a:cs typeface="Century Schoolbook"/>
            </a:endParaRPr>
          </a:p>
        </p:txBody>
      </p:sp>
      <p:grpSp>
        <p:nvGrpSpPr>
          <p:cNvPr id="4" name="Group 3" descr="Affordable Housing flow chart"/>
          <p:cNvGrpSpPr/>
          <p:nvPr/>
        </p:nvGrpSpPr>
        <p:grpSpPr>
          <a:xfrm>
            <a:off x="702376" y="2286001"/>
            <a:ext cx="7651314" cy="4515657"/>
            <a:chOff x="406400" y="1929296"/>
            <a:chExt cx="7812567" cy="4711125"/>
          </a:xfrm>
        </p:grpSpPr>
        <p:sp>
          <p:nvSpPr>
            <p:cNvPr id="5" name="Rectangle 4"/>
            <p:cNvSpPr/>
            <p:nvPr/>
          </p:nvSpPr>
          <p:spPr>
            <a:xfrm>
              <a:off x="406400" y="2094610"/>
              <a:ext cx="7812567" cy="4481615"/>
            </a:xfrm>
            <a:prstGeom prst="rect">
              <a:avLst/>
            </a:prstGeom>
            <a:noFill/>
          </p:spPr>
        </p:sp>
        <p:sp>
          <p:nvSpPr>
            <p:cNvPr id="8" name="Freeform 7"/>
            <p:cNvSpPr/>
            <p:nvPr/>
          </p:nvSpPr>
          <p:spPr>
            <a:xfrm>
              <a:off x="3516763" y="5247799"/>
              <a:ext cx="1615834" cy="1392622"/>
            </a:xfrm>
            <a:custGeom>
              <a:avLst/>
              <a:gdLst>
                <a:gd name="connsiteX0" fmla="*/ 0 w 1406075"/>
                <a:gd name="connsiteY0" fmla="*/ 627394 h 1254788"/>
                <a:gd name="connsiteX1" fmla="*/ 703038 w 1406075"/>
                <a:gd name="connsiteY1" fmla="*/ 0 h 1254788"/>
                <a:gd name="connsiteX2" fmla="*/ 1406076 w 1406075"/>
                <a:gd name="connsiteY2" fmla="*/ 627394 h 1254788"/>
                <a:gd name="connsiteX3" fmla="*/ 703038 w 1406075"/>
                <a:gd name="connsiteY3" fmla="*/ 1254788 h 1254788"/>
                <a:gd name="connsiteX4" fmla="*/ 0 w 1406075"/>
                <a:gd name="connsiteY4" fmla="*/ 627394 h 1254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6075" h="1254788">
                  <a:moveTo>
                    <a:pt x="0" y="627394"/>
                  </a:moveTo>
                  <a:cubicBezTo>
                    <a:pt x="0" y="280894"/>
                    <a:pt x="314761" y="0"/>
                    <a:pt x="703038" y="0"/>
                  </a:cubicBezTo>
                  <a:cubicBezTo>
                    <a:pt x="1091315" y="0"/>
                    <a:pt x="1406076" y="280894"/>
                    <a:pt x="1406076" y="627394"/>
                  </a:cubicBezTo>
                  <a:cubicBezTo>
                    <a:pt x="1406076" y="973894"/>
                    <a:pt x="1091315" y="1254788"/>
                    <a:pt x="703038" y="1254788"/>
                  </a:cubicBezTo>
                  <a:cubicBezTo>
                    <a:pt x="314761" y="1254788"/>
                    <a:pt x="0" y="973894"/>
                    <a:pt x="0" y="627394"/>
                  </a:cubicBezTo>
                  <a:close/>
                </a:path>
              </a:pathLst>
            </a:custGeom>
            <a:solidFill>
              <a:schemeClr val="accent4">
                <a:lumMod val="50000"/>
              </a:schemeClr>
            </a:solidFill>
            <a:ln>
              <a:solidFill>
                <a:srgbClr val="73B632"/>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212900" tIns="190744" rIns="212900" bIns="190744" numCol="1" spcCol="1270" anchor="ctr" anchorCtr="0">
              <a:noAutofit/>
            </a:bodyPr>
            <a:lstStyle/>
            <a:p>
              <a:pPr lvl="0" algn="ctr" defTabSz="488950">
                <a:lnSpc>
                  <a:spcPct val="90000"/>
                </a:lnSpc>
                <a:spcBef>
                  <a:spcPct val="0"/>
                </a:spcBef>
                <a:spcAft>
                  <a:spcPct val="35000"/>
                </a:spcAft>
              </a:pPr>
              <a:r>
                <a:rPr lang="en-US" b="1" kern="1200" dirty="0">
                  <a:latin typeface="Century Schoolbook" pitchFamily="18" charset="0"/>
                </a:rPr>
                <a:t>Employ-</a:t>
              </a:r>
              <a:r>
                <a:rPr lang="en-US" b="1" kern="1200" dirty="0" err="1">
                  <a:latin typeface="Century Schoolbook" pitchFamily="18" charset="0"/>
                </a:rPr>
                <a:t>ment</a:t>
              </a:r>
              <a:r>
                <a:rPr lang="en-US" b="1" kern="1200" dirty="0">
                  <a:latin typeface="Century Schoolbook" pitchFamily="18" charset="0"/>
                </a:rPr>
                <a:t> Services</a:t>
              </a:r>
            </a:p>
          </p:txBody>
        </p:sp>
        <p:sp>
          <p:nvSpPr>
            <p:cNvPr id="9" name="Freeform 8"/>
            <p:cNvSpPr/>
            <p:nvPr/>
          </p:nvSpPr>
          <p:spPr>
            <a:xfrm rot="19800000">
              <a:off x="5007075" y="3886250"/>
              <a:ext cx="118301" cy="28428"/>
            </a:xfrm>
            <a:custGeom>
              <a:avLst/>
              <a:gdLst>
                <a:gd name="connsiteX0" fmla="*/ 0 w 118301"/>
                <a:gd name="connsiteY0" fmla="*/ 14214 h 28428"/>
                <a:gd name="connsiteX1" fmla="*/ 118301 w 118301"/>
                <a:gd name="connsiteY1" fmla="*/ 14214 h 28428"/>
              </a:gdLst>
              <a:ahLst/>
              <a:cxnLst>
                <a:cxn ang="0">
                  <a:pos x="connsiteX0" y="connsiteY0"/>
                </a:cxn>
                <a:cxn ang="0">
                  <a:pos x="connsiteX1" y="connsiteY1"/>
                </a:cxn>
              </a:cxnLst>
              <a:rect l="l" t="t" r="r" b="b"/>
              <a:pathLst>
                <a:path w="118301" h="28428">
                  <a:moveTo>
                    <a:pt x="0" y="14214"/>
                  </a:moveTo>
                  <a:lnTo>
                    <a:pt x="118301"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68892" tIns="11257" rIns="68893" bIns="11255"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10" name="Freeform 9"/>
            <p:cNvSpPr/>
            <p:nvPr/>
          </p:nvSpPr>
          <p:spPr>
            <a:xfrm>
              <a:off x="3585673" y="1929296"/>
              <a:ext cx="1485035" cy="1407067"/>
            </a:xfrm>
            <a:custGeom>
              <a:avLst/>
              <a:gdLst>
                <a:gd name="connsiteX0" fmla="*/ 0 w 1370304"/>
                <a:gd name="connsiteY0" fmla="*/ 622039 h 1244078"/>
                <a:gd name="connsiteX1" fmla="*/ 685152 w 1370304"/>
                <a:gd name="connsiteY1" fmla="*/ 0 h 1244078"/>
                <a:gd name="connsiteX2" fmla="*/ 1370304 w 1370304"/>
                <a:gd name="connsiteY2" fmla="*/ 622039 h 1244078"/>
                <a:gd name="connsiteX3" fmla="*/ 685152 w 1370304"/>
                <a:gd name="connsiteY3" fmla="*/ 1244078 h 1244078"/>
                <a:gd name="connsiteX4" fmla="*/ 0 w 1370304"/>
                <a:gd name="connsiteY4" fmla="*/ 622039 h 1244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304" h="1244078">
                  <a:moveTo>
                    <a:pt x="0" y="622039"/>
                  </a:moveTo>
                  <a:cubicBezTo>
                    <a:pt x="0" y="278496"/>
                    <a:pt x="306753" y="0"/>
                    <a:pt x="685152" y="0"/>
                  </a:cubicBezTo>
                  <a:cubicBezTo>
                    <a:pt x="1063551" y="0"/>
                    <a:pt x="1370304" y="278496"/>
                    <a:pt x="1370304" y="622039"/>
                  </a:cubicBezTo>
                  <a:cubicBezTo>
                    <a:pt x="1370304" y="965582"/>
                    <a:pt x="1063551" y="1244078"/>
                    <a:pt x="685152" y="1244078"/>
                  </a:cubicBezTo>
                  <a:cubicBezTo>
                    <a:pt x="306753" y="1244078"/>
                    <a:pt x="0" y="965582"/>
                    <a:pt x="0" y="622039"/>
                  </a:cubicBezTo>
                  <a:close/>
                </a:path>
              </a:pathLst>
            </a:custGeom>
            <a:solidFill>
              <a:schemeClr val="accent4">
                <a:lumMod val="50000"/>
              </a:schemeClr>
            </a:solidFill>
            <a:ln>
              <a:solidFill>
                <a:srgbClr val="73B632"/>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207661" tIns="189176" rIns="207661" bIns="189176" numCol="1" spcCol="1270" anchor="ctr" anchorCtr="0">
              <a:noAutofit/>
            </a:bodyPr>
            <a:lstStyle/>
            <a:p>
              <a:pPr lvl="0" algn="ctr" defTabSz="488950">
                <a:lnSpc>
                  <a:spcPct val="90000"/>
                </a:lnSpc>
                <a:spcBef>
                  <a:spcPct val="0"/>
                </a:spcBef>
                <a:spcAft>
                  <a:spcPct val="35000"/>
                </a:spcAft>
              </a:pPr>
              <a:r>
                <a:rPr lang="en-US" b="1" kern="1200" dirty="0">
                  <a:latin typeface="Century Schoolbook" pitchFamily="18" charset="0"/>
                </a:rPr>
                <a:t>Case Manage-</a:t>
              </a:r>
              <a:r>
                <a:rPr lang="en-US" b="1" kern="1200" dirty="0" err="1">
                  <a:latin typeface="Century Schoolbook" pitchFamily="18" charset="0"/>
                </a:rPr>
                <a:t>ment</a:t>
              </a:r>
              <a:endParaRPr lang="en-US" b="1" kern="1200" dirty="0">
                <a:latin typeface="Century Schoolbook" pitchFamily="18" charset="0"/>
              </a:endParaRPr>
            </a:p>
          </p:txBody>
        </p:sp>
        <p:sp>
          <p:nvSpPr>
            <p:cNvPr id="11" name="Freeform 10"/>
            <p:cNvSpPr/>
            <p:nvPr/>
          </p:nvSpPr>
          <p:spPr>
            <a:xfrm rot="1800000">
              <a:off x="5006727" y="4767905"/>
              <a:ext cx="123495" cy="28428"/>
            </a:xfrm>
            <a:custGeom>
              <a:avLst/>
              <a:gdLst>
                <a:gd name="connsiteX0" fmla="*/ 0 w 123495"/>
                <a:gd name="connsiteY0" fmla="*/ 14214 h 28428"/>
                <a:gd name="connsiteX1" fmla="*/ 123495 w 123495"/>
                <a:gd name="connsiteY1" fmla="*/ 14214 h 28428"/>
              </a:gdLst>
              <a:ahLst/>
              <a:cxnLst>
                <a:cxn ang="0">
                  <a:pos x="connsiteX0" y="connsiteY0"/>
                </a:cxn>
                <a:cxn ang="0">
                  <a:pos x="connsiteX1" y="connsiteY1"/>
                </a:cxn>
              </a:cxnLst>
              <a:rect l="l" t="t" r="r" b="b"/>
              <a:pathLst>
                <a:path w="123495" h="28428">
                  <a:moveTo>
                    <a:pt x="0" y="14214"/>
                  </a:moveTo>
                  <a:lnTo>
                    <a:pt x="123495"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71359" tIns="11127" rIns="71361" bIns="11126"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12" name="Freeform 11"/>
            <p:cNvSpPr/>
            <p:nvPr/>
          </p:nvSpPr>
          <p:spPr>
            <a:xfrm>
              <a:off x="1828222" y="2670547"/>
              <a:ext cx="1610988" cy="1408781"/>
            </a:xfrm>
            <a:custGeom>
              <a:avLst/>
              <a:gdLst>
                <a:gd name="connsiteX0" fmla="*/ 0 w 1327081"/>
                <a:gd name="connsiteY0" fmla="*/ 659000 h 1318000"/>
                <a:gd name="connsiteX1" fmla="*/ 663541 w 1327081"/>
                <a:gd name="connsiteY1" fmla="*/ 0 h 1318000"/>
                <a:gd name="connsiteX2" fmla="*/ 1327082 w 1327081"/>
                <a:gd name="connsiteY2" fmla="*/ 659000 h 1318000"/>
                <a:gd name="connsiteX3" fmla="*/ 663541 w 1327081"/>
                <a:gd name="connsiteY3" fmla="*/ 1318000 h 1318000"/>
                <a:gd name="connsiteX4" fmla="*/ 0 w 1327081"/>
                <a:gd name="connsiteY4" fmla="*/ 659000 h 13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081" h="1318000">
                  <a:moveTo>
                    <a:pt x="0" y="659000"/>
                  </a:moveTo>
                  <a:cubicBezTo>
                    <a:pt x="0" y="295044"/>
                    <a:pt x="297077" y="0"/>
                    <a:pt x="663541" y="0"/>
                  </a:cubicBezTo>
                  <a:cubicBezTo>
                    <a:pt x="1030005" y="0"/>
                    <a:pt x="1327082" y="295044"/>
                    <a:pt x="1327082" y="659000"/>
                  </a:cubicBezTo>
                  <a:cubicBezTo>
                    <a:pt x="1327082" y="1022956"/>
                    <a:pt x="1030005" y="1318000"/>
                    <a:pt x="663541" y="1318000"/>
                  </a:cubicBezTo>
                  <a:cubicBezTo>
                    <a:pt x="297077" y="1318000"/>
                    <a:pt x="0" y="1022956"/>
                    <a:pt x="0" y="659000"/>
                  </a:cubicBezTo>
                  <a:close/>
                </a:path>
              </a:pathLst>
            </a:custGeom>
            <a:solidFill>
              <a:schemeClr val="accent4">
                <a:lumMod val="50000"/>
              </a:schemeClr>
            </a:solidFill>
            <a:ln>
              <a:solidFill>
                <a:srgbClr val="73B632"/>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201332" tIns="200002" rIns="201332" bIns="200002" numCol="1" spcCol="1270" anchor="ctr" anchorCtr="0">
              <a:noAutofit/>
            </a:bodyPr>
            <a:lstStyle/>
            <a:p>
              <a:pPr lvl="0" algn="ctr" defTabSz="488950">
                <a:lnSpc>
                  <a:spcPct val="90000"/>
                </a:lnSpc>
                <a:spcBef>
                  <a:spcPct val="0"/>
                </a:spcBef>
                <a:spcAft>
                  <a:spcPct val="35000"/>
                </a:spcAft>
              </a:pPr>
              <a:r>
                <a:rPr lang="en-US" b="1" kern="1200" dirty="0">
                  <a:latin typeface="Century Schoolbook" pitchFamily="18" charset="0"/>
                </a:rPr>
                <a:t>Primary Care</a:t>
              </a:r>
            </a:p>
          </p:txBody>
        </p:sp>
        <p:sp>
          <p:nvSpPr>
            <p:cNvPr id="13" name="Freeform 12"/>
            <p:cNvSpPr/>
            <p:nvPr/>
          </p:nvSpPr>
          <p:spPr>
            <a:xfrm rot="5400000">
              <a:off x="4221313" y="5151084"/>
              <a:ext cx="148519" cy="44909"/>
            </a:xfrm>
            <a:custGeom>
              <a:avLst/>
              <a:gdLst>
                <a:gd name="connsiteX0" fmla="*/ 0 w 231518"/>
                <a:gd name="connsiteY0" fmla="*/ 14214 h 28428"/>
                <a:gd name="connsiteX1" fmla="*/ 231518 w 231518"/>
                <a:gd name="connsiteY1" fmla="*/ 14214 h 28428"/>
              </a:gdLst>
              <a:ahLst/>
              <a:cxnLst>
                <a:cxn ang="0">
                  <a:pos x="connsiteX0" y="connsiteY0"/>
                </a:cxn>
                <a:cxn ang="0">
                  <a:pos x="connsiteX1" y="connsiteY1"/>
                </a:cxn>
              </a:cxnLst>
              <a:rect l="l" t="t" r="r" b="b"/>
              <a:pathLst>
                <a:path w="231518" h="28428">
                  <a:moveTo>
                    <a:pt x="0" y="14214"/>
                  </a:moveTo>
                  <a:lnTo>
                    <a:pt x="231518"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122671" tIns="8426" rIns="122672" bIns="8426"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14" name="Freeform 13"/>
            <p:cNvSpPr/>
            <p:nvPr/>
          </p:nvSpPr>
          <p:spPr>
            <a:xfrm>
              <a:off x="5129056" y="4486333"/>
              <a:ext cx="1678745" cy="1455415"/>
            </a:xfrm>
            <a:custGeom>
              <a:avLst/>
              <a:gdLst>
                <a:gd name="connsiteX0" fmla="*/ 0 w 1233886"/>
                <a:gd name="connsiteY0" fmla="*/ 616943 h 1233886"/>
                <a:gd name="connsiteX1" fmla="*/ 616943 w 1233886"/>
                <a:gd name="connsiteY1" fmla="*/ 0 h 1233886"/>
                <a:gd name="connsiteX2" fmla="*/ 1233886 w 1233886"/>
                <a:gd name="connsiteY2" fmla="*/ 616943 h 1233886"/>
                <a:gd name="connsiteX3" fmla="*/ 616943 w 1233886"/>
                <a:gd name="connsiteY3" fmla="*/ 1233886 h 1233886"/>
                <a:gd name="connsiteX4" fmla="*/ 0 w 1233886"/>
                <a:gd name="connsiteY4" fmla="*/ 616943 h 123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886" h="1233886">
                  <a:moveTo>
                    <a:pt x="0" y="616943"/>
                  </a:moveTo>
                  <a:cubicBezTo>
                    <a:pt x="0" y="276215"/>
                    <a:pt x="276215" y="0"/>
                    <a:pt x="616943" y="0"/>
                  </a:cubicBezTo>
                  <a:cubicBezTo>
                    <a:pt x="957671" y="0"/>
                    <a:pt x="1233886" y="276215"/>
                    <a:pt x="1233886" y="616943"/>
                  </a:cubicBezTo>
                  <a:cubicBezTo>
                    <a:pt x="1233886" y="957671"/>
                    <a:pt x="957671" y="1233886"/>
                    <a:pt x="616943" y="1233886"/>
                  </a:cubicBezTo>
                  <a:cubicBezTo>
                    <a:pt x="276215" y="1233886"/>
                    <a:pt x="0" y="957671"/>
                    <a:pt x="0" y="616943"/>
                  </a:cubicBezTo>
                  <a:close/>
                </a:path>
              </a:pathLst>
            </a:custGeom>
            <a:solidFill>
              <a:schemeClr val="accent4">
                <a:lumMod val="50000"/>
              </a:schemeClr>
            </a:solidFill>
            <a:ln>
              <a:solidFill>
                <a:srgbClr val="73B632"/>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87683" tIns="187683" rIns="187683" bIns="187683" numCol="1" spcCol="1270" anchor="ctr" anchorCtr="0">
              <a:noAutofit/>
            </a:bodyPr>
            <a:lstStyle/>
            <a:p>
              <a:pPr lvl="0" algn="ctr" defTabSz="488950">
                <a:lnSpc>
                  <a:spcPct val="90000"/>
                </a:lnSpc>
                <a:spcBef>
                  <a:spcPct val="0"/>
                </a:spcBef>
                <a:spcAft>
                  <a:spcPct val="35000"/>
                </a:spcAft>
              </a:pPr>
              <a:r>
                <a:rPr lang="en-US" b="1" kern="1200" dirty="0">
                  <a:latin typeface="Century Schoolbook" pitchFamily="18" charset="0"/>
                </a:rPr>
                <a:t>Mental Health Services</a:t>
              </a:r>
            </a:p>
          </p:txBody>
        </p:sp>
        <p:sp>
          <p:nvSpPr>
            <p:cNvPr id="15" name="Freeform 14"/>
            <p:cNvSpPr/>
            <p:nvPr/>
          </p:nvSpPr>
          <p:spPr>
            <a:xfrm rot="19800000">
              <a:off x="3434998" y="4779267"/>
              <a:ext cx="168950" cy="28429"/>
            </a:xfrm>
            <a:custGeom>
              <a:avLst/>
              <a:gdLst>
                <a:gd name="connsiteX0" fmla="*/ 0 w 168949"/>
                <a:gd name="connsiteY0" fmla="*/ 14214 h 28428"/>
                <a:gd name="connsiteX1" fmla="*/ 168949 w 168949"/>
                <a:gd name="connsiteY1" fmla="*/ 14214 h 28428"/>
              </a:gdLst>
              <a:ahLst/>
              <a:cxnLst>
                <a:cxn ang="0">
                  <a:pos x="connsiteX0" y="connsiteY0"/>
                </a:cxn>
                <a:cxn ang="0">
                  <a:pos x="connsiteX1" y="connsiteY1"/>
                </a:cxn>
              </a:cxnLst>
              <a:rect l="l" t="t" r="r" b="b"/>
              <a:pathLst>
                <a:path w="168949" h="28428">
                  <a:moveTo>
                    <a:pt x="168949" y="14214"/>
                  </a:moveTo>
                  <a:lnTo>
                    <a:pt x="0"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92949" tIns="9991" rIns="92953" bIns="9990"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16" name="Freeform 15"/>
            <p:cNvSpPr/>
            <p:nvPr/>
          </p:nvSpPr>
          <p:spPr>
            <a:xfrm>
              <a:off x="5251682" y="2849495"/>
              <a:ext cx="1346862" cy="1252238"/>
            </a:xfrm>
            <a:custGeom>
              <a:avLst/>
              <a:gdLst>
                <a:gd name="connsiteX0" fmla="*/ 0 w 1233886"/>
                <a:gd name="connsiteY0" fmla="*/ 616943 h 1233886"/>
                <a:gd name="connsiteX1" fmla="*/ 616943 w 1233886"/>
                <a:gd name="connsiteY1" fmla="*/ 0 h 1233886"/>
                <a:gd name="connsiteX2" fmla="*/ 1233886 w 1233886"/>
                <a:gd name="connsiteY2" fmla="*/ 616943 h 1233886"/>
                <a:gd name="connsiteX3" fmla="*/ 616943 w 1233886"/>
                <a:gd name="connsiteY3" fmla="*/ 1233886 h 1233886"/>
                <a:gd name="connsiteX4" fmla="*/ 0 w 1233886"/>
                <a:gd name="connsiteY4" fmla="*/ 616943 h 123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886" h="1233886">
                  <a:moveTo>
                    <a:pt x="0" y="616943"/>
                  </a:moveTo>
                  <a:cubicBezTo>
                    <a:pt x="0" y="276215"/>
                    <a:pt x="276215" y="0"/>
                    <a:pt x="616943" y="0"/>
                  </a:cubicBezTo>
                  <a:cubicBezTo>
                    <a:pt x="957671" y="0"/>
                    <a:pt x="1233886" y="276215"/>
                    <a:pt x="1233886" y="616943"/>
                  </a:cubicBezTo>
                  <a:cubicBezTo>
                    <a:pt x="1233886" y="957671"/>
                    <a:pt x="957671" y="1233886"/>
                    <a:pt x="616943" y="1233886"/>
                  </a:cubicBezTo>
                  <a:cubicBezTo>
                    <a:pt x="276215" y="1233886"/>
                    <a:pt x="0" y="957671"/>
                    <a:pt x="0" y="616943"/>
                  </a:cubicBezTo>
                  <a:close/>
                </a:path>
              </a:pathLst>
            </a:custGeom>
            <a:solidFill>
              <a:schemeClr val="accent4">
                <a:lumMod val="50000"/>
              </a:schemeClr>
            </a:solidFill>
            <a:ln>
              <a:solidFill>
                <a:srgbClr val="73B632"/>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87683" tIns="187683" rIns="187683" bIns="187683" numCol="1" spcCol="1270" anchor="ctr" anchorCtr="0">
              <a:noAutofit/>
            </a:bodyPr>
            <a:lstStyle/>
            <a:p>
              <a:pPr lvl="0" algn="ctr" defTabSz="488950">
                <a:lnSpc>
                  <a:spcPct val="90000"/>
                </a:lnSpc>
                <a:spcBef>
                  <a:spcPct val="0"/>
                </a:spcBef>
                <a:spcAft>
                  <a:spcPct val="35000"/>
                </a:spcAft>
              </a:pPr>
              <a:r>
                <a:rPr lang="en-US" b="1" kern="1200" dirty="0">
                  <a:latin typeface="Century Schoolbook" pitchFamily="18" charset="0"/>
                </a:rPr>
                <a:t>SUD </a:t>
              </a:r>
              <a:r>
                <a:rPr lang="en-US" b="1" kern="1200" dirty="0" err="1">
                  <a:latin typeface="Century Schoolbook" pitchFamily="18" charset="0"/>
                </a:rPr>
                <a:t>Tx</a:t>
              </a:r>
              <a:endParaRPr lang="en-US" b="1" kern="1200" dirty="0">
                <a:latin typeface="Century Schoolbook" pitchFamily="18" charset="0"/>
              </a:endParaRPr>
            </a:p>
          </p:txBody>
        </p:sp>
        <p:sp>
          <p:nvSpPr>
            <p:cNvPr id="17" name="Freeform 16"/>
            <p:cNvSpPr/>
            <p:nvPr/>
          </p:nvSpPr>
          <p:spPr>
            <a:xfrm rot="1800000" flipV="1">
              <a:off x="3302866" y="3865635"/>
              <a:ext cx="286475" cy="63437"/>
            </a:xfrm>
            <a:custGeom>
              <a:avLst/>
              <a:gdLst>
                <a:gd name="connsiteX0" fmla="*/ 0 w 130745"/>
                <a:gd name="connsiteY0" fmla="*/ 14214 h 28428"/>
                <a:gd name="connsiteX1" fmla="*/ 130745 w 130745"/>
                <a:gd name="connsiteY1" fmla="*/ 14214 h 28428"/>
              </a:gdLst>
              <a:ahLst/>
              <a:cxnLst>
                <a:cxn ang="0">
                  <a:pos x="connsiteX0" y="connsiteY0"/>
                </a:cxn>
                <a:cxn ang="0">
                  <a:pos x="connsiteX1" y="connsiteY1"/>
                </a:cxn>
              </a:cxnLst>
              <a:rect l="l" t="t" r="r" b="b"/>
              <a:pathLst>
                <a:path w="130745" h="28428">
                  <a:moveTo>
                    <a:pt x="130745" y="14214"/>
                  </a:moveTo>
                  <a:lnTo>
                    <a:pt x="0"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74803" tIns="10944" rIns="74804" bIns="10946"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18" name="Freeform 17"/>
            <p:cNvSpPr/>
            <p:nvPr/>
          </p:nvSpPr>
          <p:spPr>
            <a:xfrm>
              <a:off x="2003916" y="4348202"/>
              <a:ext cx="1468529" cy="1333073"/>
            </a:xfrm>
            <a:custGeom>
              <a:avLst/>
              <a:gdLst>
                <a:gd name="connsiteX0" fmla="*/ 0 w 1334830"/>
                <a:gd name="connsiteY0" fmla="*/ 622039 h 1244078"/>
                <a:gd name="connsiteX1" fmla="*/ 667415 w 1334830"/>
                <a:gd name="connsiteY1" fmla="*/ 0 h 1244078"/>
                <a:gd name="connsiteX2" fmla="*/ 1334830 w 1334830"/>
                <a:gd name="connsiteY2" fmla="*/ 622039 h 1244078"/>
                <a:gd name="connsiteX3" fmla="*/ 667415 w 1334830"/>
                <a:gd name="connsiteY3" fmla="*/ 1244078 h 1244078"/>
                <a:gd name="connsiteX4" fmla="*/ 0 w 1334830"/>
                <a:gd name="connsiteY4" fmla="*/ 622039 h 1244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830" h="1244078">
                  <a:moveTo>
                    <a:pt x="0" y="622039"/>
                  </a:moveTo>
                  <a:cubicBezTo>
                    <a:pt x="0" y="278496"/>
                    <a:pt x="298812" y="0"/>
                    <a:pt x="667415" y="0"/>
                  </a:cubicBezTo>
                  <a:cubicBezTo>
                    <a:pt x="1036018" y="0"/>
                    <a:pt x="1334830" y="278496"/>
                    <a:pt x="1334830" y="622039"/>
                  </a:cubicBezTo>
                  <a:cubicBezTo>
                    <a:pt x="1334830" y="965582"/>
                    <a:pt x="1036018" y="1244078"/>
                    <a:pt x="667415" y="1244078"/>
                  </a:cubicBezTo>
                  <a:cubicBezTo>
                    <a:pt x="298812" y="1244078"/>
                    <a:pt x="0" y="965582"/>
                    <a:pt x="0" y="622039"/>
                  </a:cubicBezTo>
                  <a:close/>
                </a:path>
              </a:pathLst>
            </a:custGeom>
            <a:solidFill>
              <a:schemeClr val="accent4">
                <a:lumMod val="50000"/>
              </a:schemeClr>
            </a:solidFill>
            <a:ln>
              <a:solidFill>
                <a:srgbClr val="73B632"/>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202466" tIns="189176" rIns="202466" bIns="189176" numCol="1" spcCol="1270" anchor="ctr" anchorCtr="0">
              <a:noAutofit/>
            </a:bodyPr>
            <a:lstStyle/>
            <a:p>
              <a:pPr lvl="0" algn="ctr" defTabSz="488950">
                <a:lnSpc>
                  <a:spcPct val="90000"/>
                </a:lnSpc>
                <a:spcBef>
                  <a:spcPct val="0"/>
                </a:spcBef>
                <a:spcAft>
                  <a:spcPct val="35000"/>
                </a:spcAft>
              </a:pPr>
              <a:r>
                <a:rPr lang="en-US" b="1" kern="1200" dirty="0">
                  <a:latin typeface="Century Schoolbook" pitchFamily="18" charset="0"/>
                </a:rPr>
                <a:t>Life Skills</a:t>
              </a:r>
            </a:p>
          </p:txBody>
        </p:sp>
        <p:sp>
          <p:nvSpPr>
            <p:cNvPr id="6" name="Freeform 5"/>
            <p:cNvSpPr/>
            <p:nvPr/>
          </p:nvSpPr>
          <p:spPr>
            <a:xfrm>
              <a:off x="3439207" y="3538238"/>
              <a:ext cx="1812475" cy="1561041"/>
            </a:xfrm>
            <a:custGeom>
              <a:avLst/>
              <a:gdLst>
                <a:gd name="connsiteX0" fmla="*/ 0 w 1691547"/>
                <a:gd name="connsiteY0" fmla="*/ 758637 h 1517273"/>
                <a:gd name="connsiteX1" fmla="*/ 845774 w 1691547"/>
                <a:gd name="connsiteY1" fmla="*/ 0 h 1517273"/>
                <a:gd name="connsiteX2" fmla="*/ 1691548 w 1691547"/>
                <a:gd name="connsiteY2" fmla="*/ 758637 h 1517273"/>
                <a:gd name="connsiteX3" fmla="*/ 845774 w 1691547"/>
                <a:gd name="connsiteY3" fmla="*/ 1517274 h 1517273"/>
                <a:gd name="connsiteX4" fmla="*/ 0 w 1691547"/>
                <a:gd name="connsiteY4" fmla="*/ 758637 h 1517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547" h="1517273">
                  <a:moveTo>
                    <a:pt x="0" y="758637"/>
                  </a:moveTo>
                  <a:cubicBezTo>
                    <a:pt x="0" y="339653"/>
                    <a:pt x="378666" y="0"/>
                    <a:pt x="845774" y="0"/>
                  </a:cubicBezTo>
                  <a:cubicBezTo>
                    <a:pt x="1312882" y="0"/>
                    <a:pt x="1691548" y="339653"/>
                    <a:pt x="1691548" y="758637"/>
                  </a:cubicBezTo>
                  <a:cubicBezTo>
                    <a:pt x="1691548" y="1177621"/>
                    <a:pt x="1312882" y="1517274"/>
                    <a:pt x="845774" y="1517274"/>
                  </a:cubicBezTo>
                  <a:cubicBezTo>
                    <a:pt x="378666" y="1517274"/>
                    <a:pt x="0" y="1177621"/>
                    <a:pt x="0" y="758637"/>
                  </a:cubicBezTo>
                  <a:close/>
                </a:path>
              </a:pathLst>
            </a:custGeom>
            <a:solidFill>
              <a:schemeClr val="accent4">
                <a:lumMod val="50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257881" tIns="232359" rIns="257881" bIns="232359" numCol="1" spcCol="1270" anchor="ctr" anchorCtr="0">
              <a:noAutofit/>
            </a:bodyPr>
            <a:lstStyle/>
            <a:p>
              <a:pPr lvl="0" algn="ctr" defTabSz="711200">
                <a:lnSpc>
                  <a:spcPct val="90000"/>
                </a:lnSpc>
                <a:spcBef>
                  <a:spcPct val="0"/>
                </a:spcBef>
                <a:spcAft>
                  <a:spcPct val="35000"/>
                </a:spcAft>
              </a:pPr>
              <a:r>
                <a:rPr lang="en-US" sz="1700" b="1" kern="1200" dirty="0">
                  <a:latin typeface="Century Schoolbook" pitchFamily="18" charset="0"/>
                </a:rPr>
                <a:t>Affordable Housing</a:t>
              </a:r>
            </a:p>
          </p:txBody>
        </p:sp>
      </p:grpSp>
      <p:sp>
        <p:nvSpPr>
          <p:cNvPr id="23" name="Freeform 22">
            <a:extLst>
              <a:ext uri="{C183D7F6-B498-43B3-948B-1728B52AA6E4}">
                <adec:decorative xmlns:adec="http://schemas.microsoft.com/office/drawing/2017/decorative" val="1"/>
              </a:ext>
            </a:extLst>
          </p:cNvPr>
          <p:cNvSpPr/>
          <p:nvPr/>
        </p:nvSpPr>
        <p:spPr>
          <a:xfrm rot="5400000" flipV="1">
            <a:off x="4515276" y="3718279"/>
            <a:ext cx="212901" cy="45719"/>
          </a:xfrm>
          <a:custGeom>
            <a:avLst/>
            <a:gdLst>
              <a:gd name="connsiteX0" fmla="*/ 0 w 231518"/>
              <a:gd name="connsiteY0" fmla="*/ 14214 h 28428"/>
              <a:gd name="connsiteX1" fmla="*/ 231518 w 231518"/>
              <a:gd name="connsiteY1" fmla="*/ 14214 h 28428"/>
            </a:gdLst>
            <a:ahLst/>
            <a:cxnLst>
              <a:cxn ang="0">
                <a:pos x="connsiteX0" y="connsiteY0"/>
              </a:cxn>
              <a:cxn ang="0">
                <a:pos x="connsiteX1" y="connsiteY1"/>
              </a:cxn>
            </a:cxnLst>
            <a:rect l="l" t="t" r="r" b="b"/>
            <a:pathLst>
              <a:path w="231518" h="28428">
                <a:moveTo>
                  <a:pt x="0" y="14214"/>
                </a:moveTo>
                <a:lnTo>
                  <a:pt x="231518"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122671" tIns="8426" rIns="122672" bIns="8426"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42" name="Freeform 41">
            <a:extLst>
              <a:ext uri="{C183D7F6-B498-43B3-948B-1728B52AA6E4}">
                <adec:decorative xmlns:adec="http://schemas.microsoft.com/office/drawing/2017/decorative" val="1"/>
              </a:ext>
            </a:extLst>
          </p:cNvPr>
          <p:cNvSpPr/>
          <p:nvPr/>
        </p:nvSpPr>
        <p:spPr>
          <a:xfrm rot="9011525" flipH="1">
            <a:off x="5342165" y="3657357"/>
            <a:ext cx="323249" cy="1018456"/>
          </a:xfrm>
          <a:custGeom>
            <a:avLst/>
            <a:gdLst>
              <a:gd name="connsiteX0" fmla="*/ 0 w 130745"/>
              <a:gd name="connsiteY0" fmla="*/ 14214 h 28428"/>
              <a:gd name="connsiteX1" fmla="*/ 130745 w 130745"/>
              <a:gd name="connsiteY1" fmla="*/ 14214 h 28428"/>
            </a:gdLst>
            <a:ahLst/>
            <a:cxnLst>
              <a:cxn ang="0">
                <a:pos x="connsiteX0" y="connsiteY0"/>
              </a:cxn>
              <a:cxn ang="0">
                <a:pos x="connsiteX1" y="connsiteY1"/>
              </a:cxn>
            </a:cxnLst>
            <a:rect l="l" t="t" r="r" b="b"/>
            <a:pathLst>
              <a:path w="130745" h="28428">
                <a:moveTo>
                  <a:pt x="130745" y="14214"/>
                </a:moveTo>
                <a:lnTo>
                  <a:pt x="0"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74803" tIns="10944" rIns="74804" bIns="10946"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
        <p:nvSpPr>
          <p:cNvPr id="43" name="Freeform 42">
            <a:extLst>
              <a:ext uri="{C183D7F6-B498-43B3-948B-1728B52AA6E4}">
                <adec:decorative xmlns:adec="http://schemas.microsoft.com/office/drawing/2017/decorative" val="1"/>
              </a:ext>
            </a:extLst>
          </p:cNvPr>
          <p:cNvSpPr/>
          <p:nvPr/>
        </p:nvSpPr>
        <p:spPr>
          <a:xfrm rot="1800000" flipV="1">
            <a:off x="5261219" y="5000945"/>
            <a:ext cx="280562" cy="60805"/>
          </a:xfrm>
          <a:custGeom>
            <a:avLst/>
            <a:gdLst>
              <a:gd name="connsiteX0" fmla="*/ 0 w 130745"/>
              <a:gd name="connsiteY0" fmla="*/ 14214 h 28428"/>
              <a:gd name="connsiteX1" fmla="*/ 130745 w 130745"/>
              <a:gd name="connsiteY1" fmla="*/ 14214 h 28428"/>
            </a:gdLst>
            <a:ahLst/>
            <a:cxnLst>
              <a:cxn ang="0">
                <a:pos x="connsiteX0" y="connsiteY0"/>
              </a:cxn>
              <a:cxn ang="0">
                <a:pos x="connsiteX1" y="connsiteY1"/>
              </a:cxn>
            </a:cxnLst>
            <a:rect l="l" t="t" r="r" b="b"/>
            <a:pathLst>
              <a:path w="130745" h="28428">
                <a:moveTo>
                  <a:pt x="130745" y="14214"/>
                </a:moveTo>
                <a:lnTo>
                  <a:pt x="0" y="14214"/>
                </a:lnTo>
              </a:path>
            </a:pathLst>
          </a:custGeom>
          <a:noFill/>
          <a:ln>
            <a:solidFill>
              <a:srgbClr val="848584"/>
            </a:solidFill>
          </a:ln>
          <a:scene3d>
            <a:camera prst="orthographicFront"/>
            <a:lightRig rig="threePt" dir="t">
              <a:rot lat="0" lon="0" rev="7500000"/>
            </a:lightRig>
          </a:scene3d>
          <a:sp3d z="-40000" prstMaterial="matte"/>
        </p:spPr>
        <p:style>
          <a:lnRef idx="2">
            <a:scrgbClr r="0" g="0" b="0"/>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74803" tIns="10944" rIns="74804" bIns="10946" numCol="1" spcCol="1270" anchor="ctr" anchorCtr="0">
            <a:noAutofit/>
          </a:bodyPr>
          <a:lstStyle/>
          <a:p>
            <a:pPr lvl="0" algn="ctr" defTabSz="222250">
              <a:lnSpc>
                <a:spcPct val="90000"/>
              </a:lnSpc>
              <a:spcBef>
                <a:spcPct val="0"/>
              </a:spcBef>
              <a:spcAft>
                <a:spcPct val="35000"/>
              </a:spcAft>
            </a:pPr>
            <a:endParaRPr lang="en-US" sz="500" b="1" kern="1200">
              <a:latin typeface="Century Schoolbook" pitchFamily="18" charset="0"/>
            </a:endParaRPr>
          </a:p>
        </p:txBody>
      </p:sp>
    </p:spTree>
    <p:extLst>
      <p:ext uri="{BB962C8B-B14F-4D97-AF65-F5344CB8AC3E}">
        <p14:creationId xmlns:p14="http://schemas.microsoft.com/office/powerpoint/2010/main" val="960958746"/>
      </p:ext>
    </p:extLst>
  </p:cSld>
  <p:clrMapOvr>
    <a:masterClrMapping/>
  </p:clrMapOvr>
  <p:transition advTm="10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682668"/>
          </a:xfrm>
        </p:spPr>
        <p:txBody>
          <a:bodyPr/>
          <a:lstStyle/>
          <a:p>
            <a:r>
              <a:rPr lang="en-US" dirty="0">
                <a:solidFill>
                  <a:schemeClr val="bg1"/>
                </a:solidFill>
                <a:latin typeface="Century Schoolbook" panose="02040604050505020304" pitchFamily="18" charset="0"/>
                <a:cs typeface="Arial" panose="020B0604020202020204" pitchFamily="34" charset="0"/>
              </a:rPr>
              <a:t>Why Housing Stability is Important</a:t>
            </a:r>
          </a:p>
        </p:txBody>
      </p:sp>
      <p:pic>
        <p:nvPicPr>
          <p:cNvPr id="4" name="Picture 2" descr="Image of 10 different 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923" y="1524000"/>
            <a:ext cx="1401763" cy="465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782763" y="1524000"/>
            <a:ext cx="7208837" cy="4657814"/>
          </a:xfrm>
        </p:spPr>
        <p:txBody>
          <a:bodyPr/>
          <a:lstStyle/>
          <a:p>
            <a:pPr>
              <a:buFont typeface="Wingdings" panose="05000000000000000000" pitchFamily="2" charset="2"/>
              <a:buChar char="v"/>
            </a:pPr>
            <a:r>
              <a:rPr lang="en-US" sz="2400" i="1" u="sng" dirty="0">
                <a:solidFill>
                  <a:schemeClr val="accent4"/>
                </a:solidFill>
              </a:rPr>
              <a:t>Highly-vulnerable populations must move into housing before services can be effective. </a:t>
            </a:r>
          </a:p>
          <a:p>
            <a:pPr>
              <a:buFont typeface="Wingdings" panose="05000000000000000000" pitchFamily="2" charset="2"/>
              <a:buChar char="v"/>
            </a:pPr>
            <a:r>
              <a:rPr lang="en-US" sz="2200" b="0" dirty="0">
                <a:solidFill>
                  <a:schemeClr val="accent4"/>
                </a:solidFill>
              </a:rPr>
              <a:t>Housing is independent, integrated, &amp; </a:t>
            </a:r>
            <a:r>
              <a:rPr lang="en-US" sz="2200" b="0" i="1" u="sng" dirty="0">
                <a:solidFill>
                  <a:schemeClr val="accent4"/>
                </a:solidFill>
              </a:rPr>
              <a:t>not conditioned on participation in services.</a:t>
            </a:r>
          </a:p>
          <a:p>
            <a:pPr>
              <a:buFont typeface="Wingdings" panose="05000000000000000000" pitchFamily="2" charset="2"/>
              <a:buChar char="v"/>
            </a:pPr>
            <a:r>
              <a:rPr lang="en-US" sz="2200" b="0" dirty="0">
                <a:solidFill>
                  <a:schemeClr val="accent4"/>
                </a:solidFill>
              </a:rPr>
              <a:t>Housing is necessary for recovery.</a:t>
            </a:r>
          </a:p>
          <a:p>
            <a:pPr>
              <a:buFont typeface="Wingdings" panose="05000000000000000000" pitchFamily="2" charset="2"/>
              <a:buChar char="v"/>
            </a:pPr>
            <a:r>
              <a:rPr lang="en-US" sz="2200" b="0" dirty="0">
                <a:solidFill>
                  <a:schemeClr val="accent4"/>
                </a:solidFill>
              </a:rPr>
              <a:t>Anyone is ready for housing.</a:t>
            </a:r>
          </a:p>
          <a:p>
            <a:pPr>
              <a:buFont typeface="Wingdings" panose="05000000000000000000" pitchFamily="2" charset="2"/>
              <a:buChar char="v"/>
            </a:pPr>
            <a:r>
              <a:rPr lang="en-US" sz="2200" b="0" dirty="0">
                <a:solidFill>
                  <a:schemeClr val="accent4"/>
                </a:solidFill>
              </a:rPr>
              <a:t>Housing is a basic human need, not a reward for clinical success or a contingency for compliance.</a:t>
            </a:r>
          </a:p>
          <a:p>
            <a:pPr>
              <a:buFont typeface="Wingdings" panose="05000000000000000000" pitchFamily="2" charset="2"/>
              <a:buChar char="v"/>
            </a:pPr>
            <a:r>
              <a:rPr lang="en-US" sz="2200" b="0" dirty="0">
                <a:solidFill>
                  <a:schemeClr val="accent4"/>
                </a:solidFill>
              </a:rPr>
              <a:t>Engagement is key.</a:t>
            </a:r>
          </a:p>
          <a:p>
            <a:pPr>
              <a:buFont typeface="Wingdings" panose="05000000000000000000" pitchFamily="2" charset="2"/>
              <a:buChar char="v"/>
            </a:pPr>
            <a:r>
              <a:rPr lang="en-US" sz="2200" b="0" dirty="0">
                <a:solidFill>
                  <a:schemeClr val="accent4"/>
                </a:solidFill>
              </a:rPr>
              <a:t>Once stable in housing, clinical &amp; social stabilization occur faster, &amp; are more enduring.</a:t>
            </a:r>
            <a:endParaRPr lang="en-US" sz="2200" b="0" dirty="0"/>
          </a:p>
          <a:p>
            <a:pPr marL="119063" indent="0">
              <a:buNone/>
            </a:pPr>
            <a:endParaRPr lang="en-US" sz="2000" dirty="0"/>
          </a:p>
        </p:txBody>
      </p:sp>
    </p:spTree>
    <p:extLst>
      <p:ext uri="{BB962C8B-B14F-4D97-AF65-F5344CB8AC3E}">
        <p14:creationId xmlns:p14="http://schemas.microsoft.com/office/powerpoint/2010/main" val="3322114647"/>
      </p:ext>
    </p:extLst>
  </p:cSld>
  <p:clrMapOvr>
    <a:masterClrMapping/>
  </p:clrMapOvr>
  <p:transition advClick="0"/>
</p:sld>
</file>

<file path=ppt/theme/theme1.xml><?xml version="1.0" encoding="utf-8"?>
<a:theme xmlns:a="http://schemas.openxmlformats.org/drawingml/2006/main" name="CSH2">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Custom Desig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w Chap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SH2">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SH2">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1_CSH2">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SH2">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CSH2">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CSH2">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CSH2">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E65100"/>
        </a:accent1>
        <a:accent2>
          <a:srgbClr val="309E47"/>
        </a:accent2>
        <a:accent3>
          <a:srgbClr val="FFFFFF"/>
        </a:accent3>
        <a:accent4>
          <a:srgbClr val="000000"/>
        </a:accent4>
        <a:accent5>
          <a:srgbClr val="F0B3AA"/>
        </a:accent5>
        <a:accent6>
          <a:srgbClr val="2A8F3F"/>
        </a:accent6>
        <a:hlink>
          <a:srgbClr val="9CCF00"/>
        </a:hlink>
        <a:folHlink>
          <a:srgbClr val="CF004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Presentation materials for Sharon Rapport - waiver renewal stakeholder workgroup for housing, meeting 1.</Abstract>
    <PublishingContactName xmlns="http://schemas.microsoft.com/sharepoint/v3">Jonathan Palisoc</PublishingContactName>
    <TAGAge xmlns="69bc34b3-1921-46c7-8c7a-d18363374b4b" xsi:nil="true"/>
    <_dlc_DocId xmlns="69bc34b3-1921-46c7-8c7a-d18363374b4b">DHCSDOC-2129867196-1803</_dlc_DocId>
    <_dlc_DocIdUrl xmlns="69bc34b3-1921-46c7-8c7a-d18363374b4b">
      <Url>http://dhcs2016prod:88/provgovpart/_layouts/15/DocIdRedir.aspx?ID=DHCSDOC-2129867196-1803</Url>
      <Description>DHCSDOC-2129867196-1803</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22" ma:contentTypeDescription="This is the Custom Document Type for use by DHCS" ma:contentTypeScope="" ma:versionID="54754345e7a46eefdcce069b4d1cec81">
  <xsd:schema xmlns:xsd="http://www.w3.org/2001/XMLSchema" xmlns:xs="http://www.w3.org/2001/XMLSchema" xmlns:p="http://schemas.microsoft.com/office/2006/metadata/properties" xmlns:ns1="http://schemas.microsoft.com/sharepoint/v3" xmlns:ns2="69bc34b3-1921-46c7-8c7a-d18363374b4b" xmlns:ns3="c1c1dc04-eeda-4b6e-b2df-40979f5da1d3" targetNamespace="http://schemas.microsoft.com/office/2006/metadata/properties" ma:root="true" ma:fieldsID="d6b18e05db21fd7ec08f5784cff6b160" ns1:_="" ns2:_="" ns3: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Organization"/>
                <xsd:element ref="ns2:Publication_x0020_Type" minOccurs="0"/>
                <xsd:element ref="ns2:Abstract" minOccurs="0"/>
                <xsd:element ref="ns3:Reading_x0020_Level"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3: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Language" ma:index="8"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Organization" ma:index="2" ma:displayName="Organization" ma:list="2ddb1181-b291-4e5e-950b-c2e820c0d208" ma:internalName="Organization" ma:showField="Title" ma:web="69bc34b3-1921-46c7-8c7a-d18363374b4b">
      <xsd:simpleType>
        <xsd:restriction base="dms:Lookup"/>
      </xsd:simpleType>
    </xsd:element>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internalName="Abstract">
      <xsd:simpleType>
        <xsd:restriction base="dms:Note">
          <xsd:maxLength value="255"/>
        </xsd:restriction>
      </xsd:simpleType>
    </xsd:element>
    <xsd:element name="TAGAge" ma:index="9" nillable="true" ma:displayName="TAGAge" ma:list="379e5c79-d9c3-4952-a067-e05980d12f7d" ma:internalName="TAGAge" ma:showField="Title" ma:web="69bc34b3-1921-46c7-8c7a-d18363374b4b">
      <xsd:simpleType>
        <xsd:restriction base="dms:Lookup"/>
      </xsd:simpleType>
    </xsd:element>
    <xsd:element name="TAGBusPart" ma:index="10" nillable="true" ma:displayName="TAGBusPart" ma:list="e6599d1e-16c4-4dcc-aa83-4b926728b2ff" ma:internalName="TAGBusPart" ma:showField="Title" ma:web="69bc34b3-1921-46c7-8c7a-d18363374b4b">
      <xsd:simpleType>
        <xsd:restriction base="dms:Lookup"/>
      </xsd:simpleType>
    </xsd:element>
    <xsd:element name="TAGender" ma:index="11" nillable="true" ma:displayName="TAGender" ma:list="1fedfd00-9c5a-428a-8fed-99736ec43d80" ma:internalName="TAGender" ma:showField="Title" ma:web="69bc34b3-1921-46c7-8c7a-d18363374b4b">
      <xsd:simpleType>
        <xsd:restriction base="dms:Lookup"/>
      </xsd:simpleType>
    </xsd:element>
    <xsd:element name="TAGEthnicity" ma:index="12" nillable="true" ma:displayName="TAGEthnicity" ma:list="90ba1348-e3b2-4d32-9e12-e8a4f76c577a" ma:internalName="TAGEthnicity" ma:showField="Title" ma:web="69bc34b3-1921-46c7-8c7a-d18363374b4b">
      <xsd:simpleType>
        <xsd:restriction base="dms:Lookup"/>
      </xsd:simpleType>
    </xsd:element>
    <xsd:element name="Topics" ma:index="13" nillable="true" ma:displayName="Topics" ma:list="d882c70e-9a2a-4ac7-bf8a-63d5b11e81e5" ma:internalName="Topics" ma:showField="Title" ma:web="69bc34b3-1921-46c7-8c7a-d18363374b4b">
      <xsd:simpleType>
        <xsd:restriction base="dms:Lookup"/>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Reading_x0020_Level" ma:index="5" nillable="true" ma:displayName="Reading Level" ma:format="Dropdown"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1" ma:displayName="Title"/>
        <xsd:element ref="dc:subject" minOccurs="0" maxOccurs="1"/>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4E085DD-C658-4462-A9C2-8671112CF4C7}"/>
</file>

<file path=customXml/itemProps2.xml><?xml version="1.0" encoding="utf-8"?>
<ds:datastoreItem xmlns:ds="http://schemas.openxmlformats.org/officeDocument/2006/customXml" ds:itemID="{78DB070D-3429-447F-9366-FBDA35FFB0BD}">
  <ds:schemaRefs>
    <ds:schemaRef ds:uri="http://schemas.microsoft.com/sharepoint/v3/contenttype/forms"/>
  </ds:schemaRefs>
</ds:datastoreItem>
</file>

<file path=customXml/itemProps3.xml><?xml version="1.0" encoding="utf-8"?>
<ds:datastoreItem xmlns:ds="http://schemas.openxmlformats.org/officeDocument/2006/customXml" ds:itemID="{21DAFE30-E8B7-4C71-96EF-21CFB7F3BD6D}">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4.xml><?xml version="1.0" encoding="utf-8"?>
<ds:datastoreItem xmlns:ds="http://schemas.openxmlformats.org/officeDocument/2006/customXml" ds:itemID="{2A7D0243-CA48-42EF-96E4-4EE56E9E34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bc34b3-1921-46c7-8c7a-d18363374b4b"/>
    <ds:schemaRef ds:uri="c1c1dc04-eeda-4b6e-b2df-40979f5da1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3D486829-C595-4569-BF1C-EA194BC52248}"/>
</file>

<file path=docProps/app.xml><?xml version="1.0" encoding="utf-8"?>
<Properties xmlns="http://schemas.openxmlformats.org/officeDocument/2006/extended-properties" xmlns:vt="http://schemas.openxmlformats.org/officeDocument/2006/docPropsVTypes">
  <Template>CSH2</Template>
  <TotalTime>34680</TotalTime>
  <Words>2566</Words>
  <Application>Microsoft Office PowerPoint</Application>
  <PresentationFormat>On-screen Show (4:3)</PresentationFormat>
  <Paragraphs>437</Paragraphs>
  <Slides>44</Slides>
  <Notes>14</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44</vt:i4>
      </vt:variant>
    </vt:vector>
  </HeadingPairs>
  <TitlesOfParts>
    <vt:vector size="65" baseType="lpstr">
      <vt:lpstr>Arial</vt:lpstr>
      <vt:lpstr>Arial Narrow</vt:lpstr>
      <vt:lpstr>Berlin Sans FB</vt:lpstr>
      <vt:lpstr>Calibri</vt:lpstr>
      <vt:lpstr>Century Schoolbook</vt:lpstr>
      <vt:lpstr>Gill Sans MT</vt:lpstr>
      <vt:lpstr>Maiandra GD</vt:lpstr>
      <vt:lpstr>Perpetua</vt:lpstr>
      <vt:lpstr>Symbol</vt:lpstr>
      <vt:lpstr>Times</vt:lpstr>
      <vt:lpstr>Wingdings</vt:lpstr>
      <vt:lpstr>CSH2</vt:lpstr>
      <vt:lpstr>New Chapter</vt:lpstr>
      <vt:lpstr>1_CSH2</vt:lpstr>
      <vt:lpstr>2_CSH2</vt:lpstr>
      <vt:lpstr>11_CSH2</vt:lpstr>
      <vt:lpstr>3_CSH2</vt:lpstr>
      <vt:lpstr>9_CSH2</vt:lpstr>
      <vt:lpstr>4_CSH2</vt:lpstr>
      <vt:lpstr>5_CSH2</vt:lpstr>
      <vt:lpstr>2_Custom Design</vt:lpstr>
      <vt:lpstr> Defining Housing and Housing-Based Services</vt:lpstr>
      <vt:lpstr>Our Mission</vt:lpstr>
      <vt:lpstr>Building Strong, Healthy Communities</vt:lpstr>
      <vt:lpstr>Maximizing Public Resources</vt:lpstr>
      <vt:lpstr>Housing is Health Care</vt:lpstr>
      <vt:lpstr>Housing Models: 1980’s-’90’s (not subject to licensure)</vt:lpstr>
      <vt:lpstr>Housing Models: 1990’s-Present (evolving)</vt:lpstr>
      <vt:lpstr>What is Supportive Housing?</vt:lpstr>
      <vt:lpstr>Why Housing Stability is Important</vt:lpstr>
      <vt:lpstr>Housing Continuum for Vulnerable/Expensive Medicaid Populations</vt:lpstr>
      <vt:lpstr> Percent of People Achieving Housing Stability After Moving Into . . .</vt:lpstr>
      <vt:lpstr>Supportive Housing Reduces Health Care Costs</vt:lpstr>
      <vt:lpstr>Housing Quality Matters</vt:lpstr>
      <vt:lpstr>Housing-Based Services</vt:lpstr>
      <vt:lpstr>Recuperative Care &amp; Medical Respite</vt:lpstr>
      <vt:lpstr> Role of Housing &amp; Housing-Based Services in Other States’ Medicaid Programs </vt:lpstr>
      <vt:lpstr>Types of Funding for Housing</vt:lpstr>
      <vt:lpstr>Other States’ Approach to Funding Housing: New York</vt:lpstr>
      <vt:lpstr>Other States’ Approach to Funding Housing: New York (cont.)</vt:lpstr>
      <vt:lpstr>Other States’ Approach to Funding Housing: Illinois</vt:lpstr>
      <vt:lpstr>Other States’ Approach to Funding Housing-Based Services: Texas</vt:lpstr>
      <vt:lpstr>Other States’ Approach to Funding Housing-Based Services: Rhode Island</vt:lpstr>
      <vt:lpstr>Other States’ Approach to Funding Housing-Based Services: Illinois</vt:lpstr>
      <vt:lpstr>Other States’ Approach to Funding Housing-Based Services: Oregon</vt:lpstr>
      <vt:lpstr>Other States’ Approach to Funding Housing-Based Services: Louisiana</vt:lpstr>
      <vt:lpstr>Other States’ Approach to Funding Housing-Based Services: Washington</vt:lpstr>
      <vt:lpstr>Managed Care Specific Initiatives</vt:lpstr>
      <vt:lpstr> Issues &amp; Ideas for Housing Component in 1115 Waiver </vt:lpstr>
      <vt:lpstr>Issues to be Decided</vt:lpstr>
      <vt:lpstr>Issues to be Decided (cont.)</vt:lpstr>
      <vt:lpstr>Identifying &amp; Targeting Eligible Populations</vt:lpstr>
      <vt:lpstr>Overlap: Homeless People are Aging &amp; Have Greater Risk of Nursing Home Placement</vt:lpstr>
      <vt:lpstr>Overlap in Populations: Poverty &amp; Housing Unaffordability Cause Homelessness</vt:lpstr>
      <vt:lpstr>What to Fund</vt:lpstr>
      <vt:lpstr>Bridge Housing/Respite Care</vt:lpstr>
      <vt:lpstr>Permanent Housing</vt:lpstr>
      <vt:lpstr>Medicaid-Funded Housing</vt:lpstr>
      <vt:lpstr>Housing-Based Services2</vt:lpstr>
      <vt:lpstr>Medicaid-Funded Housing-Based Services</vt:lpstr>
      <vt:lpstr>How to Fund </vt:lpstr>
      <vt:lpstr>Budget Neutrality</vt:lpstr>
      <vt:lpstr>Research Data: Affordable Housing &amp; Housing-Based Services Reduces Medicaid Costs</vt:lpstr>
      <vt:lpstr>Gathering Data</vt:lpstr>
      <vt:lpstr> Sharon.Rapport@csh.org (323) 243-7424 (c) (213) 623-4342, x18 (o) </vt:lpstr>
    </vt:vector>
  </TitlesOfParts>
  <Company>CorpSH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CSH - L.A. CARE Meeting</dc:title>
  <dc:creator>Susan Lee</dc:creator>
  <cp:keywords>waiver, renewal, stakeholder, workgroup, 1115</cp:keywords>
  <cp:lastModifiedBy>Jamie Bracht</cp:lastModifiedBy>
  <cp:revision>293</cp:revision>
  <cp:lastPrinted>2014-07-07T17:51:16Z</cp:lastPrinted>
  <dcterms:created xsi:type="dcterms:W3CDTF">2014-02-14T23:31:42Z</dcterms:created>
  <dcterms:modified xsi:type="dcterms:W3CDTF">2020-12-05T04:08:58Z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xd_Signature">
    <vt:bool>false</vt:bool>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TemplateUrl">
    <vt:lpwstr/>
  </property>
  <property fmtid="{D5CDD505-2E9C-101B-9397-08002B2CF9AE}" pid="8" name="_dlc_DocIdItemGuid">
    <vt:lpwstr>89e59177-7fc2-46f1-8ed0-0d5ffc011a4c</vt:lpwstr>
  </property>
  <property fmtid="{D5CDD505-2E9C-101B-9397-08002B2CF9AE}" pid="9" name="Remediated">
    <vt:bool>false</vt:bool>
  </property>
  <property fmtid="{D5CDD505-2E9C-101B-9397-08002B2CF9AE}" pid="10" name="Organization">
    <vt:lpwstr>76</vt:lpwstr>
  </property>
  <property fmtid="{D5CDD505-2E9C-101B-9397-08002B2CF9AE}" pid="11" name="Division">
    <vt:lpwstr>62;#Directors Office|e4872da7-61d4-4c7f-a711-33e1928ea746</vt:lpwstr>
  </property>
</Properties>
</file>