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3.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Masters/slideMaster10.xml" ContentType="application/vnd.openxmlformats-officedocument.presentationml.slideMaster+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Layouts/slideLayout6.xml" ContentType="application/vnd.openxmlformats-officedocument.presentationml.slideLayout+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notesSlides/notesSlide5.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6.xml" ContentType="application/vnd.openxmlformats-officedocument.theme+xml"/>
  <Override PartName="/ppt/theme/theme5.xml" ContentType="application/vnd.openxmlformats-officedocument.theme+xml"/>
  <Override PartName="/ppt/notesMasters/notesMaster1.xml" ContentType="application/vnd.openxmlformats-officedocument.presentationml.notesMaster+xml"/>
  <Override PartName="/ppt/theme/theme15.xml" ContentType="application/vnd.openxmlformats-officedocument.theme+xml"/>
  <Override PartName="/ppt/theme/theme7.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6.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Override PartName="/customXml/itemProps1.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706" r:id="rId6"/>
    <p:sldMasterId id="2147483708" r:id="rId7"/>
    <p:sldMasterId id="2147483710" r:id="rId8"/>
    <p:sldMasterId id="2147483712" r:id="rId9"/>
    <p:sldMasterId id="2147483714" r:id="rId10"/>
    <p:sldMasterId id="2147483716" r:id="rId11"/>
    <p:sldMasterId id="2147483718" r:id="rId12"/>
    <p:sldMasterId id="2147483720" r:id="rId13"/>
    <p:sldMasterId id="2147483722" r:id="rId14"/>
    <p:sldMasterId id="2147483724" r:id="rId15"/>
    <p:sldMasterId id="2147483726" r:id="rId16"/>
    <p:sldMasterId id="2147483728" r:id="rId17"/>
    <p:sldMasterId id="2147483730" r:id="rId18"/>
    <p:sldMasterId id="2147483732" r:id="rId19"/>
  </p:sldMasterIdLst>
  <p:notesMasterIdLst>
    <p:notesMasterId r:id="rId43"/>
  </p:notesMasterIdLst>
  <p:sldIdLst>
    <p:sldId id="277" r:id="rId20"/>
    <p:sldId id="275" r:id="rId21"/>
    <p:sldId id="276" r:id="rId22"/>
    <p:sldId id="278" r:id="rId23"/>
    <p:sldId id="279" r:id="rId24"/>
    <p:sldId id="280" r:id="rId25"/>
    <p:sldId id="281" r:id="rId26"/>
    <p:sldId id="282" r:id="rId27"/>
    <p:sldId id="258" r:id="rId28"/>
    <p:sldId id="273" r:id="rId29"/>
    <p:sldId id="271" r:id="rId30"/>
    <p:sldId id="283" r:id="rId31"/>
    <p:sldId id="284" r:id="rId32"/>
    <p:sldId id="285" r:id="rId33"/>
    <p:sldId id="259" r:id="rId34"/>
    <p:sldId id="274" r:id="rId35"/>
    <p:sldId id="265" r:id="rId36"/>
    <p:sldId id="286" r:id="rId37"/>
    <p:sldId id="287" r:id="rId38"/>
    <p:sldId id="288" r:id="rId39"/>
    <p:sldId id="289" r:id="rId40"/>
    <p:sldId id="290" r:id="rId41"/>
    <p:sldId id="291" r:id="rId42"/>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62"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9.xml"/><Relationship Id="rId18" Type="http://schemas.openxmlformats.org/officeDocument/2006/relationships/slideMaster" Target="slideMasters/slideMaster14.xml"/><Relationship Id="rId26" Type="http://schemas.openxmlformats.org/officeDocument/2006/relationships/slide" Target="slides/slide7.xml"/><Relationship Id="rId39" Type="http://schemas.openxmlformats.org/officeDocument/2006/relationships/slide" Target="slides/slide20.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tableStyles" Target="tableStyles.xml"/><Relationship Id="rId7" Type="http://schemas.openxmlformats.org/officeDocument/2006/relationships/slideMaster" Target="slideMasters/slideMaster3.xml"/><Relationship Id="rId2" Type="http://schemas.openxmlformats.org/officeDocument/2006/relationships/customXml" Target="../customXml/item2.xml"/><Relationship Id="rId16" Type="http://schemas.openxmlformats.org/officeDocument/2006/relationships/slideMaster" Target="slideMasters/slideMaster12.xml"/><Relationship Id="rId29" Type="http://schemas.openxmlformats.org/officeDocument/2006/relationships/slide" Target="slides/slide10.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Master" Target="slideMasters/slideMaster7.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Master" Target="slideMasters/slideMaster11.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10" Type="http://schemas.openxmlformats.org/officeDocument/2006/relationships/slideMaster" Target="slideMasters/slideMaster6.xml"/><Relationship Id="rId19" Type="http://schemas.openxmlformats.org/officeDocument/2006/relationships/slideMaster" Target="slideMasters/slideMaster15.xml"/><Relationship Id="rId31" Type="http://schemas.openxmlformats.org/officeDocument/2006/relationships/slide" Target="slides/slide12.xml"/><Relationship Id="rId44"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Master" Target="slideMasters/slideMaster5.xml"/><Relationship Id="rId14" Type="http://schemas.openxmlformats.org/officeDocument/2006/relationships/slideMaster" Target="slideMasters/slideMaster10.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notesMaster" Target="notesMasters/notesMaster1.xml"/><Relationship Id="rId48" Type="http://schemas.openxmlformats.org/officeDocument/2006/relationships/customXml" Target="../customXml/item5.xml"/><Relationship Id="rId8" Type="http://schemas.openxmlformats.org/officeDocument/2006/relationships/slideMaster" Target="slideMasters/slideMaster4.xml"/><Relationship Id="rId12" Type="http://schemas.openxmlformats.org/officeDocument/2006/relationships/slideMaster" Target="slideMasters/slideMaster8.xml"/><Relationship Id="rId17" Type="http://schemas.openxmlformats.org/officeDocument/2006/relationships/slideMaster" Target="slideMasters/slideMaster13.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theme" Target="theme/theme1.xml"/><Relationship Id="rId20" Type="http://schemas.openxmlformats.org/officeDocument/2006/relationships/slide" Target="slides/slide1.xml"/><Relationship Id="rId41" Type="http://schemas.openxmlformats.org/officeDocument/2006/relationships/slide" Target="slides/slide2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90D984B-3ECC-4DFF-8380-8833B6EE1071}"/>
              </a:ext>
            </a:extLst>
          </p:cNvPr>
          <p:cNvSpPr>
            <a:spLocks noGrp="1"/>
          </p:cNvSpPr>
          <p:nvPr>
            <p:ph type="hdr" sz="quarter"/>
          </p:nvPr>
        </p:nvSpPr>
        <p:spPr>
          <a:xfrm>
            <a:off x="0" y="0"/>
            <a:ext cx="3038475" cy="465138"/>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4FAC08B9-358E-41FD-B76C-3C788FC8DCD4}"/>
              </a:ext>
            </a:extLst>
          </p:cNvPr>
          <p:cNvSpPr>
            <a:spLocks noGrp="1"/>
          </p:cNvSpPr>
          <p:nvPr>
            <p:ph type="dt" idx="1"/>
          </p:nvPr>
        </p:nvSpPr>
        <p:spPr>
          <a:xfrm>
            <a:off x="3970338" y="0"/>
            <a:ext cx="3038475" cy="465138"/>
          </a:xfrm>
          <a:prstGeom prst="rect">
            <a:avLst/>
          </a:prstGeom>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fld id="{C7E8079C-F117-45DA-BA86-7694F4003E87}" type="datetimeFigureOut">
              <a:rPr lang="en-US" altLang="en-US"/>
              <a:pPr>
                <a:defRPr/>
              </a:pPr>
              <a:t>12/10/2020</a:t>
            </a:fld>
            <a:endParaRPr lang="en-US" altLang="en-US"/>
          </a:p>
        </p:txBody>
      </p:sp>
      <p:sp>
        <p:nvSpPr>
          <p:cNvPr id="4" name="Slide Image Placeholder 3">
            <a:extLst>
              <a:ext uri="{FF2B5EF4-FFF2-40B4-BE49-F238E27FC236}">
                <a16:creationId xmlns:a16="http://schemas.microsoft.com/office/drawing/2014/main" id="{16B4800B-CF36-4A6A-842E-9EB6F6FBBCC5}"/>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25AAA9FF-FD51-4971-B7F9-313255575991}"/>
              </a:ext>
            </a:extLst>
          </p:cNvPr>
          <p:cNvSpPr>
            <a:spLocks noGrp="1"/>
          </p:cNvSpPr>
          <p:nvPr>
            <p:ph type="body" sz="quarter" idx="3"/>
          </p:nvPr>
        </p:nvSpPr>
        <p:spPr>
          <a:xfrm>
            <a:off x="701675" y="4416425"/>
            <a:ext cx="5607050" cy="4183063"/>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2992E038-0CB0-495B-B0D2-D846DE92C98B}"/>
              </a:ext>
            </a:extLst>
          </p:cNvPr>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571AA0C2-4C26-4E82-91C0-40441A6E236D}"/>
              </a:ext>
            </a:extLst>
          </p:cNvPr>
          <p:cNvSpPr>
            <a:spLocks noGrp="1"/>
          </p:cNvSpPr>
          <p:nvPr>
            <p:ph type="sldNum" sz="quarter" idx="5"/>
          </p:nvPr>
        </p:nvSpPr>
        <p:spPr>
          <a:xfrm>
            <a:off x="3970338" y="8829675"/>
            <a:ext cx="3038475" cy="46513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6C52C950-22B7-4BB3-A3CC-5FBA9EA9259C}"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1pPr>
    <a:lvl2pPr marL="4572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A2E13D42-0345-423C-BA38-04FED94E0D2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a:extLst>
              <a:ext uri="{FF2B5EF4-FFF2-40B4-BE49-F238E27FC236}">
                <a16:creationId xmlns:a16="http://schemas.microsoft.com/office/drawing/2014/main" id="{BFC585D8-921B-4416-B74D-90322CD6EA9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000">
              <a:solidFill>
                <a:srgbClr val="000000"/>
              </a:solidFill>
            </a:endParaRPr>
          </a:p>
        </p:txBody>
      </p:sp>
      <p:sp>
        <p:nvSpPr>
          <p:cNvPr id="61444" name="Slide Number Placeholder 3">
            <a:extLst>
              <a:ext uri="{FF2B5EF4-FFF2-40B4-BE49-F238E27FC236}">
                <a16:creationId xmlns:a16="http://schemas.microsoft.com/office/drawing/2014/main" id="{031CA8F2-4D4A-4AB0-9FC9-D1790E99C14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fld id="{06A0985D-740A-4E1C-BB2F-96319A29F808}" type="slidenum">
              <a:rPr lang="en-US" altLang="en-US">
                <a:solidFill>
                  <a:srgbClr val="000000"/>
                </a:solidFill>
              </a:rPr>
              <a:pPr eaLnBrk="1" hangingPunct="1">
                <a:spcBef>
                  <a:spcPct val="0"/>
                </a:spcBef>
              </a:pPr>
              <a:t>4</a:t>
            </a:fld>
            <a:endParaRPr lang="en-US" altLang="en-US">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2263AB98-11B9-4A60-8376-D3C4F0F747C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D89D01F2-D187-4F8C-AA40-1ACF52DBDE3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14400"/>
            <a:endParaRPr lang="en-US" altLang="en-US" sz="1000">
              <a:solidFill>
                <a:srgbClr val="000000"/>
              </a:solidFill>
            </a:endParaRPr>
          </a:p>
        </p:txBody>
      </p:sp>
      <p:sp>
        <p:nvSpPr>
          <p:cNvPr id="62468" name="Slide Number Placeholder 3">
            <a:extLst>
              <a:ext uri="{FF2B5EF4-FFF2-40B4-BE49-F238E27FC236}">
                <a16:creationId xmlns:a16="http://schemas.microsoft.com/office/drawing/2014/main" id="{C067E068-8026-45BC-9123-85B9177902E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fld id="{777F2C67-F70A-46B7-AE42-7B2E0EFE2C5A}" type="slidenum">
              <a:rPr lang="en-US" altLang="en-US">
                <a:solidFill>
                  <a:srgbClr val="000000"/>
                </a:solidFill>
              </a:rPr>
              <a:pPr eaLnBrk="1" hangingPunct="1">
                <a:spcBef>
                  <a:spcPct val="0"/>
                </a:spcBef>
              </a:pPr>
              <a:t>6</a:t>
            </a:fld>
            <a:endParaRPr lang="en-US" altLang="en-US">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4A327111-9AAE-48D4-96E9-9A4AB4FEFC0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a:extLst>
              <a:ext uri="{FF2B5EF4-FFF2-40B4-BE49-F238E27FC236}">
                <a16:creationId xmlns:a16="http://schemas.microsoft.com/office/drawing/2014/main" id="{1A04925F-76EA-4FAF-9A9F-D696560601A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63492" name="Slide Number Placeholder 3">
            <a:extLst>
              <a:ext uri="{FF2B5EF4-FFF2-40B4-BE49-F238E27FC236}">
                <a16:creationId xmlns:a16="http://schemas.microsoft.com/office/drawing/2014/main" id="{064656A0-A795-47E2-93D1-90559FF1416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fld id="{0CF05590-41F1-419B-A99D-110A614EE451}" type="slidenum">
              <a:rPr lang="en-US" altLang="en-US">
                <a:solidFill>
                  <a:srgbClr val="000000"/>
                </a:solidFill>
              </a:rPr>
              <a:pPr eaLnBrk="1" hangingPunct="1">
                <a:spcBef>
                  <a:spcPct val="0"/>
                </a:spcBef>
              </a:pPr>
              <a:t>7</a:t>
            </a:fld>
            <a:endParaRPr lang="en-US" altLang="en-US">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8F4CB843-7AC4-4F8F-97F3-A24C040626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204787FC-DB9B-444C-9B57-AADAC0B22875}"/>
              </a:ext>
            </a:extLst>
          </p:cNvPr>
          <p:cNvSpPr>
            <a:spLocks noGrp="1"/>
          </p:cNvSpPr>
          <p:nvPr>
            <p:ph type="body" idx="1"/>
          </p:nvPr>
        </p:nvSpPr>
        <p:spPr/>
        <p:txBody>
          <a:bodyPr>
            <a:normAutofit/>
          </a:bodyPr>
          <a:lstStyle/>
          <a:p>
            <a:pPr>
              <a:defRPr/>
            </a:pPr>
            <a:r>
              <a:rPr lang="en-US" dirty="0">
                <a:latin typeface="Arial" charset="0"/>
                <a:ea typeface="+mn-ea"/>
              </a:rPr>
              <a:t> </a:t>
            </a:r>
          </a:p>
          <a:p>
            <a:pPr>
              <a:defRPr/>
            </a:pPr>
            <a:r>
              <a:rPr lang="en-US" b="1" dirty="0">
                <a:latin typeface="Arial" charset="0"/>
                <a:ea typeface="+mn-ea"/>
              </a:rPr>
              <a:t>Incentive Approach – </a:t>
            </a:r>
            <a:r>
              <a:rPr lang="en-US" dirty="0">
                <a:latin typeface="Arial" charset="0"/>
                <a:ea typeface="+mn-ea"/>
              </a:rPr>
              <a:t>Dollars from the incentive pool would be allocated to MCPs and county entities based on performance on measures that MCPs and county entities can jointly influence by improving care coordination and collaboration and eventually patient outcomes across both programs.  The key components of the program would include:</a:t>
            </a:r>
          </a:p>
          <a:p>
            <a:pPr>
              <a:defRPr/>
            </a:pPr>
            <a:r>
              <a:rPr lang="en-US" u="sng" dirty="0">
                <a:latin typeface="Arial" charset="0"/>
                <a:ea typeface="+mn-ea"/>
              </a:rPr>
              <a:t>Incentive pool</a:t>
            </a:r>
            <a:r>
              <a:rPr lang="en-US" dirty="0">
                <a:latin typeface="Arial" charset="0"/>
                <a:ea typeface="+mn-ea"/>
              </a:rPr>
              <a:t>: DHCS fully funds initial pool, to be distributed to MCPs and county partners for jointly achieving shared outcome measures.  Incentive pool funding could shift to an advance payment model after one or more years whereby MCPs would receive advance payments as part of their incentive payment that would be repaid to the state from the future shared savings they earn. </a:t>
            </a:r>
          </a:p>
          <a:p>
            <a:pPr>
              <a:defRPr/>
            </a:pPr>
            <a:r>
              <a:rPr lang="en-US" u="sng" dirty="0">
                <a:latin typeface="Arial" charset="0"/>
                <a:ea typeface="+mn-ea"/>
              </a:rPr>
              <a:t>Incentive distribution</a:t>
            </a:r>
            <a:r>
              <a:rPr lang="en-US" dirty="0">
                <a:latin typeface="Arial" charset="0"/>
                <a:ea typeface="+mn-ea"/>
              </a:rPr>
              <a:t>: DHCS would distribute incentive payments to MCPs based on health plan performance across jointly-influenced metrics. MCPs would provide an incentive payment to county plans or agencies, similar to how funds flow from plans to counties under Cal </a:t>
            </a:r>
            <a:r>
              <a:rPr lang="en-US" dirty="0" err="1">
                <a:latin typeface="Arial" charset="0"/>
                <a:ea typeface="+mn-ea"/>
              </a:rPr>
              <a:t>MediConnect</a:t>
            </a:r>
            <a:r>
              <a:rPr lang="en-US" dirty="0">
                <a:latin typeface="Arial" charset="0"/>
                <a:ea typeface="+mn-ea"/>
              </a:rPr>
              <a:t>. </a:t>
            </a:r>
            <a:r>
              <a:rPr lang="en-US" b="1" dirty="0">
                <a:latin typeface="Arial" charset="0"/>
                <a:ea typeface="+mn-ea"/>
              </a:rPr>
              <a:t> </a:t>
            </a:r>
            <a:r>
              <a:rPr lang="en-US" dirty="0">
                <a:latin typeface="Arial" charset="0"/>
                <a:ea typeface="+mn-ea"/>
              </a:rPr>
              <a:t>Incentives could be structured to focus initially on process measures; percentage of payment tied to outcomes would increase annually until all incentive payments reflect outcomes</a:t>
            </a:r>
            <a:endParaRPr lang="en-US" dirty="0"/>
          </a:p>
        </p:txBody>
      </p:sp>
      <p:sp>
        <p:nvSpPr>
          <p:cNvPr id="64516" name="Slide Number Placeholder 3">
            <a:extLst>
              <a:ext uri="{FF2B5EF4-FFF2-40B4-BE49-F238E27FC236}">
                <a16:creationId xmlns:a16="http://schemas.microsoft.com/office/drawing/2014/main" id="{74153312-D436-4759-8C52-9BDBD9E4795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fld id="{405293F3-4F88-4CCB-A0E6-F45CA903BFFD}" type="slidenum">
              <a:rPr lang="en-US" altLang="en-US">
                <a:solidFill>
                  <a:srgbClr val="000000"/>
                </a:solidFill>
              </a:rPr>
              <a:pPr eaLnBrk="1" hangingPunct="1">
                <a:spcBef>
                  <a:spcPct val="0"/>
                </a:spcBef>
              </a:pPr>
              <a:t>8</a:t>
            </a:fld>
            <a:endParaRPr lang="en-US" altLang="en-US">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ED68A5E5-CB91-485C-A468-238F370E755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a:extLst>
              <a:ext uri="{FF2B5EF4-FFF2-40B4-BE49-F238E27FC236}">
                <a16:creationId xmlns:a16="http://schemas.microsoft.com/office/drawing/2014/main" id="{9EE7169F-33C9-458F-A1E5-921B61EBD3D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14400"/>
            <a:r>
              <a:rPr lang="en-US" altLang="en-US" sz="1000"/>
              <a:t>Integrates psychiatric consultation and care management into the treatment of clinical depression in primary care clinics</a:t>
            </a:r>
          </a:p>
          <a:p>
            <a:pPr defTabSz="914400"/>
            <a:endParaRPr lang="en-US" altLang="en-US" sz="1000">
              <a:solidFill>
                <a:srgbClr val="000000"/>
              </a:solidFill>
            </a:endParaRPr>
          </a:p>
        </p:txBody>
      </p:sp>
      <p:sp>
        <p:nvSpPr>
          <p:cNvPr id="65540" name="Slide Number Placeholder 3">
            <a:extLst>
              <a:ext uri="{FF2B5EF4-FFF2-40B4-BE49-F238E27FC236}">
                <a16:creationId xmlns:a16="http://schemas.microsoft.com/office/drawing/2014/main" id="{83422DF2-A403-43DF-9603-BDA63E2ADFE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fld id="{0791193E-B425-4E92-BCEC-ECB0B4656E5E}" type="slidenum">
              <a:rPr lang="en-US" altLang="en-US">
                <a:solidFill>
                  <a:srgbClr val="000000"/>
                </a:solidFill>
              </a:rPr>
              <a:pPr eaLnBrk="1" hangingPunct="1">
                <a:spcBef>
                  <a:spcPct val="0"/>
                </a:spcBef>
              </a:pPr>
              <a:t>12</a:t>
            </a:fld>
            <a:endParaRPr lang="en-US" altLang="en-US">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4DB512DE-25A3-4323-ABD2-971A7A7B6BC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C87BB2FB-6F10-42DE-88E5-DF915BD7075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Core components of:</a:t>
            </a:r>
          </a:p>
          <a:p>
            <a:pPr lvl="1"/>
            <a:r>
              <a:rPr lang="en-US" altLang="en-US" sz="2000"/>
              <a:t>Care management and population health management</a:t>
            </a:r>
          </a:p>
          <a:p>
            <a:pPr lvl="1"/>
            <a:r>
              <a:rPr lang="en-US" altLang="en-US" sz="2000"/>
              <a:t>Access to a mental health specialist</a:t>
            </a:r>
          </a:p>
          <a:p>
            <a:pPr lvl="1"/>
            <a:r>
              <a:rPr lang="en-US" altLang="en-US" sz="2000"/>
              <a:t>Additional payments tied to improvements in quality</a:t>
            </a:r>
          </a:p>
          <a:p>
            <a:endParaRPr lang="en-US" altLang="en-US"/>
          </a:p>
        </p:txBody>
      </p:sp>
      <p:sp>
        <p:nvSpPr>
          <p:cNvPr id="66564" name="Slide Number Placeholder 3">
            <a:extLst>
              <a:ext uri="{FF2B5EF4-FFF2-40B4-BE49-F238E27FC236}">
                <a16:creationId xmlns:a16="http://schemas.microsoft.com/office/drawing/2014/main" id="{F31E736D-6813-4B32-8B66-28268660F4E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fld id="{C2EC501B-7376-467A-9DEE-5A9CC8F91BED}" type="slidenum">
              <a:rPr lang="en-US" altLang="en-US">
                <a:solidFill>
                  <a:srgbClr val="000000"/>
                </a:solidFill>
              </a:rPr>
              <a:pPr eaLnBrk="1" hangingPunct="1">
                <a:spcBef>
                  <a:spcPct val="0"/>
                </a:spcBef>
              </a:pPr>
              <a:t>13</a:t>
            </a:fld>
            <a:endParaRPr lang="en-US" altLang="en-US">
              <a:solidFill>
                <a:srgbClr val="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2D56EDDA-E83A-4443-AD26-D938A973F61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a:extLst>
              <a:ext uri="{FF2B5EF4-FFF2-40B4-BE49-F238E27FC236}">
                <a16:creationId xmlns:a16="http://schemas.microsoft.com/office/drawing/2014/main" id="{ADE053BA-894D-4B86-8BA4-6D3198CA77D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Net savings of $1,300 per patient per year</a:t>
            </a:r>
          </a:p>
          <a:p>
            <a:r>
              <a:rPr lang="en-US" altLang="en-US"/>
              <a:t>At six months:</a:t>
            </a:r>
          </a:p>
          <a:p>
            <a:pPr lvl="1"/>
            <a:r>
              <a:rPr lang="en-US" altLang="en-US"/>
              <a:t> 45% of patients in remission</a:t>
            </a:r>
          </a:p>
          <a:p>
            <a:pPr lvl="1"/>
            <a:r>
              <a:rPr lang="en-US" altLang="en-US"/>
              <a:t>15% had reduced PHQ-9 by 50%</a:t>
            </a:r>
          </a:p>
          <a:p>
            <a:r>
              <a:rPr lang="en-US" altLang="en-US"/>
              <a:t>At 12 months:</a:t>
            </a:r>
          </a:p>
          <a:p>
            <a:pPr lvl="1"/>
            <a:r>
              <a:rPr lang="en-US" altLang="en-US"/>
              <a:t>56% of patients in remission</a:t>
            </a:r>
          </a:p>
          <a:p>
            <a:pPr lvl="1"/>
            <a:r>
              <a:rPr lang="en-US" altLang="en-US"/>
              <a:t>34% responded to treatment</a:t>
            </a:r>
          </a:p>
          <a:p>
            <a:endParaRPr lang="en-US" altLang="en-US"/>
          </a:p>
        </p:txBody>
      </p:sp>
      <p:sp>
        <p:nvSpPr>
          <p:cNvPr id="67588" name="Slide Number Placeholder 3">
            <a:extLst>
              <a:ext uri="{FF2B5EF4-FFF2-40B4-BE49-F238E27FC236}">
                <a16:creationId xmlns:a16="http://schemas.microsoft.com/office/drawing/2014/main" id="{B12C5D85-132B-4298-9213-BDDBA832C11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fld id="{3A77AAAD-7C89-424A-A9AA-E0A7954BCA95}" type="slidenum">
              <a:rPr lang="en-US" altLang="en-US">
                <a:solidFill>
                  <a:srgbClr val="000000"/>
                </a:solidFill>
              </a:rPr>
              <a:pPr eaLnBrk="1" hangingPunct="1">
                <a:spcBef>
                  <a:spcPct val="0"/>
                </a:spcBef>
              </a:pPr>
              <a:t>14</a:t>
            </a:fld>
            <a:endParaRPr lang="en-US" altLang="en-US">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7C1A0F35-C0DB-40EC-9707-94388D63E97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14F0454C-D64C-4105-A408-529E7227EDE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14400"/>
            <a:r>
              <a:rPr lang="en-US" altLang="en-US" sz="1000"/>
              <a:t>Integrates psychiatric consultation and care management into the treatment of clinical depression in primary care clinics</a:t>
            </a:r>
          </a:p>
          <a:p>
            <a:pPr defTabSz="914400"/>
            <a:r>
              <a:rPr lang="en-US" altLang="en-US" sz="1000"/>
              <a:t>Builds integration into a PCMH platform</a:t>
            </a:r>
          </a:p>
          <a:p>
            <a:pPr defTabSz="914400"/>
            <a:r>
              <a:rPr lang="en-US" altLang="en-US" sz="1000"/>
              <a:t>Practices assume responsibility for a range of behavioral health services provided by specific clinical practitioners</a:t>
            </a:r>
          </a:p>
          <a:p>
            <a:pPr defTabSz="914400"/>
            <a:r>
              <a:rPr lang="en-US" altLang="en-US" sz="1000"/>
              <a:t>Practices have the flexibility to develop their own  care model </a:t>
            </a:r>
          </a:p>
          <a:p>
            <a:pPr defTabSz="914400"/>
            <a:r>
              <a:rPr lang="en-US" altLang="en-US" sz="1000"/>
              <a:t>Practices have flexibility to provide services through non co-located but coordinated, co-located, or fully integrated behavioral health models </a:t>
            </a:r>
          </a:p>
          <a:p>
            <a:pPr defTabSz="914400"/>
            <a:endParaRPr lang="en-US" altLang="en-US" sz="1000"/>
          </a:p>
          <a:p>
            <a:pPr defTabSz="914400"/>
            <a:endParaRPr lang="en-US" altLang="en-US" sz="1000">
              <a:solidFill>
                <a:srgbClr val="000000"/>
              </a:solidFill>
            </a:endParaRPr>
          </a:p>
        </p:txBody>
      </p:sp>
      <p:sp>
        <p:nvSpPr>
          <p:cNvPr id="68612" name="Slide Number Placeholder 3">
            <a:extLst>
              <a:ext uri="{FF2B5EF4-FFF2-40B4-BE49-F238E27FC236}">
                <a16:creationId xmlns:a16="http://schemas.microsoft.com/office/drawing/2014/main" id="{D5743B5B-8864-4585-A9B9-04C4A93F853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fld id="{96FEDE3F-F2D3-4391-A0C9-A4B45EDCE202}" type="slidenum">
              <a:rPr lang="en-US" altLang="en-US">
                <a:solidFill>
                  <a:srgbClr val="000000"/>
                </a:solidFill>
              </a:rPr>
              <a:pPr eaLnBrk="1" hangingPunct="1">
                <a:spcBef>
                  <a:spcPct val="0"/>
                </a:spcBef>
              </a:pPr>
              <a:t>18</a:t>
            </a:fld>
            <a:endParaRPr lang="en-US" altLang="en-US">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EF481BC3-BFBD-4010-AC13-F0849AFD933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D09E43FA-F387-4F65-80A3-E886D62BED1A}"/>
              </a:ext>
            </a:extLst>
          </p:cNvPr>
          <p:cNvSpPr>
            <a:spLocks noGrp="1"/>
          </p:cNvSpPr>
          <p:nvPr>
            <p:ph type="body" idx="1"/>
          </p:nvPr>
        </p:nvSpPr>
        <p:spPr/>
        <p:txBody>
          <a:bodyPr>
            <a:normAutofit/>
          </a:bodyPr>
          <a:lstStyle/>
          <a:p>
            <a:pPr defTabSz="914400">
              <a:defRPr/>
            </a:pPr>
            <a:r>
              <a:rPr lang="en-US" sz="1000" dirty="0"/>
              <a:t>Integrates psychiatric consultation and care management into the treatment of clinical depression in primary care clinics</a:t>
            </a:r>
          </a:p>
          <a:p>
            <a:pPr>
              <a:defRPr/>
            </a:pPr>
            <a:r>
              <a:rPr lang="en-US" sz="1000" dirty="0"/>
              <a:t>Builds integration into a PCMH platform</a:t>
            </a:r>
          </a:p>
          <a:p>
            <a:pPr>
              <a:defRPr/>
            </a:pPr>
            <a:r>
              <a:rPr lang="en-US" sz="1000" dirty="0"/>
              <a:t>Practices assume responsibility for a range of behavioral health services provided by specific clinical practitioners</a:t>
            </a:r>
          </a:p>
          <a:p>
            <a:pPr>
              <a:defRPr/>
            </a:pPr>
            <a:r>
              <a:rPr lang="en-US" sz="1000" dirty="0"/>
              <a:t>Practices have the flexibility to develop their own  care model </a:t>
            </a:r>
          </a:p>
          <a:p>
            <a:pPr>
              <a:defRPr/>
            </a:pPr>
            <a:r>
              <a:rPr lang="en-US" sz="1000" dirty="0"/>
              <a:t>Practices have flexibility to provide services through non co-located but coordinated, co-located, or fully integrated behavioral health models </a:t>
            </a:r>
          </a:p>
          <a:p>
            <a:pPr defTabSz="914400">
              <a:defRPr/>
            </a:pPr>
            <a:endParaRPr lang="en-US" sz="1000" dirty="0"/>
          </a:p>
          <a:p>
            <a:pPr defTabSz="914400">
              <a:defRPr/>
            </a:pPr>
            <a:r>
              <a:rPr lang="en-US" dirty="0">
                <a:latin typeface="Arial" charset="0"/>
                <a:ea typeface="+mn-ea"/>
              </a:rPr>
              <a:t>Higher payments to groups with coordinated or co-located models and that achieve quality outcomes targets.  Shared savings create incentives to ensure high-quality behavioral health or physical health care in respective settings</a:t>
            </a:r>
            <a:endParaRPr lang="en-US" sz="1000" dirty="0"/>
          </a:p>
          <a:p>
            <a:pPr>
              <a:defRPr/>
            </a:pPr>
            <a:endParaRPr lang="en-US" sz="1000" dirty="0">
              <a:solidFill>
                <a:srgbClr val="000000"/>
              </a:solidFill>
            </a:endParaRPr>
          </a:p>
        </p:txBody>
      </p:sp>
      <p:sp>
        <p:nvSpPr>
          <p:cNvPr id="69636" name="Slide Number Placeholder 3">
            <a:extLst>
              <a:ext uri="{FF2B5EF4-FFF2-40B4-BE49-F238E27FC236}">
                <a16:creationId xmlns:a16="http://schemas.microsoft.com/office/drawing/2014/main" id="{3C768BBB-0018-4E41-B859-38489575A7F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fld id="{690A373F-9A89-4587-8ECE-C7BC859DC809}" type="slidenum">
              <a:rPr lang="en-US" altLang="en-US">
                <a:solidFill>
                  <a:srgbClr val="000000"/>
                </a:solidFill>
              </a:rPr>
              <a:pPr eaLnBrk="1" hangingPunct="1">
                <a:spcBef>
                  <a:spcPct val="0"/>
                </a:spcBef>
              </a:pPr>
              <a:t>21</a:t>
            </a:fld>
            <a:endParaRPr lang="en-US" altLang="en-US">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DFBB8372-BF98-4D84-AC8F-0303BC24AD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76EB9D3A-C66D-4752-A775-E7105A944CB5}"/>
              </a:ext>
            </a:extLst>
          </p:cNvPr>
          <p:cNvSpPr>
            <a:spLocks noGrp="1"/>
          </p:cNvSpPr>
          <p:nvPr>
            <p:ph type="body" idx="1"/>
          </p:nvPr>
        </p:nvSpPr>
        <p:spPr/>
        <p:txBody>
          <a:bodyPr/>
          <a:lstStyle/>
          <a:p>
            <a:pPr>
              <a:defRPr/>
            </a:pPr>
            <a:r>
              <a:rPr lang="en-US" dirty="0">
                <a:latin typeface="Arial" charset="0"/>
                <a:ea typeface="+mn-ea"/>
              </a:rPr>
              <a:t>Care coordination of BH services with primary care, either as a designated health home (and receive health home payment) or in line with PCMH care coordination principles</a:t>
            </a:r>
          </a:p>
          <a:p>
            <a:pPr>
              <a:defRPr/>
            </a:pPr>
            <a:r>
              <a:rPr lang="en-US" dirty="0">
                <a:latin typeface="Arial" charset="0"/>
                <a:ea typeface="+mn-ea"/>
              </a:rPr>
              <a:t>Basic primary care screening and assessments (e.g., BMI, blood pressure, diabetes, etc.), medication reviews, referrals for lab and diagnostic tests.  Nurse professional on-site </a:t>
            </a:r>
          </a:p>
          <a:p>
            <a:pPr>
              <a:defRPr/>
            </a:pPr>
            <a:r>
              <a:rPr lang="en-US" dirty="0">
                <a:latin typeface="Arial" charset="0"/>
                <a:ea typeface="+mn-ea"/>
              </a:rPr>
              <a:t>Comprehensive primary care by nurse practitioner or PCP onsite, medication management by prescribing provider  </a:t>
            </a:r>
          </a:p>
          <a:p>
            <a:pPr>
              <a:defRPr/>
            </a:pPr>
            <a:endParaRPr lang="en-US" dirty="0"/>
          </a:p>
        </p:txBody>
      </p:sp>
      <p:sp>
        <p:nvSpPr>
          <p:cNvPr id="70660" name="Slide Number Placeholder 3">
            <a:extLst>
              <a:ext uri="{FF2B5EF4-FFF2-40B4-BE49-F238E27FC236}">
                <a16:creationId xmlns:a16="http://schemas.microsoft.com/office/drawing/2014/main" id="{1F4CDF45-4EB4-4A98-9E04-F53CB954FD6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fld id="{F3749AB5-6A20-4395-BD22-BAF18FC1C9CC}" type="slidenum">
              <a:rPr lang="en-US" altLang="en-US">
                <a:solidFill>
                  <a:srgbClr val="000000"/>
                </a:solidFill>
              </a:rPr>
              <a:pPr eaLnBrk="1" hangingPunct="1">
                <a:spcBef>
                  <a:spcPct val="0"/>
                </a:spcBef>
              </a:pPr>
              <a:t>22</a:t>
            </a:fld>
            <a:endParaRPr lang="en-US" altLang="en-US">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B3A2E8E8-DE8B-45B1-9E34-FA164914D9C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a:extLst>
              <a:ext uri="{FF2B5EF4-FFF2-40B4-BE49-F238E27FC236}">
                <a16:creationId xmlns:a16="http://schemas.microsoft.com/office/drawing/2014/main" id="{F3AD5F7D-1620-4B53-95CE-BA34F13236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71684" name="Slide Number Placeholder 3">
            <a:extLst>
              <a:ext uri="{FF2B5EF4-FFF2-40B4-BE49-F238E27FC236}">
                <a16:creationId xmlns:a16="http://schemas.microsoft.com/office/drawing/2014/main" id="{72E4B9A1-B889-463F-AAD8-9723EEB25E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fld id="{DE281F05-14B6-495C-8579-0955A974EE44}" type="slidenum">
              <a:rPr lang="en-US" altLang="en-US">
                <a:solidFill>
                  <a:srgbClr val="000000"/>
                </a:solidFill>
              </a:rPr>
              <a:pPr eaLnBrk="1" hangingPunct="1">
                <a:spcBef>
                  <a:spcPct val="0"/>
                </a:spcBef>
              </a:pPr>
              <a:t>23</a:t>
            </a:fld>
            <a:endParaRPr lang="en-US" altLang="en-U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gradFill rotWithShape="0">
          <a:gsLst>
            <a:gs pos="0">
              <a:srgbClr val="A91D36"/>
            </a:gs>
            <a:gs pos="67000">
              <a:srgbClr val="F2F2F2"/>
            </a:gs>
            <a:gs pos="98000">
              <a:srgbClr val="94A1A6"/>
            </a:gs>
            <a:gs pos="100000">
              <a:srgbClr val="94A1A6"/>
            </a:gs>
          </a:gsLst>
          <a:lin ang="5400000" scaled="1"/>
        </a:gra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C5CDBC3-930C-4199-85C8-836421577154}"/>
              </a:ext>
            </a:extLst>
          </p:cNvPr>
          <p:cNvSpPr/>
          <p:nvPr userDrawn="1"/>
        </p:nvSpPr>
        <p:spPr>
          <a:xfrm>
            <a:off x="-17463" y="0"/>
            <a:ext cx="9161463" cy="5157788"/>
          </a:xfrm>
          <a:prstGeom prst="rect">
            <a:avLst/>
          </a:prstGeom>
          <a:gradFill>
            <a:gsLst>
              <a:gs pos="1000">
                <a:schemeClr val="bg2"/>
              </a:gs>
              <a:gs pos="50000">
                <a:schemeClr val="tx1">
                  <a:lumMod val="95000"/>
                </a:schemeClr>
              </a:gs>
              <a:gs pos="99000">
                <a:schemeClr val="tx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lstStyle/>
          <a:p>
            <a:pPr algn="ctr">
              <a:defRPr/>
            </a:pPr>
            <a:endParaRPr lang="en-US" sz="1600" dirty="0">
              <a:solidFill>
                <a:prstClr val="white">
                  <a:lumMod val="75000"/>
                </a:prstClr>
              </a:solidFill>
            </a:endParaRPr>
          </a:p>
        </p:txBody>
      </p:sp>
      <p:cxnSp>
        <p:nvCxnSpPr>
          <p:cNvPr id="5" name="Straight Connector 4">
            <a:extLst>
              <a:ext uri="{FF2B5EF4-FFF2-40B4-BE49-F238E27FC236}">
                <a16:creationId xmlns:a16="http://schemas.microsoft.com/office/drawing/2014/main" id="{A5F558C8-6967-4A26-8328-B7DC1472CDD6}"/>
              </a:ext>
            </a:extLst>
          </p:cNvPr>
          <p:cNvCxnSpPr/>
          <p:nvPr userDrawn="1"/>
        </p:nvCxnSpPr>
        <p:spPr>
          <a:xfrm>
            <a:off x="-17463" y="5157788"/>
            <a:ext cx="9161463"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12" descr="IHA logo colored for print.jpg">
            <a:extLst>
              <a:ext uri="{FF2B5EF4-FFF2-40B4-BE49-F238E27FC236}">
                <a16:creationId xmlns:a16="http://schemas.microsoft.com/office/drawing/2014/main" id="{4FB0D38E-921B-4185-839B-048BFFD73B5A}"/>
              </a:ext>
            </a:extLst>
          </p:cNvPr>
          <p:cNvPicPr>
            <a:picLocks noChangeAspect="1"/>
          </p:cNvPicPr>
          <p:nvPr userDrawn="1"/>
        </p:nvPicPr>
        <p:blipFill>
          <a:blip r:embed="rId3"/>
          <a:srcRect/>
          <a:stretch>
            <a:fillRect/>
          </a:stretch>
        </p:blipFill>
        <p:spPr bwMode="auto">
          <a:xfrm>
            <a:off x="465138" y="2379663"/>
            <a:ext cx="2292350" cy="3294062"/>
          </a:xfrm>
          <a:prstGeom prst="rect">
            <a:avLst/>
          </a:prstGeom>
          <a:noFill/>
          <a:ln w="9525">
            <a:noFill/>
            <a:miter lim="800000"/>
            <a:headEnd/>
            <a:tailEnd/>
          </a:ln>
          <a:effectLst>
            <a:outerShdw blurRad="63500" sx="102000" sy="102000" algn="ctr" rotWithShape="0">
              <a:prstClr val="black">
                <a:alpha val="40000"/>
              </a:prstClr>
            </a:outerShdw>
          </a:effectLst>
        </p:spPr>
      </p:pic>
      <p:sp>
        <p:nvSpPr>
          <p:cNvPr id="2" name="Title 1"/>
          <p:cNvSpPr>
            <a:spLocks noGrp="1"/>
          </p:cNvSpPr>
          <p:nvPr>
            <p:ph type="ctrTitle"/>
          </p:nvPr>
        </p:nvSpPr>
        <p:spPr>
          <a:xfrm>
            <a:off x="2727984" y="2563574"/>
            <a:ext cx="6096000" cy="1673352"/>
          </a:xfrm>
        </p:spPr>
        <p:txBody>
          <a:bodyPr tIns="0" bIns="0"/>
          <a:lstStyle>
            <a:lvl1pPr algn="r">
              <a:defRPr sz="4200" b="0" cap="none" spc="0">
                <a:ln w="10160">
                  <a:noFill/>
                  <a:prstDash val="solid"/>
                </a:ln>
                <a:solidFill>
                  <a:schemeClr val="bg1">
                    <a:lumMod val="50000"/>
                  </a:schemeClr>
                </a:solidFill>
                <a:effectLst/>
              </a:defRPr>
            </a:lvl1pPr>
            <a:extLst/>
          </a:lstStyle>
          <a:p>
            <a:r>
              <a:rPr lang="en-US"/>
              <a:t>Click to edit Master title style</a:t>
            </a:r>
            <a:endParaRPr lang="en-US" dirty="0"/>
          </a:p>
        </p:txBody>
      </p:sp>
      <p:sp>
        <p:nvSpPr>
          <p:cNvPr id="3" name="Subtitle 2"/>
          <p:cNvSpPr>
            <a:spLocks noGrp="1"/>
          </p:cNvSpPr>
          <p:nvPr>
            <p:ph type="subTitle" idx="1"/>
          </p:nvPr>
        </p:nvSpPr>
        <p:spPr>
          <a:xfrm>
            <a:off x="2722233" y="4196540"/>
            <a:ext cx="6096000" cy="990600"/>
          </a:xfrm>
        </p:spPr>
        <p:txBody>
          <a:bodyPr lIns="118872" tIns="0" rIns="45720" bIns="0">
            <a:normAutofit/>
          </a:bodyPr>
          <a:lstStyle>
            <a:lvl1pPr marL="0" indent="0" algn="r">
              <a:buNone/>
              <a:defRPr sz="2400">
                <a:solidFill>
                  <a:schemeClr val="accent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endParaRPr lang="en-US" dirty="0"/>
          </a:p>
        </p:txBody>
      </p:sp>
    </p:spTree>
    <p:extLst>
      <p:ext uri="{BB962C8B-B14F-4D97-AF65-F5344CB8AC3E}">
        <p14:creationId xmlns:p14="http://schemas.microsoft.com/office/powerpoint/2010/main" val="296838543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Break">
    <p:bg>
      <p:bgPr>
        <a:gradFill rotWithShape="0">
          <a:gsLst>
            <a:gs pos="0">
              <a:srgbClr val="A91D36"/>
            </a:gs>
            <a:gs pos="67000">
              <a:srgbClr val="F2F2F2"/>
            </a:gs>
            <a:gs pos="98000">
              <a:srgbClr val="94A1A6"/>
            </a:gs>
            <a:gs pos="100000">
              <a:srgbClr val="94A1A6"/>
            </a:gs>
          </a:gsLst>
          <a:lin ang="5400000" scaled="1"/>
        </a:gra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D0BF76A-4197-47C2-BF46-F952A649EEE5}"/>
              </a:ext>
            </a:extLst>
          </p:cNvPr>
          <p:cNvSpPr/>
          <p:nvPr userDrawn="1"/>
        </p:nvSpPr>
        <p:spPr>
          <a:xfrm>
            <a:off x="-17463" y="0"/>
            <a:ext cx="9161463" cy="51577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lstStyle/>
          <a:p>
            <a:pPr algn="ctr">
              <a:defRPr/>
            </a:pPr>
            <a:endParaRPr lang="en-US" sz="1600" dirty="0">
              <a:solidFill>
                <a:prstClr val="white">
                  <a:lumMod val="75000"/>
                </a:prstClr>
              </a:solidFill>
            </a:endParaRPr>
          </a:p>
        </p:txBody>
      </p:sp>
      <p:cxnSp>
        <p:nvCxnSpPr>
          <p:cNvPr id="5" name="Straight Connector 4">
            <a:extLst>
              <a:ext uri="{FF2B5EF4-FFF2-40B4-BE49-F238E27FC236}">
                <a16:creationId xmlns:a16="http://schemas.microsoft.com/office/drawing/2014/main" id="{67A5BA2A-D83B-4AFD-908C-3727AEC3103E}"/>
              </a:ext>
            </a:extLst>
          </p:cNvPr>
          <p:cNvCxnSpPr/>
          <p:nvPr userDrawn="1"/>
        </p:nvCxnSpPr>
        <p:spPr>
          <a:xfrm>
            <a:off x="-17463" y="5157788"/>
            <a:ext cx="9161463"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12" descr="IHA logo colored for print.jpg">
            <a:extLst>
              <a:ext uri="{FF2B5EF4-FFF2-40B4-BE49-F238E27FC236}">
                <a16:creationId xmlns:a16="http://schemas.microsoft.com/office/drawing/2014/main" id="{63C642CA-D1A1-4B4D-9D31-3CA682F52A3B}"/>
              </a:ext>
            </a:extLst>
          </p:cNvPr>
          <p:cNvPicPr>
            <a:picLocks noChangeAspect="1"/>
          </p:cNvPicPr>
          <p:nvPr userDrawn="1"/>
        </p:nvPicPr>
        <p:blipFill>
          <a:blip r:embed="rId3"/>
          <a:srcRect/>
          <a:stretch>
            <a:fillRect/>
          </a:stretch>
        </p:blipFill>
        <p:spPr bwMode="auto">
          <a:xfrm>
            <a:off x="7394575" y="4114800"/>
            <a:ext cx="1146175" cy="1646238"/>
          </a:xfrm>
          <a:prstGeom prst="rect">
            <a:avLst/>
          </a:prstGeom>
          <a:noFill/>
          <a:ln w="9525">
            <a:noFill/>
            <a:miter lim="800000"/>
            <a:headEnd/>
            <a:tailEnd/>
          </a:ln>
          <a:effectLst>
            <a:outerShdw blurRad="63500" sx="102000" sy="102000" algn="ctr" rotWithShape="0">
              <a:prstClr val="black">
                <a:alpha val="40000"/>
              </a:prstClr>
            </a:outerShdw>
          </a:effectLst>
        </p:spPr>
      </p:pic>
      <p:sp>
        <p:nvSpPr>
          <p:cNvPr id="7" name="Title 1"/>
          <p:cNvSpPr>
            <a:spLocks noGrp="1"/>
          </p:cNvSpPr>
          <p:nvPr>
            <p:ph type="ctrTitle"/>
          </p:nvPr>
        </p:nvSpPr>
        <p:spPr>
          <a:xfrm>
            <a:off x="310551" y="2563574"/>
            <a:ext cx="6096000" cy="1673352"/>
          </a:xfrm>
        </p:spPr>
        <p:txBody>
          <a:bodyPr tIns="0" bIns="0"/>
          <a:lstStyle>
            <a:lvl1pPr algn="l">
              <a:defRPr sz="4200" b="0" cap="none" spc="0">
                <a:ln w="10160">
                  <a:noFill/>
                  <a:prstDash val="solid"/>
                </a:ln>
                <a:solidFill>
                  <a:schemeClr val="accent1"/>
                </a:solidFill>
                <a:effectLst/>
              </a:defRPr>
            </a:lvl1pPr>
            <a:extLst/>
          </a:lstStyle>
          <a:p>
            <a:r>
              <a:rPr lang="en-US"/>
              <a:t>Click to edit Master title style</a:t>
            </a:r>
            <a:endParaRPr lang="en-US" dirty="0"/>
          </a:p>
        </p:txBody>
      </p:sp>
      <p:sp>
        <p:nvSpPr>
          <p:cNvPr id="9" name="Subtitle 2"/>
          <p:cNvSpPr>
            <a:spLocks noGrp="1"/>
          </p:cNvSpPr>
          <p:nvPr>
            <p:ph type="subTitle" idx="1"/>
          </p:nvPr>
        </p:nvSpPr>
        <p:spPr>
          <a:xfrm>
            <a:off x="304800" y="4196540"/>
            <a:ext cx="6096000" cy="990600"/>
          </a:xfrm>
        </p:spPr>
        <p:txBody>
          <a:bodyPr lIns="118872" tIns="0" rIns="45720" bIns="0">
            <a:normAutofit/>
          </a:bodyPr>
          <a:lstStyle>
            <a:lvl1pPr marL="0" indent="0" algn="l">
              <a:buNone/>
              <a:defRPr sz="2400">
                <a:solidFill>
                  <a:schemeClr val="bg1">
                    <a:lumMod val="75000"/>
                    <a:lumOff val="25000"/>
                  </a:schemeClr>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endParaRPr lang="en-US" dirty="0"/>
          </a:p>
        </p:txBody>
      </p:sp>
    </p:spTree>
    <p:extLst>
      <p:ext uri="{BB962C8B-B14F-4D97-AF65-F5344CB8AC3E}">
        <p14:creationId xmlns:p14="http://schemas.microsoft.com/office/powerpoint/2010/main" val="2299339258"/>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ain Content 1">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0638E06-42FB-4A64-A831-F99C8F1FAADC}"/>
              </a:ext>
            </a:extLst>
          </p:cNvPr>
          <p:cNvSpPr/>
          <p:nvPr userDrawn="1"/>
        </p:nvSpPr>
        <p:spPr bwMode="ltGray">
          <a:xfrm>
            <a:off x="0" y="6553200"/>
            <a:ext cx="9144000" cy="304800"/>
          </a:xfrm>
          <a:prstGeom prst="rect">
            <a:avLst/>
          </a:prstGeom>
          <a:solidFill>
            <a:schemeClr val="tx2"/>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cxnSp>
        <p:nvCxnSpPr>
          <p:cNvPr id="6" name="Straight Connector 5">
            <a:extLst>
              <a:ext uri="{FF2B5EF4-FFF2-40B4-BE49-F238E27FC236}">
                <a16:creationId xmlns:a16="http://schemas.microsoft.com/office/drawing/2014/main" id="{46AD0C26-86EB-4D67-9B41-23E96E2160B1}"/>
              </a:ext>
            </a:extLst>
          </p:cNvPr>
          <p:cNvCxnSpPr/>
          <p:nvPr userDrawn="1"/>
        </p:nvCxnSpPr>
        <p:spPr>
          <a:xfrm>
            <a:off x="0" y="6553200"/>
            <a:ext cx="9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Picture 12" descr="IHA logo colored for print.jpg">
            <a:extLst>
              <a:ext uri="{FF2B5EF4-FFF2-40B4-BE49-F238E27FC236}">
                <a16:creationId xmlns:a16="http://schemas.microsoft.com/office/drawing/2014/main" id="{63B9D087-011C-455B-833B-7249E7F69718}"/>
              </a:ext>
            </a:extLst>
          </p:cNvPr>
          <p:cNvPicPr>
            <a:picLocks noChangeAspect="1"/>
          </p:cNvPicPr>
          <p:nvPr userDrawn="1"/>
        </p:nvPicPr>
        <p:blipFill rotWithShape="1">
          <a:blip r:embed="rId2"/>
          <a:srcRect l="4329" t="2623" r="3791" b="38116"/>
          <a:stretch/>
        </p:blipFill>
        <p:spPr bwMode="auto">
          <a:xfrm>
            <a:off x="203200" y="6248400"/>
            <a:ext cx="592138" cy="547688"/>
          </a:xfrm>
          <a:prstGeom prst="rect">
            <a:avLst/>
          </a:prstGeom>
          <a:noFill/>
          <a:ln w="9525">
            <a:noFill/>
            <a:miter lim="800000"/>
            <a:headEnd/>
            <a:tailEnd/>
          </a:ln>
          <a:effectLst>
            <a:outerShdw blurRad="63500" sx="102000" sy="102000" algn="ctr" rotWithShape="0">
              <a:prstClr val="black">
                <a:alpha val="40000"/>
              </a:prstClr>
            </a:outerShdw>
          </a:effectLst>
        </p:spPr>
      </p:pic>
      <p:cxnSp>
        <p:nvCxnSpPr>
          <p:cNvPr id="8" name="Straight Connector 7">
            <a:extLst>
              <a:ext uri="{FF2B5EF4-FFF2-40B4-BE49-F238E27FC236}">
                <a16:creationId xmlns:a16="http://schemas.microsoft.com/office/drawing/2014/main" id="{DA3B06FF-91CE-47D2-B632-40AD8D03B2D2}"/>
              </a:ext>
            </a:extLst>
          </p:cNvPr>
          <p:cNvCxnSpPr/>
          <p:nvPr userDrawn="1"/>
        </p:nvCxnSpPr>
        <p:spPr>
          <a:xfrm>
            <a:off x="381000" y="1143000"/>
            <a:ext cx="8385175"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381000" y="0"/>
            <a:ext cx="8382000" cy="1143000"/>
          </a:xfrm>
        </p:spPr>
        <p:txBody>
          <a:bodyPr>
            <a:normAutofit/>
          </a:bodyPr>
          <a:lstStyle>
            <a:lvl1pPr>
              <a:defRPr sz="4000">
                <a:solidFill>
                  <a:schemeClr val="tx1">
                    <a:lumMod val="85000"/>
                    <a:lumOff val="15000"/>
                  </a:schemeClr>
                </a:solidFill>
              </a:defRPr>
            </a:lvl1pPr>
          </a:lstStyle>
          <a:p>
            <a:r>
              <a:rPr lang="en-US"/>
              <a:t>Click to edit Master title style</a:t>
            </a:r>
            <a:endParaRPr lang="en-US" dirty="0"/>
          </a:p>
        </p:txBody>
      </p:sp>
      <p:sp>
        <p:nvSpPr>
          <p:cNvPr id="12" name="Content Placeholder 11"/>
          <p:cNvSpPr>
            <a:spLocks noGrp="1"/>
          </p:cNvSpPr>
          <p:nvPr>
            <p:ph sz="quarter" idx="12"/>
          </p:nvPr>
        </p:nvSpPr>
        <p:spPr>
          <a:xfrm>
            <a:off x="381000" y="1257700"/>
            <a:ext cx="8382000" cy="4953000"/>
          </a:xfrm>
          <a:noFill/>
        </p:spPr>
        <p:txBody>
          <a:bodyPr/>
          <a:lstStyle>
            <a:lvl1pPr>
              <a:buClr>
                <a:schemeClr val="accent4"/>
              </a:buClr>
              <a:defRPr sz="2400">
                <a:solidFill>
                  <a:schemeClr val="tx1">
                    <a:lumMod val="95000"/>
                    <a:lumOff val="5000"/>
                  </a:schemeClr>
                </a:solidFill>
              </a:defRPr>
            </a:lvl1pPr>
            <a:lvl2pPr marL="630238" indent="-173038">
              <a:buClr>
                <a:schemeClr val="accent4"/>
              </a:buClr>
              <a:buFont typeface="Arial" panose="020B0604020202020204" pitchFamily="34" charset="0"/>
              <a:buChar char="•"/>
              <a:defRPr sz="2000">
                <a:solidFill>
                  <a:schemeClr val="tx1">
                    <a:lumMod val="95000"/>
                    <a:lumOff val="5000"/>
                  </a:schemeClr>
                </a:solidFill>
              </a:defRPr>
            </a:lvl2pPr>
            <a:lvl3pPr>
              <a:buClr>
                <a:schemeClr val="accent4"/>
              </a:buClr>
              <a:defRPr sz="1800">
                <a:solidFill>
                  <a:schemeClr val="tx1">
                    <a:lumMod val="95000"/>
                    <a:lumOff val="5000"/>
                  </a:schemeClr>
                </a:solidFill>
              </a:defRPr>
            </a:lvl3pPr>
            <a:lvl4pPr>
              <a:buClr>
                <a:schemeClr val="accent4"/>
              </a:buClr>
              <a:defRPr sz="1800">
                <a:solidFill>
                  <a:schemeClr val="tx1">
                    <a:lumMod val="95000"/>
                    <a:lumOff val="5000"/>
                  </a:schemeClr>
                </a:solidFill>
              </a:defRPr>
            </a:lvl4pPr>
            <a:lvl5pPr>
              <a:buClr>
                <a:schemeClr val="accent4"/>
              </a:buClr>
              <a:defRPr sz="1600">
                <a:solidFill>
                  <a:schemeClr val="tx1">
                    <a:lumMod val="95000"/>
                    <a:lumOff val="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A02AA24E-24BC-4AB3-8D4E-A31FEDC34E1C}"/>
              </a:ext>
            </a:extLst>
          </p:cNvPr>
          <p:cNvSpPr>
            <a:spLocks noGrp="1"/>
          </p:cNvSpPr>
          <p:nvPr>
            <p:ph type="ftr" sz="quarter" idx="13"/>
          </p:nvPr>
        </p:nvSpPr>
        <p:spPr/>
        <p:txBody>
          <a:bodyPr/>
          <a:lstStyle>
            <a:lvl1pPr>
              <a:defRPr sz="900">
                <a:solidFill>
                  <a:schemeClr val="bg1"/>
                </a:solidFill>
              </a:defRPr>
            </a:lvl1pPr>
          </a:lstStyle>
          <a:p>
            <a:pPr>
              <a:defRPr/>
            </a:pPr>
            <a:r>
              <a:rPr lang="en-US" altLang="en-US"/>
              <a:t>Copyright © 2014 Integrated Healthcare Association. All rights reserved.</a:t>
            </a:r>
          </a:p>
        </p:txBody>
      </p:sp>
      <p:sp>
        <p:nvSpPr>
          <p:cNvPr id="10" name="Slide Number Placeholder 14">
            <a:extLst>
              <a:ext uri="{FF2B5EF4-FFF2-40B4-BE49-F238E27FC236}">
                <a16:creationId xmlns:a16="http://schemas.microsoft.com/office/drawing/2014/main" id="{ACA5A563-AE18-4947-881D-3DED621232BE}"/>
              </a:ext>
            </a:extLst>
          </p:cNvPr>
          <p:cNvSpPr>
            <a:spLocks noGrp="1"/>
          </p:cNvSpPr>
          <p:nvPr>
            <p:ph type="sldNum" sz="quarter" idx="14"/>
          </p:nvPr>
        </p:nvSpPr>
        <p:spPr>
          <a:xfrm>
            <a:off x="6934200" y="6629400"/>
            <a:ext cx="2133600" cy="152400"/>
          </a:xfrm>
        </p:spPr>
        <p:txBody>
          <a:bodyPr/>
          <a:lstStyle>
            <a:lvl1pPr>
              <a:defRPr sz="900">
                <a:solidFill>
                  <a:schemeClr val="bg1"/>
                </a:solidFill>
              </a:defRPr>
            </a:lvl1pPr>
          </a:lstStyle>
          <a:p>
            <a:fld id="{BEEAF942-4F65-4DF2-B9C1-8B3286F27B35}" type="slidenum">
              <a:rPr lang="en-US" altLang="en-US"/>
              <a:pPr/>
              <a:t>‹#›</a:t>
            </a:fld>
            <a:endParaRPr lang="en-US" altLang="en-US"/>
          </a:p>
        </p:txBody>
      </p:sp>
    </p:spTree>
    <p:extLst>
      <p:ext uri="{BB962C8B-B14F-4D97-AF65-F5344CB8AC3E}">
        <p14:creationId xmlns:p14="http://schemas.microsoft.com/office/powerpoint/2010/main" val="2560445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Main Content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A9B5270-02F6-497B-A703-8DF82B2F42E2}"/>
              </a:ext>
            </a:extLst>
          </p:cNvPr>
          <p:cNvSpPr/>
          <p:nvPr userDrawn="1"/>
        </p:nvSpPr>
        <p:spPr bwMode="ltGray">
          <a:xfrm>
            <a:off x="0" y="6553200"/>
            <a:ext cx="9144000" cy="304800"/>
          </a:xfrm>
          <a:prstGeom prst="rect">
            <a:avLst/>
          </a:prstGeom>
          <a:solidFill>
            <a:schemeClr val="tx2"/>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cxnSp>
        <p:nvCxnSpPr>
          <p:cNvPr id="6" name="Straight Connector 5">
            <a:extLst>
              <a:ext uri="{FF2B5EF4-FFF2-40B4-BE49-F238E27FC236}">
                <a16:creationId xmlns:a16="http://schemas.microsoft.com/office/drawing/2014/main" id="{185E6B23-2526-42BD-BEA2-DF5D8E8A24AE}"/>
              </a:ext>
            </a:extLst>
          </p:cNvPr>
          <p:cNvCxnSpPr/>
          <p:nvPr userDrawn="1"/>
        </p:nvCxnSpPr>
        <p:spPr>
          <a:xfrm>
            <a:off x="0" y="6553200"/>
            <a:ext cx="9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Picture 12" descr="IHA logo colored for print.jpg">
            <a:extLst>
              <a:ext uri="{FF2B5EF4-FFF2-40B4-BE49-F238E27FC236}">
                <a16:creationId xmlns:a16="http://schemas.microsoft.com/office/drawing/2014/main" id="{61E766DF-96E6-44E0-97DD-C14FB0033C06}"/>
              </a:ext>
            </a:extLst>
          </p:cNvPr>
          <p:cNvPicPr>
            <a:picLocks noChangeAspect="1"/>
          </p:cNvPicPr>
          <p:nvPr userDrawn="1"/>
        </p:nvPicPr>
        <p:blipFill rotWithShape="1">
          <a:blip r:embed="rId2"/>
          <a:srcRect l="4329" t="2623" r="3791" b="38116"/>
          <a:stretch/>
        </p:blipFill>
        <p:spPr bwMode="auto">
          <a:xfrm>
            <a:off x="203200" y="6248400"/>
            <a:ext cx="592138" cy="547688"/>
          </a:xfrm>
          <a:prstGeom prst="rect">
            <a:avLst/>
          </a:prstGeom>
          <a:noFill/>
          <a:ln w="9525">
            <a:noFill/>
            <a:miter lim="800000"/>
            <a:headEnd/>
            <a:tailEnd/>
          </a:ln>
          <a:effectLst>
            <a:outerShdw blurRad="63500" sx="102000" sy="102000" algn="ctr" rotWithShape="0">
              <a:prstClr val="black">
                <a:alpha val="40000"/>
              </a:prstClr>
            </a:outerShdw>
          </a:effectLst>
        </p:spPr>
      </p:pic>
      <p:cxnSp>
        <p:nvCxnSpPr>
          <p:cNvPr id="8" name="Straight Connector 7">
            <a:extLst>
              <a:ext uri="{FF2B5EF4-FFF2-40B4-BE49-F238E27FC236}">
                <a16:creationId xmlns:a16="http://schemas.microsoft.com/office/drawing/2014/main" id="{D9716C9D-4A20-42DB-BB48-16E80D32AA2C}"/>
              </a:ext>
            </a:extLst>
          </p:cNvPr>
          <p:cNvCxnSpPr/>
          <p:nvPr userDrawn="1"/>
        </p:nvCxnSpPr>
        <p:spPr>
          <a:xfrm>
            <a:off x="381000" y="1143000"/>
            <a:ext cx="8385175"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 name="Text Placeholder 9"/>
          <p:cNvSpPr>
            <a:spLocks noGrp="1"/>
          </p:cNvSpPr>
          <p:nvPr>
            <p:ph type="body" sz="quarter" idx="12"/>
          </p:nvPr>
        </p:nvSpPr>
        <p:spPr>
          <a:xfrm>
            <a:off x="381000" y="1219200"/>
            <a:ext cx="8382000" cy="990600"/>
          </a:xfrm>
          <a:solidFill>
            <a:schemeClr val="accent2">
              <a:lumMod val="20000"/>
              <a:lumOff val="80000"/>
            </a:schemeClr>
          </a:solidFill>
        </p:spPr>
        <p:txBody>
          <a:bodyPr/>
          <a:lstStyle>
            <a:lvl1pPr marL="119063" indent="0">
              <a:buNone/>
              <a:defRPr sz="1400">
                <a:solidFill>
                  <a:schemeClr val="tx1">
                    <a:lumMod val="95000"/>
                    <a:lumOff val="5000"/>
                  </a:schemeClr>
                </a:solidFill>
              </a:defRPr>
            </a:lvl1pPr>
          </a:lstStyle>
          <a:p>
            <a:pPr lvl="0"/>
            <a:r>
              <a:rPr lang="en-US"/>
              <a:t>Click to edit Master text styles</a:t>
            </a:r>
          </a:p>
        </p:txBody>
      </p:sp>
      <p:sp>
        <p:nvSpPr>
          <p:cNvPr id="14" name="Content Placeholder 13"/>
          <p:cNvSpPr>
            <a:spLocks noGrp="1"/>
          </p:cNvSpPr>
          <p:nvPr>
            <p:ph sz="quarter" idx="13"/>
          </p:nvPr>
        </p:nvSpPr>
        <p:spPr>
          <a:xfrm>
            <a:off x="381000" y="2209800"/>
            <a:ext cx="8382000" cy="4038600"/>
          </a:xfrm>
        </p:spPr>
        <p:txBody>
          <a:bodyPr/>
          <a:lstStyle>
            <a:lvl1pPr marL="119063" indent="0">
              <a:buNone/>
              <a:defRPr>
                <a:solidFill>
                  <a:schemeClr val="tx1">
                    <a:lumMod val="95000"/>
                    <a:lumOff val="5000"/>
                  </a:schemeClr>
                </a:solidFill>
              </a:defRPr>
            </a:lvl1pPr>
          </a:lstStyle>
          <a:p>
            <a:pPr lvl="0"/>
            <a:r>
              <a:rPr lang="en-US"/>
              <a:t>Click to edit Master text styles</a:t>
            </a:r>
          </a:p>
        </p:txBody>
      </p:sp>
      <p:sp>
        <p:nvSpPr>
          <p:cNvPr id="11" name="Title 3"/>
          <p:cNvSpPr>
            <a:spLocks noGrp="1"/>
          </p:cNvSpPr>
          <p:nvPr>
            <p:ph type="title"/>
          </p:nvPr>
        </p:nvSpPr>
        <p:spPr>
          <a:xfrm>
            <a:off x="381000" y="0"/>
            <a:ext cx="8382000" cy="1143000"/>
          </a:xfrm>
        </p:spPr>
        <p:txBody>
          <a:bodyPr>
            <a:normAutofit/>
          </a:bodyPr>
          <a:lstStyle>
            <a:lvl1pPr>
              <a:defRPr sz="4000">
                <a:solidFill>
                  <a:schemeClr val="tx1">
                    <a:lumMod val="85000"/>
                    <a:lumOff val="15000"/>
                  </a:schemeClr>
                </a:solidFill>
              </a:defRPr>
            </a:lvl1pPr>
          </a:lstStyle>
          <a:p>
            <a:r>
              <a:rPr lang="en-US"/>
              <a:t>Click to edit Master title style</a:t>
            </a:r>
            <a:endParaRPr lang="en-US" dirty="0"/>
          </a:p>
        </p:txBody>
      </p:sp>
      <p:sp>
        <p:nvSpPr>
          <p:cNvPr id="9" name="Footer Placeholder 4">
            <a:extLst>
              <a:ext uri="{FF2B5EF4-FFF2-40B4-BE49-F238E27FC236}">
                <a16:creationId xmlns:a16="http://schemas.microsoft.com/office/drawing/2014/main" id="{5575D1AC-2F34-4C5D-A2D9-47A505678430}"/>
              </a:ext>
            </a:extLst>
          </p:cNvPr>
          <p:cNvSpPr>
            <a:spLocks noGrp="1"/>
          </p:cNvSpPr>
          <p:nvPr>
            <p:ph type="ftr" sz="quarter" idx="14"/>
          </p:nvPr>
        </p:nvSpPr>
        <p:spPr/>
        <p:txBody>
          <a:bodyPr/>
          <a:lstStyle>
            <a:lvl1pPr>
              <a:defRPr sz="900">
                <a:solidFill>
                  <a:schemeClr val="bg1"/>
                </a:solidFill>
              </a:defRPr>
            </a:lvl1pPr>
          </a:lstStyle>
          <a:p>
            <a:pPr>
              <a:defRPr/>
            </a:pPr>
            <a:r>
              <a:rPr lang="en-US" altLang="en-US"/>
              <a:t>Copyright © 2014 Integrated Healthcare Association. All rights reserved.</a:t>
            </a:r>
          </a:p>
        </p:txBody>
      </p:sp>
      <p:sp>
        <p:nvSpPr>
          <p:cNvPr id="12" name="Slide Number Placeholder 14">
            <a:extLst>
              <a:ext uri="{FF2B5EF4-FFF2-40B4-BE49-F238E27FC236}">
                <a16:creationId xmlns:a16="http://schemas.microsoft.com/office/drawing/2014/main" id="{07B693B2-A585-44C4-B606-86941AD6AF74}"/>
              </a:ext>
            </a:extLst>
          </p:cNvPr>
          <p:cNvSpPr>
            <a:spLocks noGrp="1"/>
          </p:cNvSpPr>
          <p:nvPr>
            <p:ph type="sldNum" sz="quarter" idx="15"/>
          </p:nvPr>
        </p:nvSpPr>
        <p:spPr>
          <a:xfrm>
            <a:off x="6934200" y="6629400"/>
            <a:ext cx="2133600" cy="152400"/>
          </a:xfrm>
        </p:spPr>
        <p:txBody>
          <a:bodyPr/>
          <a:lstStyle>
            <a:lvl1pPr>
              <a:defRPr sz="900">
                <a:solidFill>
                  <a:schemeClr val="bg1"/>
                </a:solidFill>
              </a:defRPr>
            </a:lvl1pPr>
          </a:lstStyle>
          <a:p>
            <a:fld id="{DB95B23E-4637-4BC9-86BD-007A3FEDE25A}" type="slidenum">
              <a:rPr lang="en-US" altLang="en-US"/>
              <a:pPr/>
              <a:t>‹#›</a:t>
            </a:fld>
            <a:endParaRPr lang="en-US" altLang="en-US"/>
          </a:p>
        </p:txBody>
      </p:sp>
    </p:spTree>
    <p:extLst>
      <p:ext uri="{BB962C8B-B14F-4D97-AF65-F5344CB8AC3E}">
        <p14:creationId xmlns:p14="http://schemas.microsoft.com/office/powerpoint/2010/main" val="949892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Main Content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CF9C9E1-A333-47D5-AA52-66195D21C27A}"/>
              </a:ext>
            </a:extLst>
          </p:cNvPr>
          <p:cNvSpPr/>
          <p:nvPr userDrawn="1"/>
        </p:nvSpPr>
        <p:spPr bwMode="ltGray">
          <a:xfrm>
            <a:off x="0" y="6553200"/>
            <a:ext cx="9144000" cy="304800"/>
          </a:xfrm>
          <a:prstGeom prst="rect">
            <a:avLst/>
          </a:prstGeom>
          <a:solidFill>
            <a:schemeClr val="tx2"/>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cxnSp>
        <p:nvCxnSpPr>
          <p:cNvPr id="5" name="Straight Connector 4">
            <a:extLst>
              <a:ext uri="{FF2B5EF4-FFF2-40B4-BE49-F238E27FC236}">
                <a16:creationId xmlns:a16="http://schemas.microsoft.com/office/drawing/2014/main" id="{182A90C1-AC35-4424-95EF-11D97D7375B5}"/>
              </a:ext>
            </a:extLst>
          </p:cNvPr>
          <p:cNvCxnSpPr/>
          <p:nvPr userDrawn="1"/>
        </p:nvCxnSpPr>
        <p:spPr>
          <a:xfrm>
            <a:off x="0" y="6553200"/>
            <a:ext cx="9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Picture 12" descr="IHA logo colored for print.jpg">
            <a:extLst>
              <a:ext uri="{FF2B5EF4-FFF2-40B4-BE49-F238E27FC236}">
                <a16:creationId xmlns:a16="http://schemas.microsoft.com/office/drawing/2014/main" id="{66989985-80B3-471B-B6BD-9873E69DA906}"/>
              </a:ext>
            </a:extLst>
          </p:cNvPr>
          <p:cNvPicPr>
            <a:picLocks noChangeAspect="1"/>
          </p:cNvPicPr>
          <p:nvPr userDrawn="1"/>
        </p:nvPicPr>
        <p:blipFill rotWithShape="1">
          <a:blip r:embed="rId2"/>
          <a:srcRect l="4329" t="2623" r="3791" b="38116"/>
          <a:stretch/>
        </p:blipFill>
        <p:spPr bwMode="auto">
          <a:xfrm>
            <a:off x="203200" y="6248400"/>
            <a:ext cx="592138" cy="547688"/>
          </a:xfrm>
          <a:prstGeom prst="rect">
            <a:avLst/>
          </a:prstGeom>
          <a:noFill/>
          <a:ln w="9525">
            <a:noFill/>
            <a:miter lim="800000"/>
            <a:headEnd/>
            <a:tailEnd/>
          </a:ln>
          <a:effectLst>
            <a:outerShdw blurRad="63500" sx="102000" sy="102000" algn="ctr" rotWithShape="0">
              <a:prstClr val="black">
                <a:alpha val="40000"/>
              </a:prstClr>
            </a:outerShdw>
          </a:effectLst>
        </p:spPr>
      </p:pic>
      <p:cxnSp>
        <p:nvCxnSpPr>
          <p:cNvPr id="7" name="Straight Connector 6">
            <a:extLst>
              <a:ext uri="{FF2B5EF4-FFF2-40B4-BE49-F238E27FC236}">
                <a16:creationId xmlns:a16="http://schemas.microsoft.com/office/drawing/2014/main" id="{3D491256-218E-4CBE-A29F-D920C181BB73}"/>
              </a:ext>
            </a:extLst>
          </p:cNvPr>
          <p:cNvCxnSpPr/>
          <p:nvPr userDrawn="1"/>
        </p:nvCxnSpPr>
        <p:spPr>
          <a:xfrm>
            <a:off x="381000" y="1143000"/>
            <a:ext cx="8385175"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 name="Content Placeholder 11"/>
          <p:cNvSpPr>
            <a:spLocks noGrp="1"/>
          </p:cNvSpPr>
          <p:nvPr>
            <p:ph sz="quarter" idx="12"/>
          </p:nvPr>
        </p:nvSpPr>
        <p:spPr>
          <a:xfrm>
            <a:off x="381000" y="1257700"/>
            <a:ext cx="8382000" cy="4953000"/>
          </a:xfrm>
          <a:noFill/>
        </p:spPr>
        <p:txBody>
          <a:bodyPr/>
          <a:lstStyle>
            <a:lvl1pPr>
              <a:buClr>
                <a:schemeClr val="accent4"/>
              </a:buClr>
              <a:defRPr>
                <a:solidFill>
                  <a:schemeClr val="tx1">
                    <a:lumMod val="95000"/>
                    <a:lumOff val="5000"/>
                  </a:schemeClr>
                </a:solidFill>
              </a:defRPr>
            </a:lvl1pPr>
            <a:lvl2pPr marL="630238" indent="-173038">
              <a:buClr>
                <a:schemeClr val="accent4"/>
              </a:buClr>
              <a:buFont typeface="Arial" panose="020B0604020202020204" pitchFamily="34" charset="0"/>
              <a:buChar char="•"/>
              <a:defRPr>
                <a:solidFill>
                  <a:schemeClr val="tx1">
                    <a:lumMod val="95000"/>
                    <a:lumOff val="5000"/>
                  </a:schemeClr>
                </a:solidFill>
              </a:defRPr>
            </a:lvl2pPr>
            <a:lvl3pPr>
              <a:buClr>
                <a:schemeClr val="accent4"/>
              </a:buClr>
              <a:defRPr>
                <a:solidFill>
                  <a:schemeClr val="tx1">
                    <a:lumMod val="95000"/>
                    <a:lumOff val="5000"/>
                  </a:schemeClr>
                </a:solidFill>
              </a:defRPr>
            </a:lvl3pPr>
            <a:lvl4pPr>
              <a:buClr>
                <a:schemeClr val="accent4"/>
              </a:buClr>
              <a:defRPr sz="1800">
                <a:solidFill>
                  <a:schemeClr val="tx1">
                    <a:lumMod val="95000"/>
                    <a:lumOff val="5000"/>
                  </a:schemeClr>
                </a:solidFill>
              </a:defRPr>
            </a:lvl4pPr>
            <a:lvl5pPr>
              <a:buClr>
                <a:schemeClr val="accent4"/>
              </a:buClr>
              <a:defRPr>
                <a:solidFill>
                  <a:schemeClr val="tx1">
                    <a:lumMod val="95000"/>
                    <a:lumOff val="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3"/>
          <p:cNvSpPr>
            <a:spLocks noGrp="1"/>
          </p:cNvSpPr>
          <p:nvPr>
            <p:ph type="title"/>
          </p:nvPr>
        </p:nvSpPr>
        <p:spPr>
          <a:xfrm>
            <a:off x="381000" y="0"/>
            <a:ext cx="8382000" cy="1143000"/>
          </a:xfrm>
        </p:spPr>
        <p:txBody>
          <a:bodyPr>
            <a:normAutofit/>
          </a:bodyPr>
          <a:lstStyle>
            <a:lvl1pPr>
              <a:defRPr sz="4000">
                <a:solidFill>
                  <a:schemeClr val="tx1">
                    <a:lumMod val="85000"/>
                    <a:lumOff val="15000"/>
                  </a:schemeClr>
                </a:solidFill>
              </a:defRPr>
            </a:lvl1pPr>
          </a:lstStyle>
          <a:p>
            <a:r>
              <a:rPr lang="en-US"/>
              <a:t>Click to edit Master title style</a:t>
            </a:r>
            <a:endParaRPr lang="en-US" dirty="0"/>
          </a:p>
        </p:txBody>
      </p:sp>
      <p:sp>
        <p:nvSpPr>
          <p:cNvPr id="8" name="Footer Placeholder 4">
            <a:extLst>
              <a:ext uri="{FF2B5EF4-FFF2-40B4-BE49-F238E27FC236}">
                <a16:creationId xmlns:a16="http://schemas.microsoft.com/office/drawing/2014/main" id="{EADD1B46-A57D-40E8-A1CF-054CC24D040F}"/>
              </a:ext>
            </a:extLst>
          </p:cNvPr>
          <p:cNvSpPr>
            <a:spLocks noGrp="1"/>
          </p:cNvSpPr>
          <p:nvPr>
            <p:ph type="ftr" sz="quarter" idx="13"/>
          </p:nvPr>
        </p:nvSpPr>
        <p:spPr/>
        <p:txBody>
          <a:bodyPr/>
          <a:lstStyle>
            <a:lvl1pPr>
              <a:defRPr sz="900">
                <a:solidFill>
                  <a:schemeClr val="bg1"/>
                </a:solidFill>
              </a:defRPr>
            </a:lvl1pPr>
          </a:lstStyle>
          <a:p>
            <a:pPr>
              <a:defRPr/>
            </a:pPr>
            <a:r>
              <a:rPr lang="en-US" altLang="en-US"/>
              <a:t>Copyright © 2014 Integrated Healthcare Association. All rights reserved.</a:t>
            </a:r>
          </a:p>
        </p:txBody>
      </p:sp>
      <p:sp>
        <p:nvSpPr>
          <p:cNvPr id="9" name="Slide Number Placeholder 14">
            <a:extLst>
              <a:ext uri="{FF2B5EF4-FFF2-40B4-BE49-F238E27FC236}">
                <a16:creationId xmlns:a16="http://schemas.microsoft.com/office/drawing/2014/main" id="{5ED62DF6-D25C-437D-B3CE-7A45EFE07225}"/>
              </a:ext>
            </a:extLst>
          </p:cNvPr>
          <p:cNvSpPr>
            <a:spLocks noGrp="1"/>
          </p:cNvSpPr>
          <p:nvPr>
            <p:ph type="sldNum" sz="quarter" idx="14"/>
          </p:nvPr>
        </p:nvSpPr>
        <p:spPr>
          <a:xfrm>
            <a:off x="6934200" y="6629400"/>
            <a:ext cx="2133600" cy="152400"/>
          </a:xfrm>
        </p:spPr>
        <p:txBody>
          <a:bodyPr/>
          <a:lstStyle>
            <a:lvl1pPr>
              <a:defRPr sz="900">
                <a:solidFill>
                  <a:schemeClr val="bg1"/>
                </a:solidFill>
              </a:defRPr>
            </a:lvl1pPr>
          </a:lstStyle>
          <a:p>
            <a:fld id="{C8C27F3C-7F66-4F30-B6B0-CB2B24B1E6C0}" type="slidenum">
              <a:rPr lang="en-US" altLang="en-US"/>
              <a:pPr/>
              <a:t>‹#›</a:t>
            </a:fld>
            <a:endParaRPr lang="en-US" altLang="en-US"/>
          </a:p>
        </p:txBody>
      </p:sp>
    </p:spTree>
    <p:extLst>
      <p:ext uri="{BB962C8B-B14F-4D97-AF65-F5344CB8AC3E}">
        <p14:creationId xmlns:p14="http://schemas.microsoft.com/office/powerpoint/2010/main" val="183021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Content 3">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2EFC67B-0C62-4F17-8B6A-096714742A2B}"/>
              </a:ext>
            </a:extLst>
          </p:cNvPr>
          <p:cNvSpPr/>
          <p:nvPr userDrawn="1"/>
        </p:nvSpPr>
        <p:spPr bwMode="ltGray">
          <a:xfrm>
            <a:off x="0" y="6553200"/>
            <a:ext cx="9144000" cy="304800"/>
          </a:xfrm>
          <a:prstGeom prst="rect">
            <a:avLst/>
          </a:prstGeom>
          <a:solidFill>
            <a:schemeClr val="tx2"/>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cxnSp>
        <p:nvCxnSpPr>
          <p:cNvPr id="6" name="Straight Connector 5">
            <a:extLst>
              <a:ext uri="{FF2B5EF4-FFF2-40B4-BE49-F238E27FC236}">
                <a16:creationId xmlns:a16="http://schemas.microsoft.com/office/drawing/2014/main" id="{7914C44B-F995-40D4-A0F9-929C3BF7F0C1}"/>
              </a:ext>
            </a:extLst>
          </p:cNvPr>
          <p:cNvCxnSpPr/>
          <p:nvPr userDrawn="1"/>
        </p:nvCxnSpPr>
        <p:spPr>
          <a:xfrm>
            <a:off x="0" y="6553200"/>
            <a:ext cx="9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Picture 12" descr="IHA logo colored for print.jpg">
            <a:extLst>
              <a:ext uri="{FF2B5EF4-FFF2-40B4-BE49-F238E27FC236}">
                <a16:creationId xmlns:a16="http://schemas.microsoft.com/office/drawing/2014/main" id="{0519CFAC-86D3-4D71-B457-FB83E89ECDC2}"/>
              </a:ext>
            </a:extLst>
          </p:cNvPr>
          <p:cNvPicPr>
            <a:picLocks noChangeAspect="1"/>
          </p:cNvPicPr>
          <p:nvPr userDrawn="1"/>
        </p:nvPicPr>
        <p:blipFill rotWithShape="1">
          <a:blip r:embed="rId2"/>
          <a:srcRect l="4329" t="2623" r="3791" b="38116"/>
          <a:stretch/>
        </p:blipFill>
        <p:spPr bwMode="auto">
          <a:xfrm>
            <a:off x="203200" y="6248400"/>
            <a:ext cx="592138" cy="547688"/>
          </a:xfrm>
          <a:prstGeom prst="rect">
            <a:avLst/>
          </a:prstGeom>
          <a:noFill/>
          <a:ln w="9525">
            <a:noFill/>
            <a:miter lim="800000"/>
            <a:headEnd/>
            <a:tailEnd/>
          </a:ln>
          <a:effectLst>
            <a:outerShdw blurRad="63500" sx="102000" sy="102000" algn="ctr" rotWithShape="0">
              <a:prstClr val="black">
                <a:alpha val="40000"/>
              </a:prstClr>
            </a:outerShdw>
          </a:effectLst>
        </p:spPr>
      </p:pic>
      <p:cxnSp>
        <p:nvCxnSpPr>
          <p:cNvPr id="8" name="Straight Connector 7">
            <a:extLst>
              <a:ext uri="{FF2B5EF4-FFF2-40B4-BE49-F238E27FC236}">
                <a16:creationId xmlns:a16="http://schemas.microsoft.com/office/drawing/2014/main" id="{0E3564F7-5DAA-47E2-8222-F43BA4185F4C}"/>
              </a:ext>
            </a:extLst>
          </p:cNvPr>
          <p:cNvCxnSpPr/>
          <p:nvPr userDrawn="1"/>
        </p:nvCxnSpPr>
        <p:spPr>
          <a:xfrm>
            <a:off x="381000" y="1143000"/>
            <a:ext cx="8385175" cy="0"/>
          </a:xfrm>
          <a:prstGeom prst="line">
            <a:avLst/>
          </a:prstGeom>
          <a:ln w="1905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 name="Content Placeholder 11"/>
          <p:cNvSpPr>
            <a:spLocks noGrp="1"/>
          </p:cNvSpPr>
          <p:nvPr>
            <p:ph sz="quarter" idx="12"/>
          </p:nvPr>
        </p:nvSpPr>
        <p:spPr>
          <a:xfrm>
            <a:off x="381000" y="1257700"/>
            <a:ext cx="4191000" cy="4953000"/>
          </a:xfrm>
          <a:noFill/>
        </p:spPr>
        <p:txBody>
          <a:bodyPr/>
          <a:lstStyle>
            <a:lvl1pPr>
              <a:buClr>
                <a:schemeClr val="accent4"/>
              </a:buClr>
              <a:defRPr>
                <a:solidFill>
                  <a:schemeClr val="tx1">
                    <a:lumMod val="95000"/>
                    <a:lumOff val="5000"/>
                  </a:schemeClr>
                </a:solidFill>
              </a:defRPr>
            </a:lvl1pPr>
            <a:lvl2pPr marL="630238" indent="-173038">
              <a:buClr>
                <a:schemeClr val="accent4"/>
              </a:buClr>
              <a:buFont typeface="Arial" panose="020B0604020202020204" pitchFamily="34" charset="0"/>
              <a:buChar char="•"/>
              <a:defRPr>
                <a:solidFill>
                  <a:schemeClr val="tx1">
                    <a:lumMod val="95000"/>
                    <a:lumOff val="5000"/>
                  </a:schemeClr>
                </a:solidFill>
              </a:defRPr>
            </a:lvl2pPr>
            <a:lvl3pPr>
              <a:buClr>
                <a:schemeClr val="accent4"/>
              </a:buClr>
              <a:defRPr>
                <a:solidFill>
                  <a:schemeClr val="tx1">
                    <a:lumMod val="95000"/>
                    <a:lumOff val="5000"/>
                  </a:schemeClr>
                </a:solidFill>
              </a:defRPr>
            </a:lvl3pPr>
            <a:lvl4pPr>
              <a:buClr>
                <a:schemeClr val="accent4"/>
              </a:buClr>
              <a:defRPr sz="1800">
                <a:solidFill>
                  <a:schemeClr val="tx1">
                    <a:lumMod val="95000"/>
                    <a:lumOff val="5000"/>
                  </a:schemeClr>
                </a:solidFill>
              </a:defRPr>
            </a:lvl4pPr>
            <a:lvl5pPr>
              <a:buClr>
                <a:schemeClr val="accent4"/>
              </a:buClr>
              <a:defRPr>
                <a:solidFill>
                  <a:schemeClr val="tx1">
                    <a:lumMod val="95000"/>
                    <a:lumOff val="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11"/>
          <p:cNvSpPr>
            <a:spLocks noGrp="1"/>
          </p:cNvSpPr>
          <p:nvPr>
            <p:ph sz="quarter" idx="13"/>
          </p:nvPr>
        </p:nvSpPr>
        <p:spPr>
          <a:xfrm>
            <a:off x="4572000" y="1253852"/>
            <a:ext cx="4191000" cy="4956048"/>
          </a:xfrm>
        </p:spPr>
        <p:txBody>
          <a:bodyPr/>
          <a:lstStyle>
            <a:lvl1pPr>
              <a:defRPr>
                <a:solidFill>
                  <a:schemeClr val="tx1">
                    <a:lumMod val="95000"/>
                    <a:lumOff val="5000"/>
                  </a:schemeClr>
                </a:solidFill>
              </a:defRPr>
            </a:lvl1pPr>
            <a:lvl2pPr>
              <a:defRPr>
                <a:solidFill>
                  <a:schemeClr val="tx1">
                    <a:lumMod val="95000"/>
                    <a:lumOff val="5000"/>
                  </a:schemeClr>
                </a:solidFill>
              </a:defRPr>
            </a:lvl2pPr>
            <a:lvl3pPr>
              <a:defRPr>
                <a:solidFill>
                  <a:schemeClr val="tx1">
                    <a:lumMod val="95000"/>
                    <a:lumOff val="5000"/>
                  </a:schemeClr>
                </a:solidFill>
              </a:defRPr>
            </a:lvl3pPr>
            <a:lvl4pPr>
              <a:defRPr>
                <a:solidFill>
                  <a:schemeClr val="tx1">
                    <a:lumMod val="95000"/>
                    <a:lumOff val="5000"/>
                  </a:schemeClr>
                </a:solidFill>
              </a:defRPr>
            </a:lvl4pPr>
            <a:lvl5pPr>
              <a:defRPr>
                <a:solidFill>
                  <a:schemeClr val="tx1">
                    <a:lumMod val="95000"/>
                    <a:lumOff val="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itle 3"/>
          <p:cNvSpPr>
            <a:spLocks noGrp="1"/>
          </p:cNvSpPr>
          <p:nvPr>
            <p:ph type="title"/>
          </p:nvPr>
        </p:nvSpPr>
        <p:spPr>
          <a:xfrm>
            <a:off x="381000" y="0"/>
            <a:ext cx="8382000" cy="1143000"/>
          </a:xfrm>
        </p:spPr>
        <p:txBody>
          <a:bodyPr>
            <a:normAutofit/>
          </a:bodyPr>
          <a:lstStyle>
            <a:lvl1pPr>
              <a:defRPr sz="4000">
                <a:solidFill>
                  <a:schemeClr val="tx1">
                    <a:lumMod val="85000"/>
                    <a:lumOff val="15000"/>
                  </a:schemeClr>
                </a:solidFill>
              </a:defRPr>
            </a:lvl1pPr>
          </a:lstStyle>
          <a:p>
            <a:r>
              <a:rPr lang="en-US"/>
              <a:t>Click to edit Master title style</a:t>
            </a:r>
            <a:endParaRPr lang="en-US" dirty="0"/>
          </a:p>
        </p:txBody>
      </p:sp>
      <p:sp>
        <p:nvSpPr>
          <p:cNvPr id="9" name="Footer Placeholder 4">
            <a:extLst>
              <a:ext uri="{FF2B5EF4-FFF2-40B4-BE49-F238E27FC236}">
                <a16:creationId xmlns:a16="http://schemas.microsoft.com/office/drawing/2014/main" id="{45CB85A8-5806-492A-86D0-C99D42350B97}"/>
              </a:ext>
            </a:extLst>
          </p:cNvPr>
          <p:cNvSpPr>
            <a:spLocks noGrp="1"/>
          </p:cNvSpPr>
          <p:nvPr>
            <p:ph type="ftr" sz="quarter" idx="14"/>
          </p:nvPr>
        </p:nvSpPr>
        <p:spPr/>
        <p:txBody>
          <a:bodyPr/>
          <a:lstStyle>
            <a:lvl1pPr>
              <a:defRPr sz="900">
                <a:solidFill>
                  <a:schemeClr val="bg1"/>
                </a:solidFill>
              </a:defRPr>
            </a:lvl1pPr>
          </a:lstStyle>
          <a:p>
            <a:pPr>
              <a:defRPr/>
            </a:pPr>
            <a:r>
              <a:rPr lang="en-US" altLang="en-US"/>
              <a:t>Copyright © 2014 Integrated Healthcare Association. All rights reserved.</a:t>
            </a:r>
          </a:p>
        </p:txBody>
      </p:sp>
      <p:sp>
        <p:nvSpPr>
          <p:cNvPr id="11" name="Slide Number Placeholder 14">
            <a:extLst>
              <a:ext uri="{FF2B5EF4-FFF2-40B4-BE49-F238E27FC236}">
                <a16:creationId xmlns:a16="http://schemas.microsoft.com/office/drawing/2014/main" id="{28E82A43-DA6A-4F76-9ABA-54BA072AFA9F}"/>
              </a:ext>
            </a:extLst>
          </p:cNvPr>
          <p:cNvSpPr>
            <a:spLocks noGrp="1"/>
          </p:cNvSpPr>
          <p:nvPr>
            <p:ph type="sldNum" sz="quarter" idx="15"/>
          </p:nvPr>
        </p:nvSpPr>
        <p:spPr>
          <a:xfrm>
            <a:off x="6934200" y="6629400"/>
            <a:ext cx="2133600" cy="152400"/>
          </a:xfrm>
        </p:spPr>
        <p:txBody>
          <a:bodyPr/>
          <a:lstStyle>
            <a:lvl1pPr>
              <a:defRPr sz="900">
                <a:solidFill>
                  <a:schemeClr val="bg1"/>
                </a:solidFill>
              </a:defRPr>
            </a:lvl1pPr>
          </a:lstStyle>
          <a:p>
            <a:fld id="{161C7914-5067-41A7-8913-9E644345D278}" type="slidenum">
              <a:rPr lang="en-US" altLang="en-US"/>
              <a:pPr/>
              <a:t>‹#›</a:t>
            </a:fld>
            <a:endParaRPr lang="en-US" altLang="en-US"/>
          </a:p>
        </p:txBody>
      </p:sp>
    </p:spTree>
    <p:extLst>
      <p:ext uri="{BB962C8B-B14F-4D97-AF65-F5344CB8AC3E}">
        <p14:creationId xmlns:p14="http://schemas.microsoft.com/office/powerpoint/2010/main" val="4116137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3CF60AE3-5314-4897-BC3D-5693C8D33E14}"/>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583E79B4-DC98-4AD5-B098-477029C57C6A}"/>
              </a:ext>
            </a:extLst>
          </p:cNvPr>
          <p:cNvSpPr>
            <a:spLocks noGrp="1" noChangeArrowheads="1"/>
          </p:cNvSpPr>
          <p:nvPr>
            <p:ph type="sldNum" sz="quarter" idx="11"/>
          </p:nvPr>
        </p:nvSpPr>
        <p:spPr/>
        <p:txBody>
          <a:bodyPr/>
          <a:lstStyle>
            <a:lvl1pPr>
              <a:defRPr/>
            </a:lvl1pPr>
          </a:lstStyle>
          <a:p>
            <a:fld id="{74BDFFA2-9809-4EFE-B8F9-72FE3EDDCD00}" type="slidenum">
              <a:rPr lang="en-US" altLang="en-US"/>
              <a:pPr/>
              <a:t>‹#›</a:t>
            </a:fld>
            <a:endParaRPr lang="en-US" altLang="en-US"/>
          </a:p>
        </p:txBody>
      </p:sp>
    </p:spTree>
    <p:extLst>
      <p:ext uri="{BB962C8B-B14F-4D97-AF65-F5344CB8AC3E}">
        <p14:creationId xmlns:p14="http://schemas.microsoft.com/office/powerpoint/2010/main" val="3895463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D8F40D74-C57A-403B-957C-1642051EA8F2}"/>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6BF0D60F-D430-4FE2-89CB-59BCF1F01944}"/>
              </a:ext>
            </a:extLst>
          </p:cNvPr>
          <p:cNvSpPr>
            <a:spLocks noGrp="1" noChangeArrowheads="1"/>
          </p:cNvSpPr>
          <p:nvPr>
            <p:ph type="sldNum" sz="quarter" idx="11"/>
          </p:nvPr>
        </p:nvSpPr>
        <p:spPr/>
        <p:txBody>
          <a:bodyPr/>
          <a:lstStyle>
            <a:lvl1pPr>
              <a:defRPr/>
            </a:lvl1pPr>
          </a:lstStyle>
          <a:p>
            <a:fld id="{9F6CB7FF-5847-4846-B565-E987AC04217C}" type="slidenum">
              <a:rPr lang="en-US" altLang="en-US"/>
              <a:pPr/>
              <a:t>‹#›</a:t>
            </a:fld>
            <a:endParaRPr lang="en-US" altLang="en-US"/>
          </a:p>
        </p:txBody>
      </p:sp>
    </p:spTree>
    <p:extLst>
      <p:ext uri="{BB962C8B-B14F-4D97-AF65-F5344CB8AC3E}">
        <p14:creationId xmlns:p14="http://schemas.microsoft.com/office/powerpoint/2010/main" val="3712033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E9920FF2-E2AD-4AE7-885F-9CA34A2666E8}"/>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51317344-C0A2-4A8E-A8A4-23098F336980}"/>
              </a:ext>
            </a:extLst>
          </p:cNvPr>
          <p:cNvSpPr>
            <a:spLocks noGrp="1" noChangeArrowheads="1"/>
          </p:cNvSpPr>
          <p:nvPr>
            <p:ph type="sldNum" sz="quarter" idx="11"/>
          </p:nvPr>
        </p:nvSpPr>
        <p:spPr/>
        <p:txBody>
          <a:bodyPr/>
          <a:lstStyle>
            <a:lvl1pPr>
              <a:defRPr/>
            </a:lvl1pPr>
          </a:lstStyle>
          <a:p>
            <a:fld id="{4316F4EE-FDFC-4F2C-9E76-48807AA17B39}" type="slidenum">
              <a:rPr lang="en-US" altLang="en-US"/>
              <a:pPr/>
              <a:t>‹#›</a:t>
            </a:fld>
            <a:endParaRPr lang="en-US" altLang="en-US"/>
          </a:p>
        </p:txBody>
      </p:sp>
    </p:spTree>
    <p:extLst>
      <p:ext uri="{BB962C8B-B14F-4D97-AF65-F5344CB8AC3E}">
        <p14:creationId xmlns:p14="http://schemas.microsoft.com/office/powerpoint/2010/main" val="1482851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893C8F42-D05A-4FDE-BCBA-BC35A62A2BEB}"/>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6F4C7C60-72C1-41B5-8BAA-A9EEEF6338F6}"/>
              </a:ext>
            </a:extLst>
          </p:cNvPr>
          <p:cNvSpPr>
            <a:spLocks noGrp="1" noChangeArrowheads="1"/>
          </p:cNvSpPr>
          <p:nvPr>
            <p:ph type="sldNum" sz="quarter" idx="11"/>
          </p:nvPr>
        </p:nvSpPr>
        <p:spPr/>
        <p:txBody>
          <a:bodyPr/>
          <a:lstStyle>
            <a:lvl1pPr>
              <a:defRPr/>
            </a:lvl1pPr>
          </a:lstStyle>
          <a:p>
            <a:fld id="{0CA6BF51-9F09-4715-BE7B-0576A35A30E4}" type="slidenum">
              <a:rPr lang="en-US" altLang="en-US"/>
              <a:pPr/>
              <a:t>‹#›</a:t>
            </a:fld>
            <a:endParaRPr lang="en-US" altLang="en-US"/>
          </a:p>
        </p:txBody>
      </p:sp>
    </p:spTree>
    <p:extLst>
      <p:ext uri="{BB962C8B-B14F-4D97-AF65-F5344CB8AC3E}">
        <p14:creationId xmlns:p14="http://schemas.microsoft.com/office/powerpoint/2010/main" val="1384137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37DBB42F-42B9-4D89-84E6-1BE6FC7B1033}"/>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F2A9435D-0DEC-4B6C-BFB0-CDF276ABE052}"/>
              </a:ext>
            </a:extLst>
          </p:cNvPr>
          <p:cNvSpPr>
            <a:spLocks noGrp="1" noChangeArrowheads="1"/>
          </p:cNvSpPr>
          <p:nvPr>
            <p:ph type="sldNum" sz="quarter" idx="11"/>
          </p:nvPr>
        </p:nvSpPr>
        <p:spPr/>
        <p:txBody>
          <a:bodyPr/>
          <a:lstStyle>
            <a:lvl1pPr>
              <a:defRPr/>
            </a:lvl1pPr>
          </a:lstStyle>
          <a:p>
            <a:fld id="{9D15D524-B405-4C1F-BF99-00D4C1F84CE7}" type="slidenum">
              <a:rPr lang="en-US" altLang="en-US"/>
              <a:pPr/>
              <a:t>‹#›</a:t>
            </a:fld>
            <a:endParaRPr lang="en-US" altLang="en-US"/>
          </a:p>
        </p:txBody>
      </p:sp>
    </p:spTree>
    <p:extLst>
      <p:ext uri="{BB962C8B-B14F-4D97-AF65-F5344CB8AC3E}">
        <p14:creationId xmlns:p14="http://schemas.microsoft.com/office/powerpoint/2010/main" val="38522391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28619CCB-F5C8-482B-B3C6-6BAE700150AF}"/>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2BBA3DD5-41A3-4FDA-A2EE-AA785D4D9B4D}"/>
              </a:ext>
            </a:extLst>
          </p:cNvPr>
          <p:cNvSpPr>
            <a:spLocks noGrp="1" noChangeArrowheads="1"/>
          </p:cNvSpPr>
          <p:nvPr>
            <p:ph type="sldNum" sz="quarter" idx="11"/>
          </p:nvPr>
        </p:nvSpPr>
        <p:spPr/>
        <p:txBody>
          <a:bodyPr/>
          <a:lstStyle>
            <a:lvl1pPr>
              <a:defRPr/>
            </a:lvl1pPr>
          </a:lstStyle>
          <a:p>
            <a:fld id="{010E7A8E-65D0-418C-B58A-4CFB68278369}" type="slidenum">
              <a:rPr lang="en-US" altLang="en-US"/>
              <a:pPr/>
              <a:t>‹#›</a:t>
            </a:fld>
            <a:endParaRPr lang="en-US" altLang="en-US"/>
          </a:p>
        </p:txBody>
      </p:sp>
    </p:spTree>
    <p:extLst>
      <p:ext uri="{BB962C8B-B14F-4D97-AF65-F5344CB8AC3E}">
        <p14:creationId xmlns:p14="http://schemas.microsoft.com/office/powerpoint/2010/main" val="15949147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A164F12F-6440-49FD-8117-4EA30E60A94F}"/>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8E6B384A-C229-4873-9EDE-26EEB9A663DF}"/>
              </a:ext>
            </a:extLst>
          </p:cNvPr>
          <p:cNvSpPr>
            <a:spLocks noGrp="1" noChangeArrowheads="1"/>
          </p:cNvSpPr>
          <p:nvPr>
            <p:ph type="sldNum" sz="quarter" idx="11"/>
          </p:nvPr>
        </p:nvSpPr>
        <p:spPr/>
        <p:txBody>
          <a:bodyPr/>
          <a:lstStyle>
            <a:lvl1pPr>
              <a:defRPr/>
            </a:lvl1pPr>
          </a:lstStyle>
          <a:p>
            <a:fld id="{453EC489-8084-4D54-AF70-4AB4696C12EC}" type="slidenum">
              <a:rPr lang="en-US" altLang="en-US"/>
              <a:pPr/>
              <a:t>‹#›</a:t>
            </a:fld>
            <a:endParaRPr lang="en-US" altLang="en-US"/>
          </a:p>
        </p:txBody>
      </p:sp>
    </p:spTree>
    <p:extLst>
      <p:ext uri="{BB962C8B-B14F-4D97-AF65-F5344CB8AC3E}">
        <p14:creationId xmlns:p14="http://schemas.microsoft.com/office/powerpoint/2010/main" val="39923150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E2245E3D-C93F-4510-BE4C-A6CA8E2EC422}"/>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030940E1-8986-4602-94FA-04E273BFB25E}"/>
              </a:ext>
            </a:extLst>
          </p:cNvPr>
          <p:cNvSpPr>
            <a:spLocks noGrp="1" noChangeArrowheads="1"/>
          </p:cNvSpPr>
          <p:nvPr>
            <p:ph type="sldNum" sz="quarter" idx="11"/>
          </p:nvPr>
        </p:nvSpPr>
        <p:spPr/>
        <p:txBody>
          <a:bodyPr/>
          <a:lstStyle>
            <a:lvl1pPr>
              <a:defRPr/>
            </a:lvl1pPr>
          </a:lstStyle>
          <a:p>
            <a:fld id="{F8A5FAF9-CFFA-4634-89D5-BAE04F323D53}" type="slidenum">
              <a:rPr lang="en-US" altLang="en-US"/>
              <a:pPr/>
              <a:t>‹#›</a:t>
            </a:fld>
            <a:endParaRPr lang="en-US" altLang="en-US"/>
          </a:p>
        </p:txBody>
      </p:sp>
    </p:spTree>
    <p:extLst>
      <p:ext uri="{BB962C8B-B14F-4D97-AF65-F5344CB8AC3E}">
        <p14:creationId xmlns:p14="http://schemas.microsoft.com/office/powerpoint/2010/main" val="40889130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6D36266F-7ABF-4A3A-8A1F-0BF55FF000EC}"/>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AAD44C6B-987C-4355-A72C-CC1339000173}"/>
              </a:ext>
            </a:extLst>
          </p:cNvPr>
          <p:cNvSpPr>
            <a:spLocks noGrp="1" noChangeArrowheads="1"/>
          </p:cNvSpPr>
          <p:nvPr>
            <p:ph type="sldNum" sz="quarter" idx="11"/>
          </p:nvPr>
        </p:nvSpPr>
        <p:spPr/>
        <p:txBody>
          <a:bodyPr/>
          <a:lstStyle>
            <a:lvl1pPr>
              <a:defRPr/>
            </a:lvl1pPr>
          </a:lstStyle>
          <a:p>
            <a:fld id="{F7ACC1B0-0F8B-4449-8961-E5231AA094B1}" type="slidenum">
              <a:rPr lang="en-US" altLang="en-US"/>
              <a:pPr/>
              <a:t>‹#›</a:t>
            </a:fld>
            <a:endParaRPr lang="en-US" altLang="en-US"/>
          </a:p>
        </p:txBody>
      </p:sp>
    </p:spTree>
    <p:extLst>
      <p:ext uri="{BB962C8B-B14F-4D97-AF65-F5344CB8AC3E}">
        <p14:creationId xmlns:p14="http://schemas.microsoft.com/office/powerpoint/2010/main" val="24529244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67E247A3-1504-4A13-BAB2-FBF451D31291}"/>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80FE4D05-A13E-42AB-A2EC-FF383988CFB6}"/>
              </a:ext>
            </a:extLst>
          </p:cNvPr>
          <p:cNvSpPr>
            <a:spLocks noGrp="1" noChangeArrowheads="1"/>
          </p:cNvSpPr>
          <p:nvPr>
            <p:ph type="sldNum" sz="quarter" idx="11"/>
          </p:nvPr>
        </p:nvSpPr>
        <p:spPr/>
        <p:txBody>
          <a:bodyPr/>
          <a:lstStyle>
            <a:lvl1pPr>
              <a:defRPr/>
            </a:lvl1pPr>
          </a:lstStyle>
          <a:p>
            <a:fld id="{9B0B8C75-C7F2-4493-96F2-0C98C28C8B6E}" type="slidenum">
              <a:rPr lang="en-US" altLang="en-US"/>
              <a:pPr/>
              <a:t>‹#›</a:t>
            </a:fld>
            <a:endParaRPr lang="en-US" altLang="en-US"/>
          </a:p>
        </p:txBody>
      </p:sp>
    </p:spTree>
    <p:extLst>
      <p:ext uri="{BB962C8B-B14F-4D97-AF65-F5344CB8AC3E}">
        <p14:creationId xmlns:p14="http://schemas.microsoft.com/office/powerpoint/2010/main" val="2795928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A29AF781-8186-4EC1-B3C3-63446D10923C}"/>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98E8F2F8-6069-4F80-913E-38F2FE9F13DA}"/>
              </a:ext>
            </a:extLst>
          </p:cNvPr>
          <p:cNvSpPr>
            <a:spLocks noGrp="1" noChangeArrowheads="1"/>
          </p:cNvSpPr>
          <p:nvPr>
            <p:ph type="sldNum" sz="quarter" idx="11"/>
          </p:nvPr>
        </p:nvSpPr>
        <p:spPr/>
        <p:txBody>
          <a:bodyPr/>
          <a:lstStyle>
            <a:lvl1pPr>
              <a:defRPr/>
            </a:lvl1pPr>
          </a:lstStyle>
          <a:p>
            <a:fld id="{3D1979BC-4E49-4B79-BEB9-57A587221A42}" type="slidenum">
              <a:rPr lang="en-US" altLang="en-US"/>
              <a:pPr/>
              <a:t>‹#›</a:t>
            </a:fld>
            <a:endParaRPr lang="en-US" altLang="en-US"/>
          </a:p>
        </p:txBody>
      </p:sp>
    </p:spTree>
    <p:extLst>
      <p:ext uri="{BB962C8B-B14F-4D97-AF65-F5344CB8AC3E}">
        <p14:creationId xmlns:p14="http://schemas.microsoft.com/office/powerpoint/2010/main" val="32438989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9B1B453E-5DB2-4094-B0D9-015BEF88AB1D}"/>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D5E7DF00-D6A1-408B-89DB-B09EF7C71AD2}"/>
              </a:ext>
            </a:extLst>
          </p:cNvPr>
          <p:cNvSpPr>
            <a:spLocks noGrp="1" noChangeArrowheads="1"/>
          </p:cNvSpPr>
          <p:nvPr>
            <p:ph type="sldNum" sz="quarter" idx="11"/>
          </p:nvPr>
        </p:nvSpPr>
        <p:spPr/>
        <p:txBody>
          <a:bodyPr/>
          <a:lstStyle>
            <a:lvl1pPr>
              <a:defRPr/>
            </a:lvl1pPr>
          </a:lstStyle>
          <a:p>
            <a:fld id="{6A0A3697-355A-4CBD-932B-2C7053275043}" type="slidenum">
              <a:rPr lang="en-US" altLang="en-US"/>
              <a:pPr/>
              <a:t>‹#›</a:t>
            </a:fld>
            <a:endParaRPr lang="en-US" altLang="en-US"/>
          </a:p>
        </p:txBody>
      </p:sp>
    </p:spTree>
    <p:extLst>
      <p:ext uri="{BB962C8B-B14F-4D97-AF65-F5344CB8AC3E}">
        <p14:creationId xmlns:p14="http://schemas.microsoft.com/office/powerpoint/2010/main" val="5933715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F466469A-25B7-4478-A6FE-6699DABED3AB}"/>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558D9A0B-4629-41A5-BCD2-3C2576BAB64B}"/>
              </a:ext>
            </a:extLst>
          </p:cNvPr>
          <p:cNvSpPr>
            <a:spLocks noGrp="1" noChangeArrowheads="1"/>
          </p:cNvSpPr>
          <p:nvPr>
            <p:ph type="sldNum" sz="quarter" idx="11"/>
          </p:nvPr>
        </p:nvSpPr>
        <p:spPr/>
        <p:txBody>
          <a:bodyPr/>
          <a:lstStyle>
            <a:lvl1pPr>
              <a:defRPr/>
            </a:lvl1pPr>
          </a:lstStyle>
          <a:p>
            <a:fld id="{35529A94-7681-4D5A-A25E-0219EC4D7BFA}" type="slidenum">
              <a:rPr lang="en-US" altLang="en-US"/>
              <a:pPr/>
              <a:t>‹#›</a:t>
            </a:fld>
            <a:endParaRPr lang="en-US" altLang="en-US"/>
          </a:p>
        </p:txBody>
      </p:sp>
    </p:spTree>
    <p:extLst>
      <p:ext uri="{BB962C8B-B14F-4D97-AF65-F5344CB8AC3E}">
        <p14:creationId xmlns:p14="http://schemas.microsoft.com/office/powerpoint/2010/main" val="41209263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outerShdw blurRad="38100" dist="38100" dir="2700000" algn="tl">
                    <a:srgbClr val="000000">
                      <a:alpha val="43137"/>
                    </a:srgbClr>
                  </a:outerShdw>
                </a:effectLs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54F178DE-0A3B-498A-83AD-5B9643AEACB2}"/>
              </a:ext>
            </a:extLst>
          </p:cNvPr>
          <p:cNvSpPr>
            <a:spLocks noGrp="1" noChangeArrowheads="1"/>
          </p:cNvSpPr>
          <p:nvPr>
            <p:ph type="ftr" sz="quarter" idx="10"/>
          </p:nvPr>
        </p:nvSpPr>
        <p:spPr>
          <a:xfrm>
            <a:off x="2819400" y="6245225"/>
            <a:ext cx="4800600" cy="476250"/>
          </a:xfrm>
          <a:prstGeom prst="rect">
            <a:avLst/>
          </a:prstGeom>
        </p:spPr>
        <p:txBody>
          <a:bodyPr/>
          <a:lstStyle>
            <a:lvl1pPr>
              <a:defRPr>
                <a:solidFill>
                  <a:srgbClr val="003580"/>
                </a:solidFill>
                <a:latin typeface="Arial" charset="0"/>
                <a:ea typeface="+mn-ea"/>
                <a:cs typeface="+mn-cs"/>
              </a:defRPr>
            </a:lvl1pPr>
          </a:lstStyle>
          <a:p>
            <a:pPr>
              <a:defRPr/>
            </a:pPr>
            <a:endParaRPr lang="en-US"/>
          </a:p>
        </p:txBody>
      </p:sp>
      <p:sp>
        <p:nvSpPr>
          <p:cNvPr id="5" name="Rectangle 6">
            <a:extLst>
              <a:ext uri="{FF2B5EF4-FFF2-40B4-BE49-F238E27FC236}">
                <a16:creationId xmlns:a16="http://schemas.microsoft.com/office/drawing/2014/main" id="{68B872FB-A48D-4F2A-B65D-90D8D21FBF7C}"/>
              </a:ext>
            </a:extLst>
          </p:cNvPr>
          <p:cNvSpPr>
            <a:spLocks noGrp="1" noChangeArrowheads="1"/>
          </p:cNvSpPr>
          <p:nvPr>
            <p:ph type="sldNum" sz="quarter" idx="11"/>
          </p:nvPr>
        </p:nvSpPr>
        <p:spPr/>
        <p:txBody>
          <a:bodyPr/>
          <a:lstStyle>
            <a:lvl1pPr>
              <a:defRPr/>
            </a:lvl1pPr>
          </a:lstStyle>
          <a:p>
            <a:fld id="{F0E3909C-C122-41A2-9F2D-B93235E96685}" type="slidenum">
              <a:rPr lang="en-US" altLang="en-US"/>
              <a:pPr/>
              <a:t>‹#›</a:t>
            </a:fld>
            <a:endParaRPr lang="en-US" altLang="en-US"/>
          </a:p>
        </p:txBody>
      </p:sp>
    </p:spTree>
    <p:extLst>
      <p:ext uri="{BB962C8B-B14F-4D97-AF65-F5344CB8AC3E}">
        <p14:creationId xmlns:p14="http://schemas.microsoft.com/office/powerpoint/2010/main" val="219136124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2.xml"/><Relationship Id="rId1"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4.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5.xml"/><Relationship Id="rId1" Type="http://schemas.openxmlformats.org/officeDocument/2006/relationships/slideLayout" Target="../slideLayouts/slideLayout10.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6.xml"/><Relationship Id="rId1" Type="http://schemas.openxmlformats.org/officeDocument/2006/relationships/slideLayout" Target="../slideLayouts/slideLayout11.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7.xml"/><Relationship Id="rId1" Type="http://schemas.openxmlformats.org/officeDocument/2006/relationships/slideLayout" Target="../slideLayouts/slideLayout12.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8.xml"/><Relationship Id="rId1" Type="http://schemas.openxmlformats.org/officeDocument/2006/relationships/slideLayout" Target="../slideLayouts/slideLayout13.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9.xml"/><Relationship Id="rId1" Type="http://schemas.openxmlformats.org/officeDocument/2006/relationships/slideLayout" Target="../slideLayouts/slideLayout14.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10.xml"/><Relationship Id="rId1" Type="http://schemas.openxmlformats.org/officeDocument/2006/relationships/slideLayout" Target="../slideLayouts/slideLayout15.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11.xml"/><Relationship Id="rId1" Type="http://schemas.openxmlformats.org/officeDocument/2006/relationships/slideLayout" Target="../slideLayouts/slideLayout16.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12.xml"/><Relationship Id="rId1" Type="http://schemas.openxmlformats.org/officeDocument/2006/relationships/slideLayout" Target="../slideLayouts/slideLayout17.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13.xml"/><Relationship Id="rId1" Type="http://schemas.openxmlformats.org/officeDocument/2006/relationships/slideLayout" Target="../slideLayouts/slideLayout18.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14.xml"/><Relationship Id="rId1" Type="http://schemas.openxmlformats.org/officeDocument/2006/relationships/slideLayout" Target="../slideLayouts/slideLayout19.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15.xml"/><Relationship Id="rId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84F6FBD-EF8A-47CF-B832-E72845629388}"/>
              </a:ext>
            </a:extLst>
          </p:cNvPr>
          <p:cNvSpPr>
            <a:spLocks noGrp="1"/>
          </p:cNvSpPr>
          <p:nvPr>
            <p:ph type="title"/>
          </p:nvPr>
        </p:nvSpPr>
        <p:spPr bwMode="auto">
          <a:xfrm>
            <a:off x="381000" y="0"/>
            <a:ext cx="8382000"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4572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C5EA8F6-BBA0-4919-AF90-DA73033ED3AF}"/>
              </a:ext>
            </a:extLst>
          </p:cNvPr>
          <p:cNvSpPr>
            <a:spLocks noGrp="1"/>
          </p:cNvSpPr>
          <p:nvPr>
            <p:ph type="body" idx="1"/>
          </p:nvPr>
        </p:nvSpPr>
        <p:spPr bwMode="auto">
          <a:xfrm>
            <a:off x="381000" y="1447800"/>
            <a:ext cx="83820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Footer Placeholder 4">
            <a:extLst>
              <a:ext uri="{FF2B5EF4-FFF2-40B4-BE49-F238E27FC236}">
                <a16:creationId xmlns:a16="http://schemas.microsoft.com/office/drawing/2014/main" id="{758B9B42-0A21-4F37-A6DF-087457DDEB16}"/>
              </a:ext>
            </a:extLst>
          </p:cNvPr>
          <p:cNvSpPr>
            <a:spLocks noGrp="1"/>
          </p:cNvSpPr>
          <p:nvPr>
            <p:ph type="ftr" sz="quarter" idx="3"/>
          </p:nvPr>
        </p:nvSpPr>
        <p:spPr>
          <a:xfrm>
            <a:off x="457200" y="6629400"/>
            <a:ext cx="8229600" cy="152400"/>
          </a:xfrm>
          <a:prstGeom prst="rect">
            <a:avLst/>
          </a:prstGeom>
        </p:spPr>
        <p:txBody>
          <a:bodyPr vert="horz" wrap="square" lIns="45720" tIns="45720" rIns="45720" bIns="0" numCol="1" anchor="b" anchorCtr="0" compatLnSpc="1">
            <a:prstTxWarp prst="textNoShape">
              <a:avLst/>
            </a:prstTxWarp>
          </a:bodyPr>
          <a:lstStyle>
            <a:lvl1pPr algn="ctr">
              <a:defRPr sz="1000">
                <a:solidFill>
                  <a:srgbClr val="FFFFFF"/>
                </a:solidFill>
                <a:cs typeface="+mn-cs"/>
              </a:defRPr>
            </a:lvl1pPr>
          </a:lstStyle>
          <a:p>
            <a:pPr>
              <a:defRPr/>
            </a:pPr>
            <a:r>
              <a:rPr lang="en-US" altLang="en-US"/>
              <a:t>Copyright © 2014 Integrated Healthcare Association. All rights reserved.</a:t>
            </a:r>
          </a:p>
        </p:txBody>
      </p:sp>
      <p:sp>
        <p:nvSpPr>
          <p:cNvPr id="15" name="Slide Number Placeholder 14">
            <a:extLst>
              <a:ext uri="{FF2B5EF4-FFF2-40B4-BE49-F238E27FC236}">
                <a16:creationId xmlns:a16="http://schemas.microsoft.com/office/drawing/2014/main" id="{C7D690E9-E63F-4E09-BD8B-40F156269EA4}"/>
              </a:ext>
            </a:extLst>
          </p:cNvPr>
          <p:cNvSpPr>
            <a:spLocks noGrp="1"/>
          </p:cNvSpPr>
          <p:nvPr>
            <p:ph type="sldNum" sz="quarter" idx="4"/>
          </p:nvPr>
        </p:nvSpPr>
        <p:spPr>
          <a:xfrm>
            <a:off x="7010400" y="6492875"/>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000">
                <a:solidFill>
                  <a:srgbClr val="FFFFFF"/>
                </a:solidFill>
              </a:defRPr>
            </a:lvl1pPr>
          </a:lstStyle>
          <a:p>
            <a:fld id="{90DE5792-BAE2-4400-BB8D-3BCAB725B0E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874" r:id="rId1"/>
    <p:sldLayoutId id="2147483875" r:id="rId2"/>
    <p:sldLayoutId id="2147483876" r:id="rId3"/>
    <p:sldLayoutId id="2147483877" r:id="rId4"/>
    <p:sldLayoutId id="2147483878" r:id="rId5"/>
    <p:sldLayoutId id="2147483879" r:id="rId6"/>
  </p:sldLayoutIdLst>
  <p:hf hdr="0" dt="0"/>
  <p:txStyles>
    <p:titleStyle>
      <a:lvl1pPr algn="l" rtl="0" eaLnBrk="0" fontAlgn="base" hangingPunct="0">
        <a:spcBef>
          <a:spcPct val="0"/>
        </a:spcBef>
        <a:spcAft>
          <a:spcPct val="0"/>
        </a:spcAft>
        <a:defRPr sz="4000">
          <a:ln w="10160">
            <a:noFill/>
            <a:prstDash val="solid"/>
          </a:ln>
          <a:solidFill>
            <a:srgbClr val="262626"/>
          </a:solidFill>
          <a:latin typeface="Calibri" pitchFamily="34" charset="0"/>
          <a:ea typeface="MS PGothic" pitchFamily="34" charset="-128"/>
          <a:cs typeface="Calibri" pitchFamily="34" charset="0"/>
        </a:defRPr>
      </a:lvl1pPr>
      <a:lvl2pPr algn="l" rtl="0" eaLnBrk="0" fontAlgn="base" hangingPunct="0">
        <a:spcBef>
          <a:spcPct val="0"/>
        </a:spcBef>
        <a:spcAft>
          <a:spcPct val="0"/>
        </a:spcAft>
        <a:defRPr sz="4000">
          <a:solidFill>
            <a:srgbClr val="262626"/>
          </a:solidFill>
          <a:latin typeface="Calibri" pitchFamily="34" charset="0"/>
          <a:ea typeface="MS PGothic" pitchFamily="34" charset="-128"/>
          <a:cs typeface="Calibri" pitchFamily="34" charset="0"/>
        </a:defRPr>
      </a:lvl2pPr>
      <a:lvl3pPr algn="l" rtl="0" eaLnBrk="0" fontAlgn="base" hangingPunct="0">
        <a:spcBef>
          <a:spcPct val="0"/>
        </a:spcBef>
        <a:spcAft>
          <a:spcPct val="0"/>
        </a:spcAft>
        <a:defRPr sz="4000">
          <a:solidFill>
            <a:srgbClr val="262626"/>
          </a:solidFill>
          <a:latin typeface="Calibri" pitchFamily="34" charset="0"/>
          <a:ea typeface="MS PGothic" pitchFamily="34" charset="-128"/>
          <a:cs typeface="Calibri" pitchFamily="34" charset="0"/>
        </a:defRPr>
      </a:lvl3pPr>
      <a:lvl4pPr algn="l" rtl="0" eaLnBrk="0" fontAlgn="base" hangingPunct="0">
        <a:spcBef>
          <a:spcPct val="0"/>
        </a:spcBef>
        <a:spcAft>
          <a:spcPct val="0"/>
        </a:spcAft>
        <a:defRPr sz="4000">
          <a:solidFill>
            <a:srgbClr val="262626"/>
          </a:solidFill>
          <a:latin typeface="Calibri" pitchFamily="34" charset="0"/>
          <a:ea typeface="MS PGothic" pitchFamily="34" charset="-128"/>
          <a:cs typeface="Calibri" pitchFamily="34" charset="0"/>
        </a:defRPr>
      </a:lvl4pPr>
      <a:lvl5pPr algn="l" rtl="0" eaLnBrk="0" fontAlgn="base" hangingPunct="0">
        <a:spcBef>
          <a:spcPct val="0"/>
        </a:spcBef>
        <a:spcAft>
          <a:spcPct val="0"/>
        </a:spcAft>
        <a:defRPr sz="4000">
          <a:solidFill>
            <a:srgbClr val="262626"/>
          </a:solidFill>
          <a:latin typeface="Calibri" pitchFamily="34" charset="0"/>
          <a:ea typeface="MS PGothic" pitchFamily="34" charset="-128"/>
          <a:cs typeface="Calibri" pitchFamily="34" charset="0"/>
        </a:defRPr>
      </a:lvl5pPr>
      <a:lvl6pPr marL="457200" algn="ctr" rtl="0" eaLnBrk="1" fontAlgn="base" hangingPunct="1">
        <a:spcBef>
          <a:spcPct val="0"/>
        </a:spcBef>
        <a:spcAft>
          <a:spcPct val="0"/>
        </a:spcAft>
        <a:defRPr sz="4500" b="1">
          <a:solidFill>
            <a:srgbClr val="FFFFFF"/>
          </a:solidFill>
          <a:latin typeface="Calibri" pitchFamily="34" charset="0"/>
        </a:defRPr>
      </a:lvl6pPr>
      <a:lvl7pPr marL="914400" algn="ctr" rtl="0" eaLnBrk="1" fontAlgn="base" hangingPunct="1">
        <a:spcBef>
          <a:spcPct val="0"/>
        </a:spcBef>
        <a:spcAft>
          <a:spcPct val="0"/>
        </a:spcAft>
        <a:defRPr sz="4500" b="1">
          <a:solidFill>
            <a:srgbClr val="FFFFFF"/>
          </a:solidFill>
          <a:latin typeface="Calibri" pitchFamily="34" charset="0"/>
        </a:defRPr>
      </a:lvl7pPr>
      <a:lvl8pPr marL="1371600" algn="ctr" rtl="0" eaLnBrk="1" fontAlgn="base" hangingPunct="1">
        <a:spcBef>
          <a:spcPct val="0"/>
        </a:spcBef>
        <a:spcAft>
          <a:spcPct val="0"/>
        </a:spcAft>
        <a:defRPr sz="4500" b="1">
          <a:solidFill>
            <a:srgbClr val="FFFFFF"/>
          </a:solidFill>
          <a:latin typeface="Calibri" pitchFamily="34" charset="0"/>
        </a:defRPr>
      </a:lvl8pPr>
      <a:lvl9pPr marL="1828800" algn="ctr" rtl="0" eaLnBrk="1" fontAlgn="base" hangingPunct="1">
        <a:spcBef>
          <a:spcPct val="0"/>
        </a:spcBef>
        <a:spcAft>
          <a:spcPct val="0"/>
        </a:spcAft>
        <a:defRPr sz="4500" b="1">
          <a:solidFill>
            <a:srgbClr val="FFFFFF"/>
          </a:solidFill>
          <a:latin typeface="Calibri" pitchFamily="34" charset="0"/>
        </a:defRPr>
      </a:lvl9pPr>
      <a:extLst/>
    </p:titleStyle>
    <p:bodyStyle>
      <a:lvl1pPr marL="344488" indent="-225425" algn="l" rtl="0" eaLnBrk="0" fontAlgn="base" hangingPunct="0">
        <a:spcBef>
          <a:spcPct val="0"/>
        </a:spcBef>
        <a:spcAft>
          <a:spcPts val="600"/>
        </a:spcAft>
        <a:buClr>
          <a:srgbClr val="E77C25"/>
        </a:buClr>
        <a:buSzPct val="80000"/>
        <a:buFont typeface="Wingdings 2" panose="05020102010507070707" pitchFamily="18" charset="2"/>
        <a:buChar char=""/>
        <a:defRPr sz="2400" kern="1200">
          <a:solidFill>
            <a:srgbClr val="262626"/>
          </a:solidFill>
          <a:latin typeface="+mn-lt"/>
          <a:ea typeface="MS PGothic" pitchFamily="34" charset="-128"/>
          <a:cs typeface="+mn-cs"/>
        </a:defRPr>
      </a:lvl1pPr>
      <a:lvl2pPr marL="630238" indent="-173038" algn="l" rtl="0" eaLnBrk="0" fontAlgn="base" hangingPunct="0">
        <a:spcBef>
          <a:spcPct val="0"/>
        </a:spcBef>
        <a:spcAft>
          <a:spcPts val="300"/>
        </a:spcAft>
        <a:buClr>
          <a:srgbClr val="E77C25"/>
        </a:buClr>
        <a:buSzPct val="90000"/>
        <a:buFont typeface="Arial" panose="020B0604020202020204" pitchFamily="34" charset="0"/>
        <a:buChar char="•"/>
        <a:defRPr sz="2000" kern="1200">
          <a:solidFill>
            <a:srgbClr val="262626"/>
          </a:solidFill>
          <a:latin typeface="+mn-lt"/>
          <a:ea typeface="MS PGothic" pitchFamily="34" charset="-128"/>
          <a:cs typeface="+mn-cs"/>
        </a:defRPr>
      </a:lvl2pPr>
      <a:lvl3pPr marL="914400" indent="-147638" algn="l" rtl="0" eaLnBrk="0" fontAlgn="base" hangingPunct="0">
        <a:spcBef>
          <a:spcPct val="0"/>
        </a:spcBef>
        <a:spcAft>
          <a:spcPts val="300"/>
        </a:spcAft>
        <a:buClr>
          <a:srgbClr val="E77C25"/>
        </a:buClr>
        <a:buFont typeface="Arial" panose="020B0604020202020204" pitchFamily="34" charset="0"/>
        <a:buChar char="‒"/>
        <a:defRPr kern="1200">
          <a:solidFill>
            <a:srgbClr val="262626"/>
          </a:solidFill>
          <a:latin typeface="+mn-lt"/>
          <a:ea typeface="MS PGothic" pitchFamily="34" charset="-128"/>
          <a:cs typeface="+mn-cs"/>
        </a:defRPr>
      </a:lvl3pPr>
      <a:lvl4pPr marL="1216025" indent="-182563" algn="l" rtl="0" eaLnBrk="0" fontAlgn="base" hangingPunct="0">
        <a:spcBef>
          <a:spcPct val="0"/>
        </a:spcBef>
        <a:spcAft>
          <a:spcPts val="300"/>
        </a:spcAft>
        <a:buClr>
          <a:srgbClr val="E77C25"/>
        </a:buClr>
        <a:buFont typeface="Arial" panose="020B0604020202020204" pitchFamily="34" charset="0"/>
        <a:buChar char="▪"/>
        <a:defRPr kern="1200">
          <a:solidFill>
            <a:srgbClr val="262626"/>
          </a:solidFill>
          <a:latin typeface="+mn-lt"/>
          <a:ea typeface="MS PGothic" pitchFamily="34" charset="-128"/>
          <a:cs typeface="+mn-cs"/>
        </a:defRPr>
      </a:lvl4pPr>
      <a:lvl5pPr marL="1425575" indent="-182563" algn="l" rtl="0" eaLnBrk="0" fontAlgn="base" hangingPunct="0">
        <a:spcBef>
          <a:spcPct val="0"/>
        </a:spcBef>
        <a:spcAft>
          <a:spcPts val="300"/>
        </a:spcAft>
        <a:buClr>
          <a:srgbClr val="E77C25"/>
        </a:buClr>
        <a:buFont typeface="Wingdings 3" panose="05040102010807070707" pitchFamily="18" charset="2"/>
        <a:buChar char=""/>
        <a:defRPr lang="en-US" sz="1600" kern="1200">
          <a:solidFill>
            <a:srgbClr val="262626"/>
          </a:solidFill>
          <a:latin typeface="+mn-lt"/>
          <a:ea typeface="MS PGothic" pitchFamily="34" charset="-128"/>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2050" name="Rectangle 3">
            <a:extLst>
              <a:ext uri="{FF2B5EF4-FFF2-40B4-BE49-F238E27FC236}">
                <a16:creationId xmlns:a16="http://schemas.microsoft.com/office/drawing/2014/main" id="{C9E6D8DF-612B-489C-ABAB-A0254C5101C6}"/>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1E2BB431-FFB3-4A9D-A4A5-770DEA4B3B29}"/>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36716F4A-718D-4344-B094-1C727CAA8E7D}" type="slidenum">
              <a:rPr lang="en-US" altLang="en-US"/>
              <a:pPr/>
              <a:t>‹#›</a:t>
            </a:fld>
            <a:endParaRPr lang="en-US" altLang="en-US"/>
          </a:p>
        </p:txBody>
      </p:sp>
      <p:sp>
        <p:nvSpPr>
          <p:cNvPr id="2052" name="Rectangle 7">
            <a:extLst>
              <a:ext uri="{FF2B5EF4-FFF2-40B4-BE49-F238E27FC236}">
                <a16:creationId xmlns:a16="http://schemas.microsoft.com/office/drawing/2014/main" id="{CFCCB315-128B-4CA4-9B3C-823731917FD0}"/>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8138A0EE-008F-45FD-8DDF-139ADE7F1B16}"/>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2054" name="Picture 7" descr="chcs horizontal logo large.jpg">
            <a:extLst>
              <a:ext uri="{FF2B5EF4-FFF2-40B4-BE49-F238E27FC236}">
                <a16:creationId xmlns:a16="http://schemas.microsoft.com/office/drawing/2014/main" id="{F25C7753-F5AD-4972-82AB-65AEC45DB1F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80"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3074" name="Rectangle 3">
            <a:extLst>
              <a:ext uri="{FF2B5EF4-FFF2-40B4-BE49-F238E27FC236}">
                <a16:creationId xmlns:a16="http://schemas.microsoft.com/office/drawing/2014/main" id="{620E0B7A-4A47-4915-A978-302916F25D50}"/>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6D972CD3-9F56-492E-9515-45C5811DC2F6}"/>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5124B806-1126-4208-9760-839FE21ADBAD}" type="slidenum">
              <a:rPr lang="en-US" altLang="en-US"/>
              <a:pPr/>
              <a:t>‹#›</a:t>
            </a:fld>
            <a:endParaRPr lang="en-US" altLang="en-US"/>
          </a:p>
        </p:txBody>
      </p:sp>
      <p:sp>
        <p:nvSpPr>
          <p:cNvPr id="3076" name="Rectangle 7">
            <a:extLst>
              <a:ext uri="{FF2B5EF4-FFF2-40B4-BE49-F238E27FC236}">
                <a16:creationId xmlns:a16="http://schemas.microsoft.com/office/drawing/2014/main" id="{FBA6389A-F2AB-4A65-98D5-1BB9274CA25F}"/>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3D39F36E-D99E-4849-B1EF-B1D5DB25E7B5}"/>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3078" name="Picture 7" descr="chcs horizontal logo large.jpg">
            <a:extLst>
              <a:ext uri="{FF2B5EF4-FFF2-40B4-BE49-F238E27FC236}">
                <a16:creationId xmlns:a16="http://schemas.microsoft.com/office/drawing/2014/main" id="{B8E255D9-08EF-47B7-AA88-B9D5331CB67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81"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4098" name="Rectangle 3">
            <a:extLst>
              <a:ext uri="{FF2B5EF4-FFF2-40B4-BE49-F238E27FC236}">
                <a16:creationId xmlns:a16="http://schemas.microsoft.com/office/drawing/2014/main" id="{35A8A0A9-DDD7-4C0D-A0BD-C360875469DF}"/>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CE9F1D43-1B2B-475C-8D78-4942E5B361CD}"/>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6DD68FD8-7D9D-4DED-84DC-D901D073C2EF}" type="slidenum">
              <a:rPr lang="en-US" altLang="en-US"/>
              <a:pPr/>
              <a:t>‹#›</a:t>
            </a:fld>
            <a:endParaRPr lang="en-US" altLang="en-US"/>
          </a:p>
        </p:txBody>
      </p:sp>
      <p:sp>
        <p:nvSpPr>
          <p:cNvPr id="4100" name="Rectangle 7">
            <a:extLst>
              <a:ext uri="{FF2B5EF4-FFF2-40B4-BE49-F238E27FC236}">
                <a16:creationId xmlns:a16="http://schemas.microsoft.com/office/drawing/2014/main" id="{3124FD27-86D8-4466-9462-B7187F059F16}"/>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3030B26E-3064-4972-A98C-64307E245718}"/>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4102" name="Picture 7" descr="chcs horizontal logo large.jpg">
            <a:extLst>
              <a:ext uri="{FF2B5EF4-FFF2-40B4-BE49-F238E27FC236}">
                <a16:creationId xmlns:a16="http://schemas.microsoft.com/office/drawing/2014/main" id="{A56AD746-B570-48FF-BC3E-7603724A950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82"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5122" name="Rectangle 3">
            <a:extLst>
              <a:ext uri="{FF2B5EF4-FFF2-40B4-BE49-F238E27FC236}">
                <a16:creationId xmlns:a16="http://schemas.microsoft.com/office/drawing/2014/main" id="{34DE99AB-C3D9-4FF6-99E3-54F59F105821}"/>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975746EC-8E62-408F-A5DB-97CB38F97D94}"/>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77B1B269-554F-403D-A6D9-8988569BD5BC}" type="slidenum">
              <a:rPr lang="en-US" altLang="en-US"/>
              <a:pPr/>
              <a:t>‹#›</a:t>
            </a:fld>
            <a:endParaRPr lang="en-US" altLang="en-US"/>
          </a:p>
        </p:txBody>
      </p:sp>
      <p:sp>
        <p:nvSpPr>
          <p:cNvPr id="5124" name="Rectangle 7">
            <a:extLst>
              <a:ext uri="{FF2B5EF4-FFF2-40B4-BE49-F238E27FC236}">
                <a16:creationId xmlns:a16="http://schemas.microsoft.com/office/drawing/2014/main" id="{9F830982-C6C7-4260-97D1-A532B54B84F7}"/>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070DDB4C-05F7-4D4C-AB5C-3234448DD68C}"/>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5126" name="Picture 7" descr="chcs horizontal logo large.jpg">
            <a:extLst>
              <a:ext uri="{FF2B5EF4-FFF2-40B4-BE49-F238E27FC236}">
                <a16:creationId xmlns:a16="http://schemas.microsoft.com/office/drawing/2014/main" id="{52F9C971-5CB9-4F80-BED2-D3CF73E5F41F}"/>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83"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6146" name="Rectangle 3">
            <a:extLst>
              <a:ext uri="{FF2B5EF4-FFF2-40B4-BE49-F238E27FC236}">
                <a16:creationId xmlns:a16="http://schemas.microsoft.com/office/drawing/2014/main" id="{A7531F4A-D28C-4ECD-85A2-75FD5C4AF626}"/>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361F4632-8D0F-42D9-8895-59C411B55B2B}"/>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FAAA7FF9-A01C-45B5-B7E9-E6AAE7310E9F}" type="slidenum">
              <a:rPr lang="en-US" altLang="en-US"/>
              <a:pPr/>
              <a:t>‹#›</a:t>
            </a:fld>
            <a:endParaRPr lang="en-US" altLang="en-US"/>
          </a:p>
        </p:txBody>
      </p:sp>
      <p:sp>
        <p:nvSpPr>
          <p:cNvPr id="6148" name="Rectangle 7">
            <a:extLst>
              <a:ext uri="{FF2B5EF4-FFF2-40B4-BE49-F238E27FC236}">
                <a16:creationId xmlns:a16="http://schemas.microsoft.com/office/drawing/2014/main" id="{C0089412-BF75-466A-B1A0-853A90CA6CE1}"/>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1ADB32CF-34FA-4965-AB33-DA62C235D361}"/>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6150" name="Picture 7" descr="chcs horizontal logo large.jpg">
            <a:extLst>
              <a:ext uri="{FF2B5EF4-FFF2-40B4-BE49-F238E27FC236}">
                <a16:creationId xmlns:a16="http://schemas.microsoft.com/office/drawing/2014/main" id="{494FE3C1-0715-4B14-A80C-BA0CBC1F1BB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84"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7170" name="Rectangle 3">
            <a:extLst>
              <a:ext uri="{FF2B5EF4-FFF2-40B4-BE49-F238E27FC236}">
                <a16:creationId xmlns:a16="http://schemas.microsoft.com/office/drawing/2014/main" id="{5EF880BA-C08D-42A3-8B64-2DA361396865}"/>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B278ECCE-80FA-424F-A53A-7537ED189B96}"/>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D77F87A2-9B92-479A-B909-47768EE3B04D}" type="slidenum">
              <a:rPr lang="en-US" altLang="en-US"/>
              <a:pPr/>
              <a:t>‹#›</a:t>
            </a:fld>
            <a:endParaRPr lang="en-US" altLang="en-US"/>
          </a:p>
        </p:txBody>
      </p:sp>
      <p:sp>
        <p:nvSpPr>
          <p:cNvPr id="7172" name="Rectangle 7">
            <a:extLst>
              <a:ext uri="{FF2B5EF4-FFF2-40B4-BE49-F238E27FC236}">
                <a16:creationId xmlns:a16="http://schemas.microsoft.com/office/drawing/2014/main" id="{A0B42334-0DC0-4FB8-824A-10FF1D41D6B2}"/>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062E7D9F-43EE-458E-ADC4-C9A87C8167D0}"/>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7174" name="Picture 7" descr="chcs horizontal logo large.jpg">
            <a:extLst>
              <a:ext uri="{FF2B5EF4-FFF2-40B4-BE49-F238E27FC236}">
                <a16:creationId xmlns:a16="http://schemas.microsoft.com/office/drawing/2014/main" id="{8B4DC364-28EC-4102-8B84-5181398116D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85"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8194" name="Rectangle 3">
            <a:extLst>
              <a:ext uri="{FF2B5EF4-FFF2-40B4-BE49-F238E27FC236}">
                <a16:creationId xmlns:a16="http://schemas.microsoft.com/office/drawing/2014/main" id="{E908C4D5-3881-4C18-ABE6-4667D8EA9ACC}"/>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59315C37-AD55-4515-8FFE-8F7B467FDD6F}"/>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1AAC3C00-5123-4F3E-9597-15F1642B74E3}" type="slidenum">
              <a:rPr lang="en-US" altLang="en-US"/>
              <a:pPr/>
              <a:t>‹#›</a:t>
            </a:fld>
            <a:endParaRPr lang="en-US" altLang="en-US"/>
          </a:p>
        </p:txBody>
      </p:sp>
      <p:sp>
        <p:nvSpPr>
          <p:cNvPr id="8196" name="Rectangle 7">
            <a:extLst>
              <a:ext uri="{FF2B5EF4-FFF2-40B4-BE49-F238E27FC236}">
                <a16:creationId xmlns:a16="http://schemas.microsoft.com/office/drawing/2014/main" id="{038B515A-BC9B-48F6-9EC4-CBFDF855983B}"/>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B89BE4E4-462A-45A8-8E9E-8E70FA9932F3}"/>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8198" name="Picture 7" descr="chcs horizontal logo large.jpg">
            <a:extLst>
              <a:ext uri="{FF2B5EF4-FFF2-40B4-BE49-F238E27FC236}">
                <a16:creationId xmlns:a16="http://schemas.microsoft.com/office/drawing/2014/main" id="{1A846023-9E4E-4970-9F30-412C6DBC40D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86"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9218" name="Rectangle 3">
            <a:extLst>
              <a:ext uri="{FF2B5EF4-FFF2-40B4-BE49-F238E27FC236}">
                <a16:creationId xmlns:a16="http://schemas.microsoft.com/office/drawing/2014/main" id="{C907A617-A1FB-45CF-9645-0D7DC818BE8C}"/>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5E985F3E-96AD-4735-BBB9-91E46BBFC1BA}"/>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A45258CC-C10F-4EBB-ACE1-10D6477B5248}" type="slidenum">
              <a:rPr lang="en-US" altLang="en-US"/>
              <a:pPr/>
              <a:t>‹#›</a:t>
            </a:fld>
            <a:endParaRPr lang="en-US" altLang="en-US"/>
          </a:p>
        </p:txBody>
      </p:sp>
      <p:sp>
        <p:nvSpPr>
          <p:cNvPr id="9220" name="Rectangle 7">
            <a:extLst>
              <a:ext uri="{FF2B5EF4-FFF2-40B4-BE49-F238E27FC236}">
                <a16:creationId xmlns:a16="http://schemas.microsoft.com/office/drawing/2014/main" id="{6C4DF4CF-F29F-49D0-918C-965EA86842B3}"/>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B00F0C13-68F4-42A7-9463-BBB90D1337CF}"/>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9222" name="Picture 7" descr="chcs horizontal logo large.jpg">
            <a:extLst>
              <a:ext uri="{FF2B5EF4-FFF2-40B4-BE49-F238E27FC236}">
                <a16:creationId xmlns:a16="http://schemas.microsoft.com/office/drawing/2014/main" id="{37E22439-CE53-4ACC-80B4-623C7DC441F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87"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10242" name="Rectangle 3">
            <a:extLst>
              <a:ext uri="{FF2B5EF4-FFF2-40B4-BE49-F238E27FC236}">
                <a16:creationId xmlns:a16="http://schemas.microsoft.com/office/drawing/2014/main" id="{30471069-2645-4FD4-B517-BDF3301E3751}"/>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45182FF2-4644-45D7-A9FF-9E325DAE7D1F}"/>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1F8015CB-7B55-4227-8584-1457A6702163}" type="slidenum">
              <a:rPr lang="en-US" altLang="en-US"/>
              <a:pPr/>
              <a:t>‹#›</a:t>
            </a:fld>
            <a:endParaRPr lang="en-US" altLang="en-US"/>
          </a:p>
        </p:txBody>
      </p:sp>
      <p:sp>
        <p:nvSpPr>
          <p:cNvPr id="10244" name="Rectangle 7">
            <a:extLst>
              <a:ext uri="{FF2B5EF4-FFF2-40B4-BE49-F238E27FC236}">
                <a16:creationId xmlns:a16="http://schemas.microsoft.com/office/drawing/2014/main" id="{C965D4C8-3B33-4E06-980A-DDE564FEA25D}"/>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53A5BBB9-B6F4-4D05-B83E-FF143379CA19}"/>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10246" name="Picture 7" descr="chcs horizontal logo large.jpg">
            <a:extLst>
              <a:ext uri="{FF2B5EF4-FFF2-40B4-BE49-F238E27FC236}">
                <a16:creationId xmlns:a16="http://schemas.microsoft.com/office/drawing/2014/main" id="{05AC1746-CB56-43B2-A761-3E517F5B9CD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88"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11266" name="Rectangle 3">
            <a:extLst>
              <a:ext uri="{FF2B5EF4-FFF2-40B4-BE49-F238E27FC236}">
                <a16:creationId xmlns:a16="http://schemas.microsoft.com/office/drawing/2014/main" id="{B1A26E51-2741-4532-8CAA-0F5BA955E065}"/>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2C20BB9A-8CE1-4E44-BB1B-33BE0F35976E}"/>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B2E126B6-75CF-4754-8A90-644D7B70DFDB}" type="slidenum">
              <a:rPr lang="en-US" altLang="en-US"/>
              <a:pPr/>
              <a:t>‹#›</a:t>
            </a:fld>
            <a:endParaRPr lang="en-US" altLang="en-US"/>
          </a:p>
        </p:txBody>
      </p:sp>
      <p:sp>
        <p:nvSpPr>
          <p:cNvPr id="11268" name="Rectangle 7">
            <a:extLst>
              <a:ext uri="{FF2B5EF4-FFF2-40B4-BE49-F238E27FC236}">
                <a16:creationId xmlns:a16="http://schemas.microsoft.com/office/drawing/2014/main" id="{45780A3F-4E5B-4EBC-8F5B-3F32BB9182EB}"/>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CC62D9DF-4416-4F89-99A2-62024EB14E1E}"/>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11270" name="Picture 7" descr="chcs horizontal logo large.jpg">
            <a:extLst>
              <a:ext uri="{FF2B5EF4-FFF2-40B4-BE49-F238E27FC236}">
                <a16:creationId xmlns:a16="http://schemas.microsoft.com/office/drawing/2014/main" id="{830AF1CD-964F-48F5-B5F1-CA7A41EAD0D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89"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076B0F98-BC07-4602-BA25-256B15284FF2}"/>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16D8CA15-E986-4C36-838E-4A4C04FA9DAD}"/>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B966D1D2-F764-4AA5-A2AA-2349BEC41A1C}" type="slidenum">
              <a:rPr lang="en-US" altLang="en-US"/>
              <a:pPr/>
              <a:t>‹#›</a:t>
            </a:fld>
            <a:endParaRPr lang="en-US" altLang="en-US"/>
          </a:p>
        </p:txBody>
      </p:sp>
      <p:sp>
        <p:nvSpPr>
          <p:cNvPr id="12292" name="Rectangle 7">
            <a:extLst>
              <a:ext uri="{FF2B5EF4-FFF2-40B4-BE49-F238E27FC236}">
                <a16:creationId xmlns:a16="http://schemas.microsoft.com/office/drawing/2014/main" id="{5EBF585A-1501-4FE0-9789-8BFE6818AAE9}"/>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6D83E85B-8DB4-4409-91F7-9A875EF7989F}"/>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12294" name="Picture 7" descr="chcs horizontal logo large.jpg">
            <a:extLst>
              <a:ext uri="{FF2B5EF4-FFF2-40B4-BE49-F238E27FC236}">
                <a16:creationId xmlns:a16="http://schemas.microsoft.com/office/drawing/2014/main" id="{055CAA54-AD43-4607-94D5-08530CEBAB9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90"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13314" name="Rectangle 3">
            <a:extLst>
              <a:ext uri="{FF2B5EF4-FFF2-40B4-BE49-F238E27FC236}">
                <a16:creationId xmlns:a16="http://schemas.microsoft.com/office/drawing/2014/main" id="{14AE9AC9-5896-4119-A59B-F842CC5367B0}"/>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825AE803-EE10-464B-8810-18BF10CA4B80}"/>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958488B2-5010-4CF5-849A-7BA6FB7FB8C3}" type="slidenum">
              <a:rPr lang="en-US" altLang="en-US"/>
              <a:pPr/>
              <a:t>‹#›</a:t>
            </a:fld>
            <a:endParaRPr lang="en-US" altLang="en-US"/>
          </a:p>
        </p:txBody>
      </p:sp>
      <p:sp>
        <p:nvSpPr>
          <p:cNvPr id="13316" name="Rectangle 7">
            <a:extLst>
              <a:ext uri="{FF2B5EF4-FFF2-40B4-BE49-F238E27FC236}">
                <a16:creationId xmlns:a16="http://schemas.microsoft.com/office/drawing/2014/main" id="{2D1E8D00-883C-4827-B365-BB75A62F107D}"/>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33A21710-19CF-4516-923E-7654BAE0C77A}"/>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13318" name="Picture 7" descr="chcs horizontal logo large.jpg">
            <a:extLst>
              <a:ext uri="{FF2B5EF4-FFF2-40B4-BE49-F238E27FC236}">
                <a16:creationId xmlns:a16="http://schemas.microsoft.com/office/drawing/2014/main" id="{F0D5B2BE-4132-4BC3-A920-2D0056717F6A}"/>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91"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14338" name="Rectangle 3">
            <a:extLst>
              <a:ext uri="{FF2B5EF4-FFF2-40B4-BE49-F238E27FC236}">
                <a16:creationId xmlns:a16="http://schemas.microsoft.com/office/drawing/2014/main" id="{7BB0C02B-DA48-4638-9A68-4E74A3C003C8}"/>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7D314963-99EA-4414-8FC4-57ED74E73E15}"/>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25BD2B3B-D5FC-4129-9A68-1AA52FEE2EAD}" type="slidenum">
              <a:rPr lang="en-US" altLang="en-US"/>
              <a:pPr/>
              <a:t>‹#›</a:t>
            </a:fld>
            <a:endParaRPr lang="en-US" altLang="en-US"/>
          </a:p>
        </p:txBody>
      </p:sp>
      <p:sp>
        <p:nvSpPr>
          <p:cNvPr id="14340" name="Rectangle 7">
            <a:extLst>
              <a:ext uri="{FF2B5EF4-FFF2-40B4-BE49-F238E27FC236}">
                <a16:creationId xmlns:a16="http://schemas.microsoft.com/office/drawing/2014/main" id="{3DBAB0E4-EC1B-4C78-B4D6-11AE4F347145}"/>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9713291C-2BC3-41FD-A2EB-A4821F7AAE27}"/>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14342" name="Picture 7" descr="chcs horizontal logo large.jpg">
            <a:extLst>
              <a:ext uri="{FF2B5EF4-FFF2-40B4-BE49-F238E27FC236}">
                <a16:creationId xmlns:a16="http://schemas.microsoft.com/office/drawing/2014/main" id="{895C364D-CE78-45A5-9396-B9815648FD0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92"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15362" name="Rectangle 3">
            <a:extLst>
              <a:ext uri="{FF2B5EF4-FFF2-40B4-BE49-F238E27FC236}">
                <a16:creationId xmlns:a16="http://schemas.microsoft.com/office/drawing/2014/main" id="{0D4CBF74-4839-4ABF-A0EF-A2A2748CEB09}"/>
              </a:ext>
            </a:extLst>
          </p:cNvPr>
          <p:cNvSpPr>
            <a:spLocks noGrp="1" noChangeArrowheads="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26" name="Rectangle 6">
            <a:extLst>
              <a:ext uri="{FF2B5EF4-FFF2-40B4-BE49-F238E27FC236}">
                <a16:creationId xmlns:a16="http://schemas.microsoft.com/office/drawing/2014/main" id="{92C228A2-C5E5-4445-880F-8942A643009D}"/>
              </a:ext>
            </a:extLst>
          </p:cNvPr>
          <p:cNvSpPr>
            <a:spLocks noGrp="1" noChangeArrowheads="1"/>
          </p:cNvSpPr>
          <p:nvPr>
            <p:ph type="sldNum" sz="quarter" idx="4"/>
          </p:nvPr>
        </p:nvSpPr>
        <p:spPr bwMode="auto">
          <a:xfrm>
            <a:off x="7772400" y="6245225"/>
            <a:ext cx="914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1">
                <a:solidFill>
                  <a:srgbClr val="7498BF"/>
                </a:solidFill>
                <a:cs typeface="Calibri" panose="020F0502020204030204" pitchFamily="34" charset="0"/>
              </a:defRPr>
            </a:lvl1pPr>
          </a:lstStyle>
          <a:p>
            <a:fld id="{BA284B12-29E8-4E23-B13C-FFDF8F9D0EC2}" type="slidenum">
              <a:rPr lang="en-US" altLang="en-US"/>
              <a:pPr/>
              <a:t>‹#›</a:t>
            </a:fld>
            <a:endParaRPr lang="en-US" altLang="en-US"/>
          </a:p>
        </p:txBody>
      </p:sp>
      <p:sp>
        <p:nvSpPr>
          <p:cNvPr id="15364" name="Rectangle 7">
            <a:extLst>
              <a:ext uri="{FF2B5EF4-FFF2-40B4-BE49-F238E27FC236}">
                <a16:creationId xmlns:a16="http://schemas.microsoft.com/office/drawing/2014/main" id="{B5D41B2A-8330-4EA0-B5D9-9F8C39FA9CD1}"/>
              </a:ext>
            </a:extLst>
          </p:cNvPr>
          <p:cNvSpPr>
            <a:spLocks noChangeArrowheads="1"/>
          </p:cNvSpPr>
          <p:nvPr/>
        </p:nvSpPr>
        <p:spPr bwMode="auto">
          <a:xfrm>
            <a:off x="0" y="0"/>
            <a:ext cx="9144000" cy="1143000"/>
          </a:xfrm>
          <a:prstGeom prst="rect">
            <a:avLst/>
          </a:prstGeom>
          <a:gradFill rotWithShape="1">
            <a:gsLst>
              <a:gs pos="0">
                <a:srgbClr val="01508B"/>
              </a:gs>
              <a:gs pos="100000">
                <a:schemeClr val="tx1"/>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Calibri" pitchFamily="34" charset="0"/>
                <a:ea typeface="MS PGothic" pitchFamily="34" charset="-128"/>
              </a:defRPr>
            </a:lvl9pPr>
          </a:lstStyle>
          <a:p>
            <a:pPr algn="ctr" eaLnBrk="1" hangingPunct="1">
              <a:defRPr/>
            </a:pPr>
            <a:endParaRPr lang="en-US" altLang="en-US">
              <a:solidFill>
                <a:srgbClr val="003580"/>
              </a:solidFill>
              <a:latin typeface="Arial" pitchFamily="34" charset="0"/>
              <a:cs typeface="+mn-cs"/>
            </a:endParaRPr>
          </a:p>
        </p:txBody>
      </p:sp>
      <p:sp>
        <p:nvSpPr>
          <p:cNvPr id="30722" name="Rectangle 2">
            <a:extLst>
              <a:ext uri="{FF2B5EF4-FFF2-40B4-BE49-F238E27FC236}">
                <a16:creationId xmlns:a16="http://schemas.microsoft.com/office/drawing/2014/main" id="{123A7500-5FCC-40F9-9CD0-7E936B36A636}"/>
              </a:ext>
            </a:extLst>
          </p:cNvPr>
          <p:cNvSpPr>
            <a:spLocks noGrp="1" noChangeArrowheads="1"/>
          </p:cNvSpPr>
          <p:nvPr>
            <p:ph type="title"/>
          </p:nvPr>
        </p:nvSpPr>
        <p:spPr bwMode="auto">
          <a:xfrm>
            <a:off x="152400" y="228600"/>
            <a:ext cx="88392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15366" name="Picture 7" descr="chcs horizontal logo large.jpg">
            <a:extLst>
              <a:ext uri="{FF2B5EF4-FFF2-40B4-BE49-F238E27FC236}">
                <a16:creationId xmlns:a16="http://schemas.microsoft.com/office/drawing/2014/main" id="{4DD07A7A-54B2-4BA5-9631-9DDED3C666F9}"/>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28600" y="6400800"/>
            <a:ext cx="2625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93" r:id="rId1"/>
  </p:sldLayoutIdLst>
  <p:hf hdr="0" ftr="0" dt="0"/>
  <p:txStyles>
    <p:titleStyle>
      <a:lvl1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1pPr>
      <a:lvl2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2pPr>
      <a:lvl3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3pPr>
      <a:lvl4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4pPr>
      <a:lvl5pPr algn="l" rtl="0" eaLnBrk="0" fontAlgn="base" hangingPunct="0">
        <a:spcBef>
          <a:spcPct val="0"/>
        </a:spcBef>
        <a:spcAft>
          <a:spcPct val="0"/>
        </a:spcAft>
        <a:defRPr sz="3600">
          <a:solidFill>
            <a:schemeClr val="tx2"/>
          </a:solidFill>
          <a:effectLst>
            <a:outerShdw blurRad="38100" dist="38100" dir="2700000" algn="tl">
              <a:srgbClr val="000000"/>
            </a:outerShdw>
          </a:effectLst>
          <a:latin typeface="Calibri" pitchFamily="34" charset="0"/>
          <a:ea typeface="Calibri" pitchFamily="34" charset="0"/>
          <a:cs typeface="Calibri" pitchFamily="34" charset="0"/>
        </a:defRPr>
      </a:lvl5pPr>
      <a:lvl6pPr marL="4572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1"/>
        </a:buClr>
        <a:buChar char="•"/>
        <a:defRPr sz="2800">
          <a:solidFill>
            <a:schemeClr val="tx1"/>
          </a:solidFill>
          <a:latin typeface="Calibri" pitchFamily="34" charset="0"/>
          <a:ea typeface="Calibri" pitchFamily="34" charset="0"/>
          <a:cs typeface="Calibri" pitchFamily="34" charset="0"/>
        </a:defRPr>
      </a:lvl1pPr>
      <a:lvl2pPr marL="742950" indent="-285750" algn="l" rtl="0" eaLnBrk="0" fontAlgn="base" hangingPunct="0">
        <a:spcBef>
          <a:spcPct val="20000"/>
        </a:spcBef>
        <a:spcAft>
          <a:spcPct val="0"/>
        </a:spcAft>
        <a:buClr>
          <a:schemeClr val="accent1"/>
        </a:buClr>
        <a:buSzPct val="50000"/>
        <a:buFont typeface="Arial" panose="020B0604020202020204" pitchFamily="34" charset="0"/>
        <a:buChar char="►"/>
        <a:defRPr sz="2400">
          <a:solidFill>
            <a:schemeClr val="tx1"/>
          </a:solidFill>
          <a:latin typeface="Calibri" pitchFamily="34" charset="0"/>
          <a:ea typeface="Calibri" pitchFamily="34" charset="0"/>
          <a:cs typeface="Calibri" pitchFamily="34" charset="0"/>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Calibri" pitchFamily="34" charset="0"/>
          <a:ea typeface="Calibri" pitchFamily="34" charset="0"/>
          <a:cs typeface="Calibri" pitchFamily="34" charset="0"/>
        </a:defRPr>
      </a:lvl3pPr>
      <a:lvl4pPr marL="1600200" indent="-228600" algn="l" rtl="0" eaLnBrk="0" fontAlgn="base" hangingPunct="0">
        <a:spcBef>
          <a:spcPct val="20000"/>
        </a:spcBef>
        <a:spcAft>
          <a:spcPct val="0"/>
        </a:spcAft>
        <a:buClr>
          <a:schemeClr val="accent1"/>
        </a:buClr>
        <a:buFont typeface="Arial" panose="020B0604020202020204" pitchFamily="34" charset="0"/>
        <a:buChar char="–"/>
        <a:defRPr>
          <a:solidFill>
            <a:schemeClr val="tx1"/>
          </a:solidFill>
          <a:latin typeface="Calibri" pitchFamily="34" charset="0"/>
          <a:ea typeface="Calibri" pitchFamily="34" charset="0"/>
          <a:cs typeface="Calibri" pitchFamily="34" charset="0"/>
        </a:defRPr>
      </a:lvl4pPr>
      <a:lvl5pPr marL="2057400" indent="-228600" algn="l" rtl="0" eaLnBrk="0" fontAlgn="base" hangingPunct="0">
        <a:spcBef>
          <a:spcPct val="20000"/>
        </a:spcBef>
        <a:spcAft>
          <a:spcPct val="0"/>
        </a:spcAft>
        <a:buClr>
          <a:schemeClr val="accent1"/>
        </a:buClr>
        <a:buChar char="»"/>
        <a:defRPr sz="1600">
          <a:solidFill>
            <a:schemeClr val="tx1"/>
          </a:solidFill>
          <a:latin typeface="Calibri" pitchFamily="34" charset="0"/>
          <a:ea typeface="Calibri" pitchFamily="34" charset="0"/>
          <a:cs typeface="Calibri" pitchFamily="34" charset="0"/>
        </a:defRPr>
      </a:lvl5pPr>
      <a:lvl6pPr marL="2514600" indent="-228600" algn="l" rtl="0" eaLnBrk="1" fontAlgn="base" hangingPunct="1">
        <a:spcBef>
          <a:spcPct val="20000"/>
        </a:spcBef>
        <a:spcAft>
          <a:spcPct val="0"/>
        </a:spcAft>
        <a:buClr>
          <a:schemeClr val="accent1"/>
        </a:buClr>
        <a:buChar char="»"/>
        <a:defRPr sz="1600">
          <a:solidFill>
            <a:schemeClr val="tx1"/>
          </a:solidFill>
          <a:latin typeface="+mn-lt"/>
        </a:defRPr>
      </a:lvl6pPr>
      <a:lvl7pPr marL="2971800" indent="-228600" algn="l" rtl="0" eaLnBrk="1" fontAlgn="base" hangingPunct="1">
        <a:spcBef>
          <a:spcPct val="20000"/>
        </a:spcBef>
        <a:spcAft>
          <a:spcPct val="0"/>
        </a:spcAft>
        <a:buClr>
          <a:schemeClr val="accent1"/>
        </a:buClr>
        <a:buChar char="»"/>
        <a:defRPr sz="1600">
          <a:solidFill>
            <a:schemeClr val="tx1"/>
          </a:solidFill>
          <a:latin typeface="+mn-lt"/>
        </a:defRPr>
      </a:lvl7pPr>
      <a:lvl8pPr marL="3429000" indent="-228600" algn="l" rtl="0" eaLnBrk="1" fontAlgn="base" hangingPunct="1">
        <a:spcBef>
          <a:spcPct val="20000"/>
        </a:spcBef>
        <a:spcAft>
          <a:spcPct val="0"/>
        </a:spcAft>
        <a:buClr>
          <a:schemeClr val="accent1"/>
        </a:buClr>
        <a:buChar char="»"/>
        <a:defRPr sz="1600">
          <a:solidFill>
            <a:schemeClr val="tx1"/>
          </a:solidFill>
          <a:latin typeface="+mn-lt"/>
        </a:defRPr>
      </a:lvl8pPr>
      <a:lvl9pPr marL="3886200" indent="-228600" algn="l" rtl="0" eaLnBrk="1" fontAlgn="base" hangingPunct="1">
        <a:spcBef>
          <a:spcPct val="20000"/>
        </a:spcBef>
        <a:spcAft>
          <a:spcPct val="0"/>
        </a:spcAft>
        <a:buClr>
          <a:schemeClr val="accent1"/>
        </a:buClr>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37C82-B105-4E39-ADE6-C000AA8D9782}"/>
              </a:ext>
            </a:extLst>
          </p:cNvPr>
          <p:cNvSpPr>
            <a:spLocks noGrp="1"/>
          </p:cNvSpPr>
          <p:nvPr>
            <p:ph type="ctrTitle"/>
          </p:nvPr>
        </p:nvSpPr>
        <p:spPr>
          <a:xfrm>
            <a:off x="2819400" y="2514600"/>
            <a:ext cx="6096000" cy="1673225"/>
          </a:xfrm>
        </p:spPr>
        <p:txBody>
          <a:bodyPr/>
          <a:lstStyle/>
          <a:p>
            <a:pPr eaLnBrk="1" hangingPunct="1">
              <a:defRPr/>
            </a:pPr>
            <a:r>
              <a:rPr lang="en-US" sz="3600" dirty="0"/>
              <a:t>1115 Waiver Renewal</a:t>
            </a:r>
            <a:br>
              <a:rPr lang="en-US" sz="3600" dirty="0"/>
            </a:br>
            <a:r>
              <a:rPr lang="en-US" sz="3600" dirty="0"/>
              <a:t>Plan-Provider Incentives</a:t>
            </a:r>
            <a:br>
              <a:rPr lang="en-US" sz="3600" dirty="0"/>
            </a:br>
            <a:r>
              <a:rPr lang="en-US" sz="3600" dirty="0"/>
              <a:t>Expert Stakeholder Workgroup</a:t>
            </a:r>
          </a:p>
        </p:txBody>
      </p:sp>
      <p:sp>
        <p:nvSpPr>
          <p:cNvPr id="36867" name="Subtitle 2">
            <a:extLst>
              <a:ext uri="{FF2B5EF4-FFF2-40B4-BE49-F238E27FC236}">
                <a16:creationId xmlns:a16="http://schemas.microsoft.com/office/drawing/2014/main" id="{811EBFB2-4AA0-4BB7-86F8-681753C97194}"/>
              </a:ext>
            </a:extLst>
          </p:cNvPr>
          <p:cNvSpPr>
            <a:spLocks noGrp="1"/>
          </p:cNvSpPr>
          <p:nvPr>
            <p:ph type="subTitle" idx="1"/>
          </p:nvPr>
        </p:nvSpPr>
        <p:spPr>
          <a:xfrm>
            <a:off x="2743200" y="4267200"/>
            <a:ext cx="6096000" cy="990600"/>
          </a:xfrm>
        </p:spPr>
        <p:txBody>
          <a:bodyPr/>
          <a:lstStyle/>
          <a:p>
            <a:pPr eaLnBrk="1" hangingPunct="1"/>
            <a:r>
              <a:rPr lang="en-US" altLang="en-US"/>
              <a:t>December 15, 2014</a:t>
            </a:r>
          </a:p>
          <a:p>
            <a:pPr eaLnBrk="1" hangingPunct="1"/>
            <a:r>
              <a:rPr lang="en-US" altLang="en-US"/>
              <a:t>Sacramento, California</a:t>
            </a:r>
          </a:p>
        </p:txBody>
      </p:sp>
      <p:pic>
        <p:nvPicPr>
          <p:cNvPr id="36868" name="Picture 1" title="CHCS">
            <a:extLst>
              <a:ext uri="{FF2B5EF4-FFF2-40B4-BE49-F238E27FC236}">
                <a16:creationId xmlns:a16="http://schemas.microsoft.com/office/drawing/2014/main" id="{F67D4D54-5C61-446B-B69A-7C1D1E1E9288}"/>
              </a:ext>
            </a:extLst>
          </p:cNvPr>
          <p:cNvPicPr>
            <a:picLocks noChangeAspect="1" noChangeArrowheads="1"/>
          </p:cNvPicPr>
          <p:nvPr/>
        </p:nvPicPr>
        <p:blipFill>
          <a:blip r:embed="rId2"/>
          <a:srcRect/>
          <a:stretch>
            <a:fillRect/>
          </a:stretch>
        </p:blipFill>
        <p:spPr bwMode="auto">
          <a:xfrm>
            <a:off x="1828800" y="838200"/>
            <a:ext cx="5786438" cy="731838"/>
          </a:xfrm>
          <a:prstGeom prst="rect">
            <a:avLst/>
          </a:prstGeom>
          <a:noFill/>
          <a:ln w="9525">
            <a:solidFill>
              <a:schemeClr val="accent2">
                <a:lumMod val="50000"/>
              </a:schemeClr>
            </a:solid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3C20-0377-4CBC-B844-CFF580BF4C69}"/>
              </a:ext>
            </a:extLst>
          </p:cNvPr>
          <p:cNvSpPr>
            <a:spLocks noGrp="1"/>
          </p:cNvSpPr>
          <p:nvPr>
            <p:ph type="title"/>
          </p:nvPr>
        </p:nvSpPr>
        <p:spPr/>
        <p:txBody>
          <a:bodyPr/>
          <a:lstStyle/>
          <a:p>
            <a:pPr eaLnBrk="1" hangingPunct="1">
              <a:defRPr/>
            </a:pPr>
            <a:r>
              <a:rPr lang="en-US" sz="3200" b="1" dirty="0"/>
              <a:t>Overview</a:t>
            </a:r>
          </a:p>
        </p:txBody>
      </p:sp>
      <p:sp>
        <p:nvSpPr>
          <p:cNvPr id="3" name="Content Placeholder 2">
            <a:extLst>
              <a:ext uri="{FF2B5EF4-FFF2-40B4-BE49-F238E27FC236}">
                <a16:creationId xmlns:a16="http://schemas.microsoft.com/office/drawing/2014/main" id="{4FDD6609-F45B-41AD-A193-534D1C4F0D7C}"/>
              </a:ext>
            </a:extLst>
          </p:cNvPr>
          <p:cNvSpPr>
            <a:spLocks noGrp="1"/>
          </p:cNvSpPr>
          <p:nvPr>
            <p:ph sz="quarter" idx="12"/>
          </p:nvPr>
        </p:nvSpPr>
        <p:spPr>
          <a:xfrm>
            <a:off x="381000" y="1143000"/>
            <a:ext cx="8382000" cy="1028700"/>
          </a:xfrm>
        </p:spPr>
        <p:txBody>
          <a:bodyPr/>
          <a:lstStyle/>
          <a:p>
            <a:pPr eaLnBrk="1" hangingPunct="1">
              <a:defRPr/>
            </a:pPr>
            <a:r>
              <a:rPr lang="en-US" sz="1400" b="1" dirty="0"/>
              <a:t>GOAL #1:</a:t>
            </a:r>
            <a:r>
              <a:rPr lang="en-US" sz="1400" dirty="0"/>
              <a:t> Improve patient care, improve health outcomes and reduce the total cost of care trend through delivery system integration supported by value-based payment</a:t>
            </a:r>
          </a:p>
          <a:p>
            <a:pPr eaLnBrk="1" hangingPunct="1">
              <a:defRPr/>
            </a:pPr>
            <a:r>
              <a:rPr lang="en-US" sz="1400" b="1" dirty="0"/>
              <a:t>GOAL #2</a:t>
            </a:r>
            <a:r>
              <a:rPr lang="en-US" sz="1400" dirty="0"/>
              <a:t>: Integrate behavioral and physical health care across the spectrum of severity</a:t>
            </a:r>
          </a:p>
          <a:p>
            <a:pPr marL="119063" indent="0" eaLnBrk="1" hangingPunct="1">
              <a:buFont typeface="Wingdings 2" panose="05020102010507070707" pitchFamily="18" charset="2"/>
              <a:buNone/>
              <a:defRPr/>
            </a:pPr>
            <a:endParaRPr lang="en-US" dirty="0"/>
          </a:p>
        </p:txBody>
      </p:sp>
      <p:pic>
        <p:nvPicPr>
          <p:cNvPr id="5" name="Picture 4" descr="Table showing Options, proposals, against approach and priorities/supports">
            <a:extLst>
              <a:ext uri="{FF2B5EF4-FFF2-40B4-BE49-F238E27FC236}">
                <a16:creationId xmlns:a16="http://schemas.microsoft.com/office/drawing/2014/main" id="{9DDB5F1C-7CA6-4D9F-98D2-6BD1FFACDBE3}"/>
              </a:ext>
            </a:extLst>
          </p:cNvPr>
          <p:cNvPicPr>
            <a:picLocks noChangeAspect="1"/>
          </p:cNvPicPr>
          <p:nvPr/>
        </p:nvPicPr>
        <p:blipFill>
          <a:blip r:embed="rId2"/>
          <a:stretch>
            <a:fillRect/>
          </a:stretch>
        </p:blipFill>
        <p:spPr>
          <a:xfrm>
            <a:off x="426720" y="1981200"/>
            <a:ext cx="8486775" cy="4371975"/>
          </a:xfrm>
          <a:prstGeom prst="rect">
            <a:avLst/>
          </a:prstGeom>
        </p:spPr>
      </p:pic>
      <p:sp>
        <p:nvSpPr>
          <p:cNvPr id="37893" name="Slide Number Placeholder 4">
            <a:extLst>
              <a:ext uri="{FF2B5EF4-FFF2-40B4-BE49-F238E27FC236}">
                <a16:creationId xmlns:a16="http://schemas.microsoft.com/office/drawing/2014/main" id="{47CB98D3-9678-4EAF-B256-DC7E149F471A}"/>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fld id="{3377BB4D-1757-49A3-977C-B8F50F571A03}" type="slidenum">
              <a:rPr lang="en-US" altLang="en-US" sz="900">
                <a:solidFill>
                  <a:schemeClr val="bg1"/>
                </a:solidFill>
              </a:rPr>
              <a:pPr eaLnBrk="1" hangingPunct="1">
                <a:spcAft>
                  <a:spcPct val="0"/>
                </a:spcAft>
                <a:buClrTx/>
                <a:buSzTx/>
                <a:buFontTx/>
                <a:buNone/>
              </a:pPr>
              <a:t>2</a:t>
            </a:fld>
            <a:endParaRPr lang="en-US" altLang="en-US" sz="900">
              <a:solidFill>
                <a:schemeClr val="bg1"/>
              </a:solidFill>
            </a:endParaRPr>
          </a:p>
        </p:txBody>
      </p:sp>
      <p:sp>
        <p:nvSpPr>
          <p:cNvPr id="37892" name="Footer Placeholder 3">
            <a:extLst>
              <a:ext uri="{FF2B5EF4-FFF2-40B4-BE49-F238E27FC236}">
                <a16:creationId xmlns:a16="http://schemas.microsoft.com/office/drawing/2014/main" id="{E3F52920-8B26-4503-8A97-C802C809CA98}"/>
              </a:ext>
            </a:extLst>
          </p:cNvPr>
          <p:cNvSpPr>
            <a:spLocks noGrp="1"/>
          </p:cNvSpPr>
          <p:nvPr>
            <p:ph type="ftr"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r>
              <a:rPr lang="en-US" altLang="en-US" sz="900">
                <a:solidFill>
                  <a:schemeClr val="bg1"/>
                </a:solidFill>
              </a:rPr>
              <a:t>Copyright © 2014 Integrated Healthcare Association. All rights reserved.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A3D40-1591-4095-8FCE-ACF456F71F6C}"/>
              </a:ext>
            </a:extLst>
          </p:cNvPr>
          <p:cNvSpPr>
            <a:spLocks noGrp="1"/>
          </p:cNvSpPr>
          <p:nvPr>
            <p:ph type="title"/>
          </p:nvPr>
        </p:nvSpPr>
        <p:spPr/>
        <p:txBody>
          <a:bodyPr/>
          <a:lstStyle/>
          <a:p>
            <a:pPr eaLnBrk="1" hangingPunct="1">
              <a:defRPr/>
            </a:pPr>
            <a:r>
              <a:rPr lang="en-US" sz="3200" b="1" dirty="0"/>
              <a:t>Key Considerations</a:t>
            </a:r>
          </a:p>
        </p:txBody>
      </p:sp>
      <p:sp>
        <p:nvSpPr>
          <p:cNvPr id="3" name="Content Placeholder 2">
            <a:extLst>
              <a:ext uri="{FF2B5EF4-FFF2-40B4-BE49-F238E27FC236}">
                <a16:creationId xmlns:a16="http://schemas.microsoft.com/office/drawing/2014/main" id="{41650CEA-E069-4592-AFFE-7801266B4154}"/>
              </a:ext>
            </a:extLst>
          </p:cNvPr>
          <p:cNvSpPr>
            <a:spLocks noGrp="1"/>
          </p:cNvSpPr>
          <p:nvPr>
            <p:ph sz="quarter" idx="12"/>
          </p:nvPr>
        </p:nvSpPr>
        <p:spPr>
          <a:xfrm>
            <a:off x="381000" y="1257300"/>
            <a:ext cx="8382000" cy="4953000"/>
          </a:xfrm>
        </p:spPr>
        <p:txBody>
          <a:bodyPr/>
          <a:lstStyle/>
          <a:p>
            <a:pPr eaLnBrk="1" hangingPunct="1">
              <a:defRPr/>
            </a:pPr>
            <a:r>
              <a:rPr lang="en-US" sz="2800" b="1" dirty="0"/>
              <a:t>Elements of straw proposals can be combined</a:t>
            </a:r>
          </a:p>
          <a:p>
            <a:pPr eaLnBrk="1" hangingPunct="1">
              <a:defRPr/>
            </a:pPr>
            <a:r>
              <a:rPr lang="en-US" sz="2800" b="1" dirty="0"/>
              <a:t>Proposals can operate at multiple levels</a:t>
            </a:r>
          </a:p>
          <a:p>
            <a:pPr lvl="2" eaLnBrk="1" hangingPunct="1">
              <a:defRPr/>
            </a:pPr>
            <a:r>
              <a:rPr lang="en-US" sz="2400" dirty="0"/>
              <a:t>DHCS </a:t>
            </a:r>
            <a:r>
              <a:rPr lang="en-US" sz="2400" dirty="0">
                <a:sym typeface="Wingdings" panose="05000000000000000000" pitchFamily="2" charset="2"/>
              </a:rPr>
              <a:t> Plan</a:t>
            </a:r>
          </a:p>
          <a:p>
            <a:pPr lvl="2" eaLnBrk="1" hangingPunct="1">
              <a:defRPr/>
            </a:pPr>
            <a:r>
              <a:rPr lang="en-US" sz="2400" dirty="0">
                <a:sym typeface="Wingdings" panose="05000000000000000000" pitchFamily="2" charset="2"/>
              </a:rPr>
              <a:t>Plan  Provider</a:t>
            </a:r>
          </a:p>
          <a:p>
            <a:pPr lvl="2" eaLnBrk="1" hangingPunct="1">
              <a:defRPr/>
            </a:pPr>
            <a:r>
              <a:rPr lang="en-US" sz="2400" dirty="0">
                <a:sym typeface="Wingdings" panose="05000000000000000000" pitchFamily="2" charset="2"/>
              </a:rPr>
              <a:t>DHCS  Provider</a:t>
            </a:r>
          </a:p>
          <a:p>
            <a:pPr eaLnBrk="1" hangingPunct="1">
              <a:defRPr/>
            </a:pPr>
            <a:r>
              <a:rPr lang="en-US" sz="2800" b="1" dirty="0">
                <a:sym typeface="Wingdings" panose="05000000000000000000" pitchFamily="2" charset="2"/>
              </a:rPr>
              <a:t>Opportunities for coordination with related efforts </a:t>
            </a:r>
          </a:p>
          <a:p>
            <a:pPr lvl="2" eaLnBrk="1" hangingPunct="1">
              <a:defRPr/>
            </a:pPr>
            <a:r>
              <a:rPr lang="en-US" sz="2400" dirty="0">
                <a:sym typeface="Wingdings" panose="05000000000000000000" pitchFamily="2" charset="2"/>
              </a:rPr>
              <a:t>Health Homes for Complex Patients and other statewide initiatives (Let’s Get Healthy California &amp; CalSIM)</a:t>
            </a:r>
          </a:p>
          <a:p>
            <a:pPr lvl="2" eaLnBrk="1" hangingPunct="1">
              <a:defRPr/>
            </a:pPr>
            <a:r>
              <a:rPr lang="en-US" sz="2400" dirty="0">
                <a:sym typeface="Wingdings" panose="05000000000000000000" pitchFamily="2" charset="2"/>
              </a:rPr>
              <a:t>Other 1115 waiver work groups (DSRIP, FHQC Payment/Delivery Reform, Workforce Development, Shelter for Vulnerable Populations)</a:t>
            </a:r>
          </a:p>
        </p:txBody>
      </p:sp>
      <p:sp>
        <p:nvSpPr>
          <p:cNvPr id="38916" name="Footer Placeholder 3">
            <a:extLst>
              <a:ext uri="{FF2B5EF4-FFF2-40B4-BE49-F238E27FC236}">
                <a16:creationId xmlns:a16="http://schemas.microsoft.com/office/drawing/2014/main" id="{87E89307-30B5-43B2-AE6F-8A1AF0ECAC92}"/>
              </a:ext>
            </a:extLst>
          </p:cNvPr>
          <p:cNvSpPr>
            <a:spLocks noGrp="1"/>
          </p:cNvSpPr>
          <p:nvPr>
            <p:ph type="ftr"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r>
              <a:rPr lang="en-US" altLang="en-US" sz="900">
                <a:solidFill>
                  <a:schemeClr val="bg1"/>
                </a:solidFill>
              </a:rPr>
              <a:t>Copyright © 2014 Integrated Healthcare Association. All rights reserved.</a:t>
            </a:r>
          </a:p>
        </p:txBody>
      </p:sp>
      <p:sp>
        <p:nvSpPr>
          <p:cNvPr id="38917" name="Slide Number Placeholder 4">
            <a:extLst>
              <a:ext uri="{FF2B5EF4-FFF2-40B4-BE49-F238E27FC236}">
                <a16:creationId xmlns:a16="http://schemas.microsoft.com/office/drawing/2014/main" id="{D5A96193-F31B-4688-90EA-5486A055CF6C}"/>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fld id="{7C83C557-F7C5-4D1A-8DCC-1DCFB8422608}" type="slidenum">
              <a:rPr lang="en-US" altLang="en-US" sz="900">
                <a:solidFill>
                  <a:schemeClr val="bg1"/>
                </a:solidFill>
              </a:rPr>
              <a:pPr eaLnBrk="1" hangingPunct="1">
                <a:spcAft>
                  <a:spcPct val="0"/>
                </a:spcAft>
                <a:buClrTx/>
                <a:buSzTx/>
                <a:buFontTx/>
                <a:buNone/>
              </a:pPr>
              <a:t>3</a:t>
            </a:fld>
            <a:endParaRPr lang="en-US" altLang="en-US" sz="90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443E3-509D-4C8B-A685-216B42473C12}"/>
              </a:ext>
            </a:extLst>
          </p:cNvPr>
          <p:cNvSpPr>
            <a:spLocks noGrp="1"/>
          </p:cNvSpPr>
          <p:nvPr>
            <p:ph type="title"/>
          </p:nvPr>
        </p:nvSpPr>
        <p:spPr>
          <a:xfrm>
            <a:off x="228600" y="152400"/>
            <a:ext cx="8763000" cy="838200"/>
          </a:xfrm>
        </p:spPr>
        <p:txBody>
          <a:bodyPr/>
          <a:lstStyle/>
          <a:p>
            <a:pPr>
              <a:defRPr/>
            </a:pPr>
            <a:r>
              <a:rPr lang="en-US" sz="2400" dirty="0">
                <a:ea typeface="+mj-ea"/>
              </a:rPr>
              <a:t>Straw Proposal #1:  Payment Reform Contractual Accountability for </a:t>
            </a:r>
            <a:r>
              <a:rPr lang="en-US" sz="2400" dirty="0" err="1">
                <a:ea typeface="+mj-ea"/>
              </a:rPr>
              <a:t>Medi</a:t>
            </a:r>
            <a:r>
              <a:rPr lang="en-US" sz="2400" dirty="0">
                <a:ea typeface="+mj-ea"/>
              </a:rPr>
              <a:t>-Cal Plans</a:t>
            </a:r>
          </a:p>
        </p:txBody>
      </p:sp>
      <p:sp>
        <p:nvSpPr>
          <p:cNvPr id="39939" name="Slide Number Placeholder 3">
            <a:extLst>
              <a:ext uri="{FF2B5EF4-FFF2-40B4-BE49-F238E27FC236}">
                <a16:creationId xmlns:a16="http://schemas.microsoft.com/office/drawing/2014/main" id="{A988E6D2-1676-4DC2-97C5-36C120070DE9}"/>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C2BBD984-D407-4778-85E8-5E36D85473BF}" type="slidenum">
              <a:rPr lang="en-US" altLang="en-US" sz="1400">
                <a:solidFill>
                  <a:srgbClr val="7498BF"/>
                </a:solidFill>
              </a:rPr>
              <a:pPr eaLnBrk="1" hangingPunct="1">
                <a:spcBef>
                  <a:spcPct val="0"/>
                </a:spcBef>
                <a:buClrTx/>
                <a:buFontTx/>
                <a:buNone/>
              </a:pPr>
              <a:t>4</a:t>
            </a:fld>
            <a:endParaRPr lang="en-US" altLang="en-US" sz="1400">
              <a:solidFill>
                <a:srgbClr val="7498BF"/>
              </a:solidFill>
            </a:endParaRPr>
          </a:p>
        </p:txBody>
      </p:sp>
      <p:graphicFrame>
        <p:nvGraphicFramePr>
          <p:cNvPr id="5" name="Content Placeholder 7" descr="Structural Elements&#10;Description&#10;Target Population&#10;All Medi-Cal managed care health plan members&#10;Target Providers&#10;Negotiated percentage of the health plan’s provider network&#10;Incentive Approach&#10;Plans receive incentive payment if they make a specified % of provider payments through an approved alternative payment arrangement&#10;Quality Approach&#10;Must meet minimum threshold on specified quality and cost measures (e.g. E.D. utilization, readmissions)&#10;Expected outcomes&#10;Improved quality and reduction in costs&#10;DHCS Role&#10;Monitor compliance with initiative; provide support to MCOs (data analytics, collaboration on provider initiatives); create opportunities for stakeholders to discuss innovative strategies&#10;Alignment with other DHCS Initiatives&#10;Health Homes, Patient-Centered Medical Homes&#10;Examples&#10;•&#10;South Carolina: Value Oriented Contracting&#10;•&#10;Arizona: Acute Care Program Payment Reform Initiative">
            <a:extLst>
              <a:ext uri="{FF2B5EF4-FFF2-40B4-BE49-F238E27FC236}">
                <a16:creationId xmlns:a16="http://schemas.microsoft.com/office/drawing/2014/main" id="{E7B1BFD9-AF7D-4648-BDA6-6CBC99BEE7E2}"/>
              </a:ext>
            </a:extLst>
          </p:cNvPr>
          <p:cNvGraphicFramePr>
            <a:graphicFrameLocks noGrp="1"/>
          </p:cNvGraphicFramePr>
          <p:nvPr>
            <p:extLst>
              <p:ext uri="{D42A27DB-BD31-4B8C-83A1-F6EECF244321}">
                <p14:modId xmlns:p14="http://schemas.microsoft.com/office/powerpoint/2010/main" val="3358903434"/>
              </p:ext>
            </p:extLst>
          </p:nvPr>
        </p:nvGraphicFramePr>
        <p:xfrm>
          <a:off x="190500" y="1219200"/>
          <a:ext cx="8763000" cy="5567471"/>
        </p:xfrm>
        <a:graphic>
          <a:graphicData uri="http://schemas.openxmlformats.org/drawingml/2006/table">
            <a:tbl>
              <a:tblPr firstRow="1"/>
              <a:tblGrid>
                <a:gridCol w="2309813">
                  <a:extLst>
                    <a:ext uri="{9D8B030D-6E8A-4147-A177-3AD203B41FA5}">
                      <a16:colId xmlns:a16="http://schemas.microsoft.com/office/drawing/2014/main" val="20000"/>
                    </a:ext>
                  </a:extLst>
                </a:gridCol>
                <a:gridCol w="6453187">
                  <a:extLst>
                    <a:ext uri="{9D8B030D-6E8A-4147-A177-3AD203B41FA5}">
                      <a16:colId xmlns:a16="http://schemas.microsoft.com/office/drawing/2014/main" val="20001"/>
                    </a:ext>
                  </a:extLst>
                </a:gridCol>
              </a:tblGrid>
              <a:tr h="396210">
                <a:tc>
                  <a:txBody>
                    <a:bodyPr/>
                    <a:lstStyle/>
                    <a:p>
                      <a:pPr marL="0" marR="0" lvl="0" indent="0" algn="ctr" defTabSz="914400" rtl="0" eaLnBrk="1" fontAlgn="base" latinLnBrk="0" hangingPunct="1">
                        <a:lnSpc>
                          <a:spcPct val="100000"/>
                        </a:lnSpc>
                        <a:spcBef>
                          <a:spcPts val="200"/>
                        </a:spcBef>
                        <a:spcAft>
                          <a:spcPts val="200"/>
                        </a:spcAft>
                        <a:buClrTx/>
                        <a:buSzTx/>
                        <a:buFontTx/>
                        <a:buNone/>
                        <a:tabLst/>
                      </a:pPr>
                      <a:r>
                        <a:rPr kumimoji="0" lang="en-US" sz="2000" b="1" i="0" u="none" strike="noStrike" cap="none" normalizeH="0" baseline="0" dirty="0">
                          <a:ln>
                            <a:noFill/>
                          </a:ln>
                          <a:solidFill>
                            <a:schemeClr val="tx1"/>
                          </a:solidFill>
                          <a:effectLst/>
                          <a:latin typeface="Calibri" pitchFamily="34" charset="0"/>
                          <a:ea typeface="MS PGothic" pitchFamily="34" charset="-128"/>
                          <a:cs typeface="Calibri" pitchFamily="34" charset="0"/>
                        </a:rPr>
                        <a:t>Structural Elements</a:t>
                      </a:r>
                    </a:p>
                  </a:txBody>
                  <a:tcPr marT="45710" marB="4571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200"/>
                        </a:spcBef>
                        <a:spcAft>
                          <a:spcPts val="200"/>
                        </a:spcAft>
                        <a:buClrTx/>
                        <a:buSzTx/>
                        <a:buFontTx/>
                        <a:buNone/>
                        <a:tabLst/>
                      </a:pPr>
                      <a:r>
                        <a:rPr kumimoji="0" lang="en-US" sz="2000" b="1" i="0" u="none" strike="noStrike" cap="none" normalizeH="0" baseline="0" dirty="0">
                          <a:ln>
                            <a:noFill/>
                          </a:ln>
                          <a:solidFill>
                            <a:schemeClr val="tx1"/>
                          </a:solidFill>
                          <a:effectLst/>
                          <a:latin typeface="Calibri" pitchFamily="34" charset="0"/>
                          <a:ea typeface="MS PGothic" pitchFamily="34" charset="-128"/>
                          <a:cs typeface="Calibri" pitchFamily="34" charset="0"/>
                        </a:rPr>
                        <a:t>Description</a:t>
                      </a:r>
                    </a:p>
                  </a:txBody>
                  <a:tcPr marT="45710" marB="4571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50313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Target Population</a:t>
                      </a:r>
                    </a:p>
                  </a:txBody>
                  <a:tcPr marL="9525" marR="9525" marT="9523"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   All Medi-Cal managed care health plan members</a:t>
                      </a:r>
                    </a:p>
                  </a:txBody>
                  <a:tcPr marL="9525" marR="9525" marT="9523"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1"/>
                  </a:ext>
                </a:extLst>
              </a:tr>
              <a:tr h="396791">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Target Providers</a:t>
                      </a:r>
                    </a:p>
                  </a:txBody>
                  <a:tcPr marL="9525" marR="9525" marT="9523"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Negotiated percentage of the health plan’s provider network</a:t>
                      </a:r>
                    </a:p>
                  </a:txBody>
                  <a:tcPr marT="45710" marB="4571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2"/>
                  </a:ext>
                </a:extLst>
              </a:tr>
              <a:tr h="83245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Incentive Approach </a:t>
                      </a:r>
                    </a:p>
                  </a:txBody>
                  <a:tcPr marL="9525" marR="9525" marT="9523"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111125" marR="0" lvl="0" indent="0" algn="l" defTabSz="914400" rtl="0" eaLnBrk="1" fontAlgn="base" latinLnBrk="0" hangingPunct="1">
                        <a:lnSpc>
                          <a:spcPct val="100000"/>
                        </a:lnSpc>
                        <a:spcBef>
                          <a:spcPts val="200"/>
                        </a:spcBef>
                        <a:spcAft>
                          <a:spcPts val="10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Plans receive incentive payment if they make a specified % of provider payments through an approved alternative payment arrangement</a:t>
                      </a:r>
                    </a:p>
                  </a:txBody>
                  <a:tcPr marL="9525" marR="9525" marT="9523"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3"/>
                  </a:ext>
                </a:extLst>
              </a:tr>
              <a:tr h="640041">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Quality Approach</a:t>
                      </a:r>
                    </a:p>
                  </a:txBody>
                  <a:tcPr marL="9525" marR="9525" marT="9523"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mj-lt"/>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Must meet minimum threshold on specified quality and cost measures (e.g. E.D. utilization, readmissions)</a:t>
                      </a:r>
                    </a:p>
                  </a:txBody>
                  <a:tcPr marT="45710" marB="4571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4"/>
                  </a:ext>
                </a:extLst>
              </a:tr>
              <a:tr h="507892">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Expected outcomes</a:t>
                      </a:r>
                    </a:p>
                  </a:txBody>
                  <a:tcPr marL="9525" marR="9525" marT="9523"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Improved quality and reduction in costs</a:t>
                      </a:r>
                    </a:p>
                  </a:txBody>
                  <a:tcPr marT="45710" marB="4571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5"/>
                  </a:ext>
                </a:extLst>
              </a:tr>
              <a:tr h="914351">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DHCS Role</a:t>
                      </a:r>
                    </a:p>
                  </a:txBody>
                  <a:tcPr marL="9525" marR="9525" marT="9523"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Monitor compliance with initiative; provide support to MCOs (data analytics, collaboration on provider initiatives); create opportunities for stakeholders to discuss innovative strategies</a:t>
                      </a:r>
                    </a:p>
                  </a:txBody>
                  <a:tcPr marT="45710" marB="4571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6"/>
                  </a:ext>
                </a:extLst>
              </a:tr>
              <a:tr h="685654">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Alignment with other DHCS Initiatives </a:t>
                      </a:r>
                    </a:p>
                  </a:txBody>
                  <a:tcPr marL="9525" marR="9525" marT="9523"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Health Homes, Patient-Centered Medical Homes</a:t>
                      </a:r>
                    </a:p>
                  </a:txBody>
                  <a:tcPr marT="45710" marB="4571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7"/>
                  </a:ext>
                </a:extLst>
              </a:tr>
              <a:tr h="690839">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Examples</a:t>
                      </a:r>
                    </a:p>
                  </a:txBody>
                  <a:tcPr marL="9525" marR="9525" marT="9523"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339725" marR="0" lvl="0" indent="-285750" algn="l" defTabSz="914400" rtl="0" eaLnBrk="1" fontAlgn="base" latinLnBrk="0" hangingPunct="1">
                        <a:lnSpc>
                          <a:spcPct val="100000"/>
                        </a:lnSpc>
                        <a:spcBef>
                          <a:spcPts val="200"/>
                        </a:spcBef>
                        <a:spcAft>
                          <a:spcPts val="200"/>
                        </a:spcAft>
                        <a:buClrTx/>
                        <a:buSzTx/>
                        <a:buFont typeface="Arial" pitchFamily="34" charset="0"/>
                        <a:buChar char="•"/>
                        <a:tabLst/>
                      </a:pPr>
                      <a:r>
                        <a:rPr kumimoji="0" lang="en-US" sz="1800" b="0" i="1" u="none" strike="noStrike" cap="none" normalizeH="0" baseline="0" dirty="0">
                          <a:ln>
                            <a:noFill/>
                          </a:ln>
                          <a:solidFill>
                            <a:schemeClr val="tx1"/>
                          </a:solidFill>
                          <a:effectLst/>
                          <a:latin typeface="Calibri" pitchFamily="34" charset="0"/>
                          <a:ea typeface="MS PGothic" pitchFamily="34" charset="-128"/>
                        </a:rPr>
                        <a:t>South Carolina:  Value Oriented Contracting</a:t>
                      </a:r>
                    </a:p>
                    <a:p>
                      <a:pPr marL="339725" marR="0" lvl="0" indent="-285750" algn="l" defTabSz="914400" rtl="0" eaLnBrk="1" fontAlgn="base" latinLnBrk="0" hangingPunct="1">
                        <a:lnSpc>
                          <a:spcPct val="100000"/>
                        </a:lnSpc>
                        <a:spcBef>
                          <a:spcPts val="200"/>
                        </a:spcBef>
                        <a:spcAft>
                          <a:spcPts val="200"/>
                        </a:spcAft>
                        <a:buClrTx/>
                        <a:buSzTx/>
                        <a:buFont typeface="Arial" pitchFamily="34" charset="0"/>
                        <a:buChar char="•"/>
                        <a:tabLst/>
                      </a:pPr>
                      <a:r>
                        <a:rPr kumimoji="0" lang="en-US" sz="1800" b="0" i="1" u="none" strike="noStrike" cap="none" normalizeH="0" baseline="0" dirty="0">
                          <a:ln>
                            <a:noFill/>
                          </a:ln>
                          <a:solidFill>
                            <a:schemeClr val="tx1"/>
                          </a:solidFill>
                          <a:effectLst/>
                          <a:latin typeface="Calibri" pitchFamily="34" charset="0"/>
                          <a:ea typeface="MS PGothic" pitchFamily="34" charset="-128"/>
                        </a:rPr>
                        <a:t>Arizona:  Acute Care Program Payment Reform Initiative</a:t>
                      </a:r>
                    </a:p>
                  </a:txBody>
                  <a:tcPr marT="45710" marB="4571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8"/>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0F795-DDB8-4433-99B7-029D6A13BAC4}"/>
              </a:ext>
            </a:extLst>
          </p:cNvPr>
          <p:cNvSpPr>
            <a:spLocks noGrp="1"/>
          </p:cNvSpPr>
          <p:nvPr>
            <p:ph type="title"/>
          </p:nvPr>
        </p:nvSpPr>
        <p:spPr/>
        <p:txBody>
          <a:bodyPr/>
          <a:lstStyle/>
          <a:p>
            <a:pPr>
              <a:defRPr/>
            </a:pPr>
            <a:r>
              <a:rPr lang="en-US" dirty="0">
                <a:ea typeface="+mj-ea"/>
              </a:rPr>
              <a:t>Payment Model </a:t>
            </a:r>
          </a:p>
        </p:txBody>
      </p:sp>
      <p:sp>
        <p:nvSpPr>
          <p:cNvPr id="40963" name="Content Placeholder 2">
            <a:extLst>
              <a:ext uri="{FF2B5EF4-FFF2-40B4-BE49-F238E27FC236}">
                <a16:creationId xmlns:a16="http://schemas.microsoft.com/office/drawing/2014/main" id="{1200624D-8138-4D9B-A8C6-EC2C873CCFF3}"/>
              </a:ext>
            </a:extLst>
          </p:cNvPr>
          <p:cNvSpPr>
            <a:spLocks noGrp="1"/>
          </p:cNvSpPr>
          <p:nvPr>
            <p:ph idx="1"/>
          </p:nvPr>
        </p:nvSpPr>
        <p:spPr>
          <a:xfrm>
            <a:off x="457200" y="1214438"/>
            <a:ext cx="8229600" cy="5145087"/>
          </a:xfrm>
        </p:spPr>
        <p:txBody>
          <a:bodyPr/>
          <a:lstStyle/>
          <a:p>
            <a:r>
              <a:rPr lang="en-US" altLang="en-US" sz="2200"/>
              <a:t>Health plans would receive an incentive payment if they make a percentage of their provider payments under alternative payment arrangements.</a:t>
            </a:r>
          </a:p>
          <a:p>
            <a:r>
              <a:rPr lang="en-US" altLang="en-US" sz="2200"/>
              <a:t>The proportion of each plan’s revenue that is tied to those arrangements would increase over time, starting with 10% in year one, increasing to &gt;40% by 2018. </a:t>
            </a:r>
          </a:p>
          <a:p>
            <a:r>
              <a:rPr lang="en-US" altLang="en-US" sz="2200"/>
              <a:t>Alternative payment arrangements could include shared savings based on quality and cost targets, bundled payments, or shared risk programs.</a:t>
            </a:r>
          </a:p>
          <a:p>
            <a:r>
              <a:rPr lang="en-US" altLang="en-US" sz="2200"/>
              <a:t>Health plans would be able to submit other proposed arrangements for approval by DHCS.</a:t>
            </a:r>
          </a:p>
          <a:p>
            <a:r>
              <a:rPr lang="en-US" altLang="en-US" sz="2200"/>
              <a:t>Health plans would attest to meeting the percentage benchmark and provide supporting data to DHCS.  </a:t>
            </a:r>
          </a:p>
          <a:p>
            <a:endParaRPr lang="en-US" altLang="en-US" sz="2200"/>
          </a:p>
        </p:txBody>
      </p:sp>
      <p:sp>
        <p:nvSpPr>
          <p:cNvPr id="40964" name="Slide Number Placeholder 3">
            <a:extLst>
              <a:ext uri="{FF2B5EF4-FFF2-40B4-BE49-F238E27FC236}">
                <a16:creationId xmlns:a16="http://schemas.microsoft.com/office/drawing/2014/main" id="{5A449797-B1BF-4B7A-BDF3-EC5EA46EC3F5}"/>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08AAE389-0372-4E94-A8F5-79A9A7DCECFF}" type="slidenum">
              <a:rPr lang="en-US" altLang="en-US" sz="1400">
                <a:solidFill>
                  <a:srgbClr val="7498BF"/>
                </a:solidFill>
              </a:rPr>
              <a:pPr eaLnBrk="1" hangingPunct="1">
                <a:spcBef>
                  <a:spcPct val="0"/>
                </a:spcBef>
                <a:buClrTx/>
                <a:buFontTx/>
                <a:buNone/>
              </a:pPr>
              <a:t>5</a:t>
            </a:fld>
            <a:endParaRPr lang="en-US" altLang="en-US" sz="1400">
              <a:solidFill>
                <a:srgbClr val="7498B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75755-35A5-4B7B-BB2E-47EF5749EC14}"/>
              </a:ext>
            </a:extLst>
          </p:cNvPr>
          <p:cNvSpPr>
            <a:spLocks noGrp="1"/>
          </p:cNvSpPr>
          <p:nvPr>
            <p:ph type="title"/>
          </p:nvPr>
        </p:nvSpPr>
        <p:spPr>
          <a:xfrm>
            <a:off x="228600" y="152400"/>
            <a:ext cx="8763000" cy="838200"/>
          </a:xfrm>
        </p:spPr>
        <p:txBody>
          <a:bodyPr/>
          <a:lstStyle/>
          <a:p>
            <a:pPr>
              <a:defRPr/>
            </a:pPr>
            <a:r>
              <a:rPr lang="en-US" sz="3400" dirty="0">
                <a:ea typeface="+mj-ea"/>
              </a:rPr>
              <a:t>Straw Proposal #2: Shared Savings between MCPs and Counties</a:t>
            </a:r>
          </a:p>
        </p:txBody>
      </p:sp>
      <p:graphicFrame>
        <p:nvGraphicFramePr>
          <p:cNvPr id="5" name="Content Placeholder 7" descr="Structural Elements&#10;Description&#10;Target Population&#10;Adults who meet medical necessity criteria for Medi‐Cal Specialty Mental Health or Drug Medi-Cal Substance Abuse Services&#10;Target Providers&#10;N/A; plan – based&#10;Incentive Approach&#10;State-funded joint incentive pool for counties for shared outcome measures; potential to transition to shared savings model over time&#10;Quality Approach&#10;Jointly developed, integrated data collection and reporting process, integrated care plans; outcomes tied to different incentive amounts&#10;Expected outcomes&#10;Integrated care plans, improved medication adherence, reduced ED visits, readmissions and mental health admissions&#10;DHCS Role&#10;Fund initial incentive pool; oversight of calculations, distribution of funds, transition to shared savings as appropriate&#10;Alignment with Other DHCS Initiatives&#10;Cal Medi-Connect&#10;Example(s)&#10;Pennsylvania Serious Mental Illness Innovation pilot project, Medicare Advanced Payment ACO model">
            <a:extLst>
              <a:ext uri="{FF2B5EF4-FFF2-40B4-BE49-F238E27FC236}">
                <a16:creationId xmlns:a16="http://schemas.microsoft.com/office/drawing/2014/main" id="{54A65BDF-2607-42B3-8D6C-F60FC8604920}"/>
              </a:ext>
            </a:extLst>
          </p:cNvPr>
          <p:cNvGraphicFramePr>
            <a:graphicFrameLocks noGrp="1"/>
          </p:cNvGraphicFramePr>
          <p:nvPr>
            <p:extLst>
              <p:ext uri="{D42A27DB-BD31-4B8C-83A1-F6EECF244321}">
                <p14:modId xmlns:p14="http://schemas.microsoft.com/office/powerpoint/2010/main" val="3476957248"/>
              </p:ext>
            </p:extLst>
          </p:nvPr>
        </p:nvGraphicFramePr>
        <p:xfrm>
          <a:off x="0" y="1219200"/>
          <a:ext cx="9144000" cy="5503862"/>
        </p:xfrm>
        <a:graphic>
          <a:graphicData uri="http://schemas.openxmlformats.org/drawingml/2006/table">
            <a:tbl>
              <a:tblPr firstRow="1"/>
              <a:tblGrid>
                <a:gridCol w="2286000">
                  <a:extLst>
                    <a:ext uri="{9D8B030D-6E8A-4147-A177-3AD203B41FA5}">
                      <a16:colId xmlns:a16="http://schemas.microsoft.com/office/drawing/2014/main" val="20000"/>
                    </a:ext>
                  </a:extLst>
                </a:gridCol>
                <a:gridCol w="6858000">
                  <a:extLst>
                    <a:ext uri="{9D8B030D-6E8A-4147-A177-3AD203B41FA5}">
                      <a16:colId xmlns:a16="http://schemas.microsoft.com/office/drawing/2014/main" val="20001"/>
                    </a:ext>
                  </a:extLst>
                </a:gridCol>
              </a:tblGrid>
              <a:tr h="407962">
                <a:tc>
                  <a:txBody>
                    <a:bodyPr/>
                    <a:lstStyle/>
                    <a:p>
                      <a:pPr marL="0" marR="0" lvl="0" indent="0" algn="ctr" defTabSz="914400" rtl="0" eaLnBrk="1" fontAlgn="base" latinLnBrk="0" hangingPunct="1">
                        <a:lnSpc>
                          <a:spcPct val="100000"/>
                        </a:lnSpc>
                        <a:spcBef>
                          <a:spcPts val="200"/>
                        </a:spcBef>
                        <a:spcAft>
                          <a:spcPts val="200"/>
                        </a:spcAft>
                        <a:buClrTx/>
                        <a:buSzTx/>
                        <a:buFontTx/>
                        <a:buNone/>
                        <a:tabLst/>
                      </a:pPr>
                      <a:r>
                        <a:rPr kumimoji="0" lang="en-US" sz="2000" b="1" i="0" u="none" strike="noStrike" cap="none" normalizeH="0" baseline="0" dirty="0">
                          <a:ln>
                            <a:noFill/>
                          </a:ln>
                          <a:solidFill>
                            <a:schemeClr val="tx1"/>
                          </a:solidFill>
                          <a:effectLst/>
                          <a:latin typeface="Calibri" pitchFamily="34" charset="0"/>
                          <a:ea typeface="MS PGothic" pitchFamily="34" charset="-128"/>
                          <a:cs typeface="Calibri" pitchFamily="34" charset="0"/>
                        </a:rPr>
                        <a:t>Structural Elements</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200"/>
                        </a:spcBef>
                        <a:spcAft>
                          <a:spcPts val="200"/>
                        </a:spcAft>
                        <a:buClrTx/>
                        <a:buSzTx/>
                        <a:buFontTx/>
                        <a:buNone/>
                        <a:tabLst/>
                      </a:pPr>
                      <a:r>
                        <a:rPr kumimoji="0" lang="en-US" sz="2000" b="1" i="0" u="none" strike="noStrike" cap="none" normalizeH="0" baseline="0" dirty="0">
                          <a:ln>
                            <a:noFill/>
                          </a:ln>
                          <a:solidFill>
                            <a:schemeClr val="tx1"/>
                          </a:solidFill>
                          <a:effectLst/>
                          <a:latin typeface="Calibri" pitchFamily="34" charset="0"/>
                          <a:ea typeface="MS PGothic" pitchFamily="34" charset="-128"/>
                          <a:cs typeface="Calibri" pitchFamily="34" charset="0"/>
                        </a:rPr>
                        <a:t>Description</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5746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Target Population</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60325" marR="0" lvl="0" indent="0" algn="l" defTabSz="914400" rtl="0" eaLnBrk="1" fontAlgn="base" latinLnBrk="0" hangingPunct="1">
                        <a:lnSpc>
                          <a:spcPct val="100000"/>
                        </a:lnSpc>
                        <a:spcBef>
                          <a:spcPct val="0"/>
                        </a:spcBef>
                        <a:spcAft>
                          <a:spcPct val="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Adults who meet medical necessity criteria for Medi‐Cal Specialty Mental Health or Drug Medi-Cal Substance Abuse Services</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1"/>
                  </a:ext>
                </a:extLst>
              </a:tr>
              <a:tr h="430185">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Target Providers</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N/A; plan – based </a:t>
                      </a:r>
                    </a:p>
                  </a:txBody>
                  <a:tcPr marT="45717" marB="45717"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2"/>
                  </a:ext>
                </a:extLst>
              </a:tr>
              <a:tr h="64448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Incentive Approach </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111125" marR="0" lvl="0" indent="0" algn="l" defTabSz="914400" rtl="0" eaLnBrk="1" fontAlgn="base" latinLnBrk="0" hangingPunct="1">
                        <a:lnSpc>
                          <a:spcPct val="100000"/>
                        </a:lnSpc>
                        <a:spcBef>
                          <a:spcPts val="200"/>
                        </a:spcBef>
                        <a:spcAft>
                          <a:spcPts val="10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State-funded joint incentive pool for counties for shared outcome measures; potential to transition to shared savings model over time</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3"/>
                  </a:ext>
                </a:extLst>
              </a:tr>
              <a:tr h="658770">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Quality Approach</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mj-lt"/>
                        <a:buNone/>
                        <a:tabLst/>
                      </a:pPr>
                      <a:r>
                        <a:rPr kumimoji="0" lang="en-US" sz="1800" b="0" i="1" u="none" strike="noStrike" cap="none" normalizeH="0" baseline="0">
                          <a:ln>
                            <a:noFill/>
                          </a:ln>
                          <a:solidFill>
                            <a:srgbClr val="003580"/>
                          </a:solidFill>
                          <a:effectLst/>
                          <a:latin typeface="Calibri" pitchFamily="34" charset="0"/>
                          <a:ea typeface="MS PGothic" pitchFamily="34" charset="-128"/>
                        </a:rPr>
                        <a:t>Jointly developed, integrated data collection and reporting process, integrated care plans; outcomes tied to different incentive amounts</a:t>
                      </a:r>
                      <a:endParaRPr kumimoji="0" lang="en-US" sz="1800" b="0" i="1" u="none" strike="noStrike" cap="none" normalizeH="0" baseline="0">
                        <a:ln>
                          <a:noFill/>
                        </a:ln>
                        <a:solidFill>
                          <a:schemeClr val="tx1"/>
                        </a:solidFill>
                        <a:effectLst/>
                        <a:latin typeface="Calibri" pitchFamily="34" charset="0"/>
                        <a:ea typeface="MS PGothic" pitchFamily="34" charset="-128"/>
                      </a:endParaRPr>
                    </a:p>
                  </a:txBody>
                  <a:tcPr marT="45717" marB="45717"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4"/>
                  </a:ext>
                </a:extLst>
              </a:tr>
              <a:tr h="658770">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Expected outcomes</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Integrated care plans, improved medication adherence, reduced ED visits, readmissions and mental health admissions</a:t>
                      </a:r>
                    </a:p>
                  </a:txBody>
                  <a:tcPr marT="45717" marB="45717"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5"/>
                  </a:ext>
                </a:extLst>
              </a:tr>
              <a:tr h="744490">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DHCS Role</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Fund initial incentive pool; oversight of calculations, distribution of funds, transition to shared savings as appropriate</a:t>
                      </a:r>
                    </a:p>
                  </a:txBody>
                  <a:tcPr marT="45717" marB="45717"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6"/>
                  </a:ext>
                </a:extLst>
              </a:tr>
              <a:tr h="744490">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Alignment with Other DHCS Initiatives </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Cal Medi-Connect</a:t>
                      </a:r>
                    </a:p>
                  </a:txBody>
                  <a:tcPr marT="45717" marB="45717"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7"/>
                  </a:ext>
                </a:extLst>
              </a:tr>
              <a:tr h="640073">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Example(s)</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dirty="0">
                          <a:ln>
                            <a:noFill/>
                          </a:ln>
                          <a:solidFill>
                            <a:schemeClr val="tx1"/>
                          </a:solidFill>
                          <a:effectLst/>
                          <a:latin typeface="Calibri" pitchFamily="34" charset="0"/>
                          <a:ea typeface="MS PGothic" pitchFamily="34" charset="-128"/>
                        </a:rPr>
                        <a:t>Pennsylvania Serious Mental Illness Innovation pilot project, Medicare Advanced Payment ACO model</a:t>
                      </a:r>
                    </a:p>
                  </a:txBody>
                  <a:tcPr marT="45717" marB="45717"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8"/>
                  </a:ext>
                </a:extLst>
              </a:tr>
            </a:tbl>
          </a:graphicData>
        </a:graphic>
      </p:graphicFrame>
      <p:sp>
        <p:nvSpPr>
          <p:cNvPr id="41987" name="Slide Number Placeholder 3">
            <a:extLst>
              <a:ext uri="{FF2B5EF4-FFF2-40B4-BE49-F238E27FC236}">
                <a16:creationId xmlns:a16="http://schemas.microsoft.com/office/drawing/2014/main" id="{7A7D2E64-AA6A-408A-ACD0-3D93B8B62362}"/>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BC50CCEE-A8BD-4DA2-A8DD-B1BCE9E926AF}" type="slidenum">
              <a:rPr lang="en-US" altLang="en-US" sz="1400">
                <a:solidFill>
                  <a:srgbClr val="7498BF"/>
                </a:solidFill>
              </a:rPr>
              <a:pPr eaLnBrk="1" hangingPunct="1">
                <a:spcBef>
                  <a:spcPct val="0"/>
                </a:spcBef>
                <a:buClrTx/>
                <a:buFontTx/>
                <a:buNone/>
              </a:pPr>
              <a:t>6</a:t>
            </a:fld>
            <a:endParaRPr lang="en-US" altLang="en-US" sz="1400">
              <a:solidFill>
                <a:srgbClr val="7498BF"/>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3C06B-EDA9-462C-9ACD-09ED974F5039}"/>
              </a:ext>
            </a:extLst>
          </p:cNvPr>
          <p:cNvSpPr>
            <a:spLocks noGrp="1"/>
          </p:cNvSpPr>
          <p:nvPr>
            <p:ph type="title"/>
          </p:nvPr>
        </p:nvSpPr>
        <p:spPr/>
        <p:txBody>
          <a:bodyPr/>
          <a:lstStyle/>
          <a:p>
            <a:pPr>
              <a:defRPr/>
            </a:pPr>
            <a:r>
              <a:rPr lang="en-US" dirty="0">
                <a:ea typeface="+mj-ea"/>
              </a:rPr>
              <a:t>Care Model</a:t>
            </a:r>
          </a:p>
        </p:txBody>
      </p:sp>
      <p:sp>
        <p:nvSpPr>
          <p:cNvPr id="3" name="Content Placeholder 2">
            <a:extLst>
              <a:ext uri="{FF2B5EF4-FFF2-40B4-BE49-F238E27FC236}">
                <a16:creationId xmlns:a16="http://schemas.microsoft.com/office/drawing/2014/main" id="{BF55C482-9F06-445F-AFA4-F86BE92C6BAA}"/>
              </a:ext>
            </a:extLst>
          </p:cNvPr>
          <p:cNvSpPr>
            <a:spLocks noGrp="1"/>
          </p:cNvSpPr>
          <p:nvPr>
            <p:ph idx="1"/>
          </p:nvPr>
        </p:nvSpPr>
        <p:spPr>
          <a:xfrm>
            <a:off x="131763" y="1101725"/>
            <a:ext cx="8534400" cy="5145088"/>
          </a:xfrm>
        </p:spPr>
        <p:txBody>
          <a:bodyPr/>
          <a:lstStyle/>
          <a:p>
            <a:pPr marL="282575" indent="-225425" eaLnBrk="1" hangingPunct="1">
              <a:spcBef>
                <a:spcPts val="0"/>
              </a:spcBef>
              <a:spcAft>
                <a:spcPts val="0"/>
              </a:spcAft>
              <a:buClr>
                <a:srgbClr val="003580"/>
              </a:buClr>
              <a:buSzPct val="100000"/>
              <a:buFont typeface="Arial" pitchFamily="34" charset="0"/>
              <a:buChar char="•"/>
              <a:defRPr/>
            </a:pPr>
            <a:r>
              <a:rPr lang="en-US" kern="1200" dirty="0">
                <a:solidFill>
                  <a:srgbClr val="003580"/>
                </a:solidFill>
                <a:ea typeface="+mn-ea"/>
              </a:rPr>
              <a:t>Expanded requirements for coordination across health plans and local county agencies to provide seamless access to specialty behavioral health services</a:t>
            </a:r>
          </a:p>
          <a:p>
            <a:pPr lvl="1">
              <a:buFont typeface="Arial" charset="0"/>
              <a:buChar char="►"/>
              <a:defRPr/>
            </a:pPr>
            <a:r>
              <a:rPr lang="en-US" kern="1200" dirty="0">
                <a:solidFill>
                  <a:srgbClr val="003580"/>
                </a:solidFill>
              </a:rPr>
              <a:t>Data management and information exchange</a:t>
            </a:r>
          </a:p>
          <a:p>
            <a:pPr lvl="1">
              <a:buFont typeface="Arial" charset="0"/>
              <a:buChar char="►"/>
              <a:defRPr/>
            </a:pPr>
            <a:r>
              <a:rPr lang="en-US" kern="1200" dirty="0">
                <a:solidFill>
                  <a:srgbClr val="003580"/>
                </a:solidFill>
              </a:rPr>
              <a:t>Screening, assessment and referrals</a:t>
            </a:r>
          </a:p>
          <a:p>
            <a:pPr lvl="1">
              <a:buFont typeface="Arial" charset="0"/>
              <a:buChar char="►"/>
              <a:defRPr/>
            </a:pPr>
            <a:r>
              <a:rPr lang="en-US" kern="1200" dirty="0">
                <a:solidFill>
                  <a:srgbClr val="003580"/>
                </a:solidFill>
              </a:rPr>
              <a:t>Ongoing care and problem resolution processes</a:t>
            </a:r>
          </a:p>
          <a:p>
            <a:pPr lvl="1">
              <a:buFont typeface="Arial" charset="0"/>
              <a:buChar char="►"/>
              <a:defRPr/>
            </a:pPr>
            <a:r>
              <a:rPr lang="en-US" kern="1200" dirty="0">
                <a:solidFill>
                  <a:srgbClr val="003580"/>
                </a:solidFill>
              </a:rPr>
              <a:t>Case conferencing and integrated care management </a:t>
            </a:r>
          </a:p>
          <a:p>
            <a:pPr lvl="1">
              <a:buFont typeface="Arial" charset="0"/>
              <a:buChar char="►"/>
              <a:defRPr/>
            </a:pPr>
            <a:r>
              <a:rPr lang="en-US" kern="1200" dirty="0">
                <a:solidFill>
                  <a:srgbClr val="003580"/>
                </a:solidFill>
              </a:rPr>
              <a:t>Coordination of hospital discharge and appropriate follow-up </a:t>
            </a:r>
          </a:p>
          <a:p>
            <a:pPr lvl="1">
              <a:buFont typeface="Arial" charset="0"/>
              <a:buChar char="►"/>
              <a:defRPr/>
            </a:pPr>
            <a:r>
              <a:rPr lang="en-US" kern="1200" dirty="0">
                <a:solidFill>
                  <a:srgbClr val="003580"/>
                </a:solidFill>
              </a:rPr>
              <a:t>Pharmacy management</a:t>
            </a:r>
          </a:p>
          <a:p>
            <a:pPr lvl="1">
              <a:buFont typeface="Arial" charset="0"/>
              <a:buChar char="►"/>
              <a:defRPr/>
            </a:pPr>
            <a:r>
              <a:rPr lang="en-US" kern="1200" dirty="0">
                <a:solidFill>
                  <a:srgbClr val="003580"/>
                </a:solidFill>
              </a:rPr>
              <a:t>Alcohol and substance abuse treatment/care coordination </a:t>
            </a:r>
          </a:p>
          <a:p>
            <a:pPr lvl="1">
              <a:buFont typeface="Arial" charset="0"/>
              <a:buChar char="►"/>
              <a:defRPr/>
            </a:pPr>
            <a:r>
              <a:rPr lang="en-US" kern="1200" dirty="0">
                <a:solidFill>
                  <a:srgbClr val="003580"/>
                </a:solidFill>
              </a:rPr>
              <a:t>Joint reporting and quality improvement initiatives  </a:t>
            </a:r>
            <a:endParaRPr lang="en-US" dirty="0"/>
          </a:p>
          <a:p>
            <a:pPr lvl="1">
              <a:buFont typeface="Arial" charset="0"/>
              <a:buChar char="►"/>
              <a:defRPr/>
            </a:pPr>
            <a:endParaRPr lang="en-US" dirty="0"/>
          </a:p>
          <a:p>
            <a:pPr>
              <a:defRPr/>
            </a:pPr>
            <a:endParaRPr lang="en-US" dirty="0">
              <a:ea typeface="+mn-ea"/>
            </a:endParaRPr>
          </a:p>
        </p:txBody>
      </p:sp>
      <p:sp>
        <p:nvSpPr>
          <p:cNvPr id="43012" name="Slide Number Placeholder 3">
            <a:extLst>
              <a:ext uri="{FF2B5EF4-FFF2-40B4-BE49-F238E27FC236}">
                <a16:creationId xmlns:a16="http://schemas.microsoft.com/office/drawing/2014/main" id="{EDB5E052-2ED8-403A-A501-2E258261496E}"/>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F53F3976-C125-4BC0-9BB0-3B5E298DA00D}" type="slidenum">
              <a:rPr lang="en-US" altLang="en-US" sz="1400">
                <a:solidFill>
                  <a:srgbClr val="7498BF"/>
                </a:solidFill>
              </a:rPr>
              <a:pPr eaLnBrk="1" hangingPunct="1">
                <a:spcBef>
                  <a:spcPct val="0"/>
                </a:spcBef>
                <a:buClrTx/>
                <a:buFontTx/>
                <a:buNone/>
              </a:pPr>
              <a:t>7</a:t>
            </a:fld>
            <a:endParaRPr lang="en-US" altLang="en-US" sz="1400">
              <a:solidFill>
                <a:srgbClr val="7498BF"/>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45365-9348-44E4-AEAE-0ED4B24FA8A9}"/>
              </a:ext>
            </a:extLst>
          </p:cNvPr>
          <p:cNvSpPr>
            <a:spLocks noGrp="1"/>
          </p:cNvSpPr>
          <p:nvPr>
            <p:ph type="title"/>
          </p:nvPr>
        </p:nvSpPr>
        <p:spPr/>
        <p:txBody>
          <a:bodyPr/>
          <a:lstStyle/>
          <a:p>
            <a:pPr>
              <a:defRPr/>
            </a:pPr>
            <a:r>
              <a:rPr lang="en-US" dirty="0">
                <a:ea typeface="+mj-ea"/>
              </a:rPr>
              <a:t>Payment Model</a:t>
            </a:r>
          </a:p>
        </p:txBody>
      </p:sp>
      <p:sp>
        <p:nvSpPr>
          <p:cNvPr id="3" name="Content Placeholder 2">
            <a:extLst>
              <a:ext uri="{FF2B5EF4-FFF2-40B4-BE49-F238E27FC236}">
                <a16:creationId xmlns:a16="http://schemas.microsoft.com/office/drawing/2014/main" id="{606C8422-1286-47B4-BC90-C7928E863B64}"/>
              </a:ext>
            </a:extLst>
          </p:cNvPr>
          <p:cNvSpPr>
            <a:spLocks noGrp="1"/>
          </p:cNvSpPr>
          <p:nvPr>
            <p:ph idx="1"/>
          </p:nvPr>
        </p:nvSpPr>
        <p:spPr>
          <a:xfrm>
            <a:off x="304800" y="1219200"/>
            <a:ext cx="8382000" cy="5026025"/>
          </a:xfrm>
        </p:spPr>
        <p:txBody>
          <a:bodyPr/>
          <a:lstStyle/>
          <a:p>
            <a:pPr>
              <a:spcBef>
                <a:spcPts val="0"/>
              </a:spcBef>
              <a:defRPr/>
            </a:pPr>
            <a:r>
              <a:rPr lang="en-US" dirty="0">
                <a:ea typeface="+mn-ea"/>
              </a:rPr>
              <a:t>Initial state-funded joint PH-BH incentive pool, allocated to MCPs and county entities based on performance</a:t>
            </a:r>
          </a:p>
          <a:p>
            <a:pPr lvl="1">
              <a:spcBef>
                <a:spcPts val="0"/>
              </a:spcBef>
              <a:buFont typeface="Arial" charset="0"/>
              <a:buChar char="►"/>
              <a:defRPr/>
            </a:pPr>
            <a:r>
              <a:rPr lang="en-US" dirty="0"/>
              <a:t>Process measures initially</a:t>
            </a:r>
          </a:p>
          <a:p>
            <a:pPr lvl="1">
              <a:spcBef>
                <a:spcPts val="0"/>
              </a:spcBef>
              <a:buFont typeface="Arial" charset="0"/>
              <a:buChar char="►"/>
              <a:defRPr/>
            </a:pPr>
            <a:r>
              <a:rPr lang="en-US" dirty="0"/>
              <a:t>After year 1, incentive payments increasingly tied to outcomes</a:t>
            </a:r>
          </a:p>
          <a:p>
            <a:pPr>
              <a:spcBef>
                <a:spcPts val="0"/>
              </a:spcBef>
              <a:defRPr/>
            </a:pPr>
            <a:r>
              <a:rPr lang="en-US" dirty="0">
                <a:ea typeface="+mn-ea"/>
              </a:rPr>
              <a:t>Transition incentive pool from fully DHCS-funded to half DHCS-funded/shared savings</a:t>
            </a:r>
          </a:p>
          <a:p>
            <a:pPr lvl="1">
              <a:spcBef>
                <a:spcPts val="0"/>
              </a:spcBef>
              <a:buFont typeface="Arial" charset="0"/>
              <a:buChar char="►"/>
              <a:defRPr/>
            </a:pPr>
            <a:r>
              <a:rPr lang="en-US" dirty="0"/>
              <a:t>Advance payments to MCPs/counties, to be repaid to state from future shared savings earned </a:t>
            </a:r>
          </a:p>
          <a:p>
            <a:pPr marL="0" indent="0">
              <a:spcBef>
                <a:spcPts val="0"/>
              </a:spcBef>
              <a:buFontTx/>
              <a:buNone/>
              <a:defRPr/>
            </a:pPr>
            <a:endParaRPr lang="en-US" dirty="0">
              <a:ea typeface="+mn-ea"/>
            </a:endParaRPr>
          </a:p>
          <a:p>
            <a:pPr>
              <a:spcBef>
                <a:spcPts val="0"/>
              </a:spcBef>
              <a:defRPr/>
            </a:pPr>
            <a:endParaRPr lang="en-US" dirty="0">
              <a:ea typeface="+mn-ea"/>
            </a:endParaRPr>
          </a:p>
        </p:txBody>
      </p:sp>
      <p:sp>
        <p:nvSpPr>
          <p:cNvPr id="44036" name="Slide Number Placeholder 3">
            <a:extLst>
              <a:ext uri="{FF2B5EF4-FFF2-40B4-BE49-F238E27FC236}">
                <a16:creationId xmlns:a16="http://schemas.microsoft.com/office/drawing/2014/main" id="{EAD6D5E5-95BE-4DCF-B42E-8C76F83E1D43}"/>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F0754449-A2B0-4B98-B19A-ECEFDFE094D9}" type="slidenum">
              <a:rPr lang="en-US" altLang="en-US" sz="1400">
                <a:solidFill>
                  <a:srgbClr val="7498BF"/>
                </a:solidFill>
              </a:rPr>
              <a:pPr eaLnBrk="1" hangingPunct="1">
                <a:spcBef>
                  <a:spcPct val="0"/>
                </a:spcBef>
                <a:buClrTx/>
                <a:buFontTx/>
                <a:buNone/>
              </a:pPr>
              <a:t>8</a:t>
            </a:fld>
            <a:endParaRPr lang="en-US" altLang="en-US" sz="1400">
              <a:solidFill>
                <a:srgbClr val="7498BF"/>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Title 3">
            <a:extLst>
              <a:ext uri="{FF2B5EF4-FFF2-40B4-BE49-F238E27FC236}">
                <a16:creationId xmlns:a16="http://schemas.microsoft.com/office/drawing/2014/main" id="{A540EC15-FABC-4F3C-8987-FE92B756400C}"/>
              </a:ext>
            </a:extLst>
          </p:cNvPr>
          <p:cNvSpPr>
            <a:spLocks noGrp="1"/>
          </p:cNvSpPr>
          <p:nvPr>
            <p:ph type="title"/>
          </p:nvPr>
        </p:nvSpPr>
        <p:spPr/>
        <p:txBody>
          <a:bodyPr/>
          <a:lstStyle/>
          <a:p>
            <a:pPr eaLnBrk="1" hangingPunct="1"/>
            <a:r>
              <a:rPr lang="en-US" altLang="en-US" sz="2800" b="1">
                <a:ln>
                  <a:noFill/>
                </a:ln>
                <a:solidFill>
                  <a:srgbClr val="262626"/>
                </a:solidFill>
              </a:rPr>
              <a:t>Straw Proposal 3: Pay-for-Performance for Medi-Cal Providers</a:t>
            </a:r>
          </a:p>
        </p:txBody>
      </p:sp>
      <p:graphicFrame>
        <p:nvGraphicFramePr>
          <p:cNvPr id="6" name="Content Placeholder 5" descr="Structural Elements&#10;Description&#10;Target Population&#10;All Medi-Cal managed care members&#10;Target Providers&#10;Primary Care Physicians; Specialists and other providers optional&#10;Incentive Approach&#10;- Core set of measures for all plans (ability to tailor to local needs)&#10;- Incentive approach tailored to provider sophistication&#10;- Funding requirement for plans that meets minimum payout&#10;Quality Approach&#10;Provider incentive based on performance core quality measures&#10;Expected Outcomes&#10;Maximize P4P programs’ effectiveness and moderate cost trend&#10;Alignment with other DHCS Initiatives&#10;Auto-Assignment&#10;Role of DHCS&#10;Require each plan to adopt P4P program that meets core elements&#10;Development of tools/resources to support plans&#10;Monitor, revise and improve programs&#10;Example(s)&#10;Most MMC plans have a P4P program. Examples include: Partnership and Inland Empire Health Plan P4P Programs">
            <a:extLst>
              <a:ext uri="{FF2B5EF4-FFF2-40B4-BE49-F238E27FC236}">
                <a16:creationId xmlns:a16="http://schemas.microsoft.com/office/drawing/2014/main" id="{9FB3A35D-3CCD-42AF-95C5-2550647552BA}"/>
              </a:ext>
            </a:extLst>
          </p:cNvPr>
          <p:cNvGraphicFramePr>
            <a:graphicFrameLocks noGrp="1"/>
          </p:cNvGraphicFramePr>
          <p:nvPr>
            <p:ph sz="quarter" idx="12"/>
          </p:nvPr>
        </p:nvGraphicFramePr>
        <p:xfrm>
          <a:off x="228600" y="1295400"/>
          <a:ext cx="8686800" cy="4965759"/>
        </p:xfrm>
        <a:graphic>
          <a:graphicData uri="http://schemas.openxmlformats.org/drawingml/2006/table">
            <a:tbl>
              <a:tblPr firstRow="1"/>
              <a:tblGrid>
                <a:gridCol w="2286000">
                  <a:extLst>
                    <a:ext uri="{9D8B030D-6E8A-4147-A177-3AD203B41FA5}">
                      <a16:colId xmlns:a16="http://schemas.microsoft.com/office/drawing/2014/main" val="20000"/>
                    </a:ext>
                  </a:extLst>
                </a:gridCol>
                <a:gridCol w="6400800">
                  <a:extLst>
                    <a:ext uri="{9D8B030D-6E8A-4147-A177-3AD203B41FA5}">
                      <a16:colId xmlns:a16="http://schemas.microsoft.com/office/drawing/2014/main" val="20001"/>
                    </a:ext>
                  </a:extLst>
                </a:gridCol>
              </a:tblGrid>
              <a:tr h="371379">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FFFFFF"/>
                          </a:solidFill>
                          <a:effectLst/>
                          <a:latin typeface="Calibri" pitchFamily="34" charset="0"/>
                          <a:ea typeface="MS PGothic" pitchFamily="34" charset="-128"/>
                        </a:rPr>
                        <a:t>Structural Elements</a:t>
                      </a:r>
                    </a:p>
                  </a:txBody>
                  <a:tcPr marT="45708" marB="4570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FFFFFF"/>
                          </a:solidFill>
                          <a:effectLst/>
                          <a:latin typeface="Calibri" pitchFamily="34" charset="0"/>
                          <a:ea typeface="MS PGothic" pitchFamily="34" charset="-128"/>
                        </a:rPr>
                        <a:t>Description</a:t>
                      </a:r>
                    </a:p>
                  </a:txBody>
                  <a:tcPr marT="45708" marB="4570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379">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000000"/>
                          </a:solidFill>
                          <a:effectLst/>
                          <a:latin typeface="Calibri" pitchFamily="34" charset="0"/>
                          <a:ea typeface="MS PGothic" pitchFamily="34" charset="-128"/>
                        </a:rPr>
                        <a:t>Target Population</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EE1"/>
                    </a:solidFill>
                  </a:tcPr>
                </a:tc>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bri" pitchFamily="34" charset="0"/>
                          <a:ea typeface="MS PGothic" pitchFamily="34" charset="-128"/>
                        </a:rPr>
                        <a:t>All Medi-Cal managed care members</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EE1"/>
                    </a:solidFill>
                  </a:tcPr>
                </a:tc>
                <a:extLst>
                  <a:ext uri="{0D108BD9-81ED-4DB2-BD59-A6C34878D82A}">
                    <a16:rowId xmlns:a16="http://schemas.microsoft.com/office/drawing/2014/main" val="10001"/>
                  </a:ext>
                </a:extLst>
              </a:tr>
              <a:tr h="371379">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000000"/>
                          </a:solidFill>
                          <a:effectLst/>
                          <a:latin typeface="Calibri" pitchFamily="34" charset="0"/>
                          <a:ea typeface="MS PGothic" pitchFamily="34" charset="-128"/>
                        </a:rPr>
                        <a:t>Target Providers</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1"/>
                    </a:solidFill>
                  </a:tcPr>
                </a:tc>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bri" pitchFamily="34" charset="0"/>
                          <a:ea typeface="MS PGothic" pitchFamily="34" charset="-128"/>
                        </a:rPr>
                        <a:t>Primary Care Physicians; Specialists and other providers optional</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1"/>
                    </a:solidFill>
                  </a:tcPr>
                </a:tc>
                <a:extLst>
                  <a:ext uri="{0D108BD9-81ED-4DB2-BD59-A6C34878D82A}">
                    <a16:rowId xmlns:a16="http://schemas.microsoft.com/office/drawing/2014/main" val="10002"/>
                  </a:ext>
                </a:extLst>
              </a:tr>
              <a:tr h="914358">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000000"/>
                          </a:solidFill>
                          <a:effectLst/>
                          <a:latin typeface="Calibri" pitchFamily="34" charset="0"/>
                          <a:ea typeface="MS PGothic" pitchFamily="34" charset="-128"/>
                        </a:rPr>
                        <a:t>Incentive Approach</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EE1"/>
                    </a:solidFill>
                  </a:tcPr>
                </a:tc>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bri" pitchFamily="34" charset="0"/>
                          <a:ea typeface="MS PGothic" pitchFamily="34" charset="-128"/>
                        </a:rPr>
                        <a:t>- Core set of measures for all plans (ability to tailor to local needs)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bri" pitchFamily="34" charset="0"/>
                          <a:ea typeface="MS PGothic" pitchFamily="34" charset="-128"/>
                        </a:rPr>
                        <a:t>- Incentive approach tailored to provider sophistication</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bri" pitchFamily="34" charset="0"/>
                          <a:ea typeface="MS PGothic" pitchFamily="34" charset="-128"/>
                        </a:rPr>
                        <a:t>- Funding requirement for plans that meets minimum payout</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EE1"/>
                    </a:solidFill>
                  </a:tcPr>
                </a:tc>
                <a:extLst>
                  <a:ext uri="{0D108BD9-81ED-4DB2-BD59-A6C34878D82A}">
                    <a16:rowId xmlns:a16="http://schemas.microsoft.com/office/drawing/2014/main" val="10003"/>
                  </a:ext>
                </a:extLst>
              </a:tr>
              <a:tr h="371379">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000000"/>
                          </a:solidFill>
                          <a:effectLst/>
                          <a:latin typeface="Calibri" pitchFamily="34" charset="0"/>
                          <a:ea typeface="MS PGothic" pitchFamily="34" charset="-128"/>
                        </a:rPr>
                        <a:t>Quality Approach</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1"/>
                    </a:solidFill>
                  </a:tcPr>
                </a:tc>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bri" pitchFamily="34" charset="0"/>
                          <a:ea typeface="MS PGothic" pitchFamily="34" charset="-128"/>
                        </a:rPr>
                        <a:t>Provider incentive based on performance  core quality measures</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1"/>
                    </a:solidFill>
                  </a:tcPr>
                </a:tc>
                <a:extLst>
                  <a:ext uri="{0D108BD9-81ED-4DB2-BD59-A6C34878D82A}">
                    <a16:rowId xmlns:a16="http://schemas.microsoft.com/office/drawing/2014/main" val="10004"/>
                  </a:ext>
                </a:extLst>
              </a:tr>
              <a:tr h="371379">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000000"/>
                          </a:solidFill>
                          <a:effectLst/>
                          <a:latin typeface="Calibri" pitchFamily="34" charset="0"/>
                          <a:ea typeface="MS PGothic" pitchFamily="34" charset="-128"/>
                        </a:rPr>
                        <a:t>Expected Outcomes</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EE1"/>
                    </a:solidFill>
                  </a:tcPr>
                </a:tc>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bri" pitchFamily="34" charset="0"/>
                          <a:ea typeface="MS PGothic" pitchFamily="34" charset="-128"/>
                        </a:rPr>
                        <a:t>Maximize  P4P programs’ effectiveness and moderate cost trend</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EE1"/>
                    </a:solidFill>
                  </a:tcPr>
                </a:tc>
                <a:extLst>
                  <a:ext uri="{0D108BD9-81ED-4DB2-BD59-A6C34878D82A}">
                    <a16:rowId xmlns:a16="http://schemas.microsoft.com/office/drawing/2014/main" val="10005"/>
                  </a:ext>
                </a:extLst>
              </a:tr>
              <a:tr h="640044">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000000"/>
                          </a:solidFill>
                          <a:effectLst/>
                          <a:latin typeface="Calibri" pitchFamily="34" charset="0"/>
                          <a:ea typeface="MS PGothic" pitchFamily="34" charset="-128"/>
                        </a:rPr>
                        <a:t>Alignment with other DHCS Initiatives</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1"/>
                    </a:solidFill>
                  </a:tcPr>
                </a:tc>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bri" pitchFamily="34" charset="0"/>
                          <a:ea typeface="MS PGothic" pitchFamily="34" charset="-128"/>
                        </a:rPr>
                        <a:t>Auto-Assignment</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1"/>
                    </a:solidFill>
                  </a:tcPr>
                </a:tc>
                <a:extLst>
                  <a:ext uri="{0D108BD9-81ED-4DB2-BD59-A6C34878D82A}">
                    <a16:rowId xmlns:a16="http://schemas.microsoft.com/office/drawing/2014/main" val="10006"/>
                  </a:ext>
                </a:extLst>
              </a:tr>
              <a:tr h="914358">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000000"/>
                          </a:solidFill>
                          <a:effectLst/>
                          <a:latin typeface="Calibri" pitchFamily="34" charset="0"/>
                          <a:ea typeface="MS PGothic" pitchFamily="34" charset="-128"/>
                        </a:rPr>
                        <a:t>Role of DHCS</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EE1"/>
                    </a:solidFill>
                  </a:tcPr>
                </a:tc>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bri" pitchFamily="34" charset="0"/>
                          <a:ea typeface="MS PGothic" pitchFamily="34" charset="-128"/>
                        </a:rPr>
                        <a:t>Require each plan to adopt P4P program that meets core elements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bri" pitchFamily="34" charset="0"/>
                          <a:ea typeface="MS PGothic" pitchFamily="34" charset="-128"/>
                        </a:rPr>
                        <a:t>Development of tools/resources to support plans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bri" pitchFamily="34" charset="0"/>
                          <a:ea typeface="MS PGothic" pitchFamily="34" charset="-128"/>
                        </a:rPr>
                        <a:t>Monitor, revise and improve programs</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EE1"/>
                    </a:solidFill>
                  </a:tcPr>
                </a:tc>
                <a:extLst>
                  <a:ext uri="{0D108BD9-81ED-4DB2-BD59-A6C34878D82A}">
                    <a16:rowId xmlns:a16="http://schemas.microsoft.com/office/drawing/2014/main" val="10007"/>
                  </a:ext>
                </a:extLst>
              </a:tr>
              <a:tr h="640044">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a:ln>
                            <a:noFill/>
                          </a:ln>
                          <a:solidFill>
                            <a:srgbClr val="000000"/>
                          </a:solidFill>
                          <a:effectLst/>
                          <a:latin typeface="Calibri" pitchFamily="34" charset="0"/>
                          <a:ea typeface="MS PGothic" pitchFamily="34" charset="-128"/>
                        </a:rPr>
                        <a:t>Example(s)</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1"/>
                    </a:solidFill>
                  </a:tcPr>
                </a:tc>
                <a:tc>
                  <a:txBody>
                    <a:bodyPr/>
                    <a:lstStyle>
                      <a:lvl1pPr>
                        <a:spcAft>
                          <a:spcPts val="600"/>
                        </a:spcAft>
                        <a:buClr>
                          <a:srgbClr val="E77C25"/>
                        </a:buClr>
                        <a:buSzPct val="80000"/>
                        <a:buFont typeface="Wingdings 2" pitchFamily="18" charset="2"/>
                        <a:defRPr sz="2000">
                          <a:solidFill>
                            <a:srgbClr val="262626"/>
                          </a:solidFill>
                          <a:latin typeface="Calibri" pitchFamily="34" charset="0"/>
                          <a:ea typeface="MS PGothic" pitchFamily="34" charset="-128"/>
                        </a:defRPr>
                      </a:lvl1pPr>
                      <a:lvl2pPr marL="742950" indent="-285750">
                        <a:spcAft>
                          <a:spcPts val="300"/>
                        </a:spcAft>
                        <a:buClr>
                          <a:srgbClr val="E77C25"/>
                        </a:buClr>
                        <a:buSzPct val="90000"/>
                        <a:buFont typeface="Arial" pitchFamily="34" charset="0"/>
                        <a:defRPr>
                          <a:solidFill>
                            <a:srgbClr val="262626"/>
                          </a:solidFill>
                          <a:latin typeface="Calibri" pitchFamily="34" charset="0"/>
                          <a:ea typeface="MS PGothic" pitchFamily="34" charset="-128"/>
                        </a:defRPr>
                      </a:lvl2pPr>
                      <a:lvl3pPr marL="11430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3pPr>
                      <a:lvl4pPr marL="1600200" indent="-228600">
                        <a:spcAft>
                          <a:spcPts val="300"/>
                        </a:spcAft>
                        <a:buClr>
                          <a:srgbClr val="E77C25"/>
                        </a:buClr>
                        <a:buFont typeface="Arial" pitchFamily="34" charset="0"/>
                        <a:defRPr sz="1600">
                          <a:solidFill>
                            <a:srgbClr val="262626"/>
                          </a:solidFill>
                          <a:latin typeface="Calibri" pitchFamily="34" charset="0"/>
                          <a:ea typeface="MS PGothic" pitchFamily="34" charset="-128"/>
                        </a:defRPr>
                      </a:lvl4pPr>
                      <a:lvl5pPr marL="2057400" indent="-228600">
                        <a:spcAft>
                          <a:spcPts val="300"/>
                        </a:spcAft>
                        <a:buClr>
                          <a:srgbClr val="E77C25"/>
                        </a:buClr>
                        <a:buFont typeface="Wingdings 3" pitchFamily="18" charset="2"/>
                        <a:defRPr sz="1400">
                          <a:solidFill>
                            <a:srgbClr val="262626"/>
                          </a:solidFill>
                          <a:latin typeface="Calibri" pitchFamily="34" charset="0"/>
                          <a:ea typeface="MS PGothic" pitchFamily="34" charset="-128"/>
                        </a:defRPr>
                      </a:lvl5pPr>
                      <a:lvl6pPr marL="25146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6pPr>
                      <a:lvl7pPr marL="29718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7pPr>
                      <a:lvl8pPr marL="34290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8pPr>
                      <a:lvl9pPr marL="3886200" indent="-228600" fontAlgn="base">
                        <a:spcBef>
                          <a:spcPct val="0"/>
                        </a:spcBef>
                        <a:spcAft>
                          <a:spcPts val="300"/>
                        </a:spcAft>
                        <a:buClr>
                          <a:srgbClr val="E77C25"/>
                        </a:buClr>
                        <a:buFont typeface="Wingdings 3" pitchFamily="18" charset="2"/>
                        <a:defRPr sz="1400">
                          <a:solidFill>
                            <a:srgbClr val="262626"/>
                          </a:solidFill>
                          <a:latin typeface="Calibri"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Calibri" pitchFamily="34" charset="0"/>
                          <a:ea typeface="MS PGothic" pitchFamily="34" charset="-128"/>
                        </a:rPr>
                        <a:t>Most MMC plans have a P4P program. Examples include: Partnership and Inland Empire Health Plan P4P Programs</a:t>
                      </a:r>
                    </a:p>
                  </a:txBody>
                  <a:tcPr marT="45708" marB="45708"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F1"/>
                    </a:solidFill>
                  </a:tcPr>
                </a:tc>
                <a:extLst>
                  <a:ext uri="{0D108BD9-81ED-4DB2-BD59-A6C34878D82A}">
                    <a16:rowId xmlns:a16="http://schemas.microsoft.com/office/drawing/2014/main" val="10008"/>
                  </a:ext>
                </a:extLst>
              </a:tr>
            </a:tbl>
          </a:graphicData>
        </a:graphic>
      </p:graphicFrame>
      <p:sp>
        <p:nvSpPr>
          <p:cNvPr id="45059" name="Slide Number Placeholder 2">
            <a:extLst>
              <a:ext uri="{FF2B5EF4-FFF2-40B4-BE49-F238E27FC236}">
                <a16:creationId xmlns:a16="http://schemas.microsoft.com/office/drawing/2014/main" id="{32D2D336-F3B5-4C6B-AC8F-793FADCD4FBB}"/>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fld id="{EEC76CC0-7E15-4B23-8682-01BC4DC4C547}" type="slidenum">
              <a:rPr lang="en-US" altLang="en-US" sz="900">
                <a:solidFill>
                  <a:schemeClr val="bg1"/>
                </a:solidFill>
              </a:rPr>
              <a:pPr eaLnBrk="1" hangingPunct="1">
                <a:spcAft>
                  <a:spcPct val="0"/>
                </a:spcAft>
                <a:buClrTx/>
                <a:buSzTx/>
                <a:buFontTx/>
                <a:buNone/>
              </a:pPr>
              <a:t>9</a:t>
            </a:fld>
            <a:endParaRPr lang="en-US" altLang="en-US" sz="900">
              <a:solidFill>
                <a:schemeClr val="bg1"/>
              </a:solidFill>
            </a:endParaRPr>
          </a:p>
        </p:txBody>
      </p:sp>
      <p:sp>
        <p:nvSpPr>
          <p:cNvPr id="45058" name="Footer Placeholder 1">
            <a:extLst>
              <a:ext uri="{FF2B5EF4-FFF2-40B4-BE49-F238E27FC236}">
                <a16:creationId xmlns:a16="http://schemas.microsoft.com/office/drawing/2014/main" id="{6B4EED45-C371-4592-997A-E7DA83175895}"/>
              </a:ext>
            </a:extLst>
          </p:cNvPr>
          <p:cNvSpPr>
            <a:spLocks noGrp="1"/>
          </p:cNvSpPr>
          <p:nvPr>
            <p:ph type="ftr"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r>
              <a:rPr lang="en-US" altLang="en-US" sz="900">
                <a:solidFill>
                  <a:schemeClr val="bg1"/>
                </a:solidFill>
              </a:rPr>
              <a:t>Copyright © 2014 Integrated Healthcare Association. All rights reserved.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Title 3">
            <a:extLst>
              <a:ext uri="{FF2B5EF4-FFF2-40B4-BE49-F238E27FC236}">
                <a16:creationId xmlns:a16="http://schemas.microsoft.com/office/drawing/2014/main" id="{0295FC8F-0396-4CC0-9661-DF1FA64E05B8}"/>
              </a:ext>
            </a:extLst>
          </p:cNvPr>
          <p:cNvSpPr>
            <a:spLocks noGrp="1"/>
          </p:cNvSpPr>
          <p:nvPr>
            <p:ph type="title"/>
          </p:nvPr>
        </p:nvSpPr>
        <p:spPr/>
        <p:txBody>
          <a:bodyPr/>
          <a:lstStyle/>
          <a:p>
            <a:pPr eaLnBrk="1" hangingPunct="1"/>
            <a:r>
              <a:rPr lang="en-US" altLang="en-US" sz="2800" b="1">
                <a:ln>
                  <a:noFill/>
                </a:ln>
                <a:solidFill>
                  <a:srgbClr val="262626"/>
                </a:solidFill>
              </a:rPr>
              <a:t>Core Design Elements</a:t>
            </a:r>
          </a:p>
        </p:txBody>
      </p:sp>
      <p:sp>
        <p:nvSpPr>
          <p:cNvPr id="5" name="Content Placeholder 4">
            <a:extLst>
              <a:ext uri="{FF2B5EF4-FFF2-40B4-BE49-F238E27FC236}">
                <a16:creationId xmlns:a16="http://schemas.microsoft.com/office/drawing/2014/main" id="{ABC6A199-81C6-4DCA-AA6F-06E1478EA163}"/>
              </a:ext>
            </a:extLst>
          </p:cNvPr>
          <p:cNvSpPr>
            <a:spLocks noGrp="1"/>
          </p:cNvSpPr>
          <p:nvPr>
            <p:ph sz="quarter" idx="12"/>
          </p:nvPr>
        </p:nvSpPr>
        <p:spPr>
          <a:xfrm>
            <a:off x="152400" y="1447800"/>
            <a:ext cx="3733800" cy="4914900"/>
          </a:xfrm>
        </p:spPr>
        <p:txBody>
          <a:bodyPr/>
          <a:lstStyle/>
          <a:p>
            <a:pPr marL="576263" indent="-457200" eaLnBrk="1" hangingPunct="1">
              <a:buFont typeface="Wingdings 2" panose="05020102010507070707" pitchFamily="18" charset="2"/>
              <a:buAutoNum type="arabicPeriod"/>
              <a:defRPr/>
            </a:pPr>
            <a:r>
              <a:rPr lang="en-US" sz="2200" dirty="0">
                <a:ea typeface="+mn-ea"/>
              </a:rPr>
              <a:t>A core set of standard measures for all plans (flexibility to tailor to local area)</a:t>
            </a:r>
          </a:p>
          <a:p>
            <a:pPr marL="576263" indent="-457200" eaLnBrk="1" hangingPunct="1">
              <a:buFont typeface="+mj-lt"/>
              <a:buAutoNum type="arabicPeriod"/>
              <a:defRPr/>
            </a:pPr>
            <a:r>
              <a:rPr lang="en-US" sz="2200" dirty="0">
                <a:ea typeface="+mn-ea"/>
              </a:rPr>
              <a:t>The ability to tailor the incentive approach to the level of sophistication of  contracted providers</a:t>
            </a:r>
          </a:p>
          <a:p>
            <a:pPr marL="576263" indent="-457200" eaLnBrk="1" hangingPunct="1">
              <a:buFont typeface="+mj-lt"/>
              <a:buAutoNum type="arabicPeriod"/>
              <a:defRPr/>
            </a:pPr>
            <a:r>
              <a:rPr lang="en-US" sz="2200" dirty="0">
                <a:ea typeface="+mn-ea"/>
              </a:rPr>
              <a:t>A funding requirement for plans to develop programs that meet a minimum payout. </a:t>
            </a:r>
          </a:p>
        </p:txBody>
      </p:sp>
      <p:sp>
        <p:nvSpPr>
          <p:cNvPr id="6" name="Rounded Rectangle 5">
            <a:extLst>
              <a:ext uri="{FF2B5EF4-FFF2-40B4-BE49-F238E27FC236}">
                <a16:creationId xmlns:a16="http://schemas.microsoft.com/office/drawing/2014/main" id="{8569A854-96E0-47E4-9F0C-F5FA38EFD823}"/>
              </a:ext>
            </a:extLst>
          </p:cNvPr>
          <p:cNvSpPr/>
          <p:nvPr/>
        </p:nvSpPr>
        <p:spPr>
          <a:xfrm>
            <a:off x="4038600" y="1371600"/>
            <a:ext cx="1447800" cy="914400"/>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600" dirty="0">
                <a:solidFill>
                  <a:srgbClr val="FFFFFF"/>
                </a:solidFill>
              </a:rPr>
              <a:t>Provider</a:t>
            </a:r>
          </a:p>
        </p:txBody>
      </p:sp>
      <p:sp>
        <p:nvSpPr>
          <p:cNvPr id="12" name="Rounded Rectangle 11">
            <a:extLst>
              <a:ext uri="{FF2B5EF4-FFF2-40B4-BE49-F238E27FC236}">
                <a16:creationId xmlns:a16="http://schemas.microsoft.com/office/drawing/2014/main" id="{92D1ECBC-2C21-4338-A473-9EBAAD57A1CF}"/>
              </a:ext>
            </a:extLst>
          </p:cNvPr>
          <p:cNvSpPr/>
          <p:nvPr/>
        </p:nvSpPr>
        <p:spPr>
          <a:xfrm>
            <a:off x="4038600" y="2362200"/>
            <a:ext cx="1447800" cy="9144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300" dirty="0"/>
              <a:t>Solo </a:t>
            </a:r>
            <a:r>
              <a:rPr lang="en-US" altLang="en-US" sz="1300" dirty="0" err="1"/>
              <a:t>Practioners</a:t>
            </a:r>
            <a:r>
              <a:rPr lang="en-US" altLang="en-US" sz="1300" dirty="0"/>
              <a:t>:</a:t>
            </a:r>
          </a:p>
          <a:p>
            <a:pPr algn="ctr">
              <a:defRPr/>
            </a:pPr>
            <a:r>
              <a:rPr lang="en-US" altLang="en-US" sz="1300" dirty="0"/>
              <a:t>“</a:t>
            </a:r>
            <a:r>
              <a:rPr lang="en-US" altLang="ja-JP" sz="1300" dirty="0"/>
              <a:t>onesie-</a:t>
            </a:r>
            <a:r>
              <a:rPr lang="en-US" altLang="ja-JP" sz="1300" dirty="0" err="1"/>
              <a:t>twosie</a:t>
            </a:r>
            <a:r>
              <a:rPr lang="en-US" altLang="en-US" sz="1300" dirty="0"/>
              <a:t>”</a:t>
            </a:r>
            <a:r>
              <a:rPr lang="en-US" altLang="ja-JP" sz="1300" dirty="0"/>
              <a:t> practices</a:t>
            </a:r>
            <a:endParaRPr lang="en-US" altLang="en-US" sz="1300" dirty="0"/>
          </a:p>
        </p:txBody>
      </p:sp>
      <p:sp>
        <p:nvSpPr>
          <p:cNvPr id="13" name="Rounded Rectangle 12">
            <a:extLst>
              <a:ext uri="{FF2B5EF4-FFF2-40B4-BE49-F238E27FC236}">
                <a16:creationId xmlns:a16="http://schemas.microsoft.com/office/drawing/2014/main" id="{B98C7AFB-AB2C-43D8-BAFA-76AD4E108F2C}"/>
              </a:ext>
            </a:extLst>
          </p:cNvPr>
          <p:cNvSpPr/>
          <p:nvPr/>
        </p:nvSpPr>
        <p:spPr>
          <a:xfrm>
            <a:off x="4038600" y="3352800"/>
            <a:ext cx="1447800" cy="914400"/>
          </a:xfrm>
          <a:prstGeom prst="roundRect">
            <a:avLst/>
          </a:prstGeom>
          <a:solidFill>
            <a:srgbClr val="0099A8"/>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300" dirty="0">
                <a:solidFill>
                  <a:schemeClr val="tx1"/>
                </a:solidFill>
              </a:rPr>
              <a:t>Community Clinics</a:t>
            </a:r>
          </a:p>
        </p:txBody>
      </p:sp>
      <p:sp>
        <p:nvSpPr>
          <p:cNvPr id="14" name="Rounded Rectangle 13">
            <a:extLst>
              <a:ext uri="{FF2B5EF4-FFF2-40B4-BE49-F238E27FC236}">
                <a16:creationId xmlns:a16="http://schemas.microsoft.com/office/drawing/2014/main" id="{40F41DEE-9ADA-493B-B315-113C59B31A70}"/>
              </a:ext>
            </a:extLst>
          </p:cNvPr>
          <p:cNvSpPr/>
          <p:nvPr/>
        </p:nvSpPr>
        <p:spPr>
          <a:xfrm>
            <a:off x="4038600" y="4343400"/>
            <a:ext cx="1447800" cy="914400"/>
          </a:xfrm>
          <a:prstGeom prst="roundRect">
            <a:avLst/>
          </a:prstGeom>
          <a:solidFill>
            <a:srgbClr val="0099A8"/>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300" dirty="0">
                <a:solidFill>
                  <a:schemeClr val="tx1"/>
                </a:solidFill>
              </a:rPr>
              <a:t>Physician Organizations</a:t>
            </a:r>
          </a:p>
        </p:txBody>
      </p:sp>
      <p:sp>
        <p:nvSpPr>
          <p:cNvPr id="15" name="Rounded Rectangle 14">
            <a:extLst>
              <a:ext uri="{FF2B5EF4-FFF2-40B4-BE49-F238E27FC236}">
                <a16:creationId xmlns:a16="http://schemas.microsoft.com/office/drawing/2014/main" id="{8CDED66E-5640-4C5A-AD1B-5CEF0A957D9B}"/>
              </a:ext>
            </a:extLst>
          </p:cNvPr>
          <p:cNvSpPr/>
          <p:nvPr/>
        </p:nvSpPr>
        <p:spPr>
          <a:xfrm>
            <a:off x="4038600" y="5334000"/>
            <a:ext cx="1447800" cy="914400"/>
          </a:xfrm>
          <a:prstGeom prst="roundRect">
            <a:avLst/>
          </a:prstGeom>
          <a:solidFill>
            <a:srgbClr val="0099A8"/>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300" dirty="0">
                <a:solidFill>
                  <a:schemeClr val="tx1"/>
                </a:solidFill>
              </a:rPr>
              <a:t>Integrated Delivery Network</a:t>
            </a:r>
          </a:p>
        </p:txBody>
      </p:sp>
      <p:sp>
        <p:nvSpPr>
          <p:cNvPr id="16" name="Rounded Rectangle 15">
            <a:extLst>
              <a:ext uri="{FF2B5EF4-FFF2-40B4-BE49-F238E27FC236}">
                <a16:creationId xmlns:a16="http://schemas.microsoft.com/office/drawing/2014/main" id="{96B69A68-3516-48B5-B03F-90C616E3F217}"/>
              </a:ext>
            </a:extLst>
          </p:cNvPr>
          <p:cNvSpPr/>
          <p:nvPr/>
        </p:nvSpPr>
        <p:spPr>
          <a:xfrm>
            <a:off x="5715000" y="1371600"/>
            <a:ext cx="1447800" cy="914400"/>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600" dirty="0">
                <a:solidFill>
                  <a:schemeClr val="bg1"/>
                </a:solidFill>
              </a:rPr>
              <a:t>Contracting</a:t>
            </a:r>
          </a:p>
        </p:txBody>
      </p:sp>
      <p:sp>
        <p:nvSpPr>
          <p:cNvPr id="17" name="Rounded Rectangle 16">
            <a:extLst>
              <a:ext uri="{FF2B5EF4-FFF2-40B4-BE49-F238E27FC236}">
                <a16:creationId xmlns:a16="http://schemas.microsoft.com/office/drawing/2014/main" id="{687D3838-F740-4BE3-A599-2FC3AAAA1503}"/>
              </a:ext>
            </a:extLst>
          </p:cNvPr>
          <p:cNvSpPr/>
          <p:nvPr/>
        </p:nvSpPr>
        <p:spPr>
          <a:xfrm>
            <a:off x="7391400" y="1371600"/>
            <a:ext cx="1447800" cy="914400"/>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600" dirty="0">
                <a:solidFill>
                  <a:schemeClr val="bg1"/>
                </a:solidFill>
              </a:rPr>
              <a:t>P4P Program</a:t>
            </a:r>
          </a:p>
        </p:txBody>
      </p:sp>
      <p:sp>
        <p:nvSpPr>
          <p:cNvPr id="18" name="Rounded Rectangle 17">
            <a:extLst>
              <a:ext uri="{FF2B5EF4-FFF2-40B4-BE49-F238E27FC236}">
                <a16:creationId xmlns:a16="http://schemas.microsoft.com/office/drawing/2014/main" id="{77BAF684-70E5-470F-ABD2-277ABF3DC43F}"/>
              </a:ext>
            </a:extLst>
          </p:cNvPr>
          <p:cNvSpPr/>
          <p:nvPr/>
        </p:nvSpPr>
        <p:spPr>
          <a:xfrm>
            <a:off x="5715000" y="2362200"/>
            <a:ext cx="1447800" cy="9144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300" dirty="0">
                <a:solidFill>
                  <a:schemeClr val="tx1"/>
                </a:solidFill>
              </a:rPr>
              <a:t>Fee-for-Service</a:t>
            </a:r>
          </a:p>
        </p:txBody>
      </p:sp>
      <p:sp>
        <p:nvSpPr>
          <p:cNvPr id="19" name="Rounded Rectangle 18">
            <a:extLst>
              <a:ext uri="{FF2B5EF4-FFF2-40B4-BE49-F238E27FC236}">
                <a16:creationId xmlns:a16="http://schemas.microsoft.com/office/drawing/2014/main" id="{F0FFB6B0-2FC2-4ADB-9416-5C8DCDE0DAF1}"/>
              </a:ext>
            </a:extLst>
          </p:cNvPr>
          <p:cNvSpPr/>
          <p:nvPr/>
        </p:nvSpPr>
        <p:spPr>
          <a:xfrm>
            <a:off x="5715000" y="3352800"/>
            <a:ext cx="1447800" cy="9144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300" dirty="0">
                <a:solidFill>
                  <a:schemeClr val="tx1"/>
                </a:solidFill>
              </a:rPr>
              <a:t>Performance based FFS</a:t>
            </a:r>
          </a:p>
        </p:txBody>
      </p:sp>
      <p:sp>
        <p:nvSpPr>
          <p:cNvPr id="20" name="Rounded Rectangle 19">
            <a:extLst>
              <a:ext uri="{FF2B5EF4-FFF2-40B4-BE49-F238E27FC236}">
                <a16:creationId xmlns:a16="http://schemas.microsoft.com/office/drawing/2014/main" id="{84891D0B-13CC-4329-9668-5EA8C98006DA}"/>
              </a:ext>
            </a:extLst>
          </p:cNvPr>
          <p:cNvSpPr/>
          <p:nvPr/>
        </p:nvSpPr>
        <p:spPr>
          <a:xfrm>
            <a:off x="5715000" y="4343400"/>
            <a:ext cx="1447800" cy="9144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300" dirty="0">
                <a:solidFill>
                  <a:schemeClr val="tx1"/>
                </a:solidFill>
              </a:rPr>
              <a:t>Shared Savings</a:t>
            </a:r>
          </a:p>
        </p:txBody>
      </p:sp>
      <p:sp>
        <p:nvSpPr>
          <p:cNvPr id="21" name="Rounded Rectangle 20">
            <a:extLst>
              <a:ext uri="{FF2B5EF4-FFF2-40B4-BE49-F238E27FC236}">
                <a16:creationId xmlns:a16="http://schemas.microsoft.com/office/drawing/2014/main" id="{0A19BF06-DA7E-443D-B4D1-AD7800DD2ECF}"/>
              </a:ext>
            </a:extLst>
          </p:cNvPr>
          <p:cNvSpPr/>
          <p:nvPr/>
        </p:nvSpPr>
        <p:spPr>
          <a:xfrm>
            <a:off x="5715000" y="5334000"/>
            <a:ext cx="1447800" cy="9144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300" dirty="0">
                <a:solidFill>
                  <a:schemeClr val="tx1"/>
                </a:solidFill>
              </a:rPr>
              <a:t>Shared Risk</a:t>
            </a:r>
          </a:p>
        </p:txBody>
      </p:sp>
      <p:sp>
        <p:nvSpPr>
          <p:cNvPr id="22" name="Rounded Rectangle 21">
            <a:extLst>
              <a:ext uri="{FF2B5EF4-FFF2-40B4-BE49-F238E27FC236}">
                <a16:creationId xmlns:a16="http://schemas.microsoft.com/office/drawing/2014/main" id="{A403D946-3156-463C-A7D0-3FB6139524BD}"/>
              </a:ext>
            </a:extLst>
          </p:cNvPr>
          <p:cNvSpPr/>
          <p:nvPr/>
        </p:nvSpPr>
        <p:spPr>
          <a:xfrm>
            <a:off x="7391400" y="2362200"/>
            <a:ext cx="1447800" cy="9144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300" dirty="0">
                <a:solidFill>
                  <a:schemeClr val="tx1"/>
                </a:solidFill>
              </a:rPr>
              <a:t>Pay for Infrastructure</a:t>
            </a:r>
          </a:p>
        </p:txBody>
      </p:sp>
      <p:sp>
        <p:nvSpPr>
          <p:cNvPr id="23" name="Rounded Rectangle 22">
            <a:extLst>
              <a:ext uri="{FF2B5EF4-FFF2-40B4-BE49-F238E27FC236}">
                <a16:creationId xmlns:a16="http://schemas.microsoft.com/office/drawing/2014/main" id="{25AE1D3A-A521-4371-B284-9824136B2ECC}"/>
              </a:ext>
            </a:extLst>
          </p:cNvPr>
          <p:cNvSpPr/>
          <p:nvPr/>
        </p:nvSpPr>
        <p:spPr>
          <a:xfrm>
            <a:off x="7391400" y="3352800"/>
            <a:ext cx="1447800" cy="9144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300" dirty="0">
                <a:solidFill>
                  <a:schemeClr val="tx1"/>
                </a:solidFill>
              </a:rPr>
              <a:t>Pay for Activity</a:t>
            </a:r>
          </a:p>
        </p:txBody>
      </p:sp>
      <p:sp>
        <p:nvSpPr>
          <p:cNvPr id="24" name="Rounded Rectangle 23">
            <a:extLst>
              <a:ext uri="{FF2B5EF4-FFF2-40B4-BE49-F238E27FC236}">
                <a16:creationId xmlns:a16="http://schemas.microsoft.com/office/drawing/2014/main" id="{064AC7E4-2E9D-4988-BA17-6E405DD00B60}"/>
              </a:ext>
            </a:extLst>
          </p:cNvPr>
          <p:cNvSpPr/>
          <p:nvPr/>
        </p:nvSpPr>
        <p:spPr>
          <a:xfrm>
            <a:off x="7391400" y="4343400"/>
            <a:ext cx="1447800" cy="9144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300" dirty="0">
                <a:solidFill>
                  <a:schemeClr val="tx1"/>
                </a:solidFill>
              </a:rPr>
              <a:t>Pay for Process/ Reporting</a:t>
            </a:r>
          </a:p>
        </p:txBody>
      </p:sp>
      <p:sp>
        <p:nvSpPr>
          <p:cNvPr id="25" name="Rounded Rectangle 24">
            <a:extLst>
              <a:ext uri="{FF2B5EF4-FFF2-40B4-BE49-F238E27FC236}">
                <a16:creationId xmlns:a16="http://schemas.microsoft.com/office/drawing/2014/main" id="{F1D68EC3-5070-477D-B1F0-4797A7D3346C}"/>
              </a:ext>
            </a:extLst>
          </p:cNvPr>
          <p:cNvSpPr/>
          <p:nvPr/>
        </p:nvSpPr>
        <p:spPr>
          <a:xfrm>
            <a:off x="7391400" y="5334000"/>
            <a:ext cx="1447800" cy="9144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nchor="ctr"/>
          <a:lstStyle/>
          <a:p>
            <a:pPr algn="ctr">
              <a:defRPr/>
            </a:pPr>
            <a:r>
              <a:rPr lang="en-US" sz="1300" dirty="0">
                <a:solidFill>
                  <a:schemeClr val="tx1"/>
                </a:solidFill>
              </a:rPr>
              <a:t>Pay for Outcomes</a:t>
            </a:r>
          </a:p>
        </p:txBody>
      </p:sp>
      <p:sp>
        <p:nvSpPr>
          <p:cNvPr id="46083" name="Slide Number Placeholder 2">
            <a:extLst>
              <a:ext uri="{FF2B5EF4-FFF2-40B4-BE49-F238E27FC236}">
                <a16:creationId xmlns:a16="http://schemas.microsoft.com/office/drawing/2014/main" id="{74E78FA0-B984-4C38-ABB9-8283BD096E07}"/>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fld id="{0BD55911-A7A1-465C-9746-D4A049E9E6D7}" type="slidenum">
              <a:rPr lang="en-US" altLang="en-US" sz="900">
                <a:solidFill>
                  <a:schemeClr val="bg1"/>
                </a:solidFill>
              </a:rPr>
              <a:pPr eaLnBrk="1" hangingPunct="1">
                <a:spcAft>
                  <a:spcPct val="0"/>
                </a:spcAft>
                <a:buClrTx/>
                <a:buSzTx/>
                <a:buFontTx/>
                <a:buNone/>
              </a:pPr>
              <a:t>10</a:t>
            </a:fld>
            <a:endParaRPr lang="en-US" altLang="en-US" sz="900">
              <a:solidFill>
                <a:schemeClr val="bg1"/>
              </a:solidFill>
            </a:endParaRPr>
          </a:p>
        </p:txBody>
      </p:sp>
      <p:sp>
        <p:nvSpPr>
          <p:cNvPr id="46082" name="Footer Placeholder 1">
            <a:extLst>
              <a:ext uri="{FF2B5EF4-FFF2-40B4-BE49-F238E27FC236}">
                <a16:creationId xmlns:a16="http://schemas.microsoft.com/office/drawing/2014/main" id="{A3238A81-FC48-4D0F-8E72-52CB5F25B91A}"/>
              </a:ext>
            </a:extLst>
          </p:cNvPr>
          <p:cNvSpPr>
            <a:spLocks noGrp="1"/>
          </p:cNvSpPr>
          <p:nvPr>
            <p:ph type="ftr"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r>
              <a:rPr lang="en-US" altLang="en-US" sz="900">
                <a:solidFill>
                  <a:schemeClr val="bg1"/>
                </a:solidFill>
              </a:rPr>
              <a:t>Copyright © 2014 Integrated Healthcare Association. All rights reserved.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Title 3">
            <a:extLst>
              <a:ext uri="{FF2B5EF4-FFF2-40B4-BE49-F238E27FC236}">
                <a16:creationId xmlns:a16="http://schemas.microsoft.com/office/drawing/2014/main" id="{41298F7B-BEEA-4B88-8508-B3424659D94B}"/>
              </a:ext>
            </a:extLst>
          </p:cNvPr>
          <p:cNvSpPr>
            <a:spLocks noGrp="1"/>
          </p:cNvSpPr>
          <p:nvPr>
            <p:ph type="title"/>
          </p:nvPr>
        </p:nvSpPr>
        <p:spPr/>
        <p:txBody>
          <a:bodyPr/>
          <a:lstStyle/>
          <a:p>
            <a:pPr eaLnBrk="1" hangingPunct="1"/>
            <a:r>
              <a:rPr lang="en-US" altLang="en-US" sz="2800" b="1">
                <a:ln>
                  <a:noFill/>
                </a:ln>
                <a:solidFill>
                  <a:srgbClr val="262626"/>
                </a:solidFill>
              </a:rPr>
              <a:t>Alternate Approach</a:t>
            </a:r>
          </a:p>
        </p:txBody>
      </p:sp>
      <p:sp>
        <p:nvSpPr>
          <p:cNvPr id="47109" name="Content Placeholder 4">
            <a:extLst>
              <a:ext uri="{FF2B5EF4-FFF2-40B4-BE49-F238E27FC236}">
                <a16:creationId xmlns:a16="http://schemas.microsoft.com/office/drawing/2014/main" id="{FDEC020C-153D-4A22-ADB4-81F9C089E44C}"/>
              </a:ext>
            </a:extLst>
          </p:cNvPr>
          <p:cNvSpPr>
            <a:spLocks noGrp="1"/>
          </p:cNvSpPr>
          <p:nvPr>
            <p:ph sz="quarter" idx="12"/>
          </p:nvPr>
        </p:nvSpPr>
        <p:spPr>
          <a:xfrm>
            <a:off x="381000" y="1257300"/>
            <a:ext cx="8382000" cy="4953000"/>
          </a:xfrm>
        </p:spPr>
        <p:txBody>
          <a:bodyPr/>
          <a:lstStyle/>
          <a:p>
            <a:pPr eaLnBrk="1" hangingPunct="1">
              <a:buClr>
                <a:srgbClr val="E77C25"/>
              </a:buClr>
            </a:pPr>
            <a:r>
              <a:rPr lang="en-US" altLang="en-US">
                <a:solidFill>
                  <a:srgbClr val="0D0D0D"/>
                </a:solidFill>
              </a:rPr>
              <a:t>P4P program that operates at the level of Medi-Cal MC plans</a:t>
            </a:r>
          </a:p>
          <a:p>
            <a:pPr eaLnBrk="1" hangingPunct="1">
              <a:buClr>
                <a:srgbClr val="E77C25"/>
              </a:buClr>
            </a:pPr>
            <a:r>
              <a:rPr lang="en-US" altLang="en-US">
                <a:solidFill>
                  <a:srgbClr val="0D0D0D"/>
                </a:solidFill>
              </a:rPr>
              <a:t>Incentive pool could be funded a number of different ways:</a:t>
            </a:r>
          </a:p>
          <a:p>
            <a:pPr lvl="2" eaLnBrk="1" hangingPunct="1">
              <a:buClr>
                <a:srgbClr val="E77C25"/>
              </a:buClr>
            </a:pPr>
            <a:r>
              <a:rPr lang="en-US" altLang="en-US">
                <a:solidFill>
                  <a:srgbClr val="0D0D0D"/>
                </a:solidFill>
              </a:rPr>
              <a:t>Using downstream savings from reduced utilization</a:t>
            </a:r>
          </a:p>
          <a:p>
            <a:pPr lvl="2" eaLnBrk="1" hangingPunct="1">
              <a:buClr>
                <a:srgbClr val="E77C25"/>
              </a:buClr>
            </a:pPr>
            <a:r>
              <a:rPr lang="en-US" altLang="en-US">
                <a:solidFill>
                  <a:srgbClr val="0D0D0D"/>
                </a:solidFill>
              </a:rPr>
              <a:t>Earmarking future capitation rate increases</a:t>
            </a:r>
          </a:p>
          <a:p>
            <a:pPr lvl="2" eaLnBrk="1" hangingPunct="1">
              <a:buClr>
                <a:srgbClr val="E77C25"/>
              </a:buClr>
            </a:pPr>
            <a:r>
              <a:rPr lang="en-US" altLang="en-US">
                <a:solidFill>
                  <a:srgbClr val="0D0D0D"/>
                </a:solidFill>
              </a:rPr>
              <a:t>Allocating a performance-based % of capitation payments</a:t>
            </a:r>
          </a:p>
          <a:p>
            <a:pPr eaLnBrk="1" hangingPunct="1">
              <a:buClr>
                <a:srgbClr val="E77C25"/>
              </a:buClr>
            </a:pPr>
            <a:r>
              <a:rPr lang="en-US" altLang="en-US">
                <a:solidFill>
                  <a:srgbClr val="0D0D0D"/>
                </a:solidFill>
              </a:rPr>
              <a:t>Incentives can be structured to focus on quality (attainment, improvement, or some combination), total cost of care, and resource use</a:t>
            </a:r>
          </a:p>
          <a:p>
            <a:pPr eaLnBrk="1" hangingPunct="1">
              <a:buClr>
                <a:srgbClr val="E77C25"/>
              </a:buClr>
            </a:pPr>
            <a:r>
              <a:rPr lang="en-US" altLang="en-US">
                <a:solidFill>
                  <a:srgbClr val="0D0D0D"/>
                </a:solidFill>
              </a:rPr>
              <a:t>Incentives would be distributed based on health plan performance</a:t>
            </a:r>
          </a:p>
          <a:p>
            <a:pPr eaLnBrk="1" hangingPunct="1">
              <a:buClr>
                <a:srgbClr val="E77C25"/>
              </a:buClr>
            </a:pPr>
            <a:r>
              <a:rPr lang="en-US" altLang="en-US">
                <a:solidFill>
                  <a:srgbClr val="0D0D0D"/>
                </a:solidFill>
              </a:rPr>
              <a:t>Examples: </a:t>
            </a:r>
          </a:p>
          <a:p>
            <a:pPr lvl="2" eaLnBrk="1" hangingPunct="1">
              <a:buClr>
                <a:srgbClr val="E77C25"/>
              </a:buClr>
            </a:pPr>
            <a:r>
              <a:rPr lang="en-US" altLang="en-US">
                <a:solidFill>
                  <a:srgbClr val="0D0D0D"/>
                </a:solidFill>
              </a:rPr>
              <a:t>IHA’s Value Based P4P Model for Full-Risk Medical Groups &amp; IPAs</a:t>
            </a:r>
          </a:p>
          <a:p>
            <a:pPr lvl="2" eaLnBrk="1" hangingPunct="1">
              <a:buClr>
                <a:srgbClr val="E77C25"/>
              </a:buClr>
            </a:pPr>
            <a:r>
              <a:rPr lang="en-US" altLang="en-US">
                <a:solidFill>
                  <a:srgbClr val="0D0D0D"/>
                </a:solidFill>
              </a:rPr>
              <a:t>Medicaid programs in Kansas, New York, and Pennsylvania </a:t>
            </a:r>
          </a:p>
          <a:p>
            <a:pPr eaLnBrk="1" hangingPunct="1">
              <a:buClr>
                <a:srgbClr val="E77C25"/>
              </a:buClr>
            </a:pPr>
            <a:endParaRPr lang="en-US" altLang="en-US">
              <a:solidFill>
                <a:srgbClr val="0D0D0D"/>
              </a:solidFill>
            </a:endParaRPr>
          </a:p>
        </p:txBody>
      </p:sp>
      <p:sp>
        <p:nvSpPr>
          <p:cNvPr id="47107" name="Slide Number Placeholder 2">
            <a:extLst>
              <a:ext uri="{FF2B5EF4-FFF2-40B4-BE49-F238E27FC236}">
                <a16:creationId xmlns:a16="http://schemas.microsoft.com/office/drawing/2014/main" id="{ED8F367B-6F2A-44AC-B96C-38261F1A0C5E}"/>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fld id="{8EB46E7F-6BB0-41C0-9C35-F8F499906752}" type="slidenum">
              <a:rPr lang="en-US" altLang="en-US" sz="900">
                <a:solidFill>
                  <a:schemeClr val="bg1"/>
                </a:solidFill>
              </a:rPr>
              <a:pPr eaLnBrk="1" hangingPunct="1">
                <a:spcAft>
                  <a:spcPct val="0"/>
                </a:spcAft>
                <a:buClrTx/>
                <a:buSzTx/>
                <a:buFontTx/>
                <a:buNone/>
              </a:pPr>
              <a:t>11</a:t>
            </a:fld>
            <a:endParaRPr lang="en-US" altLang="en-US" sz="900">
              <a:solidFill>
                <a:schemeClr val="bg1"/>
              </a:solidFill>
            </a:endParaRPr>
          </a:p>
        </p:txBody>
      </p:sp>
      <p:sp>
        <p:nvSpPr>
          <p:cNvPr id="47106" name="Footer Placeholder 1">
            <a:extLst>
              <a:ext uri="{FF2B5EF4-FFF2-40B4-BE49-F238E27FC236}">
                <a16:creationId xmlns:a16="http://schemas.microsoft.com/office/drawing/2014/main" id="{201AEA91-D845-4F02-9E1B-4AA7B9BFE57B}"/>
              </a:ext>
            </a:extLst>
          </p:cNvPr>
          <p:cNvSpPr>
            <a:spLocks noGrp="1"/>
          </p:cNvSpPr>
          <p:nvPr>
            <p:ph type="ftr"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r>
              <a:rPr lang="en-US" altLang="en-US" sz="900">
                <a:solidFill>
                  <a:schemeClr val="bg1"/>
                </a:solidFill>
              </a:rPr>
              <a:t>Copyright © 2014 Integrated Healthcare Association. All rights reserved.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51D12-4136-4A39-8A51-45F2C4E05C2C}"/>
              </a:ext>
            </a:extLst>
          </p:cNvPr>
          <p:cNvSpPr>
            <a:spLocks noGrp="1"/>
          </p:cNvSpPr>
          <p:nvPr>
            <p:ph type="title"/>
          </p:nvPr>
        </p:nvSpPr>
        <p:spPr>
          <a:xfrm>
            <a:off x="228600" y="152400"/>
            <a:ext cx="8763000" cy="838200"/>
          </a:xfrm>
        </p:spPr>
        <p:txBody>
          <a:bodyPr/>
          <a:lstStyle/>
          <a:p>
            <a:pPr>
              <a:defRPr/>
            </a:pPr>
            <a:r>
              <a:rPr lang="en-US" sz="3400" dirty="0">
                <a:ea typeface="+mj-ea"/>
              </a:rPr>
              <a:t>Straw Proposal #4: Depression Care Management</a:t>
            </a:r>
          </a:p>
        </p:txBody>
      </p:sp>
      <p:sp>
        <p:nvSpPr>
          <p:cNvPr id="48131" name="Slide Number Placeholder 3">
            <a:extLst>
              <a:ext uri="{FF2B5EF4-FFF2-40B4-BE49-F238E27FC236}">
                <a16:creationId xmlns:a16="http://schemas.microsoft.com/office/drawing/2014/main" id="{AAD30E3A-E346-485D-B8F9-332AA54B449C}"/>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49BD5BB5-E9E7-4E67-9997-CC79F52AA2C5}" type="slidenum">
              <a:rPr lang="en-US" altLang="en-US" sz="1400">
                <a:solidFill>
                  <a:srgbClr val="7498BF"/>
                </a:solidFill>
              </a:rPr>
              <a:pPr eaLnBrk="1" hangingPunct="1">
                <a:spcBef>
                  <a:spcPct val="0"/>
                </a:spcBef>
                <a:buClrTx/>
                <a:buFontTx/>
                <a:buNone/>
              </a:pPr>
              <a:t>12</a:t>
            </a:fld>
            <a:endParaRPr lang="en-US" altLang="en-US" sz="1400">
              <a:solidFill>
                <a:srgbClr val="7498BF"/>
              </a:solidFill>
            </a:endParaRPr>
          </a:p>
        </p:txBody>
      </p:sp>
      <p:graphicFrame>
        <p:nvGraphicFramePr>
          <p:cNvPr id="5" name="Content Placeholder 7" descr="Structural Elements&#10;Description&#10;Target Population&#10;Adults with diagnosis of major depression or dysthymia and score of &gt; 10 on PHQ-9&#10;Target Providers&#10;Primary care teams: care managers, consulting psychiatrist, PCPs&#10;Incentive Approach&#10;Plan pays PMPM to integrate care management of clinical depression into primary care clinics&#10;Quality Approach&#10;Tightly structured care plans based on evidence-based guidelines&#10;50% of payment based on quality indicators&#10;Continuous monitoring of PHQ-9&#10;Expected outcomes&#10;Improved PHQ-9 scores; annual cost savings &gt; $1,000 per member&#10;DHCS Role&#10;Fund training of the care teams&#10;Alignment with Other DHCS Initiatives&#10;Health homes, patient-centered medical homes&#10;Example(s)&#10;•&#10;IMPACT collaborative care model of depression management&#10;•&#10;WA Mental Health Integration Program; MN DIAMOND initiative">
            <a:extLst>
              <a:ext uri="{FF2B5EF4-FFF2-40B4-BE49-F238E27FC236}">
                <a16:creationId xmlns:a16="http://schemas.microsoft.com/office/drawing/2014/main" id="{21F4F404-72BB-4576-9B19-A9913F4DE055}"/>
              </a:ext>
            </a:extLst>
          </p:cNvPr>
          <p:cNvGraphicFramePr>
            <a:graphicFrameLocks noGrp="1"/>
          </p:cNvGraphicFramePr>
          <p:nvPr>
            <p:extLst>
              <p:ext uri="{D42A27DB-BD31-4B8C-83A1-F6EECF244321}">
                <p14:modId xmlns:p14="http://schemas.microsoft.com/office/powerpoint/2010/main" val="1514516814"/>
              </p:ext>
            </p:extLst>
          </p:nvPr>
        </p:nvGraphicFramePr>
        <p:xfrm>
          <a:off x="0" y="1193800"/>
          <a:ext cx="9144000" cy="5715011"/>
        </p:xfrm>
        <a:graphic>
          <a:graphicData uri="http://schemas.openxmlformats.org/drawingml/2006/table">
            <a:tbl>
              <a:tblPr firstRow="1"/>
              <a:tblGrid>
                <a:gridCol w="2411413">
                  <a:extLst>
                    <a:ext uri="{9D8B030D-6E8A-4147-A177-3AD203B41FA5}">
                      <a16:colId xmlns:a16="http://schemas.microsoft.com/office/drawing/2014/main" val="20000"/>
                    </a:ext>
                  </a:extLst>
                </a:gridCol>
                <a:gridCol w="6732587">
                  <a:extLst>
                    <a:ext uri="{9D8B030D-6E8A-4147-A177-3AD203B41FA5}">
                      <a16:colId xmlns:a16="http://schemas.microsoft.com/office/drawing/2014/main" val="20001"/>
                    </a:ext>
                  </a:extLst>
                </a:gridCol>
              </a:tblGrid>
              <a:tr h="396230">
                <a:tc>
                  <a:txBody>
                    <a:bodyPr/>
                    <a:lstStyle/>
                    <a:p>
                      <a:pPr marL="0" marR="0" lvl="0" indent="0" algn="ctr" defTabSz="914400" rtl="0" eaLnBrk="1" fontAlgn="base" latinLnBrk="0" hangingPunct="1">
                        <a:lnSpc>
                          <a:spcPct val="100000"/>
                        </a:lnSpc>
                        <a:spcBef>
                          <a:spcPts val="200"/>
                        </a:spcBef>
                        <a:spcAft>
                          <a:spcPts val="200"/>
                        </a:spcAft>
                        <a:buClrTx/>
                        <a:buSzTx/>
                        <a:buFontTx/>
                        <a:buNone/>
                        <a:tabLst/>
                      </a:pPr>
                      <a:r>
                        <a:rPr kumimoji="0" lang="en-US" sz="2000" b="1" i="0" u="none" strike="noStrike" cap="none" normalizeH="0" baseline="0" dirty="0">
                          <a:ln>
                            <a:noFill/>
                          </a:ln>
                          <a:solidFill>
                            <a:schemeClr val="tx1"/>
                          </a:solidFill>
                          <a:effectLst/>
                          <a:latin typeface="Calibri" pitchFamily="34" charset="0"/>
                          <a:ea typeface="MS PGothic" pitchFamily="34" charset="-128"/>
                          <a:cs typeface="Calibri" pitchFamily="34" charset="0"/>
                        </a:rPr>
                        <a:t>Structural Elements</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200"/>
                        </a:spcBef>
                        <a:spcAft>
                          <a:spcPts val="200"/>
                        </a:spcAft>
                        <a:buClrTx/>
                        <a:buSzTx/>
                        <a:buFontTx/>
                        <a:buNone/>
                        <a:tabLst/>
                      </a:pPr>
                      <a:r>
                        <a:rPr kumimoji="0" lang="en-US" sz="2000" b="1" i="0" u="none" strike="noStrike" cap="none" normalizeH="0" baseline="0" dirty="0">
                          <a:ln>
                            <a:noFill/>
                          </a:ln>
                          <a:solidFill>
                            <a:schemeClr val="tx1"/>
                          </a:solidFill>
                          <a:effectLst/>
                          <a:latin typeface="Calibri" pitchFamily="34" charset="0"/>
                          <a:ea typeface="MS PGothic" pitchFamily="34" charset="-128"/>
                          <a:cs typeface="Calibri" pitchFamily="34" charset="0"/>
                        </a:rPr>
                        <a:t>Description</a:t>
                      </a:r>
                    </a:p>
                  </a:txBody>
                  <a:tcPr marT="45716" marB="4571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55816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Target Population</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Adults with diagnosis of major depression or dysthymia and score of &gt; 10 on PHQ-9</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1"/>
                  </a:ext>
                </a:extLst>
              </a:tr>
              <a:tr h="533358">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Target Providers</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Primary care teams: care managers, consulting psychiatrist, PCPs</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2"/>
                  </a:ext>
                </a:extLst>
              </a:tr>
              <a:tr h="60955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Incentive Approach </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111125" marR="0" lvl="0" indent="0" algn="l" defTabSz="914400" rtl="0" eaLnBrk="1" fontAlgn="base" latinLnBrk="0" hangingPunct="1">
                        <a:lnSpc>
                          <a:spcPct val="100000"/>
                        </a:lnSpc>
                        <a:spcBef>
                          <a:spcPts val="200"/>
                        </a:spcBef>
                        <a:spcAft>
                          <a:spcPts val="10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Plan pays PMPM to integrate care management of clinical depression into primary care clinics</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3"/>
                  </a:ext>
                </a:extLst>
              </a:tr>
              <a:tr h="1015986">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Quality Approach</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mj-lt"/>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Tightly structured care plans based on evidence-based guidelines</a:t>
                      </a:r>
                    </a:p>
                    <a:p>
                      <a:pPr marL="53975" marR="0" lvl="0" indent="0" algn="l" defTabSz="914400" rtl="0" eaLnBrk="1" fontAlgn="base" latinLnBrk="0" hangingPunct="1">
                        <a:lnSpc>
                          <a:spcPct val="100000"/>
                        </a:lnSpc>
                        <a:spcBef>
                          <a:spcPts val="200"/>
                        </a:spcBef>
                        <a:spcAft>
                          <a:spcPts val="200"/>
                        </a:spcAft>
                        <a:buClrTx/>
                        <a:buSzTx/>
                        <a:buFont typeface="+mj-lt"/>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50% of payment based on quality indicators</a:t>
                      </a:r>
                    </a:p>
                    <a:p>
                      <a:pPr marL="53975" marR="0" lvl="0" indent="0" algn="l" defTabSz="914400" rtl="0" eaLnBrk="1" fontAlgn="base" latinLnBrk="0" hangingPunct="1">
                        <a:lnSpc>
                          <a:spcPct val="100000"/>
                        </a:lnSpc>
                        <a:spcBef>
                          <a:spcPts val="200"/>
                        </a:spcBef>
                        <a:spcAft>
                          <a:spcPts val="200"/>
                        </a:spcAft>
                        <a:buClrTx/>
                        <a:buSzTx/>
                        <a:buFont typeface="+mj-lt"/>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Continuous monitoring of PHQ-9</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4"/>
                  </a:ext>
                </a:extLst>
              </a:tr>
              <a:tr h="609553">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Expected outcomes</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Improved PHQ-9 scores; annual cost savings &gt; $1,000 per member</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5"/>
                  </a:ext>
                </a:extLst>
              </a:tr>
              <a:tr h="544471">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DHCS Role</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Fund training of the care teams</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6"/>
                  </a:ext>
                </a:extLst>
              </a:tr>
              <a:tr h="723844">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Alignment with Other DHCS Initiatives </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Health homes, patient-centered medical homes</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7"/>
                  </a:ext>
                </a:extLst>
              </a:tr>
              <a:tr h="723844">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Example(s)</a:t>
                      </a:r>
                    </a:p>
                  </a:txBody>
                  <a:tcPr marL="9525" marR="9525" marT="9524"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339725" marR="0" lvl="0" indent="-285750" algn="l" defTabSz="914400" rtl="0" eaLnBrk="1" fontAlgn="base" latinLnBrk="0" hangingPunct="1">
                        <a:lnSpc>
                          <a:spcPct val="100000"/>
                        </a:lnSpc>
                        <a:spcBef>
                          <a:spcPts val="200"/>
                        </a:spcBef>
                        <a:spcAft>
                          <a:spcPts val="200"/>
                        </a:spcAft>
                        <a:buClrTx/>
                        <a:buSzTx/>
                        <a:buFont typeface="Arial" pitchFamily="34" charset="0"/>
                        <a:buChar char="•"/>
                        <a:tabLst/>
                      </a:pPr>
                      <a:r>
                        <a:rPr kumimoji="0" lang="en-US" sz="1800" b="0" i="1" u="none" strike="noStrike" cap="none" normalizeH="0" baseline="0" dirty="0">
                          <a:ln>
                            <a:noFill/>
                          </a:ln>
                          <a:solidFill>
                            <a:schemeClr val="tx1"/>
                          </a:solidFill>
                          <a:effectLst/>
                          <a:latin typeface="Calibri" pitchFamily="34" charset="0"/>
                          <a:ea typeface="MS PGothic" pitchFamily="34" charset="-128"/>
                        </a:rPr>
                        <a:t>IMPACT collaborative care model of depression management</a:t>
                      </a:r>
                    </a:p>
                    <a:p>
                      <a:pPr marL="339725" marR="0" lvl="0" indent="-285750" algn="l" defTabSz="914400" rtl="0" eaLnBrk="1" fontAlgn="base" latinLnBrk="0" hangingPunct="1">
                        <a:lnSpc>
                          <a:spcPct val="100000"/>
                        </a:lnSpc>
                        <a:spcBef>
                          <a:spcPts val="200"/>
                        </a:spcBef>
                        <a:spcAft>
                          <a:spcPts val="200"/>
                        </a:spcAft>
                        <a:buClrTx/>
                        <a:buSzTx/>
                        <a:buFont typeface="Arial" pitchFamily="34" charset="0"/>
                        <a:buChar char="•"/>
                        <a:tabLst/>
                      </a:pPr>
                      <a:r>
                        <a:rPr kumimoji="0" lang="en-US" sz="1800" b="0" i="1" u="none" strike="noStrike" cap="none" normalizeH="0" baseline="0" dirty="0">
                          <a:ln>
                            <a:noFill/>
                          </a:ln>
                          <a:solidFill>
                            <a:schemeClr val="tx1"/>
                          </a:solidFill>
                          <a:effectLst/>
                          <a:latin typeface="Calibri" pitchFamily="34" charset="0"/>
                          <a:ea typeface="MS PGothic" pitchFamily="34" charset="-128"/>
                        </a:rPr>
                        <a:t>WA Mental Health Integration Program; MN DIAMOND initiative</a:t>
                      </a:r>
                    </a:p>
                  </a:txBody>
                  <a:tcPr marT="45716" marB="45716"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8"/>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CC079-FF1D-49E3-96F7-709C5F4AAC6D}"/>
              </a:ext>
            </a:extLst>
          </p:cNvPr>
          <p:cNvSpPr>
            <a:spLocks noGrp="1"/>
          </p:cNvSpPr>
          <p:nvPr>
            <p:ph type="title"/>
          </p:nvPr>
        </p:nvSpPr>
        <p:spPr/>
        <p:txBody>
          <a:bodyPr/>
          <a:lstStyle/>
          <a:p>
            <a:pPr>
              <a:defRPr/>
            </a:pPr>
            <a:r>
              <a:rPr lang="en-US" dirty="0">
                <a:ea typeface="+mj-ea"/>
              </a:rPr>
              <a:t>Care Model</a:t>
            </a:r>
            <a:r>
              <a:rPr lang="en-US" dirty="0">
                <a:solidFill>
                  <a:schemeClr val="tx1"/>
                </a:solidFill>
                <a:ea typeface="+mj-ea"/>
              </a:rPr>
              <a:t>.</a:t>
            </a:r>
          </a:p>
        </p:txBody>
      </p:sp>
      <p:sp>
        <p:nvSpPr>
          <p:cNvPr id="49155" name="Content Placeholder 2">
            <a:extLst>
              <a:ext uri="{FF2B5EF4-FFF2-40B4-BE49-F238E27FC236}">
                <a16:creationId xmlns:a16="http://schemas.microsoft.com/office/drawing/2014/main" id="{AC31D1BE-809B-4C55-B82B-BDCE174966F0}"/>
              </a:ext>
            </a:extLst>
          </p:cNvPr>
          <p:cNvSpPr>
            <a:spLocks noGrp="1"/>
          </p:cNvSpPr>
          <p:nvPr>
            <p:ph idx="1"/>
          </p:nvPr>
        </p:nvSpPr>
        <p:spPr>
          <a:xfrm>
            <a:off x="457200" y="1214438"/>
            <a:ext cx="8229600" cy="5145087"/>
          </a:xfrm>
        </p:spPr>
        <p:txBody>
          <a:bodyPr/>
          <a:lstStyle/>
          <a:p>
            <a:r>
              <a:rPr lang="en-US" altLang="en-US"/>
              <a:t>Primary care practice responsible for six core collaborative care components:</a:t>
            </a:r>
          </a:p>
          <a:p>
            <a:pPr lvl="1"/>
            <a:r>
              <a:rPr lang="en-US" altLang="en-US" b="1"/>
              <a:t>Care manager </a:t>
            </a:r>
            <a:r>
              <a:rPr lang="en-US" altLang="en-US"/>
              <a:t>to work with patients weekly, complete PHQ and discuss treatment effectiveness and barriers</a:t>
            </a:r>
          </a:p>
          <a:p>
            <a:pPr lvl="1"/>
            <a:r>
              <a:rPr lang="en-US" altLang="en-US" b="1"/>
              <a:t>Consulting psychiatrist </a:t>
            </a:r>
            <a:r>
              <a:rPr lang="en-US" altLang="en-US"/>
              <a:t>to meet weekly with care manager to review caseload and provide clinical support </a:t>
            </a:r>
          </a:p>
          <a:p>
            <a:pPr lvl="1"/>
            <a:r>
              <a:rPr lang="en-US" altLang="en-US" b="1"/>
              <a:t>Evidence-based guidelines </a:t>
            </a:r>
            <a:r>
              <a:rPr lang="en-US" altLang="en-US"/>
              <a:t>to steer care plans</a:t>
            </a:r>
            <a:endParaRPr lang="en-US" altLang="en-US" b="1"/>
          </a:p>
          <a:p>
            <a:pPr lvl="1"/>
            <a:r>
              <a:rPr lang="en-US" altLang="en-US" b="1"/>
              <a:t>Stepped-care approach </a:t>
            </a:r>
            <a:r>
              <a:rPr lang="en-US" altLang="en-US"/>
              <a:t>to intensify therapeutics</a:t>
            </a:r>
            <a:endParaRPr lang="en-US" altLang="en-US" b="1"/>
          </a:p>
          <a:p>
            <a:pPr lvl="1"/>
            <a:r>
              <a:rPr lang="en-US" altLang="en-US" b="1"/>
              <a:t>Patient registry </a:t>
            </a:r>
            <a:r>
              <a:rPr lang="en-US" altLang="en-US"/>
              <a:t>to track patient medication, treatment adjustments, and behavioral interaction</a:t>
            </a:r>
            <a:endParaRPr lang="en-US" altLang="en-US" b="1"/>
          </a:p>
          <a:p>
            <a:pPr lvl="1"/>
            <a:r>
              <a:rPr lang="en-US" altLang="en-US" b="1"/>
              <a:t>Relapse prevention plan </a:t>
            </a:r>
            <a:r>
              <a:rPr lang="en-US" altLang="en-US"/>
              <a:t>provides maintenance plan and helps patients identify signs of relapse</a:t>
            </a:r>
          </a:p>
          <a:p>
            <a:endParaRPr lang="en-US" altLang="en-US"/>
          </a:p>
        </p:txBody>
      </p:sp>
      <p:sp>
        <p:nvSpPr>
          <p:cNvPr id="49156" name="Slide Number Placeholder 3">
            <a:extLst>
              <a:ext uri="{FF2B5EF4-FFF2-40B4-BE49-F238E27FC236}">
                <a16:creationId xmlns:a16="http://schemas.microsoft.com/office/drawing/2014/main" id="{FF9A5C40-00FB-4943-B0FD-9104C8EA26B0}"/>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C704779B-B6A7-49DD-8AC3-148FFDE58229}" type="slidenum">
              <a:rPr lang="en-US" altLang="en-US" sz="1400">
                <a:solidFill>
                  <a:srgbClr val="7498BF"/>
                </a:solidFill>
              </a:rPr>
              <a:pPr eaLnBrk="1" hangingPunct="1">
                <a:spcBef>
                  <a:spcPct val="0"/>
                </a:spcBef>
                <a:buClrTx/>
                <a:buFontTx/>
                <a:buNone/>
              </a:pPr>
              <a:t>13</a:t>
            </a:fld>
            <a:endParaRPr lang="en-US" altLang="en-US" sz="1400">
              <a:solidFill>
                <a:srgbClr val="7498B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F3B38-292E-454E-9E4F-E3F76B2F2AE9}"/>
              </a:ext>
            </a:extLst>
          </p:cNvPr>
          <p:cNvSpPr>
            <a:spLocks noGrp="1"/>
          </p:cNvSpPr>
          <p:nvPr>
            <p:ph type="title"/>
          </p:nvPr>
        </p:nvSpPr>
        <p:spPr/>
        <p:txBody>
          <a:bodyPr/>
          <a:lstStyle/>
          <a:p>
            <a:pPr>
              <a:defRPr/>
            </a:pPr>
            <a:r>
              <a:rPr lang="en-US" dirty="0">
                <a:ea typeface="+mj-ea"/>
              </a:rPr>
              <a:t>Payment Model</a:t>
            </a:r>
            <a:r>
              <a:rPr lang="en-US" dirty="0">
                <a:solidFill>
                  <a:schemeClr val="tx1"/>
                </a:solidFill>
                <a:ea typeface="+mj-ea"/>
              </a:rPr>
              <a:t>.</a:t>
            </a:r>
          </a:p>
        </p:txBody>
      </p:sp>
      <p:sp>
        <p:nvSpPr>
          <p:cNvPr id="50179" name="Content Placeholder 2">
            <a:extLst>
              <a:ext uri="{FF2B5EF4-FFF2-40B4-BE49-F238E27FC236}">
                <a16:creationId xmlns:a16="http://schemas.microsoft.com/office/drawing/2014/main" id="{77581B10-B761-4472-808B-0CE0C4765051}"/>
              </a:ext>
            </a:extLst>
          </p:cNvPr>
          <p:cNvSpPr>
            <a:spLocks noGrp="1"/>
          </p:cNvSpPr>
          <p:nvPr>
            <p:ph idx="1"/>
          </p:nvPr>
        </p:nvSpPr>
        <p:spPr/>
        <p:txBody>
          <a:bodyPr/>
          <a:lstStyle/>
          <a:p>
            <a:r>
              <a:rPr lang="en-US" altLang="en-US"/>
              <a:t>Per member per month fee based upon a bundle of services defined in the model</a:t>
            </a:r>
          </a:p>
          <a:p>
            <a:r>
              <a:rPr lang="en-US" altLang="en-US"/>
              <a:t>50% of payment based on quality indicators</a:t>
            </a:r>
          </a:p>
          <a:p>
            <a:r>
              <a:rPr lang="en-US" altLang="en-US"/>
              <a:t>Billed using a single billing code</a:t>
            </a:r>
          </a:p>
          <a:p>
            <a:r>
              <a:rPr lang="en-US" altLang="en-US"/>
              <a:t>Care manager is 80% of costs; consulting psychiatrist 10% of costs</a:t>
            </a:r>
          </a:p>
          <a:p>
            <a:r>
              <a:rPr lang="en-US" altLang="en-US"/>
              <a:t>Each plan negotiates rates separately with clinic</a:t>
            </a:r>
          </a:p>
          <a:p>
            <a:r>
              <a:rPr lang="en-US" altLang="en-US"/>
              <a:t>Can be incorporated into health homes payment model</a:t>
            </a:r>
          </a:p>
          <a:p>
            <a:endParaRPr lang="en-US" altLang="en-US"/>
          </a:p>
        </p:txBody>
      </p:sp>
      <p:sp>
        <p:nvSpPr>
          <p:cNvPr id="50180" name="Slide Number Placeholder 3">
            <a:extLst>
              <a:ext uri="{FF2B5EF4-FFF2-40B4-BE49-F238E27FC236}">
                <a16:creationId xmlns:a16="http://schemas.microsoft.com/office/drawing/2014/main" id="{B820159D-5FB4-4685-B9A6-B29C086B134A}"/>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C98B5477-7DD0-4C06-8EA6-D08C8D6F9875}" type="slidenum">
              <a:rPr lang="en-US" altLang="en-US" sz="1400">
                <a:solidFill>
                  <a:srgbClr val="7498BF"/>
                </a:solidFill>
              </a:rPr>
              <a:pPr eaLnBrk="1" hangingPunct="1">
                <a:spcBef>
                  <a:spcPct val="0"/>
                </a:spcBef>
                <a:buClrTx/>
                <a:buFontTx/>
                <a:buNone/>
              </a:pPr>
              <a:t>14</a:t>
            </a:fld>
            <a:endParaRPr lang="en-US" altLang="en-US" sz="1400">
              <a:solidFill>
                <a:srgbClr val="7498BF"/>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Title 3">
            <a:extLst>
              <a:ext uri="{FF2B5EF4-FFF2-40B4-BE49-F238E27FC236}">
                <a16:creationId xmlns:a16="http://schemas.microsoft.com/office/drawing/2014/main" id="{37C85701-B57D-4761-B615-DC923BDBBCBD}"/>
              </a:ext>
            </a:extLst>
          </p:cNvPr>
          <p:cNvSpPr>
            <a:spLocks noGrp="1"/>
          </p:cNvSpPr>
          <p:nvPr>
            <p:ph type="title"/>
          </p:nvPr>
        </p:nvSpPr>
        <p:spPr/>
        <p:txBody>
          <a:bodyPr/>
          <a:lstStyle/>
          <a:p>
            <a:pPr eaLnBrk="1" hangingPunct="1"/>
            <a:r>
              <a:rPr lang="en-US" altLang="en-US" sz="2800" b="1">
                <a:ln>
                  <a:noFill/>
                </a:ln>
                <a:solidFill>
                  <a:srgbClr val="262626"/>
                </a:solidFill>
              </a:rPr>
              <a:t>Straw Proposal 5: Shared Savings for Medi-Cal Providers</a:t>
            </a:r>
          </a:p>
        </p:txBody>
      </p:sp>
      <p:graphicFrame>
        <p:nvGraphicFramePr>
          <p:cNvPr id="6" name="Content Placeholder 5" descr="Structural Elements&#10;Description&#10;Target Population&#10;Managed care members - emphasis on high cost patients and patients with 2+ chronic conditions&#10;Target Providers&#10;Range of providers (both large groups and small providers)&#10;Incentive Approach&#10;Total cost of care target with shared savings for difference between actual and target costs; can be modified based on provider sophistication and local market&#10;Quality Approach&#10;Quality targets must be reached to share in savings&#10;Expected Outcomes&#10;Increased care coordination and collaboration; lower TCC per patient&#10;Alignment with DHCS&#10;Work within framework of Medi-Cal managed care&#10;Role of DHCS&#10;Require each plan to adopt TCC target with shared savings between plans and providers&#10;Example(s)&#10;Plans and provider organizations">
            <a:extLst>
              <a:ext uri="{FF2B5EF4-FFF2-40B4-BE49-F238E27FC236}">
                <a16:creationId xmlns:a16="http://schemas.microsoft.com/office/drawing/2014/main" id="{C6142043-33D6-465A-A5FB-B99CC67516B7}"/>
              </a:ext>
            </a:extLst>
          </p:cNvPr>
          <p:cNvGraphicFramePr>
            <a:graphicFrameLocks noGrp="1"/>
          </p:cNvGraphicFramePr>
          <p:nvPr>
            <p:ph sz="quarter" idx="12"/>
          </p:nvPr>
        </p:nvGraphicFramePr>
        <p:xfrm>
          <a:off x="228600" y="1257300"/>
          <a:ext cx="8686800" cy="4778376"/>
        </p:xfrm>
        <a:graphic>
          <a:graphicData uri="http://schemas.openxmlformats.org/drawingml/2006/table">
            <a:tbl>
              <a:tblPr firstRow="1" bandRow="1">
                <a:tableStyleId>{5C22544A-7EE6-4342-B048-85BDC9FD1C3A}</a:tableStyleId>
              </a:tblPr>
              <a:tblGrid>
                <a:gridCol w="25908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65809">
                <a:tc>
                  <a:txBody>
                    <a:bodyPr/>
                    <a:lstStyle/>
                    <a:p>
                      <a:r>
                        <a:rPr lang="en-US" sz="1800" dirty="0"/>
                        <a:t>Structural Elements</a:t>
                      </a:r>
                    </a:p>
                  </a:txBody>
                  <a:tcPr marT="45726" marB="45726"/>
                </a:tc>
                <a:tc>
                  <a:txBody>
                    <a:bodyPr/>
                    <a:lstStyle/>
                    <a:p>
                      <a:pPr algn="ctr"/>
                      <a:r>
                        <a:rPr lang="en-US" sz="1800" dirty="0"/>
                        <a:t>Description</a:t>
                      </a:r>
                    </a:p>
                  </a:txBody>
                  <a:tcPr marT="45726" marB="45726"/>
                </a:tc>
                <a:extLst>
                  <a:ext uri="{0D108BD9-81ED-4DB2-BD59-A6C34878D82A}">
                    <a16:rowId xmlns:a16="http://schemas.microsoft.com/office/drawing/2014/main" val="10000"/>
                  </a:ext>
                </a:extLst>
              </a:tr>
              <a:tr h="640165">
                <a:tc>
                  <a:txBody>
                    <a:bodyPr/>
                    <a:lstStyle/>
                    <a:p>
                      <a:r>
                        <a:rPr lang="en-US" sz="1800" b="1" dirty="0"/>
                        <a:t>Target Population</a:t>
                      </a:r>
                    </a:p>
                  </a:txBody>
                  <a:tcPr marT="45726" marB="45726" anchor="ctr"/>
                </a:tc>
                <a:tc>
                  <a:txBody>
                    <a:bodyPr/>
                    <a:lstStyle/>
                    <a:p>
                      <a:r>
                        <a:rPr lang="en-US" sz="1800" dirty="0"/>
                        <a:t>Managed</a:t>
                      </a:r>
                      <a:r>
                        <a:rPr lang="en-US" sz="1800" baseline="0" dirty="0"/>
                        <a:t> care members - emphasis on high cost patients and patients with 2+ chronic conditions</a:t>
                      </a:r>
                      <a:endParaRPr lang="en-US" sz="1800" dirty="0"/>
                    </a:p>
                  </a:txBody>
                  <a:tcPr marT="45726" marB="45726" anchor="ctr"/>
                </a:tc>
                <a:extLst>
                  <a:ext uri="{0D108BD9-81ED-4DB2-BD59-A6C34878D82A}">
                    <a16:rowId xmlns:a16="http://schemas.microsoft.com/office/drawing/2014/main" val="10001"/>
                  </a:ext>
                </a:extLst>
              </a:tr>
              <a:tr h="365809">
                <a:tc>
                  <a:txBody>
                    <a:bodyPr/>
                    <a:lstStyle/>
                    <a:p>
                      <a:r>
                        <a:rPr lang="en-US" sz="1800" b="1" dirty="0"/>
                        <a:t>Target Providers</a:t>
                      </a:r>
                    </a:p>
                  </a:txBody>
                  <a:tcPr marT="45726" marB="45726" anchor="ctr"/>
                </a:tc>
                <a:tc>
                  <a:txBody>
                    <a:bodyPr/>
                    <a:lstStyle/>
                    <a:p>
                      <a:r>
                        <a:rPr lang="en-US" sz="1800" dirty="0"/>
                        <a:t>Range of providers (both large groups</a:t>
                      </a:r>
                      <a:r>
                        <a:rPr lang="en-US" sz="1800" baseline="0" dirty="0"/>
                        <a:t> and small providers)</a:t>
                      </a:r>
                      <a:endParaRPr lang="en-US" sz="1800" dirty="0"/>
                    </a:p>
                  </a:txBody>
                  <a:tcPr marT="45726" marB="45726" anchor="ctr"/>
                </a:tc>
                <a:extLst>
                  <a:ext uri="{0D108BD9-81ED-4DB2-BD59-A6C34878D82A}">
                    <a16:rowId xmlns:a16="http://schemas.microsoft.com/office/drawing/2014/main" val="10002"/>
                  </a:ext>
                </a:extLst>
              </a:tr>
              <a:tr h="914522">
                <a:tc>
                  <a:txBody>
                    <a:bodyPr/>
                    <a:lstStyle/>
                    <a:p>
                      <a:r>
                        <a:rPr lang="en-US" sz="1800" b="1" dirty="0"/>
                        <a:t>Incentive Approach</a:t>
                      </a:r>
                    </a:p>
                  </a:txBody>
                  <a:tcPr marT="45726" marB="45726" anchor="ctr"/>
                </a:tc>
                <a:tc>
                  <a:txBody>
                    <a:bodyPr/>
                    <a:lstStyle/>
                    <a:p>
                      <a:r>
                        <a:rPr lang="en-US" sz="1800" dirty="0"/>
                        <a:t>Total cost of care target</a:t>
                      </a:r>
                      <a:r>
                        <a:rPr lang="en-US" sz="1800" baseline="0" dirty="0"/>
                        <a:t> with </a:t>
                      </a:r>
                      <a:r>
                        <a:rPr lang="en-US" sz="1800" dirty="0"/>
                        <a:t>shared savings for difference between actual and target costs; can be modified based</a:t>
                      </a:r>
                      <a:r>
                        <a:rPr lang="en-US" sz="1800" baseline="0" dirty="0"/>
                        <a:t> on provider sophistication and local market</a:t>
                      </a:r>
                      <a:endParaRPr lang="en-US" sz="1800" dirty="0"/>
                    </a:p>
                  </a:txBody>
                  <a:tcPr marT="45726" marB="45726" anchor="ctr"/>
                </a:tc>
                <a:extLst>
                  <a:ext uri="{0D108BD9-81ED-4DB2-BD59-A6C34878D82A}">
                    <a16:rowId xmlns:a16="http://schemas.microsoft.com/office/drawing/2014/main" val="10003"/>
                  </a:ext>
                </a:extLst>
              </a:tr>
              <a:tr h="365809">
                <a:tc>
                  <a:txBody>
                    <a:bodyPr/>
                    <a:lstStyle/>
                    <a:p>
                      <a:r>
                        <a:rPr lang="en-US" sz="1800" b="1" dirty="0"/>
                        <a:t>Quality Approach</a:t>
                      </a:r>
                    </a:p>
                  </a:txBody>
                  <a:tcPr marT="45726" marB="45726" anchor="ctr"/>
                </a:tc>
                <a:tc>
                  <a:txBody>
                    <a:bodyPr/>
                    <a:lstStyle/>
                    <a:p>
                      <a:r>
                        <a:rPr lang="en-US" sz="1800" dirty="0"/>
                        <a:t>Quality targets must</a:t>
                      </a:r>
                      <a:r>
                        <a:rPr lang="en-US" sz="1800" baseline="0" dirty="0"/>
                        <a:t> be reached to share in savings</a:t>
                      </a:r>
                      <a:endParaRPr lang="en-US" sz="1800" dirty="0"/>
                    </a:p>
                  </a:txBody>
                  <a:tcPr marT="45726" marB="45726" anchor="ctr"/>
                </a:tc>
                <a:extLst>
                  <a:ext uri="{0D108BD9-81ED-4DB2-BD59-A6C34878D82A}">
                    <a16:rowId xmlns:a16="http://schemas.microsoft.com/office/drawing/2014/main" val="10004"/>
                  </a:ext>
                </a:extLst>
              </a:tr>
              <a:tr h="640165">
                <a:tc>
                  <a:txBody>
                    <a:bodyPr/>
                    <a:lstStyle/>
                    <a:p>
                      <a:r>
                        <a:rPr lang="en-US" sz="1800" b="1" dirty="0"/>
                        <a:t>Expected Outcomes</a:t>
                      </a:r>
                    </a:p>
                  </a:txBody>
                  <a:tcPr marT="45726" marB="45726" anchor="ctr"/>
                </a:tc>
                <a:tc>
                  <a:txBody>
                    <a:bodyPr/>
                    <a:lstStyle/>
                    <a:p>
                      <a:r>
                        <a:rPr lang="en-US" sz="1800" dirty="0"/>
                        <a:t>Increased</a:t>
                      </a:r>
                      <a:r>
                        <a:rPr lang="en-US" sz="1800" baseline="0" dirty="0"/>
                        <a:t> care coordination and collaboration; lower TCC per patient</a:t>
                      </a:r>
                      <a:endParaRPr lang="en-US" sz="1800" dirty="0"/>
                    </a:p>
                  </a:txBody>
                  <a:tcPr marT="45726" marB="45726" anchor="ctr"/>
                </a:tc>
                <a:extLst>
                  <a:ext uri="{0D108BD9-81ED-4DB2-BD59-A6C34878D82A}">
                    <a16:rowId xmlns:a16="http://schemas.microsoft.com/office/drawing/2014/main" val="10005"/>
                  </a:ext>
                </a:extLst>
              </a:tr>
              <a:tr h="480123">
                <a:tc>
                  <a:txBody>
                    <a:bodyPr/>
                    <a:lstStyle/>
                    <a:p>
                      <a:r>
                        <a:rPr lang="en-US" sz="1800" b="1" dirty="0"/>
                        <a:t>Alignment</a:t>
                      </a:r>
                      <a:r>
                        <a:rPr lang="en-US" sz="1800" b="1" baseline="0" dirty="0"/>
                        <a:t> with DHCS</a:t>
                      </a:r>
                      <a:endParaRPr lang="en-US" sz="1800" b="1" dirty="0"/>
                    </a:p>
                  </a:txBody>
                  <a:tcPr marT="45726" marB="45726" anchor="ctr"/>
                </a:tc>
                <a:tc>
                  <a:txBody>
                    <a:bodyPr/>
                    <a:lstStyle/>
                    <a:p>
                      <a:r>
                        <a:rPr lang="en-US" sz="1800" dirty="0"/>
                        <a:t>Work within</a:t>
                      </a:r>
                      <a:r>
                        <a:rPr lang="en-US" sz="1800" baseline="0" dirty="0"/>
                        <a:t> framework of </a:t>
                      </a:r>
                      <a:r>
                        <a:rPr lang="en-US" sz="1800" baseline="0" dirty="0" err="1"/>
                        <a:t>Medi</a:t>
                      </a:r>
                      <a:r>
                        <a:rPr lang="en-US" sz="1800" baseline="0" dirty="0"/>
                        <a:t>-Cal managed care</a:t>
                      </a:r>
                      <a:endParaRPr lang="en-US" sz="1800" dirty="0"/>
                    </a:p>
                  </a:txBody>
                  <a:tcPr marT="45726" marB="45726" anchor="ctr"/>
                </a:tc>
                <a:extLst>
                  <a:ext uri="{0D108BD9-81ED-4DB2-BD59-A6C34878D82A}">
                    <a16:rowId xmlns:a16="http://schemas.microsoft.com/office/drawing/2014/main" val="10006"/>
                  </a:ext>
                </a:extLst>
              </a:tr>
              <a:tr h="640165">
                <a:tc>
                  <a:txBody>
                    <a:bodyPr/>
                    <a:lstStyle/>
                    <a:p>
                      <a:r>
                        <a:rPr lang="en-US" sz="1800" b="1" dirty="0"/>
                        <a:t>Role of DHCS</a:t>
                      </a:r>
                    </a:p>
                  </a:txBody>
                  <a:tcPr marT="45726" marB="45726" anchor="ctr"/>
                </a:tc>
                <a:tc>
                  <a:txBody>
                    <a:bodyPr/>
                    <a:lstStyle/>
                    <a:p>
                      <a:r>
                        <a:rPr lang="en-US" sz="1800" dirty="0"/>
                        <a:t>Require each plan</a:t>
                      </a:r>
                      <a:r>
                        <a:rPr lang="en-US" sz="1800" baseline="0" dirty="0"/>
                        <a:t> to adopt TCC target with shared savings between plans and providers</a:t>
                      </a:r>
                      <a:endParaRPr lang="en-US" sz="1800" dirty="0"/>
                    </a:p>
                  </a:txBody>
                  <a:tcPr marT="45726" marB="45726" anchor="ctr"/>
                </a:tc>
                <a:extLst>
                  <a:ext uri="{0D108BD9-81ED-4DB2-BD59-A6C34878D82A}">
                    <a16:rowId xmlns:a16="http://schemas.microsoft.com/office/drawing/2014/main" val="10007"/>
                  </a:ext>
                </a:extLst>
              </a:tr>
              <a:tr h="365809">
                <a:tc>
                  <a:txBody>
                    <a:bodyPr/>
                    <a:lstStyle/>
                    <a:p>
                      <a:r>
                        <a:rPr lang="en-US" sz="1800" b="1" dirty="0"/>
                        <a:t>Example(s)</a:t>
                      </a:r>
                    </a:p>
                  </a:txBody>
                  <a:tcPr marT="45726" marB="45726" anchor="ctr"/>
                </a:tc>
                <a:tc>
                  <a:txBody>
                    <a:bodyPr/>
                    <a:lstStyle/>
                    <a:p>
                      <a:r>
                        <a:rPr lang="en-US" sz="1800" dirty="0"/>
                        <a:t> Plans</a:t>
                      </a:r>
                      <a:r>
                        <a:rPr lang="en-US" sz="1800" baseline="0" dirty="0"/>
                        <a:t> and provider organizations</a:t>
                      </a:r>
                      <a:endParaRPr lang="en-US" sz="1800" dirty="0"/>
                    </a:p>
                  </a:txBody>
                  <a:tcPr marT="45726" marB="45726" anchor="ctr"/>
                </a:tc>
                <a:extLst>
                  <a:ext uri="{0D108BD9-81ED-4DB2-BD59-A6C34878D82A}">
                    <a16:rowId xmlns:a16="http://schemas.microsoft.com/office/drawing/2014/main" val="10008"/>
                  </a:ext>
                </a:extLst>
              </a:tr>
            </a:tbl>
          </a:graphicData>
        </a:graphic>
      </p:graphicFrame>
      <p:sp>
        <p:nvSpPr>
          <p:cNvPr id="51203" name="Slide Number Placeholder 2">
            <a:extLst>
              <a:ext uri="{FF2B5EF4-FFF2-40B4-BE49-F238E27FC236}">
                <a16:creationId xmlns:a16="http://schemas.microsoft.com/office/drawing/2014/main" id="{D1C114C4-03A7-4B9A-A3D2-11C7668D5A33}"/>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fld id="{DE089487-6929-4809-9460-D8C853E67E45}" type="slidenum">
              <a:rPr lang="en-US" altLang="en-US" sz="900">
                <a:solidFill>
                  <a:schemeClr val="bg1"/>
                </a:solidFill>
              </a:rPr>
              <a:pPr eaLnBrk="1" hangingPunct="1">
                <a:spcAft>
                  <a:spcPct val="0"/>
                </a:spcAft>
                <a:buClrTx/>
                <a:buSzTx/>
                <a:buFontTx/>
                <a:buNone/>
              </a:pPr>
              <a:t>15</a:t>
            </a:fld>
            <a:endParaRPr lang="en-US" altLang="en-US" sz="900">
              <a:solidFill>
                <a:schemeClr val="bg1"/>
              </a:solidFill>
            </a:endParaRPr>
          </a:p>
        </p:txBody>
      </p:sp>
      <p:sp>
        <p:nvSpPr>
          <p:cNvPr id="51202" name="Footer Placeholder 1">
            <a:extLst>
              <a:ext uri="{FF2B5EF4-FFF2-40B4-BE49-F238E27FC236}">
                <a16:creationId xmlns:a16="http://schemas.microsoft.com/office/drawing/2014/main" id="{91982609-B635-4118-928C-1ACC65516DBB}"/>
              </a:ext>
            </a:extLst>
          </p:cNvPr>
          <p:cNvSpPr>
            <a:spLocks noGrp="1"/>
          </p:cNvSpPr>
          <p:nvPr>
            <p:ph type="ftr"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r>
              <a:rPr lang="en-US" altLang="en-US" sz="900">
                <a:solidFill>
                  <a:schemeClr val="bg1"/>
                </a:solidFill>
              </a:rPr>
              <a:t>Copyright © 2014 Integrated Healthcare Association. All rights reserved.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itle 3">
            <a:extLst>
              <a:ext uri="{FF2B5EF4-FFF2-40B4-BE49-F238E27FC236}">
                <a16:creationId xmlns:a16="http://schemas.microsoft.com/office/drawing/2014/main" id="{B29C789C-10E4-486D-B5FE-461AC3BED09F}"/>
              </a:ext>
            </a:extLst>
          </p:cNvPr>
          <p:cNvSpPr>
            <a:spLocks noGrp="1"/>
          </p:cNvSpPr>
          <p:nvPr>
            <p:ph type="title"/>
          </p:nvPr>
        </p:nvSpPr>
        <p:spPr/>
        <p:txBody>
          <a:bodyPr/>
          <a:lstStyle/>
          <a:p>
            <a:pPr eaLnBrk="1" hangingPunct="1"/>
            <a:r>
              <a:rPr lang="en-US" altLang="en-US" sz="2800" b="1">
                <a:ln>
                  <a:noFill/>
                </a:ln>
                <a:solidFill>
                  <a:srgbClr val="262626"/>
                </a:solidFill>
              </a:rPr>
              <a:t>HMO ACO MODEL </a:t>
            </a:r>
          </a:p>
        </p:txBody>
      </p:sp>
      <p:sp>
        <p:nvSpPr>
          <p:cNvPr id="7" name="Rectangle 6" descr="HMO ACO MODEL&#10;§&#10;Plans pays professional capitation to physician organizations (POs)&#10;§&#10;Plan pays hospital, pharmacy costs separately&#10;§&#10;Physicians have some incentives to manage hospital, pharmacy costs&#10;§&#10;Often, hospital has no incentive to manage costs – squeezed by physicians and plans&#10;Capitated HMO Model&#10;§&#10;Global budget with up/downside risk for all partners – physician, hospital, and plan&#10;§&#10;Plans pay POs professional cap plus shared savings based on Total Cost of Care (TCC)&#10;§&#10;Hospital shares in savings – incentives aligned&#10;HMO ACO Model">
            <a:extLst>
              <a:ext uri="{FF2B5EF4-FFF2-40B4-BE49-F238E27FC236}">
                <a16:creationId xmlns:a16="http://schemas.microsoft.com/office/drawing/2014/main" id="{84B034CD-180A-4C02-B985-48150AF139EA}"/>
              </a:ext>
            </a:extLst>
          </p:cNvPr>
          <p:cNvSpPr/>
          <p:nvPr/>
        </p:nvSpPr>
        <p:spPr>
          <a:xfrm>
            <a:off x="304800" y="1219200"/>
            <a:ext cx="8610600" cy="48768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91440"/>
          <a:lstStyle/>
          <a:p>
            <a:pPr algn="ctr" fontAlgn="auto">
              <a:spcBef>
                <a:spcPts val="0"/>
              </a:spcBef>
              <a:spcAft>
                <a:spcPts val="0"/>
              </a:spcAft>
              <a:defRPr/>
            </a:pPr>
            <a:endParaRPr lang="en-US" sz="1400" dirty="0">
              <a:solidFill>
                <a:schemeClr val="tx1">
                  <a:lumMod val="75000"/>
                  <a:lumOff val="25000"/>
                </a:schemeClr>
              </a:solidFill>
            </a:endParaRPr>
          </a:p>
        </p:txBody>
      </p:sp>
      <p:grpSp>
        <p:nvGrpSpPr>
          <p:cNvPr id="52230" name="Group 11" descr="Plans pays professional capitation to physician organizations (POs)&#10;§&#10;Plan pays hospital, pharmacy costs separately&#10;§&#10;Physicians have some incentives to manage hospital, pharmacy costs&#10;§&#10;Often, hospital has no incentive to manage costs – squeezed by physicians and plans">
            <a:extLst>
              <a:ext uri="{FF2B5EF4-FFF2-40B4-BE49-F238E27FC236}">
                <a16:creationId xmlns:a16="http://schemas.microsoft.com/office/drawing/2014/main" id="{CB761F61-A4E4-4AB0-85A8-318CEAD2B7E5}"/>
              </a:ext>
            </a:extLst>
          </p:cNvPr>
          <p:cNvGrpSpPr>
            <a:grpSpLocks/>
          </p:cNvGrpSpPr>
          <p:nvPr/>
        </p:nvGrpSpPr>
        <p:grpSpPr bwMode="auto">
          <a:xfrm>
            <a:off x="446088" y="1584325"/>
            <a:ext cx="3429000" cy="4435475"/>
            <a:chOff x="532952" y="1600199"/>
            <a:chExt cx="3352800" cy="3579506"/>
          </a:xfrm>
        </p:grpSpPr>
        <p:sp>
          <p:nvSpPr>
            <p:cNvPr id="9" name="Rounded Rectangle 8" descr="Plans pays professional capitation to physician organizations (POs)&#10;§&#10;Plan pays hospital, pharmacy costs separately&#10;§&#10;Physicians have some incentives to manage hospital, pharmacy costs&#10;§&#10;Often, hospital has no incentive to manage costs – squeezed by physicians and plans" title="Cap HMO Plan">
              <a:extLst>
                <a:ext uri="{FF2B5EF4-FFF2-40B4-BE49-F238E27FC236}">
                  <a16:creationId xmlns:a16="http://schemas.microsoft.com/office/drawing/2014/main" id="{62C107D3-3F62-4174-BD0A-6EE608CD278D}"/>
                </a:ext>
              </a:extLst>
            </p:cNvPr>
            <p:cNvSpPr>
              <a:spLocks noChangeArrowheads="1"/>
            </p:cNvSpPr>
            <p:nvPr/>
          </p:nvSpPr>
          <p:spPr bwMode="auto">
            <a:xfrm>
              <a:off x="532952" y="1600199"/>
              <a:ext cx="3352800" cy="3579506"/>
            </a:xfrm>
            <a:prstGeom prst="roundRect">
              <a:avLst>
                <a:gd name="adj" fmla="val 0"/>
              </a:avLst>
            </a:prstGeom>
            <a:solidFill>
              <a:schemeClr val="bg1"/>
            </a:solidFill>
            <a:ln>
              <a:noFill/>
            </a:ln>
            <a:effectLst>
              <a:outerShdw blurRad="45000" dist="25000" dir="5400000" rotWithShape="0">
                <a:srgbClr val="808080">
                  <a:alpha val="37999"/>
                </a:srgbClr>
              </a:outerShdw>
            </a:effectLst>
          </p:spPr>
          <p:txBody>
            <a:bodyPr lIns="182880" tIns="1005840"/>
            <a:lstStyle>
              <a:lvl1pPr marL="171450" indent="-171450">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spcAft>
                  <a:spcPts val="600"/>
                </a:spcAft>
                <a:buClr>
                  <a:srgbClr val="E77C25"/>
                </a:buClr>
                <a:buFont typeface="Wingdings" pitchFamily="2" charset="2"/>
                <a:buChar char="§"/>
                <a:defRPr/>
              </a:pPr>
              <a:r>
                <a:rPr lang="en-US" altLang="en-US" dirty="0">
                  <a:solidFill>
                    <a:srgbClr val="404040"/>
                  </a:solidFill>
                  <a:cs typeface="+mn-cs"/>
                </a:rPr>
                <a:t>Plans pays professional capitation to physician organizations (POs)</a:t>
              </a:r>
            </a:p>
            <a:p>
              <a:pPr>
                <a:spcAft>
                  <a:spcPts val="600"/>
                </a:spcAft>
                <a:buClr>
                  <a:srgbClr val="E77C25"/>
                </a:buClr>
                <a:buFont typeface="Wingdings" pitchFamily="2" charset="2"/>
                <a:buChar char="§"/>
                <a:defRPr/>
              </a:pPr>
              <a:r>
                <a:rPr lang="en-US" altLang="en-US" dirty="0">
                  <a:solidFill>
                    <a:srgbClr val="404040"/>
                  </a:solidFill>
                  <a:cs typeface="+mn-cs"/>
                </a:rPr>
                <a:t>Plan pays hospital, pharmacy costs separately </a:t>
              </a:r>
            </a:p>
            <a:p>
              <a:pPr>
                <a:spcAft>
                  <a:spcPts val="600"/>
                </a:spcAft>
                <a:buClr>
                  <a:srgbClr val="E77C25"/>
                </a:buClr>
                <a:buFont typeface="Wingdings" pitchFamily="2" charset="2"/>
                <a:buChar char="§"/>
                <a:defRPr/>
              </a:pPr>
              <a:r>
                <a:rPr lang="en-US" altLang="en-US" dirty="0">
                  <a:solidFill>
                    <a:srgbClr val="404040"/>
                  </a:solidFill>
                  <a:cs typeface="+mn-cs"/>
                </a:rPr>
                <a:t>Physicians have some incentives to manage hospital, pharmacy costs </a:t>
              </a:r>
            </a:p>
            <a:p>
              <a:pPr>
                <a:spcAft>
                  <a:spcPts val="600"/>
                </a:spcAft>
                <a:buClr>
                  <a:srgbClr val="E77C25"/>
                </a:buClr>
                <a:buFont typeface="Wingdings" pitchFamily="2" charset="2"/>
                <a:buChar char="§"/>
                <a:defRPr/>
              </a:pPr>
              <a:r>
                <a:rPr lang="en-US" altLang="en-US" dirty="0">
                  <a:solidFill>
                    <a:srgbClr val="404040"/>
                  </a:solidFill>
                  <a:cs typeface="+mn-cs"/>
                </a:rPr>
                <a:t>Often, hospital has no incentive to manage costs – squeezed by physicians and plans</a:t>
              </a:r>
            </a:p>
            <a:p>
              <a:pPr>
                <a:buClr>
                  <a:srgbClr val="E77C25"/>
                </a:buClr>
                <a:defRPr/>
              </a:pPr>
              <a:endParaRPr lang="en-US" altLang="en-US" dirty="0">
                <a:solidFill>
                  <a:srgbClr val="404040"/>
                </a:solidFill>
                <a:cs typeface="+mn-cs"/>
              </a:endParaRPr>
            </a:p>
            <a:p>
              <a:pPr>
                <a:buClr>
                  <a:srgbClr val="E77C25"/>
                </a:buClr>
                <a:buFont typeface="Wingdings" pitchFamily="2" charset="2"/>
                <a:buChar char="§"/>
                <a:defRPr/>
              </a:pPr>
              <a:endParaRPr lang="en-US" altLang="en-US" dirty="0">
                <a:solidFill>
                  <a:srgbClr val="404040"/>
                </a:solidFill>
                <a:cs typeface="+mn-cs"/>
              </a:endParaRPr>
            </a:p>
            <a:p>
              <a:pPr>
                <a:buClr>
                  <a:srgbClr val="E77C25"/>
                </a:buClr>
                <a:buFont typeface="Wingdings" pitchFamily="2" charset="2"/>
                <a:buChar char="§"/>
                <a:defRPr/>
              </a:pPr>
              <a:endParaRPr lang="en-US" altLang="en-US" dirty="0">
                <a:solidFill>
                  <a:srgbClr val="404040"/>
                </a:solidFill>
                <a:cs typeface="+mn-cs"/>
              </a:endParaRPr>
            </a:p>
            <a:p>
              <a:pPr>
                <a:spcAft>
                  <a:spcPts val="1200"/>
                </a:spcAft>
                <a:buClr>
                  <a:srgbClr val="E77C25"/>
                </a:buClr>
                <a:buFont typeface="Wingdings" pitchFamily="2" charset="2"/>
                <a:buChar char="§"/>
                <a:defRPr/>
              </a:pPr>
              <a:endParaRPr lang="en-US" altLang="en-US" dirty="0">
                <a:solidFill>
                  <a:srgbClr val="404040"/>
                </a:solidFill>
                <a:cs typeface="+mn-cs"/>
              </a:endParaRPr>
            </a:p>
            <a:p>
              <a:pPr>
                <a:buClr>
                  <a:srgbClr val="E77C25"/>
                </a:buClr>
                <a:buFont typeface="Wingdings" pitchFamily="2" charset="2"/>
                <a:buChar char="§"/>
                <a:defRPr/>
              </a:pPr>
              <a:endParaRPr lang="en-US" altLang="en-US" dirty="0">
                <a:solidFill>
                  <a:srgbClr val="404040"/>
                </a:solidFill>
                <a:cs typeface="+mn-cs"/>
              </a:endParaRPr>
            </a:p>
          </p:txBody>
        </p:sp>
        <p:sp>
          <p:nvSpPr>
            <p:cNvPr id="10" name="Rectangle 9">
              <a:extLst>
                <a:ext uri="{FF2B5EF4-FFF2-40B4-BE49-F238E27FC236}">
                  <a16:creationId xmlns:a16="http://schemas.microsoft.com/office/drawing/2014/main" id="{E1951AE2-D071-4EC4-96C9-966E064C36CB}"/>
                </a:ext>
              </a:extLst>
            </p:cNvPr>
            <p:cNvSpPr/>
            <p:nvPr/>
          </p:nvSpPr>
          <p:spPr>
            <a:xfrm>
              <a:off x="532952" y="1600199"/>
              <a:ext cx="3352800" cy="629040"/>
            </a:xfrm>
            <a:prstGeom prst="rect">
              <a:avLst/>
            </a:prstGeom>
            <a:solidFill>
              <a:schemeClr val="accent6"/>
            </a:solidFill>
            <a:ln>
              <a:noFill/>
            </a:ln>
            <a:effectLst/>
          </p:spPr>
          <p:style>
            <a:lnRef idx="1">
              <a:schemeClr val="accent5"/>
            </a:lnRef>
            <a:fillRef idx="3">
              <a:schemeClr val="accent5"/>
            </a:fillRef>
            <a:effectRef idx="2">
              <a:schemeClr val="accent5"/>
            </a:effectRef>
            <a:fontRef idx="minor">
              <a:schemeClr val="lt1"/>
            </a:fontRef>
          </p:style>
          <p:txBody>
            <a:bodyPr tIns="0" bIns="0" anchor="ctr"/>
            <a:lstStyle/>
            <a:p>
              <a:pPr algn="ctr" fontAlgn="auto">
                <a:spcBef>
                  <a:spcPts val="0"/>
                </a:spcBef>
                <a:spcAft>
                  <a:spcPts val="0"/>
                </a:spcAft>
                <a:defRPr/>
              </a:pPr>
              <a:r>
                <a:rPr lang="en-US" altLang="en-US" b="1" dirty="0">
                  <a:solidFill>
                    <a:schemeClr val="bg1"/>
                  </a:solidFill>
                  <a:latin typeface="+mj-lt"/>
                </a:rPr>
                <a:t>Capitated HMO Model</a:t>
              </a:r>
            </a:p>
          </p:txBody>
        </p:sp>
      </p:grpSp>
      <p:sp>
        <p:nvSpPr>
          <p:cNvPr id="11" name="Right Arrow 10" title="To">
            <a:extLst>
              <a:ext uri="{FF2B5EF4-FFF2-40B4-BE49-F238E27FC236}">
                <a16:creationId xmlns:a16="http://schemas.microsoft.com/office/drawing/2014/main" id="{902AC68D-5D7A-44BC-A70A-C42C9D98A9DA}"/>
              </a:ext>
            </a:extLst>
          </p:cNvPr>
          <p:cNvSpPr>
            <a:spLocks noChangeArrowheads="1"/>
          </p:cNvSpPr>
          <p:nvPr/>
        </p:nvSpPr>
        <p:spPr bwMode="auto">
          <a:xfrm>
            <a:off x="4000500" y="2857500"/>
            <a:ext cx="1130300" cy="990600"/>
          </a:xfrm>
          <a:prstGeom prst="rightArrow">
            <a:avLst>
              <a:gd name="adj1" fmla="val 50000"/>
              <a:gd name="adj2" fmla="val 49978"/>
            </a:avLst>
          </a:prstGeom>
          <a:gradFill flip="none" rotWithShape="1">
            <a:lin ang="10800000" scaled="1"/>
            <a:tileRect/>
          </a:gradFill>
          <a:ln>
            <a:headEnd/>
            <a:tailEnd/>
          </a:ln>
          <a:effectLst/>
        </p:spPr>
        <p:style>
          <a:lnRef idx="1">
            <a:schemeClr val="accent4"/>
          </a:lnRef>
          <a:fillRef idx="3">
            <a:schemeClr val="accent4"/>
          </a:fillRef>
          <a:effectRef idx="2">
            <a:schemeClr val="accent4"/>
          </a:effectRef>
          <a:fontRef idx="minor">
            <a:schemeClr val="lt1"/>
          </a:fontRef>
        </p:style>
        <p:txBody>
          <a:bodyPr lIns="182880" tIns="91440"/>
          <a:lstStyle/>
          <a:p>
            <a:pPr algn="ctr" fontAlgn="auto">
              <a:spcBef>
                <a:spcPts val="0"/>
              </a:spcBef>
              <a:spcAft>
                <a:spcPts val="0"/>
              </a:spcAft>
              <a:defRPr/>
            </a:pPr>
            <a:endParaRPr lang="en-US" dirty="0">
              <a:solidFill>
                <a:schemeClr val="tx1">
                  <a:lumMod val="50000"/>
                </a:schemeClr>
              </a:solidFill>
            </a:endParaRPr>
          </a:p>
        </p:txBody>
      </p:sp>
      <p:grpSp>
        <p:nvGrpSpPr>
          <p:cNvPr id="52232" name="Group 12" descr="Global budget with up/downside risk for all partners – physician, hospital, and plan&#10;§&#10;Plans pay POs professional cap plus shared savings based on Total Cost of Care (TCC)&#10;§&#10;Hospital shares in savings – incentives aligned">
            <a:extLst>
              <a:ext uri="{FF2B5EF4-FFF2-40B4-BE49-F238E27FC236}">
                <a16:creationId xmlns:a16="http://schemas.microsoft.com/office/drawing/2014/main" id="{94BBB4D2-9443-4BC7-87B0-37699ADAB7E5}"/>
              </a:ext>
            </a:extLst>
          </p:cNvPr>
          <p:cNvGrpSpPr>
            <a:grpSpLocks/>
          </p:cNvGrpSpPr>
          <p:nvPr/>
        </p:nvGrpSpPr>
        <p:grpSpPr bwMode="auto">
          <a:xfrm>
            <a:off x="5181600" y="1604963"/>
            <a:ext cx="3581400" cy="4257675"/>
            <a:chOff x="5348232" y="1600199"/>
            <a:chExt cx="3581400" cy="3484563"/>
          </a:xfrm>
        </p:grpSpPr>
        <p:sp>
          <p:nvSpPr>
            <p:cNvPr id="14" name="Rounded Rectangle 13">
              <a:extLst>
                <a:ext uri="{FF2B5EF4-FFF2-40B4-BE49-F238E27FC236}">
                  <a16:creationId xmlns:a16="http://schemas.microsoft.com/office/drawing/2014/main" id="{56746E13-82D9-4E5A-A47B-EE71DDEB7D76}"/>
                </a:ext>
              </a:extLst>
            </p:cNvPr>
            <p:cNvSpPr>
              <a:spLocks noChangeArrowheads="1"/>
            </p:cNvSpPr>
            <p:nvPr/>
          </p:nvSpPr>
          <p:spPr bwMode="auto">
            <a:xfrm>
              <a:off x="5348232" y="1600199"/>
              <a:ext cx="3581400" cy="3484563"/>
            </a:xfrm>
            <a:prstGeom prst="roundRect">
              <a:avLst>
                <a:gd name="adj" fmla="val 1597"/>
              </a:avLst>
            </a:prstGeom>
            <a:solidFill>
              <a:schemeClr val="bg1"/>
            </a:solidFill>
            <a:ln>
              <a:noFill/>
            </a:ln>
            <a:effectLst>
              <a:outerShdw blurRad="45000" dist="25000" dir="5400000" rotWithShape="0">
                <a:srgbClr val="808080">
                  <a:alpha val="37999"/>
                </a:srgbClr>
              </a:outerShdw>
            </a:effectLst>
          </p:spPr>
          <p:txBody>
            <a:bodyPr lIns="182880" tIns="1005840"/>
            <a:lstStyle>
              <a:lvl1pPr marL="171450" indent="-171450">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spcAft>
                  <a:spcPts val="600"/>
                </a:spcAft>
                <a:buClr>
                  <a:srgbClr val="E77C25"/>
                </a:buClr>
                <a:buFont typeface="Wingdings" pitchFamily="2" charset="2"/>
                <a:buChar char="§"/>
                <a:defRPr/>
              </a:pPr>
              <a:r>
                <a:rPr lang="en-US" altLang="en-US">
                  <a:solidFill>
                    <a:srgbClr val="404040"/>
                  </a:solidFill>
                  <a:cs typeface="+mn-cs"/>
                </a:rPr>
                <a:t>Global budget with up/downside risk for all partners – physician, hospital, and plan</a:t>
              </a:r>
            </a:p>
            <a:p>
              <a:pPr>
                <a:spcAft>
                  <a:spcPts val="600"/>
                </a:spcAft>
                <a:buClr>
                  <a:srgbClr val="E77C25"/>
                </a:buClr>
                <a:buFont typeface="Wingdings" pitchFamily="2" charset="2"/>
                <a:buChar char="§"/>
                <a:defRPr/>
              </a:pPr>
              <a:r>
                <a:rPr lang="en-US" altLang="en-US">
                  <a:solidFill>
                    <a:srgbClr val="404040"/>
                  </a:solidFill>
                  <a:cs typeface="+mn-cs"/>
                </a:rPr>
                <a:t>Plans pay POs professional cap plus shared savings based on Total Cost of Care (TCC)</a:t>
              </a:r>
            </a:p>
            <a:p>
              <a:pPr>
                <a:spcAft>
                  <a:spcPts val="600"/>
                </a:spcAft>
                <a:buClr>
                  <a:srgbClr val="E77C25"/>
                </a:buClr>
                <a:buFont typeface="Wingdings" pitchFamily="2" charset="2"/>
                <a:buChar char="§"/>
                <a:defRPr/>
              </a:pPr>
              <a:r>
                <a:rPr lang="en-US" altLang="en-US">
                  <a:solidFill>
                    <a:srgbClr val="404040"/>
                  </a:solidFill>
                  <a:cs typeface="+mn-cs"/>
                </a:rPr>
                <a:t>Hospital shares in savings – incentives aligned</a:t>
              </a:r>
            </a:p>
            <a:p>
              <a:pPr>
                <a:spcAft>
                  <a:spcPts val="600"/>
                </a:spcAft>
                <a:buClr>
                  <a:srgbClr val="E77C25"/>
                </a:buClr>
                <a:buFont typeface="Wingdings" pitchFamily="2" charset="2"/>
                <a:buChar char="§"/>
                <a:defRPr/>
              </a:pPr>
              <a:endParaRPr lang="en-US" altLang="en-US">
                <a:solidFill>
                  <a:srgbClr val="404040"/>
                </a:solidFill>
                <a:cs typeface="+mn-cs"/>
              </a:endParaRPr>
            </a:p>
          </p:txBody>
        </p:sp>
        <p:sp>
          <p:nvSpPr>
            <p:cNvPr id="15" name="Rectangle 14">
              <a:extLst>
                <a:ext uri="{FF2B5EF4-FFF2-40B4-BE49-F238E27FC236}">
                  <a16:creationId xmlns:a16="http://schemas.microsoft.com/office/drawing/2014/main" id="{BFE1AB34-31DD-4549-BBDC-6E71A176451C}"/>
                </a:ext>
              </a:extLst>
            </p:cNvPr>
            <p:cNvSpPr/>
            <p:nvPr/>
          </p:nvSpPr>
          <p:spPr>
            <a:xfrm>
              <a:off x="5348232" y="1600199"/>
              <a:ext cx="3581400" cy="628832"/>
            </a:xfrm>
            <a:prstGeom prst="rect">
              <a:avLst/>
            </a:prstGeom>
            <a:solidFill>
              <a:schemeClr val="accent6"/>
            </a:solidFill>
            <a:ln>
              <a:noFill/>
            </a:ln>
            <a:effectLst/>
          </p:spPr>
          <p:style>
            <a:lnRef idx="1">
              <a:schemeClr val="accent5"/>
            </a:lnRef>
            <a:fillRef idx="3">
              <a:schemeClr val="accent5"/>
            </a:fillRef>
            <a:effectRef idx="2">
              <a:schemeClr val="accent5"/>
            </a:effectRef>
            <a:fontRef idx="minor">
              <a:schemeClr val="lt1"/>
            </a:fontRef>
          </p:style>
          <p:txBody>
            <a:bodyPr tIns="0" bIns="0" anchor="ctr"/>
            <a:lstStyle/>
            <a:p>
              <a:pPr algn="ctr" fontAlgn="auto">
                <a:spcBef>
                  <a:spcPts val="0"/>
                </a:spcBef>
                <a:spcAft>
                  <a:spcPts val="0"/>
                </a:spcAft>
                <a:defRPr/>
              </a:pPr>
              <a:r>
                <a:rPr lang="en-US" altLang="en-US" b="1" dirty="0">
                  <a:solidFill>
                    <a:schemeClr val="bg1"/>
                  </a:solidFill>
                  <a:latin typeface="+mj-lt"/>
                </a:rPr>
                <a:t>HMO ACO Model</a:t>
              </a:r>
            </a:p>
          </p:txBody>
        </p:sp>
      </p:grpSp>
      <p:sp>
        <p:nvSpPr>
          <p:cNvPr id="52227" name="Slide Number Placeholder 2">
            <a:extLst>
              <a:ext uri="{FF2B5EF4-FFF2-40B4-BE49-F238E27FC236}">
                <a16:creationId xmlns:a16="http://schemas.microsoft.com/office/drawing/2014/main" id="{8BD67F93-B923-4F99-92BD-C0C045E6F67E}"/>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fld id="{D9CDC6EF-4C84-45A7-90C4-11554AD7E250}" type="slidenum">
              <a:rPr lang="en-US" altLang="en-US" sz="900">
                <a:solidFill>
                  <a:schemeClr val="bg1"/>
                </a:solidFill>
              </a:rPr>
              <a:pPr eaLnBrk="1" hangingPunct="1">
                <a:spcAft>
                  <a:spcPct val="0"/>
                </a:spcAft>
                <a:buClrTx/>
                <a:buSzTx/>
                <a:buFontTx/>
                <a:buNone/>
              </a:pPr>
              <a:t>16</a:t>
            </a:fld>
            <a:endParaRPr lang="en-US" altLang="en-US" sz="900">
              <a:solidFill>
                <a:schemeClr val="bg1"/>
              </a:solidFill>
            </a:endParaRPr>
          </a:p>
        </p:txBody>
      </p:sp>
      <p:sp>
        <p:nvSpPr>
          <p:cNvPr id="52226" name="Footer Placeholder 1">
            <a:extLst>
              <a:ext uri="{FF2B5EF4-FFF2-40B4-BE49-F238E27FC236}">
                <a16:creationId xmlns:a16="http://schemas.microsoft.com/office/drawing/2014/main" id="{729AE584-6057-4E4D-9BC4-D6A7AA04B620}"/>
              </a:ext>
            </a:extLst>
          </p:cNvPr>
          <p:cNvSpPr>
            <a:spLocks noGrp="1"/>
          </p:cNvSpPr>
          <p:nvPr>
            <p:ph type="ftr"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r>
              <a:rPr lang="en-US" altLang="en-US" sz="900">
                <a:solidFill>
                  <a:schemeClr val="bg1"/>
                </a:solidFill>
              </a:rPr>
              <a:t>Copyright © 2014 Integrated Healthcare Association. All rights reserved.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Title 3">
            <a:extLst>
              <a:ext uri="{FF2B5EF4-FFF2-40B4-BE49-F238E27FC236}">
                <a16:creationId xmlns:a16="http://schemas.microsoft.com/office/drawing/2014/main" id="{1DEBFC07-6F97-4A3D-9F9A-3F045A086EE1}"/>
              </a:ext>
            </a:extLst>
          </p:cNvPr>
          <p:cNvSpPr>
            <a:spLocks noGrp="1"/>
          </p:cNvSpPr>
          <p:nvPr>
            <p:ph type="title"/>
          </p:nvPr>
        </p:nvSpPr>
        <p:spPr/>
        <p:txBody>
          <a:bodyPr/>
          <a:lstStyle/>
          <a:p>
            <a:pPr eaLnBrk="1" hangingPunct="1"/>
            <a:r>
              <a:rPr lang="en-US" altLang="en-US" sz="2800" b="1">
                <a:ln>
                  <a:noFill/>
                </a:ln>
                <a:solidFill>
                  <a:srgbClr val="262626"/>
                </a:solidFill>
              </a:rPr>
              <a:t>Incentive &amp; Quality Approach</a:t>
            </a:r>
          </a:p>
        </p:txBody>
      </p:sp>
      <p:sp>
        <p:nvSpPr>
          <p:cNvPr id="5" name="Content Placeholder 4">
            <a:extLst>
              <a:ext uri="{FF2B5EF4-FFF2-40B4-BE49-F238E27FC236}">
                <a16:creationId xmlns:a16="http://schemas.microsoft.com/office/drawing/2014/main" id="{7DBA80F1-5703-432E-BAD8-682AC93AA70E}"/>
              </a:ext>
            </a:extLst>
          </p:cNvPr>
          <p:cNvSpPr>
            <a:spLocks noGrp="1"/>
          </p:cNvSpPr>
          <p:nvPr>
            <p:ph sz="quarter" idx="12"/>
          </p:nvPr>
        </p:nvSpPr>
        <p:spPr>
          <a:xfrm>
            <a:off x="228600" y="1257300"/>
            <a:ext cx="8763000" cy="4953000"/>
          </a:xfrm>
        </p:spPr>
        <p:txBody>
          <a:bodyPr/>
          <a:lstStyle/>
          <a:p>
            <a:pPr eaLnBrk="1" hangingPunct="1">
              <a:defRPr/>
            </a:pPr>
            <a:r>
              <a:rPr lang="en-US" sz="2000" dirty="0">
                <a:ea typeface="+mn-ea"/>
              </a:rPr>
              <a:t>Total Cost of Care (TCC) target with shared savings between plans and providers for the difference between actual and targeted costs. Providers share in any savings but are not at risk if targets are not reached.</a:t>
            </a:r>
          </a:p>
          <a:p>
            <a:pPr marL="119063" indent="0" eaLnBrk="1" hangingPunct="1">
              <a:buFont typeface="Wingdings 2" panose="05020102010507070707" pitchFamily="18" charset="2"/>
              <a:buNone/>
              <a:defRPr/>
            </a:pPr>
            <a:endParaRPr lang="en-US" sz="600" dirty="0">
              <a:ea typeface="+mn-ea"/>
            </a:endParaRPr>
          </a:p>
          <a:p>
            <a:pPr marL="576263" indent="-457200" eaLnBrk="1" hangingPunct="1">
              <a:buFont typeface="+mj-lt"/>
              <a:buAutoNum type="alphaUcPeriod"/>
              <a:defRPr/>
            </a:pPr>
            <a:r>
              <a:rPr lang="en-US" sz="2000" b="1" i="1" dirty="0">
                <a:solidFill>
                  <a:schemeClr val="accent1"/>
                </a:solidFill>
                <a:ea typeface="+mn-ea"/>
              </a:rPr>
              <a:t>Option 1 </a:t>
            </a:r>
            <a:r>
              <a:rPr lang="en-US" sz="2000" b="1" dirty="0">
                <a:solidFill>
                  <a:schemeClr val="accent1"/>
                </a:solidFill>
                <a:ea typeface="+mn-ea"/>
              </a:rPr>
              <a:t>(</a:t>
            </a:r>
            <a:r>
              <a:rPr lang="en-US" sz="2000" b="1" i="1" dirty="0">
                <a:solidFill>
                  <a:schemeClr val="accent1"/>
                </a:solidFill>
                <a:ea typeface="+mn-ea"/>
              </a:rPr>
              <a:t>larger providers):</a:t>
            </a:r>
            <a:r>
              <a:rPr lang="en-US" sz="2000" b="1" dirty="0">
                <a:solidFill>
                  <a:schemeClr val="accent1"/>
                </a:solidFill>
                <a:ea typeface="+mn-ea"/>
              </a:rPr>
              <a:t> A three-way agreement between provider organizations, hospitals and health plan</a:t>
            </a:r>
          </a:p>
          <a:p>
            <a:pPr marL="862013" lvl="1" indent="-457200" eaLnBrk="1" hangingPunct="1">
              <a:spcBef>
                <a:spcPts val="0"/>
              </a:spcBef>
              <a:buFont typeface="+mj-lt"/>
              <a:buAutoNum type="alphaLcPeriod"/>
              <a:defRPr/>
            </a:pPr>
            <a:r>
              <a:rPr lang="en-US" sz="1800" dirty="0">
                <a:ea typeface="+mn-ea"/>
              </a:rPr>
              <a:t>Risk shared between hospital and provider group through a risk pool</a:t>
            </a:r>
          </a:p>
          <a:p>
            <a:pPr marL="862013" lvl="1" indent="-457200" eaLnBrk="1" hangingPunct="1">
              <a:spcBef>
                <a:spcPts val="0"/>
              </a:spcBef>
              <a:buFont typeface="+mj-lt"/>
              <a:buAutoNum type="alphaLcPeriod"/>
              <a:defRPr/>
            </a:pPr>
            <a:r>
              <a:rPr lang="en-US" sz="1800" dirty="0">
                <a:ea typeface="+mn-ea"/>
              </a:rPr>
              <a:t>Hospital get 50% of inpatient savings, group gets 50% outpatient savings, some savings to plan goes back to state</a:t>
            </a:r>
          </a:p>
          <a:p>
            <a:pPr marL="576263" indent="-457200" eaLnBrk="1" hangingPunct="1">
              <a:buFont typeface="+mj-lt"/>
              <a:buAutoNum type="alphaUcPeriod"/>
              <a:defRPr/>
            </a:pPr>
            <a:r>
              <a:rPr lang="en-US" sz="2000" b="1" dirty="0">
                <a:solidFill>
                  <a:schemeClr val="accent1"/>
                </a:solidFill>
                <a:ea typeface="+mn-ea"/>
              </a:rPr>
              <a:t>Option 2 (small providers or large providers w/ no hospital participation): two-way agreement between provider organizations and health plan</a:t>
            </a:r>
          </a:p>
          <a:p>
            <a:pPr marL="862013" lvl="1" indent="-457200" eaLnBrk="1" hangingPunct="1">
              <a:spcBef>
                <a:spcPts val="0"/>
              </a:spcBef>
              <a:buFont typeface="+mj-lt"/>
              <a:buAutoNum type="alphaLcPeriod"/>
              <a:defRPr/>
            </a:pPr>
            <a:r>
              <a:rPr lang="en-US" sz="1800" dirty="0">
                <a:solidFill>
                  <a:schemeClr val="tx1"/>
                </a:solidFill>
                <a:ea typeface="+mn-ea"/>
              </a:rPr>
              <a:t>Health plan may be required to change hospital contracts from per diem to DRG to align hospital incentives</a:t>
            </a:r>
          </a:p>
          <a:p>
            <a:pPr marL="862013" lvl="1" indent="-457200" eaLnBrk="1" hangingPunct="1">
              <a:spcBef>
                <a:spcPts val="0"/>
              </a:spcBef>
              <a:buFont typeface="+mj-lt"/>
              <a:buAutoNum type="alphaLcPeriod"/>
              <a:defRPr/>
            </a:pPr>
            <a:r>
              <a:rPr lang="en-US" sz="1800" dirty="0">
                <a:solidFill>
                  <a:schemeClr val="tx1"/>
                </a:solidFill>
                <a:ea typeface="+mn-ea"/>
              </a:rPr>
              <a:t>For smaller providers, plans could provide data and analytic services</a:t>
            </a:r>
          </a:p>
          <a:p>
            <a:pPr marL="404813" lvl="1" indent="0" eaLnBrk="1" hangingPunct="1">
              <a:spcBef>
                <a:spcPts val="0"/>
              </a:spcBef>
              <a:buFont typeface="Arial" panose="020B0604020202020204" pitchFamily="34" charset="0"/>
              <a:buNone/>
              <a:defRPr/>
            </a:pPr>
            <a:endParaRPr lang="en-US" sz="600" dirty="0">
              <a:solidFill>
                <a:schemeClr val="accent4"/>
              </a:solidFill>
              <a:ea typeface="+mn-ea"/>
            </a:endParaRPr>
          </a:p>
          <a:p>
            <a:pPr eaLnBrk="1" hangingPunct="1">
              <a:buFont typeface="Wingdings" charset="2"/>
              <a:buChar char="§"/>
              <a:defRPr/>
            </a:pPr>
            <a:r>
              <a:rPr lang="en-US" sz="2000" dirty="0">
                <a:solidFill>
                  <a:schemeClr val="tx1"/>
                </a:solidFill>
                <a:ea typeface="+mn-ea"/>
              </a:rPr>
              <a:t>Quality targets must be reached to for share in savings</a:t>
            </a:r>
          </a:p>
        </p:txBody>
      </p:sp>
      <p:sp>
        <p:nvSpPr>
          <p:cNvPr id="53251" name="Slide Number Placeholder 2">
            <a:extLst>
              <a:ext uri="{FF2B5EF4-FFF2-40B4-BE49-F238E27FC236}">
                <a16:creationId xmlns:a16="http://schemas.microsoft.com/office/drawing/2014/main" id="{6C693C3C-211F-40A5-9D4F-31A6D58DE8B7}"/>
              </a:ext>
            </a:extLst>
          </p:cNvPr>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fld id="{1B464772-B4D9-4DF8-A69C-BBBA73FA0729}" type="slidenum">
              <a:rPr lang="en-US" altLang="en-US" sz="900">
                <a:solidFill>
                  <a:schemeClr val="bg1"/>
                </a:solidFill>
              </a:rPr>
              <a:pPr eaLnBrk="1" hangingPunct="1">
                <a:spcAft>
                  <a:spcPct val="0"/>
                </a:spcAft>
                <a:buClrTx/>
                <a:buSzTx/>
                <a:buFontTx/>
                <a:buNone/>
              </a:pPr>
              <a:t>17</a:t>
            </a:fld>
            <a:endParaRPr lang="en-US" altLang="en-US" sz="900">
              <a:solidFill>
                <a:schemeClr val="bg1"/>
              </a:solidFill>
            </a:endParaRPr>
          </a:p>
        </p:txBody>
      </p:sp>
      <p:sp>
        <p:nvSpPr>
          <p:cNvPr id="53250" name="Footer Placeholder 1">
            <a:extLst>
              <a:ext uri="{FF2B5EF4-FFF2-40B4-BE49-F238E27FC236}">
                <a16:creationId xmlns:a16="http://schemas.microsoft.com/office/drawing/2014/main" id="{D7149D58-41B2-4F3F-A5A8-36E9B2A4028F}"/>
              </a:ext>
            </a:extLst>
          </p:cNvPr>
          <p:cNvSpPr>
            <a:spLocks noGrp="1"/>
          </p:cNvSpPr>
          <p:nvPr>
            <p:ph type="ftr"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Aft>
                <a:spcPts val="600"/>
              </a:spcAft>
              <a:buClr>
                <a:srgbClr val="E77C25"/>
              </a:buClr>
              <a:buSzPct val="80000"/>
              <a:buFont typeface="Wingdings 2" panose="05020102010507070707" pitchFamily="18" charset="2"/>
              <a:buChar char=""/>
              <a:defRPr sz="2400">
                <a:solidFill>
                  <a:srgbClr val="262626"/>
                </a:solidFill>
                <a:latin typeface="Calibri" panose="020F0502020204030204" pitchFamily="34" charset="0"/>
                <a:ea typeface="MS PGothic" panose="020B0600070205080204" pitchFamily="34" charset="-128"/>
              </a:defRPr>
            </a:lvl1pPr>
            <a:lvl2pPr marL="742950" indent="-285750" eaLnBrk="0" hangingPunct="0">
              <a:spcAft>
                <a:spcPts val="300"/>
              </a:spcAft>
              <a:buClr>
                <a:srgbClr val="E77C25"/>
              </a:buClr>
              <a:buSzPct val="90000"/>
              <a:buFont typeface="Arial" panose="020B0604020202020204" pitchFamily="34" charset="0"/>
              <a:buChar char="•"/>
              <a:defRPr sz="2000">
                <a:solidFill>
                  <a:srgbClr val="262626"/>
                </a:solidFill>
                <a:latin typeface="Calibri" panose="020F0502020204030204" pitchFamily="34" charset="0"/>
                <a:ea typeface="MS PGothic" panose="020B0600070205080204" pitchFamily="34" charset="-128"/>
              </a:defRPr>
            </a:lvl2pPr>
            <a:lvl3pPr marL="11430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3pPr>
            <a:lvl4pPr marL="1600200" indent="-228600" eaLnBrk="0" hangingPunct="0">
              <a:spcAft>
                <a:spcPts val="300"/>
              </a:spcAft>
              <a:buClr>
                <a:srgbClr val="E77C25"/>
              </a:buClr>
              <a:buFont typeface="Arial" panose="020B0604020202020204" pitchFamily="34" charset="0"/>
              <a:buChar char="▪"/>
              <a:defRPr>
                <a:solidFill>
                  <a:srgbClr val="262626"/>
                </a:solidFill>
                <a:latin typeface="Calibri" panose="020F0502020204030204" pitchFamily="34" charset="0"/>
                <a:ea typeface="MS PGothic" panose="020B0600070205080204" pitchFamily="34" charset="-128"/>
              </a:defRPr>
            </a:lvl4pPr>
            <a:lvl5pPr marL="2057400" indent="-228600" eaLnBrk="0" hangingPunct="0">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ts val="300"/>
              </a:spcAft>
              <a:buClr>
                <a:srgbClr val="E77C25"/>
              </a:buClr>
              <a:buFont typeface="Wingdings 3" panose="05040102010807070707" pitchFamily="18" charset="2"/>
              <a:buChar char=""/>
              <a:defRPr sz="1600">
                <a:solidFill>
                  <a:srgbClr val="262626"/>
                </a:solidFill>
                <a:latin typeface="Calibri" panose="020F0502020204030204" pitchFamily="34" charset="0"/>
                <a:ea typeface="MS PGothic" panose="020B0600070205080204" pitchFamily="34" charset="-128"/>
              </a:defRPr>
            </a:lvl9pPr>
          </a:lstStyle>
          <a:p>
            <a:pPr eaLnBrk="1" hangingPunct="1">
              <a:spcAft>
                <a:spcPct val="0"/>
              </a:spcAft>
              <a:buClrTx/>
              <a:buSzTx/>
              <a:buFontTx/>
              <a:buNone/>
            </a:pPr>
            <a:r>
              <a:rPr lang="en-US" altLang="en-US" sz="900">
                <a:solidFill>
                  <a:schemeClr val="bg1"/>
                </a:solidFill>
              </a:rPr>
              <a:t>Copyright © 2014 Integrated Healthcare Association. All rights reserved.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F1C29-9A2F-468E-A91D-DEC1961DE211}"/>
              </a:ext>
            </a:extLst>
          </p:cNvPr>
          <p:cNvSpPr>
            <a:spLocks noGrp="1"/>
          </p:cNvSpPr>
          <p:nvPr>
            <p:ph type="title"/>
          </p:nvPr>
        </p:nvSpPr>
        <p:spPr>
          <a:xfrm>
            <a:off x="0" y="152400"/>
            <a:ext cx="9144000" cy="838200"/>
          </a:xfrm>
        </p:spPr>
        <p:txBody>
          <a:bodyPr/>
          <a:lstStyle/>
          <a:p>
            <a:pPr>
              <a:defRPr/>
            </a:pPr>
            <a:r>
              <a:rPr lang="en-US" sz="3400" dirty="0">
                <a:ea typeface="+mj-ea"/>
              </a:rPr>
              <a:t>Straw Proposal #6A: Shared Savings for Team-Based Care—Mild/Moderate Behavioral Health</a:t>
            </a:r>
          </a:p>
        </p:txBody>
      </p:sp>
      <p:sp>
        <p:nvSpPr>
          <p:cNvPr id="54275" name="Slide Number Placeholder 3">
            <a:extLst>
              <a:ext uri="{FF2B5EF4-FFF2-40B4-BE49-F238E27FC236}">
                <a16:creationId xmlns:a16="http://schemas.microsoft.com/office/drawing/2014/main" id="{C7C2648C-A0BA-4243-8560-27B5F0DF940C}"/>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2F845B7B-6273-4179-A58E-C1A7532963A7}" type="slidenum">
              <a:rPr lang="en-US" altLang="en-US" sz="1400">
                <a:solidFill>
                  <a:srgbClr val="7498BF"/>
                </a:solidFill>
              </a:rPr>
              <a:pPr eaLnBrk="1" hangingPunct="1">
                <a:spcBef>
                  <a:spcPct val="0"/>
                </a:spcBef>
                <a:buClrTx/>
                <a:buFontTx/>
                <a:buNone/>
              </a:pPr>
              <a:t>18</a:t>
            </a:fld>
            <a:endParaRPr lang="en-US" altLang="en-US" sz="1400">
              <a:solidFill>
                <a:srgbClr val="7498BF"/>
              </a:solidFill>
            </a:endParaRPr>
          </a:p>
        </p:txBody>
      </p:sp>
      <p:graphicFrame>
        <p:nvGraphicFramePr>
          <p:cNvPr id="5" name="Content Placeholder 7" descr="Structural Elements&#10;Description&#10;Target Population&#10;Adults with mild to moderate behavioral health needs that can be addressed in primary care settings&#10;Target Providers&#10;Primary care teams: PCPs, care managers,&#10;Incentive Approach&#10;Optional tiered capitation enhancement + shared savings + P4P&#10;Quality Approach&#10;Reward increasing tiers of coordination/co-location; shared savings for high-quality physical and behavioral health care&#10;Expected outcomes&#10;Lower TCOC/patient, Lower emergency room admissions and inpatient hospitalizations; lower PHQ-9 scores and other BH metrics&#10;DHCS Role&#10;Contract requirements for package of reforms based on tiers; Funding for learning collaborative of participating practices&#10;Alignment with Other DHCS Initiatives&#10;Health homes for patients with complex needs, patient-centered medical homes&#10;Example(s)&#10;Massachusetts Primary Care Payment Reform">
            <a:extLst>
              <a:ext uri="{FF2B5EF4-FFF2-40B4-BE49-F238E27FC236}">
                <a16:creationId xmlns:a16="http://schemas.microsoft.com/office/drawing/2014/main" id="{BF43E1CA-6411-44CC-B9A6-30219A8C51B4}"/>
              </a:ext>
            </a:extLst>
          </p:cNvPr>
          <p:cNvGraphicFramePr>
            <a:graphicFrameLocks noGrp="1"/>
          </p:cNvGraphicFramePr>
          <p:nvPr>
            <p:extLst>
              <p:ext uri="{D42A27DB-BD31-4B8C-83A1-F6EECF244321}">
                <p14:modId xmlns:p14="http://schemas.microsoft.com/office/powerpoint/2010/main" val="3624829480"/>
              </p:ext>
            </p:extLst>
          </p:nvPr>
        </p:nvGraphicFramePr>
        <p:xfrm>
          <a:off x="0" y="1193800"/>
          <a:ext cx="9144000" cy="5465761"/>
        </p:xfrm>
        <a:graphic>
          <a:graphicData uri="http://schemas.openxmlformats.org/drawingml/2006/table">
            <a:tbl>
              <a:tblPr firstRow="1"/>
              <a:tblGrid>
                <a:gridCol w="2411413">
                  <a:extLst>
                    <a:ext uri="{9D8B030D-6E8A-4147-A177-3AD203B41FA5}">
                      <a16:colId xmlns:a16="http://schemas.microsoft.com/office/drawing/2014/main" val="20000"/>
                    </a:ext>
                  </a:extLst>
                </a:gridCol>
                <a:gridCol w="6732587">
                  <a:extLst>
                    <a:ext uri="{9D8B030D-6E8A-4147-A177-3AD203B41FA5}">
                      <a16:colId xmlns:a16="http://schemas.microsoft.com/office/drawing/2014/main" val="20001"/>
                    </a:ext>
                  </a:extLst>
                </a:gridCol>
              </a:tblGrid>
              <a:tr h="396263">
                <a:tc>
                  <a:txBody>
                    <a:bodyPr/>
                    <a:lstStyle/>
                    <a:p>
                      <a:pPr marL="0" marR="0" lvl="0" indent="0" algn="ctr" defTabSz="914400" rtl="0" eaLnBrk="1" fontAlgn="base" latinLnBrk="0" hangingPunct="1">
                        <a:lnSpc>
                          <a:spcPct val="100000"/>
                        </a:lnSpc>
                        <a:spcBef>
                          <a:spcPts val="200"/>
                        </a:spcBef>
                        <a:spcAft>
                          <a:spcPts val="200"/>
                        </a:spcAft>
                        <a:buClrTx/>
                        <a:buSzTx/>
                        <a:buFontTx/>
                        <a:buNone/>
                        <a:tabLst/>
                      </a:pPr>
                      <a:r>
                        <a:rPr kumimoji="0" lang="en-US" sz="2000" b="1" i="0" u="none" strike="noStrike" cap="none" normalizeH="0" baseline="0" dirty="0">
                          <a:ln>
                            <a:noFill/>
                          </a:ln>
                          <a:solidFill>
                            <a:schemeClr val="tx1"/>
                          </a:solidFill>
                          <a:effectLst/>
                          <a:latin typeface="Calibri" pitchFamily="34" charset="0"/>
                          <a:ea typeface="MS PGothic" pitchFamily="34" charset="-128"/>
                          <a:cs typeface="Calibri" pitchFamily="34" charset="0"/>
                        </a:rPr>
                        <a:t>Structural Elements</a:t>
                      </a: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200"/>
                        </a:spcBef>
                        <a:spcAft>
                          <a:spcPts val="200"/>
                        </a:spcAft>
                        <a:buClrTx/>
                        <a:buSzTx/>
                        <a:buFontTx/>
                        <a:buNone/>
                        <a:tabLst/>
                      </a:pPr>
                      <a:r>
                        <a:rPr kumimoji="0" lang="en-US" sz="2000" b="1" i="0" u="none" strike="noStrike" cap="none" normalizeH="0" baseline="0" dirty="0">
                          <a:ln>
                            <a:noFill/>
                          </a:ln>
                          <a:solidFill>
                            <a:schemeClr val="tx1"/>
                          </a:solidFill>
                          <a:effectLst/>
                          <a:latin typeface="Calibri" pitchFamily="34" charset="0"/>
                          <a:ea typeface="MS PGothic" pitchFamily="34" charset="-128"/>
                          <a:cs typeface="Calibri" pitchFamily="34" charset="0"/>
                        </a:rPr>
                        <a:t>Description</a:t>
                      </a: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55819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Target Population</a:t>
                      </a:r>
                    </a:p>
                  </a:txBody>
                  <a:tcPr marL="9525" marR="9525" marT="9526"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Adults with mild to moderate behavioral health needs that can be addressed in primary care settings</a:t>
                      </a:r>
                    </a:p>
                  </a:txBody>
                  <a:tcPr marL="9525" marR="9525" marT="9526"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1"/>
                  </a:ext>
                </a:extLst>
              </a:tr>
              <a:tr h="533431">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Target Providers</a:t>
                      </a:r>
                    </a:p>
                  </a:txBody>
                  <a:tcPr marL="9525" marR="9525" marT="9526"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0" marR="0" lvl="0" indent="0" algn="l" defTabSz="914400" rtl="0" eaLnBrk="1" fontAlgn="base" latinLnBrk="0" hangingPunct="1">
                        <a:lnSpc>
                          <a:spcPct val="100000"/>
                        </a:lnSpc>
                        <a:spcBef>
                          <a:spcPts val="200"/>
                        </a:spcBef>
                        <a:spcAft>
                          <a:spcPts val="2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Primary care teams: PCPs, care managers, </a:t>
                      </a:r>
                    </a:p>
                  </a:txBody>
                  <a:tcPr marT="45723" marB="45723"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2"/>
                  </a:ext>
                </a:extLst>
              </a:tr>
              <a:tr h="60963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Incentive Approach </a:t>
                      </a:r>
                    </a:p>
                  </a:txBody>
                  <a:tcPr marL="9525" marR="9525" marT="9526"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111125" marR="0" lvl="0" indent="0" algn="l" defTabSz="914400" rtl="0" eaLnBrk="1" fontAlgn="base" latinLnBrk="0" hangingPunct="1">
                        <a:lnSpc>
                          <a:spcPct val="100000"/>
                        </a:lnSpc>
                        <a:spcBef>
                          <a:spcPts val="200"/>
                        </a:spcBef>
                        <a:spcAft>
                          <a:spcPts val="10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Optional tiered capitation enhancement + shared savings + P4P</a:t>
                      </a:r>
                    </a:p>
                  </a:txBody>
                  <a:tcPr marL="9525" marR="9525" marT="9526"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3"/>
                  </a:ext>
                </a:extLst>
              </a:tr>
              <a:tr h="640117">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Quality Approach</a:t>
                      </a:r>
                    </a:p>
                  </a:txBody>
                  <a:tcPr marL="9525" marR="9525" marT="9526"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mj-lt"/>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Reward increasing tiers of coordination/co-location; shared savings for high-quality physical </a:t>
                      </a:r>
                      <a:r>
                        <a:rPr kumimoji="0" lang="en-US" sz="1800" b="0" i="1" u="sng" strike="noStrike" cap="none" normalizeH="0" baseline="0">
                          <a:ln>
                            <a:noFill/>
                          </a:ln>
                          <a:solidFill>
                            <a:schemeClr val="tx1"/>
                          </a:solidFill>
                          <a:effectLst/>
                          <a:latin typeface="Calibri" pitchFamily="34" charset="0"/>
                          <a:ea typeface="MS PGothic" pitchFamily="34" charset="-128"/>
                        </a:rPr>
                        <a:t>and</a:t>
                      </a:r>
                      <a:r>
                        <a:rPr kumimoji="0" lang="en-US" sz="1800" b="0" i="1" u="none" strike="noStrike" cap="none" normalizeH="0" baseline="0">
                          <a:ln>
                            <a:noFill/>
                          </a:ln>
                          <a:solidFill>
                            <a:schemeClr val="tx1"/>
                          </a:solidFill>
                          <a:effectLst/>
                          <a:latin typeface="Calibri" pitchFamily="34" charset="0"/>
                          <a:ea typeface="MS PGothic" pitchFamily="34" charset="-128"/>
                        </a:rPr>
                        <a:t> behavioral health care </a:t>
                      </a:r>
                    </a:p>
                  </a:txBody>
                  <a:tcPr marT="45723" marB="45723"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4"/>
                  </a:ext>
                </a:extLst>
              </a:tr>
              <a:tr h="640117">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Expected outcomes</a:t>
                      </a:r>
                    </a:p>
                  </a:txBody>
                  <a:tcPr marL="9525" marR="9525" marT="9526"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Lower TCOC/patient, Lower emergency room admissions and inpatient hospitalizations; lower PHQ-9 scores and other BH metrics</a:t>
                      </a:r>
                    </a:p>
                  </a:txBody>
                  <a:tcPr marT="45723" marB="45723"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5"/>
                  </a:ext>
                </a:extLst>
              </a:tr>
              <a:tr h="640117">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DHCS Role</a:t>
                      </a:r>
                    </a:p>
                  </a:txBody>
                  <a:tcPr marL="9525" marR="9525" marT="9526"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a:ln>
                            <a:noFill/>
                          </a:ln>
                          <a:solidFill>
                            <a:srgbClr val="003580"/>
                          </a:solidFill>
                          <a:effectLst/>
                          <a:latin typeface="Calibri" pitchFamily="34" charset="0"/>
                          <a:ea typeface="MS PGothic" pitchFamily="34" charset="-128"/>
                        </a:rPr>
                        <a:t>Contract requirements for package of reforms based on tiers; </a:t>
                      </a:r>
                      <a:r>
                        <a:rPr kumimoji="0" lang="en-US" sz="1800" b="0" i="1" u="none" strike="noStrike" cap="none" normalizeH="0" baseline="0">
                          <a:ln>
                            <a:noFill/>
                          </a:ln>
                          <a:solidFill>
                            <a:schemeClr val="tx1"/>
                          </a:solidFill>
                          <a:effectLst/>
                          <a:latin typeface="Calibri" pitchFamily="34" charset="0"/>
                          <a:ea typeface="MS PGothic" pitchFamily="34" charset="-128"/>
                        </a:rPr>
                        <a:t>Funding for learning collaborative of participating practices</a:t>
                      </a:r>
                    </a:p>
                  </a:txBody>
                  <a:tcPr marT="45723" marB="45723"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6"/>
                  </a:ext>
                </a:extLst>
              </a:tr>
              <a:tr h="723942">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Alignment with Other DHCS Initiatives </a:t>
                      </a:r>
                    </a:p>
                  </a:txBody>
                  <a:tcPr marL="9525" marR="9525" marT="9526"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Health homes for patients with complex needs, patient-centered medical homes</a:t>
                      </a:r>
                    </a:p>
                  </a:txBody>
                  <a:tcPr marT="45723" marB="45723"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7"/>
                  </a:ext>
                </a:extLst>
              </a:tr>
              <a:tr h="723942">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Example(s)</a:t>
                      </a:r>
                    </a:p>
                  </a:txBody>
                  <a:tcPr marL="9525" marR="9525" marT="9526"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dirty="0">
                          <a:ln>
                            <a:noFill/>
                          </a:ln>
                          <a:solidFill>
                            <a:schemeClr val="tx1"/>
                          </a:solidFill>
                          <a:effectLst/>
                          <a:latin typeface="Calibri" pitchFamily="34" charset="0"/>
                          <a:ea typeface="MS PGothic" pitchFamily="34" charset="-128"/>
                        </a:rPr>
                        <a:t>Massachusetts Primary Care Payment Reform</a:t>
                      </a:r>
                    </a:p>
                  </a:txBody>
                  <a:tcPr marT="45723" marB="45723"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8"/>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EB5C2-4246-4078-A2D1-36020D149E05}"/>
              </a:ext>
            </a:extLst>
          </p:cNvPr>
          <p:cNvSpPr>
            <a:spLocks noGrp="1"/>
          </p:cNvSpPr>
          <p:nvPr>
            <p:ph type="title"/>
          </p:nvPr>
        </p:nvSpPr>
        <p:spPr/>
        <p:txBody>
          <a:bodyPr/>
          <a:lstStyle/>
          <a:p>
            <a:pPr>
              <a:defRPr/>
            </a:pPr>
            <a:r>
              <a:rPr lang="en-US" dirty="0">
                <a:ea typeface="+mj-ea"/>
              </a:rPr>
              <a:t>Care Model A</a:t>
            </a:r>
          </a:p>
        </p:txBody>
      </p:sp>
      <p:sp>
        <p:nvSpPr>
          <p:cNvPr id="55299" name="Content Placeholder 2">
            <a:extLst>
              <a:ext uri="{FF2B5EF4-FFF2-40B4-BE49-F238E27FC236}">
                <a16:creationId xmlns:a16="http://schemas.microsoft.com/office/drawing/2014/main" id="{27296E5C-0DC8-46B3-BD69-A3B42A4A4541}"/>
              </a:ext>
            </a:extLst>
          </p:cNvPr>
          <p:cNvSpPr>
            <a:spLocks noGrp="1"/>
          </p:cNvSpPr>
          <p:nvPr>
            <p:ph idx="1"/>
          </p:nvPr>
        </p:nvSpPr>
        <p:spPr/>
        <p:txBody>
          <a:bodyPr/>
          <a:lstStyle/>
          <a:p>
            <a:r>
              <a:rPr lang="en-US" altLang="en-US"/>
              <a:t>Practices can choose among three tiers of behavioral health integration:</a:t>
            </a:r>
          </a:p>
          <a:p>
            <a:pPr lvl="1"/>
            <a:r>
              <a:rPr lang="en-US" altLang="en-US" b="1"/>
              <a:t>Tier 1</a:t>
            </a:r>
            <a:r>
              <a:rPr lang="en-US" altLang="en-US"/>
              <a:t>: provides coordination of BH services with primary care, in line with health home/PCMH care coordination principles</a:t>
            </a:r>
          </a:p>
          <a:p>
            <a:pPr lvl="1"/>
            <a:r>
              <a:rPr lang="en-US" altLang="en-US" b="1"/>
              <a:t>Tier 2</a:t>
            </a:r>
            <a:r>
              <a:rPr lang="en-US" altLang="en-US"/>
              <a:t>: provides brief interventions, screening/assessment/triage, consultations, outpatient BH services by master</a:t>
            </a:r>
            <a:r>
              <a:rPr lang="ja-JP" altLang="en-US">
                <a:ea typeface="MS PGothic" panose="020B0600070205080204" pitchFamily="34" charset="-128"/>
              </a:rPr>
              <a:t>’</a:t>
            </a:r>
            <a:r>
              <a:rPr lang="en-US" altLang="ja-JP">
                <a:ea typeface="MS PGothic" panose="020B0600070205080204" pitchFamily="34" charset="-128"/>
              </a:rPr>
              <a:t>s &amp; bachelor</a:t>
            </a:r>
            <a:r>
              <a:rPr lang="ja-JP" altLang="en-US">
                <a:ea typeface="MS PGothic" panose="020B0600070205080204" pitchFamily="34" charset="-128"/>
              </a:rPr>
              <a:t>’</a:t>
            </a:r>
            <a:r>
              <a:rPr lang="en-US" altLang="ja-JP">
                <a:ea typeface="MS PGothic" panose="020B0600070205080204" pitchFamily="34" charset="-128"/>
              </a:rPr>
              <a:t>s </a:t>
            </a:r>
            <a:r>
              <a:rPr lang="en-US" altLang="en-US"/>
              <a:t>level professional (e.g. social workers, clinical psychologist</a:t>
            </a:r>
          </a:p>
          <a:p>
            <a:pPr lvl="1"/>
            <a:r>
              <a:rPr lang="en-US" altLang="en-US" b="1"/>
              <a:t>Tier 3</a:t>
            </a:r>
            <a:r>
              <a:rPr lang="en-US" altLang="en-US"/>
              <a:t>: provides psychiatric assessments, medication management, psychotherapy by prescribing clinicians and psychotherapists</a:t>
            </a:r>
          </a:p>
          <a:p>
            <a:pPr lvl="1"/>
            <a:endParaRPr lang="en-US" altLang="en-US"/>
          </a:p>
        </p:txBody>
      </p:sp>
      <p:sp>
        <p:nvSpPr>
          <p:cNvPr id="55300" name="Slide Number Placeholder 3">
            <a:extLst>
              <a:ext uri="{FF2B5EF4-FFF2-40B4-BE49-F238E27FC236}">
                <a16:creationId xmlns:a16="http://schemas.microsoft.com/office/drawing/2014/main" id="{EC4F5047-3849-439C-AAA4-3CB204E8E120}"/>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1151C23D-369C-43C7-A9F4-EE123599C85A}" type="slidenum">
              <a:rPr lang="en-US" altLang="en-US" sz="1400">
                <a:solidFill>
                  <a:srgbClr val="7498BF"/>
                </a:solidFill>
              </a:rPr>
              <a:pPr eaLnBrk="1" hangingPunct="1">
                <a:spcBef>
                  <a:spcPct val="0"/>
                </a:spcBef>
                <a:buClrTx/>
                <a:buFontTx/>
                <a:buNone/>
              </a:pPr>
              <a:t>19</a:t>
            </a:fld>
            <a:endParaRPr lang="en-US" altLang="en-US" sz="1400">
              <a:solidFill>
                <a:srgbClr val="7498BF"/>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2409C-FF14-463C-A4C0-62540BC942B4}"/>
              </a:ext>
            </a:extLst>
          </p:cNvPr>
          <p:cNvSpPr>
            <a:spLocks noGrp="1"/>
          </p:cNvSpPr>
          <p:nvPr>
            <p:ph type="title"/>
          </p:nvPr>
        </p:nvSpPr>
        <p:spPr/>
        <p:txBody>
          <a:bodyPr/>
          <a:lstStyle/>
          <a:p>
            <a:pPr>
              <a:tabLst>
                <a:tab pos="3257550" algn="l"/>
              </a:tabLst>
              <a:defRPr/>
            </a:pPr>
            <a:r>
              <a:rPr lang="en-US" dirty="0">
                <a:ea typeface="+mj-ea"/>
              </a:rPr>
              <a:t>Payment Model A</a:t>
            </a:r>
          </a:p>
        </p:txBody>
      </p:sp>
      <p:sp>
        <p:nvSpPr>
          <p:cNvPr id="56323" name="Content Placeholder 2">
            <a:extLst>
              <a:ext uri="{FF2B5EF4-FFF2-40B4-BE49-F238E27FC236}">
                <a16:creationId xmlns:a16="http://schemas.microsoft.com/office/drawing/2014/main" id="{B0670D2A-BE03-43F8-8EB7-C93FE25446E4}"/>
              </a:ext>
            </a:extLst>
          </p:cNvPr>
          <p:cNvSpPr>
            <a:spLocks noGrp="1"/>
          </p:cNvSpPr>
          <p:nvPr>
            <p:ph idx="1"/>
          </p:nvPr>
        </p:nvSpPr>
        <p:spPr/>
        <p:txBody>
          <a:bodyPr/>
          <a:lstStyle/>
          <a:p>
            <a:pPr marL="514350" indent="-514350">
              <a:buFontTx/>
              <a:buAutoNum type="arabicPeriod"/>
            </a:pPr>
            <a:r>
              <a:rPr lang="en-US" altLang="en-US" b="1"/>
              <a:t>Comprehensive primary care payment</a:t>
            </a:r>
            <a:r>
              <a:rPr lang="en-US" altLang="en-US"/>
              <a:t>, which includes medical home payment plus adjustment for tiers of behavioral health services provided</a:t>
            </a:r>
          </a:p>
          <a:p>
            <a:pPr marL="514350" indent="-514350">
              <a:buFontTx/>
              <a:buAutoNum type="arabicPeriod"/>
            </a:pPr>
            <a:r>
              <a:rPr lang="en-US" altLang="en-US" b="1"/>
              <a:t>Quality incentive payment </a:t>
            </a:r>
            <a:r>
              <a:rPr lang="en-US" altLang="en-US"/>
              <a:t>for meeting performance benchmarks in behavioral health metrics</a:t>
            </a:r>
          </a:p>
          <a:p>
            <a:pPr marL="514350" indent="-514350">
              <a:buFontTx/>
              <a:buAutoNum type="arabicPeriod"/>
            </a:pPr>
            <a:r>
              <a:rPr lang="en-US" altLang="en-US" b="1"/>
              <a:t>Shared savings </a:t>
            </a:r>
            <a:r>
              <a:rPr lang="en-US" altLang="en-US"/>
              <a:t>for PCPs based on non-primary care spend, including hospital and specialist services</a:t>
            </a:r>
          </a:p>
          <a:p>
            <a:pPr marL="914400" lvl="1" indent="-514350"/>
            <a:r>
              <a:rPr lang="en-US" altLang="en-US"/>
              <a:t>Can include upside risk only, upside transitioning to downside, or upside and downside risk</a:t>
            </a:r>
          </a:p>
        </p:txBody>
      </p:sp>
      <p:sp>
        <p:nvSpPr>
          <p:cNvPr id="56324" name="Slide Number Placeholder 3">
            <a:extLst>
              <a:ext uri="{FF2B5EF4-FFF2-40B4-BE49-F238E27FC236}">
                <a16:creationId xmlns:a16="http://schemas.microsoft.com/office/drawing/2014/main" id="{D4A3F8AB-9CF7-439D-9267-CA156A4254B0}"/>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FE593DB7-9C7E-4FA5-A475-3BBE47FC9E55}" type="slidenum">
              <a:rPr lang="en-US" altLang="en-US" sz="1400">
                <a:solidFill>
                  <a:srgbClr val="7498BF"/>
                </a:solidFill>
              </a:rPr>
              <a:pPr eaLnBrk="1" hangingPunct="1">
                <a:spcBef>
                  <a:spcPct val="0"/>
                </a:spcBef>
                <a:buClrTx/>
                <a:buFontTx/>
                <a:buNone/>
              </a:pPr>
              <a:t>20</a:t>
            </a:fld>
            <a:endParaRPr lang="en-US" altLang="en-US" sz="1400">
              <a:solidFill>
                <a:srgbClr val="7498BF"/>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82AFA-6705-4059-A407-12E5B5BCA7E1}"/>
              </a:ext>
            </a:extLst>
          </p:cNvPr>
          <p:cNvSpPr>
            <a:spLocks noGrp="1"/>
          </p:cNvSpPr>
          <p:nvPr>
            <p:ph type="title"/>
          </p:nvPr>
        </p:nvSpPr>
        <p:spPr>
          <a:xfrm>
            <a:off x="228600" y="152400"/>
            <a:ext cx="8763000" cy="838200"/>
          </a:xfrm>
        </p:spPr>
        <p:txBody>
          <a:bodyPr/>
          <a:lstStyle/>
          <a:p>
            <a:pPr>
              <a:defRPr/>
            </a:pPr>
            <a:r>
              <a:rPr lang="en-US" sz="3400" dirty="0">
                <a:ea typeface="+mj-ea"/>
              </a:rPr>
              <a:t>Straw Proposal #6B: Shared Savings for Team-Based Care--Serious Mental Illness </a:t>
            </a:r>
          </a:p>
        </p:txBody>
      </p:sp>
      <p:sp>
        <p:nvSpPr>
          <p:cNvPr id="57347" name="Slide Number Placeholder 3">
            <a:extLst>
              <a:ext uri="{FF2B5EF4-FFF2-40B4-BE49-F238E27FC236}">
                <a16:creationId xmlns:a16="http://schemas.microsoft.com/office/drawing/2014/main" id="{329FCD48-5F0C-4211-A05E-F67B66D5FA9F}"/>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5BA65485-1531-4408-B9A6-2F48D9D11CEA}" type="slidenum">
              <a:rPr lang="en-US" altLang="en-US" sz="1400">
                <a:solidFill>
                  <a:srgbClr val="7498BF"/>
                </a:solidFill>
              </a:rPr>
              <a:pPr eaLnBrk="1" hangingPunct="1">
                <a:spcBef>
                  <a:spcPct val="0"/>
                </a:spcBef>
                <a:buClrTx/>
                <a:buFontTx/>
                <a:buNone/>
              </a:pPr>
              <a:t>21</a:t>
            </a:fld>
            <a:endParaRPr lang="en-US" altLang="en-US" sz="1400">
              <a:solidFill>
                <a:srgbClr val="7498BF"/>
              </a:solidFill>
            </a:endParaRPr>
          </a:p>
        </p:txBody>
      </p:sp>
      <p:graphicFrame>
        <p:nvGraphicFramePr>
          <p:cNvPr id="5" name="Content Placeholder 7" descr="Structural Elements&#10;Description&#10;Target Population&#10;Adults who meet medical necessity criteria for Medi‐Cal Specialty Mental Health services&#10;Target Providers&#10;Behavioral health providers, care managers, nurse/nurse practitioner&#10;Incentive Approach&#10;Optional tiered capitation enhancement + shared savings + P4P&#10;Quality Approach&#10;Reward increasing tiers of coordination/co-location; shared savings for high-quality physical and behavioral health care&#10;Expected outcomes&#10;Lower TCOC/patient, lower ED/ inpatient hospitalizations; physical health improvements; care team collaboration&#10;DHCS Role&#10;Contract requirements for package of reforms based on tiers; Funding for learning collaborative of participating practices&#10;Alignment with Other DHCS Initiatives&#10;Health homes for patients with complex needs, patient-centered medical homes&#10;Example(s)&#10;Arizona Mercy Maricopa Integrated Care">
            <a:extLst>
              <a:ext uri="{FF2B5EF4-FFF2-40B4-BE49-F238E27FC236}">
                <a16:creationId xmlns:a16="http://schemas.microsoft.com/office/drawing/2014/main" id="{3D185514-AD6A-48CA-ADB2-232869314ED4}"/>
              </a:ext>
            </a:extLst>
          </p:cNvPr>
          <p:cNvGraphicFramePr>
            <a:graphicFrameLocks noGrp="1"/>
          </p:cNvGraphicFramePr>
          <p:nvPr>
            <p:extLst>
              <p:ext uri="{D42A27DB-BD31-4B8C-83A1-F6EECF244321}">
                <p14:modId xmlns:p14="http://schemas.microsoft.com/office/powerpoint/2010/main" val="203615497"/>
              </p:ext>
            </p:extLst>
          </p:nvPr>
        </p:nvGraphicFramePr>
        <p:xfrm>
          <a:off x="0" y="1193800"/>
          <a:ext cx="9144000" cy="5530851"/>
        </p:xfrm>
        <a:graphic>
          <a:graphicData uri="http://schemas.openxmlformats.org/drawingml/2006/table">
            <a:tbl>
              <a:tblPr firstRow="1"/>
              <a:tblGrid>
                <a:gridCol w="2286000">
                  <a:extLst>
                    <a:ext uri="{9D8B030D-6E8A-4147-A177-3AD203B41FA5}">
                      <a16:colId xmlns:a16="http://schemas.microsoft.com/office/drawing/2014/main" val="20000"/>
                    </a:ext>
                  </a:extLst>
                </a:gridCol>
                <a:gridCol w="6858000">
                  <a:extLst>
                    <a:ext uri="{9D8B030D-6E8A-4147-A177-3AD203B41FA5}">
                      <a16:colId xmlns:a16="http://schemas.microsoft.com/office/drawing/2014/main" val="20001"/>
                    </a:ext>
                  </a:extLst>
                </a:gridCol>
              </a:tblGrid>
              <a:tr h="422275">
                <a:tc>
                  <a:txBody>
                    <a:bodyPr/>
                    <a:lstStyle/>
                    <a:p>
                      <a:pPr marL="0" marR="0" lvl="0" indent="0" algn="ctr" defTabSz="914400" rtl="0" eaLnBrk="1" fontAlgn="base" latinLnBrk="0" hangingPunct="1">
                        <a:lnSpc>
                          <a:spcPct val="100000"/>
                        </a:lnSpc>
                        <a:spcBef>
                          <a:spcPts val="200"/>
                        </a:spcBef>
                        <a:spcAft>
                          <a:spcPts val="200"/>
                        </a:spcAft>
                        <a:buClrTx/>
                        <a:buSzTx/>
                        <a:buFontTx/>
                        <a:buNone/>
                        <a:tabLst/>
                      </a:pPr>
                      <a:r>
                        <a:rPr kumimoji="0" lang="en-US" sz="2000" b="1" i="0" u="none" strike="noStrike" cap="none" normalizeH="0" baseline="0" dirty="0">
                          <a:ln>
                            <a:noFill/>
                          </a:ln>
                          <a:solidFill>
                            <a:schemeClr val="tx1"/>
                          </a:solidFill>
                          <a:effectLst/>
                          <a:latin typeface="Calibri" pitchFamily="34" charset="0"/>
                          <a:ea typeface="MS PGothic" pitchFamily="34" charset="-128"/>
                          <a:cs typeface="Calibri" pitchFamily="34" charset="0"/>
                        </a:rPr>
                        <a:t>Structural Elements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200"/>
                        </a:spcBef>
                        <a:spcAft>
                          <a:spcPts val="200"/>
                        </a:spcAft>
                        <a:buClrTx/>
                        <a:buSzTx/>
                        <a:buFontTx/>
                        <a:buNone/>
                        <a:tabLst/>
                      </a:pPr>
                      <a:r>
                        <a:rPr kumimoji="0" lang="en-US" sz="2000" b="1" i="0" u="none" strike="noStrike" cap="none" normalizeH="0" baseline="0" dirty="0">
                          <a:ln>
                            <a:noFill/>
                          </a:ln>
                          <a:solidFill>
                            <a:schemeClr val="tx1"/>
                          </a:solidFill>
                          <a:effectLst/>
                          <a:latin typeface="Calibri" pitchFamily="34" charset="0"/>
                          <a:ea typeface="MS PGothic" pitchFamily="34" charset="-128"/>
                          <a:cs typeface="Calibri" pitchFamily="34" charset="0"/>
                        </a:rPr>
                        <a:t>Description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5953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Target Population</a:t>
                      </a: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61913" marR="0" lvl="0" indent="0" algn="l" defTabSz="914400" rtl="0" eaLnBrk="1" fontAlgn="base" latinLnBrk="0" hangingPunct="1">
                        <a:lnSpc>
                          <a:spcPct val="100000"/>
                        </a:lnSpc>
                        <a:spcBef>
                          <a:spcPct val="0"/>
                        </a:spcBef>
                        <a:spcAft>
                          <a:spcPct val="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Adults who meet medical necessity criteria for Medi‐Cal Specialty Mental Health services </a:t>
                      </a: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1"/>
                  </a:ext>
                </a:extLst>
              </a:tr>
              <a:tr h="568325">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Target Providers</a:t>
                      </a: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0" marR="0" lvl="0" indent="0" algn="l" defTabSz="914400" rtl="0" eaLnBrk="1" fontAlgn="base" latinLnBrk="0" hangingPunct="1">
                        <a:lnSpc>
                          <a:spcPct val="100000"/>
                        </a:lnSpc>
                        <a:spcBef>
                          <a:spcPts val="200"/>
                        </a:spcBef>
                        <a:spcAft>
                          <a:spcPts val="2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Behavioral health providers, care managers, nurse/nurse practitioner</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2"/>
                  </a:ext>
                </a:extLst>
              </a:tr>
              <a:tr h="6492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Incentive Approach </a:t>
                      </a: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111125" marR="0" lvl="0" indent="0" algn="l" defTabSz="914400" rtl="0" eaLnBrk="1" fontAlgn="base" latinLnBrk="0" hangingPunct="1">
                        <a:lnSpc>
                          <a:spcPct val="100000"/>
                        </a:lnSpc>
                        <a:spcBef>
                          <a:spcPts val="200"/>
                        </a:spcBef>
                        <a:spcAft>
                          <a:spcPts val="10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Optional tiered capitation enhancement + shared savings + P4P</a:t>
                      </a: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3"/>
                  </a:ext>
                </a:extLst>
              </a:tr>
              <a:tr h="682625">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Quality Approach</a:t>
                      </a: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mj-lt"/>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Reward increasing tiers of coordination/co-location; shared savings for high-quality physical </a:t>
                      </a:r>
                      <a:r>
                        <a:rPr kumimoji="0" lang="en-US" sz="1800" b="0" i="1" u="sng" strike="noStrike" cap="none" normalizeH="0" baseline="0">
                          <a:ln>
                            <a:noFill/>
                          </a:ln>
                          <a:solidFill>
                            <a:schemeClr val="tx1"/>
                          </a:solidFill>
                          <a:effectLst/>
                          <a:latin typeface="Calibri" pitchFamily="34" charset="0"/>
                          <a:ea typeface="MS PGothic" pitchFamily="34" charset="-128"/>
                        </a:rPr>
                        <a:t>and</a:t>
                      </a:r>
                      <a:r>
                        <a:rPr kumimoji="0" lang="en-US" sz="1800" b="0" i="1" u="none" strike="noStrike" cap="none" normalizeH="0" baseline="0">
                          <a:ln>
                            <a:noFill/>
                          </a:ln>
                          <a:solidFill>
                            <a:schemeClr val="tx1"/>
                          </a:solidFill>
                          <a:effectLst/>
                          <a:latin typeface="Calibri" pitchFamily="34" charset="0"/>
                          <a:ea typeface="MS PGothic" pitchFamily="34" charset="-128"/>
                        </a:rPr>
                        <a:t> behavioral health care </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4"/>
                  </a:ext>
                </a:extLst>
              </a:tr>
              <a:tr h="682625">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Expected outcomes</a:t>
                      </a: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Tx/>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Lower TCOC/patient, lower ED/ inpatient hospitalizations; </a:t>
                      </a:r>
                      <a:r>
                        <a:rPr kumimoji="0" lang="en-US" sz="1800" b="0" i="1" u="none" strike="noStrike" cap="none" normalizeH="0" baseline="0">
                          <a:ln>
                            <a:noFill/>
                          </a:ln>
                          <a:solidFill>
                            <a:srgbClr val="003580"/>
                          </a:solidFill>
                          <a:effectLst/>
                          <a:latin typeface="Calibri" pitchFamily="34" charset="0"/>
                          <a:ea typeface="MS PGothic" pitchFamily="34" charset="-128"/>
                        </a:rPr>
                        <a:t>physical health improvements; care team collaboration</a:t>
                      </a:r>
                      <a:endParaRPr kumimoji="0" lang="en-US" sz="1800" b="0" i="1" u="none" strike="noStrike" cap="none" normalizeH="0" baseline="0">
                        <a:ln>
                          <a:noFill/>
                        </a:ln>
                        <a:solidFill>
                          <a:schemeClr val="tx1"/>
                        </a:solidFill>
                        <a:effectLst/>
                        <a:latin typeface="Calibri" pitchFamily="34" charset="0"/>
                        <a:ea typeface="MS PGothic" pitchFamily="34"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5"/>
                  </a:ext>
                </a:extLst>
              </a:tr>
              <a:tr h="682625">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DHCS Role</a:t>
                      </a: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a:ln>
                            <a:noFill/>
                          </a:ln>
                          <a:solidFill>
                            <a:srgbClr val="003580"/>
                          </a:solidFill>
                          <a:effectLst/>
                          <a:latin typeface="Calibri" pitchFamily="34" charset="0"/>
                          <a:ea typeface="MS PGothic" pitchFamily="34" charset="-128"/>
                        </a:rPr>
                        <a:t>Contract requirements for package of reforms based on tiers; </a:t>
                      </a:r>
                      <a:r>
                        <a:rPr kumimoji="0" lang="en-US" sz="1800" b="0" i="1" u="none" strike="noStrike" cap="none" normalizeH="0" baseline="0">
                          <a:ln>
                            <a:noFill/>
                          </a:ln>
                          <a:solidFill>
                            <a:schemeClr val="tx1"/>
                          </a:solidFill>
                          <a:effectLst/>
                          <a:latin typeface="Calibri" pitchFamily="34" charset="0"/>
                          <a:ea typeface="MS PGothic" pitchFamily="34" charset="-128"/>
                        </a:rPr>
                        <a:t>Funding for learning collaborative of participating practices</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6"/>
                  </a:ext>
                </a:extLst>
              </a:tr>
              <a:tr h="771525">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Alignment with Other DHCS Initiatives </a:t>
                      </a: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a:ln>
                            <a:noFill/>
                          </a:ln>
                          <a:solidFill>
                            <a:schemeClr val="tx1"/>
                          </a:solidFill>
                          <a:effectLst/>
                          <a:latin typeface="Calibri" pitchFamily="34" charset="0"/>
                          <a:ea typeface="MS PGothic" pitchFamily="34" charset="-128"/>
                        </a:rPr>
                        <a:t>Health homes for patients with complex needs, patient-centered medical homes</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6DDE8"/>
                    </a:solidFill>
                  </a:tcPr>
                </a:tc>
                <a:extLst>
                  <a:ext uri="{0D108BD9-81ED-4DB2-BD59-A6C34878D82A}">
                    <a16:rowId xmlns:a16="http://schemas.microsoft.com/office/drawing/2014/main" val="10007"/>
                  </a:ext>
                </a:extLst>
              </a:tr>
              <a:tr h="476250">
                <a:tc>
                  <a:txBody>
                    <a:bodyPr/>
                    <a:lstStyle/>
                    <a:p>
                      <a:pPr marL="0" marR="0" lvl="0" indent="0" algn="l" defTabSz="914400" rtl="0" eaLnBrk="1" fontAlgn="base" latinLnBrk="0" hangingPunct="1">
                        <a:lnSpc>
                          <a:spcPct val="100000"/>
                        </a:lnSpc>
                        <a:spcBef>
                          <a:spcPct val="0"/>
                        </a:spcBef>
                        <a:spcAft>
                          <a:spcPts val="800"/>
                        </a:spcAft>
                        <a:buClr>
                          <a:schemeClr val="tx1"/>
                        </a:buClr>
                        <a:buSzPct val="75000"/>
                        <a:buFontTx/>
                        <a:buNone/>
                        <a:tabLst/>
                      </a:pPr>
                      <a:r>
                        <a:rPr kumimoji="0" lang="en-US" sz="1800" b="0" i="0" u="none" strike="noStrike" cap="none" normalizeH="0" baseline="0">
                          <a:ln>
                            <a:noFill/>
                          </a:ln>
                          <a:solidFill>
                            <a:schemeClr val="tx1"/>
                          </a:solidFill>
                          <a:effectLst/>
                          <a:latin typeface="Calibri" pitchFamily="34" charset="0"/>
                          <a:ea typeface="MS PGothic" pitchFamily="34" charset="-128"/>
                        </a:rPr>
                        <a:t>Example(s)</a:t>
                      </a:r>
                    </a:p>
                  </a:txBody>
                  <a:tcPr marL="9525" marR="9525" marT="9525"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tc>
                  <a:txBody>
                    <a:bodyPr/>
                    <a:lstStyle/>
                    <a:p>
                      <a:pPr marL="53975" marR="0" lvl="0" indent="0" algn="l" defTabSz="914400" rtl="0" eaLnBrk="1" fontAlgn="base" latinLnBrk="0" hangingPunct="1">
                        <a:lnSpc>
                          <a:spcPct val="100000"/>
                        </a:lnSpc>
                        <a:spcBef>
                          <a:spcPts val="200"/>
                        </a:spcBef>
                        <a:spcAft>
                          <a:spcPts val="200"/>
                        </a:spcAft>
                        <a:buClrTx/>
                        <a:buSzTx/>
                        <a:buFont typeface="Arial" pitchFamily="34" charset="0"/>
                        <a:buNone/>
                        <a:tabLst/>
                      </a:pPr>
                      <a:r>
                        <a:rPr kumimoji="0" lang="en-US" sz="1800" b="0" i="1" u="none" strike="noStrike" cap="none" normalizeH="0" baseline="0" dirty="0">
                          <a:ln>
                            <a:noFill/>
                          </a:ln>
                          <a:solidFill>
                            <a:srgbClr val="003580"/>
                          </a:solidFill>
                          <a:effectLst/>
                          <a:latin typeface="Calibri" pitchFamily="34" charset="0"/>
                          <a:ea typeface="MS PGothic" pitchFamily="34" charset="-128"/>
                        </a:rPr>
                        <a:t>Arizona Mercy Maricopa Integrated Care </a:t>
                      </a:r>
                      <a:endParaRPr kumimoji="0" lang="en-US" sz="1800" b="0" i="1" u="none" strike="noStrike" cap="none" normalizeH="0" baseline="0" dirty="0">
                        <a:ln>
                          <a:noFill/>
                        </a:ln>
                        <a:solidFill>
                          <a:schemeClr val="tx1"/>
                        </a:solidFill>
                        <a:effectLst/>
                        <a:latin typeface="Calibri" pitchFamily="34" charset="0"/>
                        <a:ea typeface="MS PGothic" pitchFamily="34" charset="-128"/>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CEFF4"/>
                    </a:solidFill>
                  </a:tcPr>
                </a:tc>
                <a:extLst>
                  <a:ext uri="{0D108BD9-81ED-4DB2-BD59-A6C34878D82A}">
                    <a16:rowId xmlns:a16="http://schemas.microsoft.com/office/drawing/2014/main" val="10008"/>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F992B-B06A-4567-8163-797B23092813}"/>
              </a:ext>
            </a:extLst>
          </p:cNvPr>
          <p:cNvSpPr>
            <a:spLocks noGrp="1"/>
          </p:cNvSpPr>
          <p:nvPr>
            <p:ph type="title"/>
          </p:nvPr>
        </p:nvSpPr>
        <p:spPr/>
        <p:txBody>
          <a:bodyPr/>
          <a:lstStyle/>
          <a:p>
            <a:pPr>
              <a:defRPr/>
            </a:pPr>
            <a:r>
              <a:rPr lang="en-US" dirty="0">
                <a:ea typeface="+mj-ea"/>
              </a:rPr>
              <a:t>Care Model B</a:t>
            </a:r>
          </a:p>
        </p:txBody>
      </p:sp>
      <p:sp>
        <p:nvSpPr>
          <p:cNvPr id="3" name="Content Placeholder 2">
            <a:extLst>
              <a:ext uri="{FF2B5EF4-FFF2-40B4-BE49-F238E27FC236}">
                <a16:creationId xmlns:a16="http://schemas.microsoft.com/office/drawing/2014/main" id="{D188C0CE-4C87-4017-B910-8B76FBA68EF5}"/>
              </a:ext>
            </a:extLst>
          </p:cNvPr>
          <p:cNvSpPr>
            <a:spLocks noGrp="1"/>
          </p:cNvSpPr>
          <p:nvPr>
            <p:ph idx="1"/>
          </p:nvPr>
        </p:nvSpPr>
        <p:spPr/>
        <p:txBody>
          <a:bodyPr/>
          <a:lstStyle/>
          <a:p>
            <a:pPr>
              <a:defRPr/>
            </a:pPr>
            <a:r>
              <a:rPr lang="en-US" dirty="0">
                <a:ea typeface="+mn-ea"/>
              </a:rPr>
              <a:t>Behavioral health clinics/providers can choose among three tiers of behavioral health integration:</a:t>
            </a:r>
          </a:p>
          <a:p>
            <a:pPr lvl="1">
              <a:buFont typeface="Arial" charset="0"/>
              <a:buChar char="►"/>
              <a:defRPr/>
            </a:pPr>
            <a:r>
              <a:rPr lang="en-US" b="1" dirty="0"/>
              <a:t>Tier 1</a:t>
            </a:r>
            <a:r>
              <a:rPr lang="en-US" dirty="0"/>
              <a:t>: provides coordination of BH services with primary care, in line with health home/PCMH care coordination principles </a:t>
            </a:r>
          </a:p>
          <a:p>
            <a:pPr lvl="1">
              <a:buFont typeface="Arial" charset="0"/>
              <a:buChar char="►"/>
              <a:defRPr/>
            </a:pPr>
            <a:r>
              <a:rPr lang="en-US" b="1" dirty="0"/>
              <a:t>Tier 2</a:t>
            </a:r>
            <a:r>
              <a:rPr lang="en-US" dirty="0"/>
              <a:t>: provides basic primary care screening and assessments (e.g., BMI, interventions, </a:t>
            </a:r>
            <a:r>
              <a:rPr lang="en-US" kern="1200" dirty="0"/>
              <a:t>blood pressure, diabetes, etc.), medication reviews, referrals for lab and diagnostic tests; Nurse professional on-site </a:t>
            </a:r>
          </a:p>
          <a:p>
            <a:pPr lvl="1">
              <a:buFont typeface="Arial" charset="0"/>
              <a:buChar char="►"/>
              <a:defRPr/>
            </a:pPr>
            <a:r>
              <a:rPr lang="en-US" b="1" dirty="0"/>
              <a:t>Tier 3</a:t>
            </a:r>
            <a:r>
              <a:rPr lang="en-US" dirty="0"/>
              <a:t>: provides </a:t>
            </a:r>
            <a:r>
              <a:rPr lang="en-US" kern="1200" dirty="0"/>
              <a:t>comprehensive primary care by nurse practitioner or PCP onsite, medication management by prescribing provider  </a:t>
            </a:r>
          </a:p>
          <a:p>
            <a:pPr lvl="1">
              <a:buFont typeface="Arial" charset="0"/>
              <a:buChar char="►"/>
              <a:defRPr/>
            </a:pPr>
            <a:endParaRPr lang="en-US" dirty="0"/>
          </a:p>
        </p:txBody>
      </p:sp>
      <p:sp>
        <p:nvSpPr>
          <p:cNvPr id="58372" name="Slide Number Placeholder 3">
            <a:extLst>
              <a:ext uri="{FF2B5EF4-FFF2-40B4-BE49-F238E27FC236}">
                <a16:creationId xmlns:a16="http://schemas.microsoft.com/office/drawing/2014/main" id="{79541BE1-82C8-47E7-B1F8-610D69FCD9E0}"/>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9BB497CD-7C71-4DEC-BE43-8E2A429E2288}" type="slidenum">
              <a:rPr lang="en-US" altLang="en-US" sz="1400">
                <a:solidFill>
                  <a:srgbClr val="7498BF"/>
                </a:solidFill>
              </a:rPr>
              <a:pPr eaLnBrk="1" hangingPunct="1">
                <a:spcBef>
                  <a:spcPct val="0"/>
                </a:spcBef>
                <a:buClrTx/>
                <a:buFontTx/>
                <a:buNone/>
              </a:pPr>
              <a:t>22</a:t>
            </a:fld>
            <a:endParaRPr lang="en-US" altLang="en-US" sz="1400">
              <a:solidFill>
                <a:srgbClr val="7498BF"/>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14537-B2F9-4D1D-8890-FB7FBF509C46}"/>
              </a:ext>
            </a:extLst>
          </p:cNvPr>
          <p:cNvSpPr>
            <a:spLocks noGrp="1"/>
          </p:cNvSpPr>
          <p:nvPr>
            <p:ph type="title"/>
          </p:nvPr>
        </p:nvSpPr>
        <p:spPr/>
        <p:txBody>
          <a:bodyPr/>
          <a:lstStyle/>
          <a:p>
            <a:pPr>
              <a:tabLst>
                <a:tab pos="3257550" algn="l"/>
              </a:tabLst>
              <a:defRPr/>
            </a:pPr>
            <a:r>
              <a:rPr lang="en-US" dirty="0">
                <a:ea typeface="+mj-ea"/>
              </a:rPr>
              <a:t>Payment Model B</a:t>
            </a:r>
          </a:p>
        </p:txBody>
      </p:sp>
      <p:sp>
        <p:nvSpPr>
          <p:cNvPr id="59395" name="Content Placeholder 2">
            <a:extLst>
              <a:ext uri="{FF2B5EF4-FFF2-40B4-BE49-F238E27FC236}">
                <a16:creationId xmlns:a16="http://schemas.microsoft.com/office/drawing/2014/main" id="{DC0D9B88-9893-4160-9BCA-196E3591CF12}"/>
              </a:ext>
            </a:extLst>
          </p:cNvPr>
          <p:cNvSpPr>
            <a:spLocks noGrp="1"/>
          </p:cNvSpPr>
          <p:nvPr>
            <p:ph idx="1"/>
          </p:nvPr>
        </p:nvSpPr>
        <p:spPr>
          <a:xfrm>
            <a:off x="457200" y="1447800"/>
            <a:ext cx="8534400" cy="4678363"/>
          </a:xfrm>
        </p:spPr>
        <p:txBody>
          <a:bodyPr/>
          <a:lstStyle/>
          <a:p>
            <a:pPr marL="514350" indent="-514350">
              <a:buFontTx/>
              <a:buAutoNum type="arabicPeriod"/>
            </a:pPr>
            <a:r>
              <a:rPr lang="en-US" altLang="en-US" b="1"/>
              <a:t>Comprehensive primary care payment</a:t>
            </a:r>
            <a:r>
              <a:rPr lang="en-US" altLang="en-US"/>
              <a:t>, which includes health home payment as appropriate plus adjustment for tiers of primary care services provided</a:t>
            </a:r>
          </a:p>
          <a:p>
            <a:pPr marL="514350" indent="-514350">
              <a:buFontTx/>
              <a:buAutoNum type="arabicPeriod"/>
            </a:pPr>
            <a:r>
              <a:rPr lang="en-US" altLang="en-US" b="1"/>
              <a:t>Quality incentive payment </a:t>
            </a:r>
            <a:r>
              <a:rPr lang="en-US" altLang="en-US"/>
              <a:t>for meeting performance benchmarks in specific physical and behavioral health metrics</a:t>
            </a:r>
          </a:p>
          <a:p>
            <a:pPr marL="514350" indent="-514350">
              <a:buFontTx/>
              <a:buAutoNum type="arabicPeriod"/>
            </a:pPr>
            <a:r>
              <a:rPr lang="en-US" altLang="en-US" b="1"/>
              <a:t>Shared savings </a:t>
            </a:r>
            <a:r>
              <a:rPr lang="en-US" altLang="en-US"/>
              <a:t>for behavioral health providers based on non-primary care spend, including hospital and specialist services</a:t>
            </a:r>
          </a:p>
          <a:p>
            <a:pPr marL="914400" lvl="1" indent="-514350"/>
            <a:r>
              <a:rPr lang="en-US" altLang="en-US"/>
              <a:t>Can include upside risk only, upside transitioning to downside, or upside and downside risk</a:t>
            </a:r>
          </a:p>
        </p:txBody>
      </p:sp>
      <p:sp>
        <p:nvSpPr>
          <p:cNvPr id="59396" name="Slide Number Placeholder 3">
            <a:extLst>
              <a:ext uri="{FF2B5EF4-FFF2-40B4-BE49-F238E27FC236}">
                <a16:creationId xmlns:a16="http://schemas.microsoft.com/office/drawing/2014/main" id="{044486BE-8CE3-442D-89BC-069CE8692CDE}"/>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accent1"/>
              </a:buClr>
              <a:buChar char="•"/>
              <a:defRPr sz="2800">
                <a:solidFill>
                  <a:schemeClr val="tx1"/>
                </a:solidFill>
                <a:latin typeface="Calibri" panose="020F0502020204030204" pitchFamily="34" charset="0"/>
                <a:cs typeface="Calibri" panose="020F0502020204030204" pitchFamily="34" charset="0"/>
              </a:defRPr>
            </a:lvl1pPr>
            <a:lvl2pPr marL="742950" indent="-285750" eaLnBrk="0" hangingPunct="0">
              <a:spcBef>
                <a:spcPct val="20000"/>
              </a:spcBef>
              <a:buClr>
                <a:schemeClr val="accent1"/>
              </a:buClr>
              <a:buSzPct val="50000"/>
              <a:buFont typeface="Arial" panose="020B0604020202020204" pitchFamily="34" charset="0"/>
              <a:buChar char="►"/>
              <a:defRPr sz="2400">
                <a:solidFill>
                  <a:schemeClr val="tx1"/>
                </a:solidFill>
                <a:latin typeface="Calibri" panose="020F0502020204030204" pitchFamily="34" charset="0"/>
                <a:cs typeface="Calibri" panose="020F0502020204030204" pitchFamily="34" charset="0"/>
              </a:defRPr>
            </a:lvl2pPr>
            <a:lvl3pPr marL="1143000" indent="-228600" eaLnBrk="0" hangingPunct="0">
              <a:spcBef>
                <a:spcPct val="20000"/>
              </a:spcBef>
              <a:buClr>
                <a:schemeClr val="accent1"/>
              </a:buClr>
              <a:buFont typeface="Wingdings" panose="05000000000000000000" pitchFamily="2" charset="2"/>
              <a:buChar char="§"/>
              <a:defRPr sz="2000">
                <a:solidFill>
                  <a:schemeClr val="tx1"/>
                </a:solidFill>
                <a:latin typeface="Calibri" panose="020F0502020204030204" pitchFamily="34" charset="0"/>
                <a:cs typeface="Calibri" panose="020F0502020204030204" pitchFamily="34" charset="0"/>
              </a:defRPr>
            </a:lvl3pPr>
            <a:lvl4pPr marL="1600200" indent="-228600" eaLnBrk="0" hangingPunct="0">
              <a:spcBef>
                <a:spcPct val="20000"/>
              </a:spcBef>
              <a:buClr>
                <a:schemeClr val="accent1"/>
              </a:buClr>
              <a:buFont typeface="Arial" panose="020B0604020202020204" pitchFamily="34" charset="0"/>
              <a:buChar char="–"/>
              <a:defRPr>
                <a:solidFill>
                  <a:schemeClr val="tx1"/>
                </a:solidFill>
                <a:latin typeface="Calibri" panose="020F0502020204030204" pitchFamily="34" charset="0"/>
                <a:cs typeface="Calibri" panose="020F0502020204030204" pitchFamily="34" charset="0"/>
              </a:defRPr>
            </a:lvl4pPr>
            <a:lvl5pPr marL="2057400" indent="-228600" eaLnBrk="0" hangingPunct="0">
              <a:spcBef>
                <a:spcPct val="20000"/>
              </a:spcBef>
              <a:buClr>
                <a:schemeClr val="accent1"/>
              </a:buClr>
              <a:buChar char="»"/>
              <a:defRPr sz="1600">
                <a:solidFill>
                  <a:schemeClr val="tx1"/>
                </a:solidFill>
                <a:latin typeface="Calibri" panose="020F0502020204030204" pitchFamily="34" charset="0"/>
                <a:cs typeface="Calibri" panose="020F0502020204030204" pitchFamily="34" charset="0"/>
              </a:defRPr>
            </a:lvl5pPr>
            <a:lvl6pPr marL="25146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6pPr>
            <a:lvl7pPr marL="29718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7pPr>
            <a:lvl8pPr marL="34290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8pPr>
            <a:lvl9pPr marL="3886200" indent="-228600" eaLnBrk="0" fontAlgn="base" hangingPunct="0">
              <a:spcBef>
                <a:spcPct val="20000"/>
              </a:spcBef>
              <a:spcAft>
                <a:spcPct val="0"/>
              </a:spcAft>
              <a:buClr>
                <a:schemeClr val="accent1"/>
              </a:buClr>
              <a:buChar char="»"/>
              <a:defRPr sz="1600">
                <a:solidFill>
                  <a:schemeClr val="tx1"/>
                </a:solidFill>
                <a:latin typeface="Calibri" panose="020F0502020204030204" pitchFamily="34" charset="0"/>
                <a:cs typeface="Calibri" panose="020F0502020204030204" pitchFamily="34" charset="0"/>
              </a:defRPr>
            </a:lvl9pPr>
          </a:lstStyle>
          <a:p>
            <a:pPr eaLnBrk="1" hangingPunct="1">
              <a:spcBef>
                <a:spcPct val="0"/>
              </a:spcBef>
              <a:buClrTx/>
              <a:buFontTx/>
              <a:buNone/>
            </a:pPr>
            <a:fld id="{2AE377CF-D546-4496-9A99-AC5BDCE507E7}" type="slidenum">
              <a:rPr lang="en-US" altLang="en-US" sz="1400">
                <a:solidFill>
                  <a:srgbClr val="7498BF"/>
                </a:solidFill>
              </a:rPr>
              <a:pPr eaLnBrk="1" hangingPunct="1">
                <a:spcBef>
                  <a:spcPct val="0"/>
                </a:spcBef>
                <a:buClrTx/>
                <a:buFontTx/>
                <a:buNone/>
              </a:pPr>
              <a:t>23</a:t>
            </a:fld>
            <a:endParaRPr lang="en-US" altLang="en-US" sz="1400">
              <a:solidFill>
                <a:srgbClr val="7498BF"/>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HA Theme">
  <a:themeElements>
    <a:clrScheme name="IHA Color Theme">
      <a:dk1>
        <a:srgbClr val="000000"/>
      </a:dk1>
      <a:lt1>
        <a:sysClr val="window" lastClr="FFFFFF"/>
      </a:lt1>
      <a:dk2>
        <a:srgbClr val="94A1A6"/>
      </a:dk2>
      <a:lt2>
        <a:srgbClr val="A91D36"/>
      </a:lt2>
      <a:accent1>
        <a:srgbClr val="0099A8"/>
      </a:accent1>
      <a:accent2>
        <a:srgbClr val="BEBEBE"/>
      </a:accent2>
      <a:accent3>
        <a:srgbClr val="D7E7A4"/>
      </a:accent3>
      <a:accent4>
        <a:srgbClr val="E77C25"/>
      </a:accent4>
      <a:accent5>
        <a:srgbClr val="37578E"/>
      </a:accent5>
      <a:accent6>
        <a:srgbClr val="9087B2"/>
      </a:accent6>
      <a:hlink>
        <a:srgbClr val="002060"/>
      </a:hlink>
      <a:folHlink>
        <a:srgbClr val="00788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spDef>
      <a:spPr>
        <a:solidFill>
          <a:schemeClr val="accent2">
            <a:lumMod val="20000"/>
            <a:lumOff val="80000"/>
          </a:schemeClr>
        </a:solidFill>
        <a:ln>
          <a:noFill/>
        </a:ln>
      </a:spPr>
      <a:bodyPr lIns="182880" tIns="91440" rtlCol="0" anchor="t" anchorCtr="0"/>
      <a:lstStyle>
        <a:defPPr fontAlgn="base">
          <a:spcBef>
            <a:spcPct val="0"/>
          </a:spcBef>
          <a:spcAft>
            <a:spcPct val="0"/>
          </a:spcAft>
          <a:defRPr sz="1400" dirty="0">
            <a:solidFill>
              <a:schemeClr val="tx1">
                <a:lumMod val="75000"/>
                <a:lumOff val="25000"/>
              </a:schemeClr>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5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6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7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8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9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0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1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2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3_Cream &amp; Blue Template">
  <a:themeElements>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3580"/>
        </a:dk1>
        <a:lt1>
          <a:srgbClr val="FDE8C6"/>
        </a:lt1>
        <a:dk2>
          <a:srgbClr val="FFFFFF"/>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4">
        <a:dk1>
          <a:srgbClr val="003580"/>
        </a:dk1>
        <a:lt1>
          <a:srgbClr val="FDE8C6"/>
        </a:lt1>
        <a:dk2>
          <a:srgbClr val="4C84AD"/>
        </a:dk2>
        <a:lt2>
          <a:srgbClr val="FAD18C"/>
        </a:lt2>
        <a:accent1>
          <a:srgbClr val="7498BF"/>
        </a:accent1>
        <a:accent2>
          <a:srgbClr val="A06871"/>
        </a:accent2>
        <a:accent3>
          <a:srgbClr val="FEF2DF"/>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5">
        <a:dk1>
          <a:srgbClr val="003580"/>
        </a:dk1>
        <a:lt1>
          <a:srgbClr val="FFF1DD"/>
        </a:lt1>
        <a:dk2>
          <a:srgbClr val="FFFFFF"/>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
      <a:clrScheme name="Custom Design 16">
        <a:dk1>
          <a:srgbClr val="003580"/>
        </a:dk1>
        <a:lt1>
          <a:srgbClr val="FFF1DD"/>
        </a:lt1>
        <a:dk2>
          <a:srgbClr val="4C84AD"/>
        </a:dk2>
        <a:lt2>
          <a:srgbClr val="FAD18C"/>
        </a:lt2>
        <a:accent1>
          <a:srgbClr val="7498BF"/>
        </a:accent1>
        <a:accent2>
          <a:srgbClr val="A06871"/>
        </a:accent2>
        <a:accent3>
          <a:srgbClr val="FFF7EB"/>
        </a:accent3>
        <a:accent4>
          <a:srgbClr val="002C6C"/>
        </a:accent4>
        <a:accent5>
          <a:srgbClr val="BCCADC"/>
        </a:accent5>
        <a:accent6>
          <a:srgbClr val="915E66"/>
        </a:accent6>
        <a:hlink>
          <a:srgbClr val="48B8D2"/>
        </a:hlink>
        <a:folHlink>
          <a:srgbClr val="E5AE86"/>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IHA Color Theme">
    <a:dk1>
      <a:srgbClr val="000000"/>
    </a:dk1>
    <a:lt1>
      <a:sysClr val="window" lastClr="FFFFFF"/>
    </a:lt1>
    <a:dk2>
      <a:srgbClr val="94A1A6"/>
    </a:dk2>
    <a:lt2>
      <a:srgbClr val="A91D36"/>
    </a:lt2>
    <a:accent1>
      <a:srgbClr val="0099A8"/>
    </a:accent1>
    <a:accent2>
      <a:srgbClr val="BEBEBE"/>
    </a:accent2>
    <a:accent3>
      <a:srgbClr val="D7E7A4"/>
    </a:accent3>
    <a:accent4>
      <a:srgbClr val="E77C25"/>
    </a:accent4>
    <a:accent5>
      <a:srgbClr val="37578E"/>
    </a:accent5>
    <a:accent6>
      <a:srgbClr val="9087B2"/>
    </a:accent6>
    <a:hlink>
      <a:srgbClr val="002060"/>
    </a:hlink>
    <a:folHlink>
      <a:srgbClr val="00788B"/>
    </a:folHlink>
  </a:clrScheme>
</a:themeOverride>
</file>

<file path=ppt/theme/themeOverride2.xml><?xml version="1.0" encoding="utf-8"?>
<a:themeOverride xmlns:a="http://schemas.openxmlformats.org/drawingml/2006/main">
  <a:clrScheme name="IHA Color Theme">
    <a:dk1>
      <a:srgbClr val="000000"/>
    </a:dk1>
    <a:lt1>
      <a:sysClr val="window" lastClr="FFFFFF"/>
    </a:lt1>
    <a:dk2>
      <a:srgbClr val="94A1A6"/>
    </a:dk2>
    <a:lt2>
      <a:srgbClr val="A91D36"/>
    </a:lt2>
    <a:accent1>
      <a:srgbClr val="0099A8"/>
    </a:accent1>
    <a:accent2>
      <a:srgbClr val="BEBEBE"/>
    </a:accent2>
    <a:accent3>
      <a:srgbClr val="D7E7A4"/>
    </a:accent3>
    <a:accent4>
      <a:srgbClr val="E77C25"/>
    </a:accent4>
    <a:accent5>
      <a:srgbClr val="37578E"/>
    </a:accent5>
    <a:accent6>
      <a:srgbClr val="9087B2"/>
    </a:accent6>
    <a:hlink>
      <a:srgbClr val="002060"/>
    </a:hlink>
    <a:folHlink>
      <a:srgbClr val="00788B"/>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HCS Document" ma:contentTypeID="0x010100EEE380F46F125946A8B4C4C90D9FFCDC002BD714A348B448409FBFD44A860871DB" ma:contentTypeVersion="22" ma:contentTypeDescription="This is the Custom Document Type for use by DHCS" ma:contentTypeScope="" ma:versionID="54754345e7a46eefdcce069b4d1cec81">
  <xsd:schema xmlns:xsd="http://www.w3.org/2001/XMLSchema" xmlns:xs="http://www.w3.org/2001/XMLSchema" xmlns:p="http://schemas.microsoft.com/office/2006/metadata/properties" xmlns:ns1="http://schemas.microsoft.com/sharepoint/v3" xmlns:ns2="69bc34b3-1921-46c7-8c7a-d18363374b4b" xmlns:ns3="c1c1dc04-eeda-4b6e-b2df-40979f5da1d3" targetNamespace="http://schemas.microsoft.com/office/2006/metadata/properties" ma:root="true" ma:fieldsID="d6b18e05db21fd7ec08f5784cff6b160" ns1:_="" ns2:_="" ns3:_="">
    <xsd:import namespace="http://schemas.microsoft.com/sharepoint/v3"/>
    <xsd:import namespace="69bc34b3-1921-46c7-8c7a-d18363374b4b"/>
    <xsd:import namespace="c1c1dc04-eeda-4b6e-b2df-40979f5da1d3"/>
    <xsd:element name="properties">
      <xsd:complexType>
        <xsd:sequence>
          <xsd:element name="documentManagement">
            <xsd:complexType>
              <xsd:all>
                <xsd:element ref="ns2:Organization"/>
                <xsd:element ref="ns2:Publication_x0020_Type" minOccurs="0"/>
                <xsd:element ref="ns2:Abstract" minOccurs="0"/>
                <xsd:element ref="ns3:Reading_x0020_Level" minOccurs="0"/>
                <xsd:element ref="ns1:PublishingContactName" minOccurs="0"/>
                <xsd:element ref="ns1:Language" minOccurs="0"/>
                <xsd:element ref="ns2:TAGAge" minOccurs="0"/>
                <xsd:element ref="ns2:TAGBusPart" minOccurs="0"/>
                <xsd:element ref="ns2:TAGender" minOccurs="0"/>
                <xsd:element ref="ns2:TAGEthnicity" minOccurs="0"/>
                <xsd:element ref="ns2:Topics" minOccurs="0"/>
                <xsd:element ref="ns3:SharedWithUsers" minOccurs="0"/>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ContactName" ma:index="6" nillable="true" ma:displayName="Contact Name" ma:description="Contact Name is a site column created by the Publishing feature. It is used on the Page Content Type as the name of the person or group who is the contact person for the page." ma:internalName="PublishingContactName">
      <xsd:simpleType>
        <xsd:restriction base="dms:Text">
          <xsd:maxLength value="255"/>
        </xsd:restriction>
      </xsd:simpleType>
    </xsd:element>
    <xsd:element name="Language" ma:index="8" nillable="true" ma:displayName="Language" ma:default="English" ma:internalName="Language">
      <xsd:simpleType>
        <xsd:union memberTypes="dms:Text">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union>
      </xsd:simpleType>
    </xsd:element>
  </xsd:schema>
  <xsd:schema xmlns:xsd="http://www.w3.org/2001/XMLSchema" xmlns:xs="http://www.w3.org/2001/XMLSchema" xmlns:dms="http://schemas.microsoft.com/office/2006/documentManagement/types" xmlns:pc="http://schemas.microsoft.com/office/infopath/2007/PartnerControls" targetNamespace="69bc34b3-1921-46c7-8c7a-d18363374b4b" elementFormDefault="qualified">
    <xsd:import namespace="http://schemas.microsoft.com/office/2006/documentManagement/types"/>
    <xsd:import namespace="http://schemas.microsoft.com/office/infopath/2007/PartnerControls"/>
    <xsd:element name="Organization" ma:index="2" ma:displayName="Organization" ma:list="2ddb1181-b291-4e5e-950b-c2e820c0d208" ma:internalName="Organization" ma:showField="Title" ma:web="69bc34b3-1921-46c7-8c7a-d18363374b4b">
      <xsd:simpleType>
        <xsd:restriction base="dms:Lookup"/>
      </xsd:simpleType>
    </xsd:element>
    <xsd:element name="Publication_x0020_Type" ma:index="3" nillable="true" ma:displayName="Publication Type" ma:list="adfece1d-3b17-431b-8151-7ebe638708da" ma:internalName="Publication_x0020_Type" ma:showField="Title" ma:web="69bc34b3-1921-46c7-8c7a-d18363374b4b">
      <xsd:simpleType>
        <xsd:restriction base="dms:Lookup"/>
      </xsd:simpleType>
    </xsd:element>
    <xsd:element name="Abstract" ma:index="4" nillable="true" ma:displayName="Abstract" ma:internalName="Abstract">
      <xsd:simpleType>
        <xsd:restriction base="dms:Note">
          <xsd:maxLength value="255"/>
        </xsd:restriction>
      </xsd:simpleType>
    </xsd:element>
    <xsd:element name="TAGAge" ma:index="9" nillable="true" ma:displayName="TAGAge" ma:list="379e5c79-d9c3-4952-a067-e05980d12f7d" ma:internalName="TAGAge" ma:showField="Title" ma:web="69bc34b3-1921-46c7-8c7a-d18363374b4b">
      <xsd:simpleType>
        <xsd:restriction base="dms:Lookup"/>
      </xsd:simpleType>
    </xsd:element>
    <xsd:element name="TAGBusPart" ma:index="10" nillable="true" ma:displayName="TAGBusPart" ma:list="e6599d1e-16c4-4dcc-aa83-4b926728b2ff" ma:internalName="TAGBusPart" ma:showField="Title" ma:web="69bc34b3-1921-46c7-8c7a-d18363374b4b">
      <xsd:simpleType>
        <xsd:restriction base="dms:Lookup"/>
      </xsd:simpleType>
    </xsd:element>
    <xsd:element name="TAGender" ma:index="11" nillable="true" ma:displayName="TAGender" ma:list="1fedfd00-9c5a-428a-8fed-99736ec43d80" ma:internalName="TAGender" ma:showField="Title" ma:web="69bc34b3-1921-46c7-8c7a-d18363374b4b">
      <xsd:simpleType>
        <xsd:restriction base="dms:Lookup"/>
      </xsd:simpleType>
    </xsd:element>
    <xsd:element name="TAGEthnicity" ma:index="12" nillable="true" ma:displayName="TAGEthnicity" ma:list="90ba1348-e3b2-4d32-9e12-e8a4f76c577a" ma:internalName="TAGEthnicity" ma:showField="Title" ma:web="69bc34b3-1921-46c7-8c7a-d18363374b4b">
      <xsd:simpleType>
        <xsd:restriction base="dms:Lookup"/>
      </xsd:simpleType>
    </xsd:element>
    <xsd:element name="Topics" ma:index="13" nillable="true" ma:displayName="Topics" ma:list="d882c70e-9a2a-4ac7-bf8a-63d5b11e81e5" ma:internalName="Topics" ma:showField="Title" ma:web="69bc34b3-1921-46c7-8c7a-d18363374b4b">
      <xsd:simpleType>
        <xsd:restriction base="dms:Lookup"/>
      </xsd:simpleType>
    </xsd:element>
    <xsd:element name="_dlc_DocId" ma:index="21" nillable="true" ma:displayName="Document ID Value" ma:description="The value of the document ID assigned to this item." ma:internalName="_dlc_DocId" ma:readOnly="true">
      <xsd:simpleType>
        <xsd:restriction base="dms:Text"/>
      </xsd:simpleType>
    </xsd:element>
    <xsd:element name="_dlc_DocIdUrl" ma:index="2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3"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1c1dc04-eeda-4b6e-b2df-40979f5da1d3" elementFormDefault="qualified">
    <xsd:import namespace="http://schemas.microsoft.com/office/2006/documentManagement/types"/>
    <xsd:import namespace="http://schemas.microsoft.com/office/infopath/2007/PartnerControls"/>
    <xsd:element name="Reading_x0020_Level" ma:index="5" nillable="true" ma:displayName="Reading Level" ma:format="Dropdown" ma:internalName="Reading_x0020_Level" ma:readOnly="false">
      <xsd:simpleType>
        <xsd:restriction base="dms:Choice">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2+"/>
        </xsd:restriction>
      </xsd:simple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7" ma:displayName="Content Type"/>
        <xsd:element ref="dc:title" maxOccurs="1" ma:index="1" ma:displayName="Title"/>
        <xsd:element ref="dc:subject" minOccurs="0" maxOccurs="1"/>
        <xsd:element ref="dc:description" minOccurs="0" maxOccurs="1"/>
        <xsd:element name="keywords" minOccurs="0" maxOccurs="1" type="xsd:string" ma:index="7"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ct:contentTypeSchema xmlns:ct="http://schemas.microsoft.com/office/2006/metadata/contentType" xmlns:ma="http://schemas.microsoft.com/office/2006/metadata/properties/metaAttributes" ct:_="" ma:_="" ma:contentTypeName="Document" ma:contentTypeID="0x0101000DD778A44A894D44A57135C48A267F0A" ma:contentTypeVersion="0" ma:contentTypeDescription="Create a new document." ma:contentTypeScope="" ma:versionID="ff335c541625bd790cabe8a2ece69268">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566510C-AED1-4A58-8DFB-1174784D7011}">
  <ds:schemaRefs>
    <ds:schemaRef ds:uri="http://schemas.microsoft.com/office/2006/metadata/longProperties"/>
  </ds:schemaRefs>
</ds:datastoreItem>
</file>

<file path=customXml/itemProps2.xml><?xml version="1.0" encoding="utf-8"?>
<ds:datastoreItem xmlns:ds="http://schemas.openxmlformats.org/officeDocument/2006/customXml" ds:itemID="{B35EB223-0558-488B-B10F-A38E5D23D883}">
  <ds:schemaRefs>
    <ds:schemaRef ds:uri="http://schemas.microsoft.com/sharepoint/v3/contenttype/forms"/>
  </ds:schemaRefs>
</ds:datastoreItem>
</file>

<file path=customXml/itemProps3.xml><?xml version="1.0" encoding="utf-8"?>
<ds:datastoreItem xmlns:ds="http://schemas.openxmlformats.org/officeDocument/2006/customXml" ds:itemID="{2FB8EDA0-D9F2-4CB0-91F4-180CE34A7A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9bc34b3-1921-46c7-8c7a-d18363374b4b"/>
    <ds:schemaRef ds:uri="c1c1dc04-eeda-4b6e-b2df-40979f5da1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F3A30AA8-65BF-473C-8D61-74B7D471E744}"/>
</file>

<file path=customXml/itemProps5.xml><?xml version="1.0" encoding="utf-8"?>
<ds:datastoreItem xmlns:ds="http://schemas.openxmlformats.org/officeDocument/2006/customXml" ds:itemID="{2C006F53-9EA5-40D7-9027-990D6313569A}"/>
</file>

<file path=docProps/app.xml><?xml version="1.0" encoding="utf-8"?>
<Properties xmlns="http://schemas.openxmlformats.org/officeDocument/2006/extended-properties" xmlns:vt="http://schemas.openxmlformats.org/officeDocument/2006/docPropsVTypes">
  <Template>IHA Theme</Template>
  <TotalTime>1181</TotalTime>
  <Words>2885</Words>
  <Application>Microsoft Office PowerPoint</Application>
  <PresentationFormat>On-screen Show (4:3)</PresentationFormat>
  <Paragraphs>340</Paragraphs>
  <Slides>23</Slides>
  <Notes>11</Notes>
  <HiddenSlides>0</HiddenSlides>
  <MMClips>0</MMClips>
  <ScaleCrop>false</ScaleCrop>
  <HeadingPairs>
    <vt:vector size="6" baseType="variant">
      <vt:variant>
        <vt:lpstr>Fonts Used</vt:lpstr>
      </vt:variant>
      <vt:variant>
        <vt:i4>5</vt:i4>
      </vt:variant>
      <vt:variant>
        <vt:lpstr>Theme</vt:lpstr>
      </vt:variant>
      <vt:variant>
        <vt:i4>15</vt:i4>
      </vt:variant>
      <vt:variant>
        <vt:lpstr>Slide Titles</vt:lpstr>
      </vt:variant>
      <vt:variant>
        <vt:i4>23</vt:i4>
      </vt:variant>
    </vt:vector>
  </HeadingPairs>
  <TitlesOfParts>
    <vt:vector size="43" baseType="lpstr">
      <vt:lpstr>Arial</vt:lpstr>
      <vt:lpstr>Calibri</vt:lpstr>
      <vt:lpstr>Wingdings</vt:lpstr>
      <vt:lpstr>Wingdings 2</vt:lpstr>
      <vt:lpstr>Wingdings 3</vt:lpstr>
      <vt:lpstr>IHA Theme</vt:lpstr>
      <vt:lpstr>Cream &amp; Blue Template</vt:lpstr>
      <vt:lpstr>1_Cream &amp; Blue Template</vt:lpstr>
      <vt:lpstr>2_Cream &amp; Blue Template</vt:lpstr>
      <vt:lpstr>3_Cream &amp; Blue Template</vt:lpstr>
      <vt:lpstr>4_Cream &amp; Blue Template</vt:lpstr>
      <vt:lpstr>5_Cream &amp; Blue Template</vt:lpstr>
      <vt:lpstr>6_Cream &amp; Blue Template</vt:lpstr>
      <vt:lpstr>7_Cream &amp; Blue Template</vt:lpstr>
      <vt:lpstr>8_Cream &amp; Blue Template</vt:lpstr>
      <vt:lpstr>9_Cream &amp; Blue Template</vt:lpstr>
      <vt:lpstr>10_Cream &amp; Blue Template</vt:lpstr>
      <vt:lpstr>11_Cream &amp; Blue Template</vt:lpstr>
      <vt:lpstr>12_Cream &amp; Blue Template</vt:lpstr>
      <vt:lpstr>13_Cream &amp; Blue Template</vt:lpstr>
      <vt:lpstr>1115 Waiver Renewal Plan-Provider Incentives Expert Stakeholder Workgroup</vt:lpstr>
      <vt:lpstr>Overview</vt:lpstr>
      <vt:lpstr>Key Considerations</vt:lpstr>
      <vt:lpstr>Straw Proposal #1:  Payment Reform Contractual Accountability for Medi-Cal Plans</vt:lpstr>
      <vt:lpstr>Payment Model </vt:lpstr>
      <vt:lpstr>Straw Proposal #2: Shared Savings between MCPs and Counties</vt:lpstr>
      <vt:lpstr>Care Model</vt:lpstr>
      <vt:lpstr>Payment Model</vt:lpstr>
      <vt:lpstr>Straw Proposal 3: Pay-for-Performance for Medi-Cal Providers</vt:lpstr>
      <vt:lpstr>Core Design Elements</vt:lpstr>
      <vt:lpstr>Alternate Approach</vt:lpstr>
      <vt:lpstr>Straw Proposal #4: Depression Care Management</vt:lpstr>
      <vt:lpstr>Care Model.</vt:lpstr>
      <vt:lpstr>Payment Model.</vt:lpstr>
      <vt:lpstr>Straw Proposal 5: Shared Savings for Medi-Cal Providers</vt:lpstr>
      <vt:lpstr>HMO ACO MODEL </vt:lpstr>
      <vt:lpstr>Incentive &amp; Quality Approach</vt:lpstr>
      <vt:lpstr>Straw Proposal #6A: Shared Savings for Team-Based Care—Mild/Moderate Behavioral Health</vt:lpstr>
      <vt:lpstr>Care Model A</vt:lpstr>
      <vt:lpstr>Payment Model A</vt:lpstr>
      <vt:lpstr>Straw Proposal #6B: Shared Savings for Team-Based Care--Serious Mental Illness </vt:lpstr>
      <vt:lpstr>Care Model B</vt:lpstr>
      <vt:lpstr>Payment Model B</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MCO Meeting 2 IHA CHCS Presentation</dc:title>
  <dc:creator>akirk</dc:creator>
  <cp:keywords>1115, waiver, renewal, workgroup, stakeholder</cp:keywords>
  <cp:lastModifiedBy>Jamie Bracht</cp:lastModifiedBy>
  <cp:revision>67</cp:revision>
  <cp:lastPrinted>2014-12-10T22:16:11Z</cp:lastPrinted>
  <dcterms:created xsi:type="dcterms:W3CDTF">2014-12-09T21:55:42Z</dcterms:created>
  <dcterms:modified xsi:type="dcterms:W3CDTF">2020-12-11T04:52:47Z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ender">
    <vt:lpwstr/>
  </property>
  <property fmtid="{D5CDD505-2E9C-101B-9397-08002B2CF9AE}" pid="3" name="TAGEthnicity">
    <vt:lpwstr/>
  </property>
  <property fmtid="{D5CDD505-2E9C-101B-9397-08002B2CF9AE}" pid="4" name="PublishingContactName">
    <vt:lpwstr>Jonathan Palisoc</vt:lpwstr>
  </property>
  <property fmtid="{D5CDD505-2E9C-101B-9397-08002B2CF9AE}" pid="5" name="Abstract">
    <vt:lpwstr>MCO Meeting 2 IHA CHCS Presentation</vt:lpwstr>
  </property>
  <property fmtid="{D5CDD505-2E9C-101B-9397-08002B2CF9AE}" pid="6" name="TAGBusPart">
    <vt:lpwstr/>
  </property>
  <property fmtid="{D5CDD505-2E9C-101B-9397-08002B2CF9AE}" pid="7" name="Topics">
    <vt:lpwstr>130;#;#152;#</vt:lpwstr>
  </property>
  <property fmtid="{D5CDD505-2E9C-101B-9397-08002B2CF9AE}" pid="8" name="Language">
    <vt:lpwstr>English</vt:lpwstr>
  </property>
  <property fmtid="{D5CDD505-2E9C-101B-9397-08002B2CF9AE}" pid="9" name="Organization">
    <vt:lpwstr>76</vt:lpwstr>
  </property>
  <property fmtid="{D5CDD505-2E9C-101B-9397-08002B2CF9AE}" pid="10" name="Reading Level">
    <vt:lpwstr/>
  </property>
  <property fmtid="{D5CDD505-2E9C-101B-9397-08002B2CF9AE}" pid="11" name="TAGAge">
    <vt:lpwstr/>
  </property>
  <property fmtid="{D5CDD505-2E9C-101B-9397-08002B2CF9AE}" pid="12" name="xd_Signature">
    <vt:lpwstr/>
  </property>
  <property fmtid="{D5CDD505-2E9C-101B-9397-08002B2CF9AE}" pid="13" name="TemplateUrl">
    <vt:lpwstr/>
  </property>
  <property fmtid="{D5CDD505-2E9C-101B-9397-08002B2CF9AE}" pid="14" name="Order">
    <vt:lpwstr>700300.000000000</vt:lpwstr>
  </property>
  <property fmtid="{D5CDD505-2E9C-101B-9397-08002B2CF9AE}" pid="15" name="xd_ProgID">
    <vt:lpwstr/>
  </property>
  <property fmtid="{D5CDD505-2E9C-101B-9397-08002B2CF9AE}" pid="16" name="PublishingStartDate">
    <vt:lpwstr/>
  </property>
  <property fmtid="{D5CDD505-2E9C-101B-9397-08002B2CF9AE}" pid="17" name="PublishingExpirationDate">
    <vt:lpwstr/>
  </property>
  <property fmtid="{D5CDD505-2E9C-101B-9397-08002B2CF9AE}" pid="18" name="_SourceUrl">
    <vt:lpwstr/>
  </property>
  <property fmtid="{D5CDD505-2E9C-101B-9397-08002B2CF9AE}" pid="19" name="_SharedFileIndex">
    <vt:lpwstr/>
  </property>
  <property fmtid="{D5CDD505-2E9C-101B-9397-08002B2CF9AE}" pid="20" name="display_urn:schemas-microsoft-com:office:office#Editor">
    <vt:lpwstr>John SS01. Trapper</vt:lpwstr>
  </property>
  <property fmtid="{D5CDD505-2E9C-101B-9397-08002B2CF9AE}" pid="21" name="display_urn:schemas-microsoft-com:office:office#Author">
    <vt:lpwstr>John SS01. Trapper</vt:lpwstr>
  </property>
  <property fmtid="{D5CDD505-2E9C-101B-9397-08002B2CF9AE}" pid="22" name="_dlc_DocId">
    <vt:lpwstr>DHCSDOC-2129867196-1868</vt:lpwstr>
  </property>
  <property fmtid="{D5CDD505-2E9C-101B-9397-08002B2CF9AE}" pid="23" name="_dlc_DocIdItemGuid">
    <vt:lpwstr>fd744b0a-9ac4-4096-804f-576995518934</vt:lpwstr>
  </property>
  <property fmtid="{D5CDD505-2E9C-101B-9397-08002B2CF9AE}" pid="24" name="_dlc_DocIdUrl">
    <vt:lpwstr>http://dhcs2016prod:88/provgovpart/_layouts/15/DocIdRedir.aspx?ID=DHCSDOC-2129867196-1868, DHCSDOC-2129867196-1868</vt:lpwstr>
  </property>
  <property fmtid="{D5CDD505-2E9C-101B-9397-08002B2CF9AE}" pid="25" name="ContentTypeId">
    <vt:lpwstr>0x0101000DD778A44A894D44A57135C48A267F0A</vt:lpwstr>
  </property>
</Properties>
</file>