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slideLayouts/slideLayout36.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Metadata/LabelInfo.xml" ContentType="application/vnd.ms-office.classificationlabel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3"/>
  </p:notesMasterIdLst>
  <p:handoutMasterIdLst>
    <p:handoutMasterId r:id="rId24"/>
  </p:handoutMasterIdLst>
  <p:sldIdLst>
    <p:sldId id="328" r:id="rId5"/>
    <p:sldId id="358" r:id="rId6"/>
    <p:sldId id="484" r:id="rId7"/>
    <p:sldId id="449" r:id="rId8"/>
    <p:sldId id="456" r:id="rId9"/>
    <p:sldId id="473" r:id="rId10"/>
    <p:sldId id="474" r:id="rId11"/>
    <p:sldId id="475" r:id="rId12"/>
    <p:sldId id="476" r:id="rId13"/>
    <p:sldId id="464" r:id="rId14"/>
    <p:sldId id="479" r:id="rId15"/>
    <p:sldId id="480" r:id="rId16"/>
    <p:sldId id="472" r:id="rId17"/>
    <p:sldId id="483" r:id="rId18"/>
    <p:sldId id="482" r:id="rId19"/>
    <p:sldId id="453" r:id="rId20"/>
    <p:sldId id="455" r:id="rId21"/>
    <p:sldId id="45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 Mathematica"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E2D9BDC5-C883-227D-3DB0-CB78FE6CFBEF}" name="Tovar, Andrea (Andie)@DHCS" initials="T(" userId="S::andrea.tovar@dhcs.ca.gov::44d24796-2024-46bd-8f37-06e652b0ba28"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FDE9C6"/>
    <a:srgbClr val="1E72C7"/>
    <a:srgbClr val="505050"/>
    <a:srgbClr val="CADBE2"/>
    <a:srgbClr val="F8DCC8"/>
    <a:srgbClr val="F9A71C"/>
    <a:srgbClr val="14315A"/>
    <a:srgbClr val="2D6E8D"/>
    <a:srgbClr val="EAED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E6523E-D7FE-4176-9EBD-51BC9727F29F}" v="1" dt="2025-10-10T15:16:31.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700358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latin typeface="Segoe UI"/>
              <a:cs typeface="Segoe UI"/>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3239506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4283751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59662-F674-B02D-5488-175C4C8F91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0AE817-7111-5BE8-CBF2-45639E5EBB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F9FD1D-2FCE-0A37-E4AA-39471FE53B6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0EB52AD-6C83-678D-FA55-FC044CFEA627}"/>
              </a:ext>
            </a:extLst>
          </p:cNvPr>
          <p:cNvSpPr>
            <a:spLocks noGrp="1"/>
          </p:cNvSpPr>
          <p:nvPr>
            <p:ph type="sldNum" sz="quarter" idx="5"/>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3997964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17</a:t>
            </a:fld>
            <a:endParaRPr lang="en-US"/>
          </a:p>
        </p:txBody>
      </p:sp>
    </p:spTree>
    <p:extLst>
      <p:ext uri="{BB962C8B-B14F-4D97-AF65-F5344CB8AC3E}">
        <p14:creationId xmlns:p14="http://schemas.microsoft.com/office/powerpoint/2010/main" val="10688837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hyperlink" Target="mailto:Anna.Ostrander@dhcs.ca.go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a:latin typeface="Segoe UI"/>
                <a:cs typeface="Segoe UI"/>
              </a:rPr>
              <a:t>Session #8: Workgroup Reflection and Recap</a:t>
            </a:r>
          </a:p>
          <a:p>
            <a:endParaRPr lang="en-US"/>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August 15,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95D49E-6AA8-9768-6785-7CC864CBEF69}"/>
              </a:ext>
            </a:extLst>
          </p:cNvPr>
          <p:cNvSpPr>
            <a:spLocks noGrp="1"/>
          </p:cNvSpPr>
          <p:nvPr>
            <p:ph type="title"/>
          </p:nvPr>
        </p:nvSpPr>
        <p:spPr>
          <a:xfrm>
            <a:off x="838200" y="365126"/>
            <a:ext cx="10515600" cy="832304"/>
          </a:xfrm>
        </p:spPr>
        <p:txBody>
          <a:bodyPr/>
          <a:lstStyle/>
          <a:p>
            <a:r>
              <a:rPr lang="en-US"/>
              <a:t>Member Supports and Continuity of Care</a:t>
            </a:r>
          </a:p>
        </p:txBody>
      </p:sp>
      <p:sp>
        <p:nvSpPr>
          <p:cNvPr id="4" name="Content Placeholder 3">
            <a:extLst>
              <a:ext uri="{FF2B5EF4-FFF2-40B4-BE49-F238E27FC236}">
                <a16:creationId xmlns:a16="http://schemas.microsoft.com/office/drawing/2014/main" id="{C6F34791-DE08-38A7-9DE2-E217FBFA6DEA}"/>
              </a:ext>
            </a:extLst>
          </p:cNvPr>
          <p:cNvSpPr>
            <a:spLocks noGrp="1"/>
          </p:cNvSpPr>
          <p:nvPr>
            <p:ph sz="quarter" idx="13"/>
          </p:nvPr>
        </p:nvSpPr>
        <p:spPr>
          <a:xfrm>
            <a:off x="838200" y="1526495"/>
            <a:ext cx="10765971" cy="4879295"/>
          </a:xfrm>
        </p:spPr>
        <p:txBody>
          <a:bodyPr/>
          <a:lstStyle/>
          <a:p>
            <a:r>
              <a:rPr lang="en-US" sz="2400">
                <a:latin typeface="Segoe UI"/>
                <a:cs typeface="Segoe UI"/>
              </a:rPr>
              <a:t>DHCS proposed a 12-month enhanced </a:t>
            </a:r>
            <a:r>
              <a:rPr lang="en-US" sz="2400"/>
              <a:t>Continuity of Care (CoC) protections for members</a:t>
            </a:r>
          </a:p>
          <a:p>
            <a:r>
              <a:rPr lang="en-US" sz="2400">
                <a:latin typeface="Segoe UI"/>
                <a:cs typeface="Segoe UI"/>
              </a:rPr>
              <a:t>Workgroup members recommended a dedicated call-line for transition support with live trained agents and clear information on the plan websites</a:t>
            </a:r>
            <a:endParaRPr lang="en-US" sz="2400"/>
          </a:p>
          <a:p>
            <a:r>
              <a:rPr lang="en-US" sz="2400">
                <a:latin typeface="Segoe UI"/>
                <a:cs typeface="Segoe UI"/>
              </a:rPr>
              <a:t>Plans shared lessons learned for contracting with new providers </a:t>
            </a:r>
          </a:p>
          <a:p>
            <a:r>
              <a:rPr lang="en-US" sz="2400">
                <a:latin typeface="Segoe UI"/>
                <a:cs typeface="Segoe UI"/>
              </a:rPr>
              <a:t>Workgroup members identified a need for advanced planning to prepare members for potential provider changes after CoC period ends</a:t>
            </a:r>
          </a:p>
          <a:p>
            <a:endParaRPr lang="en-US"/>
          </a:p>
        </p:txBody>
      </p:sp>
      <p:sp>
        <p:nvSpPr>
          <p:cNvPr id="2" name="Slide Number Placeholder 1">
            <a:extLst>
              <a:ext uri="{FF2B5EF4-FFF2-40B4-BE49-F238E27FC236}">
                <a16:creationId xmlns:a16="http://schemas.microsoft.com/office/drawing/2014/main" id="{BD253B10-98FE-CB50-EE4F-C89FFF7CB113}"/>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2078436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5530BF-61E6-9EE0-0817-F5CF3DF93E49}"/>
              </a:ext>
            </a:extLst>
          </p:cNvPr>
          <p:cNvSpPr>
            <a:spLocks noGrp="1"/>
          </p:cNvSpPr>
          <p:nvPr>
            <p:ph type="title"/>
          </p:nvPr>
        </p:nvSpPr>
        <p:spPr/>
        <p:txBody>
          <a:bodyPr/>
          <a:lstStyle/>
          <a:p>
            <a:r>
              <a:rPr lang="en-US"/>
              <a:t>Service Packages and Service Definitions </a:t>
            </a:r>
          </a:p>
        </p:txBody>
      </p:sp>
      <p:sp>
        <p:nvSpPr>
          <p:cNvPr id="4" name="Content Placeholder 3">
            <a:extLst>
              <a:ext uri="{FF2B5EF4-FFF2-40B4-BE49-F238E27FC236}">
                <a16:creationId xmlns:a16="http://schemas.microsoft.com/office/drawing/2014/main" id="{0A08C94F-642D-ADBD-E7D3-898B90ED042A}"/>
              </a:ext>
            </a:extLst>
          </p:cNvPr>
          <p:cNvSpPr>
            <a:spLocks noGrp="1"/>
          </p:cNvSpPr>
          <p:nvPr>
            <p:ph sz="quarter" idx="13"/>
          </p:nvPr>
        </p:nvSpPr>
        <p:spPr/>
        <p:txBody>
          <a:bodyPr/>
          <a:lstStyle/>
          <a:p>
            <a:r>
              <a:rPr lang="en-US" sz="2400" dirty="0">
                <a:latin typeface="Segoe UI"/>
                <a:cs typeface="Segoe UI"/>
              </a:rPr>
              <a:t>Broadly, members underscored a need for standardization in who provides which services, how the services are provided, and how they are paid </a:t>
            </a:r>
          </a:p>
          <a:p>
            <a:r>
              <a:rPr lang="en-US" sz="2400" dirty="0">
                <a:latin typeface="Segoe UI"/>
                <a:cs typeface="Segoe UI"/>
              </a:rPr>
              <a:t>For the child de novo waiver service package, members shared challenges with accessing private duty nursing services through EPSDT due to staff shortages</a:t>
            </a:r>
          </a:p>
          <a:p>
            <a:pPr lvl="1"/>
            <a:r>
              <a:rPr lang="en-US" sz="2000" dirty="0">
                <a:latin typeface="Segoe UI"/>
                <a:cs typeface="Segoe UI"/>
              </a:rPr>
              <a:t>Rates were mentioned as a contributing factor to staff shortages</a:t>
            </a:r>
          </a:p>
          <a:p>
            <a:r>
              <a:rPr lang="en-US" sz="2400" dirty="0">
                <a:latin typeface="Segoe UI"/>
                <a:cs typeface="Segoe UI"/>
              </a:rPr>
              <a:t>Workgroup members recommended leveraging lessons learned from definitions of some overlapping services in Community Supports or California Community Transitions</a:t>
            </a:r>
            <a:endParaRPr lang="en-US" sz="2400" dirty="0"/>
          </a:p>
          <a:p>
            <a:endParaRPr lang="en-US" sz="2400" dirty="0">
              <a:latin typeface="Segoe UI"/>
              <a:cs typeface="Segoe UI"/>
            </a:endParaRPr>
          </a:p>
          <a:p>
            <a:pPr marL="457200" lvl="1" indent="0">
              <a:buNone/>
            </a:pPr>
            <a:endParaRPr lang="en-US" dirty="0">
              <a:latin typeface="Segoe UI"/>
              <a:cs typeface="Segoe UI"/>
            </a:endParaRPr>
          </a:p>
          <a:p>
            <a:endParaRPr lang="en-US" dirty="0"/>
          </a:p>
        </p:txBody>
      </p:sp>
      <p:sp>
        <p:nvSpPr>
          <p:cNvPr id="2" name="Slide Number Placeholder 1">
            <a:extLst>
              <a:ext uri="{FF2B5EF4-FFF2-40B4-BE49-F238E27FC236}">
                <a16:creationId xmlns:a16="http://schemas.microsoft.com/office/drawing/2014/main" id="{16DC3A46-9758-75D7-5DCD-C478C6E8D757}"/>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1881113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D5B4B-12A3-0D2A-2A87-9F549FB264B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4EFB6CA-7775-7C17-349B-09CA81B90F79}"/>
              </a:ext>
            </a:extLst>
          </p:cNvPr>
          <p:cNvSpPr>
            <a:spLocks noGrp="1"/>
          </p:cNvSpPr>
          <p:nvPr>
            <p:ph type="title"/>
          </p:nvPr>
        </p:nvSpPr>
        <p:spPr>
          <a:xfrm>
            <a:off x="657936" y="324182"/>
            <a:ext cx="10876128" cy="1325563"/>
          </a:xfrm>
        </p:spPr>
        <p:txBody>
          <a:bodyPr/>
          <a:lstStyle/>
          <a:p>
            <a:r>
              <a:rPr lang="en-US"/>
              <a:t>Service Packages and Service Definitions, </a:t>
            </a:r>
            <a:r>
              <a:rPr lang="en-US" i="1"/>
              <a:t>cont</a:t>
            </a:r>
            <a:r>
              <a:rPr lang="en-US"/>
              <a:t>.</a:t>
            </a:r>
          </a:p>
        </p:txBody>
      </p:sp>
      <p:sp>
        <p:nvSpPr>
          <p:cNvPr id="4" name="Content Placeholder 3">
            <a:extLst>
              <a:ext uri="{FF2B5EF4-FFF2-40B4-BE49-F238E27FC236}">
                <a16:creationId xmlns:a16="http://schemas.microsoft.com/office/drawing/2014/main" id="{CCEDB024-9029-47F6-7C9B-97A5D04B4F62}"/>
              </a:ext>
            </a:extLst>
          </p:cNvPr>
          <p:cNvSpPr>
            <a:spLocks noGrp="1"/>
          </p:cNvSpPr>
          <p:nvPr>
            <p:ph sz="quarter" idx="13"/>
          </p:nvPr>
        </p:nvSpPr>
        <p:spPr/>
        <p:txBody>
          <a:bodyPr/>
          <a:lstStyle/>
          <a:p>
            <a:r>
              <a:rPr lang="en-US" sz="2400"/>
              <a:t>Workgroup discussed how overlapping services will be combined in adult and child de novo waiver service packages</a:t>
            </a:r>
          </a:p>
          <a:p>
            <a:pPr lvl="1"/>
            <a:r>
              <a:rPr lang="en-US" sz="2000"/>
              <a:t>On </a:t>
            </a:r>
            <a:r>
              <a:rPr lang="en-US" sz="2000" b="1"/>
              <a:t>care management</a:t>
            </a:r>
            <a:r>
              <a:rPr lang="en-US" sz="2000"/>
              <a:t>, workgroup members requested standardization of case and care management services across providers and advocated for knowledgeable local entities conducting care management </a:t>
            </a:r>
          </a:p>
          <a:p>
            <a:pPr lvl="1"/>
            <a:r>
              <a:rPr lang="en-US" sz="2000"/>
              <a:t>On </a:t>
            </a:r>
            <a:r>
              <a:rPr lang="en-US" sz="2000" b="1"/>
              <a:t>community transitions</a:t>
            </a:r>
            <a:r>
              <a:rPr lang="en-US" sz="2000"/>
              <a:t>, workgroup members noted workflow issues slow down timely transitions, resulting in some members not receiving care</a:t>
            </a:r>
          </a:p>
          <a:p>
            <a:pPr lvl="1"/>
            <a:r>
              <a:rPr lang="en-US" sz="2000"/>
              <a:t>On </a:t>
            </a:r>
            <a:r>
              <a:rPr lang="en-US" sz="2000" b="1"/>
              <a:t>home adaptations</a:t>
            </a:r>
            <a:r>
              <a:rPr lang="en-US" sz="2000"/>
              <a:t>, workgroup members recommended increasing the reimbursement limit, removing the Physical Therapist assessment, and allowing some work to be done remotely</a:t>
            </a:r>
          </a:p>
          <a:p>
            <a:pPr lvl="1"/>
            <a:endParaRPr lang="en-US">
              <a:latin typeface="Segoe UI"/>
              <a:cs typeface="Segoe UI"/>
            </a:endParaRPr>
          </a:p>
          <a:p>
            <a:endParaRPr lang="en-US"/>
          </a:p>
        </p:txBody>
      </p:sp>
      <p:sp>
        <p:nvSpPr>
          <p:cNvPr id="2" name="Slide Number Placeholder 1">
            <a:extLst>
              <a:ext uri="{FF2B5EF4-FFF2-40B4-BE49-F238E27FC236}">
                <a16:creationId xmlns:a16="http://schemas.microsoft.com/office/drawing/2014/main" id="{9B35BFF2-7C29-57D2-039A-07D1B09031DF}"/>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3263532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3973B-06F3-A084-E409-2EA2C816954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C15069C-3839-05FE-CF89-D523A9B53BAF}"/>
              </a:ext>
            </a:extLst>
          </p:cNvPr>
          <p:cNvSpPr>
            <a:spLocks noGrp="1"/>
          </p:cNvSpPr>
          <p:nvPr>
            <p:ph type="title"/>
          </p:nvPr>
        </p:nvSpPr>
        <p:spPr/>
        <p:txBody>
          <a:bodyPr/>
          <a:lstStyle/>
          <a:p>
            <a:r>
              <a:rPr lang="en-US"/>
              <a:t>Changes in Service Use Under </a:t>
            </a:r>
            <a:br>
              <a:rPr lang="en-US"/>
            </a:br>
            <a:r>
              <a:rPr lang="en-US"/>
              <a:t>De Novo Waiver</a:t>
            </a:r>
          </a:p>
        </p:txBody>
      </p:sp>
      <p:sp>
        <p:nvSpPr>
          <p:cNvPr id="4" name="Content Placeholder 3">
            <a:extLst>
              <a:ext uri="{FF2B5EF4-FFF2-40B4-BE49-F238E27FC236}">
                <a16:creationId xmlns:a16="http://schemas.microsoft.com/office/drawing/2014/main" id="{797C85BE-68A4-F71C-A526-4FE91DA80F04}"/>
              </a:ext>
            </a:extLst>
          </p:cNvPr>
          <p:cNvSpPr>
            <a:spLocks noGrp="1"/>
          </p:cNvSpPr>
          <p:nvPr>
            <p:ph sz="quarter" idx="13"/>
          </p:nvPr>
        </p:nvSpPr>
        <p:spPr>
          <a:xfrm>
            <a:off x="838200" y="2040885"/>
            <a:ext cx="10967114" cy="4451990"/>
          </a:xfrm>
        </p:spPr>
        <p:txBody>
          <a:bodyPr/>
          <a:lstStyle/>
          <a:p>
            <a:r>
              <a:rPr lang="en-US" sz="2400">
                <a:latin typeface="Segoe UI"/>
                <a:cs typeface="Segoe UI"/>
              </a:rPr>
              <a:t>For HCBA, Workgroup members flagged non-medical transportation, translation, supplemental protective supervision, and adult day care as areas for potential growth in service use</a:t>
            </a:r>
          </a:p>
          <a:p>
            <a:r>
              <a:rPr lang="en-US" sz="2400"/>
              <a:t>Workgroup members anticipated an increase in use of waiver personal care services by some MSSP and MCWP enrollees</a:t>
            </a:r>
          </a:p>
          <a:p>
            <a:r>
              <a:rPr lang="en-US" sz="2400"/>
              <a:t>Workgroup members flagged the specific social and health needs of the MCWP population—particularly unmet socialization needs—and a need to maintain specialized care for this group if waivers are combined</a:t>
            </a:r>
          </a:p>
          <a:p>
            <a:r>
              <a:rPr lang="en-US" sz="2400"/>
              <a:t>Workgroup noted a need for higher limits for technology and personal emergency response units, including monthly expenses</a:t>
            </a:r>
          </a:p>
          <a:p>
            <a:endParaRPr lang="en-US" sz="2400"/>
          </a:p>
        </p:txBody>
      </p:sp>
      <p:sp>
        <p:nvSpPr>
          <p:cNvPr id="2" name="Slide Number Placeholder 1">
            <a:extLst>
              <a:ext uri="{FF2B5EF4-FFF2-40B4-BE49-F238E27FC236}">
                <a16:creationId xmlns:a16="http://schemas.microsoft.com/office/drawing/2014/main" id="{B809F8D6-532B-F68D-B126-492AB8CCCB57}"/>
              </a:ext>
            </a:extLst>
          </p:cNvPr>
          <p:cNvSpPr>
            <a:spLocks noGrp="1"/>
          </p:cNvSpPr>
          <p:nvPr>
            <p:ph type="sldNum" sz="quarter" idx="12"/>
          </p:nvPr>
        </p:nvSpPr>
        <p:spPr/>
        <p:txBody>
          <a:bodyPr/>
          <a:lstStyle/>
          <a:p>
            <a:fld id="{EB8090AE-F645-47C1-81A8-D4E28BF03D47}" type="slidenum">
              <a:rPr lang="en-US" smtClean="0"/>
              <a:t>13</a:t>
            </a:fld>
            <a:endParaRPr lang="en-US"/>
          </a:p>
        </p:txBody>
      </p:sp>
    </p:spTree>
    <p:extLst>
      <p:ext uri="{BB962C8B-B14F-4D97-AF65-F5344CB8AC3E}">
        <p14:creationId xmlns:p14="http://schemas.microsoft.com/office/powerpoint/2010/main" val="2095294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EEEA3-1DE5-D811-CDE0-2BCB0ED348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674945-6FC7-3331-F1A5-B4916D203C84}"/>
              </a:ext>
            </a:extLst>
          </p:cNvPr>
          <p:cNvSpPr>
            <a:spLocks noGrp="1"/>
          </p:cNvSpPr>
          <p:nvPr>
            <p:ph type="title"/>
          </p:nvPr>
        </p:nvSpPr>
        <p:spPr/>
        <p:txBody>
          <a:bodyPr/>
          <a:lstStyle/>
          <a:p>
            <a:r>
              <a:rPr lang="en-US"/>
              <a:t>Looking Ahead</a:t>
            </a:r>
            <a:endParaRPr lang="en-US">
              <a:solidFill>
                <a:schemeClr val="tx2"/>
              </a:solidFill>
            </a:endParaRPr>
          </a:p>
        </p:txBody>
      </p:sp>
      <p:sp>
        <p:nvSpPr>
          <p:cNvPr id="2" name="Slide Number Placeholder 1">
            <a:extLst>
              <a:ext uri="{FF2B5EF4-FFF2-40B4-BE49-F238E27FC236}">
                <a16:creationId xmlns:a16="http://schemas.microsoft.com/office/drawing/2014/main" id="{1A16DF06-8BD7-09CB-633E-78F19CB9D1C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1881460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8599F2-72F6-69F5-5230-7156F286DAC2}"/>
              </a:ext>
            </a:extLst>
          </p:cNvPr>
          <p:cNvSpPr>
            <a:spLocks noGrp="1"/>
          </p:cNvSpPr>
          <p:nvPr>
            <p:ph type="title"/>
          </p:nvPr>
        </p:nvSpPr>
        <p:spPr>
          <a:xfrm>
            <a:off x="838200" y="365126"/>
            <a:ext cx="10515600" cy="1053420"/>
          </a:xfrm>
        </p:spPr>
        <p:txBody>
          <a:bodyPr/>
          <a:lstStyle/>
          <a:p>
            <a:r>
              <a:rPr lang="en-US"/>
              <a:t>Potential Topics for Future Meetings</a:t>
            </a:r>
          </a:p>
        </p:txBody>
      </p:sp>
      <p:sp>
        <p:nvSpPr>
          <p:cNvPr id="4" name="Content Placeholder 3">
            <a:extLst>
              <a:ext uri="{FF2B5EF4-FFF2-40B4-BE49-F238E27FC236}">
                <a16:creationId xmlns:a16="http://schemas.microsoft.com/office/drawing/2014/main" id="{B15B7FD4-C6AF-02C4-D724-523C391EC251}"/>
              </a:ext>
            </a:extLst>
          </p:cNvPr>
          <p:cNvSpPr>
            <a:spLocks noGrp="1"/>
          </p:cNvSpPr>
          <p:nvPr>
            <p:ph sz="quarter" idx="13"/>
          </p:nvPr>
        </p:nvSpPr>
        <p:spPr>
          <a:xfrm>
            <a:off x="838200" y="1480457"/>
            <a:ext cx="10515600" cy="4813981"/>
          </a:xfrm>
        </p:spPr>
        <p:txBody>
          <a:bodyPr/>
          <a:lstStyle/>
          <a:p>
            <a:r>
              <a:rPr lang="en-US" sz="2400" dirty="0"/>
              <a:t>Roles and responsibilities of community-based case management entities under managed care</a:t>
            </a:r>
          </a:p>
          <a:p>
            <a:r>
              <a:rPr lang="en-US" sz="2400" dirty="0"/>
              <a:t>Opportunities to improve oversight of managed care plans’ provision of HCBA, including managed care quality and reporting</a:t>
            </a:r>
          </a:p>
          <a:p>
            <a:r>
              <a:rPr lang="en-US" sz="2400" dirty="0"/>
              <a:t>Supports for providers during the transition </a:t>
            </a:r>
          </a:p>
          <a:p>
            <a:r>
              <a:rPr lang="en-US" sz="2400" dirty="0"/>
              <a:t>Managed care network adequacy standards for HCBS</a:t>
            </a:r>
          </a:p>
          <a:p>
            <a:r>
              <a:rPr lang="en-US" sz="2400" dirty="0"/>
              <a:t>If DHCS moves forward with de novo waiver concepts: </a:t>
            </a:r>
          </a:p>
          <a:p>
            <a:pPr lvl="1"/>
            <a:r>
              <a:rPr lang="en-US" sz="2000" dirty="0"/>
              <a:t>Reconciling differences between administration of ALW, HCBA, MSSP, and MCWP waivers</a:t>
            </a:r>
          </a:p>
          <a:p>
            <a:pPr lvl="1"/>
            <a:r>
              <a:rPr lang="en-US" sz="2000" dirty="0"/>
              <a:t>Developing waitlist policies and practices​ for de novo waivers</a:t>
            </a:r>
          </a:p>
          <a:p>
            <a:pPr lvl="1"/>
            <a:r>
              <a:rPr lang="en-US" sz="2000" dirty="0"/>
              <a:t>Refining service packages and developing combined service package definitions</a:t>
            </a:r>
          </a:p>
          <a:p>
            <a:pPr lvl="1"/>
            <a:endParaRPr lang="en-US" sz="2000" dirty="0"/>
          </a:p>
          <a:p>
            <a:pPr lvl="1"/>
            <a:endParaRPr lang="en-US" dirty="0"/>
          </a:p>
          <a:p>
            <a:pPr lvl="1"/>
            <a:endParaRPr lang="en-US" dirty="0"/>
          </a:p>
        </p:txBody>
      </p:sp>
      <p:sp>
        <p:nvSpPr>
          <p:cNvPr id="2" name="Slide Number Placeholder 1">
            <a:extLst>
              <a:ext uri="{FF2B5EF4-FFF2-40B4-BE49-F238E27FC236}">
                <a16:creationId xmlns:a16="http://schemas.microsoft.com/office/drawing/2014/main" id="{F6386423-58B1-5146-D306-7F948371A76D}"/>
              </a:ext>
            </a:extLst>
          </p:cNvPr>
          <p:cNvSpPr>
            <a:spLocks noGrp="1"/>
          </p:cNvSpPr>
          <p:nvPr>
            <p:ph type="sldNum" sz="quarter" idx="12"/>
          </p:nvPr>
        </p:nvSpPr>
        <p:spPr/>
        <p:txBody>
          <a:bodyPr/>
          <a:lstStyle/>
          <a:p>
            <a:fld id="{EB8090AE-F645-47C1-81A8-D4E28BF03D47}" type="slidenum">
              <a:rPr lang="en-US" smtClean="0"/>
              <a:t>15</a:t>
            </a:fld>
            <a:endParaRPr lang="en-US"/>
          </a:p>
        </p:txBody>
      </p:sp>
    </p:spTree>
    <p:extLst>
      <p:ext uri="{BB962C8B-B14F-4D97-AF65-F5344CB8AC3E}">
        <p14:creationId xmlns:p14="http://schemas.microsoft.com/office/powerpoint/2010/main" val="2300102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16</a:t>
            </a:fld>
            <a:endParaRPr lang="en-US"/>
          </a:p>
        </p:txBody>
      </p:sp>
    </p:spTree>
    <p:extLst>
      <p:ext uri="{BB962C8B-B14F-4D97-AF65-F5344CB8AC3E}">
        <p14:creationId xmlns:p14="http://schemas.microsoft.com/office/powerpoint/2010/main" val="4184226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1531A7-1F5F-723F-A66B-39FAF7E6957B}"/>
              </a:ext>
            </a:extLst>
          </p:cNvPr>
          <p:cNvSpPr>
            <a:spLocks noGrp="1"/>
          </p:cNvSpPr>
          <p:nvPr>
            <p:ph type="title"/>
          </p:nvPr>
        </p:nvSpPr>
        <p:spPr/>
        <p:txBody>
          <a:bodyPr/>
          <a:lstStyle/>
          <a:p>
            <a:r>
              <a:rPr lang="en-US"/>
              <a:t>Future Workgroup Sessions</a:t>
            </a:r>
            <a:endParaRPr lang="en-US">
              <a:solidFill>
                <a:srgbClr val="FF0000"/>
              </a:solidFill>
            </a:endParaRPr>
          </a:p>
        </p:txBody>
      </p:sp>
      <p:graphicFrame>
        <p:nvGraphicFramePr>
          <p:cNvPr id="4" name="Content Placeholder 5">
            <a:extLst>
              <a:ext uri="{FF2B5EF4-FFF2-40B4-BE49-F238E27FC236}">
                <a16:creationId xmlns:a16="http://schemas.microsoft.com/office/drawing/2014/main" id="{F5398AF1-F341-BCCF-FCFE-2B4C8D59B733}"/>
              </a:ext>
            </a:extLst>
          </p:cNvPr>
          <p:cNvGraphicFramePr>
            <a:graphicFrameLocks/>
          </p:cNvGraphicFramePr>
          <p:nvPr>
            <p:extLst>
              <p:ext uri="{D42A27DB-BD31-4B8C-83A1-F6EECF244321}">
                <p14:modId xmlns:p14="http://schemas.microsoft.com/office/powerpoint/2010/main" val="4013039542"/>
              </p:ext>
            </p:extLst>
          </p:nvPr>
        </p:nvGraphicFramePr>
        <p:xfrm>
          <a:off x="838200" y="2216503"/>
          <a:ext cx="10515600" cy="195072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1BB6E93B-D4CE-1B02-9510-A26298DB6D0D}"/>
              </a:ext>
            </a:extLst>
          </p:cNvPr>
          <p:cNvSpPr>
            <a:spLocks noGrp="1"/>
          </p:cNvSpPr>
          <p:nvPr>
            <p:ph type="sldNum" sz="quarter" idx="12"/>
          </p:nvPr>
        </p:nvSpPr>
        <p:spPr/>
        <p:txBody>
          <a:bodyPr/>
          <a:lstStyle/>
          <a:p>
            <a:fld id="{EB8090AE-F645-47C1-81A8-D4E28BF03D47}" type="slidenum">
              <a:rPr lang="en-US" smtClean="0"/>
              <a:t>17</a:t>
            </a:fld>
            <a:endParaRPr lang="en-US"/>
          </a:p>
        </p:txBody>
      </p:sp>
    </p:spTree>
    <p:extLst>
      <p:ext uri="{BB962C8B-B14F-4D97-AF65-F5344CB8AC3E}">
        <p14:creationId xmlns:p14="http://schemas.microsoft.com/office/powerpoint/2010/main" val="125720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a:latin typeface="Segoe UI"/>
                <a:cs typeface="Times New Roman"/>
              </a:rPr>
              <a:t>The Workgroup will reconvene on October 10, 2025</a:t>
            </a:r>
          </a:p>
          <a:p>
            <a:pPr lvl="1"/>
            <a:r>
              <a:rPr lang="en-US">
                <a:latin typeface="Segoe UI"/>
                <a:cs typeface="Segoe UI"/>
              </a:rPr>
              <a:t>If you are missing any meeting invitations, contact </a:t>
            </a:r>
            <a:r>
              <a:rPr lang="en-US">
                <a:solidFill>
                  <a:srgbClr val="0563C1"/>
                </a:solidFill>
                <a:latin typeface="Segoe UI"/>
                <a:cs typeface="Segoe UI"/>
                <a:hlinkClick r:id="rId2">
                  <a:extLst>
                    <a:ext uri="{A12FA001-AC4F-418D-AE19-62706E023703}">
                      <ahyp:hlinkClr xmlns:ahyp="http://schemas.microsoft.com/office/drawing/2018/hyperlinkcolor" val="tx"/>
                    </a:ext>
                  </a:extLst>
                </a:hlinkClick>
              </a:rPr>
              <a:t>Anna.Ostrander@dhcs.ca.</a:t>
            </a:r>
            <a:r>
              <a:rPr lang="en-US">
                <a:solidFill>
                  <a:srgbClr val="1E72C7"/>
                </a:solidFill>
                <a:latin typeface="Segoe UI"/>
                <a:cs typeface="Segoe UI"/>
                <a:hlinkClick r:id="rId2">
                  <a:extLst>
                    <a:ext uri="{A12FA001-AC4F-418D-AE19-62706E023703}">
                      <ahyp:hlinkClr xmlns:ahyp="http://schemas.microsoft.com/office/drawing/2018/hyperlinkcolor" val="tx"/>
                    </a:ext>
                  </a:extLst>
                </a:hlinkClick>
              </a:rPr>
              <a:t>gov</a:t>
            </a:r>
            <a:r>
              <a:rPr lang="en-US">
                <a:solidFill>
                  <a:srgbClr val="1E72C7"/>
                </a:solidFill>
                <a:latin typeface="Segoe UI"/>
                <a:cs typeface="Segoe UI"/>
              </a:rPr>
              <a:t> </a:t>
            </a:r>
            <a:endParaRPr lang="en-US">
              <a:solidFill>
                <a:srgbClr val="1E72C7"/>
              </a:solidFill>
            </a:endParaRPr>
          </a:p>
          <a:p>
            <a:r>
              <a:rPr lang="en-US">
                <a:latin typeface="Segoe UI"/>
                <a:cs typeface="Times New Roman"/>
              </a:rPr>
              <a:t>Contact the team with questions, suggested topics for discussion, or other input at </a:t>
            </a:r>
            <a:r>
              <a:rPr lang="en-US">
                <a:latin typeface="Segoe UI"/>
                <a:cs typeface="Times New Roman"/>
                <a:hlinkClick r:id="rId3"/>
              </a:rPr>
              <a:t>HCBSIntegration@dhcs.ca.gov</a:t>
            </a:r>
            <a:r>
              <a:rPr lang="en-US">
                <a:latin typeface="Segoe UI"/>
                <a:cs typeface="Times New Roman"/>
              </a:rPr>
              <a:t> </a:t>
            </a:r>
          </a:p>
          <a:p>
            <a:endParaRPr lang="en-US"/>
          </a:p>
        </p:txBody>
      </p:sp>
      <p:sp>
        <p:nvSpPr>
          <p:cNvPr id="2" name="Slide Number Placeholder 1">
            <a:extLst>
              <a:ext uri="{FF2B5EF4-FFF2-40B4-BE49-F238E27FC236}">
                <a16:creationId xmlns:a16="http://schemas.microsoft.com/office/drawing/2014/main" id="{30ACB250-1220-AAF7-6D8E-470E4425A65C}"/>
              </a:ext>
            </a:extLst>
          </p:cNvPr>
          <p:cNvSpPr>
            <a:spLocks noGrp="1"/>
          </p:cNvSpPr>
          <p:nvPr>
            <p:ph type="sldNum" sz="quarter" idx="12"/>
          </p:nvPr>
        </p:nvSpPr>
        <p:spPr/>
        <p:txBody>
          <a:bodyPr/>
          <a:lstStyle/>
          <a:p>
            <a:fld id="{EB8090AE-F645-47C1-81A8-D4E28BF03D47}" type="slidenum">
              <a:rPr lang="en-US" smtClean="0"/>
              <a:t>18</a:t>
            </a:fld>
            <a:endParaRPr lang="en-US"/>
          </a:p>
        </p:txBody>
      </p:sp>
    </p:spTree>
    <p:extLst>
      <p:ext uri="{BB962C8B-B14F-4D97-AF65-F5344CB8AC3E}">
        <p14:creationId xmlns:p14="http://schemas.microsoft.com/office/powerpoint/2010/main" val="310898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a:solidFill>
                  <a:schemeClr val="accent2"/>
                </a:solidFill>
              </a:rPr>
              <a:t>Meeting #8 </a:t>
            </a:r>
            <a:r>
              <a:rPr lang="en-US"/>
              <a:t>Purpose and Agenda</a:t>
            </a:r>
          </a:p>
        </p:txBody>
      </p:sp>
      <p:sp>
        <p:nvSpPr>
          <p:cNvPr id="11" name="Rectangle: Rounded Corners 10">
            <a:extLst>
              <a:ext uri="{FF2B5EF4-FFF2-40B4-BE49-F238E27FC236}">
                <a16:creationId xmlns:a16="http://schemas.microsoft.com/office/drawing/2014/main" id="{C8882808-91C9-0FAB-1C52-565BAD17279E}"/>
              </a:ext>
            </a:extLst>
          </p:cNvPr>
          <p:cNvSpPr/>
          <p:nvPr/>
        </p:nvSpPr>
        <p:spPr>
          <a:xfrm>
            <a:off x="838200" y="1647825"/>
            <a:ext cx="10511418" cy="1005819"/>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dirty="0">
                <a:solidFill>
                  <a:schemeClr val="tx1"/>
                </a:solidFill>
                <a:latin typeface="+mj-lt"/>
              </a:rPr>
              <a:t>Purpose: </a:t>
            </a:r>
            <a:r>
              <a:rPr lang="en-US" dirty="0">
                <a:solidFill>
                  <a:schemeClr val="tx1"/>
                </a:solidFill>
                <a:latin typeface="+mj-lt"/>
              </a:rPr>
              <a:t>Review topics covered by the Workgroup to date and provide additional feedback on take-aways from discussion. Provide remarks about the next phase of the Workgroup and discuss future Workgroup meeting topics for Fall 2025. </a:t>
            </a:r>
          </a:p>
        </p:txBody>
      </p:sp>
      <p:sp>
        <p:nvSpPr>
          <p:cNvPr id="9" name="Content Placeholder 8">
            <a:extLst>
              <a:ext uri="{FF2B5EF4-FFF2-40B4-BE49-F238E27FC236}">
                <a16:creationId xmlns:a16="http://schemas.microsoft.com/office/drawing/2014/main" id="{55F69D7B-80C3-D3FD-E21F-46D1AB78178F}"/>
              </a:ext>
            </a:extLst>
          </p:cNvPr>
          <p:cNvSpPr>
            <a:spLocks noGrp="1"/>
          </p:cNvSpPr>
          <p:nvPr>
            <p:ph sz="quarter" idx="13"/>
          </p:nvPr>
        </p:nvSpPr>
        <p:spPr>
          <a:xfrm>
            <a:off x="834018" y="2973389"/>
            <a:ext cx="10515600" cy="3113088"/>
          </a:xfrm>
        </p:spPr>
        <p:txBody>
          <a:bodyPr/>
          <a:lstStyle/>
          <a:p>
            <a:r>
              <a:rPr lang="en-US"/>
              <a:t>Today’s agenda: </a:t>
            </a:r>
          </a:p>
        </p:txBody>
      </p:sp>
      <p:graphicFrame>
        <p:nvGraphicFramePr>
          <p:cNvPr id="10" name="Content Placeholder 5">
            <a:extLst>
              <a:ext uri="{FF2B5EF4-FFF2-40B4-BE49-F238E27FC236}">
                <a16:creationId xmlns:a16="http://schemas.microsoft.com/office/drawing/2014/main" id="{A641F7E3-8E64-53A4-9056-7CDB8A819A59}"/>
              </a:ext>
            </a:extLst>
          </p:cNvPr>
          <p:cNvGraphicFramePr>
            <a:graphicFrameLocks/>
          </p:cNvGraphicFramePr>
          <p:nvPr>
            <p:extLst>
              <p:ext uri="{D42A27DB-BD31-4B8C-83A1-F6EECF244321}">
                <p14:modId xmlns:p14="http://schemas.microsoft.com/office/powerpoint/2010/main" val="935659053"/>
              </p:ext>
            </p:extLst>
          </p:nvPr>
        </p:nvGraphicFramePr>
        <p:xfrm>
          <a:off x="918103" y="3619660"/>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a:solidFill>
                            <a:schemeClr val="tx1"/>
                          </a:solidFill>
                        </a:rPr>
                        <a:t>1:00-1:05pm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Welcome and Announcements</a:t>
                      </a:r>
                      <a:endParaRPr lang="en-US" strike="sngStrike">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rPr>
                        <a:t>1:05-1:40pm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Recap of Workgroup Discussions and Learnings</a:t>
                      </a:r>
                      <a:endParaRPr lang="en-US" strike="sngStrike">
                        <a:solidFill>
                          <a:srgbClr val="FF0000"/>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strike="noStrike">
                          <a:solidFill>
                            <a:schemeClr val="tx1"/>
                          </a:solidFill>
                        </a:rPr>
                        <a:t>1:40-1:55pm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a:solidFill>
                            <a:schemeClr val="tx1"/>
                          </a:solidFill>
                        </a:rPr>
                        <a:t>Looking Ahead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754001"/>
                  </a:ext>
                </a:extLst>
              </a:tr>
              <a:tr h="556414">
                <a:tc>
                  <a:txBody>
                    <a:bodyPr/>
                    <a:lstStyle/>
                    <a:p>
                      <a:r>
                        <a:rPr lang="en-US">
                          <a:solidFill>
                            <a:schemeClr val="tx1"/>
                          </a:solidFill>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8" name="Slide Number Placeholder 7">
            <a:extLst>
              <a:ext uri="{FF2B5EF4-FFF2-40B4-BE49-F238E27FC236}">
                <a16:creationId xmlns:a16="http://schemas.microsoft.com/office/drawing/2014/main" id="{C03FAA04-1154-378E-1D7F-1223D61A53EB}"/>
              </a:ext>
            </a:extLst>
          </p:cNvPr>
          <p:cNvSpPr>
            <a:spLocks noGrp="1"/>
          </p:cNvSpPr>
          <p:nvPr>
            <p:ph type="sldNum" sz="quarter" idx="12"/>
          </p:nvPr>
        </p:nvSpPr>
        <p:spPr/>
        <p:txBody>
          <a:bodyPr/>
          <a:lstStyle/>
          <a:p>
            <a:fld id="{EB8090AE-F645-47C1-81A8-D4E28BF03D47}" type="slidenum">
              <a:rPr lang="en-US" smtClean="0"/>
              <a:t>2</a:t>
            </a:fld>
            <a:endParaRPr lang="en-US"/>
          </a:p>
        </p:txBody>
      </p:sp>
    </p:spTree>
    <p:extLst>
      <p:ext uri="{BB962C8B-B14F-4D97-AF65-F5344CB8AC3E}">
        <p14:creationId xmlns:p14="http://schemas.microsoft.com/office/powerpoint/2010/main" val="661295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07B95-3CB3-4D4C-A55F-E6ACEC1AEC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C4B5F5-BDF9-52CF-351B-3C134FDB1E5B}"/>
              </a:ext>
            </a:extLst>
          </p:cNvPr>
          <p:cNvSpPr>
            <a:spLocks noGrp="1"/>
          </p:cNvSpPr>
          <p:nvPr>
            <p:ph type="title"/>
          </p:nvPr>
        </p:nvSpPr>
        <p:spPr>
          <a:xfrm>
            <a:off x="838200" y="1077686"/>
            <a:ext cx="10515600" cy="1698171"/>
          </a:xfrm>
        </p:spPr>
        <p:txBody>
          <a:bodyPr/>
          <a:lstStyle/>
          <a:p>
            <a:r>
              <a:rPr lang="en-US"/>
              <a:t>DHCS Reflections</a:t>
            </a:r>
            <a:endParaRPr lang="en-US">
              <a:solidFill>
                <a:schemeClr val="tx2"/>
              </a:solidFill>
            </a:endParaRPr>
          </a:p>
        </p:txBody>
      </p:sp>
      <p:sp>
        <p:nvSpPr>
          <p:cNvPr id="2" name="Slide Number Placeholder 1">
            <a:extLst>
              <a:ext uri="{FF2B5EF4-FFF2-40B4-BE49-F238E27FC236}">
                <a16:creationId xmlns:a16="http://schemas.microsoft.com/office/drawing/2014/main" id="{A4C3B618-118E-0120-54A8-50D9D1D02745}"/>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2147333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6F3BAE-B880-0AD3-A1C0-31EFA0C0CD2C}"/>
              </a:ext>
            </a:extLst>
          </p:cNvPr>
          <p:cNvSpPr>
            <a:spLocks noGrp="1"/>
          </p:cNvSpPr>
          <p:nvPr>
            <p:ph type="title"/>
          </p:nvPr>
        </p:nvSpPr>
        <p:spPr/>
        <p:txBody>
          <a:bodyPr/>
          <a:lstStyle/>
          <a:p>
            <a:r>
              <a:rPr lang="en-US"/>
              <a:t>Recap of Workgroup Discussions </a:t>
            </a:r>
            <a:br>
              <a:rPr lang="en-US"/>
            </a:br>
            <a:r>
              <a:rPr lang="en-US"/>
              <a:t>and Learnings</a:t>
            </a:r>
            <a:endParaRPr lang="en-US">
              <a:solidFill>
                <a:schemeClr val="tx2"/>
              </a:solidFill>
            </a:endParaRPr>
          </a:p>
        </p:txBody>
      </p:sp>
      <p:sp>
        <p:nvSpPr>
          <p:cNvPr id="2" name="Slide Number Placeholder 1">
            <a:extLst>
              <a:ext uri="{FF2B5EF4-FFF2-40B4-BE49-F238E27FC236}">
                <a16:creationId xmlns:a16="http://schemas.microsoft.com/office/drawing/2014/main" id="{895C52AA-2199-0EE1-FDE3-8C824DDC95A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4</a:t>
            </a:fld>
            <a:endParaRPr lang="en-US"/>
          </a:p>
        </p:txBody>
      </p:sp>
    </p:spTree>
    <p:extLst>
      <p:ext uri="{BB962C8B-B14F-4D97-AF65-F5344CB8AC3E}">
        <p14:creationId xmlns:p14="http://schemas.microsoft.com/office/powerpoint/2010/main" val="420388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F8351E-9B8B-AC21-DB0C-3D7E2AE6C4C9}"/>
              </a:ext>
            </a:extLst>
          </p:cNvPr>
          <p:cNvSpPr>
            <a:spLocks noGrp="1"/>
          </p:cNvSpPr>
          <p:nvPr>
            <p:ph type="title"/>
          </p:nvPr>
        </p:nvSpPr>
        <p:spPr/>
        <p:txBody>
          <a:bodyPr/>
          <a:lstStyle/>
          <a:p>
            <a:r>
              <a:rPr lang="en-US"/>
              <a:t>Workgroup Meeting Topics to Date</a:t>
            </a:r>
          </a:p>
        </p:txBody>
      </p:sp>
      <p:sp>
        <p:nvSpPr>
          <p:cNvPr id="4" name="Content Placeholder 3">
            <a:extLst>
              <a:ext uri="{FF2B5EF4-FFF2-40B4-BE49-F238E27FC236}">
                <a16:creationId xmlns:a16="http://schemas.microsoft.com/office/drawing/2014/main" id="{4A70F69C-20F4-3F3F-5616-BBA333B4F56B}"/>
              </a:ext>
            </a:extLst>
          </p:cNvPr>
          <p:cNvSpPr>
            <a:spLocks noGrp="1"/>
          </p:cNvSpPr>
          <p:nvPr>
            <p:ph sz="half" idx="15"/>
          </p:nvPr>
        </p:nvSpPr>
        <p:spPr>
          <a:solidFill>
            <a:srgbClr val="CADCE2"/>
          </a:solidFill>
        </p:spPr>
        <p:txBody>
          <a:bodyPr/>
          <a:lstStyle/>
          <a:p>
            <a:pPr algn="ctr">
              <a:lnSpc>
                <a:spcPts val="3000"/>
              </a:lnSpc>
            </a:pPr>
            <a:endParaRPr lang="en-US" sz="2400" b="1" dirty="0"/>
          </a:p>
          <a:p>
            <a:pPr algn="ctr">
              <a:lnSpc>
                <a:spcPts val="3000"/>
              </a:lnSpc>
            </a:pPr>
            <a:r>
              <a:rPr lang="en-US" sz="2400" dirty="0"/>
              <a:t>During today’s meeting, please raise any key takeaways not captured in the slides for each topic recap.</a:t>
            </a:r>
          </a:p>
        </p:txBody>
      </p:sp>
      <p:sp>
        <p:nvSpPr>
          <p:cNvPr id="2" name="Content Placeholder 1">
            <a:extLst>
              <a:ext uri="{FF2B5EF4-FFF2-40B4-BE49-F238E27FC236}">
                <a16:creationId xmlns:a16="http://schemas.microsoft.com/office/drawing/2014/main" id="{2478393B-3B0F-5F9A-61C5-262A34B7F37B}"/>
              </a:ext>
            </a:extLst>
          </p:cNvPr>
          <p:cNvSpPr>
            <a:spLocks noGrp="1"/>
          </p:cNvSpPr>
          <p:nvPr>
            <p:ph sz="quarter" idx="17"/>
          </p:nvPr>
        </p:nvSpPr>
        <p:spPr/>
        <p:txBody>
          <a:bodyPr/>
          <a:lstStyle/>
          <a:p>
            <a:r>
              <a:rPr lang="en-US" sz="2400"/>
              <a:t>Federal Authorities for Integrating Waivers into Managed Care</a:t>
            </a:r>
          </a:p>
          <a:p>
            <a:r>
              <a:rPr lang="en-US" sz="2400"/>
              <a:t>Maintaining or Combining Waiver Programs</a:t>
            </a:r>
          </a:p>
          <a:p>
            <a:r>
              <a:rPr lang="en-US" sz="2400"/>
              <a:t>Populations Eligible and Prioritized for Waivers</a:t>
            </a:r>
          </a:p>
          <a:p>
            <a:r>
              <a:rPr lang="en-US" sz="2400"/>
              <a:t>Considerations for Statewide Implementation</a:t>
            </a:r>
          </a:p>
          <a:p>
            <a:r>
              <a:rPr lang="en-US" sz="2400"/>
              <a:t>Member Supports and Continuity of Care</a:t>
            </a:r>
          </a:p>
          <a:p>
            <a:r>
              <a:rPr lang="en-US" sz="2400"/>
              <a:t>Service Packages and Service Definitions </a:t>
            </a:r>
          </a:p>
          <a:p>
            <a:r>
              <a:rPr lang="en-US" sz="2400"/>
              <a:t>Anticipated</a:t>
            </a:r>
            <a:r>
              <a:rPr lang="en-US" sz="2400">
                <a:solidFill>
                  <a:srgbClr val="FF0000"/>
                </a:solidFill>
              </a:rPr>
              <a:t> </a:t>
            </a:r>
            <a:r>
              <a:rPr lang="en-US" sz="2400"/>
              <a:t>Changes in Service Use </a:t>
            </a:r>
          </a:p>
          <a:p>
            <a:r>
              <a:rPr lang="en-US" sz="2400"/>
              <a:t>Provider Availability and Service Use</a:t>
            </a:r>
          </a:p>
          <a:p>
            <a:endParaRPr lang="en-US" sz="2400"/>
          </a:p>
        </p:txBody>
      </p:sp>
      <p:pic>
        <p:nvPicPr>
          <p:cNvPr id="8" name="Picture Placeholder 7">
            <a:extLst>
              <a:ext uri="{FF2B5EF4-FFF2-40B4-BE49-F238E27FC236}">
                <a16:creationId xmlns:a16="http://schemas.microsoft.com/office/drawing/2014/main" id="{4B5E32F5-8BDF-6125-F9F0-8100ABB19F0C}"/>
              </a:ext>
              <a:ext uri="{C183D7F6-B498-43B3-948B-1728B52AA6E4}">
                <adec:decorative xmlns:adec="http://schemas.microsoft.com/office/drawing/2017/decorative" val="1"/>
              </a:ext>
            </a:extLst>
          </p:cNvPr>
          <p:cNvPicPr>
            <a:picLocks noGrp="1" noChangeAspect="1"/>
          </p:cNvPicPr>
          <p:nvPr>
            <p:ph type="pic" sz="quarter" idx="18"/>
          </p:nvPr>
        </p:nvPicPr>
        <p:blipFill>
          <a:blip r:embed="rId2">
            <a:extLst>
              <a:ext uri="{96DAC541-7B7A-43D3-8B79-37D633B846F1}">
                <asvg:svgBlip xmlns:asvg="http://schemas.microsoft.com/office/drawing/2016/SVG/main" r:embed="rId3"/>
              </a:ext>
            </a:extLst>
          </a:blip>
          <a:srcRect t="133" b="133"/>
          <a:stretch>
            <a:fillRect/>
          </a:stretch>
        </p:blipFill>
        <p:spPr>
          <a:xfrm>
            <a:off x="2076450" y="2032000"/>
            <a:ext cx="739380" cy="739380"/>
          </a:xfrm>
        </p:spPr>
      </p:pic>
      <p:sp>
        <p:nvSpPr>
          <p:cNvPr id="5" name="Slide Number Placeholder 4">
            <a:extLst>
              <a:ext uri="{FF2B5EF4-FFF2-40B4-BE49-F238E27FC236}">
                <a16:creationId xmlns:a16="http://schemas.microsoft.com/office/drawing/2014/main" id="{7170B5D7-2B61-F8BF-EF45-6AB2BDCF90DD}"/>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338888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3DA013-9EBB-3945-A3F6-443DED376D96}"/>
              </a:ext>
            </a:extLst>
          </p:cNvPr>
          <p:cNvSpPr>
            <a:spLocks noGrp="1"/>
          </p:cNvSpPr>
          <p:nvPr>
            <p:ph type="title"/>
          </p:nvPr>
        </p:nvSpPr>
        <p:spPr/>
        <p:txBody>
          <a:bodyPr/>
          <a:lstStyle/>
          <a:p>
            <a:r>
              <a:rPr lang="en-US"/>
              <a:t>Federal Authorities for Integrating Waivers into Managed Care</a:t>
            </a:r>
          </a:p>
        </p:txBody>
      </p:sp>
      <p:sp>
        <p:nvSpPr>
          <p:cNvPr id="4" name="Content Placeholder 3">
            <a:extLst>
              <a:ext uri="{FF2B5EF4-FFF2-40B4-BE49-F238E27FC236}">
                <a16:creationId xmlns:a16="http://schemas.microsoft.com/office/drawing/2014/main" id="{758589E1-0CDB-65BD-560F-5890E006EF57}"/>
              </a:ext>
            </a:extLst>
          </p:cNvPr>
          <p:cNvSpPr>
            <a:spLocks noGrp="1"/>
          </p:cNvSpPr>
          <p:nvPr>
            <p:ph sz="quarter" idx="13"/>
          </p:nvPr>
        </p:nvSpPr>
        <p:spPr/>
        <p:txBody>
          <a:bodyPr/>
          <a:lstStyle/>
          <a:p>
            <a:r>
              <a:rPr lang="en-US" sz="2400" dirty="0"/>
              <a:t>The Workgroup discussed different federal authorities for the managed care transition with a focus on Section 1915(</a:t>
            </a:r>
            <a:r>
              <a:rPr lang="en-US" sz="2400" dirty="0" err="1"/>
              <a:t>i</a:t>
            </a:r>
            <a:r>
              <a:rPr lang="en-US" sz="2400" dirty="0"/>
              <a:t>) and Section 1915(b)/(c) authorities </a:t>
            </a:r>
          </a:p>
          <a:p>
            <a:pPr lvl="1"/>
            <a:r>
              <a:rPr lang="en-US" sz="2000" dirty="0"/>
              <a:t>Benefits of 1915(</a:t>
            </a:r>
            <a:r>
              <a:rPr lang="en-US" sz="2000" dirty="0" err="1"/>
              <a:t>i</a:t>
            </a:r>
            <a:r>
              <a:rPr lang="en-US" sz="2000" dirty="0"/>
              <a:t>) included: (1) Required to be available statewide; (2) Waiver cannot cap enrollment; and (3) Can offer services below an institutional level of care (LOC), which may help with transitions of lower-acuity members from SNFs </a:t>
            </a:r>
          </a:p>
          <a:p>
            <a:pPr lvl="1"/>
            <a:r>
              <a:rPr lang="en-US" sz="2000" dirty="0"/>
              <a:t>Some workgroup members raised that having the institutional LOC requirement in the 1915(c) option prioritizes the highest-acuity members. For lower LOC members, DHCS could increase access to ECM and CS</a:t>
            </a:r>
          </a:p>
          <a:p>
            <a:pPr lvl="1"/>
            <a:r>
              <a:rPr lang="en-US" sz="2000" dirty="0"/>
              <a:t>Workgroup members acknowledged the budget landscape and the financial implications of increasing access</a:t>
            </a:r>
          </a:p>
          <a:p>
            <a:r>
              <a:rPr lang="en-US" sz="2400" dirty="0"/>
              <a:t>DHCS determined 1915(</a:t>
            </a:r>
            <a:r>
              <a:rPr lang="en-US" sz="2400" dirty="0" err="1"/>
              <a:t>i</a:t>
            </a:r>
            <a:r>
              <a:rPr lang="en-US" sz="2400" dirty="0"/>
              <a:t>) was not an option given current budget realities and determined to move forward with a 1915(b)/(c) combo</a:t>
            </a:r>
            <a:endParaRPr lang="en-US" dirty="0"/>
          </a:p>
        </p:txBody>
      </p:sp>
      <p:sp>
        <p:nvSpPr>
          <p:cNvPr id="2" name="Slide Number Placeholder 1">
            <a:extLst>
              <a:ext uri="{FF2B5EF4-FFF2-40B4-BE49-F238E27FC236}">
                <a16:creationId xmlns:a16="http://schemas.microsoft.com/office/drawing/2014/main" id="{C5749A67-340C-0983-30DB-E86E068400C7}"/>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003235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62AE84-74D3-C9C6-EE56-8776A3CB47C1}"/>
              </a:ext>
            </a:extLst>
          </p:cNvPr>
          <p:cNvSpPr>
            <a:spLocks noGrp="1"/>
          </p:cNvSpPr>
          <p:nvPr>
            <p:ph type="title"/>
          </p:nvPr>
        </p:nvSpPr>
        <p:spPr/>
        <p:txBody>
          <a:bodyPr/>
          <a:lstStyle/>
          <a:p>
            <a:r>
              <a:rPr lang="en-US"/>
              <a:t>Maintaining or Combining Waiver Programs</a:t>
            </a:r>
          </a:p>
        </p:txBody>
      </p:sp>
      <p:sp>
        <p:nvSpPr>
          <p:cNvPr id="4" name="Content Placeholder 3">
            <a:extLst>
              <a:ext uri="{FF2B5EF4-FFF2-40B4-BE49-F238E27FC236}">
                <a16:creationId xmlns:a16="http://schemas.microsoft.com/office/drawing/2014/main" id="{7EE8DDCB-D221-B382-A717-F98FABA8F01E}"/>
              </a:ext>
            </a:extLst>
          </p:cNvPr>
          <p:cNvSpPr>
            <a:spLocks noGrp="1"/>
          </p:cNvSpPr>
          <p:nvPr>
            <p:ph sz="quarter" idx="13"/>
          </p:nvPr>
        </p:nvSpPr>
        <p:spPr/>
        <p:txBody>
          <a:bodyPr/>
          <a:lstStyle/>
          <a:p>
            <a:r>
              <a:rPr lang="en-US" sz="2400" dirty="0"/>
              <a:t>The Workgroup expressed a general preference for the combined “de novo waiver” over the “lift and shift” approach, based on a goal of reducing system complexity</a:t>
            </a:r>
          </a:p>
          <a:p>
            <a:r>
              <a:rPr lang="en-US" sz="2400" dirty="0"/>
              <a:t>Workgroup members cautioned that sufficient time would be needed to work through critical operational details, including: </a:t>
            </a:r>
          </a:p>
          <a:p>
            <a:pPr lvl="1"/>
            <a:r>
              <a:rPr lang="en-US" sz="2000" dirty="0"/>
              <a:t>Ensuring waivers still meet unique needs of different populations and maximizes choice</a:t>
            </a:r>
          </a:p>
          <a:p>
            <a:pPr lvl="1"/>
            <a:r>
              <a:rPr lang="en-US" sz="2000" dirty="0"/>
              <a:t>Either approach’s effects on the ability to expand waiver slots overall</a:t>
            </a:r>
          </a:p>
          <a:p>
            <a:pPr lvl="1"/>
            <a:r>
              <a:rPr lang="en-US" sz="2000" dirty="0"/>
              <a:t>Streamlining eligibility and enrollment into waivers to ease administrative burden on providers and wait times for members to receive services</a:t>
            </a:r>
          </a:p>
          <a:p>
            <a:pPr lvl="1"/>
            <a:endParaRPr lang="en-US" dirty="0"/>
          </a:p>
          <a:p>
            <a:endParaRPr lang="en-US" dirty="0"/>
          </a:p>
        </p:txBody>
      </p:sp>
      <p:sp>
        <p:nvSpPr>
          <p:cNvPr id="2" name="Slide Number Placeholder 1">
            <a:extLst>
              <a:ext uri="{FF2B5EF4-FFF2-40B4-BE49-F238E27FC236}">
                <a16:creationId xmlns:a16="http://schemas.microsoft.com/office/drawing/2014/main" id="{67AAB378-73AF-1EEB-0753-5859925EE889}"/>
              </a:ext>
            </a:extLst>
          </p:cNvPr>
          <p:cNvSpPr>
            <a:spLocks noGrp="1"/>
          </p:cNvSpPr>
          <p:nvPr>
            <p:ph type="sldNum" sz="quarter" idx="12"/>
          </p:nvPr>
        </p:nvSpPr>
        <p:spPr/>
        <p:txBody>
          <a:bodyPr/>
          <a:lstStyle/>
          <a:p>
            <a:fld id="{EB8090AE-F645-47C1-81A8-D4E28BF03D47}" type="slidenum">
              <a:rPr lang="en-US" smtClean="0"/>
              <a:t>7</a:t>
            </a:fld>
            <a:endParaRPr lang="en-US"/>
          </a:p>
        </p:txBody>
      </p:sp>
    </p:spTree>
    <p:extLst>
      <p:ext uri="{BB962C8B-B14F-4D97-AF65-F5344CB8AC3E}">
        <p14:creationId xmlns:p14="http://schemas.microsoft.com/office/powerpoint/2010/main" val="62869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3D0403-6C7F-4363-2335-3C8F3C3494FA}"/>
              </a:ext>
            </a:extLst>
          </p:cNvPr>
          <p:cNvSpPr>
            <a:spLocks noGrp="1"/>
          </p:cNvSpPr>
          <p:nvPr>
            <p:ph type="title"/>
          </p:nvPr>
        </p:nvSpPr>
        <p:spPr/>
        <p:txBody>
          <a:bodyPr/>
          <a:lstStyle/>
          <a:p>
            <a:r>
              <a:rPr lang="en-US"/>
              <a:t>Populations Eligible and Prioritized for Waivers</a:t>
            </a:r>
          </a:p>
        </p:txBody>
      </p:sp>
      <p:sp>
        <p:nvSpPr>
          <p:cNvPr id="4" name="Content Placeholder 3">
            <a:extLst>
              <a:ext uri="{FF2B5EF4-FFF2-40B4-BE49-F238E27FC236}">
                <a16:creationId xmlns:a16="http://schemas.microsoft.com/office/drawing/2014/main" id="{A438BC0B-E5A0-F98E-0125-0E283DD5C1A1}"/>
              </a:ext>
            </a:extLst>
          </p:cNvPr>
          <p:cNvSpPr>
            <a:spLocks noGrp="1"/>
          </p:cNvSpPr>
          <p:nvPr>
            <p:ph sz="quarter" idx="13"/>
          </p:nvPr>
        </p:nvSpPr>
        <p:spPr/>
        <p:txBody>
          <a:bodyPr/>
          <a:lstStyle/>
          <a:p>
            <a:r>
              <a:rPr lang="en-US" sz="2400">
                <a:latin typeface="Segoe UI"/>
                <a:cs typeface="Segoe UI"/>
              </a:rPr>
              <a:t>Workgroup members supported the proposal to have two separate de novo waivers – one for children and one for adults</a:t>
            </a:r>
          </a:p>
          <a:p>
            <a:pPr lvl="1"/>
            <a:r>
              <a:rPr lang="en-US" sz="2000">
                <a:latin typeface="Segoe UI"/>
                <a:cs typeface="Segoe UI"/>
              </a:rPr>
              <a:t>Combining these populations in HCBA and MCWP has created tension between older adults and children</a:t>
            </a:r>
          </a:p>
          <a:p>
            <a:pPr lvl="1"/>
            <a:r>
              <a:rPr lang="en-US" sz="2000">
                <a:latin typeface="Segoe UI"/>
                <a:cs typeface="Segoe UI"/>
              </a:rPr>
              <a:t>Workgroup members emphasized the need to protect institutional deeming as a Medi-Cal eligibility pathway for children</a:t>
            </a:r>
          </a:p>
          <a:p>
            <a:r>
              <a:rPr lang="en-US" sz="2400">
                <a:latin typeface="Segoe UI"/>
                <a:cs typeface="Segoe UI"/>
              </a:rPr>
              <a:t>Workgroup members identified that individuals with cognitive impairments (including traumatic brain injury, Alzheimer's disease and related dementias) currently have limited access to HCBS waivers and should be prioritized</a:t>
            </a:r>
          </a:p>
          <a:p>
            <a:endParaRPr lang="en-US" sz="2400">
              <a:latin typeface="Segoe UI"/>
              <a:cs typeface="Segoe UI"/>
            </a:endParaRPr>
          </a:p>
        </p:txBody>
      </p:sp>
      <p:sp>
        <p:nvSpPr>
          <p:cNvPr id="2" name="Slide Number Placeholder 1">
            <a:extLst>
              <a:ext uri="{FF2B5EF4-FFF2-40B4-BE49-F238E27FC236}">
                <a16:creationId xmlns:a16="http://schemas.microsoft.com/office/drawing/2014/main" id="{8F65A9EC-747F-53A8-BCD8-10B617ECC9F5}"/>
              </a:ext>
            </a:extLst>
          </p:cNvPr>
          <p:cNvSpPr>
            <a:spLocks noGrp="1"/>
          </p:cNvSpPr>
          <p:nvPr>
            <p:ph type="sldNum" sz="quarter" idx="12"/>
          </p:nvPr>
        </p:nvSpPr>
        <p:spPr/>
        <p:txBody>
          <a:bodyPr/>
          <a:lstStyle/>
          <a:p>
            <a:fld id="{EB8090AE-F645-47C1-81A8-D4E28BF03D47}" type="slidenum">
              <a:rPr lang="en-US" smtClean="0"/>
              <a:t>8</a:t>
            </a:fld>
            <a:endParaRPr lang="en-US"/>
          </a:p>
        </p:txBody>
      </p:sp>
    </p:spTree>
    <p:extLst>
      <p:ext uri="{BB962C8B-B14F-4D97-AF65-F5344CB8AC3E}">
        <p14:creationId xmlns:p14="http://schemas.microsoft.com/office/powerpoint/2010/main" val="236485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198B2A-7DFB-6C49-7B06-B19BB62EE775}"/>
              </a:ext>
            </a:extLst>
          </p:cNvPr>
          <p:cNvSpPr>
            <a:spLocks noGrp="1"/>
          </p:cNvSpPr>
          <p:nvPr>
            <p:ph type="title"/>
          </p:nvPr>
        </p:nvSpPr>
        <p:spPr>
          <a:xfrm>
            <a:off x="838200" y="365125"/>
            <a:ext cx="10515600" cy="919389"/>
          </a:xfrm>
        </p:spPr>
        <p:txBody>
          <a:bodyPr/>
          <a:lstStyle/>
          <a:p>
            <a:r>
              <a:rPr lang="en-US"/>
              <a:t>Considerations for Statewide Implementation</a:t>
            </a:r>
          </a:p>
        </p:txBody>
      </p:sp>
      <p:sp>
        <p:nvSpPr>
          <p:cNvPr id="4" name="Content Placeholder 3">
            <a:extLst>
              <a:ext uri="{FF2B5EF4-FFF2-40B4-BE49-F238E27FC236}">
                <a16:creationId xmlns:a16="http://schemas.microsoft.com/office/drawing/2014/main" id="{58F32F6F-488B-9567-3020-397E97C7D517}"/>
              </a:ext>
            </a:extLst>
          </p:cNvPr>
          <p:cNvSpPr>
            <a:spLocks noGrp="1"/>
          </p:cNvSpPr>
          <p:nvPr>
            <p:ph sz="quarter" idx="13"/>
          </p:nvPr>
        </p:nvSpPr>
        <p:spPr>
          <a:xfrm>
            <a:off x="838200" y="1502229"/>
            <a:ext cx="10515600" cy="4792209"/>
          </a:xfrm>
        </p:spPr>
        <p:txBody>
          <a:bodyPr/>
          <a:lstStyle/>
          <a:p>
            <a:r>
              <a:rPr lang="en-US" sz="2400">
                <a:latin typeface="Segoe UI"/>
                <a:cs typeface="Segoe UI"/>
              </a:rPr>
              <a:t>DHCS has a strong preference for statewide implementation of the de novo waivers to increase access and make services available statewide that are currently limited</a:t>
            </a:r>
          </a:p>
          <a:p>
            <a:r>
              <a:rPr lang="en-US" sz="2400">
                <a:latin typeface="Segoe UI"/>
                <a:cs typeface="Segoe UI"/>
              </a:rPr>
              <a:t>Workgroup feedback included</a:t>
            </a:r>
          </a:p>
          <a:p>
            <a:pPr lvl="1"/>
            <a:r>
              <a:rPr lang="en-US" sz="2000">
                <a:latin typeface="Segoe UI"/>
                <a:cs typeface="Segoe UI"/>
              </a:rPr>
              <a:t>Some concerns with the lack of standardization in service delivery across plans, citing the rollout of Community Supports</a:t>
            </a:r>
          </a:p>
          <a:p>
            <a:pPr lvl="1"/>
            <a:r>
              <a:rPr lang="en-US" sz="2000">
                <a:latin typeface="Segoe UI"/>
                <a:cs typeface="Segoe UI"/>
              </a:rPr>
              <a:t>Importance of appropriate oversight of plans, clear policy guidance from DHCS, and a well-defined implementation plan</a:t>
            </a:r>
          </a:p>
          <a:p>
            <a:pPr lvl="1"/>
            <a:r>
              <a:rPr lang="en-US" sz="2000">
                <a:latin typeface="Segoe UI"/>
                <a:cs typeface="Segoe UI"/>
              </a:rPr>
              <a:t>Setting network adequacy standards specific to HCBS providers and requiring plans to partner with local community-based organizations</a:t>
            </a:r>
          </a:p>
          <a:p>
            <a:pPr lvl="1"/>
            <a:r>
              <a:rPr lang="en-US" sz="2000">
                <a:latin typeface="Segoe UI"/>
                <a:cs typeface="Segoe UI"/>
              </a:rPr>
              <a:t>Importance of appropriate timelines to ensure data systems and information flow</a:t>
            </a:r>
          </a:p>
          <a:p>
            <a:endParaRPr lang="en-US"/>
          </a:p>
        </p:txBody>
      </p:sp>
      <p:sp>
        <p:nvSpPr>
          <p:cNvPr id="2" name="Slide Number Placeholder 1">
            <a:extLst>
              <a:ext uri="{FF2B5EF4-FFF2-40B4-BE49-F238E27FC236}">
                <a16:creationId xmlns:a16="http://schemas.microsoft.com/office/drawing/2014/main" id="{3ACAAD27-62DF-BB2D-7C7B-9FF05C536CAE}"/>
              </a:ext>
            </a:extLst>
          </p:cNvPr>
          <p:cNvSpPr>
            <a:spLocks noGrp="1"/>
          </p:cNvSpPr>
          <p:nvPr>
            <p:ph type="sldNum" sz="quarter" idx="12"/>
          </p:nvPr>
        </p:nvSpPr>
        <p:spPr/>
        <p:txBody>
          <a:bodyPr/>
          <a:lstStyle/>
          <a:p>
            <a:fld id="{EB8090AE-F645-47C1-81A8-D4E28BF03D47}" type="slidenum">
              <a:rPr lang="en-US" smtClean="0"/>
              <a:t>9</a:t>
            </a:fld>
            <a:endParaRPr lang="en-US"/>
          </a:p>
        </p:txBody>
      </p:sp>
    </p:spTree>
    <p:extLst>
      <p:ext uri="{BB962C8B-B14F-4D97-AF65-F5344CB8AC3E}">
        <p14:creationId xmlns:p14="http://schemas.microsoft.com/office/powerpoint/2010/main" val="2355690391"/>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DHCSDOC-1060609964-1950</_dlc_DocId>
    <_dlc_DocIdUrl xmlns="69bc34b3-1921-46c7-8c7a-d18363374b4b">
      <Url>http://dhcsgovstaging:88/services/ltc/_layouts/15/DocIdRedir.aspx?ID=DHCSDOC-1060609964-1950</Url>
      <Description>DHCSDOC-1060609964-1950</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2.xml><?xml version="1.0" encoding="utf-8"?>
<ds:datastoreItem xmlns:ds="http://schemas.openxmlformats.org/officeDocument/2006/customXml" ds:itemID="{4553CF8C-90F3-4A97-88A2-C19B44EAF4E0}">
  <ds:schemaRefs>
    <ds:schemaRef ds:uri="http://www.w3.org/XML/1998/namespace"/>
    <ds:schemaRef ds:uri="http://schemas.microsoft.com/office/infopath/2007/PartnerControls"/>
    <ds:schemaRef ds:uri="http://purl.org/dc/terms/"/>
    <ds:schemaRef ds:uri="http://schemas.microsoft.com/office/2006/documentManagement/types"/>
    <ds:schemaRef ds:uri="96bd95d3-c0c0-465f-a671-a01ac6800dcb"/>
    <ds:schemaRef ds:uri="http://schemas.openxmlformats.org/package/2006/metadata/core-properties"/>
    <ds:schemaRef ds:uri="http://purl.org/dc/elements/1.1/"/>
    <ds:schemaRef ds:uri="19f46fa8-46e6-4f44-b650-fa30e3595f70"/>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5AEFE003-140D-4D6B-ACCE-9E9795B0EB5B}"/>
</file>

<file path=customXml/itemProps4.xml><?xml version="1.0" encoding="utf-8"?>
<ds:datastoreItem xmlns:ds="http://schemas.openxmlformats.org/officeDocument/2006/customXml" ds:itemID="{1DC632A8-0519-4BA7-98D0-304882D2C5F9}"/>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3</TotalTime>
  <Words>1182</Words>
  <Application>Microsoft Office PowerPoint</Application>
  <PresentationFormat>Widescreen</PresentationFormat>
  <Paragraphs>126</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Segoe UI</vt:lpstr>
      <vt:lpstr>Segoe UI Semibold</vt:lpstr>
      <vt:lpstr>Segoe UI Semilight</vt:lpstr>
      <vt:lpstr>DHCS</vt:lpstr>
      <vt:lpstr>Medi-Cal HCBS Managed Care Integration Workgroup</vt:lpstr>
      <vt:lpstr>Meeting #8 Purpose and Agenda</vt:lpstr>
      <vt:lpstr>DHCS Reflections</vt:lpstr>
      <vt:lpstr>Recap of Workgroup Discussions  and Learnings</vt:lpstr>
      <vt:lpstr>Workgroup Meeting Topics to Date</vt:lpstr>
      <vt:lpstr>Federal Authorities for Integrating Waivers into Managed Care</vt:lpstr>
      <vt:lpstr>Maintaining or Combining Waiver Programs</vt:lpstr>
      <vt:lpstr>Populations Eligible and Prioritized for Waivers</vt:lpstr>
      <vt:lpstr>Considerations for Statewide Implementation</vt:lpstr>
      <vt:lpstr>Member Supports and Continuity of Care</vt:lpstr>
      <vt:lpstr>Service Packages and Service Definitions </vt:lpstr>
      <vt:lpstr>Service Packages and Service Definitions, cont.</vt:lpstr>
      <vt:lpstr>Changes in Service Use Under  De Novo Waiver</vt:lpstr>
      <vt:lpstr>Looking Ahead</vt:lpstr>
      <vt:lpstr>Potential Topics for Future Meetings</vt:lpstr>
      <vt:lpstr>Next Steps and Wrap Up</vt:lpstr>
      <vt:lpstr>Future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Eight Slide Deck</dc:title>
  <dc:creator>Integrated Systems of Care</dc:creator>
  <cp:keywords/>
  <cp:lastModifiedBy>Moses, Randy@DHCS</cp:lastModifiedBy>
  <cp:revision>15</cp:revision>
  <cp:lastPrinted>2019-09-18T16:04:03Z</cp:lastPrinted>
  <dcterms:created xsi:type="dcterms:W3CDTF">2018-04-04T17:42:31Z</dcterms:created>
  <dcterms:modified xsi:type="dcterms:W3CDTF">2026-01-06T18:37:02Z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a25f7924-ec6f-4359-95d7-d6dc7e2a8410</vt:lpwstr>
  </property>
  <property fmtid="{D5CDD505-2E9C-101B-9397-08002B2CF9AE}" pid="5" name="Division">
    <vt:lpwstr>22;#Integrated Systems of Care|6fd1b75e-be80-4bfc-8514-f354fda71f41</vt:lpwstr>
  </property>
</Properties>
</file>